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6" r:id="rId3"/>
    <p:sldId id="258" r:id="rId4"/>
    <p:sldId id="259" r:id="rId5"/>
    <p:sldId id="375" r:id="rId6"/>
    <p:sldId id="367" r:id="rId7"/>
    <p:sldId id="368" r:id="rId8"/>
    <p:sldId id="260" r:id="rId9"/>
    <p:sldId id="261" r:id="rId10"/>
    <p:sldId id="372" r:id="rId11"/>
    <p:sldId id="378" r:id="rId12"/>
    <p:sldId id="365" r:id="rId13"/>
  </p:sldIdLst>
  <p:sldSz cx="9144000" cy="6858000" type="screen4x3"/>
  <p:notesSz cx="6877050" cy="10002838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imes" panose="0202060305040502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8" roundtripDataSignature="AMtx7mhXn8456HBUdJKWe+HtCZrQOC8ji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 ABDELLAOUI said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9FF36-CF68-40E1-8D18-7069D97BDD9D}" v="205" dt="2021-11-15T18:08:25.056"/>
    <p1510:client id="{0BFA887E-19B3-49DA-9447-D7581889A5A2}" v="1" dt="2021-11-15T21:42:17.496"/>
    <p1510:client id="{15A4A96D-485A-46AF-9F93-260B4AE1EAE1}" v="4" dt="2021-11-15T21:11:55.241"/>
    <p1510:client id="{241A3AA1-D94F-46E4-8E3D-B5313F1FB73D}" v="172" dt="2021-11-14T20:20:36.373"/>
    <p1510:client id="{59B718CA-BB1F-4337-95EF-231A8933AF8F}" v="1" dt="2021-11-14T19:57:19.826"/>
    <p1510:client id="{6393BFD9-4F9A-4C7D-9EF3-FE0FBBB71651}" v="164" dt="2021-11-15T19:25:10.964"/>
    <p1510:client id="{9263BC14-DACD-4A97-BDC3-D5DBA27DB2A0}" v="486" dt="2021-11-13T20:03:45.753"/>
    <p1510:client id="{CE382F82-C927-4046-B3D0-7381AA912B3C}" v="3" dt="2021-11-14T19:24:21.249"/>
  </p1510:revLst>
</p1510:revInfo>
</file>

<file path=ppt/tableStyles.xml><?xml version="1.0" encoding="utf-8"?>
<a:tblStyleLst xmlns:a="http://schemas.openxmlformats.org/drawingml/2006/main" def="{621763A2-4B04-4A00-A4F3-9FD87AF269F8}">
  <a:tblStyle styleId="{621763A2-4B04-4A00-A4F3-9FD87AF269F8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D727A-9151-4AD6-8CF7-5B001BFC2E69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138" Type="http://customschemas.google.com/relationships/presentationmetadata" Target="metadata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4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3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ftr" idx="11"/>
          </p:nvPr>
        </p:nvSpPr>
        <p:spPr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Étude et analyse de la performance du système coopératif «MIMO-Virtuel» pour les réseaux de capteurs sans fil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spcFirstLastPara="1" wrap="square" lIns="96450" tIns="48225" rIns="96450" bIns="48225" anchor="t" anchorCtr="0">
            <a:noAutofit/>
          </a:bodyPr>
          <a:lstStyle/>
          <a:p>
            <a:endParaRPr lang="en-US" dirty="0"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44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spcFirstLastPara="1" wrap="square" lIns="96450" tIns="48225" rIns="96450" bIns="48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81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10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spcFirstLastPara="1" wrap="square" lIns="96450" tIns="48225" rIns="96450" bIns="48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spcFirstLastPara="1" wrap="square" lIns="96450" tIns="48225" rIns="96450" bIns="48225" anchor="t" anchorCtr="0">
            <a:noAutofit/>
          </a:bodyPr>
          <a:lstStyle/>
          <a:p>
            <a:endParaRPr lang="en-US"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rmAutofit/>
          </a:bodyPr>
          <a:lstStyle/>
          <a:p>
            <a:endParaRPr lang="en-US" dirty="0"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rmAutofit/>
          </a:bodyPr>
          <a:lstStyle/>
          <a:p>
            <a:endParaRPr lang="en-US" dirty="0"/>
          </a:p>
        </p:txBody>
      </p:sp>
      <p:sp>
        <p:nvSpPr>
          <p:cNvPr id="156" name="Google Shape;156;p4:notes"/>
          <p:cNvSpPr txBox="1">
            <a:spLocks noGrp="1"/>
          </p:cNvSpPr>
          <p:nvPr>
            <p:ph type="sldNum" idx="12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spcFirstLastPara="1" wrap="square" lIns="96450" tIns="48225" rIns="96450" bIns="48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86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94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54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spcFirstLastPara="1" wrap="square" lIns="96450" tIns="48225" rIns="96450" bIns="48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spcFirstLastPara="1" wrap="square" lIns="96450" tIns="48225" rIns="96450" bIns="48225" anchor="t" anchorCtr="0">
            <a:noAutofit/>
          </a:bodyPr>
          <a:lstStyle/>
          <a:p>
            <a:endParaRPr lang="en-US" dirty="0"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2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2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2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2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2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2"/>
          <p:cNvSpPr txBox="1">
            <a:spLocks noGrp="1"/>
          </p:cNvSpPr>
          <p:nvPr>
            <p:ph type="dt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2"/>
          <p:cNvSpPr txBox="1">
            <a:spLocks noGrp="1"/>
          </p:cNvSpPr>
          <p:nvPr>
            <p:ph type="ft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1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1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1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1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1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9" name="Google Shape;89;p121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1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CFD7E7"/>
          </a:solidFill>
          <a:ln>
            <a:noFill/>
          </a:ln>
        </p:spPr>
      </p:sp>
      <p:sp>
        <p:nvSpPr>
          <p:cNvPr id="91" name="Google Shape;91;p121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1"/>
          <p:cNvSpPr txBox="1">
            <a:spLocks noGrp="1"/>
          </p:cNvSpPr>
          <p:nvPr>
            <p:ph type="sldNum" idx="12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3" name="Google Shape;93;p121"/>
          <p:cNvSpPr txBox="1">
            <a:spLocks noGrp="1"/>
          </p:cNvSpPr>
          <p:nvPr>
            <p:ph type="ftr" idx="11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2"/>
          <p:cNvSpPr txBox="1">
            <a:spLocks noGrp="1"/>
          </p:cNvSpPr>
          <p:nvPr>
            <p:ph type="body" idx="1"/>
          </p:nvPr>
        </p:nvSpPr>
        <p:spPr>
          <a:xfrm rot="5400000">
            <a:off x="2426494" y="-213518"/>
            <a:ext cx="4525963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2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2"/>
          <p:cNvSpPr txBox="1">
            <a:spLocks noGrp="1"/>
          </p:cNvSpPr>
          <p:nvPr>
            <p:ph type="sldNum" idx="12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3"/>
          <p:cNvSpPr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3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3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3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3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123"/>
          <p:cNvSpPr txBox="1">
            <a:spLocks noGrp="1"/>
          </p:cNvSpPr>
          <p:nvPr>
            <p:ph type="dt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3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3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11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3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3"/>
          <p:cNvSpPr txBox="1">
            <a:spLocks noGrp="1"/>
          </p:cNvSpPr>
          <p:nvPr>
            <p:ph type="sldNum" idx="12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35" name="Google Shape;35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37718" y="6500832"/>
            <a:ext cx="9050400" cy="27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4"/>
          <p:cNvSpPr/>
          <p:nvPr/>
        </p:nvSpPr>
        <p:spPr>
          <a:xfrm>
            <a:off x="218479" y="6509587"/>
            <a:ext cx="19246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  EL ABDELLAOUI </a:t>
            </a:r>
            <a:endParaRPr/>
          </a:p>
        </p:txBody>
      </p:sp>
      <p:sp>
        <p:nvSpPr>
          <p:cNvPr id="37" name="Google Shape;37;p114"/>
          <p:cNvSpPr/>
          <p:nvPr/>
        </p:nvSpPr>
        <p:spPr>
          <a:xfrm>
            <a:off x="2357422" y="6509587"/>
            <a:ext cx="442912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 Orientée Objet : Java</a:t>
            </a:r>
            <a:endParaRPr/>
          </a:p>
        </p:txBody>
      </p:sp>
      <p:sp>
        <p:nvSpPr>
          <p:cNvPr id="38" name="Google Shape;38;p114"/>
          <p:cNvSpPr/>
          <p:nvPr/>
        </p:nvSpPr>
        <p:spPr>
          <a:xfrm>
            <a:off x="6929454" y="6509587"/>
            <a:ext cx="21431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/ 2019</a:t>
            </a:r>
            <a:endParaRPr/>
          </a:p>
        </p:txBody>
      </p:sp>
      <p:pic>
        <p:nvPicPr>
          <p:cNvPr id="39" name="Google Shape;39;p114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 flipH="1">
            <a:off x="0" y="27296"/>
            <a:ext cx="9144000" cy="48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5"/>
          <p:cNvPicPr preferRelativeResize="0"/>
          <p:nvPr/>
        </p:nvPicPr>
        <p:blipFill rotWithShape="1">
          <a:blip r:embed="rId2">
            <a:alphaModFix/>
          </a:blip>
          <a:srcRect l="31296" t="30272" r="12700" b="66797"/>
          <a:stretch/>
        </p:blipFill>
        <p:spPr>
          <a:xfrm flipH="1">
            <a:off x="0" y="27296"/>
            <a:ext cx="9144000" cy="4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37718" y="6500832"/>
            <a:ext cx="9050400" cy="275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5"/>
          <p:cNvSpPr/>
          <p:nvPr/>
        </p:nvSpPr>
        <p:spPr>
          <a:xfrm>
            <a:off x="45376" y="6509587"/>
            <a:ext cx="21723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Licence Métier de l’informatique</a:t>
            </a:r>
            <a:endParaRPr/>
          </a:p>
        </p:txBody>
      </p:sp>
      <p:sp>
        <p:nvSpPr>
          <p:cNvPr id="44" name="Google Shape;44;p115"/>
          <p:cNvSpPr/>
          <p:nvPr/>
        </p:nvSpPr>
        <p:spPr>
          <a:xfrm>
            <a:off x="2357422" y="6509587"/>
            <a:ext cx="442912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 Orientée Objet : Java</a:t>
            </a:r>
            <a:endParaRPr/>
          </a:p>
        </p:txBody>
      </p:sp>
      <p:sp>
        <p:nvSpPr>
          <p:cNvPr id="45" name="Google Shape;45;p115"/>
          <p:cNvSpPr/>
          <p:nvPr/>
        </p:nvSpPr>
        <p:spPr>
          <a:xfrm>
            <a:off x="6929454" y="6509587"/>
            <a:ext cx="21431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 / 2021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6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116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6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4" name="Google Shape;54;p116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7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8" name="Google Shape;58;p117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11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7"/>
          <p:cNvSpPr txBox="1">
            <a:spLocks noGrp="1"/>
          </p:cNvSpPr>
          <p:nvPr>
            <p:ph type="sldNum" idx="12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1" name="Google Shape;61;p117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8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8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118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118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118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8" name="Google Shape;68;p11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8"/>
          <p:cNvSpPr txBox="1">
            <a:spLocks noGrp="1"/>
          </p:cNvSpPr>
          <p:nvPr>
            <p:ph type="sldNum" idx="12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0" name="Google Shape;70;p118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9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9"/>
          <p:cNvSpPr txBox="1">
            <a:spLocks noGrp="1"/>
          </p:cNvSpPr>
          <p:nvPr>
            <p:ph type="sldNum" idx="12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0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120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12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0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0"/>
          <p:cNvSpPr txBox="1">
            <a:spLocks noGrp="1"/>
          </p:cNvSpPr>
          <p:nvPr>
            <p:ph type="sldNum" idx="12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11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9BBB59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8064A2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1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1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1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1"/>
          <p:cNvSpPr/>
          <p:nvPr/>
        </p:nvSpPr>
        <p:spPr>
          <a:xfrm>
            <a:off x="0" y="938213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1"/>
          <p:cNvSpPr/>
          <p:nvPr/>
        </p:nvSpPr>
        <p:spPr>
          <a:xfrm>
            <a:off x="590550" y="9366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1"/>
          <p:cNvSpPr txBox="1">
            <a:spLocks noGrp="1"/>
          </p:cNvSpPr>
          <p:nvPr>
            <p:ph type="sldNum" idx="12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6694820" y="6254335"/>
            <a:ext cx="264320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  <a:r>
              <a:rPr lang="fr-F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lang="fr-FR" sz="1600">
              <a:solidFill>
                <a:schemeClr val="dk1"/>
              </a:solidFill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353948" y="6213695"/>
            <a:ext cx="44291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fr-FR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Avancé &amp; Python</a:t>
            </a:r>
            <a:endParaRPr lang="fr-FR" sz="1800">
              <a:solidFill>
                <a:schemeClr val="dk1"/>
              </a:solidFill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465033" y="6341755"/>
            <a:ext cx="785793" cy="10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14356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659263" y="107921"/>
            <a:ext cx="77867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Université Cadi </a:t>
            </a:r>
            <a:r>
              <a:rPr lang="fr-FR" sz="1600" b="0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Ayyad</a:t>
            </a:r>
            <a:endParaRPr err="1">
              <a:solidFill>
                <a:schemeClr val="dk1"/>
              </a:solidFill>
            </a:endParaRPr>
          </a:p>
          <a:p>
            <a:pPr algn="ctr"/>
            <a:r>
              <a:rPr lang="fr-FR" sz="160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Faculté des Sciences </a:t>
            </a:r>
            <a:r>
              <a:rPr lang="fr-FR" sz="160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Semlalia</a:t>
            </a:r>
            <a:r>
              <a:rPr lang="fr-FR" sz="160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- Marrakech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0" y="1196752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371600" y="1196752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4000" b="0" i="0" u="none" strike="noStrike" cap="none">
                <a:solidFill>
                  <a:schemeClr val="lt1"/>
                </a:solidFill>
                <a:latin typeface="Times"/>
                <a:ea typeface="Arial"/>
                <a:cs typeface="Arial"/>
                <a:sym typeface="Arial"/>
              </a:rPr>
              <a:t>Spring</a:t>
            </a:r>
            <a:r>
              <a:rPr lang="fr-FR" sz="4000">
                <a:solidFill>
                  <a:schemeClr val="lt1"/>
                </a:solidFill>
                <a:latin typeface="Times"/>
              </a:rPr>
              <a:t> Framework</a:t>
            </a:r>
            <a:endParaRPr lang="fr-FR" sz="4000" b="0" i="0" u="none" strike="noStrike" cap="none">
              <a:solidFill>
                <a:schemeClr val="lt1"/>
              </a:solidFill>
              <a:latin typeface="Times"/>
              <a:ea typeface="Arial"/>
              <a:cs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5200186" y="1484784"/>
            <a:ext cx="2487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endParaRPr sz="2000" b="0" i="1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718624" y="4608840"/>
            <a:ext cx="3675374" cy="126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b="1" i="1" u="sng">
                <a:solidFill>
                  <a:schemeClr val="dk1"/>
                </a:solidFill>
                <a:latin typeface="Times"/>
                <a:ea typeface="Quattrocento Sans"/>
                <a:cs typeface="Quattrocento Sans"/>
                <a:sym typeface="Quattrocento Sans"/>
              </a:rPr>
              <a:t>Réalisé par :</a:t>
            </a:r>
            <a:endParaRPr lang="fr-FR">
              <a:solidFill>
                <a:schemeClr val="dk1"/>
              </a:solidFill>
              <a:latin typeface="Times"/>
            </a:endParaRPr>
          </a:p>
          <a:p>
            <a:pPr marL="457200" indent="-457200">
              <a:lnSpc>
                <a:spcPct val="150000"/>
              </a:lnSpc>
            </a:pPr>
            <a:r>
              <a:rPr lang="fr-FR" sz="1700">
                <a:solidFill>
                  <a:schemeClr val="dk1"/>
                </a:solidFill>
                <a:latin typeface="Times"/>
                <a:ea typeface="Quattrocento Sans"/>
                <a:cs typeface="Quattrocento Sans"/>
                <a:sym typeface="Quattrocento Sans"/>
              </a:rPr>
              <a:t>-AABIDI Hassan</a:t>
            </a:r>
            <a:endParaRPr lang="fr-FR" sz="1700">
              <a:solidFill>
                <a:schemeClr val="dk1"/>
              </a:solidFill>
              <a:latin typeface="Times"/>
              <a:ea typeface="Quattrocento Sans"/>
              <a:cs typeface="Quattrocento Sans"/>
            </a:endParaRPr>
          </a:p>
          <a:p>
            <a:pPr marL="457200" indent="-457200">
              <a:lnSpc>
                <a:spcPct val="150000"/>
              </a:lnSpc>
            </a:pPr>
            <a:r>
              <a:rPr lang="fr-FR" sz="1700">
                <a:solidFill>
                  <a:schemeClr val="dk1"/>
                </a:solidFill>
                <a:latin typeface="Times"/>
                <a:ea typeface="Quattrocento Sans"/>
                <a:cs typeface="Quattrocento Sans"/>
              </a:rPr>
              <a:t>-ELHAJJOUT </a:t>
            </a:r>
            <a:r>
              <a:rPr lang="fr-FR" sz="1700" err="1">
                <a:solidFill>
                  <a:schemeClr val="dk1"/>
                </a:solidFill>
                <a:latin typeface="Times"/>
                <a:ea typeface="Quattrocento Sans"/>
                <a:cs typeface="Quattrocento Sans"/>
              </a:rPr>
              <a:t>Abderrahman</a:t>
            </a:r>
            <a:endParaRPr lang="fr-FR" sz="1700">
              <a:solidFill>
                <a:schemeClr val="dk1"/>
              </a:solidFill>
              <a:latin typeface="Times"/>
              <a:ea typeface="Quattrocento Sans"/>
              <a:cs typeface="Quattrocento Sans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5">
            <a:alphaModFix/>
          </a:blip>
          <a:srcRect t="-5061" r="3327" b="1"/>
          <a:stretch/>
        </p:blipFill>
        <p:spPr>
          <a:xfrm>
            <a:off x="1351846" y="2382024"/>
            <a:ext cx="6389532" cy="181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/>
          <p:nvPr/>
        </p:nvSpPr>
        <p:spPr>
          <a:xfrm>
            <a:off x="49236" y="6158988"/>
            <a:ext cx="215546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Master Ingénierie des Systèmes d'information</a:t>
            </a:r>
            <a:endParaRPr lang="fr-F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fld>
            <a:endParaRPr sz="1400" b="1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E0A442-F723-4352-8E3C-8CA5D3FEBCFC}"/>
              </a:ext>
            </a:extLst>
          </p:cNvPr>
          <p:cNvSpPr/>
          <p:nvPr/>
        </p:nvSpPr>
        <p:spPr>
          <a:xfrm>
            <a:off x="17930" y="6503893"/>
            <a:ext cx="2205317" cy="2689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Times New Roman"/>
                <a:cs typeface="Arial"/>
              </a:rPr>
              <a:t>ISI M1</a:t>
            </a:r>
            <a:endParaRPr lang="fr-FR">
              <a:latin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9EAC3-FB5A-4417-8AD2-20F25959DAE5}"/>
              </a:ext>
            </a:extLst>
          </p:cNvPr>
          <p:cNvSpPr/>
          <p:nvPr/>
        </p:nvSpPr>
        <p:spPr>
          <a:xfrm>
            <a:off x="2356035" y="6502213"/>
            <a:ext cx="446442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Java Avancé &amp; Python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26596-2AAF-49BB-A78C-61583FF038AA}"/>
              </a:ext>
            </a:extLst>
          </p:cNvPr>
          <p:cNvSpPr/>
          <p:nvPr/>
        </p:nvSpPr>
        <p:spPr>
          <a:xfrm>
            <a:off x="6947647" y="6503895"/>
            <a:ext cx="2115671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2021 / 2022</a:t>
            </a:r>
            <a:endParaRPr lang="fr-FR"/>
          </a:p>
        </p:txBody>
      </p:sp>
      <p:pic>
        <p:nvPicPr>
          <p:cNvPr id="5" name="Google Shape;178;p6">
            <a:extLst>
              <a:ext uri="{FF2B5EF4-FFF2-40B4-BE49-F238E27FC236}">
                <a16:creationId xmlns:a16="http://schemas.microsoft.com/office/drawing/2014/main" id="{DB1CB967-7E26-43B8-9E12-9C73E38B7D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2552" y="2816304"/>
            <a:ext cx="1656184" cy="166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F3DEE560-8E1A-4230-97C9-3DF873172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09" y="1363980"/>
            <a:ext cx="3128218" cy="1524075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F95A9714-69B7-4A3E-9C81-FB21D6B4C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85" y="1468423"/>
            <a:ext cx="1310186" cy="1276067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93222D33-7F56-4265-A136-5377DB2EA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09" y="4239336"/>
            <a:ext cx="1461448" cy="1472821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7FE0B622-2F6B-4C77-B9FE-7CD1FFFEB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743" y="4138684"/>
            <a:ext cx="1969827" cy="19812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9B2D483-DB70-4885-A1D0-35D3E03859F2}"/>
              </a:ext>
            </a:extLst>
          </p:cNvPr>
          <p:cNvSpPr txBox="1"/>
          <p:nvPr/>
        </p:nvSpPr>
        <p:spPr>
          <a:xfrm>
            <a:off x="255516" y="2818566"/>
            <a:ext cx="2104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solidFill>
                  <a:schemeClr val="accent3">
                    <a:lumMod val="75000"/>
                  </a:schemeClr>
                </a:solidFill>
                <a:latin typeface="Times New Roman"/>
              </a:rPr>
              <a:t>Spring Data Access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Times New Roman"/>
              </a:rPr>
              <a:t>​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03DA11-83EA-4A0F-B1C4-4A6E08E253BE}"/>
              </a:ext>
            </a:extLst>
          </p:cNvPr>
          <p:cNvSpPr txBox="1"/>
          <p:nvPr/>
        </p:nvSpPr>
        <p:spPr>
          <a:xfrm>
            <a:off x="682539" y="5804848"/>
            <a:ext cx="1748731" cy="370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solidFill>
                  <a:schemeClr val="accent3">
                    <a:lumMod val="75000"/>
                  </a:schemeClr>
                </a:solidFill>
                <a:latin typeface="Times New Roman"/>
              </a:rPr>
              <a:t>Spring Security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636531-BCA4-443D-AF26-6239E5323A2D}"/>
              </a:ext>
            </a:extLst>
          </p:cNvPr>
          <p:cNvSpPr txBox="1"/>
          <p:nvPr/>
        </p:nvSpPr>
        <p:spPr>
          <a:xfrm>
            <a:off x="6748817" y="5804848"/>
            <a:ext cx="1992571" cy="380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solidFill>
                  <a:schemeClr val="accent3">
                    <a:lumMod val="75000"/>
                  </a:schemeClr>
                </a:solidFill>
                <a:latin typeface="Times New Roman"/>
              </a:rPr>
              <a:t>Spring Boot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767892-C7BE-4720-9501-586C3BB175A3}"/>
              </a:ext>
            </a:extLst>
          </p:cNvPr>
          <p:cNvSpPr txBox="1"/>
          <p:nvPr/>
        </p:nvSpPr>
        <p:spPr>
          <a:xfrm>
            <a:off x="3951026" y="4474191"/>
            <a:ext cx="1082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Times New Roman"/>
              </a:rPr>
              <a:t>Spring</a:t>
            </a:r>
          </a:p>
        </p:txBody>
      </p:sp>
      <p:sp>
        <p:nvSpPr>
          <p:cNvPr id="8" name="Google Shape;198;p6">
            <a:extLst>
              <a:ext uri="{FF2B5EF4-FFF2-40B4-BE49-F238E27FC236}">
                <a16:creationId xmlns:a16="http://schemas.microsoft.com/office/drawing/2014/main" id="{85AD2A8E-4B3A-4078-9AAF-02281D02DA33}"/>
              </a:ext>
            </a:extLst>
          </p:cNvPr>
          <p:cNvSpPr txBox="1"/>
          <p:nvPr/>
        </p:nvSpPr>
        <p:spPr>
          <a:xfrm>
            <a:off x="902648" y="482663"/>
            <a:ext cx="73448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/>
                <a:cs typeface="Times New Roman"/>
              </a:rPr>
              <a:t>Les principaux modules de Spring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2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 rot="10800000" flipV="1">
            <a:off x="93952" y="2993524"/>
            <a:ext cx="894348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5400" cap="small" dirty="0">
                <a:solidFill>
                  <a:schemeClr val="dk1"/>
                </a:solidFill>
              </a:rPr>
              <a:t>Implémentation</a:t>
            </a:r>
            <a:endParaRPr lang="fr-FR" sz="2000" dirty="0">
              <a:solidFill>
                <a:schemeClr val="dk1"/>
              </a:solidFill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 flipH="1">
            <a:off x="0" y="2716929"/>
            <a:ext cx="9144000" cy="26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>
            <a:off x="0" y="3874441"/>
            <a:ext cx="9144000" cy="268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90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10"/>
          <p:cNvSpPr txBox="1"/>
          <p:nvPr/>
        </p:nvSpPr>
        <p:spPr>
          <a:xfrm>
            <a:off x="571472" y="3074117"/>
            <a:ext cx="76328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cap="sm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Merci pour votre attention</a:t>
            </a:r>
            <a:endParaRPr sz="4400" cap="small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4" name="Google Shape;1324;p110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 flipH="1">
            <a:off x="0" y="2716927"/>
            <a:ext cx="9144000" cy="26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110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>
            <a:off x="0" y="3874439"/>
            <a:ext cx="9144000" cy="268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571472" y="3074119"/>
            <a:ext cx="763284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cap="small" dirty="0">
                <a:solidFill>
                  <a:schemeClr val="dk1"/>
                </a:solidFill>
              </a:rPr>
              <a:t>Introduction</a:t>
            </a: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 flipH="1">
            <a:off x="0" y="2716929"/>
            <a:ext cx="9144000" cy="26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>
            <a:off x="0" y="3874441"/>
            <a:ext cx="9144000" cy="268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88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ldNum" idx="4294967295"/>
          </p:nvPr>
        </p:nvSpPr>
        <p:spPr>
          <a:xfrm>
            <a:off x="83058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cap="small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33213" y="1019006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 l="31296" t="30272" r="12700" b="66797"/>
          <a:stretch/>
        </p:blipFill>
        <p:spPr>
          <a:xfrm flipH="1">
            <a:off x="0" y="27296"/>
            <a:ext cx="9144000" cy="4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1015072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202695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" y="-24"/>
            <a:ext cx="9180000" cy="3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3"/>
          <p:cNvCxnSpPr/>
          <p:nvPr/>
        </p:nvCxnSpPr>
        <p:spPr>
          <a:xfrm rot="5400000">
            <a:off x="-64292" y="1046718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3"/>
          <p:cNvSpPr/>
          <p:nvPr/>
        </p:nvSpPr>
        <p:spPr>
          <a:xfrm>
            <a:off x="44822" y="1377388"/>
            <a:ext cx="9135146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01600" algn="just">
              <a:lnSpc>
                <a:spcPct val="150000"/>
              </a:lnSpc>
              <a:buClr>
                <a:schemeClr val="accent2"/>
              </a:buClr>
              <a:buSzPts val="1600"/>
              <a:buFont typeface="Noto Sans Symbols"/>
              <a:buChar char="❑"/>
            </a:pP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fr-F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Exigences d’un projet informatique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SzPts val="1600"/>
              <a:buFont typeface="Noto Sans Symbols"/>
              <a:buChar char="▪"/>
            </a:pPr>
            <a:r>
              <a:rPr lang="fr-F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Exigences fonctionnelles:</a:t>
            </a:r>
            <a:endParaRPr dirty="0">
              <a:solidFill>
                <a:schemeClr val="dk1"/>
              </a:solidFill>
            </a:endParaRPr>
          </a:p>
          <a:p>
            <a:pPr marL="1200150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application est </a:t>
            </a:r>
            <a:r>
              <a:rPr lang="fr-F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créé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répondre ,tout d’abord , aux besoins fonctionnels des entreprises.</a:t>
            </a:r>
            <a:endParaRPr dirty="0">
              <a:solidFill>
                <a:schemeClr val="dk1"/>
              </a:solidFill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SzPts val="1600"/>
              <a:buFont typeface="Noto Sans Symbols"/>
              <a:buChar char="▪"/>
            </a:pPr>
            <a:r>
              <a:rPr lang="fr-F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Exigences Techniques:</a:t>
            </a:r>
            <a:endParaRPr dirty="0">
              <a:solidFill>
                <a:schemeClr val="dk1"/>
              </a:solidFill>
            </a:endParaRPr>
          </a:p>
          <a:p>
            <a:pPr marL="1200150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performances:</a:t>
            </a:r>
            <a:endParaRPr dirty="0">
              <a:solidFill>
                <a:schemeClr val="dk1"/>
              </a:solidFill>
            </a:endParaRPr>
          </a:p>
          <a:p>
            <a:pPr marL="1657350" marR="0" lvl="3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o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Temps de réponse</a:t>
            </a:r>
            <a:endParaRPr dirty="0">
              <a:solidFill>
                <a:schemeClr val="dk1"/>
              </a:solidFill>
            </a:endParaRPr>
          </a:p>
          <a:p>
            <a:pPr marL="1657350" marR="0" lvl="3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o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Haute disponibilité et tolérance aux pannes</a:t>
            </a:r>
            <a:endParaRPr dirty="0">
              <a:solidFill>
                <a:schemeClr val="dk1"/>
              </a:solidFill>
            </a:endParaRPr>
          </a:p>
          <a:p>
            <a:pPr marL="1657350" marR="0" lvl="3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o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Eviter le problème de monter en charge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maintenance: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marR="0" lvl="3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o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application doit évoluer dans le temps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7350" marR="0" lvl="3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o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Doit être fermée </a:t>
            </a:r>
            <a:r>
              <a:rPr lang="fr-F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modification et ouverte </a:t>
            </a:r>
            <a:r>
              <a:rPr lang="fr-F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l’extension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E5DEF-C1BF-43C0-ACB7-946793942CB5}"/>
              </a:ext>
            </a:extLst>
          </p:cNvPr>
          <p:cNvSpPr/>
          <p:nvPr/>
        </p:nvSpPr>
        <p:spPr>
          <a:xfrm>
            <a:off x="17930" y="6503893"/>
            <a:ext cx="2205317" cy="2689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Times New Roman"/>
                <a:cs typeface="Arial"/>
              </a:rPr>
              <a:t>ISI M1</a:t>
            </a:r>
            <a:endParaRPr lang="fr-FR">
              <a:latin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96724-D94A-4AF2-9FF8-55A3EFCCA9B8}"/>
              </a:ext>
            </a:extLst>
          </p:cNvPr>
          <p:cNvSpPr/>
          <p:nvPr/>
        </p:nvSpPr>
        <p:spPr>
          <a:xfrm>
            <a:off x="2356035" y="6502213"/>
            <a:ext cx="446442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Java Avancé &amp; Python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A8EC0-9BB1-4611-B9CA-8A6020913663}"/>
              </a:ext>
            </a:extLst>
          </p:cNvPr>
          <p:cNvSpPr/>
          <p:nvPr/>
        </p:nvSpPr>
        <p:spPr>
          <a:xfrm>
            <a:off x="6947647" y="6503895"/>
            <a:ext cx="2115671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2021 / 2022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sldNum" idx="4294967295"/>
          </p:nvPr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cap="small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33213" y="1019006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l="31296" t="30272" r="12700" b="66797"/>
          <a:stretch/>
        </p:blipFill>
        <p:spPr>
          <a:xfrm flipH="1">
            <a:off x="0" y="27296"/>
            <a:ext cx="9144000" cy="4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1015072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202695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" y="-24"/>
            <a:ext cx="9180000" cy="3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4"/>
          <p:cNvCxnSpPr/>
          <p:nvPr/>
        </p:nvCxnSpPr>
        <p:spPr>
          <a:xfrm rot="5400000">
            <a:off x="-64292" y="1046718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4"/>
          <p:cNvSpPr/>
          <p:nvPr/>
        </p:nvSpPr>
        <p:spPr>
          <a:xfrm>
            <a:off x="47308" y="2276872"/>
            <a:ext cx="917996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2" algn="just">
              <a:lnSpc>
                <a:spcPct val="150000"/>
              </a:lnSpc>
            </a:pPr>
            <a:r>
              <a:rPr lang="fr-F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Exigences Techniques (continue):</a:t>
            </a:r>
            <a:endParaRPr dirty="0">
              <a:solidFill>
                <a:schemeClr val="dk1"/>
              </a:solidFill>
            </a:endParaRPr>
          </a:p>
          <a:p>
            <a:pPr marL="1200150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Sécurité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Portabilité</a:t>
            </a:r>
            <a:endParaRPr dirty="0">
              <a:solidFill>
                <a:schemeClr val="dk1"/>
              </a:solidFill>
            </a:endParaRPr>
          </a:p>
          <a:p>
            <a:pPr marL="1200150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</a:t>
            </a:r>
            <a:endParaRPr dirty="0">
              <a:solidFill>
                <a:schemeClr val="dk1"/>
              </a:solidFill>
            </a:endParaRPr>
          </a:p>
          <a:p>
            <a:pPr marL="1200150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14508-2DD9-401F-B2A3-3A82092A3BD2}"/>
              </a:ext>
            </a:extLst>
          </p:cNvPr>
          <p:cNvSpPr/>
          <p:nvPr/>
        </p:nvSpPr>
        <p:spPr>
          <a:xfrm>
            <a:off x="17930" y="6503893"/>
            <a:ext cx="2205317" cy="2689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Times New Roman"/>
                <a:cs typeface="Arial"/>
              </a:rPr>
              <a:t>ISI M1</a:t>
            </a:r>
            <a:endParaRPr lang="fr-FR">
              <a:latin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0B5697-0577-4BF0-AAD6-6E6E026D68E1}"/>
              </a:ext>
            </a:extLst>
          </p:cNvPr>
          <p:cNvSpPr/>
          <p:nvPr/>
        </p:nvSpPr>
        <p:spPr>
          <a:xfrm>
            <a:off x="2356035" y="6502213"/>
            <a:ext cx="446442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Java Avancé &amp; Python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B48DD-351F-456F-A155-388ADB9A48C2}"/>
              </a:ext>
            </a:extLst>
          </p:cNvPr>
          <p:cNvSpPr/>
          <p:nvPr/>
        </p:nvSpPr>
        <p:spPr>
          <a:xfrm>
            <a:off x="6947647" y="6503895"/>
            <a:ext cx="2115671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2021 / 2022</a:t>
            </a: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83792" y="3043639"/>
            <a:ext cx="897396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4000" cap="small" dirty="0">
                <a:solidFill>
                  <a:schemeClr val="dk1"/>
                </a:solidFill>
              </a:rPr>
              <a:t>Couplage fort &amp; couplage faible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fr-FR" sz="4400" cap="small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 flipH="1">
            <a:off x="0" y="2716929"/>
            <a:ext cx="9144000" cy="26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>
            <a:off x="0" y="3874441"/>
            <a:ext cx="9144000" cy="268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4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ldNum" idx="4294967295"/>
          </p:nvPr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algn="ctr"/>
            <a:r>
              <a:rPr lang="fr-FR" sz="2400" cap="small">
                <a:solidFill>
                  <a:schemeClr val="accent1"/>
                </a:solidFill>
                <a:latin typeface="Times New Roman"/>
                <a:cs typeface="Times New Roman"/>
                <a:sym typeface="Times New Roman"/>
              </a:rPr>
              <a:t>Couplage fort</a:t>
            </a:r>
            <a:endParaRPr lang="fr-FR" sz="2400" cap="small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33213" y="1019006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 l="31296" t="30272" r="12700" b="66797"/>
          <a:stretch/>
        </p:blipFill>
        <p:spPr>
          <a:xfrm flipH="1">
            <a:off x="0" y="27296"/>
            <a:ext cx="9144000" cy="4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1015072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202695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" y="-24"/>
            <a:ext cx="9180000" cy="3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3"/>
          <p:cNvCxnSpPr/>
          <p:nvPr/>
        </p:nvCxnSpPr>
        <p:spPr>
          <a:xfrm rot="5400000">
            <a:off x="-64292" y="1046718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8AC8F624-B8A3-4F2D-8FEB-D96F276AC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" y="2368491"/>
            <a:ext cx="8971280" cy="24156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32D958-2226-4A6A-BAE4-4AD731D0C1BC}"/>
              </a:ext>
            </a:extLst>
          </p:cNvPr>
          <p:cNvSpPr/>
          <p:nvPr/>
        </p:nvSpPr>
        <p:spPr>
          <a:xfrm>
            <a:off x="17930" y="6503893"/>
            <a:ext cx="2205317" cy="2689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Times New Roman"/>
                <a:cs typeface="Arial"/>
              </a:rPr>
              <a:t>ISI M1</a:t>
            </a:r>
            <a:endParaRPr lang="fr-FR">
              <a:latin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B3C4F-DE28-452E-9FBD-4469AC918768}"/>
              </a:ext>
            </a:extLst>
          </p:cNvPr>
          <p:cNvSpPr/>
          <p:nvPr/>
        </p:nvSpPr>
        <p:spPr>
          <a:xfrm>
            <a:off x="2356035" y="6502213"/>
            <a:ext cx="446442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Java Avancé &amp; Python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A7763-2EC9-48F5-8498-9D7990CF6BE3}"/>
              </a:ext>
            </a:extLst>
          </p:cNvPr>
          <p:cNvSpPr/>
          <p:nvPr/>
        </p:nvSpPr>
        <p:spPr>
          <a:xfrm>
            <a:off x="6947647" y="6503895"/>
            <a:ext cx="2115671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2021 / 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0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ldNum" idx="4294967295"/>
          </p:nvPr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algn="ctr"/>
            <a:r>
              <a:rPr lang="fr-FR" sz="2400" cap="small">
                <a:solidFill>
                  <a:schemeClr val="accent1"/>
                </a:solidFill>
                <a:latin typeface="Times New Roman"/>
                <a:cs typeface="Times New Roman"/>
                <a:sym typeface="Times New Roman"/>
              </a:rPr>
              <a:t>Couplage faible</a:t>
            </a:r>
            <a:endParaRPr lang="fr-FR" sz="2400" cap="small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33213" y="1019006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 l="31296" t="30272" r="12700" b="66797"/>
          <a:stretch/>
        </p:blipFill>
        <p:spPr>
          <a:xfrm flipH="1">
            <a:off x="0" y="27296"/>
            <a:ext cx="9144000" cy="4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1015072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73244" y="202695"/>
            <a:ext cx="504000" cy="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" y="-24"/>
            <a:ext cx="9180000" cy="3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3"/>
          <p:cNvCxnSpPr/>
          <p:nvPr/>
        </p:nvCxnSpPr>
        <p:spPr>
          <a:xfrm rot="5400000">
            <a:off x="-64292" y="1046718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EC0315EB-72B5-4371-9A26-62F25E2E1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2110043"/>
            <a:ext cx="8839200" cy="32475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9B3EC0-0E9E-43DB-908B-59BFE4BB8C23}"/>
              </a:ext>
            </a:extLst>
          </p:cNvPr>
          <p:cNvSpPr/>
          <p:nvPr/>
        </p:nvSpPr>
        <p:spPr>
          <a:xfrm>
            <a:off x="17930" y="6503893"/>
            <a:ext cx="2205317" cy="2689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Times New Roman"/>
                <a:cs typeface="Arial"/>
              </a:rPr>
              <a:t>ISI M1</a:t>
            </a:r>
            <a:endParaRPr lang="fr-FR">
              <a:latin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6C4BB-49A8-4894-B0DE-CE5D9CAB4802}"/>
              </a:ext>
            </a:extLst>
          </p:cNvPr>
          <p:cNvSpPr/>
          <p:nvPr/>
        </p:nvSpPr>
        <p:spPr>
          <a:xfrm>
            <a:off x="2356035" y="6502213"/>
            <a:ext cx="446442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Java Avancé &amp; Python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BEF8C-623B-4E6C-9B22-1D5EAE2385D7}"/>
              </a:ext>
            </a:extLst>
          </p:cNvPr>
          <p:cNvSpPr/>
          <p:nvPr/>
        </p:nvSpPr>
        <p:spPr>
          <a:xfrm>
            <a:off x="6947647" y="6503895"/>
            <a:ext cx="2115671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2021 / 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571472" y="3074119"/>
            <a:ext cx="76328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cap="sm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 sz="4400" cap="small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 flipH="1">
            <a:off x="0" y="2716929"/>
            <a:ext cx="9144000" cy="26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l="31296" t="30272" r="12700" b="66797"/>
          <a:stretch/>
        </p:blipFill>
        <p:spPr>
          <a:xfrm>
            <a:off x="0" y="3874441"/>
            <a:ext cx="9144000" cy="268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7336" y="3161288"/>
            <a:ext cx="1676504" cy="166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/>
          <p:nvPr/>
        </p:nvSpPr>
        <p:spPr>
          <a:xfrm>
            <a:off x="323528" y="4437112"/>
            <a:ext cx="2448272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66152" y="2405641"/>
            <a:ext cx="2519820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516216" y="2289296"/>
            <a:ext cx="2160240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6444208" y="4445404"/>
            <a:ext cx="2448272" cy="8558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662036" y="1646846"/>
            <a:ext cx="227811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l="23514" t="-1765" r="24647" b="22386"/>
          <a:stretch/>
        </p:blipFill>
        <p:spPr>
          <a:xfrm>
            <a:off x="367427" y="3956034"/>
            <a:ext cx="799962" cy="69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210" y="1952186"/>
            <a:ext cx="740292" cy="76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1736" y="1358814"/>
            <a:ext cx="775252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7">
            <a:alphaModFix/>
          </a:blip>
          <a:srcRect l="10311" t="13146" r="10311" b="15981"/>
          <a:stretch/>
        </p:blipFill>
        <p:spPr>
          <a:xfrm>
            <a:off x="6593737" y="1988840"/>
            <a:ext cx="714568" cy="52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27083" y="3899208"/>
            <a:ext cx="998240" cy="874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/>
        </p:nvSpPr>
        <p:spPr>
          <a:xfrm>
            <a:off x="6554976" y="2458134"/>
            <a:ext cx="19387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Outils compréhensibles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3878554" y="1977244"/>
            <a:ext cx="19303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Minimiser le temps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673210" y="2513829"/>
            <a:ext cx="23736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weight application Framework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368514" y="4672171"/>
            <a:ext cx="23736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 source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6362928" y="4867957"/>
            <a:ext cx="261172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 of </a:t>
            </a:r>
            <a:r>
              <a:rPr lang="fr-FR" sz="1600" dirty="0" err="1">
                <a:solidFill>
                  <a:schemeClr val="dk1"/>
                </a:solidFill>
              </a:rPr>
              <a:t>Frameworks</a:t>
            </a:r>
            <a:endParaRPr sz="1600" dirty="0" err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0" y="938215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92488" y="502983"/>
            <a:ext cx="73448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/>
                <a:cs typeface="Times New Roman"/>
              </a:rPr>
              <a:t>Spring  Framework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24DCC-BC4F-4C1B-A2F0-E3AA5DA8BA6D}"/>
              </a:ext>
            </a:extLst>
          </p:cNvPr>
          <p:cNvSpPr/>
          <p:nvPr/>
        </p:nvSpPr>
        <p:spPr>
          <a:xfrm>
            <a:off x="17930" y="6503893"/>
            <a:ext cx="2205317" cy="2689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Times New Roman"/>
                <a:cs typeface="Arial"/>
              </a:rPr>
              <a:t>ISI M1</a:t>
            </a:r>
            <a:endParaRPr lang="fr-FR">
              <a:latin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2EA65-0B46-4112-B51E-1175EC11366C}"/>
              </a:ext>
            </a:extLst>
          </p:cNvPr>
          <p:cNvSpPr/>
          <p:nvPr/>
        </p:nvSpPr>
        <p:spPr>
          <a:xfrm>
            <a:off x="2356035" y="6502213"/>
            <a:ext cx="4464424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Java Avancé &amp; Python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388C3-4187-4658-AB2B-DCC8AB6D2AB3}"/>
              </a:ext>
            </a:extLst>
          </p:cNvPr>
          <p:cNvSpPr/>
          <p:nvPr/>
        </p:nvSpPr>
        <p:spPr>
          <a:xfrm>
            <a:off x="6947647" y="6503895"/>
            <a:ext cx="2115671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dk1"/>
                </a:solidFill>
                <a:latin typeface="Times New Roman"/>
                <a:cs typeface="Times New Roman"/>
              </a:rPr>
              <a:t>2021 / 2022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édi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12</Slides>
  <Notes>12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Médian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Amina</dc:creator>
  <cp:revision>166</cp:revision>
  <dcterms:created xsi:type="dcterms:W3CDTF">2009-11-20T15:23:39Z</dcterms:created>
  <dcterms:modified xsi:type="dcterms:W3CDTF">2021-11-18T13:19:04Z</dcterms:modified>
</cp:coreProperties>
</file>