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9"/>
  </p:notesMasterIdLst>
  <p:handoutMasterIdLst>
    <p:handoutMasterId r:id="rId30"/>
  </p:handoutMasterIdLst>
  <p:sldIdLst>
    <p:sldId id="313" r:id="rId2"/>
    <p:sldId id="296" r:id="rId3"/>
    <p:sldId id="312" r:id="rId4"/>
    <p:sldId id="274" r:id="rId5"/>
    <p:sldId id="306" r:id="rId6"/>
    <p:sldId id="273" r:id="rId7"/>
    <p:sldId id="257" r:id="rId8"/>
    <p:sldId id="307" r:id="rId9"/>
    <p:sldId id="308" r:id="rId10"/>
    <p:sldId id="311" r:id="rId11"/>
    <p:sldId id="303" r:id="rId12"/>
    <p:sldId id="291" r:id="rId13"/>
    <p:sldId id="292" r:id="rId14"/>
    <p:sldId id="305" r:id="rId15"/>
    <p:sldId id="293" r:id="rId16"/>
    <p:sldId id="294" r:id="rId17"/>
    <p:sldId id="295" r:id="rId18"/>
    <p:sldId id="297" r:id="rId19"/>
    <p:sldId id="298" r:id="rId20"/>
    <p:sldId id="299" r:id="rId21"/>
    <p:sldId id="300" r:id="rId22"/>
    <p:sldId id="301" r:id="rId23"/>
    <p:sldId id="302" r:id="rId24"/>
    <p:sldId id="309" r:id="rId25"/>
    <p:sldId id="310" r:id="rId26"/>
    <p:sldId id="261" r:id="rId27"/>
    <p:sldId id="314"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0" autoAdjust="0"/>
  </p:normalViewPr>
  <p:slideViewPr>
    <p:cSldViewPr>
      <p:cViewPr varScale="1">
        <p:scale>
          <a:sx n="70" d="100"/>
          <a:sy n="70" d="100"/>
        </p:scale>
        <p:origin x="138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122C6298-2A69-43FB-8A36-D46C44E8F2E3}" type="datetimeFigureOut">
              <a:rPr lang="en-US" smtClean="0"/>
              <a:pPr/>
              <a:t>5/2/2017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5401D56-3705-4311-BF78-C954CFF09752}" type="slidenum">
              <a:rPr lang="en-US" smtClean="0"/>
              <a:pPr/>
              <a:t>‹#›</a:t>
            </a:fld>
            <a:endParaRPr lang="en-US"/>
          </a:p>
        </p:txBody>
      </p:sp>
    </p:spTree>
    <p:extLst>
      <p:ext uri="{BB962C8B-B14F-4D97-AF65-F5344CB8AC3E}">
        <p14:creationId xmlns:p14="http://schemas.microsoft.com/office/powerpoint/2010/main" val="36285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420190D-7D52-4605-AAE3-2D23AEB8EC87}" type="datetimeFigureOut">
              <a:rPr lang="en-IN" smtClean="0"/>
              <a:pPr/>
              <a:t>02-05-2017</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93F1A14-D0E4-4A9A-9339-1A0C50256F48}" type="slidenum">
              <a:rPr lang="en-IN" smtClean="0"/>
              <a:pPr/>
              <a:t>‹#›</a:t>
            </a:fld>
            <a:endParaRPr lang="en-IN"/>
          </a:p>
        </p:txBody>
      </p:sp>
    </p:spTree>
    <p:extLst>
      <p:ext uri="{BB962C8B-B14F-4D97-AF65-F5344CB8AC3E}">
        <p14:creationId xmlns:p14="http://schemas.microsoft.com/office/powerpoint/2010/main" val="373405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8DD645-B9B4-46EE-B031-35C24A448A04}"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Subtitle 2"/>
          <p:cNvSpPr txBox="1">
            <a:spLocks/>
          </p:cNvSpPr>
          <p:nvPr userDrawn="1"/>
        </p:nvSpPr>
        <p:spPr>
          <a:xfrm>
            <a:off x="609600" y="2438400"/>
            <a:ext cx="7924800" cy="1828800"/>
          </a:xfrm>
          <a:prstGeom prst="rect">
            <a:avLst/>
          </a:prstGeom>
        </p:spPr>
        <p:txBody>
          <a:bodyPr vert="horz" lIns="91440" tIns="45720" rIns="91440" bIns="45720" rtlCol="0">
            <a:normAutofit/>
          </a:bodyPr>
          <a:lstStyle>
            <a:lvl1pPr marL="0" indent="0" algn="l">
              <a:buFontTx/>
              <a:buNone/>
              <a:defRPr sz="3000"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bg1"/>
              </a:solidFill>
              <a:effectLst/>
              <a:uLnTx/>
              <a:uFillTx/>
              <a:latin typeface="Arial" pitchFamily="34" charset="0"/>
              <a:ea typeface="+mn-ea"/>
              <a:cs typeface="+mn-cs"/>
            </a:endParaRPr>
          </a:p>
        </p:txBody>
      </p:sp>
      <p:sp>
        <p:nvSpPr>
          <p:cNvPr id="8" name="Subtitle 2"/>
          <p:cNvSpPr txBox="1">
            <a:spLocks/>
          </p:cNvSpPr>
          <p:nvPr userDrawn="1"/>
        </p:nvSpPr>
        <p:spPr>
          <a:xfrm>
            <a:off x="609600" y="4419600"/>
            <a:ext cx="7924800" cy="533400"/>
          </a:xfrm>
          <a:prstGeom prst="rect">
            <a:avLst/>
          </a:prstGeom>
        </p:spPr>
        <p:txBody>
          <a:bodyPr vert="horz" lIns="91440" tIns="45720" rIns="91440" bIns="45720" rtlCol="0">
            <a:normAutofit lnSpcReduction="10000"/>
          </a:bodyPr>
          <a:lstStyle>
            <a:lvl1pPr marL="0" indent="0" algn="l">
              <a:buFontTx/>
              <a:buNone/>
              <a:defRPr sz="3000" b="1"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3000" b="1" i="0" u="none" strike="noStrike" kern="1200" cap="none" spc="0" normalizeH="0" baseline="0" noProof="0" dirty="0" smtClean="0">
              <a:ln>
                <a:noFill/>
              </a:ln>
              <a:solidFill>
                <a:schemeClr val="bg1"/>
              </a:solidFill>
              <a:effectLst/>
              <a:uLnTx/>
              <a:uFillTx/>
              <a:latin typeface="Arial" pitchFamily="34" charset="0"/>
              <a:ea typeface="+mn-ea"/>
              <a:cs typeface="+mn-cs"/>
            </a:endParaRPr>
          </a:p>
        </p:txBody>
      </p:sp>
      <p:sp>
        <p:nvSpPr>
          <p:cNvPr id="9" name="Subtitle 2"/>
          <p:cNvSpPr txBox="1">
            <a:spLocks/>
          </p:cNvSpPr>
          <p:nvPr userDrawn="1"/>
        </p:nvSpPr>
        <p:spPr>
          <a:xfrm>
            <a:off x="685800" y="4876800"/>
            <a:ext cx="8077200" cy="1371600"/>
          </a:xfrm>
          <a:prstGeom prst="rect">
            <a:avLst/>
          </a:prstGeom>
        </p:spPr>
        <p:txBody>
          <a:bodyPr vert="horz" lIns="91440" tIns="45720" rIns="91440" bIns="45720" rtlCol="0">
            <a:normAutofit/>
          </a:bodyPr>
          <a:lstStyle>
            <a:lvl1pPr marL="0" indent="0" algn="l">
              <a:buFontTx/>
              <a:buNone/>
              <a:defRPr sz="3000"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bg1"/>
              </a:solidFill>
              <a:effectLst/>
              <a:uLnTx/>
              <a:uFillTx/>
              <a:latin typeface="Arial" pitchFamily="34" charset="0"/>
              <a:ea typeface="+mn-ea"/>
              <a:cs typeface="+mn-cs"/>
            </a:endParaRPr>
          </a:p>
        </p:txBody>
      </p:sp>
      <p:grpSp>
        <p:nvGrpSpPr>
          <p:cNvPr id="10" name="Group 9"/>
          <p:cNvGrpSpPr/>
          <p:nvPr userDrawn="1"/>
        </p:nvGrpSpPr>
        <p:grpSpPr>
          <a:xfrm>
            <a:off x="457200" y="5846763"/>
            <a:ext cx="8524875" cy="850900"/>
            <a:chOff x="457200" y="5846763"/>
            <a:chExt cx="8524875" cy="850900"/>
          </a:xfrm>
        </p:grpSpPr>
        <p:pic>
          <p:nvPicPr>
            <p:cNvPr id="11" name="Picture 4" descr="UNCC_Logo_whiteTPBG"/>
            <p:cNvPicPr>
              <a:picLocks noChangeAspect="1" noChangeArrowheads="1"/>
            </p:cNvPicPr>
            <p:nvPr/>
          </p:nvPicPr>
          <p:blipFill>
            <a:blip r:embed="rId2" cstate="print"/>
            <a:srcRect/>
            <a:stretch>
              <a:fillRect/>
            </a:stretch>
          </p:blipFill>
          <p:spPr bwMode="auto">
            <a:xfrm>
              <a:off x="7010400" y="5846763"/>
              <a:ext cx="1971675" cy="850900"/>
            </a:xfrm>
            <a:prstGeom prst="rect">
              <a:avLst/>
            </a:prstGeom>
            <a:noFill/>
          </p:spPr>
        </p:pic>
        <p:cxnSp>
          <p:nvCxnSpPr>
            <p:cNvPr id="12" name="Straight Connector 11"/>
            <p:cNvCxnSpPr/>
            <p:nvPr/>
          </p:nvCxnSpPr>
          <p:spPr>
            <a:xfrm>
              <a:off x="457200" y="6628000"/>
              <a:ext cx="6400800" cy="143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41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70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3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0570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16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15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E61780-2E25-4081-A2D9-4C0805256F67}" type="datetimeFigureOut">
              <a:rPr lang="en-US" smtClean="0"/>
              <a:t>5/2/2017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69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64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493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228601"/>
            <a:ext cx="8991600" cy="1143000"/>
          </a:xfrm>
        </p:spPr>
        <p:txBody>
          <a:bodyPr/>
          <a:lstStyle>
            <a:lvl1pPr>
              <a:defRPr sz="4000" b="1" baseline="0">
                <a:solidFill>
                  <a:schemeClr val="bg1"/>
                </a:solidFill>
                <a:latin typeface="Arial" pitchFamily="34" charset="0"/>
              </a:defRPr>
            </a:lvl1pPr>
          </a:lstStyle>
          <a:p>
            <a:r>
              <a:rPr lang="en-US" dirty="0" smtClean="0"/>
              <a:t>Slide title, level 1, Arial 40 pt bold</a:t>
            </a:r>
            <a:endParaRPr lang="en-US" dirty="0"/>
          </a:p>
        </p:txBody>
      </p:sp>
      <p:sp>
        <p:nvSpPr>
          <p:cNvPr id="8" name="Subtitle 2"/>
          <p:cNvSpPr>
            <a:spLocks noGrp="1"/>
          </p:cNvSpPr>
          <p:nvPr>
            <p:ph type="subTitle" idx="13"/>
          </p:nvPr>
        </p:nvSpPr>
        <p:spPr>
          <a:xfrm>
            <a:off x="609600" y="1905000"/>
            <a:ext cx="4267200" cy="1219200"/>
          </a:xfrm>
        </p:spPr>
        <p:txBody>
          <a:bodyPr/>
          <a:lstStyle>
            <a:lvl1pPr marL="0" indent="0" algn="l">
              <a:buFontTx/>
              <a:buNone/>
              <a:defRPr sz="3000" b="1"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Subtitle 2"/>
          <p:cNvSpPr txBox="1">
            <a:spLocks/>
          </p:cNvSpPr>
          <p:nvPr userDrawn="1"/>
        </p:nvSpPr>
        <p:spPr>
          <a:xfrm>
            <a:off x="609600" y="3124200"/>
            <a:ext cx="3886200" cy="2743200"/>
          </a:xfrm>
          <a:prstGeom prst="rect">
            <a:avLst/>
          </a:prstGeom>
        </p:spPr>
        <p:txBody>
          <a:bodyPr vert="horz" lIns="91440" tIns="45720" rIns="91440" bIns="45720" rtlCol="0">
            <a:normAutofit/>
          </a:bodyPr>
          <a:lstStyle>
            <a:lvl1pPr marL="0" indent="0" algn="l">
              <a:buFontTx/>
              <a:buNone/>
              <a:defRPr sz="3000"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bg1"/>
              </a:solidFill>
              <a:effectLst/>
              <a:uLnTx/>
              <a:uFillTx/>
              <a:latin typeface="Arial" pitchFamily="34" charset="0"/>
              <a:ea typeface="+mn-ea"/>
              <a:cs typeface="+mn-cs"/>
            </a:endParaRPr>
          </a:p>
        </p:txBody>
      </p:sp>
      <p:grpSp>
        <p:nvGrpSpPr>
          <p:cNvPr id="10" name="Group 9"/>
          <p:cNvGrpSpPr/>
          <p:nvPr userDrawn="1"/>
        </p:nvGrpSpPr>
        <p:grpSpPr>
          <a:xfrm>
            <a:off x="457200" y="5846763"/>
            <a:ext cx="8524875" cy="850900"/>
            <a:chOff x="457200" y="5846763"/>
            <a:chExt cx="8524875" cy="850900"/>
          </a:xfrm>
        </p:grpSpPr>
        <p:pic>
          <p:nvPicPr>
            <p:cNvPr id="11" name="Picture 4" descr="UNCC_Logo_whiteTPBG"/>
            <p:cNvPicPr>
              <a:picLocks noChangeAspect="1" noChangeArrowheads="1"/>
            </p:cNvPicPr>
            <p:nvPr/>
          </p:nvPicPr>
          <p:blipFill>
            <a:blip r:embed="rId2" cstate="print"/>
            <a:srcRect/>
            <a:stretch>
              <a:fillRect/>
            </a:stretch>
          </p:blipFill>
          <p:spPr bwMode="auto">
            <a:xfrm>
              <a:off x="7010400" y="5846763"/>
              <a:ext cx="1971675" cy="850900"/>
            </a:xfrm>
            <a:prstGeom prst="rect">
              <a:avLst/>
            </a:prstGeom>
            <a:noFill/>
          </p:spPr>
        </p:pic>
        <p:cxnSp>
          <p:nvCxnSpPr>
            <p:cNvPr id="12" name="Straight Connector 11"/>
            <p:cNvCxnSpPr/>
            <p:nvPr/>
          </p:nvCxnSpPr>
          <p:spPr>
            <a:xfrm>
              <a:off x="457200" y="6628000"/>
              <a:ext cx="6400800" cy="143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800600" cy="452596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3000" baseline="0">
                <a:solidFill>
                  <a:schemeClr val="bg1"/>
                </a:solidFill>
                <a:latin typeface="Arial" pitchFamily="34" charset="0"/>
                <a:cs typeface="Arial" pitchFamily="34" charset="0"/>
              </a:defRPr>
            </a:lvl1pPr>
            <a:lvl2pPr>
              <a:defRPr sz="2600">
                <a:solidFill>
                  <a:schemeClr val="bg1"/>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text styles</a:t>
            </a: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Second level</a:t>
            </a:r>
          </a:p>
        </p:txBody>
      </p:sp>
      <p:sp>
        <p:nvSpPr>
          <p:cNvPr id="4" name="Content Placeholder 3"/>
          <p:cNvSpPr>
            <a:spLocks noGrp="1"/>
          </p:cNvSpPr>
          <p:nvPr>
            <p:ph sz="half" idx="2"/>
          </p:nvPr>
        </p:nvSpPr>
        <p:spPr>
          <a:xfrm>
            <a:off x="5562600" y="1600200"/>
            <a:ext cx="3124200" cy="4525963"/>
          </a:xfrm>
        </p:spPr>
        <p:txBody>
          <a:bodyPr/>
          <a:lstStyle>
            <a:lvl1pPr>
              <a:defRPr sz="2800" i="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8" name="Title 1"/>
          <p:cNvSpPr>
            <a:spLocks noGrp="1"/>
          </p:cNvSpPr>
          <p:nvPr>
            <p:ph type="ctrTitle" hasCustomPrompt="1"/>
          </p:nvPr>
        </p:nvSpPr>
        <p:spPr>
          <a:xfrm>
            <a:off x="152400" y="228601"/>
            <a:ext cx="8991600" cy="1143000"/>
          </a:xfrm>
        </p:spPr>
        <p:txBody>
          <a:bodyPr/>
          <a:lstStyle>
            <a:lvl1pPr>
              <a:defRPr sz="4000" b="1" baseline="0">
                <a:solidFill>
                  <a:schemeClr val="bg1"/>
                </a:solidFill>
                <a:latin typeface="Arial" pitchFamily="34" charset="0"/>
              </a:defRPr>
            </a:lvl1pPr>
          </a:lstStyle>
          <a:p>
            <a:r>
              <a:rPr lang="en-US" dirty="0" smtClean="0"/>
              <a:t>Slide title, level 1, Arial 40 pt bold</a:t>
            </a:r>
            <a:endParaRPr lang="en-US" dirty="0"/>
          </a:p>
        </p:txBody>
      </p:sp>
      <p:grpSp>
        <p:nvGrpSpPr>
          <p:cNvPr id="9" name="Group 8"/>
          <p:cNvGrpSpPr/>
          <p:nvPr userDrawn="1"/>
        </p:nvGrpSpPr>
        <p:grpSpPr>
          <a:xfrm>
            <a:off x="457200" y="5846763"/>
            <a:ext cx="8524875" cy="850900"/>
            <a:chOff x="457200" y="5846763"/>
            <a:chExt cx="8524875" cy="850900"/>
          </a:xfrm>
        </p:grpSpPr>
        <p:pic>
          <p:nvPicPr>
            <p:cNvPr id="10" name="Picture 4" descr="UNCC_Logo_whiteTPBG"/>
            <p:cNvPicPr>
              <a:picLocks noChangeAspect="1" noChangeArrowheads="1"/>
            </p:cNvPicPr>
            <p:nvPr/>
          </p:nvPicPr>
          <p:blipFill>
            <a:blip r:embed="rId2" cstate="print"/>
            <a:srcRect/>
            <a:stretch>
              <a:fillRect/>
            </a:stretch>
          </p:blipFill>
          <p:spPr bwMode="auto">
            <a:xfrm>
              <a:off x="7010400" y="5846763"/>
              <a:ext cx="1971675" cy="850900"/>
            </a:xfrm>
            <a:prstGeom prst="rect">
              <a:avLst/>
            </a:prstGeom>
            <a:noFill/>
          </p:spPr>
        </p:pic>
        <p:cxnSp>
          <p:nvCxnSpPr>
            <p:cNvPr id="11" name="Straight Connector 10"/>
            <p:cNvCxnSpPr/>
            <p:nvPr/>
          </p:nvCxnSpPr>
          <p:spPr>
            <a:xfrm>
              <a:off x="457200" y="6628000"/>
              <a:ext cx="6400800" cy="143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6993E9-CEF0-47B7-AEA6-AFACC79966BA}"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Subtitle 2"/>
          <p:cNvSpPr txBox="1">
            <a:spLocks/>
          </p:cNvSpPr>
          <p:nvPr userDrawn="1"/>
        </p:nvSpPr>
        <p:spPr>
          <a:xfrm>
            <a:off x="609600" y="3124200"/>
            <a:ext cx="3886200" cy="2743200"/>
          </a:xfrm>
          <a:prstGeom prst="rect">
            <a:avLst/>
          </a:prstGeom>
        </p:spPr>
        <p:txBody>
          <a:bodyPr vert="horz" lIns="91440" tIns="45720" rIns="91440" bIns="45720" rtlCol="0">
            <a:normAutofit/>
          </a:bodyPr>
          <a:lstStyle>
            <a:lvl1pPr marL="0" indent="0" algn="l">
              <a:buFontTx/>
              <a:buNone/>
              <a:defRPr sz="3000" baseline="0">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bg1"/>
              </a:solidFill>
              <a:effectLst/>
              <a:uLnTx/>
              <a:uFillTx/>
              <a:latin typeface="Arial" pitchFamily="34" charset="0"/>
              <a:ea typeface="+mn-ea"/>
              <a:cs typeface="+mn-cs"/>
            </a:endParaRPr>
          </a:p>
        </p:txBody>
      </p:sp>
      <p:grpSp>
        <p:nvGrpSpPr>
          <p:cNvPr id="9" name="Group 8"/>
          <p:cNvGrpSpPr/>
          <p:nvPr userDrawn="1"/>
        </p:nvGrpSpPr>
        <p:grpSpPr>
          <a:xfrm>
            <a:off x="457200" y="5846763"/>
            <a:ext cx="8524875" cy="850900"/>
            <a:chOff x="457200" y="5846763"/>
            <a:chExt cx="8524875" cy="850900"/>
          </a:xfrm>
        </p:grpSpPr>
        <p:pic>
          <p:nvPicPr>
            <p:cNvPr id="10" name="Picture 4" descr="UNCC_Logo_whiteTPBG"/>
            <p:cNvPicPr>
              <a:picLocks noChangeAspect="1" noChangeArrowheads="1"/>
            </p:cNvPicPr>
            <p:nvPr/>
          </p:nvPicPr>
          <p:blipFill>
            <a:blip r:embed="rId2" cstate="print"/>
            <a:srcRect/>
            <a:stretch>
              <a:fillRect/>
            </a:stretch>
          </p:blipFill>
          <p:spPr bwMode="auto">
            <a:xfrm>
              <a:off x="7010400" y="5846763"/>
              <a:ext cx="1971675" cy="850900"/>
            </a:xfrm>
            <a:prstGeom prst="rect">
              <a:avLst/>
            </a:prstGeom>
            <a:noFill/>
          </p:spPr>
        </p:pic>
        <p:cxnSp>
          <p:nvCxnSpPr>
            <p:cNvPr id="11" name="Straight Connector 10"/>
            <p:cNvCxnSpPr/>
            <p:nvPr/>
          </p:nvCxnSpPr>
          <p:spPr>
            <a:xfrm>
              <a:off x="457200" y="6628000"/>
              <a:ext cx="6400800" cy="143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491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5/2/2017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93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5/2/2017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userDrawn="1"/>
        </p:nvGrpSpPr>
        <p:grpSpPr>
          <a:xfrm>
            <a:off x="457200" y="5846763"/>
            <a:ext cx="8524875" cy="850900"/>
            <a:chOff x="457200" y="5846763"/>
            <a:chExt cx="8524875" cy="850900"/>
          </a:xfrm>
        </p:grpSpPr>
        <p:pic>
          <p:nvPicPr>
            <p:cNvPr id="9" name="Picture 4" descr="UNCC_Logo_whiteTPBG"/>
            <p:cNvPicPr>
              <a:picLocks noChangeAspect="1" noChangeArrowheads="1"/>
            </p:cNvPicPr>
            <p:nvPr/>
          </p:nvPicPr>
          <p:blipFill>
            <a:blip r:embed="rId2" cstate="print"/>
            <a:srcRect/>
            <a:stretch>
              <a:fillRect/>
            </a:stretch>
          </p:blipFill>
          <p:spPr bwMode="auto">
            <a:xfrm>
              <a:off x="7010400" y="5846763"/>
              <a:ext cx="1971675" cy="850900"/>
            </a:xfrm>
            <a:prstGeom prst="rect">
              <a:avLst/>
            </a:prstGeom>
            <a:noFill/>
          </p:spPr>
        </p:pic>
        <p:cxnSp>
          <p:nvCxnSpPr>
            <p:cNvPr id="10" name="Straight Connector 9"/>
            <p:cNvCxnSpPr/>
            <p:nvPr/>
          </p:nvCxnSpPr>
          <p:spPr>
            <a:xfrm>
              <a:off x="457200" y="6628000"/>
              <a:ext cx="6400800" cy="143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184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5/2/2017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0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F9C5B0-21BA-48EA-B067-5E37072B4F18}" type="datetimeFigureOut">
              <a:rPr lang="en-US" smtClean="0"/>
              <a:t>5/2/2017</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29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B959AD-49F4-478E-A013-BE606CDD1B41}" type="datetimeFigureOut">
              <a:rPr lang="en-US" smtClean="0"/>
              <a:t>5/2/2017</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61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755E8D2-BCEE-4D3D-AE6D-93BD204BAD0C}" type="datetimeFigureOut">
              <a:rPr lang="en-US" smtClean="0"/>
              <a:t>5/2/2017</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64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5/2/2017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72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E61780-2E25-4081-A2D9-4C0805256F67}" type="datetimeFigureOut">
              <a:rPr lang="en-US" smtClean="0"/>
              <a:t>5/2/2017</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931940"/>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650" r:id="rId18"/>
    <p:sldLayoutId id="2147483652" r:id="rId19"/>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055380" cy="995082"/>
          </a:xfrm>
        </p:spPr>
        <p:txBody>
          <a:bodyPr/>
          <a:lstStyle/>
          <a:p>
            <a:pPr>
              <a:spcBef>
                <a:spcPct val="50000"/>
              </a:spcBef>
            </a:pPr>
            <a:r>
              <a:rPr lang="en-US" sz="2600" b="1" u="sng" dirty="0">
                <a:solidFill>
                  <a:schemeClr val="tx1"/>
                </a:solidFill>
                <a:latin typeface="Comic Sans MS" panose="030F0702030302020204" pitchFamily="66" charset="0"/>
                <a:cs typeface="Arial" pitchFamily="34" charset="0"/>
              </a:rPr>
              <a:t>Project </a:t>
            </a:r>
            <a:r>
              <a:rPr lang="en-US" sz="2600" b="1" u="sng" dirty="0" smtClean="0">
                <a:solidFill>
                  <a:schemeClr val="tx1"/>
                </a:solidFill>
                <a:latin typeface="Comic Sans MS" panose="030F0702030302020204" pitchFamily="66" charset="0"/>
                <a:cs typeface="Arial" pitchFamily="34" charset="0"/>
              </a:rPr>
              <a:t>title</a:t>
            </a:r>
            <a:r>
              <a:rPr lang="en-US" sz="2600" b="1" dirty="0" smtClean="0">
                <a:solidFill>
                  <a:schemeClr val="tx1"/>
                </a:solidFill>
                <a:latin typeface="Comic Sans MS" panose="030F0702030302020204" pitchFamily="66" charset="0"/>
                <a:cs typeface="Arial" pitchFamily="34" charset="0"/>
              </a:rPr>
              <a:t>: Occurrence </a:t>
            </a:r>
            <a:r>
              <a:rPr lang="en-US" sz="2600" b="1" dirty="0">
                <a:solidFill>
                  <a:schemeClr val="tx1"/>
                </a:solidFill>
                <a:latin typeface="Comic Sans MS" panose="030F0702030302020204" pitchFamily="66" charset="0"/>
                <a:cs typeface="Arial" pitchFamily="34" charset="0"/>
              </a:rPr>
              <a:t>of Diabetes in Pima Indian Wome</a:t>
            </a:r>
            <a:r>
              <a:rPr lang="en-US" sz="2600" b="1" dirty="0">
                <a:solidFill>
                  <a:schemeClr val="tx1"/>
                </a:solidFill>
                <a:latin typeface="Arial" pitchFamily="34" charset="0"/>
                <a:cs typeface="Arial" pitchFamily="34" charset="0"/>
              </a:rPr>
              <a:t>n</a:t>
            </a:r>
            <a:r>
              <a:rPr lang="en-US" sz="4400" b="1" dirty="0">
                <a:solidFill>
                  <a:schemeClr val="bg1"/>
                </a:solidFill>
                <a:latin typeface="Arial" pitchFamily="34" charset="0"/>
                <a:cs typeface="Arial" pitchFamily="34" charset="0"/>
              </a:rPr>
              <a:t/>
            </a:r>
            <a:br>
              <a:rPr lang="en-US" sz="4400" b="1" dirty="0">
                <a:solidFill>
                  <a:schemeClr val="bg1"/>
                </a:solidFill>
                <a:latin typeface="Arial" pitchFamily="34" charset="0"/>
                <a:cs typeface="Arial" pitchFamily="34" charset="0"/>
              </a:rPr>
            </a:br>
            <a:endParaRPr lang="en-IN" dirty="0"/>
          </a:p>
        </p:txBody>
      </p:sp>
      <p:sp>
        <p:nvSpPr>
          <p:cNvPr id="3" name="Content Placeholder 2"/>
          <p:cNvSpPr>
            <a:spLocks noGrp="1"/>
          </p:cNvSpPr>
          <p:nvPr>
            <p:ph idx="1"/>
          </p:nvPr>
        </p:nvSpPr>
        <p:spPr>
          <a:xfrm>
            <a:off x="152400" y="3505200"/>
            <a:ext cx="9912054" cy="4195481"/>
          </a:xfrm>
        </p:spPr>
        <p:txBody>
          <a:bodyPr/>
          <a:lstStyle/>
          <a:p>
            <a:pPr lvl="6">
              <a:spcBef>
                <a:spcPct val="50000"/>
              </a:spcBef>
            </a:pPr>
            <a:r>
              <a:rPr lang="en-US" sz="2000" i="1" dirty="0">
                <a:solidFill>
                  <a:schemeClr val="bg1"/>
                </a:solidFill>
                <a:latin typeface="Comic Sans MS" panose="030F0702030302020204" pitchFamily="66" charset="0"/>
                <a:cs typeface="Arial" pitchFamily="34" charset="0"/>
              </a:rPr>
              <a:t> </a:t>
            </a:r>
            <a:r>
              <a:rPr lang="en-US" sz="2000" i="1" dirty="0" smtClean="0">
                <a:solidFill>
                  <a:schemeClr val="bg1"/>
                </a:solidFill>
                <a:latin typeface="Comic Sans MS" panose="030F0702030302020204" pitchFamily="66" charset="0"/>
                <a:cs typeface="Arial" pitchFamily="34" charset="0"/>
              </a:rPr>
              <a:t>   </a:t>
            </a:r>
            <a:r>
              <a:rPr lang="en-US" sz="2000" i="1" u="sng" dirty="0" smtClean="0">
                <a:latin typeface="Comic Sans MS" panose="030F0702030302020204" pitchFamily="66" charset="0"/>
                <a:cs typeface="Arial" pitchFamily="34" charset="0"/>
              </a:rPr>
              <a:t>Group members</a:t>
            </a:r>
            <a:r>
              <a:rPr lang="en-US" sz="2000" dirty="0" smtClean="0">
                <a:latin typeface="Comic Sans MS" panose="030F0702030302020204" pitchFamily="66" charset="0"/>
                <a:cs typeface="Arial" pitchFamily="34" charset="0"/>
              </a:rPr>
              <a:t>:</a:t>
            </a:r>
          </a:p>
          <a:p>
            <a:pPr marL="0" indent="0">
              <a:spcBef>
                <a:spcPct val="50000"/>
              </a:spcBef>
              <a:buNone/>
            </a:pPr>
            <a:r>
              <a:rPr lang="en-US" dirty="0" smtClean="0">
                <a:latin typeface="Comic Sans MS" panose="030F0702030302020204" pitchFamily="66" charset="0"/>
                <a:cs typeface="Arial" pitchFamily="34" charset="0"/>
              </a:rPr>
              <a:t>                                    	 1. </a:t>
            </a:r>
            <a:r>
              <a:rPr lang="en-US" dirty="0" err="1" smtClean="0">
                <a:latin typeface="Comic Sans MS" panose="030F0702030302020204" pitchFamily="66" charset="0"/>
                <a:cs typeface="Arial" pitchFamily="34" charset="0"/>
              </a:rPr>
              <a:t>Naren</a:t>
            </a:r>
            <a:r>
              <a:rPr lang="en-US" dirty="0" smtClean="0">
                <a:latin typeface="Comic Sans MS" panose="030F0702030302020204" pitchFamily="66" charset="0"/>
                <a:cs typeface="Arial" pitchFamily="34" charset="0"/>
              </a:rPr>
              <a:t> </a:t>
            </a:r>
            <a:r>
              <a:rPr lang="en-US" dirty="0" err="1" smtClean="0">
                <a:latin typeface="Comic Sans MS" panose="030F0702030302020204" pitchFamily="66" charset="0"/>
                <a:cs typeface="Arial" pitchFamily="34" charset="0"/>
              </a:rPr>
              <a:t>Vaishnavi</a:t>
            </a:r>
            <a:endParaRPr lang="en-US" dirty="0" smtClean="0">
              <a:latin typeface="Comic Sans MS" panose="030F0702030302020204" pitchFamily="66" charset="0"/>
              <a:cs typeface="Arial" pitchFamily="34" charset="0"/>
            </a:endParaRPr>
          </a:p>
          <a:p>
            <a:pPr marL="0" indent="0">
              <a:spcBef>
                <a:spcPct val="50000"/>
              </a:spcBef>
              <a:buNone/>
            </a:pPr>
            <a:r>
              <a:rPr lang="en-US" dirty="0" smtClean="0">
                <a:latin typeface="Comic Sans MS" panose="030F0702030302020204" pitchFamily="66" charset="0"/>
                <a:cs typeface="Arial" pitchFamily="34" charset="0"/>
              </a:rPr>
              <a:t>                                   		 2. </a:t>
            </a:r>
            <a:r>
              <a:rPr lang="en-US" dirty="0" err="1" smtClean="0">
                <a:latin typeface="Comic Sans MS" panose="030F0702030302020204" pitchFamily="66" charset="0"/>
                <a:cs typeface="Arial" pitchFamily="34" charset="0"/>
              </a:rPr>
              <a:t>Jerin</a:t>
            </a:r>
            <a:r>
              <a:rPr lang="en-US" dirty="0" smtClean="0">
                <a:latin typeface="Comic Sans MS" panose="030F0702030302020204" pitchFamily="66" charset="0"/>
                <a:cs typeface="Arial" pitchFamily="34" charset="0"/>
              </a:rPr>
              <a:t> Roy</a:t>
            </a:r>
          </a:p>
          <a:p>
            <a:pPr marL="0" indent="0">
              <a:spcBef>
                <a:spcPct val="50000"/>
              </a:spcBef>
              <a:buNone/>
            </a:pPr>
            <a:r>
              <a:rPr lang="en-US" dirty="0" smtClean="0">
                <a:latin typeface="Comic Sans MS" panose="030F0702030302020204" pitchFamily="66" charset="0"/>
                <a:cs typeface="Arial" pitchFamily="34" charset="0"/>
              </a:rPr>
              <a:t>                                     	 3. </a:t>
            </a:r>
            <a:r>
              <a:rPr lang="en-US" dirty="0" err="1" smtClean="0">
                <a:latin typeface="Comic Sans MS" panose="030F0702030302020204" pitchFamily="66" charset="0"/>
                <a:cs typeface="Arial" pitchFamily="34" charset="0"/>
              </a:rPr>
              <a:t>Aabir</a:t>
            </a:r>
            <a:r>
              <a:rPr lang="en-US" dirty="0" smtClean="0">
                <a:latin typeface="Comic Sans MS" panose="030F0702030302020204" pitchFamily="66" charset="0"/>
                <a:cs typeface="Arial" pitchFamily="34" charset="0"/>
              </a:rPr>
              <a:t> Kumar </a:t>
            </a:r>
            <a:r>
              <a:rPr lang="en-US" dirty="0" err="1" smtClean="0">
                <a:latin typeface="Comic Sans MS" panose="030F0702030302020204" pitchFamily="66" charset="0"/>
                <a:cs typeface="Arial" pitchFamily="34" charset="0"/>
              </a:rPr>
              <a:t>Datta</a:t>
            </a:r>
            <a:endParaRPr lang="en-US" dirty="0" smtClean="0">
              <a:latin typeface="Comic Sans MS" panose="030F0702030302020204" pitchFamily="66" charset="0"/>
              <a:cs typeface="Arial" pitchFamily="34" charset="0"/>
            </a:endParaRPr>
          </a:p>
          <a:p>
            <a:pPr marL="0" indent="0">
              <a:spcBef>
                <a:spcPct val="50000"/>
              </a:spcBef>
              <a:buNone/>
            </a:pPr>
            <a:r>
              <a:rPr lang="en-US" i="1" u="sng" dirty="0" smtClean="0">
                <a:latin typeface="Comic Sans MS" panose="030F0702030302020204" pitchFamily="66" charset="0"/>
                <a:cs typeface="Arial" pitchFamily="34" charset="0"/>
              </a:rPr>
              <a:t>Date </a:t>
            </a:r>
            <a:r>
              <a:rPr lang="en-US" i="1" dirty="0" smtClean="0">
                <a:latin typeface="Comic Sans MS" panose="030F0702030302020204" pitchFamily="66" charset="0"/>
                <a:cs typeface="Arial" pitchFamily="34" charset="0"/>
              </a:rPr>
              <a:t>: </a:t>
            </a:r>
            <a:r>
              <a:rPr lang="en-US" dirty="0" smtClean="0">
                <a:latin typeface="Comic Sans MS" panose="030F0702030302020204" pitchFamily="66" charset="0"/>
                <a:cs typeface="Arial" pitchFamily="34" charset="0"/>
              </a:rPr>
              <a:t>05/02/2017</a:t>
            </a:r>
          </a:p>
          <a:p>
            <a:endParaRPr lang="en-IN" dirty="0"/>
          </a:p>
        </p:txBody>
      </p:sp>
    </p:spTree>
    <p:extLst>
      <p:ext uri="{BB962C8B-B14F-4D97-AF65-F5344CB8AC3E}">
        <p14:creationId xmlns:p14="http://schemas.microsoft.com/office/powerpoint/2010/main" val="339201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latin typeface="Comic Sans MS" panose="030F0702030302020204" pitchFamily="66" charset="0"/>
              </a:rPr>
              <a:t>Distribution of Glucose vs Insulin to detect outliers</a:t>
            </a:r>
            <a:r>
              <a:rPr lang="en-IN" sz="3200" i="1" u="sng" dirty="0" smtClean="0">
                <a:latin typeface="Comic Sans MS" panose="030F0702030302020204" pitchFamily="66" charset="0"/>
              </a:rPr>
              <a:t>:</a:t>
            </a:r>
            <a:endParaRPr lang="en-IN" sz="3200" dirty="0"/>
          </a:p>
        </p:txBody>
      </p:sp>
      <p:pic>
        <p:nvPicPr>
          <p:cNvPr id="3"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77" y="1853248"/>
            <a:ext cx="8306114" cy="4620020"/>
          </a:xfrm>
          <a:prstGeom prst="rect">
            <a:avLst/>
          </a:prstGeom>
        </p:spPr>
      </p:pic>
    </p:spTree>
    <p:extLst>
      <p:ext uri="{BB962C8B-B14F-4D97-AF65-F5344CB8AC3E}">
        <p14:creationId xmlns:p14="http://schemas.microsoft.com/office/powerpoint/2010/main" val="211639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u="sng" dirty="0" smtClean="0">
                <a:latin typeface="Comic Sans MS" panose="030F0702030302020204" pitchFamily="66" charset="0"/>
              </a:rPr>
              <a:t>Clustering </a:t>
            </a:r>
            <a:r>
              <a:rPr lang="en-IN" sz="2600" u="sng" dirty="0" smtClean="0">
                <a:latin typeface="Comic Sans MS" panose="030F0702030302020204" pitchFamily="66" charset="0"/>
              </a:rPr>
              <a:t>of Complete Data Set</a:t>
            </a:r>
            <a:endParaRPr lang="en-IN" sz="2600" u="sng" dirty="0">
              <a:latin typeface="Comic Sans MS" panose="030F0702030302020204" pitchFamily="66" charset="0"/>
            </a:endParaRPr>
          </a:p>
        </p:txBody>
      </p:sp>
      <p:sp>
        <p:nvSpPr>
          <p:cNvPr id="3" name="Subtitle 2"/>
          <p:cNvSpPr>
            <a:spLocks noGrp="1"/>
          </p:cNvSpPr>
          <p:nvPr>
            <p:ph idx="1"/>
          </p:nvPr>
        </p:nvSpPr>
        <p:spPr>
          <a:xfrm>
            <a:off x="827700" y="2052925"/>
            <a:ext cx="6711654" cy="3281075"/>
          </a:xfrm>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47800"/>
            <a:ext cx="8417575" cy="4414906"/>
          </a:xfrm>
          <a:prstGeom prst="rect">
            <a:avLst/>
          </a:prstGeom>
        </p:spPr>
      </p:pic>
    </p:spTree>
    <p:extLst>
      <p:ext uri="{BB962C8B-B14F-4D97-AF65-F5344CB8AC3E}">
        <p14:creationId xmlns:p14="http://schemas.microsoft.com/office/powerpoint/2010/main" val="3743215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2050" name="Picture 2" descr="E:\KDD\Project_1\FinalProject\corr.png"/>
          <p:cNvPicPr>
            <a:picLocks noChangeAspect="1" noChangeArrowheads="1"/>
          </p:cNvPicPr>
          <p:nvPr/>
        </p:nvPicPr>
        <p:blipFill>
          <a:blip r:embed="rId2" cstate="print"/>
          <a:srcRect/>
          <a:stretch>
            <a:fillRect/>
          </a:stretch>
        </p:blipFill>
        <p:spPr bwMode="auto">
          <a:xfrm>
            <a:off x="3733800" y="1905000"/>
            <a:ext cx="4876800" cy="3276599"/>
          </a:xfrm>
          <a:prstGeom prst="rect">
            <a:avLst/>
          </a:prstGeom>
          <a:noFill/>
        </p:spPr>
      </p:pic>
      <p:sp>
        <p:nvSpPr>
          <p:cNvPr id="4" name="TextBox 3"/>
          <p:cNvSpPr txBox="1"/>
          <p:nvPr/>
        </p:nvSpPr>
        <p:spPr>
          <a:xfrm>
            <a:off x="457200" y="1524000"/>
            <a:ext cx="2971800" cy="2031325"/>
          </a:xfrm>
          <a:prstGeom prst="rect">
            <a:avLst/>
          </a:prstGeom>
          <a:noFill/>
        </p:spPr>
        <p:txBody>
          <a:bodyPr wrap="square" rtlCol="0">
            <a:spAutoFit/>
          </a:bodyPr>
          <a:lstStyle/>
          <a:p>
            <a:r>
              <a:rPr lang="en-US" i="1" dirty="0">
                <a:solidFill>
                  <a:prstClr val="white"/>
                </a:solidFill>
              </a:rPr>
              <a:t>Before running a PCA we need to know the attributes that are co related. </a:t>
            </a:r>
          </a:p>
          <a:p>
            <a:endParaRPr lang="en-US" i="1" dirty="0">
              <a:solidFill>
                <a:prstClr val="white"/>
              </a:solidFill>
            </a:endParaRPr>
          </a:p>
          <a:p>
            <a:r>
              <a:rPr lang="en-US" i="1" dirty="0">
                <a:solidFill>
                  <a:prstClr val="white"/>
                </a:solidFill>
              </a:rPr>
              <a:t>Therefore, we run a co relation analysis between all the numerical attributes.</a:t>
            </a:r>
          </a:p>
        </p:txBody>
      </p:sp>
    </p:spTree>
    <p:extLst>
      <p:ext uri="{BB962C8B-B14F-4D97-AF65-F5344CB8AC3E}">
        <p14:creationId xmlns:p14="http://schemas.microsoft.com/office/powerpoint/2010/main" val="3273504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Principal Component Analysis</a:t>
            </a:r>
            <a:endParaRPr lang="en-US" sz="3600" dirty="0"/>
          </a:p>
        </p:txBody>
      </p:sp>
      <p:sp>
        <p:nvSpPr>
          <p:cNvPr id="5" name="TextBox 4"/>
          <p:cNvSpPr txBox="1"/>
          <p:nvPr/>
        </p:nvSpPr>
        <p:spPr>
          <a:xfrm>
            <a:off x="243343" y="1758401"/>
            <a:ext cx="3733800" cy="3416320"/>
          </a:xfrm>
          <a:prstGeom prst="rect">
            <a:avLst/>
          </a:prstGeom>
          <a:noFill/>
        </p:spPr>
        <p:txBody>
          <a:bodyPr wrap="square" rtlCol="0">
            <a:spAutoFit/>
          </a:bodyPr>
          <a:lstStyle/>
          <a:p>
            <a:r>
              <a:rPr lang="en-US" dirty="0" smtClean="0"/>
              <a:t>The PC analysis shows that the attributes having variances which are above 1 form a major percentage of dataset.</a:t>
            </a:r>
          </a:p>
          <a:p>
            <a:endParaRPr lang="en-US" dirty="0" smtClean="0"/>
          </a:p>
          <a:p>
            <a:r>
              <a:rPr lang="en-US" dirty="0" smtClean="0"/>
              <a:t>Based on Kaiser’s criterion we retain factors with </a:t>
            </a:r>
            <a:r>
              <a:rPr lang="en-US" dirty="0" err="1" smtClean="0"/>
              <a:t>eigen</a:t>
            </a:r>
            <a:r>
              <a:rPr lang="en-US" dirty="0" smtClean="0"/>
              <a:t> values greater than 1.</a:t>
            </a:r>
          </a:p>
          <a:p>
            <a:r>
              <a:rPr lang="en-US" dirty="0" smtClean="0"/>
              <a:t>From the plot it can be seen that the first four components contribute mainly towards the dataset.</a:t>
            </a:r>
          </a:p>
        </p:txBody>
      </p:sp>
      <p:pic>
        <p:nvPicPr>
          <p:cNvPr id="1026" name="Picture 2" descr="E:\KDD\Project_1\FinalProject\PC1.png"/>
          <p:cNvPicPr>
            <a:picLocks noChangeAspect="1" noChangeArrowheads="1"/>
          </p:cNvPicPr>
          <p:nvPr/>
        </p:nvPicPr>
        <p:blipFill>
          <a:blip r:embed="rId2" cstate="print"/>
          <a:srcRect/>
          <a:stretch>
            <a:fillRect/>
          </a:stretch>
        </p:blipFill>
        <p:spPr bwMode="auto">
          <a:xfrm>
            <a:off x="4114800" y="1600200"/>
            <a:ext cx="4457700" cy="2743200"/>
          </a:xfrm>
          <a:prstGeom prst="rect">
            <a:avLst/>
          </a:prstGeom>
          <a:noFill/>
        </p:spPr>
      </p:pic>
      <p:sp>
        <p:nvSpPr>
          <p:cNvPr id="6" name="TextBox 5"/>
          <p:cNvSpPr txBox="1"/>
          <p:nvPr/>
        </p:nvSpPr>
        <p:spPr>
          <a:xfrm>
            <a:off x="762000" y="4890717"/>
            <a:ext cx="8229600" cy="1200329"/>
          </a:xfrm>
          <a:prstGeom prst="rect">
            <a:avLst/>
          </a:prstGeom>
          <a:noFill/>
        </p:spPr>
        <p:txBody>
          <a:bodyPr wrap="square" rtlCol="0">
            <a:spAutoFit/>
          </a:bodyPr>
          <a:lstStyle/>
          <a:p>
            <a:r>
              <a:rPr lang="en-US" dirty="0" smtClean="0"/>
              <a:t>		</a:t>
            </a:r>
            <a:r>
              <a:rPr lang="en-US" dirty="0" smtClean="0">
                <a:solidFill>
                  <a:srgbClr val="FFC000"/>
                </a:solidFill>
              </a:rPr>
              <a:t>RC1 		RC2 		RC3 		RC4 </a:t>
            </a:r>
          </a:p>
          <a:p>
            <a:r>
              <a:rPr lang="en-US" dirty="0" smtClean="0">
                <a:solidFill>
                  <a:srgbClr val="FFC000"/>
                </a:solidFill>
              </a:rPr>
              <a:t>SS loadings 	3.393 		2.683		 2.044 		1.601 </a:t>
            </a:r>
          </a:p>
          <a:p>
            <a:r>
              <a:rPr lang="en-US" dirty="0" smtClean="0">
                <a:solidFill>
                  <a:srgbClr val="FFC000"/>
                </a:solidFill>
              </a:rPr>
              <a:t>Proportion </a:t>
            </a:r>
            <a:r>
              <a:rPr lang="en-US" dirty="0" err="1" smtClean="0">
                <a:solidFill>
                  <a:srgbClr val="FFC000"/>
                </a:solidFill>
              </a:rPr>
              <a:t>Var</a:t>
            </a:r>
            <a:r>
              <a:rPr lang="en-US" dirty="0" smtClean="0">
                <a:solidFill>
                  <a:srgbClr val="FFC000"/>
                </a:solidFill>
              </a:rPr>
              <a:t>	 0.283 		0.224 		0.170 		0.133 </a:t>
            </a:r>
          </a:p>
          <a:p>
            <a:r>
              <a:rPr lang="en-US" dirty="0" smtClean="0">
                <a:solidFill>
                  <a:srgbClr val="FFC000"/>
                </a:solidFill>
              </a:rPr>
              <a:t>Cumulative </a:t>
            </a:r>
            <a:r>
              <a:rPr lang="en-US" dirty="0" err="1" smtClean="0">
                <a:solidFill>
                  <a:srgbClr val="FFC000"/>
                </a:solidFill>
              </a:rPr>
              <a:t>Var</a:t>
            </a:r>
            <a:r>
              <a:rPr lang="en-US" dirty="0" smtClean="0">
                <a:solidFill>
                  <a:srgbClr val="FFC000"/>
                </a:solidFill>
              </a:rPr>
              <a:t> 	0.283 		0.506 		0.677		</a:t>
            </a:r>
            <a:r>
              <a:rPr lang="en-US" dirty="0" smtClean="0">
                <a:solidFill>
                  <a:schemeClr val="accent6">
                    <a:lumMod val="20000"/>
                    <a:lumOff val="80000"/>
                  </a:schemeClr>
                </a:solidFill>
              </a:rPr>
              <a:t> </a:t>
            </a:r>
            <a:r>
              <a:rPr lang="en-US" b="1" dirty="0" smtClean="0">
                <a:solidFill>
                  <a:schemeClr val="accent6">
                    <a:lumMod val="20000"/>
                    <a:lumOff val="80000"/>
                  </a:schemeClr>
                </a:solidFill>
              </a:rPr>
              <a:t>0.810</a:t>
            </a:r>
            <a:endParaRPr lang="en-US" b="1" dirty="0">
              <a:solidFill>
                <a:schemeClr val="accent6">
                  <a:lumMod val="20000"/>
                  <a:lumOff val="80000"/>
                </a:schemeClr>
              </a:solidFill>
            </a:endParaRPr>
          </a:p>
        </p:txBody>
      </p:sp>
    </p:spTree>
    <p:extLst>
      <p:ext uri="{BB962C8B-B14F-4D97-AF65-F5344CB8AC3E}">
        <p14:creationId xmlns:p14="http://schemas.microsoft.com/office/powerpoint/2010/main" val="164236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991600" cy="1143000"/>
          </a:xfrm>
        </p:spPr>
        <p:txBody>
          <a:bodyPr>
            <a:normAutofit fontScale="90000"/>
          </a:bodyPr>
          <a:lstStyle/>
          <a:p>
            <a:r>
              <a:rPr lang="en-IN" dirty="0" smtClean="0"/>
              <a:t>	T-test</a:t>
            </a:r>
            <a:br>
              <a:rPr lang="en-IN" dirty="0" smtClean="0"/>
            </a:br>
            <a:r>
              <a:rPr lang="en-IN" dirty="0" smtClean="0"/>
              <a:t/>
            </a:r>
            <a:br>
              <a:rPr lang="en-IN" dirty="0" smtClean="0"/>
            </a:br>
            <a:r>
              <a:rPr lang="en-IN" dirty="0" smtClean="0"/>
              <a:t/>
            </a:r>
            <a:br>
              <a:rPr lang="en-IN" dirty="0" smtClean="0"/>
            </a:br>
            <a:endParaRPr lang="en-IN" dirty="0"/>
          </a:p>
        </p:txBody>
      </p:sp>
      <p:sp>
        <p:nvSpPr>
          <p:cNvPr id="2" name="Content Placeholder 1"/>
          <p:cNvSpPr>
            <a:spLocks noGrp="1"/>
          </p:cNvSpPr>
          <p:nvPr>
            <p:ph sz="half" idx="1"/>
          </p:nvPr>
        </p:nvSpPr>
        <p:spPr>
          <a:xfrm>
            <a:off x="381000" y="1058839"/>
            <a:ext cx="8305800" cy="5181600"/>
          </a:xfrm>
        </p:spPr>
        <p:txBody>
          <a:bodyPr>
            <a:noAutofit/>
          </a:bodyPr>
          <a:lstStyle/>
          <a:p>
            <a:r>
              <a:rPr lang="en-IN" sz="1600" dirty="0">
                <a:solidFill>
                  <a:schemeClr val="accent3">
                    <a:lumMod val="75000"/>
                  </a:schemeClr>
                </a:solidFill>
              </a:rPr>
              <a:t>Null Hypothesis: There is no difference in the mean number of </a:t>
            </a:r>
            <a:r>
              <a:rPr lang="en-IN" sz="1600" dirty="0" smtClean="0">
                <a:solidFill>
                  <a:schemeClr val="accent3">
                    <a:lumMod val="75000"/>
                  </a:schemeClr>
                </a:solidFill>
              </a:rPr>
              <a:t>pregnancies</a:t>
            </a:r>
          </a:p>
          <a:p>
            <a:pPr marL="0" indent="0">
              <a:buNone/>
            </a:pPr>
            <a:r>
              <a:rPr lang="en-IN" sz="1600" dirty="0" smtClean="0">
                <a:solidFill>
                  <a:schemeClr val="accent3">
                    <a:lumMod val="75000"/>
                  </a:schemeClr>
                </a:solidFill>
              </a:rPr>
              <a:t>      for </a:t>
            </a:r>
            <a:r>
              <a:rPr lang="en-IN" sz="1600" dirty="0">
                <a:solidFill>
                  <a:schemeClr val="accent3">
                    <a:lumMod val="75000"/>
                  </a:schemeClr>
                </a:solidFill>
              </a:rPr>
              <a:t>Pima Indian women with diabetes and those without diabetes</a:t>
            </a:r>
            <a:r>
              <a:rPr lang="en-IN" sz="1600" dirty="0" smtClean="0">
                <a:solidFill>
                  <a:schemeClr val="accent3">
                    <a:lumMod val="75000"/>
                  </a:schemeClr>
                </a:solidFill>
              </a:rPr>
              <a:t>.</a:t>
            </a:r>
            <a:endParaRPr lang="en-IN" sz="1600" dirty="0">
              <a:solidFill>
                <a:schemeClr val="accent3">
                  <a:lumMod val="75000"/>
                </a:schemeClr>
              </a:solidFill>
            </a:endParaRPr>
          </a:p>
          <a:p>
            <a:r>
              <a:rPr lang="en-IN" sz="1600" dirty="0"/>
              <a:t>Alternative Hypothesis: The mean number of pregnancies for all </a:t>
            </a:r>
            <a:r>
              <a:rPr lang="en-IN" sz="1600" dirty="0" smtClean="0"/>
              <a:t>Pima Indians</a:t>
            </a:r>
          </a:p>
          <a:p>
            <a:pPr marL="0" indent="0">
              <a:buNone/>
            </a:pPr>
            <a:r>
              <a:rPr lang="en-IN" sz="1600" dirty="0"/>
              <a:t> </a:t>
            </a:r>
            <a:r>
              <a:rPr lang="en-IN" sz="1600" dirty="0" smtClean="0"/>
              <a:t>     with </a:t>
            </a:r>
            <a:r>
              <a:rPr lang="en-IN" sz="1600" dirty="0"/>
              <a:t>diabetes is greater than that of the mean number of </a:t>
            </a:r>
            <a:r>
              <a:rPr lang="en-IN" sz="1600" dirty="0" smtClean="0"/>
              <a:t>pregnancies</a:t>
            </a:r>
          </a:p>
          <a:p>
            <a:pPr marL="0" indent="0">
              <a:buNone/>
            </a:pPr>
            <a:r>
              <a:rPr lang="en-IN" sz="1600" dirty="0"/>
              <a:t> </a:t>
            </a:r>
            <a:r>
              <a:rPr lang="en-IN" sz="1600" dirty="0" smtClean="0"/>
              <a:t>     for </a:t>
            </a:r>
            <a:r>
              <a:rPr lang="en-IN" sz="1600" dirty="0"/>
              <a:t>those without diabetes</a:t>
            </a:r>
            <a:r>
              <a:rPr lang="en-IN" sz="1600" dirty="0" smtClean="0"/>
              <a:t>.</a:t>
            </a:r>
            <a:endParaRPr lang="en-IN" sz="1600" dirty="0" smtClean="0"/>
          </a:p>
          <a:p>
            <a:r>
              <a:rPr lang="en-IN" sz="1600" dirty="0" smtClean="0"/>
              <a:t>We conduct the test at a significance level of 0.01</a:t>
            </a:r>
            <a:r>
              <a:rPr lang="en-IN" sz="1600" dirty="0" smtClean="0"/>
              <a:t>.</a:t>
            </a:r>
            <a:endParaRPr lang="en-IN" sz="1600" dirty="0" smtClean="0"/>
          </a:p>
          <a:p>
            <a:r>
              <a:rPr lang="en-IN" sz="1600" dirty="0" err="1"/>
              <a:t>Preg_Diabetec_Yes</a:t>
            </a:r>
            <a:r>
              <a:rPr lang="en-IN" sz="1600" dirty="0"/>
              <a:t> &lt;- subset(</a:t>
            </a:r>
            <a:r>
              <a:rPr lang="en-IN" sz="1600" dirty="0" err="1"/>
              <a:t>completedData</a:t>
            </a:r>
            <a:r>
              <a:rPr lang="en-IN" sz="1600" dirty="0"/>
              <a:t>, </a:t>
            </a:r>
            <a:r>
              <a:rPr lang="en-IN" sz="1600" dirty="0" err="1"/>
              <a:t>completedData$outcome</a:t>
            </a:r>
            <a:r>
              <a:rPr lang="en-IN" sz="1600" dirty="0"/>
              <a:t> == 1, </a:t>
            </a:r>
            <a:endParaRPr lang="en-IN" sz="1600" dirty="0" smtClean="0"/>
          </a:p>
          <a:p>
            <a:pPr marL="0" indent="0">
              <a:buNone/>
            </a:pPr>
            <a:r>
              <a:rPr lang="en-IN" sz="1600" dirty="0" smtClean="0"/>
              <a:t>      select </a:t>
            </a:r>
            <a:r>
              <a:rPr lang="en-IN" sz="1600" dirty="0"/>
              <a:t>= Pregnancies</a:t>
            </a:r>
            <a:r>
              <a:rPr lang="en-IN" sz="1600" dirty="0" smtClean="0"/>
              <a:t>)</a:t>
            </a:r>
            <a:endParaRPr lang="en-IN" sz="1600" dirty="0"/>
          </a:p>
          <a:p>
            <a:r>
              <a:rPr lang="en-IN" sz="1600" dirty="0" err="1"/>
              <a:t>Preg_Diabetec_No</a:t>
            </a:r>
            <a:r>
              <a:rPr lang="en-IN" sz="1600" dirty="0"/>
              <a:t> &lt;- subset(</a:t>
            </a:r>
            <a:r>
              <a:rPr lang="en-IN" sz="1600" dirty="0" err="1"/>
              <a:t>completedData</a:t>
            </a:r>
            <a:r>
              <a:rPr lang="en-IN" sz="1600" dirty="0"/>
              <a:t>, </a:t>
            </a:r>
            <a:r>
              <a:rPr lang="en-IN" sz="1600" dirty="0" err="1"/>
              <a:t>completedData$outcome</a:t>
            </a:r>
            <a:r>
              <a:rPr lang="en-IN" sz="1600" dirty="0"/>
              <a:t> == 0, </a:t>
            </a:r>
            <a:endParaRPr lang="en-IN" sz="1600" dirty="0" smtClean="0"/>
          </a:p>
          <a:p>
            <a:pPr marL="0" indent="0">
              <a:buNone/>
            </a:pPr>
            <a:r>
              <a:rPr lang="en-IN" sz="1600" dirty="0" smtClean="0"/>
              <a:t>      select </a:t>
            </a:r>
            <a:r>
              <a:rPr lang="en-IN" sz="1600" dirty="0"/>
              <a:t>= Pregnancies</a:t>
            </a:r>
            <a:r>
              <a:rPr lang="en-IN" sz="1600" dirty="0" smtClean="0"/>
              <a:t>)</a:t>
            </a:r>
            <a:endParaRPr lang="en-IN" sz="1600" dirty="0" smtClean="0"/>
          </a:p>
          <a:p>
            <a:r>
              <a:rPr lang="en-IN" sz="1600" dirty="0" err="1" smtClean="0"/>
              <a:t>t.test</a:t>
            </a:r>
            <a:r>
              <a:rPr lang="en-IN" sz="1600" dirty="0" smtClean="0"/>
              <a:t>(</a:t>
            </a:r>
            <a:r>
              <a:rPr lang="en-IN" sz="1600" dirty="0" err="1" smtClean="0"/>
              <a:t>Preg_Diabetec_Yes</a:t>
            </a:r>
            <a:r>
              <a:rPr lang="en-IN" sz="1600" dirty="0"/>
              <a:t>, </a:t>
            </a:r>
            <a:r>
              <a:rPr lang="en-IN" sz="1600" dirty="0" err="1"/>
              <a:t>Preg_Diabetec_No</a:t>
            </a:r>
            <a:r>
              <a:rPr lang="en-IN" sz="1600" dirty="0"/>
              <a:t>, alternative = c("greater</a:t>
            </a:r>
            <a:r>
              <a:rPr lang="en-IN" sz="1600" dirty="0" smtClean="0"/>
              <a:t>"),</a:t>
            </a:r>
          </a:p>
          <a:p>
            <a:pPr marL="0" indent="0">
              <a:buNone/>
            </a:pPr>
            <a:r>
              <a:rPr lang="en-IN" sz="1600" dirty="0"/>
              <a:t> </a:t>
            </a:r>
            <a:r>
              <a:rPr lang="en-IN" sz="1600" dirty="0" smtClean="0"/>
              <a:t>     </a:t>
            </a:r>
            <a:r>
              <a:rPr lang="en-IN" sz="1600" dirty="0" err="1"/>
              <a:t>var.equal</a:t>
            </a:r>
            <a:r>
              <a:rPr lang="en-IN" sz="1600" dirty="0"/>
              <a:t>=FALSE, paired=FALSE</a:t>
            </a:r>
            <a:r>
              <a:rPr lang="en-IN" sz="1600" dirty="0" smtClean="0"/>
              <a:t>)</a:t>
            </a:r>
            <a:endParaRPr lang="en-IN" sz="1600" dirty="0"/>
          </a:p>
          <a:p>
            <a:r>
              <a:rPr lang="en-IN" sz="1600" dirty="0" smtClean="0"/>
              <a:t>p = 3.411e-09 ; Since this value is less than our level of 0.01, we reject the null</a:t>
            </a:r>
          </a:p>
          <a:p>
            <a:pPr marL="0" indent="0">
              <a:buNone/>
            </a:pPr>
            <a:r>
              <a:rPr lang="en-IN" sz="1600" dirty="0" smtClean="0"/>
              <a:t>      hypothesis, and accept the alternative hypothesis.</a:t>
            </a:r>
            <a:endParaRPr lang="en-IN" sz="1600" dirty="0"/>
          </a:p>
        </p:txBody>
      </p:sp>
    </p:spTree>
    <p:extLst>
      <p:ext uri="{BB962C8B-B14F-4D97-AF65-F5344CB8AC3E}">
        <p14:creationId xmlns:p14="http://schemas.microsoft.com/office/powerpoint/2010/main" val="589288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Phase 4: Modelling</a:t>
            </a:r>
            <a:br>
              <a:rPr lang="en-US" sz="3000" dirty="0" smtClean="0"/>
            </a:br>
            <a:r>
              <a:rPr lang="en-US" sz="2700" dirty="0" smtClean="0"/>
              <a:t>Decision Tree Plot</a:t>
            </a:r>
            <a:endParaRPr lang="en-US" sz="2700" dirty="0"/>
          </a:p>
        </p:txBody>
      </p:sp>
      <p:pic>
        <p:nvPicPr>
          <p:cNvPr id="1026" name="Picture 2" descr="E:\KDD\Project_1\FinalProject\DT.PNG"/>
          <p:cNvPicPr>
            <a:picLocks noGrp="1" noChangeAspect="1" noChangeArrowheads="1"/>
          </p:cNvPicPr>
          <p:nvPr>
            <p:ph sz="half" idx="1"/>
          </p:nvPr>
        </p:nvPicPr>
        <p:blipFill>
          <a:blip r:embed="rId2" cstate="print"/>
          <a:stretch>
            <a:fillRect/>
          </a:stretch>
        </p:blipFill>
        <p:spPr bwMode="auto">
          <a:xfrm>
            <a:off x="304800" y="1676400"/>
            <a:ext cx="5334000" cy="4131217"/>
          </a:xfrm>
          <a:prstGeom prst="rect">
            <a:avLst/>
          </a:prstGeom>
          <a:noFill/>
        </p:spPr>
      </p:pic>
      <p:sp>
        <p:nvSpPr>
          <p:cNvPr id="7" name="Content Placeholder 6"/>
          <p:cNvSpPr>
            <a:spLocks noGrp="1"/>
          </p:cNvSpPr>
          <p:nvPr>
            <p:ph sz="half" idx="2"/>
          </p:nvPr>
        </p:nvSpPr>
        <p:spPr>
          <a:xfrm>
            <a:off x="5829963" y="1802495"/>
            <a:ext cx="3298115" cy="4200245"/>
          </a:xfrm>
        </p:spPr>
        <p:txBody>
          <a:bodyPr>
            <a:normAutofit fontScale="92500" lnSpcReduction="10000"/>
          </a:bodyPr>
          <a:lstStyle/>
          <a:p>
            <a:r>
              <a:rPr lang="en-US" sz="2000" dirty="0" smtClean="0"/>
              <a:t>The decision tree plot</a:t>
            </a:r>
            <a:endParaRPr lang="en-US" dirty="0" smtClean="0"/>
          </a:p>
          <a:p>
            <a:r>
              <a:rPr lang="en-US" sz="2000" dirty="0" smtClean="0"/>
              <a:t>Shows the factors which</a:t>
            </a:r>
          </a:p>
          <a:p>
            <a:r>
              <a:rPr lang="en-US" sz="2000" dirty="0" smtClean="0"/>
              <a:t>Contribute towards</a:t>
            </a:r>
          </a:p>
          <a:p>
            <a:r>
              <a:rPr lang="en-US" sz="2000" dirty="0" smtClean="0"/>
              <a:t>Diabetes.</a:t>
            </a:r>
          </a:p>
          <a:p>
            <a:endParaRPr lang="en-US" sz="2000" dirty="0" smtClean="0"/>
          </a:p>
          <a:p>
            <a:r>
              <a:rPr lang="en-US" sz="2000" dirty="0" smtClean="0"/>
              <a:t>For the PIMA Indians data</a:t>
            </a:r>
          </a:p>
          <a:p>
            <a:r>
              <a:rPr lang="en-US" sz="2000" dirty="0" smtClean="0"/>
              <a:t>Set the </a:t>
            </a:r>
            <a:r>
              <a:rPr lang="en-US" sz="2000" dirty="0" smtClean="0">
                <a:solidFill>
                  <a:srgbClr val="FFC000"/>
                </a:solidFill>
              </a:rPr>
              <a:t>decision tree plot</a:t>
            </a:r>
          </a:p>
          <a:p>
            <a:r>
              <a:rPr lang="en-US" sz="2000" dirty="0" smtClean="0">
                <a:solidFill>
                  <a:srgbClr val="FFC000"/>
                </a:solidFill>
              </a:rPr>
              <a:t>Has an efficiency of 74% </a:t>
            </a:r>
          </a:p>
        </p:txBody>
      </p:sp>
    </p:spTree>
    <p:extLst>
      <p:ext uri="{BB962C8B-B14F-4D97-AF65-F5344CB8AC3E}">
        <p14:creationId xmlns:p14="http://schemas.microsoft.com/office/powerpoint/2010/main" val="2089750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Forest</a:t>
            </a:r>
            <a:endParaRPr lang="en-US" dirty="0"/>
          </a:p>
        </p:txBody>
      </p:sp>
      <p:pic>
        <p:nvPicPr>
          <p:cNvPr id="2050" name="Picture 2" descr="E:\KDD\Project_1\FinalProject\auc.png"/>
          <p:cNvPicPr>
            <a:picLocks noGrp="1" noChangeAspect="1" noChangeArrowheads="1"/>
          </p:cNvPicPr>
          <p:nvPr>
            <p:ph sz="half" idx="1"/>
          </p:nvPr>
        </p:nvPicPr>
        <p:blipFill>
          <a:blip r:embed="rId2" cstate="print"/>
          <a:srcRect/>
          <a:stretch>
            <a:fillRect/>
          </a:stretch>
        </p:blipFill>
        <p:spPr bwMode="auto">
          <a:xfrm>
            <a:off x="228600" y="1676400"/>
            <a:ext cx="4800600" cy="3579898"/>
          </a:xfrm>
          <a:prstGeom prst="rect">
            <a:avLst/>
          </a:prstGeom>
          <a:noFill/>
        </p:spPr>
      </p:pic>
      <p:sp>
        <p:nvSpPr>
          <p:cNvPr id="3" name="Content Placeholder 2"/>
          <p:cNvSpPr>
            <a:spLocks noGrp="1"/>
          </p:cNvSpPr>
          <p:nvPr>
            <p:ph sz="half" idx="2"/>
          </p:nvPr>
        </p:nvSpPr>
        <p:spPr>
          <a:xfrm>
            <a:off x="5181600" y="1516635"/>
            <a:ext cx="3298115" cy="4200245"/>
          </a:xfrm>
        </p:spPr>
        <p:txBody>
          <a:bodyPr>
            <a:normAutofit fontScale="70000" lnSpcReduction="20000"/>
          </a:bodyPr>
          <a:lstStyle/>
          <a:p>
            <a:r>
              <a:rPr lang="en-US" sz="2000" dirty="0" smtClean="0"/>
              <a:t>Random forest is an </a:t>
            </a:r>
          </a:p>
          <a:p>
            <a:r>
              <a:rPr lang="en-US" sz="2000" dirty="0" smtClean="0"/>
              <a:t>Ensemble of </a:t>
            </a:r>
          </a:p>
          <a:p>
            <a:r>
              <a:rPr lang="en-US" sz="2000" dirty="0" smtClean="0"/>
              <a:t>Many decision trees and the</a:t>
            </a:r>
          </a:p>
          <a:p>
            <a:r>
              <a:rPr lang="en-US" sz="2000" dirty="0" smtClean="0"/>
              <a:t>Average of all the decision</a:t>
            </a:r>
          </a:p>
          <a:p>
            <a:r>
              <a:rPr lang="en-US" sz="2000" dirty="0" smtClean="0"/>
              <a:t>Trees is taken and applied to the</a:t>
            </a:r>
          </a:p>
          <a:p>
            <a:r>
              <a:rPr lang="en-US" sz="2000" dirty="0" smtClean="0"/>
              <a:t>Test set.</a:t>
            </a:r>
          </a:p>
          <a:p>
            <a:r>
              <a:rPr lang="en-US" sz="2000" dirty="0" smtClean="0"/>
              <a:t>The plot shows the </a:t>
            </a:r>
            <a:r>
              <a:rPr lang="en-US" sz="2000" dirty="0" err="1" smtClean="0"/>
              <a:t>auc</a:t>
            </a:r>
            <a:endParaRPr lang="en-US" sz="2000" dirty="0" smtClean="0"/>
          </a:p>
          <a:p>
            <a:r>
              <a:rPr lang="en-US" sz="2000" dirty="0" smtClean="0"/>
              <a:t>Curve for the random forest</a:t>
            </a:r>
          </a:p>
          <a:p>
            <a:r>
              <a:rPr lang="en-US" sz="2000" dirty="0" err="1" smtClean="0"/>
              <a:t>Modelling</a:t>
            </a:r>
            <a:r>
              <a:rPr lang="en-US" sz="2000" dirty="0" smtClean="0"/>
              <a:t>.</a:t>
            </a:r>
          </a:p>
          <a:p>
            <a:endParaRPr lang="en-US" sz="2000" dirty="0" smtClean="0"/>
          </a:p>
          <a:p>
            <a:r>
              <a:rPr lang="en-US" sz="2000" dirty="0" smtClean="0">
                <a:solidFill>
                  <a:srgbClr val="FFC000"/>
                </a:solidFill>
              </a:rPr>
              <a:t>The accuracy of random forest</a:t>
            </a:r>
          </a:p>
          <a:p>
            <a:r>
              <a:rPr lang="en-US" sz="2000" dirty="0" smtClean="0">
                <a:solidFill>
                  <a:srgbClr val="FFC000"/>
                </a:solidFill>
              </a:rPr>
              <a:t>model is 75%</a:t>
            </a:r>
            <a:endParaRPr lang="en-US" dirty="0" smtClean="0">
              <a:solidFill>
                <a:srgbClr val="FFC000"/>
              </a:solidFill>
            </a:endParaRPr>
          </a:p>
          <a:p>
            <a:endParaRPr lang="en-US" dirty="0"/>
          </a:p>
        </p:txBody>
      </p:sp>
    </p:spTree>
    <p:extLst>
      <p:ext uri="{BB962C8B-B14F-4D97-AF65-F5344CB8AC3E}">
        <p14:creationId xmlns:p14="http://schemas.microsoft.com/office/powerpoint/2010/main" val="1759954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Finding the best </a:t>
            </a:r>
            <a:r>
              <a:rPr lang="en-US" dirty="0" err="1" smtClean="0"/>
              <a:t>mtry</a:t>
            </a:r>
            <a:r>
              <a:rPr lang="en-US" dirty="0" smtClean="0"/>
              <a:t> for random forest</a:t>
            </a:r>
            <a:endParaRPr lang="en-US" dirty="0"/>
          </a:p>
        </p:txBody>
      </p:sp>
      <p:sp>
        <p:nvSpPr>
          <p:cNvPr id="5" name="TextBox 4"/>
          <p:cNvSpPr txBox="1"/>
          <p:nvPr/>
        </p:nvSpPr>
        <p:spPr>
          <a:xfrm>
            <a:off x="762000" y="1828800"/>
            <a:ext cx="8077200" cy="3416320"/>
          </a:xfrm>
          <a:prstGeom prst="rect">
            <a:avLst/>
          </a:prstGeom>
          <a:noFill/>
        </p:spPr>
        <p:txBody>
          <a:bodyPr wrap="square" rtlCol="0">
            <a:spAutoFit/>
          </a:bodyPr>
          <a:lstStyle/>
          <a:p>
            <a:r>
              <a:rPr lang="en-US" dirty="0" smtClean="0"/>
              <a:t>For getting a good model for random forest we need to optimize the </a:t>
            </a:r>
            <a:r>
              <a:rPr lang="en-US" dirty="0" err="1" smtClean="0"/>
              <a:t>mtry</a:t>
            </a:r>
            <a:r>
              <a:rPr lang="en-US" dirty="0" smtClean="0"/>
              <a:t> value while making models.</a:t>
            </a:r>
          </a:p>
          <a:p>
            <a:endParaRPr lang="en-US" dirty="0" smtClean="0"/>
          </a:p>
          <a:p>
            <a:r>
              <a:rPr lang="en-US" dirty="0" smtClean="0"/>
              <a:t>Too low value is not good and high value is also a bad option.</a:t>
            </a:r>
          </a:p>
          <a:p>
            <a:r>
              <a:rPr lang="en-US" dirty="0" smtClean="0"/>
              <a:t>To find an optimal value we can use </a:t>
            </a:r>
            <a:r>
              <a:rPr lang="en-US" dirty="0" err="1" smtClean="0"/>
              <a:t>tuneRF</a:t>
            </a:r>
            <a:r>
              <a:rPr lang="en-US" dirty="0" smtClean="0"/>
              <a:t> function.</a:t>
            </a:r>
          </a:p>
          <a:p>
            <a:endParaRPr lang="en-US" dirty="0" smtClean="0">
              <a:solidFill>
                <a:schemeClr val="bg1"/>
              </a:solidFill>
            </a:endParaRPr>
          </a:p>
          <a:p>
            <a:r>
              <a:rPr lang="en-US" b="1" dirty="0" err="1" smtClean="0">
                <a:solidFill>
                  <a:srgbClr val="FFC000"/>
                </a:solidFill>
              </a:rPr>
              <a:t>bestmtry</a:t>
            </a:r>
            <a:r>
              <a:rPr lang="en-US" b="1" dirty="0" smtClean="0">
                <a:solidFill>
                  <a:srgbClr val="FFC000"/>
                </a:solidFill>
              </a:rPr>
              <a:t> &lt;- </a:t>
            </a:r>
            <a:r>
              <a:rPr lang="en-US" b="1" dirty="0" err="1" smtClean="0">
                <a:solidFill>
                  <a:srgbClr val="FFC000"/>
                </a:solidFill>
              </a:rPr>
              <a:t>tuneRF</a:t>
            </a:r>
            <a:r>
              <a:rPr lang="en-US" b="1" dirty="0" smtClean="0">
                <a:solidFill>
                  <a:srgbClr val="FFC000"/>
                </a:solidFill>
              </a:rPr>
              <a:t>(</a:t>
            </a:r>
            <a:r>
              <a:rPr lang="en-US" b="1" dirty="0" err="1" smtClean="0">
                <a:solidFill>
                  <a:srgbClr val="FFC000"/>
                </a:solidFill>
              </a:rPr>
              <a:t>train,train$Outcome</a:t>
            </a:r>
            <a:r>
              <a:rPr lang="en-US" b="1" dirty="0" smtClean="0">
                <a:solidFill>
                  <a:srgbClr val="FFC000"/>
                </a:solidFill>
              </a:rPr>
              <a:t>, </a:t>
            </a:r>
            <a:r>
              <a:rPr lang="en-US" b="1" dirty="0" err="1" smtClean="0">
                <a:solidFill>
                  <a:srgbClr val="FFC000"/>
                </a:solidFill>
              </a:rPr>
              <a:t>ntreeTry</a:t>
            </a:r>
            <a:r>
              <a:rPr lang="en-US" b="1" dirty="0" smtClean="0">
                <a:solidFill>
                  <a:srgbClr val="FFC000"/>
                </a:solidFill>
              </a:rPr>
              <a:t> = 700,stepFactor = 1.2,improve = 0.01, trace = T, plot = T)</a:t>
            </a:r>
          </a:p>
          <a:p>
            <a:endParaRPr lang="en-US" b="1" dirty="0" smtClean="0"/>
          </a:p>
          <a:p>
            <a:r>
              <a:rPr lang="en-US" dirty="0" smtClean="0"/>
              <a:t>the above function will try different values for </a:t>
            </a:r>
            <a:r>
              <a:rPr lang="en-US" dirty="0" err="1" smtClean="0"/>
              <a:t>mtry</a:t>
            </a:r>
            <a:r>
              <a:rPr lang="en-US" dirty="0" smtClean="0"/>
              <a:t> and if there is an improvement of 0.01 in the model it will go forward else will stop looking for more values.</a:t>
            </a:r>
            <a:endParaRPr lang="en-US" dirty="0"/>
          </a:p>
        </p:txBody>
      </p:sp>
    </p:spTree>
    <p:extLst>
      <p:ext uri="{BB962C8B-B14F-4D97-AF65-F5344CB8AC3E}">
        <p14:creationId xmlns:p14="http://schemas.microsoft.com/office/powerpoint/2010/main" val="471309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4785" y="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152400" y="1066801"/>
            <a:ext cx="8077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a:effectLst/>
              </a:rPr>
              <a:t>Artificial neural networks (</a:t>
            </a:r>
            <a:r>
              <a:rPr lang="en-IN" sz="2000" dirty="0" smtClean="0">
                <a:effectLst/>
              </a:rPr>
              <a:t>hereafter, neural </a:t>
            </a:r>
            <a:r>
              <a:rPr lang="en-IN" sz="2000" dirty="0">
                <a:effectLst/>
              </a:rPr>
              <a:t>networks</a:t>
            </a:r>
            <a:r>
              <a:rPr lang="en-IN" sz="2000" dirty="0" smtClean="0">
                <a:effectLst/>
              </a:rPr>
              <a:t>) represent </a:t>
            </a:r>
            <a:r>
              <a:rPr lang="en-IN" sz="2000" dirty="0">
                <a:effectLst/>
              </a:rPr>
              <a:t>an attempt at a very basic level to imitate the </a:t>
            </a:r>
            <a:r>
              <a:rPr lang="en-IN" sz="2000" dirty="0" smtClean="0">
                <a:effectLst/>
              </a:rPr>
              <a:t>type of </a:t>
            </a:r>
            <a:r>
              <a:rPr lang="en-IN" sz="2000" dirty="0">
                <a:effectLst/>
              </a:rPr>
              <a:t>nonlinear learning that occurs in the networks of neurons found in nature</a:t>
            </a:r>
            <a:r>
              <a:rPr lang="en-IN" sz="2000" dirty="0" smtClean="0">
                <a:effectLst/>
              </a:rPr>
              <a:t>.</a:t>
            </a:r>
          </a:p>
          <a:p>
            <a:pPr>
              <a:buFont typeface="Wingdings" panose="05000000000000000000" pitchFamily="2" charset="2"/>
              <a:buChar char="Ø"/>
            </a:pPr>
            <a:r>
              <a:rPr lang="en-IN" sz="2000" dirty="0">
                <a:effectLst/>
              </a:rPr>
              <a:t>Figure </a:t>
            </a:r>
            <a:r>
              <a:rPr lang="en-IN" sz="2000" dirty="0" smtClean="0">
                <a:effectLst/>
              </a:rPr>
              <a:t>shows </a:t>
            </a:r>
            <a:r>
              <a:rPr lang="en-IN" sz="2000" dirty="0">
                <a:effectLst/>
              </a:rPr>
              <a:t>an artificial neuron model used in most neural networks</a:t>
            </a:r>
            <a:r>
              <a:rPr lang="en-IN" sz="2000" dirty="0" smtClean="0">
                <a:effectLst/>
              </a:rPr>
              <a:t>. The </a:t>
            </a:r>
            <a:r>
              <a:rPr lang="en-IN" sz="2000" dirty="0">
                <a:effectLst/>
              </a:rPr>
              <a:t>inputs (</a:t>
            </a:r>
            <a:r>
              <a:rPr lang="en-IN" sz="2000" dirty="0" smtClean="0">
                <a:effectLst/>
              </a:rPr>
              <a:t>x</a:t>
            </a:r>
            <a:r>
              <a:rPr lang="en-IN" sz="2000" baseline="-25000" dirty="0" smtClean="0">
                <a:effectLst/>
              </a:rPr>
              <a:t>i</a:t>
            </a:r>
            <a:r>
              <a:rPr lang="en-IN" sz="2000" dirty="0" smtClean="0">
                <a:effectLst/>
              </a:rPr>
              <a:t>) </a:t>
            </a:r>
            <a:r>
              <a:rPr lang="en-IN" sz="2000" dirty="0">
                <a:effectLst/>
              </a:rPr>
              <a:t>are collected from upstream neurons (or the data set) and </a:t>
            </a:r>
            <a:r>
              <a:rPr lang="en-IN" sz="2000" dirty="0" smtClean="0">
                <a:effectLst/>
              </a:rPr>
              <a:t>combined through </a:t>
            </a:r>
            <a:r>
              <a:rPr lang="en-IN" sz="2000" dirty="0">
                <a:effectLst/>
              </a:rPr>
              <a:t>a combination function such as summation (Σ), which is then input into </a:t>
            </a:r>
            <a:r>
              <a:rPr lang="en-IN" sz="2000" dirty="0" smtClean="0">
                <a:effectLst/>
              </a:rPr>
              <a:t>a (</a:t>
            </a:r>
            <a:r>
              <a:rPr lang="en-IN" sz="2000" dirty="0">
                <a:effectLst/>
              </a:rPr>
              <a:t>usually nonlinear) activation function to produce an output response (y), which </a:t>
            </a:r>
            <a:r>
              <a:rPr lang="en-IN" sz="2000" dirty="0" smtClean="0">
                <a:effectLst/>
              </a:rPr>
              <a:t>is then channelled </a:t>
            </a:r>
            <a:r>
              <a:rPr lang="en-IN" sz="2000" dirty="0">
                <a:effectLst/>
              </a:rPr>
              <a:t>downstream to other neurons.</a:t>
            </a:r>
          </a:p>
        </p:txBody>
      </p:sp>
      <p:pic>
        <p:nvPicPr>
          <p:cNvPr id="7" name="Picture 6"/>
          <p:cNvPicPr>
            <a:picLocks noChangeAspect="1"/>
          </p:cNvPicPr>
          <p:nvPr/>
        </p:nvPicPr>
        <p:blipFill>
          <a:blip r:embed="rId2" cstate="print"/>
          <a:stretch>
            <a:fillRect/>
          </a:stretch>
        </p:blipFill>
        <p:spPr>
          <a:xfrm>
            <a:off x="533400" y="4343401"/>
            <a:ext cx="6781800" cy="2077289"/>
          </a:xfrm>
          <a:prstGeom prst="rect">
            <a:avLst/>
          </a:prstGeom>
        </p:spPr>
      </p:pic>
    </p:spTree>
    <p:extLst>
      <p:ext uri="{BB962C8B-B14F-4D97-AF65-F5344CB8AC3E}">
        <p14:creationId xmlns:p14="http://schemas.microsoft.com/office/powerpoint/2010/main" val="151818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152400" y="10668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effectLst/>
              </a:rPr>
              <a:t>Creating </a:t>
            </a:r>
            <a:r>
              <a:rPr lang="en-IN" sz="2000" dirty="0">
                <a:effectLst/>
              </a:rPr>
              <a:t>a neural network with 4 input layers, 2 hidden layers </a:t>
            </a:r>
            <a:r>
              <a:rPr lang="en-IN" sz="2000" dirty="0" smtClean="0">
                <a:effectLst/>
              </a:rPr>
              <a:t>containing 5 </a:t>
            </a:r>
            <a:r>
              <a:rPr lang="en-IN" sz="2000" dirty="0">
                <a:effectLst/>
              </a:rPr>
              <a:t>neurons and 3 neurons each and 1 output layer. We have set </a:t>
            </a:r>
            <a:r>
              <a:rPr lang="en-IN" sz="2000" dirty="0" err="1">
                <a:effectLst/>
              </a:rPr>
              <a:t>linear.output</a:t>
            </a:r>
            <a:r>
              <a:rPr lang="en-IN" sz="2000" dirty="0">
                <a:effectLst/>
              </a:rPr>
              <a:t> to TRUE because </a:t>
            </a:r>
            <a:r>
              <a:rPr lang="en-IN" sz="2000" dirty="0" smtClean="0">
                <a:effectLst/>
              </a:rPr>
              <a:t>we want </a:t>
            </a:r>
            <a:r>
              <a:rPr lang="en-IN" sz="2000" dirty="0">
                <a:effectLst/>
              </a:rPr>
              <a:t>linear regression and not classification. </a:t>
            </a:r>
            <a:r>
              <a:rPr lang="en-IN" sz="2000" dirty="0" smtClean="0">
                <a:effectLst/>
              </a:rPr>
              <a:t>Normalised data is a must.</a:t>
            </a:r>
            <a:endParaRPr lang="en-IN" sz="2000" dirty="0">
              <a:effectLst/>
            </a:endParaRPr>
          </a:p>
          <a:p>
            <a:pPr marL="0" indent="0">
              <a:buNone/>
            </a:pPr>
            <a:endParaRPr lang="en-IN" sz="2000" dirty="0">
              <a:effectLst/>
            </a:endParaRPr>
          </a:p>
          <a:p>
            <a:pPr>
              <a:buFont typeface="Wingdings" panose="05000000000000000000" pitchFamily="2" charset="2"/>
              <a:buChar char="Ø"/>
            </a:pPr>
            <a:r>
              <a:rPr lang="en-IN" sz="2000" dirty="0" err="1">
                <a:effectLst/>
              </a:rPr>
              <a:t>neunet</a:t>
            </a:r>
            <a:r>
              <a:rPr lang="en-IN" sz="2000" dirty="0">
                <a:effectLst/>
              </a:rPr>
              <a:t> &lt;- </a:t>
            </a:r>
            <a:r>
              <a:rPr lang="en-IN" sz="2000" dirty="0" err="1">
                <a:effectLst/>
              </a:rPr>
              <a:t>neuralnet</a:t>
            </a:r>
            <a:r>
              <a:rPr lang="en-IN" sz="2000" dirty="0">
                <a:effectLst/>
              </a:rPr>
              <a:t>(Outcome ~ </a:t>
            </a:r>
            <a:r>
              <a:rPr lang="en-IN" sz="2000" dirty="0" err="1">
                <a:effectLst/>
              </a:rPr>
              <a:t>SkinThickness_tranform</a:t>
            </a:r>
            <a:r>
              <a:rPr lang="en-IN" sz="2000" dirty="0">
                <a:effectLst/>
              </a:rPr>
              <a:t> + </a:t>
            </a:r>
            <a:r>
              <a:rPr lang="en-IN" sz="2000" dirty="0" err="1">
                <a:effectLst/>
              </a:rPr>
              <a:t>Glucose_transform</a:t>
            </a:r>
            <a:r>
              <a:rPr lang="en-IN" sz="2000" dirty="0">
                <a:effectLst/>
              </a:rPr>
              <a:t> + </a:t>
            </a:r>
            <a:r>
              <a:rPr lang="en-IN" sz="2000" dirty="0" err="1">
                <a:effectLst/>
              </a:rPr>
              <a:t>Insulin_transform</a:t>
            </a:r>
            <a:r>
              <a:rPr lang="en-IN" sz="2000" dirty="0">
                <a:effectLst/>
              </a:rPr>
              <a:t> + </a:t>
            </a:r>
            <a:r>
              <a:rPr lang="en-IN" sz="2000" dirty="0" err="1">
                <a:effectLst/>
              </a:rPr>
              <a:t>BMI_transform</a:t>
            </a:r>
            <a:endParaRPr lang="en-IN" sz="2000" dirty="0">
              <a:effectLst/>
            </a:endParaRPr>
          </a:p>
          <a:p>
            <a:pPr marL="0" indent="0">
              <a:buNone/>
            </a:pPr>
            <a:r>
              <a:rPr lang="en-IN" sz="2000" dirty="0">
                <a:effectLst/>
              </a:rPr>
              <a:t>                    , data = train, hidden = c(5,3), </a:t>
            </a:r>
            <a:r>
              <a:rPr lang="en-IN" sz="2000" dirty="0" err="1">
                <a:effectLst/>
              </a:rPr>
              <a:t>linear.output</a:t>
            </a:r>
            <a:r>
              <a:rPr lang="en-IN" sz="2000" dirty="0">
                <a:effectLst/>
              </a:rPr>
              <a:t> = T</a:t>
            </a:r>
            <a:r>
              <a:rPr lang="en-IN" sz="2000" dirty="0" smtClean="0">
                <a:effectLst/>
              </a:rPr>
              <a:t>)</a:t>
            </a:r>
          </a:p>
          <a:p>
            <a:pPr marL="0" indent="0">
              <a:buNone/>
            </a:pPr>
            <a:endParaRPr lang="en-IN" sz="2000" dirty="0">
              <a:effectLst/>
            </a:endParaRPr>
          </a:p>
          <a:p>
            <a:pPr>
              <a:buFont typeface="Wingdings" panose="05000000000000000000" pitchFamily="2" charset="2"/>
              <a:buChar char="Ø"/>
            </a:pPr>
            <a:r>
              <a:rPr lang="en-IN" sz="2000" dirty="0" smtClean="0">
                <a:effectLst/>
              </a:rPr>
              <a:t>We prepare the neural network model by feeding in the training test data and make it ready to for testing on the test set data. Clearly, neural networks is a supervised technique where we are making the model aware of the kinds of data by feeding it with information.</a:t>
            </a:r>
            <a:endParaRPr lang="en-IN" sz="2000" dirty="0">
              <a:effectLst/>
            </a:endParaRPr>
          </a:p>
        </p:txBody>
      </p:sp>
    </p:spTree>
    <p:extLst>
      <p:ext uri="{BB962C8B-B14F-4D97-AF65-F5344CB8AC3E}">
        <p14:creationId xmlns:p14="http://schemas.microsoft.com/office/powerpoint/2010/main" val="252883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CRISP- Data Mining</a:t>
            </a:r>
            <a:endParaRPr lang="en-IN" dirty="0"/>
          </a:p>
        </p:txBody>
      </p:sp>
      <p:sp>
        <p:nvSpPr>
          <p:cNvPr id="3" name="Subtitle 2"/>
          <p:cNvSpPr>
            <a:spLocks noGrp="1"/>
          </p:cNvSpPr>
          <p:nvPr>
            <p:ph idx="1"/>
          </p:nvPr>
        </p:nvSpPr>
        <p:spPr>
          <a:xfrm>
            <a:off x="1371600" y="1905000"/>
            <a:ext cx="4267200" cy="1219200"/>
          </a:xfrm>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19200"/>
            <a:ext cx="7542283" cy="4525369"/>
          </a:xfrm>
          <a:prstGeom prst="rect">
            <a:avLst/>
          </a:prstGeom>
        </p:spPr>
      </p:pic>
    </p:spTree>
    <p:extLst>
      <p:ext uri="{BB962C8B-B14F-4D97-AF65-F5344CB8AC3E}">
        <p14:creationId xmlns:p14="http://schemas.microsoft.com/office/powerpoint/2010/main" val="1979882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152400" y="10668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200" dirty="0" smtClean="0">
                <a:effectLst/>
              </a:rPr>
              <a:t>plot(</a:t>
            </a:r>
            <a:r>
              <a:rPr lang="en-IN" sz="2200" dirty="0" err="1" smtClean="0">
                <a:effectLst/>
              </a:rPr>
              <a:t>neunet</a:t>
            </a:r>
            <a:r>
              <a:rPr lang="en-IN" sz="2200" dirty="0" smtClean="0">
                <a:effectLst/>
              </a:rPr>
              <a:t>) </a:t>
            </a:r>
          </a:p>
          <a:p>
            <a:pPr>
              <a:buFont typeface="Wingdings" panose="05000000000000000000" pitchFamily="2" charset="2"/>
              <a:buChar char="Ø"/>
            </a:pPr>
            <a:r>
              <a:rPr lang="en-IN" sz="2200" dirty="0" smtClean="0">
                <a:effectLst/>
              </a:rPr>
              <a:t>This is the graphical representation of the model with weights on each connection : </a:t>
            </a:r>
          </a:p>
          <a:p>
            <a:pPr>
              <a:buFont typeface="Wingdings" panose="05000000000000000000" pitchFamily="2" charset="2"/>
              <a:buChar char="Ø"/>
            </a:pPr>
            <a:endParaRPr lang="en-IN" sz="2200" dirty="0">
              <a:solidFill>
                <a:schemeClr val="bg1"/>
              </a:solidFill>
              <a:effectLst/>
            </a:endParaRPr>
          </a:p>
        </p:txBody>
      </p:sp>
      <p:pic>
        <p:nvPicPr>
          <p:cNvPr id="3" name="Picture 2"/>
          <p:cNvPicPr>
            <a:picLocks noChangeAspect="1"/>
          </p:cNvPicPr>
          <p:nvPr/>
        </p:nvPicPr>
        <p:blipFill>
          <a:blip r:embed="rId2" cstate="print"/>
          <a:stretch>
            <a:fillRect/>
          </a:stretch>
        </p:blipFill>
        <p:spPr>
          <a:xfrm>
            <a:off x="457200" y="2209800"/>
            <a:ext cx="4329113" cy="4329113"/>
          </a:xfrm>
          <a:prstGeom prst="rect">
            <a:avLst/>
          </a:prstGeom>
        </p:spPr>
      </p:pic>
      <p:sp>
        <p:nvSpPr>
          <p:cNvPr id="4" name="TextBox 3"/>
          <p:cNvSpPr txBox="1"/>
          <p:nvPr/>
        </p:nvSpPr>
        <p:spPr>
          <a:xfrm>
            <a:off x="4922791" y="2014598"/>
            <a:ext cx="3276600" cy="4555093"/>
          </a:xfrm>
          <a:prstGeom prst="rect">
            <a:avLst/>
          </a:prstGeom>
          <a:noFill/>
        </p:spPr>
        <p:txBody>
          <a:bodyPr wrap="square" rtlCol="0">
            <a:spAutoFit/>
          </a:bodyPr>
          <a:lstStyle/>
          <a:p>
            <a:r>
              <a:rPr lang="en-IN" sz="1700" i="1" dirty="0"/>
              <a:t>The black lines show the connections between each layer and the weights on each connection while the blue lines show the bias term added in each step. The bias can be thought as the intercept of a linear model.</a:t>
            </a:r>
            <a:br>
              <a:rPr lang="en-IN" sz="1700" i="1" dirty="0"/>
            </a:br>
            <a:r>
              <a:rPr lang="en-IN" sz="1700" i="1" dirty="0"/>
              <a:t>The net is essentially a black box so we cannot say that much about the fitting, the weights and the model. Suffice to say that the training algorithm has converged and therefore the model is ready to be used.</a:t>
            </a:r>
          </a:p>
          <a:p>
            <a:endParaRPr lang="en-IN" i="1" dirty="0">
              <a:solidFill>
                <a:schemeClr val="bg1"/>
              </a:solidFill>
            </a:endParaRPr>
          </a:p>
        </p:txBody>
      </p:sp>
    </p:spTree>
    <p:extLst>
      <p:ext uri="{BB962C8B-B14F-4D97-AF65-F5344CB8AC3E}">
        <p14:creationId xmlns:p14="http://schemas.microsoft.com/office/powerpoint/2010/main" val="1354551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3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152400" y="10668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effectLst/>
              </a:rPr>
              <a:t>The </a:t>
            </a:r>
            <a:r>
              <a:rPr lang="en-IN" sz="2000" dirty="0">
                <a:effectLst/>
              </a:rPr>
              <a:t>temp dataset contains only the columns </a:t>
            </a:r>
            <a:r>
              <a:rPr lang="en-IN" sz="2000" dirty="0" err="1" smtClean="0">
                <a:effectLst/>
              </a:rPr>
              <a:t>SkinThickness_tranform</a:t>
            </a:r>
            <a:r>
              <a:rPr lang="en-IN" sz="2000" dirty="0">
                <a:effectLst/>
              </a:rPr>
              <a:t>", "</a:t>
            </a:r>
            <a:r>
              <a:rPr lang="en-IN" sz="2000" dirty="0" err="1">
                <a:effectLst/>
              </a:rPr>
              <a:t>Glucose_transform</a:t>
            </a:r>
            <a:r>
              <a:rPr lang="en-IN" sz="2000" dirty="0" smtClean="0">
                <a:effectLst/>
              </a:rPr>
              <a:t>", "</a:t>
            </a:r>
            <a:r>
              <a:rPr lang="en-IN" sz="2000" dirty="0" err="1">
                <a:effectLst/>
              </a:rPr>
              <a:t>Insulin_transform</a:t>
            </a:r>
            <a:r>
              <a:rPr lang="en-IN" sz="2000" dirty="0">
                <a:effectLst/>
              </a:rPr>
              <a:t>", "</a:t>
            </a:r>
            <a:r>
              <a:rPr lang="en-IN" sz="2000" dirty="0" err="1">
                <a:effectLst/>
              </a:rPr>
              <a:t>BMI_transform</a:t>
            </a:r>
            <a:r>
              <a:rPr lang="en-IN" sz="2000" dirty="0">
                <a:effectLst/>
              </a:rPr>
              <a:t>" of the training data set.</a:t>
            </a:r>
          </a:p>
          <a:p>
            <a:pPr>
              <a:buFont typeface="Wingdings" panose="05000000000000000000" pitchFamily="2" charset="2"/>
              <a:buChar char="Ø"/>
            </a:pPr>
            <a:r>
              <a:rPr lang="en-IN" sz="2000" dirty="0" smtClean="0">
                <a:effectLst/>
              </a:rPr>
              <a:t>Only </a:t>
            </a:r>
            <a:r>
              <a:rPr lang="en-IN" sz="2000" dirty="0">
                <a:effectLst/>
              </a:rPr>
              <a:t>these variables are used for input</a:t>
            </a:r>
            <a:r>
              <a:rPr lang="en-IN" sz="2000" dirty="0" smtClean="0">
                <a:effectLst/>
              </a:rPr>
              <a:t>. </a:t>
            </a:r>
          </a:p>
          <a:p>
            <a:pPr marL="0" indent="0">
              <a:buNone/>
            </a:pPr>
            <a:endParaRPr lang="en-IN" sz="2000" dirty="0" smtClean="0">
              <a:effectLst/>
            </a:endParaRPr>
          </a:p>
          <a:p>
            <a:pPr marL="0" indent="0">
              <a:buNone/>
            </a:pPr>
            <a:endParaRPr lang="en-IN" sz="2000" dirty="0" smtClean="0">
              <a:effectLst/>
            </a:endParaRPr>
          </a:p>
          <a:p>
            <a:pPr>
              <a:buFont typeface="Wingdings" panose="05000000000000000000" pitchFamily="2" charset="2"/>
              <a:buChar char="Ø"/>
            </a:pPr>
            <a:r>
              <a:rPr lang="en-IN" sz="2000" dirty="0" err="1" smtClean="0">
                <a:effectLst/>
              </a:rPr>
              <a:t>temp_test</a:t>
            </a:r>
            <a:r>
              <a:rPr lang="en-IN" sz="2000" dirty="0" smtClean="0">
                <a:effectLst/>
              </a:rPr>
              <a:t> </a:t>
            </a:r>
            <a:r>
              <a:rPr lang="en-IN" sz="2000" dirty="0">
                <a:effectLst/>
              </a:rPr>
              <a:t>&lt;- subset(test, select = c("</a:t>
            </a:r>
            <a:r>
              <a:rPr lang="en-IN" sz="2000" dirty="0" err="1">
                <a:effectLst/>
              </a:rPr>
              <a:t>SkinThickness_tranform</a:t>
            </a:r>
            <a:r>
              <a:rPr lang="en-IN" sz="2000" dirty="0">
                <a:effectLst/>
              </a:rPr>
              <a:t>", "</a:t>
            </a:r>
            <a:r>
              <a:rPr lang="en-IN" sz="2000" dirty="0" err="1">
                <a:effectLst/>
              </a:rPr>
              <a:t>Glucose_transform</a:t>
            </a:r>
            <a:r>
              <a:rPr lang="en-IN" sz="2000" dirty="0">
                <a:effectLst/>
              </a:rPr>
              <a:t>", "</a:t>
            </a:r>
            <a:r>
              <a:rPr lang="en-IN" sz="2000" dirty="0" err="1">
                <a:effectLst/>
              </a:rPr>
              <a:t>Insulin_transform</a:t>
            </a:r>
            <a:r>
              <a:rPr lang="en-IN" sz="2000" dirty="0">
                <a:effectLst/>
              </a:rPr>
              <a:t>", </a:t>
            </a:r>
          </a:p>
          <a:p>
            <a:pPr marL="0" indent="0">
              <a:buNone/>
            </a:pPr>
            <a:r>
              <a:rPr lang="en-IN" sz="2000" dirty="0">
                <a:effectLst/>
              </a:rPr>
              <a:t>                             "</a:t>
            </a:r>
            <a:r>
              <a:rPr lang="en-IN" sz="2000" dirty="0" err="1">
                <a:effectLst/>
              </a:rPr>
              <a:t>BMI_transform</a:t>
            </a:r>
            <a:r>
              <a:rPr lang="en-IN" sz="2000" dirty="0" smtClean="0">
                <a:effectLst/>
              </a:rPr>
              <a:t>"))</a:t>
            </a:r>
          </a:p>
          <a:p>
            <a:pPr marL="0" indent="0">
              <a:buNone/>
            </a:pPr>
            <a:endParaRPr lang="en-IN" sz="2000" dirty="0" smtClean="0">
              <a:effectLst/>
            </a:endParaRPr>
          </a:p>
          <a:p>
            <a:pPr marL="0" indent="0">
              <a:buNone/>
            </a:pPr>
            <a:endParaRPr lang="en-IN" sz="2000" dirty="0">
              <a:effectLst/>
            </a:endParaRPr>
          </a:p>
          <a:p>
            <a:pPr>
              <a:buFont typeface="Wingdings" panose="05000000000000000000" pitchFamily="2" charset="2"/>
              <a:buChar char="Ø"/>
            </a:pPr>
            <a:r>
              <a:rPr lang="en-IN" sz="2000" dirty="0" smtClean="0">
                <a:effectLst/>
              </a:rPr>
              <a:t>Computation of output variable based on required input variables.</a:t>
            </a:r>
          </a:p>
          <a:p>
            <a:pPr>
              <a:buFont typeface="Wingdings" panose="05000000000000000000" pitchFamily="2" charset="2"/>
              <a:buChar char="Ø"/>
            </a:pPr>
            <a:r>
              <a:rPr lang="en-IN" sz="2000" dirty="0" err="1" smtClean="0">
                <a:effectLst/>
              </a:rPr>
              <a:t>neunet.results</a:t>
            </a:r>
            <a:r>
              <a:rPr lang="en-IN" sz="2000" dirty="0" smtClean="0">
                <a:effectLst/>
              </a:rPr>
              <a:t> </a:t>
            </a:r>
            <a:r>
              <a:rPr lang="en-IN" sz="2000" dirty="0">
                <a:effectLst/>
              </a:rPr>
              <a:t>&lt;- compute(</a:t>
            </a:r>
            <a:r>
              <a:rPr lang="en-IN" sz="2000" dirty="0" err="1">
                <a:effectLst/>
              </a:rPr>
              <a:t>neunet</a:t>
            </a:r>
            <a:r>
              <a:rPr lang="en-IN" sz="2000" dirty="0">
                <a:effectLst/>
              </a:rPr>
              <a:t>, </a:t>
            </a:r>
            <a:r>
              <a:rPr lang="en-IN" sz="2000" dirty="0" err="1">
                <a:effectLst/>
              </a:rPr>
              <a:t>temp_test</a:t>
            </a:r>
            <a:r>
              <a:rPr lang="en-IN" sz="2000" dirty="0" smtClean="0">
                <a:effectLst/>
              </a:rPr>
              <a:t>)</a:t>
            </a:r>
          </a:p>
          <a:p>
            <a:pPr>
              <a:buFont typeface="Wingdings" panose="05000000000000000000" pitchFamily="2" charset="2"/>
              <a:buChar char="Ø"/>
            </a:pPr>
            <a:endParaRPr lang="en-IN" sz="2000" dirty="0" smtClean="0">
              <a:effectLst/>
            </a:endParaRPr>
          </a:p>
          <a:p>
            <a:pPr>
              <a:buFont typeface="Wingdings" panose="05000000000000000000" pitchFamily="2" charset="2"/>
              <a:buChar char="Ø"/>
            </a:pPr>
            <a:endParaRPr lang="en-IN" sz="2000" dirty="0">
              <a:effectLst/>
            </a:endParaRPr>
          </a:p>
        </p:txBody>
      </p:sp>
    </p:spTree>
    <p:extLst>
      <p:ext uri="{BB962C8B-B14F-4D97-AF65-F5344CB8AC3E}">
        <p14:creationId xmlns:p14="http://schemas.microsoft.com/office/powerpoint/2010/main" val="1214568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349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152400" y="10668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IN" sz="2200" dirty="0" smtClean="0">
              <a:solidFill>
                <a:schemeClr val="bg1"/>
              </a:solidFill>
              <a:effectLst/>
            </a:endParaRPr>
          </a:p>
          <a:p>
            <a:pPr>
              <a:buFont typeface="Wingdings" panose="05000000000000000000" pitchFamily="2" charset="2"/>
              <a:buChar char="Ø"/>
            </a:pPr>
            <a:endParaRPr lang="en-IN" sz="2200" dirty="0">
              <a:solidFill>
                <a:schemeClr val="bg1"/>
              </a:solidFill>
              <a:effectLst/>
            </a:endParaRPr>
          </a:p>
        </p:txBody>
      </p:sp>
      <p:pic>
        <p:nvPicPr>
          <p:cNvPr id="7" name="Picture 6"/>
          <p:cNvPicPr>
            <a:picLocks noChangeAspect="1"/>
          </p:cNvPicPr>
          <p:nvPr/>
        </p:nvPicPr>
        <p:blipFill>
          <a:blip r:embed="rId2" cstate="print"/>
          <a:stretch>
            <a:fillRect/>
          </a:stretch>
        </p:blipFill>
        <p:spPr>
          <a:xfrm>
            <a:off x="442912" y="871537"/>
            <a:ext cx="8015288" cy="3852863"/>
          </a:xfrm>
          <a:prstGeom prst="rect">
            <a:avLst/>
          </a:prstGeom>
        </p:spPr>
      </p:pic>
      <p:sp>
        <p:nvSpPr>
          <p:cNvPr id="8" name="TextBox 7"/>
          <p:cNvSpPr txBox="1"/>
          <p:nvPr/>
        </p:nvSpPr>
        <p:spPr>
          <a:xfrm>
            <a:off x="442912" y="5105400"/>
            <a:ext cx="6872288"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Comparison between actual Output values from our dataset and predicted Output values using the Neural Network Algorithm.</a:t>
            </a:r>
          </a:p>
          <a:p>
            <a:endParaRPr lang="en-IN" dirty="0" smtClean="0"/>
          </a:p>
          <a:p>
            <a:pPr marL="285750" indent="-285750">
              <a:buFont typeface="Wingdings" panose="05000000000000000000" pitchFamily="2" charset="2"/>
              <a:buChar char="Ø"/>
            </a:pPr>
            <a:r>
              <a:rPr lang="en-IN" dirty="0" smtClean="0"/>
              <a:t>0 indicated No Diabetes and 1 indicates Diabetes.</a:t>
            </a:r>
            <a:endParaRPr lang="en-IN" dirty="0"/>
          </a:p>
        </p:txBody>
      </p:sp>
    </p:spTree>
    <p:extLst>
      <p:ext uri="{BB962C8B-B14F-4D97-AF65-F5344CB8AC3E}">
        <p14:creationId xmlns:p14="http://schemas.microsoft.com/office/powerpoint/2010/main" val="3626107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34950"/>
            <a:ext cx="91440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algn="ctr" eaLnBrk="1" hangingPunct="1">
              <a:defRPr/>
            </a:pPr>
            <a:r>
              <a:rPr lang="en-US" sz="3200" kern="0" dirty="0" smtClean="0">
                <a:solidFill>
                  <a:schemeClr val="tx1"/>
                </a:solidFill>
                <a:latin typeface="Comic Sans MS" panose="030F0702030302020204" pitchFamily="66" charset="0"/>
              </a:rPr>
              <a:t>Neural Networks</a:t>
            </a:r>
            <a:endParaRPr lang="en-US" sz="3200" kern="0" dirty="0">
              <a:solidFill>
                <a:schemeClr val="tx1"/>
              </a:solidFill>
              <a:latin typeface="Comic Sans MS" panose="030F0702030302020204" pitchFamily="66" charset="0"/>
            </a:endParaRPr>
          </a:p>
        </p:txBody>
      </p:sp>
      <p:sp>
        <p:nvSpPr>
          <p:cNvPr id="6" name="Rectangle 3"/>
          <p:cNvSpPr txBox="1">
            <a:spLocks noChangeArrowheads="1"/>
          </p:cNvSpPr>
          <p:nvPr/>
        </p:nvSpPr>
        <p:spPr bwMode="auto">
          <a:xfrm>
            <a:off x="419100" y="10668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200" dirty="0" smtClean="0">
                <a:effectLst/>
              </a:rPr>
              <a:t>Confusion matrix </a:t>
            </a:r>
            <a:r>
              <a:rPr lang="en-IN" sz="2200" dirty="0">
                <a:effectLst/>
              </a:rPr>
              <a:t>for the Outcome values</a:t>
            </a:r>
            <a:r>
              <a:rPr lang="en-IN" sz="2200" dirty="0" smtClean="0">
                <a:effectLst/>
              </a:rPr>
              <a:t>.</a:t>
            </a:r>
          </a:p>
          <a:p>
            <a:pPr marL="0" indent="0">
              <a:buNone/>
            </a:pPr>
            <a:endParaRPr lang="en-IN" sz="2200" dirty="0">
              <a:effectLst/>
            </a:endParaRPr>
          </a:p>
          <a:p>
            <a:pPr>
              <a:buFont typeface="Wingdings" panose="05000000000000000000" pitchFamily="2" charset="2"/>
              <a:buChar char="Ø"/>
            </a:pPr>
            <a:r>
              <a:rPr lang="en-IN" sz="2200" dirty="0">
                <a:effectLst/>
              </a:rPr>
              <a:t>table(</a:t>
            </a:r>
            <a:r>
              <a:rPr lang="en-IN" sz="2200" dirty="0" err="1">
                <a:effectLst/>
              </a:rPr>
              <a:t>test$Outcome,neunet.results$net.result</a:t>
            </a:r>
            <a:r>
              <a:rPr lang="en-IN" sz="2200" dirty="0" smtClean="0">
                <a:effectLst/>
              </a:rPr>
              <a:t>)</a:t>
            </a:r>
          </a:p>
          <a:p>
            <a:pPr marL="457200" lvl="1" indent="0">
              <a:buNone/>
            </a:pPr>
            <a:endParaRPr lang="en-IN" sz="1800" dirty="0">
              <a:solidFill>
                <a:schemeClr val="bg1"/>
              </a:solidFill>
              <a:effectLst/>
            </a:endParaRPr>
          </a:p>
          <a:p>
            <a:pPr marL="0" indent="0">
              <a:buNone/>
            </a:pPr>
            <a:endParaRPr lang="en-IN" sz="2200" dirty="0">
              <a:solidFill>
                <a:schemeClr val="bg1"/>
              </a:solidFill>
              <a:effectLst/>
            </a:endParaRPr>
          </a:p>
          <a:p>
            <a:pPr>
              <a:buFont typeface="Wingdings" panose="05000000000000000000" pitchFamily="2" charset="2"/>
              <a:buChar char="Ø"/>
            </a:pPr>
            <a:endParaRPr lang="en-IN" sz="2200" dirty="0" smtClean="0">
              <a:solidFill>
                <a:schemeClr val="bg1"/>
              </a:solidFill>
              <a:effectLst/>
            </a:endParaRPr>
          </a:p>
          <a:p>
            <a:pPr>
              <a:buFont typeface="Wingdings" panose="05000000000000000000" pitchFamily="2" charset="2"/>
              <a:buChar char="Ø"/>
            </a:pPr>
            <a:endParaRPr lang="en-IN" sz="2200" dirty="0">
              <a:solidFill>
                <a:schemeClr val="bg1"/>
              </a:solidFill>
              <a:effectLst/>
            </a:endParaRPr>
          </a:p>
          <a:p>
            <a:pPr>
              <a:buFont typeface="Wingdings" panose="05000000000000000000" pitchFamily="2" charset="2"/>
              <a:buChar char="Ø"/>
            </a:pPr>
            <a:endParaRPr lang="en-IN" sz="2200" dirty="0" smtClean="0">
              <a:solidFill>
                <a:schemeClr val="bg1"/>
              </a:solidFill>
              <a:effectLst/>
            </a:endParaRPr>
          </a:p>
          <a:p>
            <a:pPr>
              <a:buFont typeface="Wingdings" panose="05000000000000000000" pitchFamily="2" charset="2"/>
              <a:buChar char="Ø"/>
            </a:pPr>
            <a:endParaRPr lang="en-IN" sz="2200" dirty="0">
              <a:solidFill>
                <a:schemeClr val="bg1"/>
              </a:solidFill>
              <a:effectLst/>
            </a:endParaRPr>
          </a:p>
          <a:p>
            <a:pPr>
              <a:buFont typeface="Wingdings" panose="05000000000000000000" pitchFamily="2" charset="2"/>
              <a:buChar char="Ø"/>
            </a:pPr>
            <a:endParaRPr lang="en-IN" sz="2200" dirty="0" smtClean="0">
              <a:solidFill>
                <a:schemeClr val="bg1"/>
              </a:solidFill>
              <a:effectLst/>
            </a:endParaRPr>
          </a:p>
          <a:p>
            <a:pPr>
              <a:buFont typeface="Wingdings" panose="05000000000000000000" pitchFamily="2" charset="2"/>
              <a:buChar char="Ø"/>
            </a:pPr>
            <a:r>
              <a:rPr lang="en-IN" sz="2200" dirty="0" smtClean="0">
                <a:effectLst/>
              </a:rPr>
              <a:t>All the 192 values in the test dataset is accounted for as the total comes to 192. </a:t>
            </a:r>
            <a:endParaRPr lang="en-IN" sz="2200" dirty="0">
              <a:effectLst/>
            </a:endParaRPr>
          </a:p>
        </p:txBody>
      </p:sp>
      <p:pic>
        <p:nvPicPr>
          <p:cNvPr id="3" name="Picture 2"/>
          <p:cNvPicPr>
            <a:picLocks noChangeAspect="1"/>
          </p:cNvPicPr>
          <p:nvPr/>
        </p:nvPicPr>
        <p:blipFill>
          <a:blip r:embed="rId2" cstate="print"/>
          <a:stretch>
            <a:fillRect/>
          </a:stretch>
        </p:blipFill>
        <p:spPr>
          <a:xfrm>
            <a:off x="2286000" y="2543317"/>
            <a:ext cx="3867150" cy="2247900"/>
          </a:xfrm>
          <a:prstGeom prst="rect">
            <a:avLst/>
          </a:prstGeom>
        </p:spPr>
      </p:pic>
    </p:spTree>
    <p:extLst>
      <p:ext uri="{BB962C8B-B14F-4D97-AF65-F5344CB8AC3E}">
        <p14:creationId xmlns:p14="http://schemas.microsoft.com/office/powerpoint/2010/main" val="718435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2" cstate="print"/>
          <a:srcRect/>
          <a:stretch>
            <a:fillRect/>
          </a:stretch>
        </p:blipFill>
        <p:spPr bwMode="auto">
          <a:xfrm>
            <a:off x="471487" y="457200"/>
            <a:ext cx="8139113"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Comic Sans MS" panose="030F0702030302020204" pitchFamily="66" charset="0"/>
              </a:rPr>
              <a:t>Medicinal Recommendations</a:t>
            </a:r>
            <a:endParaRPr lang="en-IN" sz="3600" dirty="0">
              <a:latin typeface="Comic Sans MS" panose="030F0702030302020204" pitchFamily="66" charset="0"/>
            </a:endParaRPr>
          </a:p>
        </p:txBody>
      </p:sp>
      <p:sp>
        <p:nvSpPr>
          <p:cNvPr id="3" name="Subtitle 2"/>
          <p:cNvSpPr>
            <a:spLocks noGrp="1"/>
          </p:cNvSpPr>
          <p:nvPr>
            <p:ph idx="1"/>
          </p:nvPr>
        </p:nvSpPr>
        <p:spPr>
          <a:xfrm>
            <a:off x="609600" y="1371601"/>
            <a:ext cx="7848600" cy="4343399"/>
          </a:xfrm>
        </p:spPr>
        <p:txBody>
          <a:bodyPr/>
          <a:lstStyle/>
          <a:p>
            <a:pPr marL="0" indent="0">
              <a:buNone/>
            </a:pPr>
            <a:r>
              <a:rPr lang="en-IN" sz="2350" dirty="0" smtClean="0">
                <a:latin typeface="Comic Sans MS" panose="030F0702030302020204" pitchFamily="66" charset="0"/>
              </a:rPr>
              <a:t>    Get </a:t>
            </a:r>
            <a:r>
              <a:rPr lang="en-IN" sz="2350" dirty="0">
                <a:latin typeface="Comic Sans MS" panose="030F0702030302020204" pitchFamily="66" charset="0"/>
              </a:rPr>
              <a:t>more physical </a:t>
            </a:r>
            <a:r>
              <a:rPr lang="en-IN" sz="2350" dirty="0" smtClean="0">
                <a:latin typeface="Comic Sans MS" panose="030F0702030302020204" pitchFamily="66" charset="0"/>
              </a:rPr>
              <a:t>activity</a:t>
            </a:r>
          </a:p>
          <a:p>
            <a:r>
              <a:rPr lang="en-IN" sz="2350" dirty="0" smtClean="0">
                <a:latin typeface="Comic Sans MS" panose="030F0702030302020204" pitchFamily="66" charset="0"/>
              </a:rPr>
              <a:t> Get </a:t>
            </a:r>
            <a:r>
              <a:rPr lang="en-IN" sz="2350" dirty="0">
                <a:latin typeface="Comic Sans MS" panose="030F0702030302020204" pitchFamily="66" charset="0"/>
              </a:rPr>
              <a:t>plenty of </a:t>
            </a:r>
            <a:r>
              <a:rPr lang="en-IN" sz="2350" dirty="0" err="1" smtClean="0">
                <a:latin typeface="Comic Sans MS" panose="030F0702030302020204" pitchFamily="66" charset="0"/>
              </a:rPr>
              <a:t>fiber</a:t>
            </a:r>
            <a:r>
              <a:rPr lang="en-IN" sz="2350" dirty="0">
                <a:latin typeface="Comic Sans MS" panose="030F0702030302020204" pitchFamily="66" charset="0"/>
              </a:rPr>
              <a:t> (Foods high in </a:t>
            </a:r>
            <a:r>
              <a:rPr lang="en-IN" sz="2350" dirty="0" err="1">
                <a:latin typeface="Comic Sans MS" panose="030F0702030302020204" pitchFamily="66" charset="0"/>
              </a:rPr>
              <a:t>fiber</a:t>
            </a:r>
            <a:r>
              <a:rPr lang="en-IN" sz="2350" dirty="0">
                <a:latin typeface="Comic Sans MS" panose="030F0702030302020204" pitchFamily="66" charset="0"/>
              </a:rPr>
              <a:t> </a:t>
            </a:r>
            <a:endParaRPr lang="en-IN" sz="2350" dirty="0" smtClean="0">
              <a:latin typeface="Comic Sans MS" panose="030F0702030302020204" pitchFamily="66" charset="0"/>
            </a:endParaRPr>
          </a:p>
          <a:p>
            <a:r>
              <a:rPr lang="en-IN" sz="2350" dirty="0" smtClean="0">
                <a:latin typeface="Comic Sans MS" panose="030F0702030302020204" pitchFamily="66" charset="0"/>
              </a:rPr>
              <a:t>include </a:t>
            </a:r>
            <a:r>
              <a:rPr lang="en-IN" sz="2350" dirty="0">
                <a:latin typeface="Comic Sans MS" panose="030F0702030302020204" pitchFamily="66" charset="0"/>
              </a:rPr>
              <a:t>fruits, vegetables, beans, whole </a:t>
            </a:r>
            <a:r>
              <a:rPr lang="en-IN" sz="2350" dirty="0" smtClean="0">
                <a:latin typeface="Comic Sans MS" panose="030F0702030302020204" pitchFamily="66" charset="0"/>
              </a:rPr>
              <a:t>grains and </a:t>
            </a:r>
            <a:r>
              <a:rPr lang="en-IN" sz="2350" dirty="0">
                <a:latin typeface="Comic Sans MS" panose="030F0702030302020204" pitchFamily="66" charset="0"/>
              </a:rPr>
              <a:t>nuts.)</a:t>
            </a:r>
          </a:p>
          <a:p>
            <a:r>
              <a:rPr lang="en-IN" sz="2350" dirty="0" smtClean="0">
                <a:latin typeface="Comic Sans MS" panose="030F0702030302020204" pitchFamily="66" charset="0"/>
              </a:rPr>
              <a:t>3.Go </a:t>
            </a:r>
            <a:r>
              <a:rPr lang="en-IN" sz="2350" dirty="0">
                <a:latin typeface="Comic Sans MS" panose="030F0702030302020204" pitchFamily="66" charset="0"/>
              </a:rPr>
              <a:t>for whole </a:t>
            </a:r>
            <a:r>
              <a:rPr lang="en-IN" sz="2350" dirty="0" smtClean="0">
                <a:latin typeface="Comic Sans MS" panose="030F0702030302020204" pitchFamily="66" charset="0"/>
              </a:rPr>
              <a:t>grains like: bread, pasta ,cereals etc.</a:t>
            </a:r>
          </a:p>
          <a:p>
            <a:endParaRPr lang="en-IN" sz="2350" dirty="0">
              <a:latin typeface="Comic Sans MS" panose="030F0702030302020204" pitchFamily="66" charset="0"/>
            </a:endParaRPr>
          </a:p>
          <a:p>
            <a:endParaRPr lang="en-IN" sz="2350" dirty="0"/>
          </a:p>
          <a:p>
            <a:endParaRPr lang="en-IN" sz="235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886200"/>
            <a:ext cx="2667000" cy="2441243"/>
          </a:xfrm>
          <a:prstGeom prst="rect">
            <a:avLst/>
          </a:prstGeom>
        </p:spPr>
      </p:pic>
    </p:spTree>
    <p:extLst>
      <p:ext uri="{BB962C8B-B14F-4D97-AF65-F5344CB8AC3E}">
        <p14:creationId xmlns:p14="http://schemas.microsoft.com/office/powerpoint/2010/main" val="33755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06" y="1143000"/>
            <a:ext cx="9086142" cy="3347070"/>
          </a:xfrm>
          <a:prstGeom prst="rect">
            <a:avLst/>
          </a:prstGeom>
          <a:noFill/>
        </p:spPr>
        <p:txBody>
          <a:bodyPr wrap="none" rtlCol="0">
            <a:spAutoFit/>
          </a:bodyPr>
          <a:lstStyle/>
          <a:p>
            <a:r>
              <a:rPr lang="en-IN" sz="2350" i="1" u="sng" dirty="0" smtClean="0">
                <a:latin typeface="Comic Sans MS" panose="030F0702030302020204" pitchFamily="66" charset="0"/>
              </a:rPr>
              <a:t>References </a:t>
            </a:r>
            <a:r>
              <a:rPr lang="en-IN" sz="2350" dirty="0" smtClean="0">
                <a:latin typeface="Comic Sans MS" panose="030F0702030302020204" pitchFamily="66" charset="0"/>
              </a:rPr>
              <a:t>:</a:t>
            </a:r>
          </a:p>
          <a:p>
            <a:endParaRPr lang="en-IN" sz="2350" dirty="0" smtClean="0">
              <a:latin typeface="Comic Sans MS" panose="030F0702030302020204" pitchFamily="66" charset="0"/>
            </a:endParaRPr>
          </a:p>
          <a:p>
            <a:pPr marL="514350" indent="-514350">
              <a:buAutoNum type="romanLcPeriod"/>
            </a:pPr>
            <a:r>
              <a:rPr lang="en-IN" sz="2350" dirty="0" smtClean="0">
                <a:latin typeface="Comic Sans MS" panose="030F0702030302020204" pitchFamily="66" charset="0"/>
              </a:rPr>
              <a:t>https</a:t>
            </a:r>
            <a:r>
              <a:rPr lang="en-IN" sz="2350" dirty="0">
                <a:latin typeface="Comic Sans MS" panose="030F0702030302020204" pitchFamily="66" charset="0"/>
              </a:rPr>
              <a:t>://</a:t>
            </a:r>
            <a:r>
              <a:rPr lang="en-IN" sz="2350" dirty="0" smtClean="0">
                <a:latin typeface="Comic Sans MS" panose="030F0702030302020204" pitchFamily="66" charset="0"/>
              </a:rPr>
              <a:t>www.niddk.nih.gov/health-information/diabetes</a:t>
            </a:r>
          </a:p>
          <a:p>
            <a:pPr marL="514350" indent="-514350">
              <a:buAutoNum type="romanLcPeriod"/>
            </a:pPr>
            <a:r>
              <a:rPr lang="en-IN" sz="2350" dirty="0">
                <a:latin typeface="Comic Sans MS" panose="030F0702030302020204" pitchFamily="66" charset="0"/>
              </a:rPr>
              <a:t>http://</a:t>
            </a:r>
            <a:r>
              <a:rPr lang="en-IN" sz="2350" dirty="0" smtClean="0">
                <a:latin typeface="Comic Sans MS" panose="030F0702030302020204" pitchFamily="66" charset="0"/>
              </a:rPr>
              <a:t>machinelearningmastery.com/case-study-predicting-</a:t>
            </a:r>
          </a:p>
          <a:p>
            <a:r>
              <a:rPr lang="en-IN" sz="2350" dirty="0">
                <a:latin typeface="Comic Sans MS" panose="030F0702030302020204" pitchFamily="66" charset="0"/>
              </a:rPr>
              <a:t> </a:t>
            </a:r>
            <a:r>
              <a:rPr lang="en-IN" sz="2350" dirty="0" smtClean="0">
                <a:latin typeface="Comic Sans MS" panose="030F0702030302020204" pitchFamily="66" charset="0"/>
              </a:rPr>
              <a:t>     the-onset-of-diabetes-within-five-years-part-1-of-3/</a:t>
            </a:r>
          </a:p>
          <a:p>
            <a:pPr marL="514350" indent="-514350">
              <a:buAutoNum type="romanLcPeriod" startAt="3"/>
            </a:pPr>
            <a:r>
              <a:rPr lang="en-IN" sz="2350" dirty="0" smtClean="0">
                <a:latin typeface="Comic Sans MS" panose="030F0702030302020204" pitchFamily="66" charset="0"/>
              </a:rPr>
              <a:t>http</a:t>
            </a:r>
            <a:r>
              <a:rPr lang="en-IN" sz="2350" dirty="0">
                <a:latin typeface="Comic Sans MS" panose="030F0702030302020204" pitchFamily="66" charset="0"/>
              </a:rPr>
              <a:t>://www.rci.rutgers.edu/~</a:t>
            </a:r>
            <a:r>
              <a:rPr lang="en-IN" sz="2350" dirty="0" smtClean="0">
                <a:latin typeface="Comic Sans MS" panose="030F0702030302020204" pitchFamily="66" charset="0"/>
              </a:rPr>
              <a:t>cabrera/587/pima.pdf</a:t>
            </a:r>
          </a:p>
          <a:p>
            <a:pPr marL="514350" indent="-514350">
              <a:buAutoNum type="romanLcPeriod" startAt="3"/>
            </a:pPr>
            <a:r>
              <a:rPr lang="en-IN" sz="2350" dirty="0">
                <a:latin typeface="Comic Sans MS" panose="030F0702030302020204" pitchFamily="66" charset="0"/>
              </a:rPr>
              <a:t>https://</a:t>
            </a:r>
            <a:r>
              <a:rPr lang="en-IN" sz="2350" dirty="0" smtClean="0">
                <a:latin typeface="Comic Sans MS" panose="030F0702030302020204" pitchFamily="66" charset="0"/>
              </a:rPr>
              <a:t>rpubs.com/ikodesh/53189</a:t>
            </a:r>
          </a:p>
          <a:p>
            <a:endParaRPr lang="en-IN" sz="2350" dirty="0" smtClean="0">
              <a:solidFill>
                <a:schemeClr val="bg1"/>
              </a:solidFill>
              <a:latin typeface="Comic Sans MS" panose="030F0702030302020204" pitchFamily="66" charset="0"/>
            </a:endParaRPr>
          </a:p>
          <a:p>
            <a:endParaRPr lang="en-IN" sz="2350" dirty="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2750670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5795688"/>
          </a:xfrm>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IN" sz="4000" b="1" dirty="0" smtClean="0">
                <a:latin typeface="Comic Sans MS" panose="030F0702030302020204" pitchFamily="66" charset="0"/>
              </a:rPr>
              <a:t>Thank You</a:t>
            </a:r>
            <a:endParaRPr lang="en-IN" sz="4000" b="1" dirty="0">
              <a:latin typeface="Comic Sans MS" panose="030F0702030302020204" pitchFamily="66" charset="0"/>
            </a:endParaRPr>
          </a:p>
        </p:txBody>
      </p:sp>
    </p:spTree>
    <p:extLst>
      <p:ext uri="{BB962C8B-B14F-4D97-AF65-F5344CB8AC3E}">
        <p14:creationId xmlns:p14="http://schemas.microsoft.com/office/powerpoint/2010/main" val="13336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90282"/>
          </a:xfrm>
        </p:spPr>
        <p:txBody>
          <a:bodyPr/>
          <a:lstStyle/>
          <a:p>
            <a:r>
              <a:rPr lang="en-IN" sz="3200" dirty="0" smtClean="0">
                <a:latin typeface="Comic Sans MS" panose="030F0702030302020204" pitchFamily="66" charset="0"/>
              </a:rPr>
              <a:t>Phase 1: Business Understanding</a:t>
            </a:r>
            <a:endParaRPr lang="en-IN" sz="3200" dirty="0">
              <a:latin typeface="Comic Sans MS" panose="030F0702030302020204" pitchFamily="66" charset="0"/>
            </a:endParaRPr>
          </a:p>
        </p:txBody>
      </p:sp>
      <p:sp>
        <p:nvSpPr>
          <p:cNvPr id="3" name="Content Placeholder 2"/>
          <p:cNvSpPr>
            <a:spLocks noGrp="1"/>
          </p:cNvSpPr>
          <p:nvPr>
            <p:ph idx="1"/>
          </p:nvPr>
        </p:nvSpPr>
        <p:spPr>
          <a:xfrm>
            <a:off x="827700" y="1143001"/>
            <a:ext cx="8087700" cy="5105406"/>
          </a:xfrm>
        </p:spPr>
        <p:txBody>
          <a:bodyPr/>
          <a:lstStyle/>
          <a:p>
            <a:r>
              <a:rPr lang="en-IN" dirty="0" smtClean="0">
                <a:latin typeface="Comic Sans MS" panose="030F0702030302020204" pitchFamily="66" charset="0"/>
              </a:rPr>
              <a:t>Domain Perspective: Diabetes </a:t>
            </a:r>
            <a:r>
              <a:rPr lang="en-IN" dirty="0">
                <a:latin typeface="Comic Sans MS" panose="030F0702030302020204" pitchFamily="66" charset="0"/>
              </a:rPr>
              <a:t>is a disease that occurs when our blood glucose or </a:t>
            </a:r>
            <a:r>
              <a:rPr lang="en-IN" dirty="0" smtClean="0">
                <a:latin typeface="Comic Sans MS" panose="030F0702030302020204" pitchFamily="66" charset="0"/>
              </a:rPr>
              <a:t>blood </a:t>
            </a:r>
            <a:r>
              <a:rPr lang="en-IN" dirty="0">
                <a:latin typeface="Comic Sans MS" panose="030F0702030302020204" pitchFamily="66" charset="0"/>
              </a:rPr>
              <a:t>sugar is too high. Having too much glucose in our </a:t>
            </a:r>
            <a:r>
              <a:rPr lang="en-IN" dirty="0" smtClean="0">
                <a:latin typeface="Comic Sans MS" panose="030F0702030302020204" pitchFamily="66" charset="0"/>
              </a:rPr>
              <a:t>blood can </a:t>
            </a:r>
            <a:r>
              <a:rPr lang="en-IN" dirty="0">
                <a:latin typeface="Comic Sans MS" panose="030F0702030302020204" pitchFamily="66" charset="0"/>
              </a:rPr>
              <a:t>cause health problems, such as heart disease, </a:t>
            </a:r>
            <a:r>
              <a:rPr lang="en-IN" dirty="0" smtClean="0">
                <a:latin typeface="Comic Sans MS" panose="030F0702030302020204" pitchFamily="66" charset="0"/>
              </a:rPr>
              <a:t>nerve damage</a:t>
            </a:r>
            <a:r>
              <a:rPr lang="en-IN" dirty="0">
                <a:latin typeface="Comic Sans MS" panose="030F0702030302020204" pitchFamily="66" charset="0"/>
              </a:rPr>
              <a:t>, kidney problems and so on.</a:t>
            </a:r>
            <a:br>
              <a:rPr lang="en-IN" dirty="0">
                <a:latin typeface="Comic Sans MS" panose="030F0702030302020204" pitchFamily="66" charset="0"/>
              </a:rPr>
            </a:br>
            <a:r>
              <a:rPr lang="en-IN" dirty="0" smtClean="0"/>
              <a:t> </a:t>
            </a:r>
          </a:p>
          <a:p>
            <a:r>
              <a:rPr lang="en-IN" u="sng" dirty="0">
                <a:latin typeface="Comic Sans MS" panose="030F0702030302020204" pitchFamily="66" charset="0"/>
              </a:rPr>
              <a:t>Objective:</a:t>
            </a:r>
            <a:r>
              <a:rPr lang="en-IN" dirty="0">
                <a:latin typeface="Comic Sans MS" panose="030F0702030302020204" pitchFamily="66" charset="0"/>
              </a:rPr>
              <a:t/>
            </a:r>
            <a:br>
              <a:rPr lang="en-IN" dirty="0">
                <a:latin typeface="Comic Sans MS" panose="030F0702030302020204" pitchFamily="66" charset="0"/>
              </a:rPr>
            </a:br>
            <a:r>
              <a:rPr lang="en-IN" dirty="0">
                <a:latin typeface="Comic Sans MS" panose="030F0702030302020204" pitchFamily="66" charset="0"/>
              </a:rPr>
              <a:t/>
            </a:r>
            <a:br>
              <a:rPr lang="en-IN" dirty="0">
                <a:latin typeface="Comic Sans MS" panose="030F0702030302020204" pitchFamily="66" charset="0"/>
              </a:rPr>
            </a:br>
            <a:r>
              <a:rPr lang="en-IN" dirty="0">
                <a:latin typeface="Comic Sans MS" panose="030F0702030302020204" pitchFamily="66" charset="0"/>
              </a:rPr>
              <a:t>Test the various attributes of the dataset and find out the</a:t>
            </a:r>
            <a:br>
              <a:rPr lang="en-IN" dirty="0">
                <a:latin typeface="Comic Sans MS" panose="030F0702030302020204" pitchFamily="66" charset="0"/>
              </a:rPr>
            </a:br>
            <a:r>
              <a:rPr lang="en-IN" dirty="0">
                <a:latin typeface="Comic Sans MS" panose="030F0702030302020204" pitchFamily="66" charset="0"/>
              </a:rPr>
              <a:t> relationship between the attributes and if or not that is  a </a:t>
            </a:r>
            <a:br>
              <a:rPr lang="en-IN" dirty="0">
                <a:latin typeface="Comic Sans MS" panose="030F0702030302020204" pitchFamily="66" charset="0"/>
              </a:rPr>
            </a:br>
            <a:r>
              <a:rPr lang="en-IN" dirty="0">
                <a:latin typeface="Comic Sans MS" panose="030F0702030302020204" pitchFamily="66" charset="0"/>
              </a:rPr>
              <a:t> significant indicator of diabetes.</a:t>
            </a:r>
            <a:br>
              <a:rPr lang="en-IN" dirty="0">
                <a:latin typeface="Comic Sans MS" panose="030F0702030302020204" pitchFamily="66" charset="0"/>
              </a:rPr>
            </a:br>
            <a:r>
              <a:rPr lang="en-IN" dirty="0">
                <a:latin typeface="Comic Sans MS" panose="030F0702030302020204" pitchFamily="66" charset="0"/>
              </a:rPr>
              <a:t/>
            </a:r>
            <a:br>
              <a:rPr lang="en-IN" dirty="0">
                <a:latin typeface="Comic Sans MS" panose="030F0702030302020204" pitchFamily="66" charset="0"/>
              </a:rPr>
            </a:br>
            <a:r>
              <a:rPr lang="en-IN" dirty="0">
                <a:latin typeface="Comic Sans MS" panose="030F0702030302020204" pitchFamily="66" charset="0"/>
              </a:rPr>
              <a:t>Establishing a relationship between number of  pregnancies and diabetes.</a:t>
            </a:r>
            <a:endParaRPr lang="en-IN" dirty="0" smtClean="0"/>
          </a:p>
        </p:txBody>
      </p:sp>
    </p:spTree>
    <p:extLst>
      <p:ext uri="{BB962C8B-B14F-4D97-AF65-F5344CB8AC3E}">
        <p14:creationId xmlns:p14="http://schemas.microsoft.com/office/powerpoint/2010/main" val="4223576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543739" cy="1915909"/>
          </a:xfrm>
          <a:prstGeom prst="rect">
            <a:avLst/>
          </a:prstGeom>
          <a:noFill/>
        </p:spPr>
        <p:txBody>
          <a:bodyPr wrap="none" rtlCol="0">
            <a:spAutoFit/>
          </a:bodyPr>
          <a:lstStyle/>
          <a:p>
            <a:r>
              <a:rPr lang="en-IN" sz="2400" dirty="0">
                <a:solidFill>
                  <a:schemeClr val="bg1"/>
                </a:solidFill>
                <a:latin typeface="Comic Sans MS" panose="030F0702030302020204" pitchFamily="66" charset="0"/>
              </a:rPr>
              <a:t> </a:t>
            </a:r>
            <a:r>
              <a:rPr lang="en-IN" sz="2400" dirty="0" smtClean="0">
                <a:solidFill>
                  <a:schemeClr val="bg1"/>
                </a:solidFill>
                <a:latin typeface="Comic Sans MS" panose="030F0702030302020204" pitchFamily="66" charset="0"/>
              </a:rPr>
              <a:t> </a:t>
            </a:r>
          </a:p>
          <a:p>
            <a:r>
              <a:rPr lang="en-IN" sz="2400" dirty="0" smtClean="0">
                <a:solidFill>
                  <a:schemeClr val="bg1"/>
                </a:solidFill>
                <a:latin typeface="Comic Sans MS" panose="030F0702030302020204" pitchFamily="66" charset="0"/>
              </a:rPr>
              <a:t> </a:t>
            </a:r>
            <a:endParaRPr lang="en-IN" sz="2300" dirty="0">
              <a:solidFill>
                <a:schemeClr val="bg1"/>
              </a:solidFill>
              <a:latin typeface="Comic Sans MS" panose="030F0702030302020204" pitchFamily="66" charset="0"/>
            </a:endParaRPr>
          </a:p>
          <a:p>
            <a:r>
              <a:rPr lang="en-IN" sz="2350" dirty="0" smtClean="0">
                <a:solidFill>
                  <a:schemeClr val="bg1"/>
                </a:solidFill>
                <a:latin typeface="Comic Sans MS" panose="030F0702030302020204" pitchFamily="66" charset="0"/>
              </a:rPr>
              <a:t>    </a:t>
            </a:r>
          </a:p>
          <a:p>
            <a:endParaRPr lang="en-IN" sz="2350" dirty="0" smtClean="0">
              <a:solidFill>
                <a:schemeClr val="bg1"/>
              </a:solidFill>
              <a:latin typeface="Comic Sans MS" panose="030F0702030302020204" pitchFamily="66" charset="0"/>
            </a:endParaRPr>
          </a:p>
          <a:p>
            <a:endParaRPr lang="en-IN" sz="2350" dirty="0">
              <a:solidFill>
                <a:schemeClr val="bg1"/>
              </a:solidFill>
              <a:latin typeface="Comic Sans MS" panose="030F0702030302020204" pitchFamily="66" charset="0"/>
            </a:endParaRPr>
          </a:p>
        </p:txBody>
      </p:sp>
      <p:sp>
        <p:nvSpPr>
          <p:cNvPr id="3" name="Rectangle 2"/>
          <p:cNvSpPr/>
          <p:nvPr/>
        </p:nvSpPr>
        <p:spPr>
          <a:xfrm>
            <a:off x="696139" y="152400"/>
            <a:ext cx="8066861" cy="6376939"/>
          </a:xfrm>
          <a:prstGeom prst="rect">
            <a:avLst/>
          </a:prstGeom>
        </p:spPr>
        <p:txBody>
          <a:bodyPr wrap="square">
            <a:spAutoFit/>
          </a:bodyPr>
          <a:lstStyle/>
          <a:p>
            <a:pPr>
              <a:lnSpc>
                <a:spcPct val="107000"/>
              </a:lnSpc>
              <a:spcAft>
                <a:spcPts val="800"/>
              </a:spcAft>
            </a:pPr>
            <a:endParaRPr lang="en-IN" sz="1670" i="1" dirty="0" smtClean="0">
              <a:latin typeface="Comic Sans MS" panose="030F0702030302020204" pitchFamily="66"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i="1" u="sng" dirty="0" smtClean="0">
                <a:latin typeface="Comic Sans MS" panose="030F0702030302020204" pitchFamily="66" charset="0"/>
                <a:ea typeface="Calibri" panose="020F0502020204030204" pitchFamily="34" charset="0"/>
                <a:cs typeface="Times New Roman" panose="02020603050405020304" pitchFamily="18" charset="0"/>
              </a:rPr>
              <a:t>Phase 2:Data Understanding Phase</a:t>
            </a:r>
          </a:p>
          <a:p>
            <a:pPr marL="285750" indent="-285750">
              <a:spcAft>
                <a:spcPts val="800"/>
              </a:spcAft>
              <a:buFont typeface="Arial" panose="020B0604020202020204" pitchFamily="34" charset="0"/>
              <a:buChar char="•"/>
            </a:pPr>
            <a:r>
              <a:rPr lang="en-IN" sz="1670" i="1" dirty="0" smtClean="0">
                <a:latin typeface="Comic Sans MS" panose="030F0702030302020204" pitchFamily="66" charset="0"/>
              </a:rPr>
              <a:t>“Blood Pressure” is one of pivotal attributes that can  be the possible reasons that a women may be diabetic. Biologically, normal range for blood pressure is 80-120 in order to put it in “low blood pressure” and “high blood pressure category”. </a:t>
            </a:r>
          </a:p>
          <a:p>
            <a:pPr marL="285750" indent="-285750">
              <a:spcAft>
                <a:spcPts val="800"/>
              </a:spcAft>
              <a:buFont typeface="Arial" panose="020B0604020202020204" pitchFamily="34" charset="0"/>
              <a:buChar char="•"/>
            </a:pPr>
            <a:r>
              <a:rPr lang="en-IN" sz="1670" i="1" dirty="0" smtClean="0">
                <a:latin typeface="Comic Sans MS" panose="030F0702030302020204" pitchFamily="66" charset="0"/>
              </a:rPr>
              <a:t>“BMI” attribute that is referred for Body Mass Index has the following stable ranges for normal human body:</a:t>
            </a:r>
          </a:p>
          <a:p>
            <a:pPr lvl="3"/>
            <a:r>
              <a:rPr lang="en-IN" sz="1600" dirty="0" smtClean="0">
                <a:latin typeface="Comic Sans MS" panose="030F0702030302020204" pitchFamily="66" charset="0"/>
              </a:rPr>
              <a:t>Underweight: BMI is less than 18.5.</a:t>
            </a:r>
          </a:p>
          <a:p>
            <a:pPr lvl="3"/>
            <a:r>
              <a:rPr lang="en-IN" sz="1600" dirty="0" smtClean="0">
                <a:latin typeface="Comic Sans MS" panose="030F0702030302020204" pitchFamily="66" charset="0"/>
              </a:rPr>
              <a:t>Normal </a:t>
            </a:r>
            <a:r>
              <a:rPr lang="en-IN" sz="1600" dirty="0">
                <a:latin typeface="Comic Sans MS" panose="030F0702030302020204" pitchFamily="66" charset="0"/>
              </a:rPr>
              <a:t>weight: BMI is 18.5 to 24.9.</a:t>
            </a:r>
          </a:p>
          <a:p>
            <a:pPr lvl="3"/>
            <a:r>
              <a:rPr lang="en-IN" sz="1600" dirty="0">
                <a:latin typeface="Comic Sans MS" panose="030F0702030302020204" pitchFamily="66" charset="0"/>
              </a:rPr>
              <a:t>Overweight: BMI is 25 to 29.9.</a:t>
            </a:r>
          </a:p>
          <a:p>
            <a:pPr lvl="3"/>
            <a:r>
              <a:rPr lang="en-IN" sz="1600" dirty="0">
                <a:latin typeface="Comic Sans MS" panose="030F0702030302020204" pitchFamily="66" charset="0"/>
              </a:rPr>
              <a:t>Obese: BMI is 30 or mor</a:t>
            </a:r>
            <a:r>
              <a:rPr lang="en-IN" sz="1600" dirty="0"/>
              <a:t>e</a:t>
            </a:r>
            <a:r>
              <a:rPr lang="en-IN" sz="1600" dirty="0" smtClean="0"/>
              <a:t>.</a:t>
            </a:r>
          </a:p>
          <a:p>
            <a:pPr marL="285750" indent="-285750">
              <a:buFont typeface="Arial" panose="020B0604020202020204" pitchFamily="34" charset="0"/>
              <a:buChar char="•"/>
            </a:pPr>
            <a:r>
              <a:rPr lang="en-IN" sz="1670" dirty="0">
                <a:latin typeface="Comic Sans MS" panose="030F0702030302020204" pitchFamily="66" charset="0"/>
              </a:rPr>
              <a:t>Insulin is a hormone made by the pancreas that allows your body to use sugar </a:t>
            </a:r>
            <a:r>
              <a:rPr lang="en-IN" sz="1670" dirty="0" smtClean="0">
                <a:latin typeface="Comic Sans MS" panose="030F0702030302020204" pitchFamily="66" charset="0"/>
              </a:rPr>
              <a:t>(</a:t>
            </a:r>
            <a:r>
              <a:rPr lang="en-IN" sz="1670" dirty="0">
                <a:latin typeface="Comic Sans MS" panose="030F0702030302020204" pitchFamily="66" charset="0"/>
              </a:rPr>
              <a:t>glucose) from carbohydrates in the food that you eat for energy or to store </a:t>
            </a:r>
            <a:r>
              <a:rPr lang="en-IN" sz="1670" dirty="0" smtClean="0">
                <a:latin typeface="Comic Sans MS" panose="030F0702030302020204" pitchFamily="66" charset="0"/>
              </a:rPr>
              <a:t>glucose </a:t>
            </a:r>
            <a:r>
              <a:rPr lang="en-IN" sz="1670" dirty="0">
                <a:latin typeface="Comic Sans MS" panose="030F0702030302020204" pitchFamily="66" charset="0"/>
              </a:rPr>
              <a:t>for future use. Insulin helps keeps your blood sugar level from getting </a:t>
            </a:r>
            <a:r>
              <a:rPr lang="en-IN" sz="1670" dirty="0" smtClean="0">
                <a:latin typeface="Comic Sans MS" panose="030F0702030302020204" pitchFamily="66" charset="0"/>
              </a:rPr>
              <a:t>too </a:t>
            </a:r>
            <a:r>
              <a:rPr lang="en-IN" sz="1670" dirty="0">
                <a:latin typeface="Comic Sans MS" panose="030F0702030302020204" pitchFamily="66" charset="0"/>
              </a:rPr>
              <a:t>high (hyperglycaemia) or too low (hypoglycaemia). </a:t>
            </a:r>
            <a:r>
              <a:rPr lang="de-DE" dirty="0">
                <a:latin typeface="Comic Sans MS" panose="030F0702030302020204" pitchFamily="66" charset="0"/>
              </a:rPr>
              <a:t>2-Hour serum </a:t>
            </a:r>
            <a:r>
              <a:rPr lang="de-DE" dirty="0" smtClean="0">
                <a:latin typeface="Comic Sans MS" panose="030F0702030302020204" pitchFamily="66" charset="0"/>
              </a:rPr>
              <a:t>insulin </a:t>
            </a:r>
            <a:r>
              <a:rPr lang="de-DE" dirty="0">
                <a:latin typeface="Comic Sans MS" panose="030F0702030302020204" pitchFamily="66" charset="0"/>
              </a:rPr>
              <a:t>(mu U/ml) is taken into account</a:t>
            </a:r>
            <a:r>
              <a:rPr lang="de-DE" dirty="0" smtClean="0">
                <a:latin typeface="Comic Sans MS" panose="030F0702030302020204" pitchFamily="66" charset="0"/>
              </a:rPr>
              <a:t>.</a:t>
            </a:r>
          </a:p>
          <a:p>
            <a:endParaRPr lang="de-DE" dirty="0">
              <a:latin typeface="Comic Sans MS" panose="030F0702030302020204" pitchFamily="66" charset="0"/>
            </a:endParaRPr>
          </a:p>
          <a:p>
            <a:pPr marL="285750" indent="-285750">
              <a:buFont typeface="Arial" panose="020B0604020202020204" pitchFamily="34" charset="0"/>
              <a:buChar char="•"/>
            </a:pPr>
            <a:r>
              <a:rPr lang="en-IN" dirty="0" smtClean="0">
                <a:latin typeface="Comic Sans MS" panose="030F0702030302020204" pitchFamily="66" charset="0"/>
              </a:rPr>
              <a:t>Skin Thickness: </a:t>
            </a:r>
            <a:r>
              <a:rPr lang="en-IN" dirty="0">
                <a:latin typeface="Comic Sans MS" panose="030F0702030302020204" pitchFamily="66" charset="0"/>
              </a:rPr>
              <a:t>Triceps skin fold thickness (mm)</a:t>
            </a:r>
            <a:endParaRPr lang="en-IN" sz="1670" dirty="0">
              <a:latin typeface="Comic Sans MS" panose="030F0702030302020204" pitchFamily="66" charset="0"/>
            </a:endParaRPr>
          </a:p>
          <a:p>
            <a:pPr marL="285750" indent="-285750">
              <a:buFont typeface="Arial" panose="020B0604020202020204" pitchFamily="34" charset="0"/>
              <a:buChar char="•"/>
            </a:pPr>
            <a:endParaRPr lang="de-DE" dirty="0">
              <a:latin typeface="Comic Sans MS" panose="030F0702030302020204" pitchFamily="66" charset="0"/>
            </a:endParaRPr>
          </a:p>
          <a:p>
            <a:pPr lvl="3"/>
            <a:endParaRPr lang="en-IN" sz="1600" dirty="0"/>
          </a:p>
          <a:p>
            <a:pPr marL="285750" indent="-285750">
              <a:lnSpc>
                <a:spcPct val="107000"/>
              </a:lnSpc>
              <a:spcAft>
                <a:spcPts val="800"/>
              </a:spcAft>
              <a:buFont typeface="Arial" panose="020B0604020202020204" pitchFamily="34" charset="0"/>
              <a:buChar char="•"/>
            </a:pPr>
            <a:endParaRPr lang="en-IN" sz="1670" i="1" dirty="0" smtClean="0">
              <a:latin typeface="Comic Sans MS" panose="030F0702030302020204" pitchFamily="66" charset="0"/>
            </a:endParaRPr>
          </a:p>
        </p:txBody>
      </p:sp>
    </p:spTree>
    <p:extLst>
      <p:ext uri="{BB962C8B-B14F-4D97-AF65-F5344CB8AC3E}">
        <p14:creationId xmlns:p14="http://schemas.microsoft.com/office/powerpoint/2010/main" val="3629405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600" u="sng" dirty="0" smtClean="0">
                <a:latin typeface="Comic Sans MS" panose="030F0702030302020204" pitchFamily="66" charset="0"/>
              </a:rPr>
              <a:t>Getting a feel of the data fields</a:t>
            </a:r>
            <a:endParaRPr lang="en-IN" sz="2600" u="sng" dirty="0">
              <a:latin typeface="Comic Sans MS" panose="030F0702030302020204" pitchFamily="66" charset="0"/>
            </a:endParaRPr>
          </a:p>
        </p:txBody>
      </p:sp>
      <p:sp>
        <p:nvSpPr>
          <p:cNvPr id="6" name="TextBox 5"/>
          <p:cNvSpPr txBox="1"/>
          <p:nvPr/>
        </p:nvSpPr>
        <p:spPr>
          <a:xfrm>
            <a:off x="152400" y="1371601"/>
            <a:ext cx="8763000" cy="5632311"/>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IN" dirty="0"/>
              <a:t> </a:t>
            </a:r>
            <a:r>
              <a:rPr lang="en-IN" dirty="0" smtClean="0">
                <a:latin typeface="Comic Sans MS" panose="030F0702030302020204" pitchFamily="66" charset="0"/>
              </a:rPr>
              <a:t>Pregnancies</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 Glucose</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 BloodPressure</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a:latin typeface="Comic Sans MS" panose="030F0702030302020204" pitchFamily="66" charset="0"/>
              </a:rPr>
              <a:t> </a:t>
            </a:r>
            <a:r>
              <a:rPr lang="en-IN" dirty="0" smtClean="0">
                <a:latin typeface="Comic Sans MS" panose="030F0702030302020204" pitchFamily="66" charset="0"/>
              </a:rPr>
              <a:t>Insulin</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SkinThickness</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BMI</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DiabetesPedigreeFunction</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Age</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r>
              <a:rPr lang="en-IN" dirty="0" smtClean="0">
                <a:latin typeface="Comic Sans MS" panose="030F0702030302020204" pitchFamily="66" charset="0"/>
              </a:rPr>
              <a:t>Outcome</a:t>
            </a:r>
          </a:p>
          <a:p>
            <a:pPr marL="285750" indent="-285750">
              <a:buClr>
                <a:schemeClr val="bg1"/>
              </a:buClr>
              <a:buFont typeface="Wingdings" panose="05000000000000000000" pitchFamily="2" charset="2"/>
              <a:buChar char="v"/>
            </a:pPr>
            <a:endParaRPr lang="en-IN" dirty="0">
              <a:latin typeface="Comic Sans MS" panose="030F0702030302020204" pitchFamily="66" charset="0"/>
            </a:endParaRPr>
          </a:p>
          <a:p>
            <a:pPr marL="285750" indent="-285750">
              <a:buClr>
                <a:schemeClr val="bg1"/>
              </a:buClr>
              <a:buFont typeface="Wingdings" panose="05000000000000000000" pitchFamily="2" charset="2"/>
              <a:buChar char="v"/>
            </a:pPr>
            <a:endParaRPr lang="en-IN" dirty="0" smtClean="0"/>
          </a:p>
          <a:p>
            <a:pPr marL="285750" indent="-285750">
              <a:buClr>
                <a:srgbClr val="FF0000"/>
              </a:buClr>
              <a:buFont typeface="Wingdings" panose="05000000000000000000" pitchFamily="2" charset="2"/>
              <a:buChar char="v"/>
            </a:pPr>
            <a:endParaRPr lang="en-IN" dirty="0"/>
          </a:p>
        </p:txBody>
      </p:sp>
    </p:spTree>
    <p:extLst>
      <p:ext uri="{BB962C8B-B14F-4D97-AF65-F5344CB8AC3E}">
        <p14:creationId xmlns:p14="http://schemas.microsoft.com/office/powerpoint/2010/main" val="70440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600" u="sng" dirty="0" smtClean="0">
                <a:latin typeface="Comic Sans MS" panose="030F0702030302020204" pitchFamily="66" charset="0"/>
              </a:rPr>
              <a:t>Getting a feel of the fields and Data</a:t>
            </a:r>
            <a:endParaRPr lang="en-IN" sz="2600" u="sng" dirty="0">
              <a:latin typeface="Comic Sans MS" panose="030F0702030302020204" pitchFamily="66" charset="0"/>
            </a:endParaRPr>
          </a:p>
        </p:txBody>
      </p:sp>
      <p:sp>
        <p:nvSpPr>
          <p:cNvPr id="6" name="TextBox 5"/>
          <p:cNvSpPr txBox="1"/>
          <p:nvPr/>
        </p:nvSpPr>
        <p:spPr>
          <a:xfrm>
            <a:off x="228600" y="1600200"/>
            <a:ext cx="8763000" cy="3670236"/>
          </a:xfrm>
          <a:prstGeom prst="rect">
            <a:avLst/>
          </a:prstGeom>
          <a:noFill/>
        </p:spPr>
        <p:txBody>
          <a:bodyPr wrap="square" rtlCol="0">
            <a:spAutoFit/>
          </a:bodyPr>
          <a:lstStyle/>
          <a:p>
            <a:pPr latinLnBrk="1"/>
            <a:r>
              <a:rPr lang="en-IN" sz="1750" dirty="0"/>
              <a:t> Pregnancies Glucose BloodPressure SkinThickness  Insulin  BMI DiabetesPedigreeFunction </a:t>
            </a:r>
            <a:r>
              <a:rPr lang="en-IN" sz="1750" dirty="0" smtClean="0"/>
              <a:t>Age</a:t>
            </a:r>
          </a:p>
          <a:p>
            <a:pPr latinLnBrk="1"/>
            <a:endParaRPr lang="en-IN" sz="1750" dirty="0"/>
          </a:p>
          <a:p>
            <a:pPr latinLnBrk="1"/>
            <a:r>
              <a:rPr lang="en-IN" dirty="0"/>
              <a:t>1           6                148         72              35.00000    </a:t>
            </a:r>
            <a:r>
              <a:rPr lang="en-IN" dirty="0" smtClean="0"/>
              <a:t>222.8656    33.6                  0.627              </a:t>
            </a:r>
            <a:r>
              <a:rPr lang="en-IN" dirty="0"/>
              <a:t>50</a:t>
            </a:r>
          </a:p>
          <a:p>
            <a:pPr latinLnBrk="1"/>
            <a:r>
              <a:rPr lang="en-IN" dirty="0"/>
              <a:t>2           1                85           66              29.00000    </a:t>
            </a:r>
            <a:r>
              <a:rPr lang="en-IN" dirty="0" smtClean="0"/>
              <a:t>69.7751     26.6                    </a:t>
            </a:r>
            <a:r>
              <a:rPr lang="en-IN" dirty="0"/>
              <a:t>0.351            </a:t>
            </a:r>
            <a:r>
              <a:rPr lang="en-IN" dirty="0" smtClean="0"/>
              <a:t>  </a:t>
            </a:r>
            <a:r>
              <a:rPr lang="en-IN" dirty="0"/>
              <a:t>31</a:t>
            </a:r>
          </a:p>
          <a:p>
            <a:pPr latinLnBrk="1"/>
            <a:r>
              <a:rPr lang="en-IN" dirty="0"/>
              <a:t>3           8               183          64             21.39757     </a:t>
            </a:r>
            <a:r>
              <a:rPr lang="en-IN" dirty="0" smtClean="0"/>
              <a:t>258.5094   23.3                    0.672              </a:t>
            </a:r>
            <a:r>
              <a:rPr lang="en-IN" dirty="0"/>
              <a:t>32</a:t>
            </a:r>
          </a:p>
          <a:p>
            <a:pPr latinLnBrk="1"/>
            <a:r>
              <a:rPr lang="en-IN" dirty="0"/>
              <a:t>4           1                89           66             23.00000     </a:t>
            </a:r>
            <a:r>
              <a:rPr lang="en-IN" dirty="0" smtClean="0"/>
              <a:t>94.0000     28.1                     </a:t>
            </a:r>
            <a:r>
              <a:rPr lang="en-IN" dirty="0"/>
              <a:t>0.167           </a:t>
            </a:r>
            <a:r>
              <a:rPr lang="en-IN" dirty="0" smtClean="0"/>
              <a:t>  </a:t>
            </a:r>
            <a:r>
              <a:rPr lang="en-IN" dirty="0"/>
              <a:t>21</a:t>
            </a:r>
          </a:p>
          <a:p>
            <a:pPr latinLnBrk="1"/>
            <a:r>
              <a:rPr lang="en-IN" dirty="0"/>
              <a:t>5           0               137           40            35.00000     </a:t>
            </a:r>
            <a:r>
              <a:rPr lang="en-IN" dirty="0" smtClean="0"/>
              <a:t>168.0000   43.1                     2.288             </a:t>
            </a:r>
            <a:r>
              <a:rPr lang="en-IN" dirty="0"/>
              <a:t>33</a:t>
            </a:r>
          </a:p>
        </p:txBody>
      </p:sp>
    </p:spTree>
    <p:extLst>
      <p:ext uri="{BB962C8B-B14F-4D97-AF65-F5344CB8AC3E}">
        <p14:creationId xmlns:p14="http://schemas.microsoft.com/office/powerpoint/2010/main" val="393143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543739" cy="1915909"/>
          </a:xfrm>
          <a:prstGeom prst="rect">
            <a:avLst/>
          </a:prstGeom>
          <a:noFill/>
        </p:spPr>
        <p:txBody>
          <a:bodyPr wrap="none" rtlCol="0">
            <a:spAutoFit/>
          </a:bodyPr>
          <a:lstStyle/>
          <a:p>
            <a:r>
              <a:rPr lang="en-IN" sz="2400" dirty="0">
                <a:solidFill>
                  <a:schemeClr val="bg1"/>
                </a:solidFill>
                <a:latin typeface="Comic Sans MS" panose="030F0702030302020204" pitchFamily="66" charset="0"/>
              </a:rPr>
              <a:t> </a:t>
            </a:r>
            <a:r>
              <a:rPr lang="en-IN" sz="2400" dirty="0" smtClean="0">
                <a:solidFill>
                  <a:schemeClr val="bg1"/>
                </a:solidFill>
                <a:latin typeface="Comic Sans MS" panose="030F0702030302020204" pitchFamily="66" charset="0"/>
              </a:rPr>
              <a:t> </a:t>
            </a:r>
          </a:p>
          <a:p>
            <a:r>
              <a:rPr lang="en-IN" sz="2400" dirty="0" smtClean="0">
                <a:solidFill>
                  <a:schemeClr val="bg1"/>
                </a:solidFill>
                <a:latin typeface="Comic Sans MS" panose="030F0702030302020204" pitchFamily="66" charset="0"/>
              </a:rPr>
              <a:t> </a:t>
            </a:r>
            <a:endParaRPr lang="en-IN" sz="2300" dirty="0">
              <a:solidFill>
                <a:schemeClr val="bg1"/>
              </a:solidFill>
              <a:latin typeface="Comic Sans MS" panose="030F0702030302020204" pitchFamily="66" charset="0"/>
            </a:endParaRPr>
          </a:p>
          <a:p>
            <a:r>
              <a:rPr lang="en-IN" sz="2350" dirty="0" smtClean="0">
                <a:solidFill>
                  <a:schemeClr val="bg1"/>
                </a:solidFill>
                <a:latin typeface="Comic Sans MS" panose="030F0702030302020204" pitchFamily="66" charset="0"/>
              </a:rPr>
              <a:t>    </a:t>
            </a:r>
          </a:p>
          <a:p>
            <a:endParaRPr lang="en-IN" sz="2350" dirty="0" smtClean="0">
              <a:solidFill>
                <a:schemeClr val="bg1"/>
              </a:solidFill>
              <a:latin typeface="Comic Sans MS" panose="030F0702030302020204" pitchFamily="66" charset="0"/>
            </a:endParaRPr>
          </a:p>
          <a:p>
            <a:endParaRPr lang="en-IN" sz="2350" dirty="0">
              <a:solidFill>
                <a:schemeClr val="bg1"/>
              </a:solidFill>
              <a:latin typeface="Comic Sans MS" panose="030F0702030302020204" pitchFamily="66" charset="0"/>
            </a:endParaRPr>
          </a:p>
        </p:txBody>
      </p:sp>
      <p:sp>
        <p:nvSpPr>
          <p:cNvPr id="3" name="Rectangle 2"/>
          <p:cNvSpPr/>
          <p:nvPr/>
        </p:nvSpPr>
        <p:spPr>
          <a:xfrm>
            <a:off x="696139" y="152400"/>
            <a:ext cx="8066861" cy="5708422"/>
          </a:xfrm>
          <a:prstGeom prst="rect">
            <a:avLst/>
          </a:prstGeom>
        </p:spPr>
        <p:txBody>
          <a:bodyPr wrap="square">
            <a:spAutoFit/>
          </a:bodyPr>
          <a:lstStyle/>
          <a:p>
            <a:pPr>
              <a:lnSpc>
                <a:spcPct val="107000"/>
              </a:lnSpc>
              <a:spcAft>
                <a:spcPts val="800"/>
              </a:spcAft>
            </a:pPr>
            <a:endParaRPr lang="en-IN" sz="1670" i="1" dirty="0" smtClean="0">
              <a:latin typeface="Comic Sans MS" panose="030F0702030302020204" pitchFamily="66"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i="1" u="sng" dirty="0" smtClean="0">
                <a:latin typeface="Comic Sans MS" panose="030F0702030302020204" pitchFamily="66" charset="0"/>
                <a:ea typeface="Calibri" panose="020F0502020204030204" pitchFamily="34" charset="0"/>
                <a:cs typeface="Times New Roman" panose="02020603050405020304" pitchFamily="18" charset="0"/>
              </a:rPr>
              <a:t>Phase 3: Data Preparation Phase</a:t>
            </a:r>
          </a:p>
          <a:p>
            <a:pPr algn="ctr">
              <a:lnSpc>
                <a:spcPct val="107000"/>
              </a:lnSpc>
              <a:spcAft>
                <a:spcPts val="800"/>
              </a:spcAft>
            </a:pPr>
            <a:endParaRPr lang="en-IN" sz="1670" i="1" u="sng" dirty="0" smtClean="0">
              <a:latin typeface="Comic Sans MS" panose="030F0702030302020204" pitchFamily="66" charset="0"/>
              <a:ea typeface="Calibri" panose="020F0502020204030204" pitchFamily="34" charset="0"/>
              <a:cs typeface="Times New Roman" panose="02020603050405020304" pitchFamily="18" charset="0"/>
            </a:endParaRPr>
          </a:p>
          <a:p>
            <a:pPr>
              <a:lnSpc>
                <a:spcPct val="107000"/>
              </a:lnSpc>
              <a:spcAft>
                <a:spcPts val="800"/>
              </a:spcAft>
            </a:pP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Here the main motive is to predict the chances of someone getting diabetes, while looking at its vital parameters like: Blood Pressure,Insulin,BMI and skin thickness.</a:t>
            </a:r>
          </a:p>
          <a:p>
            <a:pPr>
              <a:lnSpc>
                <a:spcPct val="107000"/>
              </a:lnSpc>
              <a:spcAft>
                <a:spcPts val="800"/>
              </a:spcAft>
            </a:pPr>
            <a:endParaRPr lang="en-IN" sz="1670" i="1" dirty="0" smtClean="0">
              <a:latin typeface="Comic Sans MS" panose="030F0702030302020204" pitchFamily="66"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70" i="1" dirty="0" smtClean="0">
                <a:effectLst/>
                <a:latin typeface="Comic Sans MS" panose="030F0702030302020204" pitchFamily="66" charset="0"/>
                <a:ea typeface="Calibri" panose="020F0502020204030204" pitchFamily="34" charset="0"/>
                <a:cs typeface="Times New Roman" panose="02020603050405020304" pitchFamily="18" charset="0"/>
              </a:rPr>
              <a:t>Hence, </a:t>
            </a:r>
            <a:r>
              <a:rPr lang="en-IN" sz="1670" i="1" dirty="0">
                <a:latin typeface="Comic Sans MS" panose="030F0702030302020204" pitchFamily="66" charset="0"/>
                <a:ea typeface="Calibri" panose="020F0502020204030204" pitchFamily="34" charset="0"/>
                <a:cs typeface="Times New Roman" panose="02020603050405020304" pitchFamily="18" charset="0"/>
              </a:rPr>
              <a:t>we adopted “Imputation of missing values”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 using “MICE” package.</a:t>
            </a:r>
          </a:p>
          <a:p>
            <a:pPr marL="285750" indent="-285750">
              <a:lnSpc>
                <a:spcPct val="107000"/>
              </a:lnSpc>
              <a:spcAft>
                <a:spcPts val="800"/>
              </a:spcAft>
              <a:buFont typeface="Arial" panose="020B0604020202020204" pitchFamily="34" charset="0"/>
              <a:buChar char="•"/>
            </a:pPr>
            <a:r>
              <a:rPr lang="en-IN" sz="1670" i="1" dirty="0">
                <a:latin typeface="Comic Sans MS" panose="030F0702030302020204" pitchFamily="66" charset="0"/>
              </a:rPr>
              <a:t>The mice package in R, helps you imputing missing values with plausible data values. These plausible values are drawn from a distribution specifically designed for each missing </a:t>
            </a:r>
            <a:r>
              <a:rPr lang="en-IN" sz="1670" i="1" dirty="0" smtClean="0">
                <a:latin typeface="Comic Sans MS" panose="030F0702030302020204" pitchFamily="66" charset="0"/>
              </a:rPr>
              <a:t>data point.</a:t>
            </a:r>
          </a:p>
          <a:p>
            <a:pPr marL="285750" indent="-285750">
              <a:lnSpc>
                <a:spcPct val="107000"/>
              </a:lnSpc>
              <a:spcAft>
                <a:spcPts val="800"/>
              </a:spcAft>
              <a:buFont typeface="Arial" panose="020B0604020202020204" pitchFamily="34" charset="0"/>
              <a:buChar char="•"/>
            </a:pPr>
            <a:r>
              <a:rPr lang="en-IN" sz="1670" i="1" dirty="0" smtClean="0">
                <a:latin typeface="Comic Sans MS" panose="030F0702030302020204" pitchFamily="66" charset="0"/>
              </a:rPr>
              <a:t>We also tried to do min-max normalization, so as to normalize the data and reduce the range gap which persists between them.</a:t>
            </a:r>
          </a:p>
          <a:p>
            <a:pPr marL="285750" indent="-285750">
              <a:lnSpc>
                <a:spcPct val="107000"/>
              </a:lnSpc>
              <a:spcAft>
                <a:spcPts val="800"/>
              </a:spcAft>
              <a:buFont typeface="Arial" panose="020B0604020202020204" pitchFamily="34" charset="0"/>
              <a:buChar char="•"/>
            </a:pPr>
            <a:r>
              <a:rPr lang="en-IN" sz="1670" i="1" dirty="0">
                <a:latin typeface="Comic Sans MS" panose="030F0702030302020204" pitchFamily="66" charset="0"/>
                <a:ea typeface="Calibri" panose="020F0502020204030204" pitchFamily="34" charset="0"/>
                <a:cs typeface="Times New Roman" panose="02020603050405020304" pitchFamily="18" charset="0"/>
              </a:rPr>
              <a:t>Removing outliers is no solution as it impacts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adversely </a:t>
            </a:r>
            <a:r>
              <a:rPr lang="en-IN" sz="1670" i="1" dirty="0">
                <a:latin typeface="Comic Sans MS" panose="030F0702030302020204" pitchFamily="66" charset="0"/>
                <a:ea typeface="Calibri" panose="020F0502020204030204" pitchFamily="34" charset="0"/>
                <a:cs typeface="Times New Roman" panose="02020603050405020304" pitchFamily="18" charset="0"/>
              </a:rPr>
              <a:t>on the sensitivity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of the </a:t>
            </a:r>
            <a:r>
              <a:rPr lang="en-IN" sz="1670" i="1" dirty="0">
                <a:latin typeface="Comic Sans MS" panose="030F0702030302020204" pitchFamily="66" charset="0"/>
                <a:ea typeface="Calibri" panose="020F0502020204030204" pitchFamily="34" charset="0"/>
                <a:cs typeface="Times New Roman" panose="02020603050405020304" pitchFamily="18" charset="0"/>
              </a:rPr>
              <a:t>data, therefore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we did the transformation </a:t>
            </a:r>
            <a:r>
              <a:rPr lang="en-IN" sz="1670" i="1" dirty="0">
                <a:latin typeface="Comic Sans MS" panose="030F0702030302020204" pitchFamily="66" charset="0"/>
                <a:ea typeface="Calibri" panose="020F0502020204030204" pitchFamily="34" charset="0"/>
                <a:cs typeface="Times New Roman" panose="02020603050405020304" pitchFamily="18" charset="0"/>
              </a:rPr>
              <a:t>on numerical variables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which impacts </a:t>
            </a:r>
            <a:r>
              <a:rPr lang="en-IN" sz="1670" i="1" dirty="0">
                <a:latin typeface="Comic Sans MS" panose="030F0702030302020204" pitchFamily="66" charset="0"/>
                <a:ea typeface="Calibri" panose="020F0502020204030204" pitchFamily="34" charset="0"/>
                <a:cs typeface="Times New Roman" panose="02020603050405020304" pitchFamily="18" charset="0"/>
              </a:rPr>
              <a:t>glucose levels directly or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indirectly. min </a:t>
            </a:r>
            <a:r>
              <a:rPr lang="en-IN" sz="1670" i="1" dirty="0">
                <a:latin typeface="Comic Sans MS" panose="030F0702030302020204" pitchFamily="66" charset="0"/>
                <a:ea typeface="Calibri" panose="020F0502020204030204" pitchFamily="34" charset="0"/>
                <a:cs typeface="Times New Roman" panose="02020603050405020304" pitchFamily="18" charset="0"/>
              </a:rPr>
              <a:t>max normalization to normalize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skin thickness, </a:t>
            </a:r>
            <a:r>
              <a:rPr lang="en-IN" sz="1670" i="1" dirty="0">
                <a:latin typeface="Comic Sans MS" panose="030F0702030302020204" pitchFamily="66" charset="0"/>
                <a:ea typeface="Calibri" panose="020F0502020204030204" pitchFamily="34" charset="0"/>
                <a:cs typeface="Times New Roman" panose="02020603050405020304" pitchFamily="18" charset="0"/>
              </a:rPr>
              <a:t>insulin, BMI and Blood </a:t>
            </a:r>
            <a:r>
              <a:rPr lang="en-IN" sz="1670" i="1" dirty="0" smtClean="0">
                <a:latin typeface="Comic Sans MS" panose="030F0702030302020204" pitchFamily="66" charset="0"/>
                <a:ea typeface="Calibri" panose="020F0502020204030204" pitchFamily="34" charset="0"/>
                <a:cs typeface="Times New Roman" panose="02020603050405020304" pitchFamily="18" charset="0"/>
              </a:rPr>
              <a:t>Pressure was done</a:t>
            </a:r>
            <a:endParaRPr lang="en-IN" sz="1670" i="1"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Percentage of missing values</a:t>
            </a:r>
            <a:endParaRPr lang="en-IN" sz="3200" dirty="0"/>
          </a:p>
        </p:txBody>
      </p:sp>
      <p:sp>
        <p:nvSpPr>
          <p:cNvPr id="3" name="Subtitle 2"/>
          <p:cNvSpPr>
            <a:spLocks noGrp="1"/>
          </p:cNvSpPr>
          <p:nvPr>
            <p:ph idx="1"/>
          </p:nvPr>
        </p:nvSpPr>
        <p:spPr>
          <a:xfrm>
            <a:off x="609600" y="1219200"/>
            <a:ext cx="8001000" cy="5181600"/>
          </a:xfrm>
        </p:spPr>
        <p:txBody>
          <a:bodyPr/>
          <a:lstStyle/>
          <a:p>
            <a:pPr latinLnBrk="1"/>
            <a:r>
              <a:rPr lang="en-IN" dirty="0"/>
              <a:t>Pregnancies          </a:t>
            </a:r>
            <a:r>
              <a:rPr lang="en-IN" dirty="0" smtClean="0"/>
              <a:t>0.0000000                 </a:t>
            </a:r>
            <a:endParaRPr lang="en-IN" dirty="0"/>
          </a:p>
          <a:p>
            <a:pPr latinLnBrk="1"/>
            <a:r>
              <a:rPr lang="en-IN" dirty="0"/>
              <a:t>Glucose                  0.6510417                </a:t>
            </a:r>
          </a:p>
          <a:p>
            <a:pPr latinLnBrk="1"/>
            <a:r>
              <a:rPr lang="en-IN" dirty="0" err="1"/>
              <a:t>BloodPressure</a:t>
            </a:r>
            <a:r>
              <a:rPr lang="en-IN" dirty="0"/>
              <a:t>      </a:t>
            </a:r>
            <a:r>
              <a:rPr lang="en-IN" dirty="0" smtClean="0"/>
              <a:t>4.5572917               </a:t>
            </a:r>
            <a:endParaRPr lang="en-IN" dirty="0"/>
          </a:p>
          <a:p>
            <a:pPr latinLnBrk="1"/>
            <a:r>
              <a:rPr lang="en-IN" dirty="0" err="1"/>
              <a:t>SkinThickness</a:t>
            </a:r>
            <a:r>
              <a:rPr lang="en-IN" dirty="0"/>
              <a:t>      </a:t>
            </a:r>
            <a:r>
              <a:rPr lang="en-IN" dirty="0" smtClean="0"/>
              <a:t>29.5572917        </a:t>
            </a:r>
            <a:endParaRPr lang="en-IN" dirty="0"/>
          </a:p>
          <a:p>
            <a:pPr latinLnBrk="1"/>
            <a:r>
              <a:rPr lang="en-IN" dirty="0"/>
              <a:t>Insulin                  </a:t>
            </a:r>
            <a:r>
              <a:rPr lang="en-IN" dirty="0" smtClean="0"/>
              <a:t>  48.6979167                </a:t>
            </a:r>
            <a:endParaRPr lang="en-IN" dirty="0"/>
          </a:p>
          <a:p>
            <a:pPr latinLnBrk="1"/>
            <a:r>
              <a:rPr lang="en-IN" dirty="0"/>
              <a:t>BMI                      </a:t>
            </a:r>
            <a:r>
              <a:rPr lang="en-IN" dirty="0" smtClean="0"/>
              <a:t>   1.4322917                   </a:t>
            </a:r>
            <a:endParaRPr lang="en-IN" dirty="0"/>
          </a:p>
          <a:p>
            <a:pPr latinLnBrk="1"/>
            <a:r>
              <a:rPr lang="en-IN" dirty="0" err="1" smtClean="0"/>
              <a:t>DiabetesPedigree</a:t>
            </a:r>
            <a:endParaRPr lang="en-IN" dirty="0" smtClean="0"/>
          </a:p>
          <a:p>
            <a:pPr latinLnBrk="1"/>
            <a:r>
              <a:rPr lang="en-IN" dirty="0" smtClean="0"/>
              <a:t>Function                  0.0000000                                   </a:t>
            </a:r>
            <a:endParaRPr lang="en-IN" dirty="0"/>
          </a:p>
          <a:p>
            <a:pPr latinLnBrk="1"/>
            <a:r>
              <a:rPr lang="en-IN" dirty="0"/>
              <a:t>Age                      </a:t>
            </a:r>
            <a:r>
              <a:rPr lang="en-IN" dirty="0" smtClean="0"/>
              <a:t>    0.0000000 </a:t>
            </a:r>
            <a:endParaRPr lang="en-IN" dirty="0"/>
          </a:p>
          <a:p>
            <a:endParaRPr lang="en-IN" dirty="0"/>
          </a:p>
        </p:txBody>
      </p:sp>
    </p:spTree>
    <p:extLst>
      <p:ext uri="{BB962C8B-B14F-4D97-AF65-F5344CB8AC3E}">
        <p14:creationId xmlns:p14="http://schemas.microsoft.com/office/powerpoint/2010/main" val="540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normAutofit/>
          </a:bodyPr>
          <a:lstStyle/>
          <a:p>
            <a:r>
              <a:rPr lang="en-IN" sz="3200" dirty="0" smtClean="0"/>
              <a:t>Imputation of missing values</a:t>
            </a:r>
            <a:endParaRPr lang="en-IN" sz="3200" dirty="0"/>
          </a:p>
        </p:txBody>
      </p:sp>
      <p:sp>
        <p:nvSpPr>
          <p:cNvPr id="3" name="Subtitle 2"/>
          <p:cNvSpPr>
            <a:spLocks noGrp="1"/>
          </p:cNvSpPr>
          <p:nvPr>
            <p:ph idx="1"/>
          </p:nvPr>
        </p:nvSpPr>
        <p:spPr>
          <a:xfrm>
            <a:off x="609600" y="914400"/>
            <a:ext cx="7848600" cy="5257800"/>
          </a:xfrm>
        </p:spPr>
        <p:txBody>
          <a:bodyPr/>
          <a:lstStyle/>
          <a:p>
            <a:endParaRPr lang="en-IN" dirty="0"/>
          </a:p>
          <a:p>
            <a:endParaRPr lang="en-IN" dirty="0" smtClean="0"/>
          </a:p>
          <a:p>
            <a:endParaRPr lang="en-IN" dirty="0"/>
          </a:p>
          <a:p>
            <a:endParaRPr lang="en-IN" dirty="0"/>
          </a:p>
        </p:txBody>
      </p:sp>
      <p:pic>
        <p:nvPicPr>
          <p:cNvPr id="5" name="Picture 4"/>
          <p:cNvPicPr>
            <a:picLocks noChangeAspect="1"/>
          </p:cNvPicPr>
          <p:nvPr/>
        </p:nvPicPr>
        <p:blipFill>
          <a:blip r:embed="rId2" cstate="print"/>
          <a:stretch>
            <a:fillRect/>
          </a:stretch>
        </p:blipFill>
        <p:spPr>
          <a:xfrm>
            <a:off x="1066800" y="3918786"/>
            <a:ext cx="5943600" cy="2594626"/>
          </a:xfrm>
          <a:prstGeom prst="rect">
            <a:avLst/>
          </a:prstGeom>
        </p:spPr>
      </p:pic>
      <p:pic>
        <p:nvPicPr>
          <p:cNvPr id="6" name="Picture 5"/>
          <p:cNvPicPr>
            <a:picLocks noChangeAspect="1"/>
          </p:cNvPicPr>
          <p:nvPr/>
        </p:nvPicPr>
        <p:blipFill>
          <a:blip r:embed="rId3" cstate="print"/>
          <a:stretch>
            <a:fillRect/>
          </a:stretch>
        </p:blipFill>
        <p:spPr>
          <a:xfrm>
            <a:off x="1066800" y="815500"/>
            <a:ext cx="5943600" cy="2594499"/>
          </a:xfrm>
          <a:prstGeom prst="rect">
            <a:avLst/>
          </a:prstGeom>
        </p:spPr>
      </p:pic>
      <p:sp>
        <p:nvSpPr>
          <p:cNvPr id="7" name="TextBox 6"/>
          <p:cNvSpPr txBox="1"/>
          <p:nvPr/>
        </p:nvSpPr>
        <p:spPr>
          <a:xfrm>
            <a:off x="76200" y="3429000"/>
            <a:ext cx="9144000" cy="830997"/>
          </a:xfrm>
          <a:prstGeom prst="rect">
            <a:avLst/>
          </a:prstGeom>
          <a:noFill/>
        </p:spPr>
        <p:txBody>
          <a:bodyPr wrap="square" rtlCol="0">
            <a:spAutoFit/>
          </a:bodyPr>
          <a:lstStyle/>
          <a:p>
            <a:pPr marL="800100" lvl="1" indent="-342900">
              <a:buFont typeface="Wingdings" panose="05000000000000000000" pitchFamily="2" charset="2"/>
              <a:buChar char="Ø"/>
            </a:pPr>
            <a:r>
              <a:rPr lang="en-IN" sz="2000" dirty="0" smtClean="0">
                <a:solidFill>
                  <a:schemeClr val="tx2"/>
                </a:solidFill>
              </a:rPr>
              <a:t>mice(data</a:t>
            </a:r>
            <a:r>
              <a:rPr lang="en-IN" sz="2000" dirty="0">
                <a:solidFill>
                  <a:schemeClr val="tx2"/>
                </a:solidFill>
              </a:rPr>
              <a:t>, m = 5, </a:t>
            </a:r>
            <a:r>
              <a:rPr lang="en-IN" sz="2000" dirty="0" err="1">
                <a:solidFill>
                  <a:schemeClr val="tx2"/>
                </a:solidFill>
              </a:rPr>
              <a:t>maxit</a:t>
            </a:r>
            <a:r>
              <a:rPr lang="en-IN" sz="2000" dirty="0">
                <a:solidFill>
                  <a:schemeClr val="tx2"/>
                </a:solidFill>
              </a:rPr>
              <a:t> = 5</a:t>
            </a:r>
            <a:r>
              <a:rPr lang="en-IN" sz="2000" dirty="0" smtClean="0">
                <a:solidFill>
                  <a:schemeClr val="tx2"/>
                </a:solidFill>
              </a:rPr>
              <a:t>, Meth </a:t>
            </a:r>
            <a:r>
              <a:rPr lang="en-IN" sz="2000" dirty="0">
                <a:solidFill>
                  <a:schemeClr val="tx2"/>
                </a:solidFill>
              </a:rPr>
              <a:t>= '</a:t>
            </a:r>
            <a:r>
              <a:rPr lang="en-IN" sz="2000" dirty="0" err="1">
                <a:solidFill>
                  <a:schemeClr val="tx2"/>
                </a:solidFill>
              </a:rPr>
              <a:t>norm.predict</a:t>
            </a:r>
            <a:r>
              <a:rPr lang="en-IN" sz="2000" dirty="0" smtClean="0">
                <a:solidFill>
                  <a:schemeClr val="tx2"/>
                </a:solidFill>
              </a:rPr>
              <a:t>', seed=500</a:t>
            </a:r>
            <a:r>
              <a:rPr lang="en-IN" sz="2000" dirty="0">
                <a:solidFill>
                  <a:schemeClr val="tx2"/>
                </a:solidFill>
              </a:rPr>
              <a:t>)</a:t>
            </a:r>
          </a:p>
          <a:p>
            <a:endParaRPr lang="en-IN" sz="2800" dirty="0">
              <a:solidFill>
                <a:schemeClr val="bg1"/>
              </a:solidFill>
            </a:endParaRPr>
          </a:p>
        </p:txBody>
      </p:sp>
    </p:spTree>
    <p:extLst>
      <p:ext uri="{BB962C8B-B14F-4D97-AF65-F5344CB8AC3E}">
        <p14:creationId xmlns:p14="http://schemas.microsoft.com/office/powerpoint/2010/main" val="1818376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1616</TotalTime>
  <Words>1439</Words>
  <Application>Microsoft Office PowerPoint</Application>
  <PresentationFormat>On-screen Show (4:3)</PresentationFormat>
  <Paragraphs>194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Century Gothic</vt:lpstr>
      <vt:lpstr>Comic Sans MS</vt:lpstr>
      <vt:lpstr>Tahoma</vt:lpstr>
      <vt:lpstr>Times New Roman</vt:lpstr>
      <vt:lpstr>Wingdings</vt:lpstr>
      <vt:lpstr>Wingdings 3</vt:lpstr>
      <vt:lpstr>Ion</vt:lpstr>
      <vt:lpstr>Project title: Occurrence of Diabetes in Pima Indian Women </vt:lpstr>
      <vt:lpstr>CRISP- Data Mining</vt:lpstr>
      <vt:lpstr>Phase 1: Business Understanding</vt:lpstr>
      <vt:lpstr>PowerPoint Presentation</vt:lpstr>
      <vt:lpstr>Getting a feel of the data fields</vt:lpstr>
      <vt:lpstr>Getting a feel of the fields and Data</vt:lpstr>
      <vt:lpstr>PowerPoint Presentation</vt:lpstr>
      <vt:lpstr>Percentage of missing values</vt:lpstr>
      <vt:lpstr>Imputation of missing values</vt:lpstr>
      <vt:lpstr>Distribution of Glucose vs Insulin to detect outliers:</vt:lpstr>
      <vt:lpstr>Clustering of Complete Data Set</vt:lpstr>
      <vt:lpstr>Correlation matrix</vt:lpstr>
      <vt:lpstr>Principal Component Analysis</vt:lpstr>
      <vt:lpstr> T-test   </vt:lpstr>
      <vt:lpstr>Phase 4: Modelling Decision Tree Plot</vt:lpstr>
      <vt:lpstr>Random Forest</vt:lpstr>
      <vt:lpstr>Finding the best mtry for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Medicinal Recommendations</vt:lpstr>
      <vt:lpstr>PowerPoint Presentation</vt:lpstr>
      <vt:lpstr>PowerPoint Presentation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Jones</dc:creator>
  <cp:lastModifiedBy>Rahul</cp:lastModifiedBy>
  <cp:revision>86</cp:revision>
  <dcterms:created xsi:type="dcterms:W3CDTF">2014-04-28T15:04:02Z</dcterms:created>
  <dcterms:modified xsi:type="dcterms:W3CDTF">2017-05-02T08:22:26Z</dcterms:modified>
</cp:coreProperties>
</file>