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306" r:id="rId17"/>
    <p:sldId id="274" r:id="rId18"/>
    <p:sldId id="29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9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2" r:id="rId35"/>
    <p:sldId id="293" r:id="rId36"/>
    <p:sldId id="294" r:id="rId37"/>
    <p:sldId id="295" r:id="rId38"/>
    <p:sldId id="296" r:id="rId39"/>
    <p:sldId id="305" r:id="rId40"/>
    <p:sldId id="288" r:id="rId41"/>
    <p:sldId id="304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196A-A892-484D-8F46-3AC76DC16E93}" v="6" dt="2025-01-11T01:18:5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25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itsos, Vassilis" userId="cac912e4-cfd7-44a5-98fd-59802aaf955c" providerId="ADAL" clId="{3E3DB6CA-9D86-49CF-8DAD-2429D34C8BF2}"/>
  </pc:docChgLst>
  <pc:docChgLst>
    <pc:chgData name="Vassilis Athitsos" userId="cac912e4-cfd7-44a5-98fd-59802aaf955c" providerId="ADAL" clId="{AF4C196A-A892-484D-8F46-3AC76DC16E93}"/>
    <pc:docChg chg="modSld">
      <pc:chgData name="Vassilis Athitsos" userId="cac912e4-cfd7-44a5-98fd-59802aaf955c" providerId="ADAL" clId="{AF4C196A-A892-484D-8F46-3AC76DC16E93}" dt="2025-01-11T01:18:51.662" v="5" actId="20577"/>
      <pc:docMkLst>
        <pc:docMk/>
      </pc:docMkLst>
      <pc:sldChg chg="modSp">
        <pc:chgData name="Vassilis Athitsos" userId="cac912e4-cfd7-44a5-98fd-59802aaf955c" providerId="ADAL" clId="{AF4C196A-A892-484D-8F46-3AC76DC16E93}" dt="2025-01-11T01:18:51.662" v="5" actId="20577"/>
        <pc:sldMkLst>
          <pc:docMk/>
          <pc:sldMk cId="3255105699" sldId="256"/>
        </pc:sldMkLst>
        <pc:spChg chg="mod">
          <ac:chgData name="Vassilis Athitsos" userId="cac912e4-cfd7-44a5-98fd-59802aaf955c" providerId="ADAL" clId="{AF4C196A-A892-484D-8F46-3AC76DC16E93}" dt="2025-01-11T01:18:51.662" v="5" actId="20577"/>
          <ac:spMkLst>
            <pc:docMk/>
            <pc:sldMk cId="3255105699" sldId="256"/>
            <ac:spMk id="5" creationId="{00000000-0000-0000-0000-000000000000}"/>
          </ac:spMkLst>
        </pc:spChg>
      </pc:sldChg>
    </pc:docChg>
  </pc:docChgLst>
  <pc:docChgLst>
    <pc:chgData name="Vassilis Athitsos" userId="cac912e4-cfd7-44a5-98fd-59802aaf955c" providerId="ADAL" clId="{6C4D1425-3652-4666-84FB-8EB28532F023}"/>
  </pc:docChgLst>
  <pc:docChgLst>
    <pc:chgData name="Athitsos, Vassilis" userId="cac912e4-cfd7-44a5-98fd-59802aaf955c" providerId="ADAL" clId="{68F3B4DF-2EEB-4FF2-A9CD-DF57A46BD6D8}"/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5.png"/><Relationship Id="rId26" Type="http://schemas.openxmlformats.org/officeDocument/2006/relationships/image" Target="../media/image43.png"/><Relationship Id="rId39" Type="http://schemas.openxmlformats.org/officeDocument/2006/relationships/image" Target="../media/image52.png"/><Relationship Id="rId21" Type="http://schemas.openxmlformats.org/officeDocument/2006/relationships/image" Target="../media/image40.png"/><Relationship Id="rId34" Type="http://schemas.openxmlformats.org/officeDocument/2006/relationships/image" Target="../media/image48.png"/><Relationship Id="rId42" Type="http://schemas.openxmlformats.org/officeDocument/2006/relationships/image" Target="../media/image54.png"/><Relationship Id="rId47" Type="http://schemas.openxmlformats.org/officeDocument/2006/relationships/image" Target="../media/image58.png"/><Relationship Id="rId50" Type="http://schemas.openxmlformats.org/officeDocument/2006/relationships/image" Target="../media/image60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6" Type="http://schemas.openxmlformats.org/officeDocument/2006/relationships/image" Target="../media/image3.png"/><Relationship Id="rId29" Type="http://schemas.openxmlformats.org/officeDocument/2006/relationships/image" Target="../media/image10.png"/><Relationship Id="rId11" Type="http://schemas.openxmlformats.org/officeDocument/2006/relationships/image" Target="../media/image34.png"/><Relationship Id="rId24" Type="http://schemas.openxmlformats.org/officeDocument/2006/relationships/image" Target="../media/image7.png"/><Relationship Id="rId32" Type="http://schemas.openxmlformats.org/officeDocument/2006/relationships/image" Target="../media/image46.png"/><Relationship Id="rId37" Type="http://schemas.openxmlformats.org/officeDocument/2006/relationships/image" Target="../media/image12.png"/><Relationship Id="rId40" Type="http://schemas.openxmlformats.org/officeDocument/2006/relationships/image" Target="../media/image53.png"/><Relationship Id="rId45" Type="http://schemas.openxmlformats.org/officeDocument/2006/relationships/image" Target="../media/image1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image" Target="../media/image44.png"/><Relationship Id="rId36" Type="http://schemas.openxmlformats.org/officeDocument/2006/relationships/image" Target="../media/image50.png"/><Relationship Id="rId49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6.png"/><Relationship Id="rId31" Type="http://schemas.openxmlformats.org/officeDocument/2006/relationships/image" Target="../media/image11.png"/><Relationship Id="rId44" Type="http://schemas.openxmlformats.org/officeDocument/2006/relationships/image" Target="../media/image56.png"/><Relationship Id="rId4" Type="http://schemas.openxmlformats.org/officeDocument/2006/relationships/image" Target="../media/image1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image" Target="../media/image9.png"/><Relationship Id="rId30" Type="http://schemas.openxmlformats.org/officeDocument/2006/relationships/image" Target="../media/image45.png"/><Relationship Id="rId35" Type="http://schemas.openxmlformats.org/officeDocument/2006/relationships/image" Target="../media/image49.png"/><Relationship Id="rId43" Type="http://schemas.openxmlformats.org/officeDocument/2006/relationships/image" Target="../media/image55.png"/><Relationship Id="rId48" Type="http://schemas.openxmlformats.org/officeDocument/2006/relationships/image" Target="../media/image59.png"/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12" Type="http://schemas.openxmlformats.org/officeDocument/2006/relationships/image" Target="../media/image35.png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33" Type="http://schemas.openxmlformats.org/officeDocument/2006/relationships/image" Target="../media/image47.png"/><Relationship Id="rId38" Type="http://schemas.openxmlformats.org/officeDocument/2006/relationships/image" Target="../media/image51.png"/><Relationship Id="rId46" Type="http://schemas.openxmlformats.org/officeDocument/2006/relationships/image" Target="../media/image57.png"/><Relationship Id="rId20" Type="http://schemas.openxmlformats.org/officeDocument/2006/relationships/image" Target="../media/image39.png"/><Relationship Id="rId41" Type="http://schemas.openxmlformats.org/officeDocument/2006/relationships/image" Target="../media/image13.png"/><Relationship Id="rId1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421C-8D12-40DA-9A7B-265D7490C88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A3C7-F538-4CDD-A942-504D0B9C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B22C-122D-4EE2-9812-B1AA4CFA3383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95B3F-8216-487B-AC35-BDA899023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3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80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8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75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3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6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9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50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7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7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3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81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1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3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6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54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3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48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261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36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935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45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3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20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267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69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2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513-726A-4756-8E8F-A73B7C7AD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B8B00-EA65-4F2E-9CD0-1EEBA296F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7E99A-291D-4060-9E1D-5350B6FA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74EE-243A-4A04-A8B4-D2E5670F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B5C496-9332-44CE-9B3E-C5876DB1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650" y="6356350"/>
            <a:ext cx="742950" cy="365125"/>
          </a:xfrm>
        </p:spPr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0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0C4-6C2E-4622-B55A-9A1AD56C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1AFC2-58E4-4EAC-BBD3-DE9856FBB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7B7E-26CB-456F-B9FF-A3DE9D1A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16DF-BCEE-41A8-9BE6-42C11D4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71FB-1A70-440B-ACBF-0BA51BC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3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D3D09-23C5-41EE-B467-481D40734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C1955-C549-4069-8349-3C079D11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D0EB-6144-491E-A2D0-FE08101F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7F8D-644F-41A5-A27F-88AEA02A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9A51-AED8-4A6E-9BDD-953D7E1D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5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14B-E11A-4793-9D4B-C7DA0B002A2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D551-D1C9-475F-8F97-B5E238F846D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A71D-2E90-4908-919F-619FDB1089C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58A-EF12-449E-95F9-53ECB702F323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9DE-364F-4108-BF86-9295B2495FBB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91E9-5B6C-4491-8FE2-FE8BB8D7CBC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32F4-B520-430E-BC9F-5620D1D8289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1798-164E-4412-9238-A87AFC6688E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73CB-035B-4213-8A89-AFE15E54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1"/>
            <a:ext cx="7886700" cy="1066800"/>
          </a:xfrm>
        </p:spPr>
        <p:txBody>
          <a:bodyPr/>
          <a:lstStyle>
            <a:lvl1pPr algn="ctr"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1AEF-1512-4E46-8285-DE5596527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467725" cy="4503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  <a:lvl2pPr marL="800100" indent="-342900">
              <a:lnSpc>
                <a:spcPct val="100000"/>
              </a:lnSpc>
              <a:buFont typeface="Calibri" panose="020F0502020204030204" pitchFamily="34" charset="0"/>
              <a:buChar char="–"/>
              <a:defRPr/>
            </a:lvl2pPr>
            <a:lvl3pPr>
              <a:lnSpc>
                <a:spcPct val="100000"/>
              </a:lnSpc>
              <a:defRPr/>
            </a:lvl3pPr>
            <a:lvl4pPr marL="1600200" indent="-228600">
              <a:lnSpc>
                <a:spcPct val="100000"/>
              </a:lnSpc>
              <a:buFont typeface="Calibri" panose="020F0502020204030204" pitchFamily="34" charset="0"/>
              <a:buChar char="–"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76DA0-6E27-4051-90B6-BFFA3179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48A1-BC9B-4588-81CF-18708ACC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0D3A-02C0-4F20-8F09-00BD4B5A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8650" y="6356350"/>
            <a:ext cx="742950" cy="365125"/>
          </a:xfrm>
        </p:spPr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2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C6D-AA2A-4233-A83B-6410688265D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6908-18CF-4D46-A568-031B411BADD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A0BF-8AB8-438E-8F5F-3BC988050D5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F9E2-F419-456E-B083-EE913F4C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1341-EA56-4B92-86D2-AAA18F906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8FD1-D264-41C7-A404-4F8B88A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9316D-804C-498A-8FAE-6F75F42E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715D-A818-48AC-B183-0EB37145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E2C4-AFDA-484F-B7CC-2B2FF36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5D6C-244F-4C4C-917E-058325E37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B0B25-6611-44F3-871F-3B6A1871B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2C0B-9A26-41E0-94C3-90E7AE72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E2C5-1FDE-4CDF-B46B-3543E576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4FCD9-A025-426D-AC7E-F17E3C6A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AA42-481C-45F1-A8D6-09B155EE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84D2B-6002-4AD2-A278-A03978EF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F0DDF-3482-47B3-85CB-3FD36FCED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F045C-82A5-491E-953A-D874C3276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5845E-5B2B-4D6B-84FC-A96C751C1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6CD81-0056-44E1-8146-5E3FDB90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8DE46-59C9-4115-8D77-5DC63E2D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8ABAE-92DC-4ABA-931C-00E9F525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41FB-F09B-4EA6-BDEF-F60AEA5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3A3D-7267-4848-A0B4-A838F3CA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4BBD2-0DB5-471B-A7AE-CDA000E8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4DCFF-A8AB-43A5-94AD-14FBAC9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BF389-E946-4877-89E4-BEFF7449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EFB04-1A2F-4893-8E74-D52B459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617C9-9246-493B-90BD-382215C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C43C-F77C-4BFC-BF60-85E643F9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7E93E-ECB2-4EFB-B8BD-A668374D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B707-A8D7-4EDF-98FE-81A3E16BC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63F4-ED70-4548-BA8A-CE5E77DA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BAE2-FC23-4128-8699-069F291F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E3728-629C-4002-A420-BC18BEB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56AA-A957-4F67-A3E8-9FD0FBFE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C57E7-EB58-434F-9F88-4C789A4C0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277C0-9637-4F2C-B05B-A7297941F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AD4C3-8654-4E67-8607-8DECEFD7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AD39-4952-4652-B026-BC5591A3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B510-34CA-469F-84C4-94C2C87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9DA55-4DFD-4A52-87E2-57461FC3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5A56-1F4B-47FD-919F-6E9877A4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712E-7FCA-4122-9156-04AEAAD5F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7BEF-F37F-4BF4-B5C6-4534F344FD3B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B094-D583-420C-8ECF-CFE02618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7EDEF-C9D1-4C3F-B8F1-13E906EC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EADC-24C7-4AF4-B74E-0A68E79E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1508-6116-47D0-9391-D505EF128AA1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9.png"/><Relationship Id="rId7" Type="http://schemas.openxmlformats.org/officeDocument/2006/relationships/image" Target="../media/image2.png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png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1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png"/><Relationship Id="rId31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png"/><Relationship Id="rId30" Type="http://schemas.openxmlformats.org/officeDocument/2006/relationships/oleObject" Target="../embeddings/oleObject14.bin"/><Relationship Id="rId8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7.bin"/><Relationship Id="rId21" Type="http://schemas.openxmlformats.org/officeDocument/2006/relationships/image" Target="../media/image33.png"/><Relationship Id="rId42" Type="http://schemas.openxmlformats.org/officeDocument/2006/relationships/oleObject" Target="../embeddings/oleObject35.bin"/><Relationship Id="rId47" Type="http://schemas.openxmlformats.org/officeDocument/2006/relationships/image" Target="../media/image41.png"/><Relationship Id="rId63" Type="http://schemas.openxmlformats.org/officeDocument/2006/relationships/image" Target="../media/image45.png"/><Relationship Id="rId68" Type="http://schemas.openxmlformats.org/officeDocument/2006/relationships/oleObject" Target="../embeddings/oleObject48.bin"/><Relationship Id="rId84" Type="http://schemas.openxmlformats.org/officeDocument/2006/relationships/oleObject" Target="../embeddings/oleObject56.bin"/><Relationship Id="rId89" Type="http://schemas.openxmlformats.org/officeDocument/2006/relationships/image" Target="../media/image55.png"/><Relationship Id="rId16" Type="http://schemas.openxmlformats.org/officeDocument/2006/relationships/oleObject" Target="../embeddings/oleObject22.bin"/><Relationship Id="rId11" Type="http://schemas.openxmlformats.org/officeDocument/2006/relationships/image" Target="../media/image1.png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4.png"/><Relationship Id="rId53" Type="http://schemas.openxmlformats.org/officeDocument/2006/relationships/image" Target="../media/image8.png"/><Relationship Id="rId58" Type="http://schemas.openxmlformats.org/officeDocument/2006/relationships/oleObject" Target="../embeddings/oleObject43.bin"/><Relationship Id="rId74" Type="http://schemas.openxmlformats.org/officeDocument/2006/relationships/oleObject" Target="../embeddings/oleObject51.bin"/><Relationship Id="rId79" Type="http://schemas.openxmlformats.org/officeDocument/2006/relationships/image" Target="../media/image51.png"/><Relationship Id="rId102" Type="http://schemas.openxmlformats.org/officeDocument/2006/relationships/oleObject" Target="../embeddings/oleObject65.bin"/><Relationship Id="rId5" Type="http://schemas.openxmlformats.org/officeDocument/2006/relationships/image" Target="../media/image26.png"/><Relationship Id="rId90" Type="http://schemas.openxmlformats.org/officeDocument/2006/relationships/oleObject" Target="../embeddings/oleObject59.bin"/><Relationship Id="rId95" Type="http://schemas.openxmlformats.org/officeDocument/2006/relationships/image" Target="../media/image57.png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oleObject" Target="../embeddings/oleObject38.bin"/><Relationship Id="rId64" Type="http://schemas.openxmlformats.org/officeDocument/2006/relationships/oleObject" Target="../embeddings/oleObject46.bin"/><Relationship Id="rId69" Type="http://schemas.openxmlformats.org/officeDocument/2006/relationships/image" Target="../media/image47.png"/><Relationship Id="rId80" Type="http://schemas.openxmlformats.org/officeDocument/2006/relationships/oleObject" Target="../embeddings/oleObject54.bin"/><Relationship Id="rId85" Type="http://schemas.openxmlformats.org/officeDocument/2006/relationships/image" Target="../media/image13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1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oleObject" Target="../embeddings/oleObject33.bin"/><Relationship Id="rId46" Type="http://schemas.openxmlformats.org/officeDocument/2006/relationships/oleObject" Target="../embeddings/oleObject37.bin"/><Relationship Id="rId59" Type="http://schemas.openxmlformats.org/officeDocument/2006/relationships/image" Target="../media/image44.png"/><Relationship Id="rId67" Type="http://schemas.openxmlformats.org/officeDocument/2006/relationships/image" Target="../media/image46.png"/><Relationship Id="rId103" Type="http://schemas.openxmlformats.org/officeDocument/2006/relationships/image" Target="../media/image60.png"/><Relationship Id="rId20" Type="http://schemas.openxmlformats.org/officeDocument/2006/relationships/oleObject" Target="../embeddings/oleObject24.bin"/><Relationship Id="rId41" Type="http://schemas.openxmlformats.org/officeDocument/2006/relationships/image" Target="../media/image6.png"/><Relationship Id="rId54" Type="http://schemas.openxmlformats.org/officeDocument/2006/relationships/oleObject" Target="../embeddings/oleObject41.bin"/><Relationship Id="rId62" Type="http://schemas.openxmlformats.org/officeDocument/2006/relationships/oleObject" Target="../embeddings/oleObject45.bin"/><Relationship Id="rId70" Type="http://schemas.openxmlformats.org/officeDocument/2006/relationships/oleObject" Target="../embeddings/oleObject49.bin"/><Relationship Id="rId75" Type="http://schemas.openxmlformats.org/officeDocument/2006/relationships/image" Target="../media/image50.png"/><Relationship Id="rId83" Type="http://schemas.openxmlformats.org/officeDocument/2006/relationships/image" Target="../media/image53.png"/><Relationship Id="rId88" Type="http://schemas.openxmlformats.org/officeDocument/2006/relationships/oleObject" Target="../embeddings/oleObject58.bin"/><Relationship Id="rId91" Type="http://schemas.openxmlformats.org/officeDocument/2006/relationships/image" Target="../media/image56.png"/><Relationship Id="rId96" Type="http://schemas.openxmlformats.org/officeDocument/2006/relationships/oleObject" Target="../embeddings/oleObject6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7.bin"/><Relationship Id="rId15" Type="http://schemas.openxmlformats.org/officeDocument/2006/relationships/image" Target="../media/image30.png"/><Relationship Id="rId23" Type="http://schemas.openxmlformats.org/officeDocument/2006/relationships/image" Target="../media/image2.png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49" Type="http://schemas.openxmlformats.org/officeDocument/2006/relationships/image" Target="../media/image42.png"/><Relationship Id="rId57" Type="http://schemas.openxmlformats.org/officeDocument/2006/relationships/image" Target="../media/image9.png"/><Relationship Id="rId10" Type="http://schemas.openxmlformats.org/officeDocument/2006/relationships/oleObject" Target="../embeddings/oleObject19.bin"/><Relationship Id="rId31" Type="http://schemas.openxmlformats.org/officeDocument/2006/relationships/image" Target="../media/image37.png"/><Relationship Id="rId44" Type="http://schemas.openxmlformats.org/officeDocument/2006/relationships/oleObject" Target="../embeddings/oleObject36.bin"/><Relationship Id="rId52" Type="http://schemas.openxmlformats.org/officeDocument/2006/relationships/oleObject" Target="../embeddings/oleObject40.bin"/><Relationship Id="rId60" Type="http://schemas.openxmlformats.org/officeDocument/2006/relationships/oleObject" Target="../embeddings/oleObject44.bin"/><Relationship Id="rId65" Type="http://schemas.openxmlformats.org/officeDocument/2006/relationships/image" Target="../media/image11.png"/><Relationship Id="rId73" Type="http://schemas.openxmlformats.org/officeDocument/2006/relationships/image" Target="../media/image49.png"/><Relationship Id="rId78" Type="http://schemas.openxmlformats.org/officeDocument/2006/relationships/oleObject" Target="../embeddings/oleObject53.bin"/><Relationship Id="rId81" Type="http://schemas.openxmlformats.org/officeDocument/2006/relationships/image" Target="../media/image52.png"/><Relationship Id="rId86" Type="http://schemas.openxmlformats.org/officeDocument/2006/relationships/oleObject" Target="../embeddings/oleObject57.bin"/><Relationship Id="rId94" Type="http://schemas.openxmlformats.org/officeDocument/2006/relationships/oleObject" Target="../embeddings/oleObject61.bin"/><Relationship Id="rId99" Type="http://schemas.openxmlformats.org/officeDocument/2006/relationships/image" Target="../media/image59.png"/><Relationship Id="rId101" Type="http://schemas.openxmlformats.org/officeDocument/2006/relationships/image" Target="../media/image15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png"/><Relationship Id="rId13" Type="http://schemas.openxmlformats.org/officeDocument/2006/relationships/image" Target="../media/image29.png"/><Relationship Id="rId18" Type="http://schemas.openxmlformats.org/officeDocument/2006/relationships/oleObject" Target="../embeddings/oleObject23.bin"/><Relationship Id="rId39" Type="http://schemas.openxmlformats.org/officeDocument/2006/relationships/image" Target="../media/image5.png"/><Relationship Id="rId34" Type="http://schemas.openxmlformats.org/officeDocument/2006/relationships/oleObject" Target="../embeddings/oleObject31.bin"/><Relationship Id="rId50" Type="http://schemas.openxmlformats.org/officeDocument/2006/relationships/oleObject" Target="../embeddings/oleObject39.bin"/><Relationship Id="rId55" Type="http://schemas.openxmlformats.org/officeDocument/2006/relationships/image" Target="../media/image43.png"/><Relationship Id="rId76" Type="http://schemas.openxmlformats.org/officeDocument/2006/relationships/oleObject" Target="../embeddings/oleObject52.bin"/><Relationship Id="rId97" Type="http://schemas.openxmlformats.org/officeDocument/2006/relationships/image" Target="../media/image58.png"/><Relationship Id="rId7" Type="http://schemas.openxmlformats.org/officeDocument/2006/relationships/image" Target="../media/image27.png"/><Relationship Id="rId71" Type="http://schemas.openxmlformats.org/officeDocument/2006/relationships/image" Target="../media/image48.png"/><Relationship Id="rId9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36.png"/><Relationship Id="rId24" Type="http://schemas.openxmlformats.org/officeDocument/2006/relationships/oleObject" Target="../embeddings/oleObject26.bin"/><Relationship Id="rId40" Type="http://schemas.openxmlformats.org/officeDocument/2006/relationships/oleObject" Target="../embeddings/oleObject34.bin"/><Relationship Id="rId45" Type="http://schemas.openxmlformats.org/officeDocument/2006/relationships/image" Target="../media/image40.png"/><Relationship Id="rId66" Type="http://schemas.openxmlformats.org/officeDocument/2006/relationships/oleObject" Target="../embeddings/oleObject47.bin"/><Relationship Id="rId87" Type="http://schemas.openxmlformats.org/officeDocument/2006/relationships/image" Target="../media/image54.png"/><Relationship Id="rId61" Type="http://schemas.openxmlformats.org/officeDocument/2006/relationships/image" Target="../media/image10.png"/><Relationship Id="rId82" Type="http://schemas.openxmlformats.org/officeDocument/2006/relationships/oleObject" Target="../embeddings/oleObject55.bin"/><Relationship Id="rId19" Type="http://schemas.openxmlformats.org/officeDocument/2006/relationships/image" Target="../media/image32.png"/><Relationship Id="rId14" Type="http://schemas.openxmlformats.org/officeDocument/2006/relationships/oleObject" Target="../embeddings/oleObject21.bin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3.png"/><Relationship Id="rId56" Type="http://schemas.openxmlformats.org/officeDocument/2006/relationships/oleObject" Target="../embeddings/oleObject42.bin"/><Relationship Id="rId77" Type="http://schemas.openxmlformats.org/officeDocument/2006/relationships/image" Target="../media/image12.png"/><Relationship Id="rId100" Type="http://schemas.openxmlformats.org/officeDocument/2006/relationships/oleObject" Target="../embeddings/oleObject64.bin"/><Relationship Id="rId8" Type="http://schemas.openxmlformats.org/officeDocument/2006/relationships/oleObject" Target="../embeddings/oleObject18.bin"/><Relationship Id="rId51" Type="http://schemas.openxmlformats.org/officeDocument/2006/relationships/image" Target="../media/image7.png"/><Relationship Id="rId72" Type="http://schemas.openxmlformats.org/officeDocument/2006/relationships/oleObject" Target="../embeddings/oleObject50.bin"/><Relationship Id="rId93" Type="http://schemas.openxmlformats.org/officeDocument/2006/relationships/image" Target="../media/image14.png"/><Relationship Id="rId98" Type="http://schemas.openxmlformats.org/officeDocument/2006/relationships/oleObject" Target="../embeddings/oleObject63.bin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4008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/>
              <a:t>Machine Learning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56310" y="4191000"/>
            <a:ext cx="51488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+mn-lt"/>
              </a:rPr>
              <a:t>CSE 4311 </a:t>
            </a:r>
            <a:r>
              <a:rPr lang="en-US" sz="2000" dirty="0">
                <a:latin typeface="+mn-lt"/>
              </a:rPr>
              <a:t>– Neural Networks and Deep Learning</a:t>
            </a:r>
          </a:p>
          <a:p>
            <a:pPr algn="ctr" eaLnBrk="1" hangingPunct="1"/>
            <a:r>
              <a:rPr lang="en-US" sz="2000" dirty="0" err="1">
                <a:latin typeface="+mn-lt"/>
              </a:rPr>
              <a:t>Vassilis</a:t>
            </a:r>
            <a:r>
              <a:rPr lang="en-US" sz="2000" dirty="0">
                <a:latin typeface="+mn-lt"/>
              </a:rPr>
              <a:t> Athitsos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Computer Science and Engineering Department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University of Texas at Arlington</a:t>
            </a:r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Applications of 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r>
              <a:rPr lang="en-US" dirty="0"/>
              <a:t>Clustering.</a:t>
            </a:r>
          </a:p>
          <a:p>
            <a:pPr lvl="1"/>
            <a:r>
              <a:rPr lang="en-US" dirty="0"/>
              <a:t>E.g., categorize living organisms into hierarchical 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 descr="File:Phylogenetic tree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5624291" cy="380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1664" y="6336268"/>
            <a:ext cx="552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https://en.wikipedia.org/wiki/Phylogenetic_tree</a:t>
            </a:r>
          </a:p>
        </p:txBody>
      </p:sp>
    </p:spTree>
    <p:extLst>
      <p:ext uri="{BB962C8B-B14F-4D97-AF65-F5344CB8AC3E}">
        <p14:creationId xmlns:p14="http://schemas.microsoft.com/office/powerpoint/2010/main" val="95400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Applications of 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>
            <a:noAutofit/>
          </a:bodyPr>
          <a:lstStyle/>
          <a:p>
            <a:r>
              <a:rPr lang="en-US" dirty="0"/>
              <a:t>Anomaly detection.</a:t>
            </a:r>
          </a:p>
          <a:p>
            <a:pPr lvl="1"/>
            <a:r>
              <a:rPr lang="en-US" dirty="0"/>
              <a:t>Figure out if someone at an airport is behaving abnormally, which may be a sign of danger.</a:t>
            </a:r>
          </a:p>
          <a:p>
            <a:pPr lvl="1"/>
            <a:r>
              <a:rPr lang="en-US" dirty="0"/>
              <a:t>Figure out if an engine is behaving abnormally, which may be a sign of malfunction/damage.</a:t>
            </a:r>
          </a:p>
          <a:p>
            <a:r>
              <a:rPr lang="en-US" dirty="0"/>
              <a:t>This can also be treated as a supervised learning problem, if someone provides training examples that are labeled as "anomalies".</a:t>
            </a:r>
          </a:p>
          <a:p>
            <a:r>
              <a:rPr lang="en-US" dirty="0"/>
              <a:t>If it is treated as an unsupervised learning problem, then an anomaly model must be built without such training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what actions to take so as to maximize reward.</a:t>
            </a:r>
          </a:p>
          <a:p>
            <a:r>
              <a:rPr lang="en-US" dirty="0"/>
              <a:t>Correct pairs of input/output are not presented to the system.</a:t>
            </a:r>
          </a:p>
          <a:p>
            <a:r>
              <a:rPr lang="en-US" dirty="0"/>
              <a:t>The system needs to explore different actions at different situations, to see what rewards it gets.</a:t>
            </a:r>
          </a:p>
          <a:p>
            <a:r>
              <a:rPr lang="en-US" dirty="0"/>
              <a:t>However, the system also needs to exploit its knowledge so as to maximize rewards.</a:t>
            </a:r>
          </a:p>
          <a:p>
            <a:pPr lvl="1"/>
            <a:r>
              <a:rPr lang="en-US" dirty="0"/>
              <a:t>Problem: what is the optimal balance between exploration and exploitation?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</a:t>
            </a:r>
            <a:br>
              <a:rPr lang="en-US" dirty="0"/>
            </a:br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dirty="0"/>
              <a:t>A robot learning how to move a robotic arm, or how to walk on two legs.</a:t>
            </a:r>
          </a:p>
          <a:p>
            <a:r>
              <a:rPr lang="en-US" dirty="0"/>
              <a:t>A car learning how to drive itself.</a:t>
            </a:r>
          </a:p>
          <a:p>
            <a:r>
              <a:rPr lang="en-US" dirty="0"/>
              <a:t>A computer program learning how to play a board game, like chess, tic-tac-toe,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3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15400" cy="990600"/>
          </a:xfrm>
        </p:spPr>
        <p:txBody>
          <a:bodyPr/>
          <a:lstStyle/>
          <a:p>
            <a:r>
              <a:rPr lang="en-US" sz="3900" dirty="0"/>
              <a:t>Machine Learning and 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Machine learning and pattern recognition are </a:t>
            </a:r>
            <a:r>
              <a:rPr lang="en-US" sz="2400" b="1" u="sng" dirty="0"/>
              <a:t>not</a:t>
            </a:r>
            <a:r>
              <a:rPr lang="en-US" sz="2400" dirty="0"/>
              <a:t> the same thing.</a:t>
            </a:r>
          </a:p>
          <a:p>
            <a:pPr lvl="1"/>
            <a:r>
              <a:rPr lang="en-US" sz="2000" dirty="0"/>
              <a:t>This is a point that confuses many people.</a:t>
            </a:r>
          </a:p>
          <a:p>
            <a:r>
              <a:rPr lang="en-US" sz="2400" dirty="0"/>
              <a:t>You can use machine learning to learn things that are not classifiers. For example:</a:t>
            </a:r>
          </a:p>
          <a:p>
            <a:pPr lvl="1"/>
            <a:r>
              <a:rPr lang="en-US" sz="2000" dirty="0"/>
              <a:t>Learn how to walk on two feet.</a:t>
            </a:r>
          </a:p>
          <a:p>
            <a:pPr lvl="1"/>
            <a:r>
              <a:rPr lang="en-US" sz="2000" dirty="0"/>
              <a:t>Learn how to grasp a medical tool.</a:t>
            </a:r>
          </a:p>
          <a:p>
            <a:r>
              <a:rPr lang="en-US" sz="2400" dirty="0"/>
              <a:t>You can construct classifiers without machine learning.</a:t>
            </a:r>
          </a:p>
          <a:p>
            <a:pPr lvl="1"/>
            <a:r>
              <a:rPr lang="en-US" sz="2000" dirty="0"/>
              <a:t>You can hardcode a bunch of rules that the classifier applies to each pattern in order to estimate its class.</a:t>
            </a:r>
          </a:p>
          <a:p>
            <a:r>
              <a:rPr lang="en-US" sz="2400" dirty="0"/>
              <a:t>However, machine learning and pattern recognition are heavily related.</a:t>
            </a:r>
          </a:p>
          <a:p>
            <a:pPr lvl="1"/>
            <a:r>
              <a:rPr lang="en-US" sz="2000" dirty="0"/>
              <a:t>A big part of machine learning research focuses on pattern recognition.</a:t>
            </a:r>
          </a:p>
          <a:p>
            <a:pPr lvl="1"/>
            <a:r>
              <a:rPr lang="en-US" sz="2000" dirty="0"/>
              <a:t>Modern pattern recognition systems are usually exclusively based on machine learning.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(source: Wikipedia)</a:t>
            </a:r>
            <a:br>
              <a:rPr lang="en-US" dirty="0"/>
            </a:br>
            <a:endParaRPr lang="en-US" sz="1000" dirty="0"/>
          </a:p>
          <a:p>
            <a:r>
              <a:rPr lang="en-US" dirty="0">
                <a:solidFill>
                  <a:srgbClr val="FF0000"/>
                </a:solidFill>
              </a:rPr>
              <a:t>Supervised Learning.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computer is presented with example inputs and their desired outputs, given by a "teacher", and the goal is to learn a general rule that maps inputs to outputs.</a:t>
            </a:r>
          </a:p>
          <a:p>
            <a:r>
              <a:rPr lang="en-US" dirty="0"/>
              <a:t>Unsupervised Learning.</a:t>
            </a:r>
          </a:p>
          <a:p>
            <a:pPr lvl="1"/>
            <a:r>
              <a:rPr lang="en-US" dirty="0"/>
              <a:t>No example outputs are given to the learning algorithm, leaving it on its own to find structure in its input.</a:t>
            </a:r>
          </a:p>
          <a:p>
            <a:r>
              <a:rPr lang="en-US" dirty="0"/>
              <a:t>Reinforcement Learning.</a:t>
            </a:r>
          </a:p>
          <a:p>
            <a:pPr lvl="1"/>
            <a:r>
              <a:rPr lang="en-US" dirty="0"/>
              <a:t> A computer program interacts with a dynamic environment and must perform a certain goal (such as driving a car or playing chess). The program is provided feedback (rewards and punishments).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161544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05000"/>
            <a:ext cx="8915400" cy="3093720"/>
          </a:xfrm>
        </p:spPr>
        <p:txBody>
          <a:bodyPr>
            <a:noAutofit/>
          </a:bodyPr>
          <a:lstStyle/>
          <a:p>
            <a:r>
              <a:rPr lang="en-US" sz="2400" dirty="0"/>
              <a:t>This is a toy  regression example..</a:t>
            </a:r>
          </a:p>
          <a:p>
            <a:pPr lvl="1"/>
            <a:r>
              <a:rPr lang="en-US" sz="2000" dirty="0"/>
              <a:t>Source.  S. Russell and P. </a:t>
            </a:r>
            <a:r>
              <a:rPr lang="en-US" sz="2000" dirty="0" err="1"/>
              <a:t>Norvig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"Artificial Intelligence: A Modern </a:t>
            </a:r>
            <a:br>
              <a:rPr lang="en-US" sz="2000" dirty="0"/>
            </a:br>
            <a:r>
              <a:rPr lang="en-US" sz="2000" dirty="0"/>
              <a:t>Approach".</a:t>
            </a:r>
          </a:p>
          <a:p>
            <a:r>
              <a:rPr lang="en-US" sz="2400" dirty="0"/>
              <a:t>Here, the input is a single real number.</a:t>
            </a:r>
          </a:p>
          <a:p>
            <a:r>
              <a:rPr lang="en-US" sz="2400" dirty="0"/>
              <a:t>The output is also a real number.</a:t>
            </a:r>
          </a:p>
          <a:p>
            <a:r>
              <a:rPr lang="en-US" sz="2400" dirty="0"/>
              <a:t>So, our target function </a:t>
            </a:r>
            <a:r>
              <a:rPr lang="en-US" sz="2400" dirty="0" err="1"/>
              <a:t>F</a:t>
            </a:r>
            <a:r>
              <a:rPr lang="en-US" sz="2400" baseline="-25000" dirty="0" err="1"/>
              <a:t>true</a:t>
            </a:r>
            <a:r>
              <a:rPr lang="en-US" sz="2400" dirty="0"/>
              <a:t> is a function from the reals to the reals.</a:t>
            </a:r>
          </a:p>
          <a:p>
            <a:pPr lvl="1"/>
            <a:r>
              <a:rPr lang="en-US" sz="2000" dirty="0"/>
              <a:t>Usually patterns are much more complex.</a:t>
            </a:r>
          </a:p>
          <a:p>
            <a:pPr lvl="1"/>
            <a:r>
              <a:rPr lang="en-US" sz="2000" dirty="0"/>
              <a:t>In this example it is easy to visualize training examples and learned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1" name="Picture 3" descr="C:\Users\athitsos\Dropbox\Screenshots\Screenshot 2015-10-21 09.27.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5800" y="76200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2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161544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383280"/>
                <a:ext cx="8915400" cy="30937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Each training example is denoted 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), 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example input.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desired output (also called target output).</a:t>
                </a:r>
              </a:p>
              <a:p>
                <a:r>
                  <a:rPr lang="en-US" dirty="0"/>
                  <a:t>Each example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is marked with ✕ on the figure.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corresponds to the x-axis.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corresponds to the y-axis.</a:t>
                </a:r>
              </a:p>
              <a:p>
                <a:r>
                  <a:rPr lang="en-US" dirty="0"/>
                  <a:t>Based on the figure, what do you think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true</a:t>
                </a:r>
                <a:r>
                  <a:rPr lang="en-US" dirty="0"/>
                  <a:t> looks like?7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383280"/>
                <a:ext cx="8915400" cy="3093720"/>
              </a:xfrm>
              <a:blipFill>
                <a:blip r:embed="rId3"/>
                <a:stretch>
                  <a:fillRect l="-1231" t="-3150" b="-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1" name="Picture 3" descr="C:\Users\athitsos\Dropbox\Screenshots\Screenshot 2015-10-21 09.27.4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5800" y="76200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6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459480"/>
            <a:ext cx="8915400" cy="24079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Different people may give different answers as to what </a:t>
            </a:r>
            <a:r>
              <a:rPr lang="en-US" dirty="0" err="1"/>
              <a:t>F</a:t>
            </a:r>
            <a:r>
              <a:rPr lang="en-US" baseline="-25000" dirty="0" err="1"/>
              <a:t>true</a:t>
            </a:r>
            <a:r>
              <a:rPr lang="en-US" dirty="0"/>
              <a:t> may look like.</a:t>
            </a:r>
          </a:p>
          <a:p>
            <a:r>
              <a:rPr lang="en-US" dirty="0"/>
              <a:t>That shows the challenge in supervised learning: we can find some plausible functions, but:</a:t>
            </a:r>
          </a:p>
          <a:p>
            <a:pPr lvl="1"/>
            <a:r>
              <a:rPr lang="en-US" dirty="0"/>
              <a:t>How do we know which one of them is correct?</a:t>
            </a:r>
          </a:p>
          <a:p>
            <a:pPr lvl="1"/>
            <a:r>
              <a:rPr lang="en-US" dirty="0"/>
              <a:t>Given many choices for the function, how can we evaluate each choice?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1" name="Picture 3" descr="C:\Users\athitsos\Dropbox\Screenshots\Screenshot 2015-10-21 09.27.46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507992" y="76200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98D7F4-749D-4F12-9048-23D95EA289F5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3276600" cy="1615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290152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7" descr="C:\Users\athitsos\Dropbox\Screenshots\Screenshot 2015-10-21 09.27.4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t="53518" r="27057" b="7612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" y="3535680"/>
            <a:ext cx="8915400" cy="2560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one possible function F.</a:t>
            </a:r>
          </a:p>
          <a:p>
            <a:r>
              <a:rPr lang="en-US" dirty="0"/>
              <a:t>Can anyone guess how it was obtained?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EB55E4-ECAD-4B34-AFD9-0BCE4DF5FBCC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3276600" cy="1615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126570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Quote by Tom M. Mitchell: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dirty="0"/>
              <a:t>"A computer program is said to learn from experience </a:t>
            </a:r>
            <a:r>
              <a:rPr lang="en-US" i="1" dirty="0"/>
              <a:t>E</a:t>
            </a:r>
            <a:r>
              <a:rPr lang="en-US" dirty="0"/>
              <a:t> with respect to some class of tasks </a:t>
            </a:r>
            <a:r>
              <a:rPr lang="en-US" i="1" dirty="0"/>
              <a:t>T</a:t>
            </a:r>
            <a:r>
              <a:rPr lang="en-US" dirty="0"/>
              <a:t> and performance measure </a:t>
            </a:r>
            <a:r>
              <a:rPr lang="en-US" i="1" dirty="0"/>
              <a:t>P</a:t>
            </a:r>
            <a:r>
              <a:rPr lang="en-US" dirty="0"/>
              <a:t> if its performance at tasks in </a:t>
            </a:r>
            <a:r>
              <a:rPr lang="en-US" i="1" dirty="0"/>
              <a:t>T</a:t>
            </a:r>
            <a:r>
              <a:rPr lang="en-US" dirty="0"/>
              <a:t>, as measured by </a:t>
            </a:r>
            <a:r>
              <a:rPr lang="en-US" i="1" dirty="0"/>
              <a:t>P</a:t>
            </a:r>
            <a:r>
              <a:rPr lang="en-US" dirty="0"/>
              <a:t>, improves with experience </a:t>
            </a:r>
            <a:r>
              <a:rPr lang="en-US" i="1" dirty="0"/>
              <a:t>E</a:t>
            </a:r>
            <a:r>
              <a:rPr lang="en-US" dirty="0"/>
              <a:t>."</a:t>
            </a:r>
          </a:p>
          <a:p>
            <a:endParaRPr lang="en-US" sz="1200" dirty="0"/>
          </a:p>
          <a:p>
            <a:r>
              <a:rPr lang="en-US" dirty="0"/>
              <a:t>To define a machine learning </a:t>
            </a:r>
            <a:r>
              <a:rPr lang="en-US" b="1" dirty="0"/>
              <a:t>problem</a:t>
            </a:r>
            <a:r>
              <a:rPr lang="en-US" dirty="0"/>
              <a:t>, we need to specify:</a:t>
            </a:r>
          </a:p>
          <a:p>
            <a:pPr lvl="1"/>
            <a:r>
              <a:rPr lang="en-US" dirty="0"/>
              <a:t>The experience (usually known as training data).</a:t>
            </a:r>
          </a:p>
          <a:p>
            <a:pPr lvl="1"/>
            <a:r>
              <a:rPr lang="en-US" dirty="0"/>
              <a:t>The task (classification, regression, …)</a:t>
            </a:r>
          </a:p>
          <a:p>
            <a:pPr lvl="1"/>
            <a:r>
              <a:rPr lang="en-US" dirty="0"/>
              <a:t>The performance measure (classification accuracy, squared error, …).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83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35680"/>
            <a:ext cx="8839200" cy="2560320"/>
          </a:xfrm>
        </p:spPr>
        <p:txBody>
          <a:bodyPr/>
          <a:lstStyle/>
          <a:p>
            <a:r>
              <a:rPr lang="en-US" dirty="0"/>
              <a:t>Here is one possible function F.</a:t>
            </a:r>
          </a:p>
          <a:p>
            <a:r>
              <a:rPr lang="en-US" dirty="0"/>
              <a:t>Can anyone guess how it was obtained?</a:t>
            </a:r>
          </a:p>
          <a:p>
            <a:r>
              <a:rPr lang="en-US" dirty="0"/>
              <a:t>It was obtained by fitting a line to the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6" name="Picture 7" descr="C:\Users\athitsos\Dropbox\Screenshots\Screenshot 2015-10-21 09.27.4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t="53518" r="27057" b="7612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BBF6C0-A0A8-4B23-9A0A-3DF99E46A5D4}"/>
              </a:ext>
            </a:extLst>
          </p:cNvPr>
          <p:cNvSpPr txBox="1">
            <a:spLocks/>
          </p:cNvSpPr>
          <p:nvPr/>
        </p:nvSpPr>
        <p:spPr>
          <a:xfrm>
            <a:off x="76200" y="152400"/>
            <a:ext cx="3276600" cy="1615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182555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" y="3505200"/>
            <a:ext cx="8915400" cy="2560320"/>
          </a:xfrm>
        </p:spPr>
        <p:txBody>
          <a:bodyPr/>
          <a:lstStyle/>
          <a:p>
            <a:r>
              <a:rPr lang="en-US" dirty="0"/>
              <a:t>Here we see another possible function F, shown in green.</a:t>
            </a:r>
          </a:p>
          <a:p>
            <a:r>
              <a:rPr lang="en-US" dirty="0"/>
              <a:t>It looks like a quadratic function (second degree polynomial).</a:t>
            </a:r>
          </a:p>
          <a:p>
            <a:r>
              <a:rPr lang="en-US" dirty="0"/>
              <a:t>It fits all the data perfectly, except for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" name="Picture 6" descr="C:\Users\athitsos\Dropbox\Screenshots\Screenshot 2015-10-21 09.27.39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8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0C8CB65-F8E1-446C-BF68-F84D3091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161544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205474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971800"/>
            <a:ext cx="8915400" cy="256032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we see a third possible function F, shown in blue.</a:t>
            </a:r>
          </a:p>
          <a:p>
            <a:r>
              <a:rPr lang="en-US" sz="2400" dirty="0"/>
              <a:t>It looks like a cubic degree polynomial.</a:t>
            </a:r>
          </a:p>
          <a:p>
            <a:r>
              <a:rPr lang="en-US" sz="2400" dirty="0"/>
              <a:t>It fits all the data perfectly.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4" descr="C:\Users\athitsos\Dropbox\Screenshots\Screenshot 2015-10-21 09.27.1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16775D1-888C-49A6-9DCE-37C08EC3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161544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3963851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971800"/>
            <a:ext cx="8915400" cy="256032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we see a fourth possible function F, shown in orange.</a:t>
            </a:r>
          </a:p>
          <a:p>
            <a:r>
              <a:rPr lang="en-US" sz="2400" dirty="0"/>
              <a:t>It zig-zags a lot.</a:t>
            </a:r>
          </a:p>
          <a:p>
            <a:r>
              <a:rPr lang="en-US" sz="2400" dirty="0"/>
              <a:t>It fits all the data perfectly.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445565-C384-4646-93C6-A6970F6A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161544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89839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The Model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15400" cy="2560320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Overall, we can come up with an infinite number of possible functions here.</a:t>
            </a:r>
          </a:p>
          <a:p>
            <a:r>
              <a:rPr lang="en-US" sz="2400" dirty="0"/>
              <a:t>The question is, how do we choose which one is best?</a:t>
            </a:r>
          </a:p>
          <a:p>
            <a:r>
              <a:rPr lang="en-US" sz="2400" dirty="0"/>
              <a:t>Or, an easier version, how do we choose a good one.</a:t>
            </a:r>
          </a:p>
          <a:p>
            <a:r>
              <a:rPr lang="en-US" sz="2400" dirty="0"/>
              <a:t>This is called the </a:t>
            </a:r>
            <a:r>
              <a:rPr lang="en-US" sz="2400" b="1" u="sng" dirty="0"/>
              <a:t>model selection problem</a:t>
            </a:r>
            <a:r>
              <a:rPr lang="en-US" sz="2400" dirty="0"/>
              <a:t>: out of an infinite number of possible </a:t>
            </a:r>
            <a:r>
              <a:rPr lang="en-US" sz="2400" b="1" dirty="0"/>
              <a:t>models</a:t>
            </a:r>
            <a:r>
              <a:rPr lang="en-US" sz="2400" dirty="0"/>
              <a:t> for our data, we must choose one.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350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The Model Selection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667000"/>
            <a:ext cx="8915400" cy="25603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An easier version of the model selection problem: given a model (i.e., a function modeling our data), how can we measure how good this model is?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What are your thoughts on this?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0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002280"/>
                <a:ext cx="8915400" cy="2560320"/>
              </a:xfrm>
            </p:spPr>
            <p:txBody>
              <a:bodyPr>
                <a:no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One naïve solution is to evaluate functions based on </a:t>
                </a:r>
                <a:r>
                  <a:rPr lang="en-US" sz="2400" b="1" dirty="0"/>
                  <a:t>training error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For any function F, its training error can be measured as a sum of squared errors over training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400" dirty="0"/>
              </a:p>
              <a:p>
                <a:r>
                  <a:rPr lang="en-US" sz="2400" dirty="0"/>
                  <a:t>What are the pitfalls of choosing the “best” function based on training error?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002280"/>
                <a:ext cx="8915400" cy="2560320"/>
              </a:xfrm>
              <a:blipFill>
                <a:blip r:embed="rId3"/>
                <a:stretch>
                  <a:fillRect l="-958" b="-49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911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8" y="3626231"/>
            <a:ext cx="8915400" cy="2560320"/>
          </a:xfrm>
        </p:spPr>
        <p:txBody>
          <a:bodyPr>
            <a:noAutofit/>
          </a:bodyPr>
          <a:lstStyle/>
          <a:p>
            <a:r>
              <a:rPr lang="en-US" sz="2400" dirty="0"/>
              <a:t>What are the pitfalls of choosing the “best” function based on training error?</a:t>
            </a:r>
          </a:p>
          <a:p>
            <a:r>
              <a:rPr lang="en-US" sz="2400" dirty="0"/>
              <a:t>The zig-zagging orange function comes out as “perfect”: its training error is zero.</a:t>
            </a:r>
          </a:p>
          <a:p>
            <a:r>
              <a:rPr lang="en-US" sz="2400" dirty="0"/>
              <a:t>As a human, would you find more reasonable the orange function or the blue function (cubic polynomial)?</a:t>
            </a:r>
          </a:p>
          <a:p>
            <a:pPr lvl="1"/>
            <a:r>
              <a:rPr lang="en-US" sz="2000" dirty="0"/>
              <a:t>They both have zero training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158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383280"/>
            <a:ext cx="8915400" cy="2560320"/>
          </a:xfrm>
        </p:spPr>
        <p:txBody>
          <a:bodyPr>
            <a:noAutofit/>
          </a:bodyPr>
          <a:lstStyle/>
          <a:p>
            <a:r>
              <a:rPr lang="en-US" sz="2400" dirty="0"/>
              <a:t>What are the pitfalls of choosing the “best” function based on training error?</a:t>
            </a:r>
          </a:p>
          <a:p>
            <a:r>
              <a:rPr lang="en-US" sz="2400" dirty="0"/>
              <a:t>The zig-zagging orange function comes out as “perfect”: its training error is zero.</a:t>
            </a:r>
          </a:p>
          <a:p>
            <a:r>
              <a:rPr lang="en-US" sz="2400" dirty="0"/>
              <a:t>As a human, would you find more reasonable the orange function or the blue function (cubic polynomial)?</a:t>
            </a:r>
          </a:p>
          <a:p>
            <a:pPr lvl="1"/>
            <a:r>
              <a:rPr lang="en-US" sz="2000" dirty="0"/>
              <a:t>They both have zero training error.</a:t>
            </a:r>
          </a:p>
          <a:p>
            <a:pPr lvl="1"/>
            <a:r>
              <a:rPr lang="en-US" sz="2000" dirty="0"/>
              <a:t>However, the zig-zagging function looks pretty arbitrary.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6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51" y="3460376"/>
            <a:ext cx="8915400" cy="2560320"/>
          </a:xfrm>
        </p:spPr>
        <p:txBody>
          <a:bodyPr>
            <a:normAutofit/>
          </a:bodyPr>
          <a:lstStyle/>
          <a:p>
            <a:r>
              <a:rPr lang="en-US" sz="2400" dirty="0"/>
              <a:t>Ockham’s razor: given two equally good explanations, choose the more simple one.</a:t>
            </a:r>
          </a:p>
          <a:p>
            <a:pPr lvl="1"/>
            <a:r>
              <a:rPr lang="en-US" sz="2000" dirty="0"/>
              <a:t>This is an old philosophical principle  (Ockham lived in the 14</a:t>
            </a:r>
            <a:r>
              <a:rPr lang="en-US" sz="2000" baseline="30000" dirty="0"/>
              <a:t>th</a:t>
            </a:r>
            <a:r>
              <a:rPr lang="en-US" sz="2000" dirty="0"/>
              <a:t> century).</a:t>
            </a:r>
          </a:p>
          <a:p>
            <a:r>
              <a:rPr lang="en-US" sz="2400" dirty="0"/>
              <a:t>Based on that, we prefer a cubic polynomial over a crazy zig-zagging function, because it is more simple, and they both have zero training error.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2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8768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(source: Wikipedia)</a:t>
            </a:r>
            <a:br>
              <a:rPr lang="en-US" sz="2400" dirty="0"/>
            </a:br>
            <a:endParaRPr lang="en-US" sz="900" dirty="0"/>
          </a:p>
          <a:p>
            <a:pPr>
              <a:lnSpc>
                <a:spcPct val="110000"/>
              </a:lnSpc>
            </a:pPr>
            <a:r>
              <a:rPr lang="en-US" sz="2400" dirty="0"/>
              <a:t>Supervised Learning.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computer is presented with example inputs and their desired outputs, given by a "teacher", and the goal is to learn a general rule that maps inputs to outputs.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Unsupervised Learning.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No example outputs are given to the learning algorithm, leaving it on its own to find structure in its input.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Reinforcement Learning.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 A computer program interacts with a dynamic environment and must perform a certain goal (such as driving a car or playing chess). The program is provided feedback (rewards and punishments).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383280"/>
            <a:ext cx="8915400" cy="2560320"/>
          </a:xfrm>
        </p:spPr>
        <p:txBody>
          <a:bodyPr/>
          <a:lstStyle/>
          <a:p>
            <a:r>
              <a:rPr lang="en-US" sz="2400" dirty="0"/>
              <a:t>However, real life is more complicated.</a:t>
            </a:r>
          </a:p>
          <a:p>
            <a:r>
              <a:rPr lang="en-US" sz="2400" dirty="0"/>
              <a:t>What if none of the functions have zero training error?</a:t>
            </a:r>
          </a:p>
          <a:p>
            <a:r>
              <a:rPr lang="en-US" sz="2400" dirty="0"/>
              <a:t>How do we weigh simplicity versus training error?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7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276600" cy="2133600"/>
          </a:xfrm>
        </p:spPr>
        <p:txBody>
          <a:bodyPr/>
          <a:lstStyle/>
          <a:p>
            <a:r>
              <a:rPr lang="en-US" dirty="0"/>
              <a:t>A Simple Learning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383280"/>
            <a:ext cx="8915400" cy="2560320"/>
          </a:xfrm>
        </p:spPr>
        <p:txBody>
          <a:bodyPr>
            <a:noAutofit/>
          </a:bodyPr>
          <a:lstStyle/>
          <a:p>
            <a:r>
              <a:rPr lang="en-US" sz="2400" dirty="0"/>
              <a:t>However, real life is more complicated.</a:t>
            </a:r>
          </a:p>
          <a:p>
            <a:r>
              <a:rPr lang="en-US" sz="2400" dirty="0"/>
              <a:t>What if none of the functions have zero training error?</a:t>
            </a:r>
          </a:p>
          <a:p>
            <a:r>
              <a:rPr lang="en-US" sz="2400" dirty="0"/>
              <a:t>How do we weigh simplicity versus training error?</a:t>
            </a:r>
          </a:p>
          <a:p>
            <a:r>
              <a:rPr lang="en-US" sz="2400" dirty="0"/>
              <a:t>There is no standard or straightforward solution to this.</a:t>
            </a:r>
          </a:p>
          <a:p>
            <a:r>
              <a:rPr lang="en-US" sz="2400" dirty="0"/>
              <a:t>There exist many machine learning algorithms. Each corresponds to a different approach for resolving the trade-off between simplicity and training error.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498848" y="73152"/>
            <a:ext cx="4572000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745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42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57400"/>
                <a:ext cx="8229600" cy="45720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data here was </a:t>
                </a:r>
                <a:br>
                  <a:rPr lang="en-US" dirty="0"/>
                </a:br>
                <a:r>
                  <a:rPr lang="en-US" dirty="0"/>
                  <a:t>generated as follows: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sin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⁡(2</m:t>
                        </m:r>
                        <m:r>
                          <a:rPr lang="el-GR" b="0" i="1" dirty="0" smtClean="0">
                            <a:latin typeface="Cambria Math"/>
                          </a:rPr>
                          <m:t>𝜋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l-GR" dirty="0"/>
                  <a:t> + </a:t>
                </a:r>
                <a:r>
                  <a:rPr lang="en-US" dirty="0"/>
                  <a:t>noise.</a:t>
                </a:r>
              </a:p>
              <a:p>
                <a:pPr lvl="1"/>
                <a:r>
                  <a:rPr lang="en-US" dirty="0"/>
                  <a:t>Noise was randomly sampled from a Gaussian distribution.</a:t>
                </a:r>
              </a:p>
              <a:p>
                <a:r>
                  <a:rPr lang="en-US" dirty="0"/>
                  <a:t>The green curve shows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sin</m:t>
                    </m:r>
                    <m:r>
                      <a:rPr lang="en-US" b="0" i="1" dirty="0" smtClean="0">
                        <a:latin typeface="Cambria Math"/>
                      </a:rPr>
                      <m:t>⁡(</m:t>
                    </m:r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l-GR" b="0" i="1" dirty="0" smtClean="0">
                        <a:latin typeface="Cambria Math"/>
                      </a:rPr>
                      <m:t>𝜋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without noise.</a:t>
                </a:r>
              </a:p>
              <a:p>
                <a:r>
                  <a:rPr lang="en-US" dirty="0"/>
                  <a:t>The blue circles show the actual training examples, which are not exactly on the line because of the added noise.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57400"/>
                <a:ext cx="8229600" cy="4572000"/>
              </a:xfrm>
              <a:blipFill>
                <a:blip r:embed="rId3"/>
                <a:stretch>
                  <a:fillRect l="-1111" t="-120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122" name="Picture 2" descr="C:\Users\athitsos\Dropbox\courses\cse6363\slides\00_prml\prmlfigs-png\Figure1.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6200"/>
            <a:ext cx="5175250" cy="384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85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5562600" cy="990600"/>
          </a:xfrm>
        </p:spPr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2296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the training data, if we know that the generating function is sin(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2</m:t>
                    </m:r>
                    <m:r>
                      <a:rPr lang="el-GR" i="1" dirty="0">
                        <a:latin typeface="Cambria Math"/>
                      </a:rPr>
                      <m:t>𝜋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b="0" i="0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  or sin(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𝑐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unknown c, the learning task is trivial.</a:t>
                </a:r>
              </a:p>
              <a:p>
                <a:r>
                  <a:rPr lang="en-US" dirty="0"/>
                  <a:t>However, we typically do not know the underlying function.</a:t>
                </a:r>
              </a:p>
              <a:p>
                <a:r>
                  <a:rPr lang="en-US" dirty="0"/>
                  <a:t>One common approach, that we also saw in the previous example, is to try to model the function as a polynomial.</a:t>
                </a:r>
              </a:p>
              <a:p>
                <a:r>
                  <a:rPr lang="en-US" dirty="0"/>
                  <a:t>We estimate the parameters of the polynomial based on the training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229600" cy="4572000"/>
              </a:xfrm>
              <a:blipFill>
                <a:blip r:embed="rId3"/>
                <a:stretch>
                  <a:fillRect l="-1333" t="-213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571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342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58" y="228600"/>
            <a:ext cx="4901542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 are estimated polynomials of degrees 0, 1, 3, 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46" name="Picture 2" descr="C:\Users\athitsos\Dropbox\courses\cse6363\slides\00_prml\prmlfigs-png\Figure1.4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thitsos\Dropbox\courses\cse6363\slides\00_prml\prmlfigs-png\Figure1.4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539949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thitsos\Dropbox\courses\cse6363\slides\00_prml\prmlfigs-png\Figure1.4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130749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thitsos\Dropbox\courses\cse6363\slides\00_prml\prmlfigs-png\Figure1.4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4120116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183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3429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Polynomial 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858" y="228600"/>
            <a:ext cx="4901542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Notice the overfitting problem with the 9</a:t>
            </a:r>
            <a:r>
              <a:rPr lang="en-US" baseline="30000" dirty="0"/>
              <a:t>th</a:t>
            </a:r>
            <a:r>
              <a:rPr lang="en-US" dirty="0"/>
              <a:t> degree polynomial.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146" name="Picture 2" descr="C:\Users\athitsos\Dropbox\courses\cse6363\slides\00_prml\prmlfigs-png\Figure1.4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524000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thitsos\Dropbox\courses\cse6363\slides\00_prml\prmlfigs-png\Figure1.4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539949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thitsos\Dropbox\courses\cse6363\slides\00_prml\prmlfigs-png\Figure1.4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130749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athitsos\Dropbox\courses\cse6363\slides\00_prml\prmlfigs-png\Figure1.4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4120116"/>
            <a:ext cx="3480459" cy="25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04800"/>
            <a:ext cx="3581400" cy="990600"/>
          </a:xfrm>
        </p:spPr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505200"/>
            <a:ext cx="8305800" cy="2667000"/>
          </a:xfrm>
        </p:spPr>
        <p:txBody>
          <a:bodyPr>
            <a:noAutofit/>
          </a:bodyPr>
          <a:lstStyle/>
          <a:p>
            <a:r>
              <a:rPr lang="en-US" dirty="0"/>
              <a:t>Overfitting is a </a:t>
            </a:r>
            <a:r>
              <a:rPr lang="en-US" b="1" u="sng" dirty="0"/>
              <a:t>huge</a:t>
            </a:r>
            <a:r>
              <a:rPr lang="en-US" dirty="0"/>
              <a:t> problem in machine learning.</a:t>
            </a:r>
          </a:p>
          <a:p>
            <a:r>
              <a:rPr lang="en-US" dirty="0"/>
              <a:t>Overfitting means that the learned function fits very well (or perfectly) the training data, but works very poorly on test data.</a:t>
            </a:r>
          </a:p>
          <a:p>
            <a:r>
              <a:rPr lang="en-US" dirty="0"/>
              <a:t>Some times, when our models have too many parameters (like a 9</a:t>
            </a:r>
            <a:r>
              <a:rPr lang="en-US" baseline="30000" dirty="0"/>
              <a:t>th</a:t>
            </a:r>
            <a:r>
              <a:rPr lang="en-US" dirty="0"/>
              <a:t> degree polynomial), those parameters get tuned to match the noise in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5" descr="C:\Users\athitsos\Dropbox\courses\cse6363\slides\00_prml\prmlfigs-png\Figure1.4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"/>
            <a:ext cx="46159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028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3962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More Training, Less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3962400" cy="1181100"/>
          </a:xfrm>
        </p:spPr>
        <p:txBody>
          <a:bodyPr>
            <a:noAutofit/>
          </a:bodyPr>
          <a:lstStyle/>
          <a:p>
            <a:r>
              <a:rPr lang="en-US" sz="2400" dirty="0"/>
              <a:t>Increasing the amount of training data (from 10 to 15, and then to 100) reduces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5" descr="C:\Users\athitsos\Dropbox\courses\cse6363\slides\00_prml\prmlfigs-png\Figure1.4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23" y="228600"/>
            <a:ext cx="410307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athitsos\Dropbox\courses\cse6363\slides\00_prml\prmlfigs-png\Figure1.6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599"/>
            <a:ext cx="4086742" cy="303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thitsos\Dropbox\courses\cse6363\slides\00_prml\prmlfigs-png\Figure1.6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57599"/>
            <a:ext cx="4086742" cy="303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295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degree M of the polynomial is a </a:t>
            </a:r>
            <a:r>
              <a:rPr lang="en-US" sz="2400" b="1" u="sng" dirty="0"/>
              <a:t>hyperparameter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hyperparameter</a:t>
            </a:r>
            <a:r>
              <a:rPr lang="en-US" sz="2400" dirty="0"/>
              <a:t> is a parameter that we (the humans) need to choose, as opposed to parameters that our machine learning algorithm is supposed to learn.</a:t>
            </a:r>
          </a:p>
          <a:p>
            <a:r>
              <a:rPr lang="en-US" sz="2400" dirty="0"/>
              <a:t>To find good </a:t>
            </a:r>
            <a:r>
              <a:rPr lang="en-US" sz="2400" dirty="0" err="1"/>
              <a:t>hyperparameter</a:t>
            </a:r>
            <a:r>
              <a:rPr lang="en-US" sz="2400" dirty="0"/>
              <a:t> values:</a:t>
            </a:r>
          </a:p>
          <a:p>
            <a:pPr lvl="1"/>
            <a:r>
              <a:rPr lang="en-US" sz="2000" dirty="0"/>
              <a:t>We typically try many different values, and we see which one works best.</a:t>
            </a:r>
          </a:p>
          <a:p>
            <a:pPr lvl="1"/>
            <a:r>
              <a:rPr lang="en-US" sz="2000" dirty="0"/>
              <a:t>We typically try how well these values work on a </a:t>
            </a:r>
            <a:r>
              <a:rPr lang="en-US" sz="2000" b="1" dirty="0"/>
              <a:t>validation set </a:t>
            </a:r>
            <a:r>
              <a:rPr lang="en-US" sz="2000" dirty="0"/>
              <a:t>(see next slide).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3810000" cy="2133600"/>
          </a:xfrm>
        </p:spPr>
        <p:txBody>
          <a:bodyPr/>
          <a:lstStyle/>
          <a:p>
            <a:r>
              <a:rPr lang="en-US" dirty="0"/>
              <a:t>Using a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124200"/>
            <a:ext cx="8915400" cy="2560320"/>
          </a:xfrm>
        </p:spPr>
        <p:txBody>
          <a:bodyPr>
            <a:noAutofit/>
          </a:bodyPr>
          <a:lstStyle/>
          <a:p>
            <a:r>
              <a:rPr lang="en-US" sz="2400" dirty="0"/>
              <a:t>If we want to evaluate one or more methods, to see how well they work, we use a </a:t>
            </a:r>
            <a:r>
              <a:rPr lang="en-US" sz="2400" b="1" u="sng" dirty="0"/>
              <a:t>test set</a:t>
            </a:r>
            <a:r>
              <a:rPr lang="en-US" sz="2400" dirty="0"/>
              <a:t>.</a:t>
            </a:r>
          </a:p>
          <a:p>
            <a:r>
              <a:rPr lang="en-US" sz="2400" dirty="0"/>
              <a:t>Test examples should </a:t>
            </a:r>
            <a:r>
              <a:rPr lang="en-US" sz="2400" b="1" u="sng" dirty="0"/>
              <a:t>not</a:t>
            </a:r>
            <a:r>
              <a:rPr lang="en-US" sz="2400" dirty="0"/>
              <a:t> appear either in the training set or in the validation set.</a:t>
            </a:r>
          </a:p>
          <a:p>
            <a:r>
              <a:rPr lang="en-US" sz="2400" dirty="0"/>
              <a:t>Error rates on the test set are a reliable estimate of how well a function generalizes to data outside training.</a:t>
            </a:r>
          </a:p>
          <a:p>
            <a:pPr lvl="1"/>
            <a:r>
              <a:rPr lang="en-US" sz="2000" dirty="0"/>
              <a:t>Error rates on the training set are </a:t>
            </a:r>
            <a:r>
              <a:rPr lang="en-US" sz="2000" b="1" u="sng" dirty="0"/>
              <a:t>not</a:t>
            </a:r>
            <a:r>
              <a:rPr lang="en-US" sz="2000" dirty="0"/>
              <a:t> reliable for that task.</a:t>
            </a:r>
          </a:p>
          <a:p>
            <a:pPr lvl="1"/>
            <a:r>
              <a:rPr lang="en-US" sz="2000" dirty="0"/>
              <a:t>Error rates on the validation set are still not quite reliable, as the validation set was used to choose some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9BA32-4F36-4060-957B-35F1014F6E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7" name="Picture 5" descr="C:\Users\athitsos\Dropbox\Screenshots\Screenshot 2015-10-21 09.27.3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8" t="53572" r="27022" b="7559"/>
          <a:stretch/>
        </p:blipFill>
        <p:spPr bwMode="auto">
          <a:xfrm>
            <a:off x="4947809" y="73152"/>
            <a:ext cx="4123038" cy="305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30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20574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The computer is presented with example inputs and their desired outputs, given by a "teacher".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Goal:  learn a general function that maps inputs to outputs. </a:t>
            </a:r>
          </a:p>
        </p:txBody>
      </p:sp>
    </p:spTree>
    <p:extLst>
      <p:ext uri="{BB962C8B-B14F-4D97-AF65-F5344CB8AC3E}">
        <p14:creationId xmlns:p14="http://schemas.microsoft.com/office/powerpoint/2010/main" val="4148515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990600"/>
          </a:xfrm>
        </p:spPr>
        <p:txBody>
          <a:bodyPr/>
          <a:lstStyle/>
          <a:p>
            <a:r>
              <a:rPr lang="en-US" dirty="0"/>
              <a:t>Training, Validation, Test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/>
              <a:t>In summary, the data that we have available for a learning problem are typically split into training, validation, and test sets, whose roles are </a:t>
            </a:r>
            <a:r>
              <a:rPr lang="en-US" b="1" u="sng" dirty="0"/>
              <a:t>very different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Training set: use to learn the function that we want to learn, that maps inputs to outputs.</a:t>
            </a:r>
          </a:p>
          <a:p>
            <a:pPr lvl="1"/>
            <a:r>
              <a:rPr lang="en-US" dirty="0"/>
              <a:t>Validation set: use to evaluate different values of </a:t>
            </a:r>
            <a:r>
              <a:rPr lang="en-US" dirty="0" err="1"/>
              <a:t>hyperparameters</a:t>
            </a:r>
            <a:r>
              <a:rPr lang="en-US" dirty="0"/>
              <a:t> (like </a:t>
            </a:r>
            <a:r>
              <a:rPr lang="el-GR" dirty="0"/>
              <a:t>λ</a:t>
            </a:r>
            <a:r>
              <a:rPr lang="en-US" dirty="0"/>
              <a:t> for regularization) that need to be hardcoded during training.</a:t>
            </a:r>
          </a:p>
          <a:p>
            <a:pPr lvl="2"/>
            <a:r>
              <a:rPr lang="en-US" dirty="0"/>
              <a:t>Train with different values, and then see how well each resulting function works on the validation set.</a:t>
            </a:r>
          </a:p>
          <a:p>
            <a:pPr lvl="1"/>
            <a:r>
              <a:rPr lang="en-US" dirty="0"/>
              <a:t>Test set: use to evaluate the final product (after the choice of </a:t>
            </a:r>
            <a:r>
              <a:rPr lang="en-US" dirty="0" err="1"/>
              <a:t>hyperparameters</a:t>
            </a:r>
            <a:r>
              <a:rPr lang="en-US" dirty="0"/>
              <a:t> has been finalized).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1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20574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Example: recognizing the digits of zip codes.</a:t>
            </a:r>
          </a:p>
          <a:p>
            <a:pPr marL="742950" lvl="2" indent="-342900"/>
            <a:r>
              <a:rPr lang="en-US" sz="2400" dirty="0"/>
              <a:t>The training set consists of images of digits and the names of those digits.</a:t>
            </a:r>
          </a:p>
          <a:p>
            <a:pPr marL="0" lvl="1" indent="0">
              <a:buNone/>
            </a:pPr>
            <a:endParaRPr lang="en-US" sz="28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152400" y="3124200"/>
            <a:ext cx="8839200" cy="2362200"/>
            <a:chOff x="76200" y="4419600"/>
            <a:chExt cx="8839200" cy="2362200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2878091"/>
                </p:ext>
              </p:extLst>
            </p:nvPr>
          </p:nvGraphicFramePr>
          <p:xfrm>
            <a:off x="1733550" y="4876800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Bitmap Image" r:id="rId4" imgW="266737" imgH="266737" progId="PBrush">
                    <p:embed/>
                  </p:oleObj>
                </mc:Choice>
                <mc:Fallback>
                  <p:oleObj name="Bitmap Image" r:id="rId4" imgW="266737" imgH="266737" progId="PBrush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550" y="4876800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6044876"/>
                </p:ext>
              </p:extLst>
            </p:nvPr>
          </p:nvGraphicFramePr>
          <p:xfrm>
            <a:off x="6513512" y="48768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Bitmap Image" r:id="rId6" imgW="266737" imgH="266737" progId="PBrush">
                    <p:embed/>
                  </p:oleObj>
                </mc:Choice>
                <mc:Fallback>
                  <p:oleObj name="Bitmap Image" r:id="rId6" imgW="266737" imgH="266737" progId="PBrush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3512" y="48768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762198"/>
                </p:ext>
              </p:extLst>
            </p:nvPr>
          </p:nvGraphicFramePr>
          <p:xfrm>
            <a:off x="2419350" y="4876800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Bitmap Image" r:id="rId8" imgW="266737" imgH="266737" progId="PBrush">
                    <p:embed/>
                  </p:oleObj>
                </mc:Choice>
                <mc:Fallback>
                  <p:oleObj name="Bitmap Image" r:id="rId8" imgW="266737" imgH="266737" progId="PBrush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9350" y="4876800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6219037"/>
                </p:ext>
              </p:extLst>
            </p:nvPr>
          </p:nvGraphicFramePr>
          <p:xfrm>
            <a:off x="5257800" y="48768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Bitmap Image" r:id="rId10" imgW="266737" imgH="266737" progId="PBrush">
                    <p:embed/>
                  </p:oleObj>
                </mc:Choice>
                <mc:Fallback>
                  <p:oleObj name="Bitmap Image" r:id="rId10" imgW="266737" imgH="266737" progId="PBrush">
                    <p:embed/>
                    <p:pic>
                      <p:nvPicPr>
                        <p:cNvPr id="2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48768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578182"/>
                </p:ext>
              </p:extLst>
            </p:nvPr>
          </p:nvGraphicFramePr>
          <p:xfrm>
            <a:off x="3084512" y="48768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Bitmap Image" r:id="rId12" imgW="266737" imgH="266737" progId="PBrush">
                    <p:embed/>
                  </p:oleObj>
                </mc:Choice>
                <mc:Fallback>
                  <p:oleObj name="Bitmap Image" r:id="rId12" imgW="266737" imgH="266737" progId="PBrush">
                    <p:embed/>
                    <p:pic>
                      <p:nvPicPr>
                        <p:cNvPr id="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512" y="48768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4341873"/>
                </p:ext>
              </p:extLst>
            </p:nvPr>
          </p:nvGraphicFramePr>
          <p:xfrm>
            <a:off x="76200" y="4876800"/>
            <a:ext cx="49688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Bitmap Image" r:id="rId14" imgW="266737" imgH="266737" progId="PBrush">
                    <p:embed/>
                  </p:oleObj>
                </mc:Choice>
                <mc:Fallback>
                  <p:oleObj name="Bitmap Image" r:id="rId14" imgW="266737" imgH="266737" progId="PBrush">
                    <p:embed/>
                    <p:pic>
                      <p:nvPicPr>
                        <p:cNvPr id="2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" y="4876800"/>
                          <a:ext cx="49688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0398227"/>
                </p:ext>
              </p:extLst>
            </p:nvPr>
          </p:nvGraphicFramePr>
          <p:xfrm>
            <a:off x="5827712" y="4876800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Bitmap Image" r:id="rId16" imgW="266737" imgH="266737" progId="PBrush">
                    <p:embed/>
                  </p:oleObj>
                </mc:Choice>
                <mc:Fallback>
                  <p:oleObj name="Bitmap Image" r:id="rId16" imgW="266737" imgH="266737" progId="PBrush">
                    <p:embed/>
                    <p:pic>
                      <p:nvPicPr>
                        <p:cNvPr id="2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7712" y="4876800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4012365"/>
                </p:ext>
              </p:extLst>
            </p:nvPr>
          </p:nvGraphicFramePr>
          <p:xfrm>
            <a:off x="4191000" y="4876800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Bitmap Image" r:id="rId18" imgW="266737" imgH="266737" progId="PBrush">
                    <p:embed/>
                  </p:oleObj>
                </mc:Choice>
                <mc:Fallback>
                  <p:oleObj name="Bitmap Image" r:id="rId18" imgW="266737" imgH="266737" progId="PBrush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4876800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1561585"/>
                </p:ext>
              </p:extLst>
            </p:nvPr>
          </p:nvGraphicFramePr>
          <p:xfrm>
            <a:off x="7808912" y="4876800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Bitmap Image" r:id="rId20" imgW="266737" imgH="266737" progId="PBrush">
                    <p:embed/>
                  </p:oleObj>
                </mc:Choice>
                <mc:Fallback>
                  <p:oleObj name="Bitmap Image" r:id="rId20" imgW="266737" imgH="266737" progId="PBrush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912" y="4876800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14357"/>
                </p:ext>
              </p:extLst>
            </p:nvPr>
          </p:nvGraphicFramePr>
          <p:xfrm>
            <a:off x="7123112" y="4876800"/>
            <a:ext cx="496887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Bitmap Image" r:id="rId22" imgW="266737" imgH="266737" progId="PBrush">
                    <p:embed/>
                  </p:oleObj>
                </mc:Choice>
                <mc:Fallback>
                  <p:oleObj name="Bitmap Image" r:id="rId22" imgW="266737" imgH="266737" progId="PBrush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3112" y="4876800"/>
                          <a:ext cx="496887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0348013"/>
                </p:ext>
              </p:extLst>
            </p:nvPr>
          </p:nvGraphicFramePr>
          <p:xfrm>
            <a:off x="3657600" y="48768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Bitmap Image" r:id="rId24" imgW="266737" imgH="266737" progId="PBrush">
                    <p:embed/>
                  </p:oleObj>
                </mc:Choice>
                <mc:Fallback>
                  <p:oleObj name="Bitmap Image" r:id="rId24" imgW="266737" imgH="266737" progId="PBrush">
                    <p:embed/>
                    <p:pic>
                      <p:nvPicPr>
                        <p:cNvPr id="3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48768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4471880"/>
                </p:ext>
              </p:extLst>
            </p:nvPr>
          </p:nvGraphicFramePr>
          <p:xfrm>
            <a:off x="609600" y="4876800"/>
            <a:ext cx="496887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Bitmap Image" r:id="rId26" imgW="266737" imgH="266737" progId="PBrush">
                    <p:embed/>
                  </p:oleObj>
                </mc:Choice>
                <mc:Fallback>
                  <p:oleObj name="Bitmap Image" r:id="rId26" imgW="266737" imgH="266737" progId="PBrush">
                    <p:embed/>
                    <p:pic>
                      <p:nvPicPr>
                        <p:cNvPr id="4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4876800"/>
                          <a:ext cx="496887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3382821"/>
                </p:ext>
              </p:extLst>
            </p:nvPr>
          </p:nvGraphicFramePr>
          <p:xfrm>
            <a:off x="1143000" y="4876800"/>
            <a:ext cx="49688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Bitmap Image" r:id="rId28" imgW="266737" imgH="266737" progId="PBrush">
                    <p:embed/>
                  </p:oleObj>
                </mc:Choice>
                <mc:Fallback>
                  <p:oleObj name="Bitmap Image" r:id="rId28" imgW="266737" imgH="266737" progId="PBrush">
                    <p:embed/>
                    <p:pic>
                      <p:nvPicPr>
                        <p:cNvPr id="45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4876800"/>
                          <a:ext cx="49688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6624487"/>
                </p:ext>
              </p:extLst>
            </p:nvPr>
          </p:nvGraphicFramePr>
          <p:xfrm>
            <a:off x="4724400" y="48768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Bitmap Image" r:id="rId30" imgW="266737" imgH="266737" progId="PBrush">
                    <p:embed/>
                  </p:oleObj>
                </mc:Choice>
                <mc:Fallback>
                  <p:oleObj name="Bitmap Image" r:id="rId30" imgW="266737" imgH="266737" progId="PBrush">
                    <p:embed/>
                    <p:pic>
                      <p:nvPicPr>
                        <p:cNvPr id="49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48768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8391967"/>
                </p:ext>
              </p:extLst>
            </p:nvPr>
          </p:nvGraphicFramePr>
          <p:xfrm>
            <a:off x="8418512" y="4876800"/>
            <a:ext cx="496888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Bitmap Image" r:id="rId32" imgW="266737" imgH="266737" progId="PBrush">
                    <p:embed/>
                  </p:oleObj>
                </mc:Choice>
                <mc:Fallback>
                  <p:oleObj name="Bitmap Image" r:id="rId32" imgW="266737" imgH="266737" progId="PBrush">
                    <p:embed/>
                    <p:pic>
                      <p:nvPicPr>
                        <p:cNvPr id="53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8512" y="4876800"/>
                          <a:ext cx="496888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3429000" y="4419600"/>
              <a:ext cx="2088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2400" dirty="0"/>
                <a:t>example inputs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304800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6200" y="5943600"/>
              <a:ext cx="451406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one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843994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15394" y="5943600"/>
              <a:ext cx="451406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one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377394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148794" y="5943600"/>
              <a:ext cx="454099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two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1981200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682194" y="5943600"/>
              <a:ext cx="599075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three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671731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372725" y="5943600"/>
              <a:ext cx="599075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three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76600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58525" y="5943600"/>
              <a:ext cx="481799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four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3890764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672689" y="5943600"/>
              <a:ext cx="481799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four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4424164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206089" y="5943600"/>
              <a:ext cx="433132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five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4953000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4771013" y="5943600"/>
              <a:ext cx="334387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six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5515987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334000" y="5943600"/>
              <a:ext cx="334387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six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096000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791200" y="5943600"/>
              <a:ext cx="635559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seven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755841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477000" y="5943600"/>
              <a:ext cx="566309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eight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7394536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115695" y="5943600"/>
              <a:ext cx="504305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nine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8004136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725295" y="5943600"/>
              <a:ext cx="504305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nine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8689936" y="54102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8411095" y="5943600"/>
              <a:ext cx="492186" cy="369332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r>
                <a:rPr lang="en-US" dirty="0"/>
                <a:t>zero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743200" y="6320135"/>
              <a:ext cx="3788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2400" dirty="0"/>
                <a:t>desired outputs (class labels)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55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2057400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Example: face recognition</a:t>
            </a:r>
          </a:p>
          <a:p>
            <a:pPr marL="742950" lvl="2" indent="-342900"/>
            <a:r>
              <a:rPr lang="en-US" sz="2400" dirty="0"/>
              <a:t>The training set consists of images of faces and the IDs of those faces.</a:t>
            </a:r>
          </a:p>
          <a:p>
            <a:pPr marL="0" lvl="1" indent="0">
              <a:buNone/>
            </a:pP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228600" y="3048000"/>
            <a:ext cx="8305800" cy="3124200"/>
            <a:chOff x="228600" y="3048000"/>
            <a:chExt cx="8305800" cy="3124200"/>
          </a:xfrm>
        </p:grpSpPr>
        <p:sp>
          <p:nvSpPr>
            <p:cNvPr id="56" name="TextBox 55"/>
            <p:cNvSpPr txBox="1"/>
            <p:nvPr/>
          </p:nvSpPr>
          <p:spPr>
            <a:xfrm>
              <a:off x="3505200" y="3048000"/>
              <a:ext cx="20883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2400" dirty="0"/>
                <a:t>example inputs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19809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964846" y="4960203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017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965423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38809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534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1450823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86696" y="4953000"/>
              <a:ext cx="731355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789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289023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928608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956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4817124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766808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126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127223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12046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120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436654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521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>
              <a:off x="6493524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302627" y="4953000"/>
              <a:ext cx="731354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457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7355525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26645" y="4953000"/>
              <a:ext cx="731355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917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631136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153400" y="4419600"/>
              <a:ext cx="0" cy="533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797218" y="4953000"/>
              <a:ext cx="731355" cy="646331"/>
            </a:xfrm>
            <a:prstGeom prst="rect">
              <a:avLst/>
            </a:prstGeom>
            <a:noFill/>
            <a:ln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none" lIns="45720" rIns="45720" rtlCol="0">
              <a:spAutoFit/>
            </a:bodyPr>
            <a:lstStyle/>
            <a:p>
              <a:pPr algn="ctr"/>
              <a:r>
                <a:rPr lang="en-US" dirty="0"/>
                <a:t>Person</a:t>
              </a:r>
              <a:br>
                <a:rPr lang="en-US" dirty="0"/>
              </a:br>
              <a:r>
                <a:rPr lang="en-US" dirty="0"/>
                <a:t>398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67000" y="5710535"/>
              <a:ext cx="37889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1"/>
              <a:r>
                <a:rPr lang="en-US" sz="2400" dirty="0"/>
                <a:t>desired outputs (class labels)</a:t>
              </a:r>
            </a:p>
          </p:txBody>
        </p:sp>
        <p:pic>
          <p:nvPicPr>
            <p:cNvPr id="52" name="Picture 2282" descr="2463d3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3656381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283" descr="4201d14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351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284" descr="4202d46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288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285" descr="4203d47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225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286" descr="04207d9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162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2287" descr="4211d12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288" descr="04212d9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537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2289" descr="4213d11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2524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2290" descr="4217d35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461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2291" descr="4219d20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2922" y="3657600"/>
              <a:ext cx="731478" cy="73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277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Regression, Classification, </a:t>
            </a:r>
            <a:br>
              <a:rPr lang="en-US" dirty="0"/>
            </a:br>
            <a:r>
              <a:rPr lang="en-US" dirty="0"/>
              <a:t>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dirty="0"/>
              <a:t>When the desired output belongs to one of a </a:t>
            </a:r>
            <a:r>
              <a:rPr lang="en-US" b="1" u="sng" dirty="0"/>
              <a:t>finite</a:t>
            </a:r>
            <a:r>
              <a:rPr lang="en-US" dirty="0"/>
              <a:t> number of categories, then the supervised learning problem is called a </a:t>
            </a:r>
            <a:r>
              <a:rPr lang="en-US" b="1" u="sng" dirty="0"/>
              <a:t>classification</a:t>
            </a:r>
            <a:r>
              <a:rPr lang="en-US" dirty="0"/>
              <a:t> problem.</a:t>
            </a:r>
          </a:p>
          <a:p>
            <a:r>
              <a:rPr lang="en-US" dirty="0"/>
              <a:t>When the desired output contains one or more values from a continuous space, then the supervised learning problem is called a </a:t>
            </a:r>
            <a:r>
              <a:rPr lang="en-US" b="1" u="sng" dirty="0"/>
              <a:t>regression</a:t>
            </a:r>
            <a:r>
              <a:rPr lang="en-US" dirty="0"/>
              <a:t>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/>
              <a:t>No example outputs are given to the learning algorithm, leaving it on its own to find structure in its input.</a:t>
            </a:r>
          </a:p>
          <a:p>
            <a:r>
              <a:rPr lang="en-US" dirty="0"/>
              <a:t>Example: figure out how many different types of digits appear in this 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473200" y="3819525"/>
            <a:ext cx="5600700" cy="2762250"/>
            <a:chOff x="1473200" y="3819525"/>
            <a:chExt cx="5600700" cy="276225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447244"/>
                </p:ext>
              </p:extLst>
            </p:nvPr>
          </p:nvGraphicFramePr>
          <p:xfrm>
            <a:off x="2608263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Bitmap Image" r:id="rId4" imgW="266737" imgH="266737" progId="PBrush">
                    <p:embed/>
                  </p:oleObj>
                </mc:Choice>
                <mc:Fallback>
                  <p:oleObj name="Bitmap Image" r:id="rId4" imgW="266737" imgH="266737" progId="PBrush">
                    <p:embed/>
                    <p:pic>
                      <p:nvPicPr>
                        <p:cNvPr id="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3722312"/>
                </p:ext>
              </p:extLst>
            </p:nvPr>
          </p:nvGraphicFramePr>
          <p:xfrm>
            <a:off x="3741738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Bitmap Image" r:id="rId6" imgW="266737" imgH="266737" progId="PBrush">
                    <p:embed/>
                  </p:oleObj>
                </mc:Choice>
                <mc:Fallback>
                  <p:oleObj name="Bitmap Image" r:id="rId6" imgW="266737" imgH="266737" progId="PBrush">
                    <p:embed/>
                    <p:pic>
                      <p:nvPicPr>
                        <p:cNvPr id="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8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001045"/>
                </p:ext>
              </p:extLst>
            </p:nvPr>
          </p:nvGraphicFramePr>
          <p:xfrm>
            <a:off x="4310063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Bitmap Image" r:id="rId8" imgW="266737" imgH="266737" progId="PBrush">
                    <p:embed/>
                  </p:oleObj>
                </mc:Choice>
                <mc:Fallback>
                  <p:oleObj name="Bitmap Image" r:id="rId8" imgW="266737" imgH="266737" progId="PBrush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63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9910535"/>
                </p:ext>
              </p:extLst>
            </p:nvPr>
          </p:nvGraphicFramePr>
          <p:xfrm>
            <a:off x="1473200" y="4386263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Bitmap Image" r:id="rId10" imgW="266737" imgH="266737" progId="PBrush">
                    <p:embed/>
                  </p:oleObj>
                </mc:Choice>
                <mc:Fallback>
                  <p:oleObj name="Bitmap Image" r:id="rId10" imgW="266737" imgH="266737" progId="PBrush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4386263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741572"/>
                </p:ext>
              </p:extLst>
            </p:nvPr>
          </p:nvGraphicFramePr>
          <p:xfrm>
            <a:off x="6010275" y="5519738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Bitmap Image" r:id="rId12" imgW="266737" imgH="266737" progId="PBrush">
                    <p:embed/>
                  </p:oleObj>
                </mc:Choice>
                <mc:Fallback>
                  <p:oleObj name="Bitmap Image" r:id="rId12" imgW="266737" imgH="266737" progId="PBrush">
                    <p:embed/>
                    <p:pic>
                      <p:nvPicPr>
                        <p:cNvPr id="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5" y="5519738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604959"/>
                </p:ext>
              </p:extLst>
            </p:nvPr>
          </p:nvGraphicFramePr>
          <p:xfrm>
            <a:off x="2039938" y="4953000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Bitmap Image" r:id="rId14" imgW="266737" imgH="266737" progId="PBrush">
                    <p:embed/>
                  </p:oleObj>
                </mc:Choice>
                <mc:Fallback>
                  <p:oleObj name="Bitmap Image" r:id="rId14" imgW="266737" imgH="266737" progId="PBrush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8" y="4953000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603912"/>
                </p:ext>
              </p:extLst>
            </p:nvPr>
          </p:nvGraphicFramePr>
          <p:xfrm>
            <a:off x="2039938" y="5519738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Bitmap Image" r:id="rId16" imgW="266737" imgH="266737" progId="PBrush">
                    <p:embed/>
                  </p:oleObj>
                </mc:Choice>
                <mc:Fallback>
                  <p:oleObj name="Bitmap Image" r:id="rId16" imgW="266737" imgH="266737" progId="PBrush">
                    <p:embed/>
                    <p:pic>
                      <p:nvPicPr>
                        <p:cNvPr id="1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8" y="5519738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615934"/>
                </p:ext>
              </p:extLst>
            </p:nvPr>
          </p:nvGraphicFramePr>
          <p:xfrm>
            <a:off x="2608263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Bitmap Image" r:id="rId18" imgW="266737" imgH="266737" progId="PBrush">
                    <p:embed/>
                  </p:oleObj>
                </mc:Choice>
                <mc:Fallback>
                  <p:oleObj name="Bitmap Image" r:id="rId18" imgW="266737" imgH="266737" progId="PBrush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3066750"/>
                </p:ext>
              </p:extLst>
            </p:nvPr>
          </p:nvGraphicFramePr>
          <p:xfrm>
            <a:off x="2608263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Bitmap Image" r:id="rId20" imgW="266737" imgH="266737" progId="PBrush">
                    <p:embed/>
                  </p:oleObj>
                </mc:Choice>
                <mc:Fallback>
                  <p:oleObj name="Bitmap Image" r:id="rId20" imgW="266737" imgH="266737" progId="PBrush">
                    <p:embed/>
                    <p:pic>
                      <p:nvPicPr>
                        <p:cNvPr id="1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395968"/>
                </p:ext>
              </p:extLst>
            </p:nvPr>
          </p:nvGraphicFramePr>
          <p:xfrm>
            <a:off x="5443538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Bitmap Image" r:id="rId22" imgW="266737" imgH="266737" progId="PBrush">
                    <p:embed/>
                  </p:oleObj>
                </mc:Choice>
                <mc:Fallback>
                  <p:oleObj name="Bitmap Image" r:id="rId22" imgW="266737" imgH="266737" progId="PBrush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38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374599"/>
                </p:ext>
              </p:extLst>
            </p:nvPr>
          </p:nvGraphicFramePr>
          <p:xfrm>
            <a:off x="3741738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Bitmap Image" r:id="rId24" imgW="266737" imgH="266737" progId="PBrush">
                    <p:embed/>
                  </p:oleObj>
                </mc:Choice>
                <mc:Fallback>
                  <p:oleObj name="Bitmap Image" r:id="rId24" imgW="266737" imgH="266737" progId="PBrush">
                    <p:embed/>
                    <p:pic>
                      <p:nvPicPr>
                        <p:cNvPr id="1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8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6828634"/>
                </p:ext>
              </p:extLst>
            </p:nvPr>
          </p:nvGraphicFramePr>
          <p:xfrm>
            <a:off x="5443538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Bitmap Image" r:id="rId26" imgW="266737" imgH="266737" progId="PBrush">
                    <p:embed/>
                  </p:oleObj>
                </mc:Choice>
                <mc:Fallback>
                  <p:oleObj name="Bitmap Image" r:id="rId26" imgW="266737" imgH="266737" progId="PBrush">
                    <p:embed/>
                    <p:pic>
                      <p:nvPicPr>
                        <p:cNvPr id="1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38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7402529"/>
                </p:ext>
              </p:extLst>
            </p:nvPr>
          </p:nvGraphicFramePr>
          <p:xfrm>
            <a:off x="3741738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Bitmap Image" r:id="rId28" imgW="266737" imgH="266737" progId="PBrush">
                    <p:embed/>
                  </p:oleObj>
                </mc:Choice>
                <mc:Fallback>
                  <p:oleObj name="Bitmap Image" r:id="rId28" imgW="266737" imgH="266737" progId="PBrush">
                    <p:embed/>
                    <p:pic>
                      <p:nvPicPr>
                        <p:cNvPr id="17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8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930879"/>
                </p:ext>
              </p:extLst>
            </p:nvPr>
          </p:nvGraphicFramePr>
          <p:xfrm>
            <a:off x="3175000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Bitmap Image" r:id="rId30" imgW="266737" imgH="266737" progId="PBrush">
                    <p:embed/>
                  </p:oleObj>
                </mc:Choice>
                <mc:Fallback>
                  <p:oleObj name="Bitmap Image" r:id="rId30" imgW="266737" imgH="266737" progId="PBrush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543397"/>
                </p:ext>
              </p:extLst>
            </p:nvPr>
          </p:nvGraphicFramePr>
          <p:xfrm>
            <a:off x="4310063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Bitmap Image" r:id="rId32" imgW="266737" imgH="266737" progId="PBrush">
                    <p:embed/>
                  </p:oleObj>
                </mc:Choice>
                <mc:Fallback>
                  <p:oleObj name="Bitmap Image" r:id="rId32" imgW="266737" imgH="266737" progId="PBrush">
                    <p:embed/>
                    <p:pic>
                      <p:nvPicPr>
                        <p:cNvPr id="1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63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0966788"/>
                </p:ext>
              </p:extLst>
            </p:nvPr>
          </p:nvGraphicFramePr>
          <p:xfrm>
            <a:off x="2039938" y="4386263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Bitmap Image" r:id="rId34" imgW="266737" imgH="266737" progId="PBrush">
                    <p:embed/>
                  </p:oleObj>
                </mc:Choice>
                <mc:Fallback>
                  <p:oleObj name="Bitmap Image" r:id="rId34" imgW="266737" imgH="266737" progId="PBrush">
                    <p:embed/>
                    <p:pic>
                      <p:nvPicPr>
                        <p:cNvPr id="2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8" y="4386263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759017"/>
                </p:ext>
              </p:extLst>
            </p:nvPr>
          </p:nvGraphicFramePr>
          <p:xfrm>
            <a:off x="4876800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Bitmap Image" r:id="rId36" imgW="266737" imgH="266737" progId="PBrush">
                    <p:embed/>
                  </p:oleObj>
                </mc:Choice>
                <mc:Fallback>
                  <p:oleObj name="Bitmap Image" r:id="rId36" imgW="266737" imgH="266737" progId="PBrush">
                    <p:embed/>
                    <p:pic>
                      <p:nvPicPr>
                        <p:cNvPr id="2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067706"/>
                </p:ext>
              </p:extLst>
            </p:nvPr>
          </p:nvGraphicFramePr>
          <p:xfrm>
            <a:off x="4310063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Bitmap Image" r:id="rId38" imgW="266737" imgH="266737" progId="PBrush">
                    <p:embed/>
                  </p:oleObj>
                </mc:Choice>
                <mc:Fallback>
                  <p:oleObj name="Bitmap Image" r:id="rId38" imgW="266737" imgH="266737" progId="PBrush">
                    <p:embed/>
                    <p:pic>
                      <p:nvPicPr>
                        <p:cNvPr id="2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63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561676"/>
                </p:ext>
              </p:extLst>
            </p:nvPr>
          </p:nvGraphicFramePr>
          <p:xfrm>
            <a:off x="1473200" y="3819525"/>
            <a:ext cx="49688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Bitmap Image" r:id="rId40" imgW="266737" imgH="266737" progId="PBrush">
                    <p:embed/>
                  </p:oleObj>
                </mc:Choice>
                <mc:Fallback>
                  <p:oleObj name="Bitmap Image" r:id="rId40" imgW="266737" imgH="266737" progId="PBrush">
                    <p:embed/>
                    <p:pic>
                      <p:nvPicPr>
                        <p:cNvPr id="2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3819525"/>
                          <a:ext cx="49688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9657751"/>
                </p:ext>
              </p:extLst>
            </p:nvPr>
          </p:nvGraphicFramePr>
          <p:xfrm>
            <a:off x="3175000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Bitmap Image" r:id="rId42" imgW="266737" imgH="266737" progId="PBrush">
                    <p:embed/>
                  </p:oleObj>
                </mc:Choice>
                <mc:Fallback>
                  <p:oleObj name="Bitmap Image" r:id="rId42" imgW="266737" imgH="266737" progId="PBrush">
                    <p:embed/>
                    <p:pic>
                      <p:nvPicPr>
                        <p:cNvPr id="2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175657"/>
                </p:ext>
              </p:extLst>
            </p:nvPr>
          </p:nvGraphicFramePr>
          <p:xfrm>
            <a:off x="6010275" y="4386263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Bitmap Image" r:id="rId44" imgW="266737" imgH="266737" progId="PBrush">
                    <p:embed/>
                  </p:oleObj>
                </mc:Choice>
                <mc:Fallback>
                  <p:oleObj name="Bitmap Image" r:id="rId44" imgW="266737" imgH="266737" progId="PBrush">
                    <p:embed/>
                    <p:pic>
                      <p:nvPicPr>
                        <p:cNvPr id="25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5" y="4386263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5979884"/>
                </p:ext>
              </p:extLst>
            </p:nvPr>
          </p:nvGraphicFramePr>
          <p:xfrm>
            <a:off x="4876800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Bitmap Image" r:id="rId46" imgW="266737" imgH="266737" progId="PBrush">
                    <p:embed/>
                  </p:oleObj>
                </mc:Choice>
                <mc:Fallback>
                  <p:oleObj name="Bitmap Image" r:id="rId46" imgW="266737" imgH="266737" progId="PBrush">
                    <p:embed/>
                    <p:pic>
                      <p:nvPicPr>
                        <p:cNvPr id="26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449563"/>
                </p:ext>
              </p:extLst>
            </p:nvPr>
          </p:nvGraphicFramePr>
          <p:xfrm>
            <a:off x="1473200" y="6084888"/>
            <a:ext cx="496888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Bitmap Image" r:id="rId48" imgW="266737" imgH="266737" progId="PBrush">
                    <p:embed/>
                  </p:oleObj>
                </mc:Choice>
                <mc:Fallback>
                  <p:oleObj name="Bitmap Image" r:id="rId48" imgW="266737" imgH="266737" progId="PBrush">
                    <p:embed/>
                    <p:pic>
                      <p:nvPicPr>
                        <p:cNvPr id="2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6084888"/>
                          <a:ext cx="496888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276333"/>
                </p:ext>
              </p:extLst>
            </p:nvPr>
          </p:nvGraphicFramePr>
          <p:xfrm>
            <a:off x="1473200" y="5519738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Bitmap Image" r:id="rId50" imgW="266737" imgH="266737" progId="PBrush">
                    <p:embed/>
                  </p:oleObj>
                </mc:Choice>
                <mc:Fallback>
                  <p:oleObj name="Bitmap Image" r:id="rId50" imgW="266737" imgH="266737" progId="PBrush">
                    <p:embed/>
                    <p:pic>
                      <p:nvPicPr>
                        <p:cNvPr id="28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5519738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8692109"/>
                </p:ext>
              </p:extLst>
            </p:nvPr>
          </p:nvGraphicFramePr>
          <p:xfrm>
            <a:off x="1473200" y="4953000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Bitmap Image" r:id="rId52" imgW="266737" imgH="266737" progId="PBrush">
                    <p:embed/>
                  </p:oleObj>
                </mc:Choice>
                <mc:Fallback>
                  <p:oleObj name="Bitmap Image" r:id="rId52" imgW="266737" imgH="266737" progId="PBrush">
                    <p:embed/>
                    <p:pic>
                      <p:nvPicPr>
                        <p:cNvPr id="29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200" y="4953000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458486"/>
                </p:ext>
              </p:extLst>
            </p:nvPr>
          </p:nvGraphicFramePr>
          <p:xfrm>
            <a:off x="3175000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Bitmap Image" r:id="rId54" imgW="266737" imgH="266737" progId="PBrush">
                    <p:embed/>
                  </p:oleObj>
                </mc:Choice>
                <mc:Fallback>
                  <p:oleObj name="Bitmap Image" r:id="rId54" imgW="266737" imgH="266737" progId="PBrush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7055231"/>
                </p:ext>
              </p:extLst>
            </p:nvPr>
          </p:nvGraphicFramePr>
          <p:xfrm>
            <a:off x="2608263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Bitmap Image" r:id="rId56" imgW="266737" imgH="266737" progId="PBrush">
                    <p:embed/>
                  </p:oleObj>
                </mc:Choice>
                <mc:Fallback>
                  <p:oleObj name="Bitmap Image" r:id="rId56" imgW="266737" imgH="266737" progId="PBrush">
                    <p:embed/>
                    <p:pic>
                      <p:nvPicPr>
                        <p:cNvPr id="3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0116004"/>
                </p:ext>
              </p:extLst>
            </p:nvPr>
          </p:nvGraphicFramePr>
          <p:xfrm>
            <a:off x="6577013" y="6084888"/>
            <a:ext cx="496887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7" name="Bitmap Image" r:id="rId58" imgW="266737" imgH="266737" progId="PBrush">
                    <p:embed/>
                  </p:oleObj>
                </mc:Choice>
                <mc:Fallback>
                  <p:oleObj name="Bitmap Image" r:id="rId58" imgW="266737" imgH="266737" progId="PBrush">
                    <p:embed/>
                    <p:pic>
                      <p:nvPicPr>
                        <p:cNvPr id="32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7013" y="6084888"/>
                          <a:ext cx="496887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82566"/>
                </p:ext>
              </p:extLst>
            </p:nvPr>
          </p:nvGraphicFramePr>
          <p:xfrm>
            <a:off x="2039938" y="6084888"/>
            <a:ext cx="496887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Bitmap Image" r:id="rId60" imgW="266737" imgH="266737" progId="PBrush">
                    <p:embed/>
                  </p:oleObj>
                </mc:Choice>
                <mc:Fallback>
                  <p:oleObj name="Bitmap Image" r:id="rId60" imgW="266737" imgH="266737" progId="PBrush">
                    <p:embed/>
                    <p:pic>
                      <p:nvPicPr>
                        <p:cNvPr id="3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8" y="6084888"/>
                          <a:ext cx="496887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4658708"/>
                </p:ext>
              </p:extLst>
            </p:nvPr>
          </p:nvGraphicFramePr>
          <p:xfrm>
            <a:off x="4876800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" name="Bitmap Image" r:id="rId62" imgW="266737" imgH="266737" progId="PBrush">
                    <p:embed/>
                  </p:oleObj>
                </mc:Choice>
                <mc:Fallback>
                  <p:oleObj name="Bitmap Image" r:id="rId62" imgW="266737" imgH="266737" progId="PBrush">
                    <p:embed/>
                    <p:pic>
                      <p:nvPicPr>
                        <p:cNvPr id="34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3023870"/>
                </p:ext>
              </p:extLst>
            </p:nvPr>
          </p:nvGraphicFramePr>
          <p:xfrm>
            <a:off x="4876800" y="4386263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Bitmap Image" r:id="rId64" imgW="266737" imgH="266737" progId="PBrush">
                    <p:embed/>
                  </p:oleObj>
                </mc:Choice>
                <mc:Fallback>
                  <p:oleObj name="Bitmap Image" r:id="rId64" imgW="266737" imgH="266737" progId="PBrush">
                    <p:embed/>
                    <p:pic>
                      <p:nvPicPr>
                        <p:cNvPr id="35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4386263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758467"/>
                </p:ext>
              </p:extLst>
            </p:nvPr>
          </p:nvGraphicFramePr>
          <p:xfrm>
            <a:off x="6577013" y="4386263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1" name="Bitmap Image" r:id="rId66" imgW="266737" imgH="266737" progId="PBrush">
                    <p:embed/>
                  </p:oleObj>
                </mc:Choice>
                <mc:Fallback>
                  <p:oleObj name="Bitmap Image" r:id="rId66" imgW="266737" imgH="266737" progId="PBrush">
                    <p:embed/>
                    <p:pic>
                      <p:nvPicPr>
                        <p:cNvPr id="36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7013" y="4386263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257859"/>
                </p:ext>
              </p:extLst>
            </p:nvPr>
          </p:nvGraphicFramePr>
          <p:xfrm>
            <a:off x="3175000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Bitmap Image" r:id="rId68" imgW="266737" imgH="266737" progId="PBrush">
                    <p:embed/>
                  </p:oleObj>
                </mc:Choice>
                <mc:Fallback>
                  <p:oleObj name="Bitmap Image" r:id="rId68" imgW="266737" imgH="266737" progId="PBrush">
                    <p:embed/>
                    <p:pic>
                      <p:nvPicPr>
                        <p:cNvPr id="37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05537"/>
                </p:ext>
              </p:extLst>
            </p:nvPr>
          </p:nvGraphicFramePr>
          <p:xfrm>
            <a:off x="5443538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Bitmap Image" r:id="rId70" imgW="266737" imgH="266737" progId="PBrush">
                    <p:embed/>
                  </p:oleObj>
                </mc:Choice>
                <mc:Fallback>
                  <p:oleObj name="Bitmap Image" r:id="rId70" imgW="266737" imgH="266737" progId="PBrush">
                    <p:embed/>
                    <p:pic>
                      <p:nvPicPr>
                        <p:cNvPr id="38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38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4892024"/>
                </p:ext>
              </p:extLst>
            </p:nvPr>
          </p:nvGraphicFramePr>
          <p:xfrm>
            <a:off x="3175000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4" name="Bitmap Image" r:id="rId72" imgW="266737" imgH="266737" progId="PBrush">
                    <p:embed/>
                  </p:oleObj>
                </mc:Choice>
                <mc:Fallback>
                  <p:oleObj name="Bitmap Image" r:id="rId72" imgW="266737" imgH="266737" progId="PBrush">
                    <p:embed/>
                    <p:pic>
                      <p:nvPicPr>
                        <p:cNvPr id="39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000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057572"/>
                </p:ext>
              </p:extLst>
            </p:nvPr>
          </p:nvGraphicFramePr>
          <p:xfrm>
            <a:off x="3741738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Bitmap Image" r:id="rId74" imgW="266737" imgH="266737" progId="PBrush">
                    <p:embed/>
                  </p:oleObj>
                </mc:Choice>
                <mc:Fallback>
                  <p:oleObj name="Bitmap Image" r:id="rId74" imgW="266737" imgH="266737" progId="PBrush">
                    <p:embed/>
                    <p:pic>
                      <p:nvPicPr>
                        <p:cNvPr id="4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8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7390448"/>
                </p:ext>
              </p:extLst>
            </p:nvPr>
          </p:nvGraphicFramePr>
          <p:xfrm>
            <a:off x="2039938" y="3819525"/>
            <a:ext cx="496887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Bitmap Image" r:id="rId76" imgW="266737" imgH="266737" progId="PBrush">
                    <p:embed/>
                  </p:oleObj>
                </mc:Choice>
                <mc:Fallback>
                  <p:oleObj name="Bitmap Image" r:id="rId76" imgW="266737" imgH="266737" progId="PBrush">
                    <p:embed/>
                    <p:pic>
                      <p:nvPicPr>
                        <p:cNvPr id="41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938" y="3819525"/>
                          <a:ext cx="496887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089684"/>
                </p:ext>
              </p:extLst>
            </p:nvPr>
          </p:nvGraphicFramePr>
          <p:xfrm>
            <a:off x="2608263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Bitmap Image" r:id="rId78" imgW="266737" imgH="266737" progId="PBrush">
                    <p:embed/>
                  </p:oleObj>
                </mc:Choice>
                <mc:Fallback>
                  <p:oleObj name="Bitmap Image" r:id="rId78" imgW="266737" imgH="266737" progId="PBrush">
                    <p:embed/>
                    <p:pic>
                      <p:nvPicPr>
                        <p:cNvPr id="4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263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8650074"/>
                </p:ext>
              </p:extLst>
            </p:nvPr>
          </p:nvGraphicFramePr>
          <p:xfrm>
            <a:off x="5443538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Bitmap Image" r:id="rId80" imgW="266737" imgH="266737" progId="PBrush">
                    <p:embed/>
                  </p:oleObj>
                </mc:Choice>
                <mc:Fallback>
                  <p:oleObj name="Bitmap Image" r:id="rId80" imgW="266737" imgH="266737" progId="PBrush">
                    <p:embed/>
                    <p:pic>
                      <p:nvPicPr>
                        <p:cNvPr id="4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38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394193"/>
                </p:ext>
              </p:extLst>
            </p:nvPr>
          </p:nvGraphicFramePr>
          <p:xfrm>
            <a:off x="5443538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Bitmap Image" r:id="rId82" imgW="266737" imgH="266737" progId="PBrush">
                    <p:embed/>
                  </p:oleObj>
                </mc:Choice>
                <mc:Fallback>
                  <p:oleObj name="Bitmap Image" r:id="rId82" imgW="266737" imgH="266737" progId="PBrush">
                    <p:embed/>
                    <p:pic>
                      <p:nvPicPr>
                        <p:cNvPr id="4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3538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037696"/>
                </p:ext>
              </p:extLst>
            </p:nvPr>
          </p:nvGraphicFramePr>
          <p:xfrm>
            <a:off x="6010275" y="3819525"/>
            <a:ext cx="496888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" name="Bitmap Image" r:id="rId84" imgW="266737" imgH="266737" progId="PBrush">
                    <p:embed/>
                  </p:oleObj>
                </mc:Choice>
                <mc:Fallback>
                  <p:oleObj name="Bitmap Image" r:id="rId84" imgW="266737" imgH="266737" progId="PBrush">
                    <p:embed/>
                    <p:pic>
                      <p:nvPicPr>
                        <p:cNvPr id="45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5" y="3819525"/>
                          <a:ext cx="496888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1273579"/>
                </p:ext>
              </p:extLst>
            </p:nvPr>
          </p:nvGraphicFramePr>
          <p:xfrm>
            <a:off x="6577013" y="3819525"/>
            <a:ext cx="496887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" name="Bitmap Image" r:id="rId86" imgW="266737" imgH="266737" progId="PBrush">
                    <p:embed/>
                  </p:oleObj>
                </mc:Choice>
                <mc:Fallback>
                  <p:oleObj name="Bitmap Image" r:id="rId86" imgW="266737" imgH="266737" progId="PBrush">
                    <p:embed/>
                    <p:pic>
                      <p:nvPicPr>
                        <p:cNvPr id="46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7013" y="3819525"/>
                          <a:ext cx="496887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255373"/>
                </p:ext>
              </p:extLst>
            </p:nvPr>
          </p:nvGraphicFramePr>
          <p:xfrm>
            <a:off x="4876800" y="3819525"/>
            <a:ext cx="4953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2" name="Bitmap Image" r:id="rId88" imgW="266737" imgH="266737" progId="PBrush">
                    <p:embed/>
                  </p:oleObj>
                </mc:Choice>
                <mc:Fallback>
                  <p:oleObj name="Bitmap Image" r:id="rId88" imgW="266737" imgH="266737" progId="PBrush">
                    <p:embed/>
                    <p:pic>
                      <p:nvPicPr>
                        <p:cNvPr id="47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3819525"/>
                          <a:ext cx="495300" cy="496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3777785"/>
                </p:ext>
              </p:extLst>
            </p:nvPr>
          </p:nvGraphicFramePr>
          <p:xfrm>
            <a:off x="6010275" y="4953000"/>
            <a:ext cx="496888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3" name="Bitmap Image" r:id="rId90" imgW="266737" imgH="266737" progId="PBrush">
                    <p:embed/>
                  </p:oleObj>
                </mc:Choice>
                <mc:Fallback>
                  <p:oleObj name="Bitmap Image" r:id="rId90" imgW="266737" imgH="266737" progId="PBrush">
                    <p:embed/>
                    <p:pic>
                      <p:nvPicPr>
                        <p:cNvPr id="48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5" y="4953000"/>
                          <a:ext cx="496888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017421"/>
                </p:ext>
              </p:extLst>
            </p:nvPr>
          </p:nvGraphicFramePr>
          <p:xfrm>
            <a:off x="4310063" y="4953000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" name="Bitmap Image" r:id="rId92" imgW="266737" imgH="266737" progId="PBrush">
                    <p:embed/>
                  </p:oleObj>
                </mc:Choice>
                <mc:Fallback>
                  <p:oleObj name="Bitmap Image" r:id="rId92" imgW="266737" imgH="266737" progId="PBrush">
                    <p:embed/>
                    <p:pic>
                      <p:nvPicPr>
                        <p:cNvPr id="49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63" y="4953000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286224"/>
                </p:ext>
              </p:extLst>
            </p:nvPr>
          </p:nvGraphicFramePr>
          <p:xfrm>
            <a:off x="6577013" y="4953000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" name="Bitmap Image" r:id="rId94" imgW="266737" imgH="266737" progId="PBrush">
                    <p:embed/>
                  </p:oleObj>
                </mc:Choice>
                <mc:Fallback>
                  <p:oleObj name="Bitmap Image" r:id="rId94" imgW="266737" imgH="266737" progId="PBrush">
                    <p:embed/>
                    <p:pic>
                      <p:nvPicPr>
                        <p:cNvPr id="5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7013" y="4953000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541672"/>
                </p:ext>
              </p:extLst>
            </p:nvPr>
          </p:nvGraphicFramePr>
          <p:xfrm>
            <a:off x="3741738" y="5519738"/>
            <a:ext cx="4953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6" name="Bitmap Image" r:id="rId96" imgW="266737" imgH="266737" progId="PBrush">
                    <p:embed/>
                  </p:oleObj>
                </mc:Choice>
                <mc:Fallback>
                  <p:oleObj name="Bitmap Image" r:id="rId96" imgW="266737" imgH="266737" progId="PBrush">
                    <p:embed/>
                    <p:pic>
                      <p:nvPicPr>
                        <p:cNvPr id="51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738" y="5519738"/>
                          <a:ext cx="495300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3676112"/>
                </p:ext>
              </p:extLst>
            </p:nvPr>
          </p:nvGraphicFramePr>
          <p:xfrm>
            <a:off x="6577013" y="5519738"/>
            <a:ext cx="496887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Bitmap Image" r:id="rId98" imgW="266737" imgH="266737" progId="PBrush">
                    <p:embed/>
                  </p:oleObj>
                </mc:Choice>
                <mc:Fallback>
                  <p:oleObj name="Bitmap Image" r:id="rId98" imgW="266737" imgH="266737" progId="PBrush">
                    <p:embed/>
                    <p:pic>
                      <p:nvPicPr>
                        <p:cNvPr id="52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7013" y="5519738"/>
                          <a:ext cx="496887" cy="495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50086"/>
                </p:ext>
              </p:extLst>
            </p:nvPr>
          </p:nvGraphicFramePr>
          <p:xfrm>
            <a:off x="6010275" y="6084888"/>
            <a:ext cx="496888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8" name="Bitmap Image" r:id="rId100" imgW="266737" imgH="266737" progId="PBrush">
                    <p:embed/>
                  </p:oleObj>
                </mc:Choice>
                <mc:Fallback>
                  <p:oleObj name="Bitmap Image" r:id="rId100" imgW="266737" imgH="266737" progId="PBrush">
                    <p:embed/>
                    <p:pic>
                      <p:nvPicPr>
                        <p:cNvPr id="53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0275" y="6084888"/>
                          <a:ext cx="496888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9993891"/>
                </p:ext>
              </p:extLst>
            </p:nvPr>
          </p:nvGraphicFramePr>
          <p:xfrm>
            <a:off x="4310063" y="6084888"/>
            <a:ext cx="495300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Bitmap Image" r:id="rId102" imgW="266737" imgH="266737" progId="PBrush">
                    <p:embed/>
                  </p:oleObj>
                </mc:Choice>
                <mc:Fallback>
                  <p:oleObj name="Bitmap Image" r:id="rId102" imgW="266737" imgH="266737" progId="PBrush">
                    <p:embed/>
                    <p:pic>
                      <p:nvPicPr>
                        <p:cNvPr id="5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063" y="6084888"/>
                          <a:ext cx="495300" cy="496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3811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/>
              <a:t>No example outputs are given to the learning algorithm, leaving it on its own to find structure in its input.</a:t>
            </a:r>
          </a:p>
          <a:p>
            <a:r>
              <a:rPr lang="en-US" dirty="0"/>
              <a:t>Example: figure out how many different people appear in this set of face photos: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351900" y="3953134"/>
            <a:ext cx="4391800" cy="2104766"/>
            <a:chOff x="2351900" y="3953134"/>
            <a:chExt cx="4391800" cy="2104766"/>
          </a:xfrm>
        </p:grpSpPr>
        <p:pic>
          <p:nvPicPr>
            <p:cNvPr id="4099" name="Picture 3" descr="C:\Users\athitsos\Dropbox\courses\cse6363\slides\01\faces\training\2463d\2463d229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396398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athitsos\Dropbox\courses\cse6363\slides\01\faces\training\2463d\2463d239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900" y="3963988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1" name="Picture 5" descr="C:\Users\athitsos\Dropbox\courses\cse6363\slides\01\faces\training\2463d\2463d279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510540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athitsos\Dropbox\courses\cse6363\slides\01\faces\training\2463d\2463d261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662" y="3953134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3" name="Picture 7" descr="C:\Users\athitsos\Dropbox\courses\cse6363\slides\01\faces\training\4201d\4201d107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687" y="510540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 descr="C:\Users\athitsos\Dropbox\courses\cse6363\slides\01\faces\training\4201d\4201d111.b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149" y="510540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5" name="Picture 9" descr="C:\Users\athitsos\Dropbox\courses\cse6363\slides\01\faces\training\4201d\4201d123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953134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C:\Users\athitsos\Dropbox\courses\cse6363\slides\01\faces\training\4202d\4202d161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4662" y="5105400"/>
              <a:ext cx="952500" cy="95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38139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2004</Words>
  <Application>Microsoft Office PowerPoint</Application>
  <PresentationFormat>On-screen Show (4:3)</PresentationFormat>
  <Paragraphs>313</Paragraphs>
  <Slides>40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Custom Design</vt:lpstr>
      <vt:lpstr>Office Theme</vt:lpstr>
      <vt:lpstr>Bitmap Image</vt:lpstr>
      <vt:lpstr>PowerPoint Presentation</vt:lpstr>
      <vt:lpstr>What is Machine Learning</vt:lpstr>
      <vt:lpstr>Types of Machine Learning</vt:lpstr>
      <vt:lpstr>Supervised Learning</vt:lpstr>
      <vt:lpstr>Supervised Learning</vt:lpstr>
      <vt:lpstr>Supervised Learning</vt:lpstr>
      <vt:lpstr>Regression, Classification,  Pattern Recognition</vt:lpstr>
      <vt:lpstr>Unsupervised Learning</vt:lpstr>
      <vt:lpstr>Unsupervised Learning</vt:lpstr>
      <vt:lpstr>Applications of  Unsupervised Learning</vt:lpstr>
      <vt:lpstr>Applications of  Unsupervised Learning</vt:lpstr>
      <vt:lpstr>Reinforcement Learning</vt:lpstr>
      <vt:lpstr>Applications of  Reinforcement Learning</vt:lpstr>
      <vt:lpstr>Machine Learning and Pattern Recognition</vt:lpstr>
      <vt:lpstr>Our Focus: Supervised Learning</vt:lpstr>
      <vt:lpstr>A Simple Learning Task</vt:lpstr>
      <vt:lpstr>A Simple Learning Task</vt:lpstr>
      <vt:lpstr>PowerPoint Presentation</vt:lpstr>
      <vt:lpstr>PowerPoint Presentation</vt:lpstr>
      <vt:lpstr>PowerPoint Presentation</vt:lpstr>
      <vt:lpstr>A Simple Learning Task</vt:lpstr>
      <vt:lpstr>A Simple Learning Task</vt:lpstr>
      <vt:lpstr>A Simple Learning Task</vt:lpstr>
      <vt:lpstr>The Model Selection Problem</vt:lpstr>
      <vt:lpstr>The Model Selection Problem</vt:lpstr>
      <vt:lpstr>A Simple Learning Task</vt:lpstr>
      <vt:lpstr>A Simple Learning Task</vt:lpstr>
      <vt:lpstr>A Simple Learning Task</vt:lpstr>
      <vt:lpstr>A Simple Learning Task</vt:lpstr>
      <vt:lpstr>A Simple Learning Task</vt:lpstr>
      <vt:lpstr>A Simple Learning Task</vt:lpstr>
      <vt:lpstr>Another Example</vt:lpstr>
      <vt:lpstr>Polynomial Fitting</vt:lpstr>
      <vt:lpstr>Polynomial Fitting</vt:lpstr>
      <vt:lpstr>Polynomial Fitting</vt:lpstr>
      <vt:lpstr>Overfitting</vt:lpstr>
      <vt:lpstr>More Training, Less Overfitting</vt:lpstr>
      <vt:lpstr>Hyperparameters</vt:lpstr>
      <vt:lpstr>Using a Test Set</vt:lpstr>
      <vt:lpstr>Training, Validation, Test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Vassilis Athitsos</cp:lastModifiedBy>
  <cp:revision>188</cp:revision>
  <dcterms:created xsi:type="dcterms:W3CDTF">2006-08-16T00:00:00Z</dcterms:created>
  <dcterms:modified xsi:type="dcterms:W3CDTF">2025-01-11T01:18:57Z</dcterms:modified>
</cp:coreProperties>
</file>