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6"/>
  </p:notesMasterIdLst>
  <p:handoutMasterIdLst>
    <p:handoutMasterId r:id="rId67"/>
  </p:handoutMasterIdLst>
  <p:sldIdLst>
    <p:sldId id="256" r:id="rId5"/>
    <p:sldId id="360" r:id="rId6"/>
    <p:sldId id="361" r:id="rId7"/>
    <p:sldId id="362" r:id="rId8"/>
    <p:sldId id="363" r:id="rId9"/>
    <p:sldId id="257" r:id="rId10"/>
    <p:sldId id="260" r:id="rId11"/>
    <p:sldId id="258" r:id="rId12"/>
    <p:sldId id="364" r:id="rId13"/>
    <p:sldId id="365" r:id="rId14"/>
    <p:sldId id="366" r:id="rId15"/>
    <p:sldId id="367" r:id="rId16"/>
    <p:sldId id="368" r:id="rId17"/>
    <p:sldId id="369" r:id="rId18"/>
    <p:sldId id="259" r:id="rId19"/>
    <p:sldId id="370" r:id="rId20"/>
    <p:sldId id="262" r:id="rId21"/>
    <p:sldId id="263" r:id="rId22"/>
    <p:sldId id="261" r:id="rId23"/>
    <p:sldId id="371" r:id="rId24"/>
    <p:sldId id="372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9" r:id="rId40"/>
    <p:sldId id="351" r:id="rId41"/>
    <p:sldId id="352" r:id="rId42"/>
    <p:sldId id="355" r:id="rId43"/>
    <p:sldId id="356" r:id="rId44"/>
    <p:sldId id="357" r:id="rId45"/>
    <p:sldId id="280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281" r:id="rId54"/>
    <p:sldId id="283" r:id="rId55"/>
    <p:sldId id="284" r:id="rId56"/>
    <p:sldId id="288" r:id="rId57"/>
    <p:sldId id="289" r:id="rId58"/>
    <p:sldId id="290" r:id="rId59"/>
    <p:sldId id="373" r:id="rId60"/>
    <p:sldId id="374" r:id="rId61"/>
    <p:sldId id="375" r:id="rId62"/>
    <p:sldId id="285" r:id="rId63"/>
    <p:sldId id="376" r:id="rId64"/>
    <p:sldId id="353" r:id="rId6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F603F-3B1E-438D-A6EC-27D5DA4112D5}" v="4" dt="2025-01-11T01:19:25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1" autoAdjust="0"/>
    <p:restoredTop sz="94660"/>
  </p:normalViewPr>
  <p:slideViewPr>
    <p:cSldViewPr>
      <p:cViewPr varScale="1">
        <p:scale>
          <a:sx n="96" d="100"/>
          <a:sy n="96" d="100"/>
        </p:scale>
        <p:origin x="2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308"/>
    </p:cViewPr>
  </p:sorterViewPr>
  <p:notesViewPr>
    <p:cSldViewPr>
      <p:cViewPr varScale="1">
        <p:scale>
          <a:sx n="87" d="100"/>
          <a:sy n="87" d="100"/>
        </p:scale>
        <p:origin x="-125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silis Athitsos" userId="cac912e4-cfd7-44a5-98fd-59802aaf955c" providerId="ADAL" clId="{E10F603F-3B1E-438D-A6EC-27D5DA4112D5}"/>
    <pc:docChg chg="modSld">
      <pc:chgData name="Vassilis Athitsos" userId="cac912e4-cfd7-44a5-98fd-59802aaf955c" providerId="ADAL" clId="{E10F603F-3B1E-438D-A6EC-27D5DA4112D5}" dt="2025-01-11T01:19:25.454" v="3" actId="20577"/>
      <pc:docMkLst>
        <pc:docMk/>
      </pc:docMkLst>
      <pc:sldChg chg="modSp">
        <pc:chgData name="Vassilis Athitsos" userId="cac912e4-cfd7-44a5-98fd-59802aaf955c" providerId="ADAL" clId="{E10F603F-3B1E-438D-A6EC-27D5DA4112D5}" dt="2025-01-11T01:19:25.454" v="3" actId="20577"/>
        <pc:sldMkLst>
          <pc:docMk/>
          <pc:sldMk cId="3255105699" sldId="256"/>
        </pc:sldMkLst>
        <pc:spChg chg="mod">
          <ac:chgData name="Vassilis Athitsos" userId="cac912e4-cfd7-44a5-98fd-59802aaf955c" providerId="ADAL" clId="{E10F603F-3B1E-438D-A6EC-27D5DA4112D5}" dt="2025-01-11T01:19:25.454" v="3" actId="20577"/>
          <ac:spMkLst>
            <pc:docMk/>
            <pc:sldMk cId="3255105699" sldId="256"/>
            <ac:spMk id="5" creationId="{00000000-0000-0000-0000-000000000000}"/>
          </ac:spMkLst>
        </pc:spChg>
      </pc:sldChg>
    </pc:docChg>
  </pc:docChgLst>
  <pc:docChgLst>
    <pc:chgData name="Vassilis Athitsos" userId="cac912e4-cfd7-44a5-98fd-59802aaf955c" providerId="ADAL" clId="{DCB598C3-1014-4AB1-99C9-10C4397E270F}"/>
  </pc:docChgLst>
  <pc:docChgLst>
    <pc:chgData name="Athitsos, Vassilis" userId="cac912e4-cfd7-44a5-98fd-59802aaf955c" providerId="ADAL" clId="{DCB598C3-1014-4AB1-99C9-10C4397E270F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8421C-8D12-40DA-9A7B-265D7490C88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CA3C7-F538-4CDD-A942-504D0B9C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23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BB22C-122D-4EE2-9812-B1AA4CFA3383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95B3F-8216-487B-AC35-BDA8990236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10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4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6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6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29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71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8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7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9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0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9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1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65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87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74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61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30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5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094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31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3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28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4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36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62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7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538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085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86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4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207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992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78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91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008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972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926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091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724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825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78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06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78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78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78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78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561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231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703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78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5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20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1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9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14B-E11A-4793-9D4B-C7DA0B002A2E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6908-18CF-4D46-A568-031B411BADDC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A0BF-8AB8-438E-8F5F-3BC988050D5C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D551-D1C9-475F-8F97-B5E238F846DE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A71D-2E90-4908-919F-619FDB1089CE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358A-EF12-449E-95F9-53ECB702F323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F9DE-364F-4108-BF86-9295B2495FBB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91E9-5B6C-4491-8FE2-FE8BB8D7CBC7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32F4-B520-430E-BC9F-5620D1D82898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1798-164E-4412-9238-A87AFC6688E7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5C6D-AA2A-4233-A83B-6410688265D8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1508-6116-47D0-9391-D505EF128AA1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4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2100.png"/><Relationship Id="rId10" Type="http://schemas.openxmlformats.org/officeDocument/2006/relationships/image" Target="../media/image7.png"/><Relationship Id="rId4" Type="http://schemas.openxmlformats.org/officeDocument/2006/relationships/image" Target="../media/image21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openxmlformats.org/officeDocument/2006/relationships/image" Target="../media/image4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2100.png"/><Relationship Id="rId10" Type="http://schemas.openxmlformats.org/officeDocument/2006/relationships/image" Target="../media/image7.png"/><Relationship Id="rId4" Type="http://schemas.openxmlformats.org/officeDocument/2006/relationships/image" Target="../media/image21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4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2100.png"/><Relationship Id="rId10" Type="http://schemas.openxmlformats.org/officeDocument/2006/relationships/image" Target="../media/image7.png"/><Relationship Id="rId4" Type="http://schemas.openxmlformats.org/officeDocument/2006/relationships/image" Target="../media/image21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4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2100.png"/><Relationship Id="rId10" Type="http://schemas.openxmlformats.org/officeDocument/2006/relationships/image" Target="../media/image7.png"/><Relationship Id="rId4" Type="http://schemas.openxmlformats.org/officeDocument/2006/relationships/image" Target="../media/image21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4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2100.png"/><Relationship Id="rId10" Type="http://schemas.openxmlformats.org/officeDocument/2006/relationships/image" Target="../media/image7.png"/><Relationship Id="rId4" Type="http://schemas.openxmlformats.org/officeDocument/2006/relationships/image" Target="../media/image21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4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2100.png"/><Relationship Id="rId10" Type="http://schemas.openxmlformats.org/officeDocument/2006/relationships/image" Target="../media/image171.png"/><Relationship Id="rId4" Type="http://schemas.openxmlformats.org/officeDocument/2006/relationships/image" Target="../media/image16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12.png"/><Relationship Id="rId7" Type="http://schemas.openxmlformats.org/officeDocument/2006/relationships/image" Target="../media/image4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2100.png"/><Relationship Id="rId10" Type="http://schemas.openxmlformats.org/officeDocument/2006/relationships/image" Target="../media/image7.png"/><Relationship Id="rId4" Type="http://schemas.openxmlformats.org/officeDocument/2006/relationships/image" Target="../media/image21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11.png"/><Relationship Id="rId7" Type="http://schemas.openxmlformats.org/officeDocument/2006/relationships/image" Target="../media/image4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2100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3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5" Type="http://schemas.openxmlformats.org/officeDocument/2006/relationships/image" Target="../media/image280.png"/><Relationship Id="rId10" Type="http://schemas.openxmlformats.org/officeDocument/2006/relationships/image" Target="../media/image2.png"/><Relationship Id="rId4" Type="http://schemas.openxmlformats.org/officeDocument/2006/relationships/image" Target="../media/image170.png"/><Relationship Id="rId9" Type="http://schemas.openxmlformats.org/officeDocument/2006/relationships/image" Target="../media/image1.png"/><Relationship Id="rId14" Type="http://schemas.openxmlformats.org/officeDocument/2006/relationships/image" Target="../media/image27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11.png"/><Relationship Id="rId3" Type="http://schemas.openxmlformats.org/officeDocument/2006/relationships/image" Target="../media/image221.png"/><Relationship Id="rId7" Type="http://schemas.openxmlformats.org/officeDocument/2006/relationships/image" Target="../media/image2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30.png"/><Relationship Id="rId4" Type="http://schemas.openxmlformats.org/officeDocument/2006/relationships/image" Target="../media/image2000.png"/><Relationship Id="rId9" Type="http://schemas.openxmlformats.org/officeDocument/2006/relationships/image" Target="../media/image2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11.png"/><Relationship Id="rId3" Type="http://schemas.openxmlformats.org/officeDocument/2006/relationships/image" Target="../media/image26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000.png"/><Relationship Id="rId10" Type="http://schemas.openxmlformats.org/officeDocument/2006/relationships/image" Target="../media/image251.png"/><Relationship Id="rId4" Type="http://schemas.openxmlformats.org/officeDocument/2006/relationships/image" Target="../media/image221.png"/><Relationship Id="rId9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11.png"/><Relationship Id="rId3" Type="http://schemas.openxmlformats.org/officeDocument/2006/relationships/image" Target="../media/image27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000.png"/><Relationship Id="rId10" Type="http://schemas.openxmlformats.org/officeDocument/2006/relationships/image" Target="../media/image251.png"/><Relationship Id="rId4" Type="http://schemas.openxmlformats.org/officeDocument/2006/relationships/image" Target="../media/image221.png"/><Relationship Id="rId9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11.png"/><Relationship Id="rId3" Type="http://schemas.openxmlformats.org/officeDocument/2006/relationships/image" Target="../media/image28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000.png"/><Relationship Id="rId10" Type="http://schemas.openxmlformats.org/officeDocument/2006/relationships/image" Target="../media/image251.png"/><Relationship Id="rId4" Type="http://schemas.openxmlformats.org/officeDocument/2006/relationships/image" Target="../media/image221.png"/><Relationship Id="rId9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11.png"/><Relationship Id="rId3" Type="http://schemas.openxmlformats.org/officeDocument/2006/relationships/image" Target="../media/image29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000.png"/><Relationship Id="rId10" Type="http://schemas.openxmlformats.org/officeDocument/2006/relationships/image" Target="../media/image251.png"/><Relationship Id="rId4" Type="http://schemas.openxmlformats.org/officeDocument/2006/relationships/image" Target="../media/image221.png"/><Relationship Id="rId9" Type="http://schemas.openxmlformats.org/officeDocument/2006/relationships/image" Target="../media/image2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11.png"/><Relationship Id="rId3" Type="http://schemas.openxmlformats.org/officeDocument/2006/relationships/image" Target="../media/image22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30.png"/><Relationship Id="rId4" Type="http://schemas.openxmlformats.org/officeDocument/2006/relationships/image" Target="../media/image2000.png"/><Relationship Id="rId9" Type="http://schemas.openxmlformats.org/officeDocument/2006/relationships/image" Target="../media/image2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000.png"/><Relationship Id="rId10" Type="http://schemas.openxmlformats.org/officeDocument/2006/relationships/image" Target="../media/image251.png"/><Relationship Id="rId4" Type="http://schemas.openxmlformats.org/officeDocument/2006/relationships/image" Target="../media/image221.png"/><Relationship Id="rId9" Type="http://schemas.openxmlformats.org/officeDocument/2006/relationships/image" Target="../media/image2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1.png"/><Relationship Id="rId3" Type="http://schemas.openxmlformats.org/officeDocument/2006/relationships/image" Target="../media/image32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000.png"/><Relationship Id="rId10" Type="http://schemas.openxmlformats.org/officeDocument/2006/relationships/image" Target="../media/image251.png"/><Relationship Id="rId4" Type="http://schemas.openxmlformats.org/officeDocument/2006/relationships/image" Target="../media/image221.png"/><Relationship Id="rId9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3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5" Type="http://schemas.openxmlformats.org/officeDocument/2006/relationships/image" Target="../media/image280.png"/><Relationship Id="rId10" Type="http://schemas.openxmlformats.org/officeDocument/2006/relationships/image" Target="../media/image2.png"/><Relationship Id="rId4" Type="http://schemas.openxmlformats.org/officeDocument/2006/relationships/image" Target="../media/image170.png"/><Relationship Id="rId9" Type="http://schemas.openxmlformats.org/officeDocument/2006/relationships/image" Target="../media/image1.png"/><Relationship Id="rId14" Type="http://schemas.openxmlformats.org/officeDocument/2006/relationships/image" Target="../media/image27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1.png"/><Relationship Id="rId3" Type="http://schemas.openxmlformats.org/officeDocument/2006/relationships/image" Target="../media/image33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000.png"/><Relationship Id="rId10" Type="http://schemas.openxmlformats.org/officeDocument/2006/relationships/image" Target="../media/image251.png"/><Relationship Id="rId4" Type="http://schemas.openxmlformats.org/officeDocument/2006/relationships/image" Target="../media/image221.png"/><Relationship Id="rId9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1.png"/><Relationship Id="rId3" Type="http://schemas.openxmlformats.org/officeDocument/2006/relationships/image" Target="../media/image34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000.png"/><Relationship Id="rId10" Type="http://schemas.openxmlformats.org/officeDocument/2006/relationships/image" Target="../media/image251.png"/><Relationship Id="rId4" Type="http://schemas.openxmlformats.org/officeDocument/2006/relationships/image" Target="../media/image221.png"/><Relationship Id="rId9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22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30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1.pn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35.png"/><Relationship Id="rId4" Type="http://schemas.openxmlformats.org/officeDocument/2006/relationships/image" Target="../media/image22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1.png"/><Relationship Id="rId3" Type="http://schemas.openxmlformats.org/officeDocument/2006/relationships/image" Target="../media/image39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35.png"/><Relationship Id="rId4" Type="http://schemas.openxmlformats.org/officeDocument/2006/relationships/image" Target="../media/image2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52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53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3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5" Type="http://schemas.openxmlformats.org/officeDocument/2006/relationships/image" Target="../media/image280.png"/><Relationship Id="rId10" Type="http://schemas.openxmlformats.org/officeDocument/2006/relationships/image" Target="../media/image2.png"/><Relationship Id="rId4" Type="http://schemas.openxmlformats.org/officeDocument/2006/relationships/image" Target="../media/image170.png"/><Relationship Id="rId9" Type="http://schemas.openxmlformats.org/officeDocument/2006/relationships/image" Target="../media/image1.png"/><Relationship Id="rId14" Type="http://schemas.openxmlformats.org/officeDocument/2006/relationships/image" Target="../media/image27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54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55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9.png"/><Relationship Id="rId5" Type="http://schemas.openxmlformats.org/officeDocument/2006/relationships/image" Target="../media/image42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png"/><Relationship Id="rId3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49.png"/><Relationship Id="rId5" Type="http://schemas.openxmlformats.org/officeDocument/2006/relationships/image" Target="../media/image66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4" Type="http://schemas.openxmlformats.org/officeDocument/2006/relationships/image" Target="../media/image65.png"/><Relationship Id="rId9" Type="http://schemas.openxmlformats.org/officeDocument/2006/relationships/image" Target="../media/image47.png"/><Relationship Id="rId1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png"/><Relationship Id="rId3" Type="http://schemas.openxmlformats.org/officeDocument/2006/relationships/image" Target="../media/image69.png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49.png"/><Relationship Id="rId5" Type="http://schemas.openxmlformats.org/officeDocument/2006/relationships/image" Target="../media/image66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4" Type="http://schemas.openxmlformats.org/officeDocument/2006/relationships/image" Target="../media/image65.png"/><Relationship Id="rId9" Type="http://schemas.openxmlformats.org/officeDocument/2006/relationships/image" Target="../media/image47.png"/><Relationship Id="rId1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png"/><Relationship Id="rId3" Type="http://schemas.openxmlformats.org/officeDocument/2006/relationships/image" Target="../media/image70.png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5" Type="http://schemas.openxmlformats.org/officeDocument/2006/relationships/image" Target="../media/image74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Relationship Id="rId1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77.png"/><Relationship Id="rId3" Type="http://schemas.openxmlformats.org/officeDocument/2006/relationships/image" Target="../media/image720.png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3.png"/><Relationship Id="rId5" Type="http://schemas.openxmlformats.org/officeDocument/2006/relationships/image" Target="../media/image66.png"/><Relationship Id="rId15" Type="http://schemas.openxmlformats.org/officeDocument/2006/relationships/image" Target="../media/image79.png"/><Relationship Id="rId10" Type="http://schemas.openxmlformats.org/officeDocument/2006/relationships/image" Target="../media/image76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Relationship Id="rId14" Type="http://schemas.openxmlformats.org/officeDocument/2006/relationships/image" Target="../media/image7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78.png"/><Relationship Id="rId3" Type="http://schemas.openxmlformats.org/officeDocument/2006/relationships/image" Target="../media/image770.png"/><Relationship Id="rId7" Type="http://schemas.openxmlformats.org/officeDocument/2006/relationships/image" Target="../media/image57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3.png"/><Relationship Id="rId5" Type="http://schemas.openxmlformats.org/officeDocument/2006/relationships/image" Target="../media/image80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Relationship Id="rId1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62.png"/><Relationship Id="rId3" Type="http://schemas.openxmlformats.org/officeDocument/2006/relationships/image" Target="../media/image800.png"/><Relationship Id="rId7" Type="http://schemas.openxmlformats.org/officeDocument/2006/relationships/image" Target="../media/image81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82.png"/><Relationship Id="rId5" Type="http://schemas.openxmlformats.org/officeDocument/2006/relationships/image" Target="../media/image67.png"/><Relationship Id="rId10" Type="http://schemas.openxmlformats.org/officeDocument/2006/relationships/image" Target="../media/image83.png"/><Relationship Id="rId4" Type="http://schemas.openxmlformats.org/officeDocument/2006/relationships/image" Target="../media/image65.png"/><Relationship Id="rId9" Type="http://schemas.openxmlformats.org/officeDocument/2006/relationships/image" Target="../media/image72.png"/><Relationship Id="rId1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3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5" Type="http://schemas.openxmlformats.org/officeDocument/2006/relationships/image" Target="../media/image280.png"/><Relationship Id="rId10" Type="http://schemas.openxmlformats.org/officeDocument/2006/relationships/image" Target="../media/image2.png"/><Relationship Id="rId4" Type="http://schemas.openxmlformats.org/officeDocument/2006/relationships/image" Target="../media/image170.png"/><Relationship Id="rId9" Type="http://schemas.openxmlformats.org/officeDocument/2006/relationships/image" Target="../media/image1.png"/><Relationship Id="rId14" Type="http://schemas.openxmlformats.org/officeDocument/2006/relationships/image" Target="../media/image27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95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96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1.png"/><Relationship Id="rId13" Type="http://schemas.openxmlformats.org/officeDocument/2006/relationships/image" Target="../media/image260.png"/><Relationship Id="rId18" Type="http://schemas.openxmlformats.org/officeDocument/2006/relationships/image" Target="../media/image3100.png"/><Relationship Id="rId3" Type="http://schemas.openxmlformats.org/officeDocument/2006/relationships/image" Target="../media/image1600.png"/><Relationship Id="rId7" Type="http://schemas.openxmlformats.org/officeDocument/2006/relationships/image" Target="../media/image2001.png"/><Relationship Id="rId12" Type="http://schemas.openxmlformats.org/officeDocument/2006/relationships/image" Target="../media/image2500.png"/><Relationship Id="rId17" Type="http://schemas.openxmlformats.org/officeDocument/2006/relationships/image" Target="../media/image3000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2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0.png"/><Relationship Id="rId11" Type="http://schemas.openxmlformats.org/officeDocument/2006/relationships/image" Target="../media/image2400.png"/><Relationship Id="rId5" Type="http://schemas.openxmlformats.org/officeDocument/2006/relationships/image" Target="../media/image180.png"/><Relationship Id="rId15" Type="http://schemas.openxmlformats.org/officeDocument/2006/relationships/image" Target="../media/image2800.png"/><Relationship Id="rId10" Type="http://schemas.openxmlformats.org/officeDocument/2006/relationships/image" Target="../media/image2300.png"/><Relationship Id="rId4" Type="http://schemas.openxmlformats.org/officeDocument/2006/relationships/image" Target="../media/image1700.png"/><Relationship Id="rId9" Type="http://schemas.openxmlformats.org/officeDocument/2006/relationships/image" Target="../media/image2200.png"/><Relationship Id="rId14" Type="http://schemas.openxmlformats.org/officeDocument/2006/relationships/image" Target="../media/image270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4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2100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1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4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2100.png"/><Relationship Id="rId10" Type="http://schemas.openxmlformats.org/officeDocument/2006/relationships/image" Target="../media/image7.png"/><Relationship Id="rId4" Type="http://schemas.openxmlformats.org/officeDocument/2006/relationships/image" Target="../media/image21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4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2100.png"/><Relationship Id="rId10" Type="http://schemas.openxmlformats.org/officeDocument/2006/relationships/image" Target="../media/image7.png"/><Relationship Id="rId4" Type="http://schemas.openxmlformats.org/officeDocument/2006/relationships/image" Target="../media/image21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4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2100.png"/><Relationship Id="rId10" Type="http://schemas.openxmlformats.org/officeDocument/2006/relationships/image" Target="../media/image7.png"/><Relationship Id="rId4" Type="http://schemas.openxmlformats.org/officeDocument/2006/relationships/image" Target="../media/image21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Neural Networks</a:t>
            </a:r>
            <a:br>
              <a:rPr lang="en-US" dirty="0"/>
            </a:br>
            <a:r>
              <a:rPr lang="en-US" dirty="0"/>
              <a:t>Part 1 – Introduction, the Inference Module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56310" y="4191000"/>
            <a:ext cx="51488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+mn-lt"/>
              </a:rPr>
              <a:t>CSE 4311 </a:t>
            </a:r>
            <a:r>
              <a:rPr lang="en-US" sz="2000" dirty="0">
                <a:latin typeface="+mn-lt"/>
              </a:rPr>
              <a:t>– Neural Networks and Deep Learning</a:t>
            </a:r>
          </a:p>
          <a:p>
            <a:pPr algn="ctr" eaLnBrk="1" hangingPunct="1"/>
            <a:r>
              <a:rPr lang="en-US" sz="2000" dirty="0" err="1">
                <a:latin typeface="+mn-lt"/>
              </a:rPr>
              <a:t>Vassilis</a:t>
            </a:r>
            <a:r>
              <a:rPr lang="en-US" sz="2000" dirty="0">
                <a:latin typeface="+mn-lt"/>
              </a:rPr>
              <a:t> Athitsos</a:t>
            </a:r>
          </a:p>
          <a:p>
            <a:pPr algn="ctr" eaLnBrk="1" hangingPunct="1"/>
            <a:r>
              <a:rPr lang="en-US" sz="2000" dirty="0">
                <a:latin typeface="+mn-lt"/>
              </a:rPr>
              <a:t>Computer Science and Engineering Department</a:t>
            </a:r>
          </a:p>
          <a:p>
            <a:pPr algn="ctr" eaLnBrk="1" hangingPunct="1"/>
            <a:r>
              <a:rPr lang="en-US" sz="2000" dirty="0">
                <a:latin typeface="+mn-lt"/>
              </a:rPr>
              <a:t>University of Texas at Arlington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0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152400"/>
            <a:ext cx="2988362" cy="990600"/>
          </a:xfrm>
        </p:spPr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1" y="3733800"/>
                <a:ext cx="8703362" cy="19481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is notation that we will be using </a:t>
                </a:r>
                <a:r>
                  <a:rPr lang="en-US" b="1" u="sng" dirty="0"/>
                  <a:t>a lot</a:t>
                </a:r>
                <a:r>
                  <a:rPr lang="en-US" dirty="0"/>
                  <a:t> this semester.</a:t>
                </a:r>
              </a:p>
              <a:p>
                <a:pPr lvl="1"/>
                <a:r>
                  <a:rPr lang="en-US" dirty="0"/>
                  <a:t>What does it mean?</a:t>
                </a:r>
                <a:r>
                  <a:rPr lang="en-US" sz="700" dirty="0"/>
                  <a:t> </a:t>
                </a: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/>
                  <a:t> is the vector of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. It is a column vector.</a:t>
                </a:r>
              </a:p>
              <a:p>
                <a:pPr lvl="1"/>
                <a:r>
                  <a:rPr lang="en-US" dirty="0"/>
                  <a:t>By default, a vector is a column vector, unless specified otherwise.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1" y="3733800"/>
                <a:ext cx="8703362" cy="1948190"/>
              </a:xfrm>
              <a:blipFill>
                <a:blip r:embed="rId3"/>
                <a:stretch>
                  <a:fillRect t="-3135" r="-770" b="-45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08390" y="152400"/>
            <a:ext cx="5783210" cy="3408640"/>
            <a:chOff x="3344227" y="1229380"/>
            <a:chExt cx="5783210" cy="3408640"/>
          </a:xfrm>
        </p:grpSpPr>
        <p:grpSp>
          <p:nvGrpSpPr>
            <p:cNvPr id="26" name="Group 25"/>
            <p:cNvGrpSpPr/>
            <p:nvPr/>
          </p:nvGrpSpPr>
          <p:grpSpPr>
            <a:xfrm>
              <a:off x="3344227" y="1229380"/>
              <a:ext cx="5647373" cy="3408640"/>
              <a:chOff x="3344227" y="228600"/>
              <a:chExt cx="5647373" cy="34086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/>
              <p:cNvCxnSpPr>
                <a:stCxn id="34" idx="3"/>
                <a:endCxn id="28" idx="1"/>
              </p:cNvCxnSpPr>
              <p:nvPr/>
            </p:nvCxnSpPr>
            <p:spPr>
              <a:xfrm>
                <a:off x="3810002" y="490210"/>
                <a:ext cx="1356106" cy="7951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3953827" y="2161520"/>
                <a:ext cx="903625" cy="1143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4006716" y="2504420"/>
                <a:ext cx="1479684" cy="9906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953827" y="1437620"/>
                <a:ext cx="830210" cy="2545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endCxn id="28" idx="3"/>
              </p:cNvCxnSpPr>
              <p:nvPr/>
            </p:nvCxnSpPr>
            <p:spPr>
              <a:xfrm flipV="1">
                <a:off x="3953827" y="2389956"/>
                <a:ext cx="1212281" cy="495464"/>
              </a:xfrm>
              <a:prstGeom prst="straightConnector1">
                <a:avLst/>
              </a:prstGeom>
              <a:ln w="38100"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28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58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152400"/>
            <a:ext cx="2988362" cy="990600"/>
          </a:xfrm>
        </p:spPr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1" y="3733800"/>
                <a:ext cx="8703362" cy="19481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is notation that we will be using </a:t>
                </a:r>
                <a:r>
                  <a:rPr lang="en-US" b="1" u="sng" dirty="0"/>
                  <a:t>a lot</a:t>
                </a:r>
                <a:r>
                  <a:rPr lang="en-US" dirty="0"/>
                  <a:t> this semester.</a:t>
                </a:r>
              </a:p>
              <a:p>
                <a:pPr lvl="1"/>
                <a:r>
                  <a:rPr lang="en-US" dirty="0"/>
                  <a:t>What does it mean?</a:t>
                </a:r>
                <a:r>
                  <a:rPr lang="en-US" sz="700" dirty="0"/>
                  <a:t> </a:t>
                </a: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is the </a:t>
                </a:r>
                <a:r>
                  <a:rPr lang="en-US" b="1" u="sng" dirty="0"/>
                  <a:t>transpose</a:t>
                </a:r>
                <a:r>
                  <a:rPr lang="en-US" dirty="0"/>
                  <a:t> of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/>
                  <a:t>. It is a </a:t>
                </a:r>
                <a:r>
                  <a:rPr lang="en-US" b="1" u="sng" dirty="0"/>
                  <a:t>row</a:t>
                </a:r>
                <a:r>
                  <a:rPr lang="en-US" dirty="0"/>
                  <a:t> vector.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the vector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. It is a column vector.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is 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1" y="3733800"/>
                <a:ext cx="8703362" cy="1948190"/>
              </a:xfrm>
              <a:blipFill>
                <a:blip r:embed="rId3"/>
                <a:stretch>
                  <a:fillRect t="-3135" r="-770" b="-36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08390" y="152400"/>
            <a:ext cx="5783210" cy="3408640"/>
            <a:chOff x="3344227" y="1229380"/>
            <a:chExt cx="5783210" cy="3408640"/>
          </a:xfrm>
        </p:grpSpPr>
        <p:grpSp>
          <p:nvGrpSpPr>
            <p:cNvPr id="26" name="Group 25"/>
            <p:cNvGrpSpPr/>
            <p:nvPr/>
          </p:nvGrpSpPr>
          <p:grpSpPr>
            <a:xfrm>
              <a:off x="3344227" y="1229380"/>
              <a:ext cx="5647373" cy="3408640"/>
              <a:chOff x="3344227" y="228600"/>
              <a:chExt cx="5647373" cy="34086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/>
              <p:cNvCxnSpPr>
                <a:stCxn id="34" idx="3"/>
                <a:endCxn id="28" idx="1"/>
              </p:cNvCxnSpPr>
              <p:nvPr/>
            </p:nvCxnSpPr>
            <p:spPr>
              <a:xfrm>
                <a:off x="3810002" y="490210"/>
                <a:ext cx="1356106" cy="7951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3953827" y="2161520"/>
                <a:ext cx="903625" cy="1143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4006716" y="2504420"/>
                <a:ext cx="1479684" cy="9906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953827" y="1437620"/>
                <a:ext cx="830210" cy="2545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endCxn id="28" idx="3"/>
              </p:cNvCxnSpPr>
              <p:nvPr/>
            </p:nvCxnSpPr>
            <p:spPr>
              <a:xfrm flipV="1">
                <a:off x="3953827" y="2389956"/>
                <a:ext cx="1212281" cy="495464"/>
              </a:xfrm>
              <a:prstGeom prst="straightConnector1">
                <a:avLst/>
              </a:prstGeom>
              <a:ln w="38100"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28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524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152400"/>
            <a:ext cx="2988362" cy="990600"/>
          </a:xfrm>
        </p:spPr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1" y="3733800"/>
                <a:ext cx="8703362" cy="19481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is the </a:t>
                </a:r>
                <a:r>
                  <a:rPr lang="en-US" b="1" u="sng" dirty="0"/>
                  <a:t>transpose</a:t>
                </a:r>
                <a:r>
                  <a:rPr lang="en-US" dirty="0"/>
                  <a:t> of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/>
                  <a:t>. It is a </a:t>
                </a:r>
                <a:r>
                  <a:rPr lang="en-US" b="1" u="sng" dirty="0"/>
                  <a:t>row</a:t>
                </a:r>
                <a:r>
                  <a:rPr lang="en-US" dirty="0"/>
                  <a:t> vector.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the vector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. It is a column vector.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is matrix multiplication. We multiply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result of multiplying a row vector by a column vector is ???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1" y="3733800"/>
                <a:ext cx="8703362" cy="1948190"/>
              </a:xfrm>
              <a:blipFill>
                <a:blip r:embed="rId3"/>
                <a:stretch>
                  <a:fillRect t="-313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08390" y="152400"/>
            <a:ext cx="5783210" cy="3408640"/>
            <a:chOff x="3344227" y="1229380"/>
            <a:chExt cx="5783210" cy="3408640"/>
          </a:xfrm>
        </p:grpSpPr>
        <p:grpSp>
          <p:nvGrpSpPr>
            <p:cNvPr id="26" name="Group 25"/>
            <p:cNvGrpSpPr/>
            <p:nvPr/>
          </p:nvGrpSpPr>
          <p:grpSpPr>
            <a:xfrm>
              <a:off x="3344227" y="1229380"/>
              <a:ext cx="5647373" cy="3408640"/>
              <a:chOff x="3344227" y="228600"/>
              <a:chExt cx="5647373" cy="34086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/>
              <p:cNvCxnSpPr>
                <a:stCxn id="34" idx="3"/>
                <a:endCxn id="28" idx="1"/>
              </p:cNvCxnSpPr>
              <p:nvPr/>
            </p:nvCxnSpPr>
            <p:spPr>
              <a:xfrm>
                <a:off x="3810002" y="490210"/>
                <a:ext cx="1356106" cy="7951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3953827" y="2161520"/>
                <a:ext cx="903625" cy="1143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4006716" y="2504420"/>
                <a:ext cx="1479684" cy="9906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953827" y="1437620"/>
                <a:ext cx="830210" cy="2545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endCxn id="28" idx="3"/>
              </p:cNvCxnSpPr>
              <p:nvPr/>
            </p:nvCxnSpPr>
            <p:spPr>
              <a:xfrm flipV="1">
                <a:off x="3953827" y="2389956"/>
                <a:ext cx="1212281" cy="495464"/>
              </a:xfrm>
              <a:prstGeom prst="straightConnector1">
                <a:avLst/>
              </a:prstGeom>
              <a:ln w="38100"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28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645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152400"/>
            <a:ext cx="2988362" cy="990600"/>
          </a:xfrm>
        </p:spPr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1" y="3733800"/>
                <a:ext cx="8703362" cy="19481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is the </a:t>
                </a:r>
                <a:r>
                  <a:rPr lang="en-US" b="1" u="sng" dirty="0"/>
                  <a:t>transpose</a:t>
                </a:r>
                <a:r>
                  <a:rPr lang="en-US" dirty="0"/>
                  <a:t> of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/>
                  <a:t>. It is a </a:t>
                </a:r>
                <a:r>
                  <a:rPr lang="en-US" b="1" u="sng" dirty="0"/>
                  <a:t>row</a:t>
                </a:r>
                <a:r>
                  <a:rPr lang="en-US" dirty="0"/>
                  <a:t> vector.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the vector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. It is a column vector.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is matrix multiplication. We multiply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result of multiplying a row vector by a column vector is a single number (also called a scalar, also called a 1D vector, also called a 1x1 matrix).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1" y="3733800"/>
                <a:ext cx="8703362" cy="1948190"/>
              </a:xfrm>
              <a:blipFill>
                <a:blip r:embed="rId3"/>
                <a:stretch>
                  <a:fillRect t="-3135" r="-980" b="-46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08390" y="152400"/>
            <a:ext cx="5783210" cy="3408640"/>
            <a:chOff x="3344227" y="1229380"/>
            <a:chExt cx="5783210" cy="3408640"/>
          </a:xfrm>
        </p:grpSpPr>
        <p:grpSp>
          <p:nvGrpSpPr>
            <p:cNvPr id="26" name="Group 25"/>
            <p:cNvGrpSpPr/>
            <p:nvPr/>
          </p:nvGrpSpPr>
          <p:grpSpPr>
            <a:xfrm>
              <a:off x="3344227" y="1229380"/>
              <a:ext cx="5647373" cy="3408640"/>
              <a:chOff x="3344227" y="228600"/>
              <a:chExt cx="5647373" cy="34086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/>
              <p:cNvCxnSpPr>
                <a:stCxn id="34" idx="3"/>
                <a:endCxn id="28" idx="1"/>
              </p:cNvCxnSpPr>
              <p:nvPr/>
            </p:nvCxnSpPr>
            <p:spPr>
              <a:xfrm>
                <a:off x="3810002" y="490210"/>
                <a:ext cx="1356106" cy="7951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3953827" y="2161520"/>
                <a:ext cx="903625" cy="1143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4006716" y="2504420"/>
                <a:ext cx="1479684" cy="9906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953827" y="1437620"/>
                <a:ext cx="830210" cy="2545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endCxn id="28" idx="3"/>
              </p:cNvCxnSpPr>
              <p:nvPr/>
            </p:nvCxnSpPr>
            <p:spPr>
              <a:xfrm flipV="1">
                <a:off x="3953827" y="2389956"/>
                <a:ext cx="1212281" cy="495464"/>
              </a:xfrm>
              <a:prstGeom prst="straightConnector1">
                <a:avLst/>
              </a:prstGeom>
              <a:ln w="38100"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28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578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152400"/>
            <a:ext cx="2988362" cy="990600"/>
          </a:xfrm>
        </p:spPr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1" y="3733800"/>
                <a:ext cx="8703362" cy="19481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is the </a:t>
                </a:r>
                <a:r>
                  <a:rPr lang="en-US" b="1" u="sng" dirty="0"/>
                  <a:t>transpose</a:t>
                </a:r>
                <a:r>
                  <a:rPr lang="en-US" dirty="0"/>
                  <a:t> of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/>
                  <a:t>. It is a </a:t>
                </a:r>
                <a:r>
                  <a:rPr lang="en-US" b="1" u="sng" dirty="0"/>
                  <a:t>row</a:t>
                </a:r>
                <a:r>
                  <a:rPr lang="en-US" dirty="0"/>
                  <a:t> vector.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the vector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. It is a column vector.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is matrix multiplication. We multiply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result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also 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u="sng" dirty="0"/>
                  <a:t>dot product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is all fundamental linear algebra (course </a:t>
                </a:r>
                <a:r>
                  <a:rPr lang="en-US" dirty="0" err="1"/>
                  <a:t>prereq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1" y="3733800"/>
                <a:ext cx="8703362" cy="1948190"/>
              </a:xfrm>
              <a:blipFill>
                <a:blip r:embed="rId3"/>
                <a:stretch>
                  <a:fillRect l="-1261" t="-3135" b="-64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08390" y="152400"/>
            <a:ext cx="5783210" cy="3408640"/>
            <a:chOff x="3344227" y="1229380"/>
            <a:chExt cx="5783210" cy="3408640"/>
          </a:xfrm>
        </p:grpSpPr>
        <p:grpSp>
          <p:nvGrpSpPr>
            <p:cNvPr id="26" name="Group 25"/>
            <p:cNvGrpSpPr/>
            <p:nvPr/>
          </p:nvGrpSpPr>
          <p:grpSpPr>
            <a:xfrm>
              <a:off x="3344227" y="1229380"/>
              <a:ext cx="5647373" cy="3408640"/>
              <a:chOff x="3344227" y="228600"/>
              <a:chExt cx="5647373" cy="34086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/>
              <p:cNvCxnSpPr>
                <a:stCxn id="34" idx="3"/>
                <a:endCxn id="28" idx="1"/>
              </p:cNvCxnSpPr>
              <p:nvPr/>
            </p:nvCxnSpPr>
            <p:spPr>
              <a:xfrm>
                <a:off x="3810002" y="490210"/>
                <a:ext cx="1356106" cy="7951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3953827" y="2161520"/>
                <a:ext cx="903625" cy="1143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4006716" y="2504420"/>
                <a:ext cx="1479684" cy="9906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953827" y="1437620"/>
                <a:ext cx="830210" cy="2545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endCxn id="28" idx="3"/>
              </p:cNvCxnSpPr>
              <p:nvPr/>
            </p:nvCxnSpPr>
            <p:spPr>
              <a:xfrm flipV="1">
                <a:off x="3953827" y="2389956"/>
                <a:ext cx="1212281" cy="495464"/>
              </a:xfrm>
              <a:prstGeom prst="straightConnector1">
                <a:avLst/>
              </a:prstGeom>
              <a:ln w="38100"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28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611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381000"/>
            <a:ext cx="2988362" cy="990600"/>
          </a:xfrm>
        </p:spPr>
        <p:txBody>
          <a:bodyPr/>
          <a:lstStyle/>
          <a:p>
            <a:r>
              <a:rPr lang="en-US" dirty="0"/>
              <a:t>Notation for Bias 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399" y="4147810"/>
                <a:ext cx="8703363" cy="1871990"/>
              </a:xfrm>
            </p:spPr>
            <p:txBody>
              <a:bodyPr/>
              <a:lstStyle/>
              <a:p>
                <a:r>
                  <a:rPr lang="en-US" sz="2400" dirty="0"/>
                  <a:t>There is an alternative representation that we will not use,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and weight vector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𝒘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Then, instead of writing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𝑧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/>
                  <a:t> we can simply write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𝑧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In our slides, we will denote the bias weight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and treat it separately from the other weights. That will make life easier later.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399" y="4147810"/>
                <a:ext cx="8703363" cy="1871990"/>
              </a:xfrm>
              <a:blipFill>
                <a:blip r:embed="rId3"/>
                <a:stretch>
                  <a:fillRect l="-910" t="-2597" r="-630" b="-37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08390" y="152400"/>
            <a:ext cx="5783210" cy="3408640"/>
            <a:chOff x="3344227" y="1229380"/>
            <a:chExt cx="5783210" cy="3408640"/>
          </a:xfrm>
        </p:grpSpPr>
        <p:grpSp>
          <p:nvGrpSpPr>
            <p:cNvPr id="25" name="Group 24"/>
            <p:cNvGrpSpPr/>
            <p:nvPr/>
          </p:nvGrpSpPr>
          <p:grpSpPr>
            <a:xfrm>
              <a:off x="3344227" y="1229380"/>
              <a:ext cx="5647373" cy="3408640"/>
              <a:chOff x="3344227" y="228600"/>
              <a:chExt cx="5647373" cy="34086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Oval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>
                <a:stCxn id="52" idx="3"/>
                <a:endCxn id="30" idx="1"/>
              </p:cNvCxnSpPr>
              <p:nvPr/>
            </p:nvCxnSpPr>
            <p:spPr>
              <a:xfrm>
                <a:off x="3810002" y="490210"/>
                <a:ext cx="1356106" cy="7951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3953827" y="2161520"/>
                <a:ext cx="903625" cy="1143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4006716" y="2504420"/>
                <a:ext cx="1479684" cy="9906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3953827" y="1437620"/>
                <a:ext cx="830210" cy="2545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endCxn id="30" idx="3"/>
              </p:cNvCxnSpPr>
              <p:nvPr/>
            </p:nvCxnSpPr>
            <p:spPr>
              <a:xfrm flipV="1">
                <a:off x="3953827" y="2389956"/>
                <a:ext cx="1212281" cy="495464"/>
              </a:xfrm>
              <a:prstGeom prst="straightConnector1">
                <a:avLst/>
              </a:prstGeom>
              <a:ln w="38100"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 rot="1402881">
                    <a:off x="4479439" y="581313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02881">
                    <a:off x="4479439" y="581313"/>
                    <a:ext cx="686150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/>
              <p:cNvCxnSpPr>
                <a:stCxn id="30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7593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152400"/>
            <a:ext cx="2988362" cy="990600"/>
          </a:xfrm>
        </p:spPr>
        <p:txBody>
          <a:bodyPr/>
          <a:lstStyle/>
          <a:p>
            <a:r>
              <a:rPr lang="en-US" dirty="0"/>
              <a:t>Perceptrons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599" y="3733800"/>
                <a:ext cx="8627163" cy="1948190"/>
              </a:xfrm>
            </p:spPr>
            <p:txBody>
              <a:bodyPr/>
              <a:lstStyle/>
              <a:p>
                <a:r>
                  <a:rPr lang="en-US" sz="2400" dirty="0"/>
                  <a:t>A perceptron computes its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𝑧</m:t>
                    </m:r>
                  </m:oMath>
                </a14:m>
                <a:r>
                  <a:rPr lang="en-US" sz="2400" dirty="0"/>
                  <a:t> in two steps:</a:t>
                </a:r>
                <a:br>
                  <a:rPr lang="en-US" sz="2400" dirty="0"/>
                </a:br>
                <a:endParaRPr lang="en-US" sz="1050" dirty="0"/>
              </a:p>
              <a:p>
                <a:pPr marL="0" indent="0">
                  <a:buNone/>
                </a:pPr>
                <a:r>
                  <a:rPr lang="en-US" sz="2400" b="0" dirty="0"/>
                  <a:t>Ste</a:t>
                </a:r>
                <a:r>
                  <a:rPr lang="en-US" sz="2400" dirty="0"/>
                  <a:t>p </a:t>
                </a:r>
                <a:r>
                  <a:rPr lang="en-US" sz="2400" b="0" dirty="0"/>
                  <a:t>1: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/>
                      </a:rPr>
                      <m:t>𝒙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400" dirty="0"/>
                  <a:t>Step 2: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br>
                  <a:rPr lang="en-US" sz="1200" dirty="0"/>
                </a:br>
                <a:endParaRPr lang="en-US" sz="12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/>
                  <a:t> is called an </a:t>
                </a:r>
                <a:r>
                  <a:rPr lang="en-US" sz="2400" b="1" dirty="0"/>
                  <a:t>activation function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We will use several different activation functions this semester.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599" y="3733800"/>
                <a:ext cx="8627163" cy="1948190"/>
              </a:xfrm>
              <a:blipFill>
                <a:blip r:embed="rId3"/>
                <a:stretch>
                  <a:fillRect l="-1059" t="-2508" b="-49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08390" y="152400"/>
            <a:ext cx="5783210" cy="3408640"/>
            <a:chOff x="3344227" y="1229380"/>
            <a:chExt cx="5783210" cy="3408640"/>
          </a:xfrm>
        </p:grpSpPr>
        <p:grpSp>
          <p:nvGrpSpPr>
            <p:cNvPr id="26" name="Group 25"/>
            <p:cNvGrpSpPr/>
            <p:nvPr/>
          </p:nvGrpSpPr>
          <p:grpSpPr>
            <a:xfrm>
              <a:off x="3344227" y="1229380"/>
              <a:ext cx="5647373" cy="3408640"/>
              <a:chOff x="3344227" y="228600"/>
              <a:chExt cx="5647373" cy="34086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/>
              <p:cNvCxnSpPr>
                <a:stCxn id="34" idx="3"/>
                <a:endCxn id="28" idx="1"/>
              </p:cNvCxnSpPr>
              <p:nvPr/>
            </p:nvCxnSpPr>
            <p:spPr>
              <a:xfrm>
                <a:off x="3810002" y="490210"/>
                <a:ext cx="1356106" cy="7951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3953827" y="2161520"/>
                <a:ext cx="903625" cy="1143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4006716" y="2504420"/>
                <a:ext cx="1479684" cy="9906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953827" y="1437620"/>
                <a:ext cx="830210" cy="2545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endCxn id="28" idx="3"/>
              </p:cNvCxnSpPr>
              <p:nvPr/>
            </p:nvCxnSpPr>
            <p:spPr>
              <a:xfrm flipV="1">
                <a:off x="3953827" y="2389956"/>
                <a:ext cx="1212281" cy="495464"/>
              </a:xfrm>
              <a:prstGeom prst="straightConnector1">
                <a:avLst/>
              </a:prstGeom>
              <a:ln w="38100"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28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783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hitsos\Dropbox\courses\cse6363\slides\09_neural_networks\figures\step_fun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762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3048000" cy="990600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828800"/>
                <a:ext cx="8686800" cy="3581400"/>
              </a:xfrm>
            </p:spPr>
            <p:txBody>
              <a:bodyPr/>
              <a:lstStyle/>
              <a:p>
                <a:r>
                  <a:rPr lang="en-US" sz="2400" dirty="0"/>
                  <a:t> A perceptron produces </a:t>
                </a:r>
                <a:br>
                  <a:rPr lang="en-US" sz="2400" dirty="0"/>
                </a:br>
                <a:r>
                  <a:rPr lang="en-US" sz="2400" dirty="0"/>
                  <a:t>output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𝑧</m:t>
                    </m:r>
                    <m:r>
                      <a:rPr lang="en-US" sz="2400" i="1" smtClean="0">
                        <a:latin typeface="Cambria Math"/>
                      </a:rPr>
                      <m:t>=</m:t>
                    </m:r>
                    <m:r>
                      <a:rPr lang="en-US" sz="240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400" dirty="0"/>
                  <a:t>.</a:t>
                </a:r>
              </a:p>
              <a:p>
                <a:r>
                  <a:rPr lang="en-US" sz="2400" dirty="0"/>
                  <a:t>A simple choice for the </a:t>
                </a:r>
                <a:br>
                  <a:rPr lang="en-US" sz="2400" dirty="0"/>
                </a:br>
                <a:r>
                  <a:rPr lang="en-US" sz="2400" dirty="0"/>
                  <a:t>activation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/>
                  <a:t>: </a:t>
                </a:r>
                <a:br>
                  <a:rPr lang="en-US" sz="2400" dirty="0"/>
                </a:br>
                <a:r>
                  <a:rPr lang="en-US" sz="2400" dirty="0"/>
                  <a:t>the </a:t>
                </a:r>
                <a:r>
                  <a:rPr lang="en-US" sz="2400" b="1" dirty="0"/>
                  <a:t>step function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&lt;0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1,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endParaRPr lang="en-US" sz="1400" dirty="0"/>
              </a:p>
              <a:p>
                <a:r>
                  <a:rPr lang="en-US" sz="2400" dirty="0"/>
                  <a:t>The step function is useful for providing some intuitive examples.</a:t>
                </a:r>
              </a:p>
              <a:p>
                <a:r>
                  <a:rPr lang="en-US" sz="2400" dirty="0"/>
                  <a:t>It is </a:t>
                </a:r>
                <a:r>
                  <a:rPr lang="en-US" sz="2400" b="1" u="sng" dirty="0"/>
                  <a:t>not useful</a:t>
                </a:r>
                <a:r>
                  <a:rPr lang="en-US" sz="2400" dirty="0"/>
                  <a:t> for actual real-world systems.</a:t>
                </a:r>
              </a:p>
              <a:p>
                <a:pPr lvl="1"/>
                <a:r>
                  <a:rPr lang="en-US" sz="2000" dirty="0"/>
                  <a:t>Reason (will be explained later in detail): it is not differentiable, it does not allow optimization via gradient descent.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828800"/>
                <a:ext cx="8686800" cy="3581400"/>
              </a:xfrm>
              <a:blipFill>
                <a:blip r:embed="rId4"/>
                <a:stretch>
                  <a:fillRect l="-912" t="-1361" r="-561" b="-36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89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3048000" cy="990600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828800"/>
                <a:ext cx="8686800" cy="3581400"/>
              </a:xfrm>
            </p:spPr>
            <p:txBody>
              <a:bodyPr/>
              <a:lstStyle/>
              <a:p>
                <a:r>
                  <a:rPr lang="en-US" sz="2400" dirty="0"/>
                  <a:t> A perceptron produces </a:t>
                </a:r>
                <a:br>
                  <a:rPr lang="en-US" sz="2400" dirty="0"/>
                </a:br>
                <a:r>
                  <a:rPr lang="en-US" sz="2400" dirty="0"/>
                  <a:t>output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𝑧</m:t>
                    </m:r>
                    <m:r>
                      <a:rPr lang="en-US" sz="2400" i="1" smtClean="0">
                        <a:latin typeface="Cambria Math"/>
                      </a:rPr>
                      <m:t>=</m:t>
                    </m:r>
                    <m:r>
                      <a:rPr lang="en-US" sz="240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400" dirty="0"/>
                  <a:t>.</a:t>
                </a:r>
              </a:p>
              <a:p>
                <a:r>
                  <a:rPr lang="en-US" sz="2400" dirty="0"/>
                  <a:t>Another choice for the </a:t>
                </a:r>
                <a:br>
                  <a:rPr lang="en-US" sz="2400" dirty="0"/>
                </a:br>
                <a:r>
                  <a:rPr lang="en-US" sz="2400" dirty="0"/>
                  <a:t>activation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h</m:t>
                    </m:r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𝑎</m:t>
                    </m:r>
                    <m:r>
                      <a:rPr lang="en-US" sz="24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</a:t>
                </a:r>
                <a:br>
                  <a:rPr lang="en-US" sz="2400" dirty="0"/>
                </a:br>
                <a:r>
                  <a:rPr lang="en-US" sz="2400" dirty="0"/>
                  <a:t>the </a:t>
                </a:r>
                <a:r>
                  <a:rPr lang="en-US" sz="2400" b="1" dirty="0"/>
                  <a:t>sigmoid function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endParaRPr lang="en-US" sz="1400" dirty="0"/>
              </a:p>
              <a:p>
                <a:r>
                  <a:rPr lang="en-US" sz="2400" dirty="0"/>
                  <a:t>The sigmoid is often used in real-world systems.</a:t>
                </a:r>
              </a:p>
              <a:p>
                <a:r>
                  <a:rPr lang="en-US" sz="2400" dirty="0"/>
                  <a:t>It is a differentiable function, it allows use of gradient descent (will be explained later).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828800"/>
                <a:ext cx="8686800" cy="3581400"/>
              </a:xfrm>
              <a:blipFill>
                <a:blip r:embed="rId3"/>
                <a:stretch>
                  <a:fillRect l="-912" t="-1361" b="-2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C:\Users\athitsos\Dropbox\courses\cse6363\slides\09_neural_networks\figures\sigmoi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762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42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685800"/>
            <a:ext cx="2988362" cy="990600"/>
          </a:xfrm>
        </p:spPr>
        <p:txBody>
          <a:bodyPr/>
          <a:lstStyle/>
          <a:p>
            <a:r>
              <a:rPr lang="en-US" dirty="0"/>
              <a:t>Perceptrons</a:t>
            </a:r>
            <a:br>
              <a:rPr lang="en-US" dirty="0"/>
            </a:br>
            <a:r>
              <a:rPr lang="en-US" dirty="0"/>
              <a:t>and 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962400"/>
            <a:ext cx="8229600" cy="1871990"/>
          </a:xfrm>
        </p:spPr>
        <p:txBody>
          <a:bodyPr/>
          <a:lstStyle/>
          <a:p>
            <a:r>
              <a:rPr lang="en-US" sz="2400" dirty="0"/>
              <a:t>Perceptrons are inspired by neurons.</a:t>
            </a:r>
          </a:p>
          <a:p>
            <a:pPr lvl="1"/>
            <a:r>
              <a:rPr lang="en-US" sz="2000" dirty="0"/>
              <a:t>Neurons are the cells forming the nervous system, and the brain.</a:t>
            </a:r>
          </a:p>
          <a:p>
            <a:pPr lvl="1"/>
            <a:r>
              <a:rPr lang="en-US" sz="2000" dirty="0"/>
              <a:t>Neurons somehow sum up their inputs, and if the sum exceeds a threshold, they "fire".</a:t>
            </a:r>
          </a:p>
          <a:p>
            <a:r>
              <a:rPr lang="en-US" sz="2400" dirty="0"/>
              <a:t>Since brains are "intelligent", computer scientists have been hoping that perceptron-based systems can be used to model intelligence.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08390" y="152400"/>
            <a:ext cx="5783210" cy="3408640"/>
            <a:chOff x="3344227" y="1229380"/>
            <a:chExt cx="5783210" cy="3408640"/>
          </a:xfrm>
        </p:grpSpPr>
        <p:grpSp>
          <p:nvGrpSpPr>
            <p:cNvPr id="25" name="Group 24"/>
            <p:cNvGrpSpPr/>
            <p:nvPr/>
          </p:nvGrpSpPr>
          <p:grpSpPr>
            <a:xfrm>
              <a:off x="3344227" y="1229380"/>
              <a:ext cx="5647373" cy="3408640"/>
              <a:chOff x="3344227" y="228600"/>
              <a:chExt cx="5647373" cy="34086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Oval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>
                <a:stCxn id="52" idx="3"/>
                <a:endCxn id="30" idx="1"/>
              </p:cNvCxnSpPr>
              <p:nvPr/>
            </p:nvCxnSpPr>
            <p:spPr>
              <a:xfrm>
                <a:off x="3810002" y="490210"/>
                <a:ext cx="1356106" cy="7951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3953827" y="2161520"/>
                <a:ext cx="903625" cy="1143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4006716" y="2504420"/>
                <a:ext cx="1479684" cy="9906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3953827" y="1437620"/>
                <a:ext cx="830210" cy="2545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endCxn id="30" idx="3"/>
              </p:cNvCxnSpPr>
              <p:nvPr/>
            </p:nvCxnSpPr>
            <p:spPr>
              <a:xfrm flipV="1">
                <a:off x="3953827" y="2389956"/>
                <a:ext cx="1212281" cy="495464"/>
              </a:xfrm>
              <a:prstGeom prst="straightConnector1">
                <a:avLst/>
              </a:prstGeom>
              <a:ln w="38100"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/>
              <p:cNvCxnSpPr>
                <a:stCxn id="30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386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05096"/>
          </a:xfrm>
        </p:spPr>
        <p:txBody>
          <a:bodyPr/>
          <a:lstStyle/>
          <a:p>
            <a:r>
              <a:rPr lang="en-US" dirty="0"/>
              <a:t>Neural Networks are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533400" y="1219200"/>
            <a:ext cx="7772400" cy="3581400"/>
            <a:chOff x="457200" y="1066800"/>
            <a:chExt cx="7772400" cy="3581400"/>
          </a:xfrm>
        </p:grpSpPr>
        <p:grpSp>
          <p:nvGrpSpPr>
            <p:cNvPr id="3" name="Group 2"/>
            <p:cNvGrpSpPr/>
            <p:nvPr/>
          </p:nvGrpSpPr>
          <p:grpSpPr>
            <a:xfrm>
              <a:off x="457200" y="1066800"/>
              <a:ext cx="7772400" cy="3581400"/>
              <a:chOff x="420831" y="1321474"/>
              <a:chExt cx="8037369" cy="42772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2622741" y="2286000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741" y="2286000"/>
                    <a:ext cx="953343" cy="798124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Arrow Connector 6"/>
              <p:cNvCxnSpPr>
                <a:stCxn id="5" idx="6"/>
                <a:endCxn id="15" idx="1"/>
              </p:cNvCxnSpPr>
              <p:nvPr/>
            </p:nvCxnSpPr>
            <p:spPr>
              <a:xfrm flipV="1">
                <a:off x="3576084" y="2406835"/>
                <a:ext cx="1135530" cy="27822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3" idx="6"/>
              </p:cNvCxnSpPr>
              <p:nvPr/>
            </p:nvCxnSpPr>
            <p:spPr>
              <a:xfrm>
                <a:off x="7277942" y="3715738"/>
                <a:ext cx="117962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221198" y="1839248"/>
                <a:ext cx="1538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Output layer</a:t>
                </a:r>
              </a:p>
            </p:txBody>
          </p:sp>
          <p:cxnSp>
            <p:nvCxnSpPr>
              <p:cNvPr id="12" name="Straight Arrow Connector 11"/>
              <p:cNvCxnSpPr>
                <a:stCxn id="5" idx="6"/>
                <a:endCxn id="16" idx="1"/>
              </p:cNvCxnSpPr>
              <p:nvPr/>
            </p:nvCxnSpPr>
            <p:spPr>
              <a:xfrm>
                <a:off x="3576084" y="2685062"/>
                <a:ext cx="1140846" cy="67229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/>
                  <p:cNvSpPr/>
                  <p:nvPr/>
                </p:nvSpPr>
                <p:spPr>
                  <a:xfrm>
                    <a:off x="2628057" y="43072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057" y="4307276"/>
                    <a:ext cx="953343" cy="798124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/>
                  <p:cNvSpPr/>
                  <p:nvPr/>
                </p:nvSpPr>
                <p:spPr>
                  <a:xfrm>
                    <a:off x="4572000" y="2289952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Oval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000" y="2289952"/>
                    <a:ext cx="953343" cy="798124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Oval 15"/>
                  <p:cNvSpPr/>
                  <p:nvPr/>
                </p:nvSpPr>
                <p:spPr>
                  <a:xfrm>
                    <a:off x="4577316" y="32404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Oval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7316" y="3240476"/>
                    <a:ext cx="953343" cy="79812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Oval 16"/>
                  <p:cNvSpPr/>
                  <p:nvPr/>
                </p:nvSpPr>
                <p:spPr>
                  <a:xfrm>
                    <a:off x="4577316" y="42310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Oval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7316" y="4231076"/>
                    <a:ext cx="953343" cy="79812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>
                <a:stCxn id="13" idx="6"/>
                <a:endCxn id="17" idx="2"/>
              </p:cNvCxnSpPr>
              <p:nvPr/>
            </p:nvCxnSpPr>
            <p:spPr>
              <a:xfrm flipV="1">
                <a:off x="3581400" y="4630138"/>
                <a:ext cx="995916" cy="76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/>
                  <p:cNvSpPr/>
                  <p:nvPr/>
                </p:nvSpPr>
                <p:spPr>
                  <a:xfrm>
                    <a:off x="6324600" y="2286000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2286000"/>
                    <a:ext cx="953343" cy="798124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6324599" y="33166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599" y="3316676"/>
                    <a:ext cx="953343" cy="798124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15" idx="6"/>
                <a:endCxn id="22" idx="2"/>
              </p:cNvCxnSpPr>
              <p:nvPr/>
            </p:nvCxnSpPr>
            <p:spPr>
              <a:xfrm flipV="1">
                <a:off x="5525343" y="2685062"/>
                <a:ext cx="799257" cy="39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6" idx="6"/>
                <a:endCxn id="22" idx="2"/>
              </p:cNvCxnSpPr>
              <p:nvPr/>
            </p:nvCxnSpPr>
            <p:spPr>
              <a:xfrm flipV="1">
                <a:off x="5530659" y="2744710"/>
                <a:ext cx="793941" cy="8948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7" idx="6"/>
              </p:cNvCxnSpPr>
              <p:nvPr/>
            </p:nvCxnSpPr>
            <p:spPr>
              <a:xfrm flipV="1">
                <a:off x="5530659" y="3886200"/>
                <a:ext cx="808413" cy="74393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6" idx="6"/>
                <a:endCxn id="23" idx="2"/>
              </p:cNvCxnSpPr>
              <p:nvPr/>
            </p:nvCxnSpPr>
            <p:spPr>
              <a:xfrm>
                <a:off x="5530659" y="3639538"/>
                <a:ext cx="793940" cy="76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2" idx="6"/>
              </p:cNvCxnSpPr>
              <p:nvPr/>
            </p:nvCxnSpPr>
            <p:spPr>
              <a:xfrm flipV="1">
                <a:off x="7277943" y="2743200"/>
                <a:ext cx="1180257" cy="15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/>
                  <p:cNvSpPr/>
                  <p:nvPr/>
                </p:nvSpPr>
                <p:spPr>
                  <a:xfrm>
                    <a:off x="2628057" y="3276600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Oval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057" y="3276600"/>
                    <a:ext cx="953343" cy="798124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/>
              <p:cNvCxnSpPr>
                <a:stCxn id="30" idx="6"/>
                <a:endCxn id="16" idx="2"/>
              </p:cNvCxnSpPr>
              <p:nvPr/>
            </p:nvCxnSpPr>
            <p:spPr>
              <a:xfrm flipV="1">
                <a:off x="3581400" y="3639538"/>
                <a:ext cx="995916" cy="3612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30" idx="6"/>
                <a:endCxn id="17" idx="2"/>
              </p:cNvCxnSpPr>
              <p:nvPr/>
            </p:nvCxnSpPr>
            <p:spPr>
              <a:xfrm>
                <a:off x="3581400" y="3675662"/>
                <a:ext cx="995916" cy="95447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/>
                  <p:cNvSpPr/>
                  <p:nvPr/>
                </p:nvSpPr>
                <p:spPr>
                  <a:xfrm>
                    <a:off x="6324600" y="43072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Oval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4307276"/>
                    <a:ext cx="953343" cy="798124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>
                <a:stCxn id="13" idx="6"/>
                <a:endCxn id="16" idx="2"/>
              </p:cNvCxnSpPr>
              <p:nvPr/>
            </p:nvCxnSpPr>
            <p:spPr>
              <a:xfrm flipV="1">
                <a:off x="3581400" y="3639538"/>
                <a:ext cx="995916" cy="10668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3" idx="6"/>
                <a:endCxn id="15" idx="2"/>
              </p:cNvCxnSpPr>
              <p:nvPr/>
            </p:nvCxnSpPr>
            <p:spPr>
              <a:xfrm flipV="1">
                <a:off x="3581400" y="2689014"/>
                <a:ext cx="990600" cy="201732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0" idx="6"/>
                <a:endCxn id="15" idx="2"/>
              </p:cNvCxnSpPr>
              <p:nvPr/>
            </p:nvCxnSpPr>
            <p:spPr>
              <a:xfrm flipV="1">
                <a:off x="3581400" y="2689014"/>
                <a:ext cx="990600" cy="98664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5" idx="6"/>
                <a:endCxn id="17" idx="1"/>
              </p:cNvCxnSpPr>
              <p:nvPr/>
            </p:nvCxnSpPr>
            <p:spPr>
              <a:xfrm>
                <a:off x="3576084" y="2685062"/>
                <a:ext cx="1140846" cy="166289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17" idx="6"/>
                <a:endCxn id="22" idx="2"/>
              </p:cNvCxnSpPr>
              <p:nvPr/>
            </p:nvCxnSpPr>
            <p:spPr>
              <a:xfrm flipV="1">
                <a:off x="5530659" y="2744710"/>
                <a:ext cx="793941" cy="18854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15" idx="6"/>
                <a:endCxn id="23" idx="1"/>
              </p:cNvCxnSpPr>
              <p:nvPr/>
            </p:nvCxnSpPr>
            <p:spPr>
              <a:xfrm>
                <a:off x="5525343" y="2689014"/>
                <a:ext cx="938870" cy="74454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6"/>
                <a:endCxn id="34" idx="1"/>
              </p:cNvCxnSpPr>
              <p:nvPr/>
            </p:nvCxnSpPr>
            <p:spPr>
              <a:xfrm>
                <a:off x="5525343" y="2689014"/>
                <a:ext cx="938871" cy="173514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16" idx="6"/>
                <a:endCxn id="34" idx="2"/>
              </p:cNvCxnSpPr>
              <p:nvPr/>
            </p:nvCxnSpPr>
            <p:spPr>
              <a:xfrm>
                <a:off x="5530659" y="3639538"/>
                <a:ext cx="793941" cy="10668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17" idx="6"/>
                <a:endCxn id="34" idx="2"/>
              </p:cNvCxnSpPr>
              <p:nvPr/>
            </p:nvCxnSpPr>
            <p:spPr>
              <a:xfrm>
                <a:off x="5530659" y="4630138"/>
                <a:ext cx="793941" cy="76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Oval 87"/>
                  <p:cNvSpPr/>
                  <p:nvPr/>
                </p:nvSpPr>
                <p:spPr>
                  <a:xfrm>
                    <a:off x="762000" y="1716476"/>
                    <a:ext cx="864825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Oval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1716476"/>
                    <a:ext cx="864825" cy="798124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Oval 88"/>
                  <p:cNvSpPr/>
                  <p:nvPr/>
                </p:nvSpPr>
                <p:spPr>
                  <a:xfrm>
                    <a:off x="761999" y="2743200"/>
                    <a:ext cx="864825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Oval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999" y="2743200"/>
                    <a:ext cx="864825" cy="798124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Oval 89"/>
                  <p:cNvSpPr/>
                  <p:nvPr/>
                </p:nvSpPr>
                <p:spPr>
                  <a:xfrm>
                    <a:off x="762000" y="3733800"/>
                    <a:ext cx="864825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Oval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3733800"/>
                    <a:ext cx="864825" cy="798124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Oval 90"/>
                  <p:cNvSpPr/>
                  <p:nvPr/>
                </p:nvSpPr>
                <p:spPr>
                  <a:xfrm>
                    <a:off x="762000" y="4800600"/>
                    <a:ext cx="864825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Oval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800600"/>
                    <a:ext cx="864825" cy="798124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TextBox 92"/>
              <p:cNvSpPr txBox="1"/>
              <p:nvPr/>
            </p:nvSpPr>
            <p:spPr>
              <a:xfrm>
                <a:off x="420831" y="1321474"/>
                <a:ext cx="1501486" cy="441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 layer</a:t>
                </a:r>
              </a:p>
            </p:txBody>
          </p:sp>
          <p:cxnSp>
            <p:nvCxnSpPr>
              <p:cNvPr id="94" name="Straight Arrow Connector 93"/>
              <p:cNvCxnSpPr>
                <a:stCxn id="88" idx="6"/>
                <a:endCxn id="5" idx="0"/>
              </p:cNvCxnSpPr>
              <p:nvPr/>
            </p:nvCxnSpPr>
            <p:spPr>
              <a:xfrm>
                <a:off x="1626825" y="2115538"/>
                <a:ext cx="1472588" cy="17046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88" idx="6"/>
                <a:endCxn id="30" idx="0"/>
              </p:cNvCxnSpPr>
              <p:nvPr/>
            </p:nvCxnSpPr>
            <p:spPr>
              <a:xfrm>
                <a:off x="1626825" y="2115538"/>
                <a:ext cx="1477904" cy="116106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8" idx="6"/>
                <a:endCxn id="13" idx="1"/>
              </p:cNvCxnSpPr>
              <p:nvPr/>
            </p:nvCxnSpPr>
            <p:spPr>
              <a:xfrm>
                <a:off x="1626825" y="2115538"/>
                <a:ext cx="1140846" cy="23086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89" idx="6"/>
                <a:endCxn id="5" idx="1"/>
              </p:cNvCxnSpPr>
              <p:nvPr/>
            </p:nvCxnSpPr>
            <p:spPr>
              <a:xfrm flipV="1">
                <a:off x="1626824" y="2402883"/>
                <a:ext cx="1135531" cy="73937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89" idx="6"/>
                <a:endCxn id="30" idx="1"/>
              </p:cNvCxnSpPr>
              <p:nvPr/>
            </p:nvCxnSpPr>
            <p:spPr>
              <a:xfrm>
                <a:off x="1626824" y="3142262"/>
                <a:ext cx="1140847" cy="2512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9" idx="6"/>
                <a:endCxn id="13" idx="1"/>
              </p:cNvCxnSpPr>
              <p:nvPr/>
            </p:nvCxnSpPr>
            <p:spPr>
              <a:xfrm>
                <a:off x="1626824" y="3142262"/>
                <a:ext cx="1140847" cy="128189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90" idx="6"/>
                <a:endCxn id="5" idx="2"/>
              </p:cNvCxnSpPr>
              <p:nvPr/>
            </p:nvCxnSpPr>
            <p:spPr>
              <a:xfrm flipV="1">
                <a:off x="1626825" y="2685062"/>
                <a:ext cx="995916" cy="14478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90" idx="6"/>
                <a:endCxn id="30" idx="2"/>
              </p:cNvCxnSpPr>
              <p:nvPr/>
            </p:nvCxnSpPr>
            <p:spPr>
              <a:xfrm flipV="1">
                <a:off x="1626825" y="3675662"/>
                <a:ext cx="1001232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90" idx="6"/>
                <a:endCxn id="13" idx="2"/>
              </p:cNvCxnSpPr>
              <p:nvPr/>
            </p:nvCxnSpPr>
            <p:spPr>
              <a:xfrm>
                <a:off x="1626825" y="4132862"/>
                <a:ext cx="1001232" cy="57347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91" idx="6"/>
                <a:endCxn id="5" idx="3"/>
              </p:cNvCxnSpPr>
              <p:nvPr/>
            </p:nvCxnSpPr>
            <p:spPr>
              <a:xfrm flipV="1">
                <a:off x="1626825" y="2967241"/>
                <a:ext cx="1135530" cy="22324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91" idx="6"/>
                <a:endCxn id="30" idx="3"/>
              </p:cNvCxnSpPr>
              <p:nvPr/>
            </p:nvCxnSpPr>
            <p:spPr>
              <a:xfrm flipV="1">
                <a:off x="1626825" y="3957841"/>
                <a:ext cx="1140846" cy="12418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91" idx="6"/>
                <a:endCxn id="13" idx="3"/>
              </p:cNvCxnSpPr>
              <p:nvPr/>
            </p:nvCxnSpPr>
            <p:spPr>
              <a:xfrm flipV="1">
                <a:off x="1626825" y="4988517"/>
                <a:ext cx="1140846" cy="21114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>
                <a:off x="2376508" y="1776501"/>
                <a:ext cx="1797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Hidden Layer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74354" y="1776501"/>
                <a:ext cx="1946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Hidden Layer</a:t>
                </a:r>
              </a:p>
            </p:txBody>
          </p:sp>
        </p:grpSp>
        <p:cxnSp>
          <p:nvCxnSpPr>
            <p:cNvPr id="77" name="Straight Arrow Connector 76"/>
            <p:cNvCxnSpPr>
              <a:stCxn id="34" idx="6"/>
            </p:cNvCxnSpPr>
            <p:nvPr/>
          </p:nvCxnSpPr>
          <p:spPr>
            <a:xfrm>
              <a:off x="7088253" y="3900993"/>
              <a:ext cx="114073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Content Placeholder 2"/>
          <p:cNvSpPr>
            <a:spLocks noGrp="1"/>
          </p:cNvSpPr>
          <p:nvPr>
            <p:ph idx="1"/>
          </p:nvPr>
        </p:nvSpPr>
        <p:spPr>
          <a:xfrm>
            <a:off x="478221" y="5029200"/>
            <a:ext cx="8229600" cy="849215"/>
          </a:xfrm>
        </p:spPr>
        <p:txBody>
          <a:bodyPr/>
          <a:lstStyle/>
          <a:p>
            <a:r>
              <a:rPr lang="en-US" sz="2400" dirty="0"/>
              <a:t>This is an example of a neural network.</a:t>
            </a:r>
          </a:p>
          <a:p>
            <a:r>
              <a:rPr lang="en-US" sz="2400" dirty="0"/>
              <a:t>The drawing will make more sense later.</a:t>
            </a:r>
          </a:p>
          <a:p>
            <a:r>
              <a:rPr lang="en-US" sz="2400" dirty="0"/>
              <a:t>What is important at this point is that a neural network is a weighted directed graph.</a:t>
            </a:r>
          </a:p>
        </p:txBody>
      </p:sp>
    </p:spTree>
    <p:extLst>
      <p:ext uri="{BB962C8B-B14F-4D97-AF65-F5344CB8AC3E}">
        <p14:creationId xmlns:p14="http://schemas.microsoft.com/office/powerpoint/2010/main" val="1927042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/>
              <a:t>Separate Modules: Training,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21" y="1905000"/>
            <a:ext cx="8229600" cy="4572000"/>
          </a:xfrm>
        </p:spPr>
        <p:txBody>
          <a:bodyPr/>
          <a:lstStyle/>
          <a:p>
            <a:r>
              <a:rPr lang="en-US" dirty="0"/>
              <a:t>Neural networks are supervised learning models.</a:t>
            </a:r>
          </a:p>
          <a:p>
            <a:r>
              <a:rPr lang="en-US" dirty="0"/>
              <a:t>Typically, implementing  a supervised learning model requires implementing two separate modules:</a:t>
            </a:r>
          </a:p>
          <a:p>
            <a:pPr lvl="1"/>
            <a:r>
              <a:rPr lang="en-US" dirty="0"/>
              <a:t>A training module, that uses training data to construct the model.</a:t>
            </a:r>
          </a:p>
          <a:p>
            <a:pPr lvl="1"/>
            <a:r>
              <a:rPr lang="en-US" dirty="0"/>
              <a:t>An inference module, that applies the model to new data, to recognize the class that the new data belong to.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3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/>
              <a:t>Separate Modules: Training,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21" y="1676400"/>
            <a:ext cx="8229600" cy="4572000"/>
          </a:xfrm>
        </p:spPr>
        <p:txBody>
          <a:bodyPr/>
          <a:lstStyle/>
          <a:p>
            <a:r>
              <a:rPr lang="en-US" sz="2400" dirty="0"/>
              <a:t>In the real world, training is done before inference.</a:t>
            </a:r>
          </a:p>
          <a:p>
            <a:pPr lvl="1"/>
            <a:r>
              <a:rPr lang="en-US" sz="2000" dirty="0"/>
              <a:t>We cannot use a model before we construct that model.</a:t>
            </a:r>
          </a:p>
          <a:p>
            <a:r>
              <a:rPr lang="en-US" sz="2400" dirty="0"/>
              <a:t>For teaching purposes, we start with the inference module. It is more simple to understand and implement.</a:t>
            </a:r>
          </a:p>
          <a:p>
            <a:pPr lvl="1"/>
            <a:r>
              <a:rPr lang="en-US" sz="2000" dirty="0"/>
              <a:t>The training module includes the inference module as a subcomponent.</a:t>
            </a:r>
          </a:p>
          <a:p>
            <a:r>
              <a:rPr lang="en-US" sz="2400" dirty="0"/>
              <a:t>We will start by seeing some simple examples of </a:t>
            </a:r>
            <a:r>
              <a:rPr lang="en-US" sz="2400" dirty="0" err="1"/>
              <a:t>perceptrons</a:t>
            </a:r>
            <a:r>
              <a:rPr lang="en-US" sz="2400" dirty="0"/>
              <a:t> and neural networks.</a:t>
            </a:r>
          </a:p>
          <a:p>
            <a:pPr lvl="1"/>
            <a:r>
              <a:rPr lang="en-US" sz="2000" dirty="0"/>
              <a:t>We just want to see how to apply them to test data.</a:t>
            </a:r>
          </a:p>
          <a:p>
            <a:pPr lvl="1"/>
            <a:r>
              <a:rPr lang="en-US" sz="2000" dirty="0"/>
              <a:t>We will NOT worry (for now) about training them.</a:t>
            </a:r>
          </a:p>
          <a:p>
            <a:r>
              <a:rPr lang="en-US" sz="2400" dirty="0"/>
              <a:t>Still, just as a preview: the job of training is to assign values to the weights.</a:t>
            </a:r>
          </a:p>
          <a:p>
            <a:pPr lvl="1"/>
            <a:r>
              <a:rPr lang="en-US" sz="2000" dirty="0"/>
              <a:t>At inference time, the weights are fixed.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47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AND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2057400"/>
          </a:xfrm>
        </p:spPr>
        <p:txBody>
          <a:bodyPr/>
          <a:lstStyle/>
          <a:p>
            <a:r>
              <a:rPr lang="en-US" sz="2400" dirty="0"/>
              <a:t>Suppose we use the </a:t>
            </a:r>
            <a:r>
              <a:rPr lang="en-US" sz="2400" b="1" dirty="0"/>
              <a:t>step function </a:t>
            </a:r>
            <a:r>
              <a:rPr lang="en-US" sz="2400" dirty="0"/>
              <a:t>for activation.</a:t>
            </a:r>
          </a:p>
          <a:p>
            <a:r>
              <a:rPr lang="en-US" sz="2400" dirty="0"/>
              <a:t>Suppose </a:t>
            </a:r>
            <a:r>
              <a:rPr lang="en-US" sz="2400" dirty="0" err="1"/>
              <a:t>boolean</a:t>
            </a:r>
            <a:r>
              <a:rPr lang="en-US" sz="2400" dirty="0"/>
              <a:t> value </a:t>
            </a:r>
            <a:r>
              <a:rPr lang="en-US" sz="2400" b="1" dirty="0"/>
              <a:t>false </a:t>
            </a:r>
            <a:r>
              <a:rPr lang="en-US" sz="2400" dirty="0"/>
              <a:t>is represented as number 0.</a:t>
            </a:r>
          </a:p>
          <a:p>
            <a:r>
              <a:rPr lang="en-US" sz="2400" dirty="0"/>
              <a:t>Suppose </a:t>
            </a:r>
            <a:r>
              <a:rPr lang="en-US" sz="2400" dirty="0" err="1"/>
              <a:t>boolean</a:t>
            </a:r>
            <a:r>
              <a:rPr lang="en-US" sz="2400" dirty="0"/>
              <a:t> value </a:t>
            </a:r>
            <a:r>
              <a:rPr lang="en-US" sz="2400" b="1" dirty="0"/>
              <a:t>true</a:t>
            </a:r>
            <a:r>
              <a:rPr lang="en-US" sz="2400" dirty="0"/>
              <a:t> is represented as number 1.</a:t>
            </a:r>
          </a:p>
          <a:p>
            <a:r>
              <a:rPr lang="en-US" sz="2400" dirty="0"/>
              <a:t>Then, the perceptron below computes the </a:t>
            </a:r>
            <a:r>
              <a:rPr lang="en-US" sz="2400" dirty="0" err="1"/>
              <a:t>boolean</a:t>
            </a:r>
            <a:r>
              <a:rPr lang="en-US" sz="2400" dirty="0"/>
              <a:t> AND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3810000"/>
            <a:ext cx="7156020" cy="2895600"/>
            <a:chOff x="1971417" y="724333"/>
            <a:chExt cx="7156020" cy="2895600"/>
          </a:xfrm>
        </p:grpSpPr>
        <p:grpSp>
          <p:nvGrpSpPr>
            <p:cNvPr id="7" name="Group 6"/>
            <p:cNvGrpSpPr/>
            <p:nvPr/>
          </p:nvGrpSpPr>
          <p:grpSpPr>
            <a:xfrm>
              <a:off x="1971417" y="724333"/>
              <a:ext cx="7020183" cy="2895600"/>
              <a:chOff x="1971417" y="-276447"/>
              <a:chExt cx="7020183" cy="2895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>
                <a:stCxn id="15" idx="2"/>
                <a:endCxn id="9" idx="1"/>
              </p:cNvCxnSpPr>
              <p:nvPr/>
            </p:nvCxnSpPr>
            <p:spPr>
              <a:xfrm>
                <a:off x="2215526" y="246773"/>
                <a:ext cx="2950582" cy="10386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6" idx="3"/>
              </p:cNvCxnSpPr>
              <p:nvPr/>
            </p:nvCxnSpPr>
            <p:spPr>
              <a:xfrm flipV="1">
                <a:off x="2595168" y="1981201"/>
                <a:ext cx="2169684" cy="3763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4" idx="3"/>
              </p:cNvCxnSpPr>
              <p:nvPr/>
            </p:nvCxnSpPr>
            <p:spPr>
              <a:xfrm>
                <a:off x="2583957" y="1280563"/>
                <a:ext cx="2200080" cy="3796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=−1.5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9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5257800" y="3383340"/>
            <a:ext cx="308744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false AND false = false</a:t>
            </a:r>
          </a:p>
          <a:p>
            <a:r>
              <a:rPr lang="en-US" sz="2400" b="1" dirty="0"/>
              <a:t>false AND true = false</a:t>
            </a:r>
          </a:p>
          <a:p>
            <a:r>
              <a:rPr lang="en-US" sz="2400" b="1" dirty="0"/>
              <a:t>true AND false = false</a:t>
            </a:r>
          </a:p>
          <a:p>
            <a:r>
              <a:rPr lang="en-US" sz="2400" b="1" dirty="0"/>
              <a:t>true AND true = true</a:t>
            </a:r>
          </a:p>
        </p:txBody>
      </p:sp>
    </p:spTree>
    <p:extLst>
      <p:ext uri="{BB962C8B-B14F-4D97-AF65-F5344CB8AC3E}">
        <p14:creationId xmlns:p14="http://schemas.microsoft.com/office/powerpoint/2010/main" val="1851307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AND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</p:spPr>
            <p:txBody>
              <a:bodyPr/>
              <a:lstStyle/>
              <a:p>
                <a:r>
                  <a:rPr lang="en-US" dirty="0"/>
                  <a:t>Verification: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−1.5+1∗0+1∗0=−1.5.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−1.5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Corresponds to case </a:t>
                </a:r>
                <a:r>
                  <a:rPr lang="en-US" b="1" dirty="0"/>
                  <a:t>false AND false = false</a:t>
                </a:r>
                <a:r>
                  <a:rPr lang="en-US" dirty="0"/>
                  <a:t>.</a:t>
                </a:r>
                <a:endParaRPr lang="en-US" b="1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  <a:blipFill>
                <a:blip r:embed="rId3"/>
                <a:stretch>
                  <a:fillRect l="-1252" t="-2663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7800" y="3383340"/>
            <a:ext cx="308744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false AND false = false</a:t>
            </a:r>
          </a:p>
          <a:p>
            <a:r>
              <a:rPr lang="en-US" sz="2400" b="1" dirty="0"/>
              <a:t>false AND true = false</a:t>
            </a:r>
          </a:p>
          <a:p>
            <a:r>
              <a:rPr lang="en-US" sz="2400" b="1" dirty="0"/>
              <a:t>true AND false = false</a:t>
            </a:r>
          </a:p>
          <a:p>
            <a:r>
              <a:rPr lang="en-US" sz="2400" b="1" dirty="0"/>
              <a:t>true AND true = true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14400" y="3810000"/>
            <a:ext cx="7156020" cy="2895600"/>
            <a:chOff x="1971417" y="724333"/>
            <a:chExt cx="7156020" cy="2895600"/>
          </a:xfrm>
        </p:grpSpPr>
        <p:grpSp>
          <p:nvGrpSpPr>
            <p:cNvPr id="40" name="Group 39"/>
            <p:cNvGrpSpPr/>
            <p:nvPr/>
          </p:nvGrpSpPr>
          <p:grpSpPr>
            <a:xfrm>
              <a:off x="1971417" y="724333"/>
              <a:ext cx="7020183" cy="2895600"/>
              <a:chOff x="1971417" y="-276447"/>
              <a:chExt cx="7020183" cy="2895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2" name="Oval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47" idx="2"/>
                <a:endCxn id="42" idx="1"/>
              </p:cNvCxnSpPr>
              <p:nvPr/>
            </p:nvCxnSpPr>
            <p:spPr>
              <a:xfrm>
                <a:off x="2215526" y="246773"/>
                <a:ext cx="2950582" cy="10386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48" idx="3"/>
              </p:cNvCxnSpPr>
              <p:nvPr/>
            </p:nvCxnSpPr>
            <p:spPr>
              <a:xfrm flipV="1">
                <a:off x="2595168" y="1981201"/>
                <a:ext cx="2169684" cy="3763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6" idx="3"/>
              </p:cNvCxnSpPr>
              <p:nvPr/>
            </p:nvCxnSpPr>
            <p:spPr>
              <a:xfrm>
                <a:off x="2583957" y="1280563"/>
                <a:ext cx="2200080" cy="3796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=−1.5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2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9019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AND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</p:spPr>
            <p:txBody>
              <a:bodyPr/>
              <a:lstStyle/>
              <a:p>
                <a:r>
                  <a:rPr lang="en-US" dirty="0"/>
                  <a:t>Verification: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−1.5+1∗0+1∗1=−0.5.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−0.5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Corresponds to case </a:t>
                </a:r>
                <a:r>
                  <a:rPr lang="en-US" b="1" dirty="0"/>
                  <a:t>false AND true = false</a:t>
                </a:r>
                <a:r>
                  <a:rPr lang="en-US" dirty="0"/>
                  <a:t>.</a:t>
                </a:r>
                <a:endParaRPr lang="en-US" b="1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  <a:blipFill>
                <a:blip r:embed="rId3"/>
                <a:stretch>
                  <a:fillRect l="-1252" t="-2663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7800" y="3383340"/>
            <a:ext cx="308744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false AND false = false</a:t>
            </a:r>
          </a:p>
          <a:p>
            <a:r>
              <a:rPr lang="en-US" sz="2400" b="1" dirty="0"/>
              <a:t>false AND true = false</a:t>
            </a:r>
          </a:p>
          <a:p>
            <a:r>
              <a:rPr lang="en-US" sz="2400" b="1" dirty="0"/>
              <a:t>true AND false = false</a:t>
            </a:r>
          </a:p>
          <a:p>
            <a:r>
              <a:rPr lang="en-US" sz="2400" b="1" dirty="0"/>
              <a:t>true AND true = true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14400" y="3810000"/>
            <a:ext cx="7156020" cy="2895600"/>
            <a:chOff x="1971417" y="724333"/>
            <a:chExt cx="7156020" cy="2895600"/>
          </a:xfrm>
        </p:grpSpPr>
        <p:grpSp>
          <p:nvGrpSpPr>
            <p:cNvPr id="40" name="Group 39"/>
            <p:cNvGrpSpPr/>
            <p:nvPr/>
          </p:nvGrpSpPr>
          <p:grpSpPr>
            <a:xfrm>
              <a:off x="1971417" y="724333"/>
              <a:ext cx="7020183" cy="2895600"/>
              <a:chOff x="1971417" y="-276447"/>
              <a:chExt cx="7020183" cy="2895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2" name="Oval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47" idx="2"/>
                <a:endCxn id="42" idx="1"/>
              </p:cNvCxnSpPr>
              <p:nvPr/>
            </p:nvCxnSpPr>
            <p:spPr>
              <a:xfrm>
                <a:off x="2215526" y="246773"/>
                <a:ext cx="2950582" cy="10386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48" idx="3"/>
              </p:cNvCxnSpPr>
              <p:nvPr/>
            </p:nvCxnSpPr>
            <p:spPr>
              <a:xfrm flipV="1">
                <a:off x="2595168" y="1981201"/>
                <a:ext cx="2169684" cy="3763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6" idx="3"/>
              </p:cNvCxnSpPr>
              <p:nvPr/>
            </p:nvCxnSpPr>
            <p:spPr>
              <a:xfrm>
                <a:off x="2583957" y="1280563"/>
                <a:ext cx="2200080" cy="3796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=−1.5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2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45286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AND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</p:spPr>
            <p:txBody>
              <a:bodyPr/>
              <a:lstStyle/>
              <a:p>
                <a:r>
                  <a:rPr lang="en-US" dirty="0"/>
                  <a:t>Verification: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−1.5+1∗1+1∗0=−0.5.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−0.5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Corresponds to case </a:t>
                </a:r>
                <a:r>
                  <a:rPr lang="en-US" b="1" dirty="0"/>
                  <a:t>true AND false = false</a:t>
                </a:r>
                <a:r>
                  <a:rPr lang="en-US" dirty="0"/>
                  <a:t>.</a:t>
                </a:r>
                <a:endParaRPr lang="en-US" b="1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  <a:blipFill>
                <a:blip r:embed="rId3"/>
                <a:stretch>
                  <a:fillRect l="-1252" t="-2663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7800" y="3383340"/>
            <a:ext cx="308744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false AND false = false</a:t>
            </a:r>
          </a:p>
          <a:p>
            <a:r>
              <a:rPr lang="en-US" sz="2400" b="1" dirty="0"/>
              <a:t>false AND true = false</a:t>
            </a:r>
          </a:p>
          <a:p>
            <a:r>
              <a:rPr lang="en-US" sz="2400" b="1" dirty="0"/>
              <a:t>true AND false = false</a:t>
            </a:r>
          </a:p>
          <a:p>
            <a:r>
              <a:rPr lang="en-US" sz="2400" b="1" dirty="0"/>
              <a:t>true AND true = true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14400" y="3810000"/>
            <a:ext cx="7156020" cy="2895600"/>
            <a:chOff x="1971417" y="724333"/>
            <a:chExt cx="7156020" cy="2895600"/>
          </a:xfrm>
        </p:grpSpPr>
        <p:grpSp>
          <p:nvGrpSpPr>
            <p:cNvPr id="40" name="Group 39"/>
            <p:cNvGrpSpPr/>
            <p:nvPr/>
          </p:nvGrpSpPr>
          <p:grpSpPr>
            <a:xfrm>
              <a:off x="1971417" y="724333"/>
              <a:ext cx="7020183" cy="2895600"/>
              <a:chOff x="1971417" y="-276447"/>
              <a:chExt cx="7020183" cy="2895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2" name="Oval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47" idx="2"/>
                <a:endCxn id="42" idx="1"/>
              </p:cNvCxnSpPr>
              <p:nvPr/>
            </p:nvCxnSpPr>
            <p:spPr>
              <a:xfrm>
                <a:off x="2215526" y="246773"/>
                <a:ext cx="2950582" cy="10386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48" idx="3"/>
              </p:cNvCxnSpPr>
              <p:nvPr/>
            </p:nvCxnSpPr>
            <p:spPr>
              <a:xfrm flipV="1">
                <a:off x="2595168" y="1981201"/>
                <a:ext cx="2169684" cy="3763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6" idx="3"/>
              </p:cNvCxnSpPr>
              <p:nvPr/>
            </p:nvCxnSpPr>
            <p:spPr>
              <a:xfrm>
                <a:off x="2583957" y="1280563"/>
                <a:ext cx="2200080" cy="3796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=−1.5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2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0874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AND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</p:spPr>
            <p:txBody>
              <a:bodyPr/>
              <a:lstStyle/>
              <a:p>
                <a:r>
                  <a:rPr lang="en-US" dirty="0"/>
                  <a:t>Verification: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−1.5+1∗1+1∗1=0.5.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0.5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Corresponds to case </a:t>
                </a:r>
                <a:r>
                  <a:rPr lang="en-US" b="1" dirty="0"/>
                  <a:t>true AND true = true</a:t>
                </a:r>
                <a:r>
                  <a:rPr lang="en-US" dirty="0"/>
                  <a:t>.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  <a:blipFill>
                <a:blip r:embed="rId3"/>
                <a:stretch>
                  <a:fillRect l="-1252" t="-2663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57800" y="3383340"/>
            <a:ext cx="308744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false AND false = false</a:t>
            </a:r>
          </a:p>
          <a:p>
            <a:r>
              <a:rPr lang="en-US" sz="2400" b="1" dirty="0"/>
              <a:t>false AND true = false</a:t>
            </a:r>
          </a:p>
          <a:p>
            <a:r>
              <a:rPr lang="en-US" sz="2400" b="1" dirty="0"/>
              <a:t>true AND false = false</a:t>
            </a:r>
          </a:p>
          <a:p>
            <a:r>
              <a:rPr lang="en-US" sz="2400" b="1" dirty="0"/>
              <a:t>true AND true = true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14400" y="3810000"/>
            <a:ext cx="7156020" cy="2895600"/>
            <a:chOff x="1971417" y="724333"/>
            <a:chExt cx="7156020" cy="2895600"/>
          </a:xfrm>
        </p:grpSpPr>
        <p:grpSp>
          <p:nvGrpSpPr>
            <p:cNvPr id="40" name="Group 39"/>
            <p:cNvGrpSpPr/>
            <p:nvPr/>
          </p:nvGrpSpPr>
          <p:grpSpPr>
            <a:xfrm>
              <a:off x="1971417" y="724333"/>
              <a:ext cx="7020183" cy="2895600"/>
              <a:chOff x="1971417" y="-276447"/>
              <a:chExt cx="7020183" cy="2895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2" name="Oval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47" idx="2"/>
                <a:endCxn id="42" idx="1"/>
              </p:cNvCxnSpPr>
              <p:nvPr/>
            </p:nvCxnSpPr>
            <p:spPr>
              <a:xfrm>
                <a:off x="2215526" y="246773"/>
                <a:ext cx="2950582" cy="10386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48" idx="3"/>
              </p:cNvCxnSpPr>
              <p:nvPr/>
            </p:nvCxnSpPr>
            <p:spPr>
              <a:xfrm flipV="1">
                <a:off x="2595168" y="1981201"/>
                <a:ext cx="2169684" cy="3763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6" idx="3"/>
              </p:cNvCxnSpPr>
              <p:nvPr/>
            </p:nvCxnSpPr>
            <p:spPr>
              <a:xfrm>
                <a:off x="2583957" y="1280563"/>
                <a:ext cx="2200080" cy="3796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=−1.5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2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4432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OR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2057400"/>
          </a:xfrm>
        </p:spPr>
        <p:txBody>
          <a:bodyPr/>
          <a:lstStyle/>
          <a:p>
            <a:r>
              <a:rPr lang="en-US" sz="2400" dirty="0"/>
              <a:t>Suppose we use the </a:t>
            </a:r>
            <a:r>
              <a:rPr lang="en-US" sz="2400" b="1" dirty="0"/>
              <a:t>step function </a:t>
            </a:r>
            <a:r>
              <a:rPr lang="en-US" sz="2400" dirty="0"/>
              <a:t>for activation.</a:t>
            </a:r>
          </a:p>
          <a:p>
            <a:r>
              <a:rPr lang="en-US" sz="2400" dirty="0"/>
              <a:t>Suppose </a:t>
            </a:r>
            <a:r>
              <a:rPr lang="en-US" sz="2400" dirty="0" err="1"/>
              <a:t>boolean</a:t>
            </a:r>
            <a:r>
              <a:rPr lang="en-US" sz="2400" dirty="0"/>
              <a:t> value </a:t>
            </a:r>
            <a:r>
              <a:rPr lang="en-US" sz="2400" b="1" dirty="0"/>
              <a:t>false </a:t>
            </a:r>
            <a:r>
              <a:rPr lang="en-US" sz="2400" dirty="0"/>
              <a:t>is represented as number 0.</a:t>
            </a:r>
          </a:p>
          <a:p>
            <a:r>
              <a:rPr lang="en-US" sz="2400" dirty="0"/>
              <a:t>Suppose </a:t>
            </a:r>
            <a:r>
              <a:rPr lang="en-US" sz="2400" dirty="0" err="1"/>
              <a:t>boolean</a:t>
            </a:r>
            <a:r>
              <a:rPr lang="en-US" sz="2400" dirty="0"/>
              <a:t> value </a:t>
            </a:r>
            <a:r>
              <a:rPr lang="en-US" sz="2400" b="1" dirty="0"/>
              <a:t>true</a:t>
            </a:r>
            <a:r>
              <a:rPr lang="en-US" sz="2400" dirty="0"/>
              <a:t> is represented as number 1.</a:t>
            </a:r>
          </a:p>
          <a:p>
            <a:r>
              <a:rPr lang="en-US" sz="2400" dirty="0"/>
              <a:t>Then, the perceptron below computes the </a:t>
            </a:r>
            <a:r>
              <a:rPr lang="en-US" sz="2400" dirty="0" err="1"/>
              <a:t>boolean</a:t>
            </a:r>
            <a:r>
              <a:rPr lang="en-US" sz="2400" dirty="0"/>
              <a:t> OR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57800" y="3383340"/>
            <a:ext cx="28071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false OR false = false</a:t>
            </a:r>
          </a:p>
          <a:p>
            <a:r>
              <a:rPr lang="en-US" sz="2400" b="1" dirty="0"/>
              <a:t>false OR true = true</a:t>
            </a:r>
          </a:p>
          <a:p>
            <a:r>
              <a:rPr lang="en-US" sz="2400" b="1" dirty="0"/>
              <a:t>true OR false = true</a:t>
            </a:r>
          </a:p>
          <a:p>
            <a:r>
              <a:rPr lang="en-US" sz="2400" b="1" dirty="0"/>
              <a:t>true OR true = true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14400" y="3810000"/>
            <a:ext cx="7156020" cy="2895600"/>
            <a:chOff x="1971417" y="724333"/>
            <a:chExt cx="7156020" cy="2895600"/>
          </a:xfrm>
        </p:grpSpPr>
        <p:grpSp>
          <p:nvGrpSpPr>
            <p:cNvPr id="25" name="Group 24"/>
            <p:cNvGrpSpPr/>
            <p:nvPr/>
          </p:nvGrpSpPr>
          <p:grpSpPr>
            <a:xfrm>
              <a:off x="1971417" y="724333"/>
              <a:ext cx="7020183" cy="2895600"/>
              <a:chOff x="1971417" y="-276447"/>
              <a:chExt cx="7020183" cy="2895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Oval 26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7" name="Oval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Arrow Connector 27"/>
              <p:cNvCxnSpPr>
                <a:stCxn id="32" idx="2"/>
                <a:endCxn id="27" idx="1"/>
              </p:cNvCxnSpPr>
              <p:nvPr/>
            </p:nvCxnSpPr>
            <p:spPr>
              <a:xfrm>
                <a:off x="2215526" y="246773"/>
                <a:ext cx="2950582" cy="10386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33" idx="3"/>
              </p:cNvCxnSpPr>
              <p:nvPr/>
            </p:nvCxnSpPr>
            <p:spPr>
              <a:xfrm flipV="1">
                <a:off x="2595168" y="1981201"/>
                <a:ext cx="2169684" cy="3763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31" idx="3"/>
              </p:cNvCxnSpPr>
              <p:nvPr/>
            </p:nvCxnSpPr>
            <p:spPr>
              <a:xfrm>
                <a:off x="2583957" y="1280563"/>
                <a:ext cx="2200080" cy="3796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.5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>
                <a:stCxn id="27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2148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OR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</p:spPr>
            <p:txBody>
              <a:bodyPr/>
              <a:lstStyle/>
              <a:p>
                <a:r>
                  <a:rPr lang="en-US" dirty="0"/>
                  <a:t>Verification: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−0.5+1∗0+1∗0=−0.5.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−0.5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Corresponds to case </a:t>
                </a:r>
                <a:r>
                  <a:rPr lang="en-US" b="1" dirty="0"/>
                  <a:t>false OR false = false</a:t>
                </a:r>
                <a:r>
                  <a:rPr lang="en-US" dirty="0"/>
                  <a:t>.</a:t>
                </a:r>
                <a:endParaRPr lang="en-US" b="1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  <a:blipFill>
                <a:blip r:embed="rId3"/>
                <a:stretch>
                  <a:fillRect l="-1252" t="-2663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3383340"/>
            <a:ext cx="28071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false OR false = false</a:t>
            </a:r>
          </a:p>
          <a:p>
            <a:r>
              <a:rPr lang="en-US" sz="2400" b="1" dirty="0"/>
              <a:t>false OR true = true</a:t>
            </a:r>
          </a:p>
          <a:p>
            <a:r>
              <a:rPr lang="en-US" sz="2400" b="1" dirty="0"/>
              <a:t>true OR false = true</a:t>
            </a:r>
          </a:p>
          <a:p>
            <a:r>
              <a:rPr lang="en-US" sz="2400" b="1" dirty="0"/>
              <a:t>true OR true = true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14400" y="3810000"/>
            <a:ext cx="7156020" cy="2895600"/>
            <a:chOff x="1971417" y="724333"/>
            <a:chExt cx="7156020" cy="2895600"/>
          </a:xfrm>
        </p:grpSpPr>
        <p:grpSp>
          <p:nvGrpSpPr>
            <p:cNvPr id="40" name="Group 39"/>
            <p:cNvGrpSpPr/>
            <p:nvPr/>
          </p:nvGrpSpPr>
          <p:grpSpPr>
            <a:xfrm>
              <a:off x="1971417" y="724333"/>
              <a:ext cx="7020183" cy="2895600"/>
              <a:chOff x="1971417" y="-276447"/>
              <a:chExt cx="7020183" cy="2895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2" name="Oval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47" idx="2"/>
                <a:endCxn id="42" idx="1"/>
              </p:cNvCxnSpPr>
              <p:nvPr/>
            </p:nvCxnSpPr>
            <p:spPr>
              <a:xfrm>
                <a:off x="2215526" y="246773"/>
                <a:ext cx="2950582" cy="10386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48" idx="3"/>
              </p:cNvCxnSpPr>
              <p:nvPr/>
            </p:nvCxnSpPr>
            <p:spPr>
              <a:xfrm flipV="1">
                <a:off x="2595168" y="1981201"/>
                <a:ext cx="2169684" cy="3763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6" idx="3"/>
              </p:cNvCxnSpPr>
              <p:nvPr/>
            </p:nvCxnSpPr>
            <p:spPr>
              <a:xfrm>
                <a:off x="2583957" y="1280563"/>
                <a:ext cx="2200080" cy="3796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.5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2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5985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OR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</p:spPr>
            <p:txBody>
              <a:bodyPr/>
              <a:lstStyle/>
              <a:p>
                <a:r>
                  <a:rPr lang="en-US" dirty="0"/>
                  <a:t>Verification: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−0.5+1∗0+1∗1=0.5.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0.5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Corresponds to case </a:t>
                </a:r>
                <a:r>
                  <a:rPr lang="en-US" b="1" dirty="0"/>
                  <a:t>false OR true = true</a:t>
                </a:r>
                <a:r>
                  <a:rPr lang="en-US" dirty="0"/>
                  <a:t>.</a:t>
                </a:r>
                <a:endParaRPr lang="en-US" b="1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  <a:blipFill>
                <a:blip r:embed="rId3"/>
                <a:stretch>
                  <a:fillRect l="-1252" t="-2663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3383340"/>
            <a:ext cx="28071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false OR false = false</a:t>
            </a:r>
          </a:p>
          <a:p>
            <a:r>
              <a:rPr lang="en-US" sz="2400" b="1" dirty="0"/>
              <a:t>false OR true = true</a:t>
            </a:r>
          </a:p>
          <a:p>
            <a:r>
              <a:rPr lang="en-US" sz="2400" b="1" dirty="0"/>
              <a:t>true OR false = true</a:t>
            </a:r>
          </a:p>
          <a:p>
            <a:r>
              <a:rPr lang="en-US" sz="2400" b="1" dirty="0"/>
              <a:t>true OR true = true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14400" y="3810000"/>
            <a:ext cx="7156020" cy="2895600"/>
            <a:chOff x="1971417" y="724333"/>
            <a:chExt cx="7156020" cy="2895600"/>
          </a:xfrm>
        </p:grpSpPr>
        <p:grpSp>
          <p:nvGrpSpPr>
            <p:cNvPr id="40" name="Group 39"/>
            <p:cNvGrpSpPr/>
            <p:nvPr/>
          </p:nvGrpSpPr>
          <p:grpSpPr>
            <a:xfrm>
              <a:off x="1971417" y="724333"/>
              <a:ext cx="7020183" cy="2895600"/>
              <a:chOff x="1971417" y="-276447"/>
              <a:chExt cx="7020183" cy="2895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2" name="Oval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47" idx="2"/>
                <a:endCxn id="42" idx="1"/>
              </p:cNvCxnSpPr>
              <p:nvPr/>
            </p:nvCxnSpPr>
            <p:spPr>
              <a:xfrm>
                <a:off x="2215526" y="246773"/>
                <a:ext cx="2950582" cy="10386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48" idx="3"/>
              </p:cNvCxnSpPr>
              <p:nvPr/>
            </p:nvCxnSpPr>
            <p:spPr>
              <a:xfrm flipV="1">
                <a:off x="2595168" y="1981201"/>
                <a:ext cx="2169684" cy="3763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6" idx="3"/>
              </p:cNvCxnSpPr>
              <p:nvPr/>
            </p:nvCxnSpPr>
            <p:spPr>
              <a:xfrm>
                <a:off x="2583957" y="1280563"/>
                <a:ext cx="2200080" cy="3796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.5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2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075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05096"/>
          </a:xfrm>
        </p:spPr>
        <p:txBody>
          <a:bodyPr/>
          <a:lstStyle/>
          <a:p>
            <a:r>
              <a:rPr lang="en-US" dirty="0"/>
              <a:t>Neural Networks are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533400" y="1219200"/>
            <a:ext cx="7772400" cy="3581400"/>
            <a:chOff x="457200" y="1066800"/>
            <a:chExt cx="7772400" cy="3581400"/>
          </a:xfrm>
        </p:grpSpPr>
        <p:grpSp>
          <p:nvGrpSpPr>
            <p:cNvPr id="3" name="Group 2"/>
            <p:cNvGrpSpPr/>
            <p:nvPr/>
          </p:nvGrpSpPr>
          <p:grpSpPr>
            <a:xfrm>
              <a:off x="457200" y="1066800"/>
              <a:ext cx="7772400" cy="3581400"/>
              <a:chOff x="420831" y="1321474"/>
              <a:chExt cx="8037369" cy="42772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2622741" y="2286000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741" y="2286000"/>
                    <a:ext cx="953343" cy="798124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Arrow Connector 6"/>
              <p:cNvCxnSpPr>
                <a:stCxn id="5" idx="6"/>
                <a:endCxn id="15" idx="1"/>
              </p:cNvCxnSpPr>
              <p:nvPr/>
            </p:nvCxnSpPr>
            <p:spPr>
              <a:xfrm flipV="1">
                <a:off x="3576084" y="2406835"/>
                <a:ext cx="1135530" cy="27822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3" idx="6"/>
              </p:cNvCxnSpPr>
              <p:nvPr/>
            </p:nvCxnSpPr>
            <p:spPr>
              <a:xfrm>
                <a:off x="7277942" y="3715738"/>
                <a:ext cx="117962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221198" y="1839248"/>
                <a:ext cx="1538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Output layer</a:t>
                </a:r>
              </a:p>
            </p:txBody>
          </p:sp>
          <p:cxnSp>
            <p:nvCxnSpPr>
              <p:cNvPr id="12" name="Straight Arrow Connector 11"/>
              <p:cNvCxnSpPr>
                <a:stCxn id="5" idx="6"/>
                <a:endCxn id="16" idx="1"/>
              </p:cNvCxnSpPr>
              <p:nvPr/>
            </p:nvCxnSpPr>
            <p:spPr>
              <a:xfrm>
                <a:off x="3576084" y="2685062"/>
                <a:ext cx="1140846" cy="67229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/>
                  <p:cNvSpPr/>
                  <p:nvPr/>
                </p:nvSpPr>
                <p:spPr>
                  <a:xfrm>
                    <a:off x="2628057" y="43072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057" y="4307276"/>
                    <a:ext cx="953343" cy="798124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/>
                  <p:cNvSpPr/>
                  <p:nvPr/>
                </p:nvSpPr>
                <p:spPr>
                  <a:xfrm>
                    <a:off x="4572000" y="2289952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Oval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000" y="2289952"/>
                    <a:ext cx="953343" cy="798124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Oval 15"/>
                  <p:cNvSpPr/>
                  <p:nvPr/>
                </p:nvSpPr>
                <p:spPr>
                  <a:xfrm>
                    <a:off x="4577316" y="32404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Oval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7316" y="3240476"/>
                    <a:ext cx="953343" cy="79812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Oval 16"/>
                  <p:cNvSpPr/>
                  <p:nvPr/>
                </p:nvSpPr>
                <p:spPr>
                  <a:xfrm>
                    <a:off x="4577316" y="42310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Oval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7316" y="4231076"/>
                    <a:ext cx="953343" cy="79812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>
                <a:stCxn id="13" idx="6"/>
                <a:endCxn id="17" idx="2"/>
              </p:cNvCxnSpPr>
              <p:nvPr/>
            </p:nvCxnSpPr>
            <p:spPr>
              <a:xfrm flipV="1">
                <a:off x="3581400" y="4630138"/>
                <a:ext cx="995916" cy="76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/>
                  <p:cNvSpPr/>
                  <p:nvPr/>
                </p:nvSpPr>
                <p:spPr>
                  <a:xfrm>
                    <a:off x="6324600" y="2286000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2286000"/>
                    <a:ext cx="953343" cy="798124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6324599" y="33166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599" y="3316676"/>
                    <a:ext cx="953343" cy="798124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15" idx="6"/>
                <a:endCxn id="22" idx="2"/>
              </p:cNvCxnSpPr>
              <p:nvPr/>
            </p:nvCxnSpPr>
            <p:spPr>
              <a:xfrm flipV="1">
                <a:off x="5525343" y="2685062"/>
                <a:ext cx="799257" cy="39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6" idx="6"/>
                <a:endCxn id="22" idx="2"/>
              </p:cNvCxnSpPr>
              <p:nvPr/>
            </p:nvCxnSpPr>
            <p:spPr>
              <a:xfrm flipV="1">
                <a:off x="5530659" y="2744710"/>
                <a:ext cx="793941" cy="8948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7" idx="6"/>
              </p:cNvCxnSpPr>
              <p:nvPr/>
            </p:nvCxnSpPr>
            <p:spPr>
              <a:xfrm flipV="1">
                <a:off x="5530659" y="3886200"/>
                <a:ext cx="808413" cy="74393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6" idx="6"/>
                <a:endCxn id="23" idx="2"/>
              </p:cNvCxnSpPr>
              <p:nvPr/>
            </p:nvCxnSpPr>
            <p:spPr>
              <a:xfrm>
                <a:off x="5530659" y="3639538"/>
                <a:ext cx="793940" cy="76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2" idx="6"/>
              </p:cNvCxnSpPr>
              <p:nvPr/>
            </p:nvCxnSpPr>
            <p:spPr>
              <a:xfrm flipV="1">
                <a:off x="7277943" y="2743200"/>
                <a:ext cx="1180257" cy="15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/>
                  <p:cNvSpPr/>
                  <p:nvPr/>
                </p:nvSpPr>
                <p:spPr>
                  <a:xfrm>
                    <a:off x="2628057" y="3276600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Oval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057" y="3276600"/>
                    <a:ext cx="953343" cy="798124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/>
              <p:cNvCxnSpPr>
                <a:stCxn id="30" idx="6"/>
                <a:endCxn id="16" idx="2"/>
              </p:cNvCxnSpPr>
              <p:nvPr/>
            </p:nvCxnSpPr>
            <p:spPr>
              <a:xfrm flipV="1">
                <a:off x="3581400" y="3639538"/>
                <a:ext cx="995916" cy="3612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30" idx="6"/>
                <a:endCxn id="17" idx="2"/>
              </p:cNvCxnSpPr>
              <p:nvPr/>
            </p:nvCxnSpPr>
            <p:spPr>
              <a:xfrm>
                <a:off x="3581400" y="3675662"/>
                <a:ext cx="995916" cy="95447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/>
                  <p:cNvSpPr/>
                  <p:nvPr/>
                </p:nvSpPr>
                <p:spPr>
                  <a:xfrm>
                    <a:off x="6324600" y="43072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Oval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4307276"/>
                    <a:ext cx="953343" cy="798124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>
                <a:stCxn id="13" idx="6"/>
                <a:endCxn id="16" idx="2"/>
              </p:cNvCxnSpPr>
              <p:nvPr/>
            </p:nvCxnSpPr>
            <p:spPr>
              <a:xfrm flipV="1">
                <a:off x="3581400" y="3639538"/>
                <a:ext cx="995916" cy="10668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3" idx="6"/>
                <a:endCxn id="15" idx="2"/>
              </p:cNvCxnSpPr>
              <p:nvPr/>
            </p:nvCxnSpPr>
            <p:spPr>
              <a:xfrm flipV="1">
                <a:off x="3581400" y="2689014"/>
                <a:ext cx="990600" cy="201732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0" idx="6"/>
                <a:endCxn id="15" idx="2"/>
              </p:cNvCxnSpPr>
              <p:nvPr/>
            </p:nvCxnSpPr>
            <p:spPr>
              <a:xfrm flipV="1">
                <a:off x="3581400" y="2689014"/>
                <a:ext cx="990600" cy="98664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5" idx="6"/>
                <a:endCxn id="17" idx="1"/>
              </p:cNvCxnSpPr>
              <p:nvPr/>
            </p:nvCxnSpPr>
            <p:spPr>
              <a:xfrm>
                <a:off x="3576084" y="2685062"/>
                <a:ext cx="1140846" cy="166289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17" idx="6"/>
                <a:endCxn id="22" idx="2"/>
              </p:cNvCxnSpPr>
              <p:nvPr/>
            </p:nvCxnSpPr>
            <p:spPr>
              <a:xfrm flipV="1">
                <a:off x="5530659" y="2744710"/>
                <a:ext cx="793941" cy="18854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15" idx="6"/>
                <a:endCxn id="23" idx="1"/>
              </p:cNvCxnSpPr>
              <p:nvPr/>
            </p:nvCxnSpPr>
            <p:spPr>
              <a:xfrm>
                <a:off x="5525343" y="2689014"/>
                <a:ext cx="938870" cy="74454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6"/>
                <a:endCxn id="34" idx="1"/>
              </p:cNvCxnSpPr>
              <p:nvPr/>
            </p:nvCxnSpPr>
            <p:spPr>
              <a:xfrm>
                <a:off x="5525343" y="2689014"/>
                <a:ext cx="938871" cy="173514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16" idx="6"/>
                <a:endCxn id="34" idx="2"/>
              </p:cNvCxnSpPr>
              <p:nvPr/>
            </p:nvCxnSpPr>
            <p:spPr>
              <a:xfrm>
                <a:off x="5530659" y="3639538"/>
                <a:ext cx="793941" cy="10668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17" idx="6"/>
                <a:endCxn id="34" idx="2"/>
              </p:cNvCxnSpPr>
              <p:nvPr/>
            </p:nvCxnSpPr>
            <p:spPr>
              <a:xfrm>
                <a:off x="5530659" y="4630138"/>
                <a:ext cx="793941" cy="76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Oval 87"/>
                  <p:cNvSpPr/>
                  <p:nvPr/>
                </p:nvSpPr>
                <p:spPr>
                  <a:xfrm>
                    <a:off x="762000" y="1716476"/>
                    <a:ext cx="864825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Oval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1716476"/>
                    <a:ext cx="864825" cy="798124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Oval 88"/>
                  <p:cNvSpPr/>
                  <p:nvPr/>
                </p:nvSpPr>
                <p:spPr>
                  <a:xfrm>
                    <a:off x="761999" y="2743200"/>
                    <a:ext cx="864825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Oval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999" y="2743200"/>
                    <a:ext cx="864825" cy="798124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Oval 89"/>
                  <p:cNvSpPr/>
                  <p:nvPr/>
                </p:nvSpPr>
                <p:spPr>
                  <a:xfrm>
                    <a:off x="762000" y="3733800"/>
                    <a:ext cx="864825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Oval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3733800"/>
                    <a:ext cx="864825" cy="798124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Oval 90"/>
                  <p:cNvSpPr/>
                  <p:nvPr/>
                </p:nvSpPr>
                <p:spPr>
                  <a:xfrm>
                    <a:off x="762000" y="4800600"/>
                    <a:ext cx="864825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Oval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800600"/>
                    <a:ext cx="864825" cy="798124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TextBox 92"/>
              <p:cNvSpPr txBox="1"/>
              <p:nvPr/>
            </p:nvSpPr>
            <p:spPr>
              <a:xfrm>
                <a:off x="420831" y="1321474"/>
                <a:ext cx="1501486" cy="441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 layer</a:t>
                </a:r>
              </a:p>
            </p:txBody>
          </p:sp>
          <p:cxnSp>
            <p:nvCxnSpPr>
              <p:cNvPr id="94" name="Straight Arrow Connector 93"/>
              <p:cNvCxnSpPr>
                <a:stCxn id="88" idx="6"/>
                <a:endCxn id="5" idx="0"/>
              </p:cNvCxnSpPr>
              <p:nvPr/>
            </p:nvCxnSpPr>
            <p:spPr>
              <a:xfrm>
                <a:off x="1626825" y="2115538"/>
                <a:ext cx="1472588" cy="17046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88" idx="6"/>
                <a:endCxn id="30" idx="0"/>
              </p:cNvCxnSpPr>
              <p:nvPr/>
            </p:nvCxnSpPr>
            <p:spPr>
              <a:xfrm>
                <a:off x="1626825" y="2115538"/>
                <a:ext cx="1477904" cy="116106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8" idx="6"/>
                <a:endCxn id="13" idx="1"/>
              </p:cNvCxnSpPr>
              <p:nvPr/>
            </p:nvCxnSpPr>
            <p:spPr>
              <a:xfrm>
                <a:off x="1626825" y="2115538"/>
                <a:ext cx="1140846" cy="23086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89" idx="6"/>
                <a:endCxn id="5" idx="1"/>
              </p:cNvCxnSpPr>
              <p:nvPr/>
            </p:nvCxnSpPr>
            <p:spPr>
              <a:xfrm flipV="1">
                <a:off x="1626824" y="2402883"/>
                <a:ext cx="1135531" cy="73937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89" idx="6"/>
                <a:endCxn id="30" idx="1"/>
              </p:cNvCxnSpPr>
              <p:nvPr/>
            </p:nvCxnSpPr>
            <p:spPr>
              <a:xfrm>
                <a:off x="1626824" y="3142262"/>
                <a:ext cx="1140847" cy="2512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9" idx="6"/>
                <a:endCxn id="13" idx="1"/>
              </p:cNvCxnSpPr>
              <p:nvPr/>
            </p:nvCxnSpPr>
            <p:spPr>
              <a:xfrm>
                <a:off x="1626824" y="3142262"/>
                <a:ext cx="1140847" cy="128189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90" idx="6"/>
                <a:endCxn id="5" idx="2"/>
              </p:cNvCxnSpPr>
              <p:nvPr/>
            </p:nvCxnSpPr>
            <p:spPr>
              <a:xfrm flipV="1">
                <a:off x="1626825" y="2685062"/>
                <a:ext cx="995916" cy="14478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90" idx="6"/>
                <a:endCxn id="30" idx="2"/>
              </p:cNvCxnSpPr>
              <p:nvPr/>
            </p:nvCxnSpPr>
            <p:spPr>
              <a:xfrm flipV="1">
                <a:off x="1626825" y="3675662"/>
                <a:ext cx="1001232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90" idx="6"/>
                <a:endCxn id="13" idx="2"/>
              </p:cNvCxnSpPr>
              <p:nvPr/>
            </p:nvCxnSpPr>
            <p:spPr>
              <a:xfrm>
                <a:off x="1626825" y="4132862"/>
                <a:ext cx="1001232" cy="57347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91" idx="6"/>
                <a:endCxn id="5" idx="3"/>
              </p:cNvCxnSpPr>
              <p:nvPr/>
            </p:nvCxnSpPr>
            <p:spPr>
              <a:xfrm flipV="1">
                <a:off x="1626825" y="2967241"/>
                <a:ext cx="1135530" cy="22324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91" idx="6"/>
                <a:endCxn id="30" idx="3"/>
              </p:cNvCxnSpPr>
              <p:nvPr/>
            </p:nvCxnSpPr>
            <p:spPr>
              <a:xfrm flipV="1">
                <a:off x="1626825" y="3957841"/>
                <a:ext cx="1140846" cy="12418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91" idx="6"/>
                <a:endCxn id="13" idx="3"/>
              </p:cNvCxnSpPr>
              <p:nvPr/>
            </p:nvCxnSpPr>
            <p:spPr>
              <a:xfrm flipV="1">
                <a:off x="1626825" y="4988517"/>
                <a:ext cx="1140846" cy="21114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>
                <a:off x="2376508" y="1776501"/>
                <a:ext cx="1797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Hidden Layer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74354" y="1776501"/>
                <a:ext cx="1946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Hidden Layer</a:t>
                </a:r>
              </a:p>
            </p:txBody>
          </p:sp>
        </p:grpSp>
        <p:cxnSp>
          <p:nvCxnSpPr>
            <p:cNvPr id="77" name="Straight Arrow Connector 76"/>
            <p:cNvCxnSpPr>
              <a:stCxn id="34" idx="6"/>
            </p:cNvCxnSpPr>
            <p:nvPr/>
          </p:nvCxnSpPr>
          <p:spPr>
            <a:xfrm>
              <a:off x="7088253" y="3900993"/>
              <a:ext cx="114073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Content Placeholder 2"/>
          <p:cNvSpPr>
            <a:spLocks noGrp="1"/>
          </p:cNvSpPr>
          <p:nvPr>
            <p:ph idx="1"/>
          </p:nvPr>
        </p:nvSpPr>
        <p:spPr>
          <a:xfrm>
            <a:off x="478221" y="5029200"/>
            <a:ext cx="8229600" cy="849215"/>
          </a:xfrm>
        </p:spPr>
        <p:txBody>
          <a:bodyPr/>
          <a:lstStyle/>
          <a:p>
            <a:r>
              <a:rPr lang="en-US" sz="2400" dirty="0"/>
              <a:t>A directed graph consists of nodes and directed edges.</a:t>
            </a:r>
          </a:p>
          <a:p>
            <a:r>
              <a:rPr lang="en-US" sz="2400" dirty="0"/>
              <a:t>Each node (also called </a:t>
            </a:r>
            <a:r>
              <a:rPr lang="en-US" sz="2400" b="1" u="sng" dirty="0"/>
              <a:t>unit</a:t>
            </a:r>
            <a:r>
              <a:rPr lang="en-US" sz="2400" dirty="0"/>
              <a:t>) produces some output.</a:t>
            </a:r>
          </a:p>
          <a:p>
            <a:r>
              <a:rPr lang="en-US" sz="2400" dirty="0"/>
              <a:t>Edges go from the output of a unit to the input of another unit.</a:t>
            </a:r>
          </a:p>
        </p:txBody>
      </p:sp>
    </p:spTree>
    <p:extLst>
      <p:ext uri="{BB962C8B-B14F-4D97-AF65-F5344CB8AC3E}">
        <p14:creationId xmlns:p14="http://schemas.microsoft.com/office/powerpoint/2010/main" val="2556945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OR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</p:spPr>
            <p:txBody>
              <a:bodyPr/>
              <a:lstStyle/>
              <a:p>
                <a:r>
                  <a:rPr lang="en-US" dirty="0"/>
                  <a:t>Verification: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−0.5+1∗1+1∗0=0.5.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0.5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Corresponds to case </a:t>
                </a:r>
                <a:r>
                  <a:rPr lang="en-US" b="1" dirty="0"/>
                  <a:t>true OR false = true</a:t>
                </a:r>
                <a:r>
                  <a:rPr lang="en-US" dirty="0"/>
                  <a:t>.</a:t>
                </a:r>
                <a:endParaRPr lang="en-US" b="1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  <a:blipFill>
                <a:blip r:embed="rId3"/>
                <a:stretch>
                  <a:fillRect l="-1252" t="-2663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3383340"/>
            <a:ext cx="28071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false OR false = false</a:t>
            </a:r>
          </a:p>
          <a:p>
            <a:r>
              <a:rPr lang="en-US" sz="2400" b="1" dirty="0"/>
              <a:t>false OR true = true</a:t>
            </a:r>
          </a:p>
          <a:p>
            <a:r>
              <a:rPr lang="en-US" sz="2400" b="1" dirty="0"/>
              <a:t>true OR false = true</a:t>
            </a:r>
          </a:p>
          <a:p>
            <a:r>
              <a:rPr lang="en-US" sz="2400" b="1" dirty="0"/>
              <a:t>true OR true = true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14400" y="3810000"/>
            <a:ext cx="7156020" cy="2895600"/>
            <a:chOff x="1971417" y="724333"/>
            <a:chExt cx="7156020" cy="2895600"/>
          </a:xfrm>
        </p:grpSpPr>
        <p:grpSp>
          <p:nvGrpSpPr>
            <p:cNvPr id="40" name="Group 39"/>
            <p:cNvGrpSpPr/>
            <p:nvPr/>
          </p:nvGrpSpPr>
          <p:grpSpPr>
            <a:xfrm>
              <a:off x="1971417" y="724333"/>
              <a:ext cx="7020183" cy="2895600"/>
              <a:chOff x="1971417" y="-276447"/>
              <a:chExt cx="7020183" cy="2895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2" name="Oval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47" idx="2"/>
                <a:endCxn id="42" idx="1"/>
              </p:cNvCxnSpPr>
              <p:nvPr/>
            </p:nvCxnSpPr>
            <p:spPr>
              <a:xfrm>
                <a:off x="2215526" y="246773"/>
                <a:ext cx="2950582" cy="10386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48" idx="3"/>
              </p:cNvCxnSpPr>
              <p:nvPr/>
            </p:nvCxnSpPr>
            <p:spPr>
              <a:xfrm flipV="1">
                <a:off x="2595168" y="1981201"/>
                <a:ext cx="2169684" cy="3763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6" idx="3"/>
              </p:cNvCxnSpPr>
              <p:nvPr/>
            </p:nvCxnSpPr>
            <p:spPr>
              <a:xfrm>
                <a:off x="2583957" y="1280563"/>
                <a:ext cx="2200080" cy="3796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.5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2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0167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OR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</p:spPr>
            <p:txBody>
              <a:bodyPr/>
              <a:lstStyle/>
              <a:p>
                <a:r>
                  <a:rPr lang="en-US" dirty="0"/>
                  <a:t>Verification: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−0.5+1∗1+1∗1=1.5.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1.5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Corresponds to case </a:t>
                </a:r>
                <a:r>
                  <a:rPr lang="en-US" b="1" dirty="0"/>
                  <a:t>true OR true = true</a:t>
                </a:r>
                <a:r>
                  <a:rPr lang="en-US" dirty="0"/>
                  <a:t>.</a:t>
                </a:r>
                <a:endParaRPr lang="en-US" b="1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  <a:blipFill>
                <a:blip r:embed="rId3"/>
                <a:stretch>
                  <a:fillRect l="-1252" t="-2663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257800" y="3383340"/>
            <a:ext cx="28071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false OR false = false</a:t>
            </a:r>
          </a:p>
          <a:p>
            <a:r>
              <a:rPr lang="en-US" sz="2400" b="1" dirty="0"/>
              <a:t>false OR true = true</a:t>
            </a:r>
          </a:p>
          <a:p>
            <a:r>
              <a:rPr lang="en-US" sz="2400" b="1" dirty="0"/>
              <a:t>true OR false = true</a:t>
            </a:r>
          </a:p>
          <a:p>
            <a:r>
              <a:rPr lang="en-US" sz="2400" b="1" dirty="0"/>
              <a:t>true OR true = true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14400" y="3810000"/>
            <a:ext cx="7156020" cy="2895600"/>
            <a:chOff x="1971417" y="724333"/>
            <a:chExt cx="7156020" cy="2895600"/>
          </a:xfrm>
        </p:grpSpPr>
        <p:grpSp>
          <p:nvGrpSpPr>
            <p:cNvPr id="40" name="Group 39"/>
            <p:cNvGrpSpPr/>
            <p:nvPr/>
          </p:nvGrpSpPr>
          <p:grpSpPr>
            <a:xfrm>
              <a:off x="1971417" y="724333"/>
              <a:ext cx="7020183" cy="2895600"/>
              <a:chOff x="1971417" y="-276447"/>
              <a:chExt cx="7020183" cy="2895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2" name="Oval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47" idx="2"/>
                <a:endCxn id="42" idx="1"/>
              </p:cNvCxnSpPr>
              <p:nvPr/>
            </p:nvCxnSpPr>
            <p:spPr>
              <a:xfrm>
                <a:off x="2215526" y="246773"/>
                <a:ext cx="2950582" cy="10386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48" idx="3"/>
              </p:cNvCxnSpPr>
              <p:nvPr/>
            </p:nvCxnSpPr>
            <p:spPr>
              <a:xfrm flipV="1">
                <a:off x="2595168" y="1981201"/>
                <a:ext cx="2169684" cy="3763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6" idx="3"/>
              </p:cNvCxnSpPr>
              <p:nvPr/>
            </p:nvCxnSpPr>
            <p:spPr>
              <a:xfrm>
                <a:off x="2583957" y="1280563"/>
                <a:ext cx="2200080" cy="3796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.5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>
                <a:stCxn id="42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7294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NOT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2057400"/>
          </a:xfrm>
        </p:spPr>
        <p:txBody>
          <a:bodyPr/>
          <a:lstStyle/>
          <a:p>
            <a:r>
              <a:rPr lang="en-US" sz="2400" dirty="0"/>
              <a:t>Suppose we use the </a:t>
            </a:r>
            <a:r>
              <a:rPr lang="en-US" sz="2400" b="1" dirty="0"/>
              <a:t>step function </a:t>
            </a:r>
            <a:r>
              <a:rPr lang="en-US" sz="2400" dirty="0"/>
              <a:t>for activation.</a:t>
            </a:r>
          </a:p>
          <a:p>
            <a:r>
              <a:rPr lang="en-US" sz="2400" dirty="0"/>
              <a:t>Suppose </a:t>
            </a:r>
            <a:r>
              <a:rPr lang="en-US" sz="2400" dirty="0" err="1"/>
              <a:t>boolean</a:t>
            </a:r>
            <a:r>
              <a:rPr lang="en-US" sz="2400" dirty="0"/>
              <a:t> value </a:t>
            </a:r>
            <a:r>
              <a:rPr lang="en-US" sz="2400" b="1" dirty="0"/>
              <a:t>false </a:t>
            </a:r>
            <a:r>
              <a:rPr lang="en-US" sz="2400" dirty="0"/>
              <a:t>is represented as number 0.</a:t>
            </a:r>
          </a:p>
          <a:p>
            <a:r>
              <a:rPr lang="en-US" sz="2400" dirty="0"/>
              <a:t>Suppose </a:t>
            </a:r>
            <a:r>
              <a:rPr lang="en-US" sz="2400" dirty="0" err="1"/>
              <a:t>boolean</a:t>
            </a:r>
            <a:r>
              <a:rPr lang="en-US" sz="2400" dirty="0"/>
              <a:t> value </a:t>
            </a:r>
            <a:r>
              <a:rPr lang="en-US" sz="2400" b="1" dirty="0"/>
              <a:t>true</a:t>
            </a:r>
            <a:r>
              <a:rPr lang="en-US" sz="2400" dirty="0"/>
              <a:t> is represented as number 1.</a:t>
            </a:r>
          </a:p>
          <a:p>
            <a:r>
              <a:rPr lang="en-US" sz="2400" dirty="0"/>
              <a:t>Then, the perceptron below computes the </a:t>
            </a:r>
            <a:r>
              <a:rPr lang="en-US" sz="2400" dirty="0" err="1"/>
              <a:t>boolean</a:t>
            </a:r>
            <a:r>
              <a:rPr lang="en-US" sz="2400" dirty="0"/>
              <a:t> NOT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3810000"/>
            <a:ext cx="7156020" cy="2895167"/>
            <a:chOff x="1971417" y="724333"/>
            <a:chExt cx="7156020" cy="2895167"/>
          </a:xfrm>
        </p:grpSpPr>
        <p:grpSp>
          <p:nvGrpSpPr>
            <p:cNvPr id="7" name="Group 6"/>
            <p:cNvGrpSpPr/>
            <p:nvPr/>
          </p:nvGrpSpPr>
          <p:grpSpPr>
            <a:xfrm>
              <a:off x="1971417" y="724333"/>
              <a:ext cx="7020183" cy="2895167"/>
              <a:chOff x="1971417" y="-276447"/>
              <a:chExt cx="7020183" cy="2895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>
                <a:stCxn id="15" idx="2"/>
                <a:endCxn id="9" idx="1"/>
              </p:cNvCxnSpPr>
              <p:nvPr/>
            </p:nvCxnSpPr>
            <p:spPr>
              <a:xfrm>
                <a:off x="2215526" y="246773"/>
                <a:ext cx="2950582" cy="10386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4" idx="3"/>
                <a:endCxn id="9" idx="2"/>
              </p:cNvCxnSpPr>
              <p:nvPr/>
            </p:nvCxnSpPr>
            <p:spPr>
              <a:xfrm>
                <a:off x="2583957" y="1824143"/>
                <a:ext cx="2162601" cy="1352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971417" y="1562533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417" y="1562533"/>
                    <a:ext cx="612540" cy="52322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 rot="1305911">
                    <a:off x="3381604" y="289365"/>
                    <a:ext cx="140679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=0.5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05911">
                    <a:off x="3381604" y="289365"/>
                    <a:ext cx="1406795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765076" y="1307048"/>
                    <a:ext cx="161159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=−1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5076" y="1307048"/>
                    <a:ext cx="1611595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9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5257800" y="3664803"/>
            <a:ext cx="23610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NOT(false) = true</a:t>
            </a:r>
          </a:p>
          <a:p>
            <a:r>
              <a:rPr lang="en-US" sz="2400" b="1" dirty="0"/>
              <a:t>NOT(true) = false</a:t>
            </a:r>
          </a:p>
        </p:txBody>
      </p:sp>
    </p:spTree>
    <p:extLst>
      <p:ext uri="{BB962C8B-B14F-4D97-AF65-F5344CB8AC3E}">
        <p14:creationId xmlns:p14="http://schemas.microsoft.com/office/powerpoint/2010/main" val="580861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NOT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</p:spPr>
            <p:txBody>
              <a:bodyPr/>
              <a:lstStyle/>
              <a:p>
                <a:r>
                  <a:rPr lang="en-US" dirty="0"/>
                  <a:t>Verification: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0.5−1∗0=0.5.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0.5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Corresponds to case </a:t>
                </a:r>
                <a:r>
                  <a:rPr lang="en-US" b="1" dirty="0"/>
                  <a:t>NOT(false) = true</a:t>
                </a:r>
                <a:r>
                  <a:rPr lang="en-US" dirty="0"/>
                  <a:t>.</a:t>
                </a:r>
                <a:endParaRPr lang="en-US" b="1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  <a:blipFill>
                <a:blip r:embed="rId3"/>
                <a:stretch>
                  <a:fillRect l="-1252" t="-2663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57800" y="3664803"/>
            <a:ext cx="23610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NOT(false) = true</a:t>
            </a:r>
          </a:p>
          <a:p>
            <a:r>
              <a:rPr lang="en-US" sz="2400" b="1" dirty="0"/>
              <a:t>NOT(true) = false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4400" y="3810000"/>
            <a:ext cx="7156020" cy="2895167"/>
            <a:chOff x="1971417" y="724333"/>
            <a:chExt cx="7156020" cy="2895167"/>
          </a:xfrm>
        </p:grpSpPr>
        <p:grpSp>
          <p:nvGrpSpPr>
            <p:cNvPr id="41" name="Group 40"/>
            <p:cNvGrpSpPr/>
            <p:nvPr/>
          </p:nvGrpSpPr>
          <p:grpSpPr>
            <a:xfrm>
              <a:off x="1971417" y="724333"/>
              <a:ext cx="7020183" cy="2895167"/>
              <a:chOff x="1971417" y="-276447"/>
              <a:chExt cx="7020183" cy="2895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Oval 42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3" name="Oval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>
                <a:stCxn id="47" idx="2"/>
                <a:endCxn id="43" idx="1"/>
              </p:cNvCxnSpPr>
              <p:nvPr/>
            </p:nvCxnSpPr>
            <p:spPr>
              <a:xfrm>
                <a:off x="2215526" y="246773"/>
                <a:ext cx="2950582" cy="10386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6" idx="3"/>
                <a:endCxn id="43" idx="2"/>
              </p:cNvCxnSpPr>
              <p:nvPr/>
            </p:nvCxnSpPr>
            <p:spPr>
              <a:xfrm>
                <a:off x="2583957" y="1824143"/>
                <a:ext cx="2162601" cy="1352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971417" y="1562533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417" y="1562533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 rot="1305911">
                    <a:off x="3381604" y="289365"/>
                    <a:ext cx="140679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=0.5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05911">
                    <a:off x="3381604" y="289365"/>
                    <a:ext cx="1406795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765076" y="1307048"/>
                    <a:ext cx="161159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=−1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5076" y="1307048"/>
                    <a:ext cx="1611595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>
                <a:stCxn id="43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8835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NOT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</p:spPr>
            <p:txBody>
              <a:bodyPr/>
              <a:lstStyle/>
              <a:p>
                <a:r>
                  <a:rPr lang="en-US" dirty="0"/>
                  <a:t>Verification: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0.5−1∗1=−0.5.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−0.5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Corresponds to case </a:t>
                </a:r>
                <a:r>
                  <a:rPr lang="en-US" b="1" dirty="0"/>
                  <a:t>NOT(true) = false</a:t>
                </a:r>
                <a:r>
                  <a:rPr lang="en-US" dirty="0"/>
                  <a:t>.</a:t>
                </a:r>
                <a:endParaRPr lang="en-US" b="1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0"/>
                <a:ext cx="8763000" cy="2057400"/>
              </a:xfrm>
              <a:blipFill>
                <a:blip r:embed="rId3"/>
                <a:stretch>
                  <a:fillRect l="-1252" t="-2663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57800" y="3664803"/>
            <a:ext cx="23610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NOT(false) = true</a:t>
            </a:r>
          </a:p>
          <a:p>
            <a:r>
              <a:rPr lang="en-US" sz="2400" b="1" dirty="0"/>
              <a:t>NOT(true) = false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4400" y="3810000"/>
            <a:ext cx="7156020" cy="2895167"/>
            <a:chOff x="1971417" y="724333"/>
            <a:chExt cx="7156020" cy="2895167"/>
          </a:xfrm>
        </p:grpSpPr>
        <p:grpSp>
          <p:nvGrpSpPr>
            <p:cNvPr id="41" name="Group 40"/>
            <p:cNvGrpSpPr/>
            <p:nvPr/>
          </p:nvGrpSpPr>
          <p:grpSpPr>
            <a:xfrm>
              <a:off x="1971417" y="724333"/>
              <a:ext cx="7020183" cy="2895167"/>
              <a:chOff x="1971417" y="-276447"/>
              <a:chExt cx="7020183" cy="2895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Oval 42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3" name="Oval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>
                <a:stCxn id="47" idx="2"/>
                <a:endCxn id="43" idx="1"/>
              </p:cNvCxnSpPr>
              <p:nvPr/>
            </p:nvCxnSpPr>
            <p:spPr>
              <a:xfrm>
                <a:off x="2215526" y="246773"/>
                <a:ext cx="2950582" cy="10386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6" idx="3"/>
                <a:endCxn id="43" idx="2"/>
              </p:cNvCxnSpPr>
              <p:nvPr/>
            </p:nvCxnSpPr>
            <p:spPr>
              <a:xfrm>
                <a:off x="2583957" y="1824143"/>
                <a:ext cx="2162601" cy="1352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971417" y="1562533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417" y="1562533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 rot="1305911">
                    <a:off x="3381604" y="289365"/>
                    <a:ext cx="140679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=0.5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05911">
                    <a:off x="3381604" y="289365"/>
                    <a:ext cx="1406795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765076" y="1307048"/>
                    <a:ext cx="161159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=−1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5076" y="1307048"/>
                    <a:ext cx="1611595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>
                <a:stCxn id="43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6566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thitsos\Dropbox\courses\cse6363\slides\09_neural_networks\figures\xo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3809" r="5714" b="4762"/>
          <a:stretch/>
        </p:blipFill>
        <p:spPr bwMode="auto">
          <a:xfrm>
            <a:off x="4191000" y="152400"/>
            <a:ext cx="4724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3733800" cy="990600"/>
          </a:xfrm>
        </p:spPr>
        <p:txBody>
          <a:bodyPr/>
          <a:lstStyle/>
          <a:p>
            <a:r>
              <a:rPr lang="en-US" dirty="0"/>
              <a:t>The XOR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505200"/>
            <a:ext cx="8534400" cy="2971800"/>
          </a:xfrm>
        </p:spPr>
        <p:txBody>
          <a:bodyPr/>
          <a:lstStyle/>
          <a:p>
            <a:r>
              <a:rPr lang="en-US" sz="2400" dirty="0"/>
              <a:t>As before, </a:t>
            </a:r>
            <a:r>
              <a:rPr lang="en-US" sz="2400" b="1" dirty="0"/>
              <a:t>false </a:t>
            </a:r>
            <a:r>
              <a:rPr lang="en-US" sz="2400" dirty="0"/>
              <a:t>is 0, </a:t>
            </a:r>
            <a:r>
              <a:rPr lang="en-US" sz="2400" b="1" dirty="0"/>
              <a:t>true</a:t>
            </a:r>
            <a:r>
              <a:rPr lang="en-US" sz="2400" dirty="0"/>
              <a:t> is 1.</a:t>
            </a:r>
          </a:p>
          <a:p>
            <a:r>
              <a:rPr lang="en-US" sz="2400" dirty="0"/>
              <a:t>The figure shows the four input points of the XOR function.</a:t>
            </a:r>
          </a:p>
          <a:p>
            <a:pPr lvl="1"/>
            <a:r>
              <a:rPr lang="en-US" sz="2000" dirty="0"/>
              <a:t>red corresponds to output value </a:t>
            </a:r>
            <a:r>
              <a:rPr lang="en-US" sz="2000" b="1" dirty="0"/>
              <a:t>true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green corresponds to output value </a:t>
            </a:r>
            <a:r>
              <a:rPr lang="en-US" sz="2000" b="1" dirty="0"/>
              <a:t>false</a:t>
            </a:r>
            <a:r>
              <a:rPr lang="en-US" sz="2000" dirty="0"/>
              <a:t>.</a:t>
            </a:r>
          </a:p>
          <a:p>
            <a:r>
              <a:rPr lang="en-US" sz="2400" dirty="0"/>
              <a:t>The two classes (true and false) are not linearly separable.</a:t>
            </a:r>
          </a:p>
          <a:p>
            <a:pPr lvl="1"/>
            <a:r>
              <a:rPr lang="en-US" sz="2000" dirty="0"/>
              <a:t>This means that we cannot separate them with a straight line.</a:t>
            </a:r>
          </a:p>
          <a:p>
            <a:r>
              <a:rPr lang="en-US" sz="2400" dirty="0"/>
              <a:t>It can be proven that no perceptron can compute the XOR function (because the dot product is a linear operation).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801275"/>
            <a:ext cx="302230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false XOR false = false </a:t>
            </a:r>
          </a:p>
          <a:p>
            <a:r>
              <a:rPr lang="en-US" sz="2400" b="1" dirty="0"/>
              <a:t>false XOR true = true</a:t>
            </a:r>
          </a:p>
          <a:p>
            <a:r>
              <a:rPr lang="en-US" sz="2400" b="1" dirty="0"/>
              <a:t>true XOR false = true</a:t>
            </a:r>
          </a:p>
          <a:p>
            <a:r>
              <a:rPr lang="en-US" sz="2400" b="1" dirty="0"/>
              <a:t>true XOR true = false </a:t>
            </a:r>
          </a:p>
        </p:txBody>
      </p:sp>
    </p:spTree>
    <p:extLst>
      <p:ext uri="{BB962C8B-B14F-4D97-AF65-F5344CB8AC3E}">
        <p14:creationId xmlns:p14="http://schemas.microsoft.com/office/powerpoint/2010/main" val="278072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/>
              <a:t>Our First Neural Network: 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76800"/>
          </a:xfrm>
        </p:spPr>
        <p:txBody>
          <a:bodyPr/>
          <a:lstStyle/>
          <a:p>
            <a:r>
              <a:rPr lang="en-US" sz="2400" dirty="0"/>
              <a:t>A neural network is built using perceptrons as building blocks.</a:t>
            </a:r>
          </a:p>
          <a:p>
            <a:r>
              <a:rPr lang="en-US" sz="2400" dirty="0"/>
              <a:t>The inputs to some perceptrons are outputs of other perceptrons.</a:t>
            </a:r>
          </a:p>
          <a:p>
            <a:r>
              <a:rPr lang="en-US" sz="2400" dirty="0"/>
              <a:t>Here is an example neural network computing the XOR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91867" y="3048000"/>
            <a:ext cx="8523533" cy="3676154"/>
            <a:chOff x="391867" y="3153151"/>
            <a:chExt cx="8523533" cy="3676154"/>
          </a:xfrm>
        </p:grpSpPr>
        <p:sp>
          <p:nvSpPr>
            <p:cNvPr id="172" name="Oval 171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2,2</a:t>
              </a:r>
            </a:p>
          </p:txBody>
        </p:sp>
        <p:cxnSp>
          <p:nvCxnSpPr>
            <p:cNvPr id="173" name="Straight Arrow Connector 172"/>
            <p:cNvCxnSpPr>
              <a:endCxn id="172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39" idx="6"/>
              <a:endCxn id="172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endCxn id="172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Oval 164"/>
            <p:cNvSpPr/>
            <p:nvPr/>
          </p:nvSpPr>
          <p:spPr>
            <a:xfrm>
              <a:off x="4146741" y="3434859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</a:p>
          </p:txBody>
        </p:sp>
        <p:cxnSp>
          <p:nvCxnSpPr>
            <p:cNvPr id="166" name="Straight Arrow Connector 165"/>
            <p:cNvCxnSpPr>
              <a:endCxn id="165" idx="1"/>
            </p:cNvCxnSpPr>
            <p:nvPr/>
          </p:nvCxnSpPr>
          <p:spPr>
            <a:xfrm>
              <a:off x="2391640" y="3539108"/>
              <a:ext cx="1899392" cy="5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endCxn id="165" idx="3"/>
            </p:cNvCxnSpPr>
            <p:nvPr/>
          </p:nvCxnSpPr>
          <p:spPr>
            <a:xfrm flipV="1">
              <a:off x="1372185" y="4357402"/>
              <a:ext cx="2918847" cy="12650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38" idx="6"/>
              <a:endCxn id="165" idx="2"/>
            </p:cNvCxnSpPr>
            <p:nvPr/>
          </p:nvCxnSpPr>
          <p:spPr>
            <a:xfrm flipV="1">
              <a:off x="1447800" y="3975272"/>
              <a:ext cx="2698941" cy="6925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/>
                <p:cNvSpPr txBox="1"/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1" name="Text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/>
            <p:nvPr/>
          </p:nvSpPr>
          <p:spPr>
            <a:xfrm>
              <a:off x="7042341" y="4462664"/>
              <a:ext cx="958659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3,1</a:t>
              </a:r>
            </a:p>
          </p:txBody>
        </p:sp>
        <p:cxnSp>
          <p:nvCxnSpPr>
            <p:cNvPr id="158" name="Straight Arrow Connector 157"/>
            <p:cNvCxnSpPr>
              <a:endCxn id="157" idx="1"/>
            </p:cNvCxnSpPr>
            <p:nvPr/>
          </p:nvCxnSpPr>
          <p:spPr>
            <a:xfrm>
              <a:off x="5715000" y="3558435"/>
              <a:ext cx="1467733" cy="10625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72" idx="6"/>
              <a:endCxn id="157" idx="3"/>
            </p:cNvCxnSpPr>
            <p:nvPr/>
          </p:nvCxnSpPr>
          <p:spPr>
            <a:xfrm flipV="1">
              <a:off x="5132024" y="5385207"/>
              <a:ext cx="2050709" cy="7799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65" idx="6"/>
              <a:endCxn id="157" idx="2"/>
            </p:cNvCxnSpPr>
            <p:nvPr/>
          </p:nvCxnSpPr>
          <p:spPr>
            <a:xfrm>
              <a:off x="5132024" y="3975272"/>
              <a:ext cx="1910317" cy="1027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Arrow Connector 163"/>
            <p:cNvCxnSpPr>
              <a:stCxn id="157" idx="6"/>
            </p:cNvCxnSpPr>
            <p:nvPr/>
          </p:nvCxnSpPr>
          <p:spPr>
            <a:xfrm>
              <a:off x="8001000" y="5003077"/>
              <a:ext cx="914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7914805" y="4572000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Output: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3828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>
              <a:stCxn id="18" idx="2"/>
              <a:endCxn id="38" idx="0"/>
            </p:cNvCxnSpPr>
            <p:nvPr/>
          </p:nvCxnSpPr>
          <p:spPr>
            <a:xfrm flipH="1">
              <a:off x="955159" y="3843124"/>
              <a:ext cx="74255" cy="424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3902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>
              <a:stCxn id="57" idx="1"/>
              <a:endCxn id="39" idx="4"/>
            </p:cNvCxnSpPr>
            <p:nvPr/>
          </p:nvCxnSpPr>
          <p:spPr>
            <a:xfrm flipH="1" flipV="1">
              <a:off x="936735" y="6172200"/>
              <a:ext cx="229720" cy="3339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2765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990600"/>
          </a:xfrm>
        </p:spPr>
        <p:txBody>
          <a:bodyPr/>
          <a:lstStyle/>
          <a:p>
            <a:r>
              <a:rPr lang="en-US" dirty="0"/>
              <a:t>Our First Neural Network: XOR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915400" cy="4876800"/>
              </a:xfrm>
            </p:spPr>
            <p:txBody>
              <a:bodyPr/>
              <a:lstStyle/>
              <a:p>
                <a:r>
                  <a:rPr lang="en-US" sz="2400" dirty="0"/>
                  <a:t>Terminology: inputs and </a:t>
                </a:r>
                <a:r>
                  <a:rPr lang="en-US" sz="2400" dirty="0" err="1"/>
                  <a:t>perceptrons</a:t>
                </a:r>
                <a:r>
                  <a:rPr lang="en-US" sz="2400" dirty="0"/>
                  <a:t> are all called “units”.</a:t>
                </a:r>
              </a:p>
              <a:p>
                <a:r>
                  <a:rPr lang="en-US" sz="2400" dirty="0"/>
                  <a:t>Units are grouped in layers: layer 1 (input), layer 2, layer 3 (output).</a:t>
                </a:r>
              </a:p>
              <a:p>
                <a:r>
                  <a:rPr lang="en-US" sz="2400" dirty="0"/>
                  <a:t>The input layer just represents the inputs to the network.</a:t>
                </a:r>
              </a:p>
              <a:p>
                <a:pPr lvl="1"/>
                <a:r>
                  <a:rPr lang="en-US" sz="2000" dirty="0"/>
                  <a:t>There are two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915400" cy="4876800"/>
              </a:xfrm>
              <a:blipFill>
                <a:blip r:embed="rId3"/>
                <a:stretch>
                  <a:fillRect l="-889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91867" y="3048000"/>
            <a:ext cx="8523533" cy="3676154"/>
            <a:chOff x="391867" y="3153151"/>
            <a:chExt cx="8523533" cy="3676154"/>
          </a:xfrm>
        </p:grpSpPr>
        <p:sp>
          <p:nvSpPr>
            <p:cNvPr id="66" name="Oval 65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2,2</a:t>
              </a:r>
            </a:p>
          </p:txBody>
        </p:sp>
        <p:cxnSp>
          <p:nvCxnSpPr>
            <p:cNvPr id="67" name="Straight Arrow Connector 66"/>
            <p:cNvCxnSpPr>
              <a:endCxn id="66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90" idx="6"/>
              <a:endCxn id="66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66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/>
            <p:cNvSpPr/>
            <p:nvPr/>
          </p:nvSpPr>
          <p:spPr>
            <a:xfrm>
              <a:off x="4146741" y="3434859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</a:p>
          </p:txBody>
        </p:sp>
        <p:cxnSp>
          <p:nvCxnSpPr>
            <p:cNvPr id="74" name="Straight Arrow Connector 73"/>
            <p:cNvCxnSpPr>
              <a:endCxn id="73" idx="1"/>
            </p:cNvCxnSpPr>
            <p:nvPr/>
          </p:nvCxnSpPr>
          <p:spPr>
            <a:xfrm>
              <a:off x="2391640" y="3539108"/>
              <a:ext cx="1899392" cy="5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73" idx="3"/>
            </p:cNvCxnSpPr>
            <p:nvPr/>
          </p:nvCxnSpPr>
          <p:spPr>
            <a:xfrm flipV="1">
              <a:off x="1372185" y="4357402"/>
              <a:ext cx="2918847" cy="12650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9" idx="6"/>
              <a:endCxn id="73" idx="2"/>
            </p:cNvCxnSpPr>
            <p:nvPr/>
          </p:nvCxnSpPr>
          <p:spPr>
            <a:xfrm flipV="1">
              <a:off x="1447800" y="3975272"/>
              <a:ext cx="2698941" cy="6925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 79"/>
            <p:cNvSpPr/>
            <p:nvPr/>
          </p:nvSpPr>
          <p:spPr>
            <a:xfrm>
              <a:off x="7042341" y="4462664"/>
              <a:ext cx="958659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3,1</a:t>
              </a:r>
            </a:p>
          </p:txBody>
        </p:sp>
        <p:cxnSp>
          <p:nvCxnSpPr>
            <p:cNvPr id="81" name="Straight Arrow Connector 80"/>
            <p:cNvCxnSpPr>
              <a:endCxn id="80" idx="1"/>
            </p:cNvCxnSpPr>
            <p:nvPr/>
          </p:nvCxnSpPr>
          <p:spPr>
            <a:xfrm>
              <a:off x="5715000" y="3558435"/>
              <a:ext cx="1467733" cy="10625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6" idx="6"/>
              <a:endCxn id="80" idx="3"/>
            </p:cNvCxnSpPr>
            <p:nvPr/>
          </p:nvCxnSpPr>
          <p:spPr>
            <a:xfrm flipV="1">
              <a:off x="5132024" y="5385207"/>
              <a:ext cx="2050709" cy="7799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3" idx="6"/>
              <a:endCxn id="80" idx="2"/>
            </p:cNvCxnSpPr>
            <p:nvPr/>
          </p:nvCxnSpPr>
          <p:spPr>
            <a:xfrm>
              <a:off x="5132024" y="3975272"/>
              <a:ext cx="1910317" cy="1027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stCxn id="80" idx="6"/>
            </p:cNvCxnSpPr>
            <p:nvPr/>
          </p:nvCxnSpPr>
          <p:spPr>
            <a:xfrm>
              <a:off x="8001000" y="5003077"/>
              <a:ext cx="914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914805" y="4572000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Output: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3828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91" idx="2"/>
              <a:endCxn id="89" idx="0"/>
            </p:cNvCxnSpPr>
            <p:nvPr/>
          </p:nvCxnSpPr>
          <p:spPr>
            <a:xfrm flipH="1">
              <a:off x="955159" y="3843124"/>
              <a:ext cx="74255" cy="424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blipFill>
                  <a:blip r:embed="rId14"/>
                  <a:stretch>
                    <a:fillRect l="-3902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93" idx="1"/>
              <a:endCxn id="90" idx="4"/>
            </p:cNvCxnSpPr>
            <p:nvPr/>
          </p:nvCxnSpPr>
          <p:spPr>
            <a:xfrm flipH="1" flipV="1">
              <a:off x="936735" y="6172200"/>
              <a:ext cx="229720" cy="3339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5114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990600"/>
          </a:xfrm>
        </p:spPr>
        <p:txBody>
          <a:bodyPr/>
          <a:lstStyle/>
          <a:p>
            <a:r>
              <a:rPr lang="en-US" dirty="0"/>
              <a:t>Our First Neural Network: XOR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763000" cy="4876800"/>
              </a:xfrm>
            </p:spPr>
            <p:txBody>
              <a:bodyPr/>
              <a:lstStyle/>
              <a:p>
                <a:r>
                  <a:rPr lang="en-US" sz="2400" dirty="0"/>
                  <a:t>Such networks are called </a:t>
                </a:r>
                <a:r>
                  <a:rPr lang="en-US" sz="2400" b="1" dirty="0"/>
                  <a:t>layered</a:t>
                </a:r>
                <a:r>
                  <a:rPr lang="en-US" sz="2400" dirty="0"/>
                  <a:t> networks, more details later.</a:t>
                </a:r>
              </a:p>
              <a:p>
                <a:r>
                  <a:rPr lang="en-US" sz="2400" dirty="0"/>
                  <a:t>Each unit is indexed by two numbers (layer index, unit index).</a:t>
                </a:r>
              </a:p>
              <a:p>
                <a:r>
                  <a:rPr lang="en-US" sz="2400" dirty="0"/>
                  <a:t>Each bias weight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is indexed by the same two numbers as its unit.</a:t>
                </a:r>
              </a:p>
              <a:p>
                <a:r>
                  <a:rPr lang="en-US" sz="2400" dirty="0"/>
                  <a:t>Each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is indexed by three numbers (layer, unit, weight).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763000" cy="4876800"/>
              </a:xfrm>
              <a:blipFill>
                <a:blip r:embed="rId3"/>
                <a:stretch>
                  <a:fillRect l="-904" t="-1000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91867" y="3048000"/>
            <a:ext cx="8523533" cy="3676154"/>
            <a:chOff x="391867" y="3153151"/>
            <a:chExt cx="8523533" cy="3676154"/>
          </a:xfrm>
        </p:grpSpPr>
        <p:sp>
          <p:nvSpPr>
            <p:cNvPr id="66" name="Oval 65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2,2</a:t>
              </a:r>
            </a:p>
          </p:txBody>
        </p:sp>
        <p:cxnSp>
          <p:nvCxnSpPr>
            <p:cNvPr id="67" name="Straight Arrow Connector 66"/>
            <p:cNvCxnSpPr>
              <a:endCxn id="66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90" idx="6"/>
              <a:endCxn id="66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66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/>
            <p:cNvSpPr/>
            <p:nvPr/>
          </p:nvSpPr>
          <p:spPr>
            <a:xfrm>
              <a:off x="4146741" y="3434859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</a:p>
          </p:txBody>
        </p:sp>
        <p:cxnSp>
          <p:nvCxnSpPr>
            <p:cNvPr id="74" name="Straight Arrow Connector 73"/>
            <p:cNvCxnSpPr>
              <a:endCxn id="73" idx="1"/>
            </p:cNvCxnSpPr>
            <p:nvPr/>
          </p:nvCxnSpPr>
          <p:spPr>
            <a:xfrm>
              <a:off x="2391640" y="3539108"/>
              <a:ext cx="1899392" cy="5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73" idx="3"/>
            </p:cNvCxnSpPr>
            <p:nvPr/>
          </p:nvCxnSpPr>
          <p:spPr>
            <a:xfrm flipV="1">
              <a:off x="1372185" y="4357402"/>
              <a:ext cx="2918847" cy="12650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9" idx="6"/>
              <a:endCxn id="73" idx="2"/>
            </p:cNvCxnSpPr>
            <p:nvPr/>
          </p:nvCxnSpPr>
          <p:spPr>
            <a:xfrm flipV="1">
              <a:off x="1447800" y="3975272"/>
              <a:ext cx="2698941" cy="6925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 79"/>
            <p:cNvSpPr/>
            <p:nvPr/>
          </p:nvSpPr>
          <p:spPr>
            <a:xfrm>
              <a:off x="7042341" y="4462664"/>
              <a:ext cx="958659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3,1</a:t>
              </a:r>
            </a:p>
          </p:txBody>
        </p:sp>
        <p:cxnSp>
          <p:nvCxnSpPr>
            <p:cNvPr id="81" name="Straight Arrow Connector 80"/>
            <p:cNvCxnSpPr>
              <a:endCxn id="80" idx="1"/>
            </p:cNvCxnSpPr>
            <p:nvPr/>
          </p:nvCxnSpPr>
          <p:spPr>
            <a:xfrm>
              <a:off x="5715000" y="3558435"/>
              <a:ext cx="1467733" cy="10625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6" idx="6"/>
              <a:endCxn id="80" idx="3"/>
            </p:cNvCxnSpPr>
            <p:nvPr/>
          </p:nvCxnSpPr>
          <p:spPr>
            <a:xfrm flipV="1">
              <a:off x="5132024" y="5385207"/>
              <a:ext cx="2050709" cy="7799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3" idx="6"/>
              <a:endCxn id="80" idx="2"/>
            </p:cNvCxnSpPr>
            <p:nvPr/>
          </p:nvCxnSpPr>
          <p:spPr>
            <a:xfrm>
              <a:off x="5132024" y="3975272"/>
              <a:ext cx="1910317" cy="1027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stCxn id="80" idx="6"/>
            </p:cNvCxnSpPr>
            <p:nvPr/>
          </p:nvCxnSpPr>
          <p:spPr>
            <a:xfrm>
              <a:off x="8001000" y="5003077"/>
              <a:ext cx="914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914805" y="4572000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Output: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3828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91" idx="2"/>
              <a:endCxn id="89" idx="0"/>
            </p:cNvCxnSpPr>
            <p:nvPr/>
          </p:nvCxnSpPr>
          <p:spPr>
            <a:xfrm flipH="1">
              <a:off x="955159" y="3843124"/>
              <a:ext cx="74255" cy="424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blipFill>
                  <a:blip r:embed="rId14"/>
                  <a:stretch>
                    <a:fillRect l="-3902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93" idx="1"/>
              <a:endCxn id="90" idx="4"/>
            </p:cNvCxnSpPr>
            <p:nvPr/>
          </p:nvCxnSpPr>
          <p:spPr>
            <a:xfrm flipH="1" flipV="1">
              <a:off x="936735" y="6172200"/>
              <a:ext cx="229720" cy="3339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4967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990600"/>
          </a:xfrm>
        </p:spPr>
        <p:txBody>
          <a:bodyPr/>
          <a:lstStyle/>
          <a:p>
            <a:r>
              <a:rPr lang="en-US" dirty="0"/>
              <a:t>Our First Neural Network: 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4876800"/>
          </a:xfrm>
        </p:spPr>
        <p:txBody>
          <a:bodyPr/>
          <a:lstStyle/>
          <a:p>
            <a:r>
              <a:rPr lang="en-US" sz="2400" dirty="0"/>
              <a:t>Note: every weight is associated with two units: it connects the output of a unit with an input of another unit. </a:t>
            </a:r>
          </a:p>
          <a:p>
            <a:pPr lvl="1"/>
            <a:r>
              <a:rPr lang="en-US" sz="2000" dirty="0"/>
              <a:t>Which of the two units do we use to index the weight?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91867" y="3048000"/>
            <a:ext cx="8523533" cy="3676154"/>
            <a:chOff x="391867" y="3153151"/>
            <a:chExt cx="8523533" cy="3676154"/>
          </a:xfrm>
        </p:grpSpPr>
        <p:sp>
          <p:nvSpPr>
            <p:cNvPr id="66" name="Oval 65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2,2</a:t>
              </a:r>
            </a:p>
          </p:txBody>
        </p:sp>
        <p:cxnSp>
          <p:nvCxnSpPr>
            <p:cNvPr id="67" name="Straight Arrow Connector 66"/>
            <p:cNvCxnSpPr>
              <a:endCxn id="66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90" idx="6"/>
              <a:endCxn id="66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66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/>
            <p:cNvSpPr/>
            <p:nvPr/>
          </p:nvSpPr>
          <p:spPr>
            <a:xfrm>
              <a:off x="4146741" y="3434859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</a:p>
          </p:txBody>
        </p:sp>
        <p:cxnSp>
          <p:nvCxnSpPr>
            <p:cNvPr id="74" name="Straight Arrow Connector 73"/>
            <p:cNvCxnSpPr>
              <a:endCxn id="73" idx="1"/>
            </p:cNvCxnSpPr>
            <p:nvPr/>
          </p:nvCxnSpPr>
          <p:spPr>
            <a:xfrm>
              <a:off x="2391640" y="3539108"/>
              <a:ext cx="1899392" cy="5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73" idx="3"/>
            </p:cNvCxnSpPr>
            <p:nvPr/>
          </p:nvCxnSpPr>
          <p:spPr>
            <a:xfrm flipV="1">
              <a:off x="1372185" y="4357402"/>
              <a:ext cx="2918847" cy="12650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9" idx="6"/>
              <a:endCxn id="73" idx="2"/>
            </p:cNvCxnSpPr>
            <p:nvPr/>
          </p:nvCxnSpPr>
          <p:spPr>
            <a:xfrm flipV="1">
              <a:off x="1447800" y="3975272"/>
              <a:ext cx="2698941" cy="6925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 79"/>
            <p:cNvSpPr/>
            <p:nvPr/>
          </p:nvSpPr>
          <p:spPr>
            <a:xfrm>
              <a:off x="7042341" y="4462664"/>
              <a:ext cx="958659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3,1</a:t>
              </a:r>
            </a:p>
          </p:txBody>
        </p:sp>
        <p:cxnSp>
          <p:nvCxnSpPr>
            <p:cNvPr id="81" name="Straight Arrow Connector 80"/>
            <p:cNvCxnSpPr>
              <a:endCxn id="80" idx="1"/>
            </p:cNvCxnSpPr>
            <p:nvPr/>
          </p:nvCxnSpPr>
          <p:spPr>
            <a:xfrm>
              <a:off x="5715000" y="3558435"/>
              <a:ext cx="1467733" cy="10625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6" idx="6"/>
              <a:endCxn id="80" idx="3"/>
            </p:cNvCxnSpPr>
            <p:nvPr/>
          </p:nvCxnSpPr>
          <p:spPr>
            <a:xfrm flipV="1">
              <a:off x="5132024" y="5385207"/>
              <a:ext cx="2050709" cy="7799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3" idx="6"/>
              <a:endCxn id="80" idx="2"/>
            </p:cNvCxnSpPr>
            <p:nvPr/>
          </p:nvCxnSpPr>
          <p:spPr>
            <a:xfrm>
              <a:off x="5132024" y="3975272"/>
              <a:ext cx="1910317" cy="1027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stCxn id="80" idx="6"/>
            </p:cNvCxnSpPr>
            <p:nvPr/>
          </p:nvCxnSpPr>
          <p:spPr>
            <a:xfrm>
              <a:off x="8001000" y="5003077"/>
              <a:ext cx="914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914805" y="4572000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Output: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3828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91" idx="2"/>
              <a:endCxn id="89" idx="0"/>
            </p:cNvCxnSpPr>
            <p:nvPr/>
          </p:nvCxnSpPr>
          <p:spPr>
            <a:xfrm flipH="1">
              <a:off x="955159" y="3843124"/>
              <a:ext cx="74255" cy="424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3902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93" idx="1"/>
              <a:endCxn id="90" idx="4"/>
            </p:cNvCxnSpPr>
            <p:nvPr/>
          </p:nvCxnSpPr>
          <p:spPr>
            <a:xfrm flipH="1" flipV="1">
              <a:off x="936735" y="6172200"/>
              <a:ext cx="229720" cy="3339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522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05096"/>
          </a:xfrm>
        </p:spPr>
        <p:txBody>
          <a:bodyPr/>
          <a:lstStyle/>
          <a:p>
            <a:r>
              <a:rPr lang="en-US" dirty="0"/>
              <a:t>Input Units and </a:t>
            </a:r>
            <a:r>
              <a:rPr lang="en-US" dirty="0" err="1"/>
              <a:t>Perceptrons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533400" y="1219200"/>
            <a:ext cx="7772400" cy="3581400"/>
            <a:chOff x="457200" y="1066800"/>
            <a:chExt cx="7772400" cy="3581400"/>
          </a:xfrm>
        </p:grpSpPr>
        <p:grpSp>
          <p:nvGrpSpPr>
            <p:cNvPr id="3" name="Group 2"/>
            <p:cNvGrpSpPr/>
            <p:nvPr/>
          </p:nvGrpSpPr>
          <p:grpSpPr>
            <a:xfrm>
              <a:off x="457200" y="1066800"/>
              <a:ext cx="7772400" cy="3581400"/>
              <a:chOff x="420831" y="1321474"/>
              <a:chExt cx="8037369" cy="42772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2622741" y="2286000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741" y="2286000"/>
                    <a:ext cx="953343" cy="798124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Arrow Connector 6"/>
              <p:cNvCxnSpPr>
                <a:stCxn id="5" idx="6"/>
                <a:endCxn id="15" idx="1"/>
              </p:cNvCxnSpPr>
              <p:nvPr/>
            </p:nvCxnSpPr>
            <p:spPr>
              <a:xfrm flipV="1">
                <a:off x="3576084" y="2406835"/>
                <a:ext cx="1135530" cy="27822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3" idx="6"/>
              </p:cNvCxnSpPr>
              <p:nvPr/>
            </p:nvCxnSpPr>
            <p:spPr>
              <a:xfrm>
                <a:off x="7277942" y="3715738"/>
                <a:ext cx="117962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221198" y="1839248"/>
                <a:ext cx="1538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Output layer</a:t>
                </a:r>
              </a:p>
            </p:txBody>
          </p:sp>
          <p:cxnSp>
            <p:nvCxnSpPr>
              <p:cNvPr id="12" name="Straight Arrow Connector 11"/>
              <p:cNvCxnSpPr>
                <a:stCxn id="5" idx="6"/>
                <a:endCxn id="16" idx="1"/>
              </p:cNvCxnSpPr>
              <p:nvPr/>
            </p:nvCxnSpPr>
            <p:spPr>
              <a:xfrm>
                <a:off x="3576084" y="2685062"/>
                <a:ext cx="1140846" cy="67229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/>
                  <p:cNvSpPr/>
                  <p:nvPr/>
                </p:nvSpPr>
                <p:spPr>
                  <a:xfrm>
                    <a:off x="2628057" y="43072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057" y="4307276"/>
                    <a:ext cx="953343" cy="798124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/>
                  <p:cNvSpPr/>
                  <p:nvPr/>
                </p:nvSpPr>
                <p:spPr>
                  <a:xfrm>
                    <a:off x="4572000" y="2289952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Oval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000" y="2289952"/>
                    <a:ext cx="953343" cy="798124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Oval 15"/>
                  <p:cNvSpPr/>
                  <p:nvPr/>
                </p:nvSpPr>
                <p:spPr>
                  <a:xfrm>
                    <a:off x="4577316" y="32404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Oval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7316" y="3240476"/>
                    <a:ext cx="953343" cy="79812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Oval 16"/>
                  <p:cNvSpPr/>
                  <p:nvPr/>
                </p:nvSpPr>
                <p:spPr>
                  <a:xfrm>
                    <a:off x="4577316" y="42310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Oval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7316" y="4231076"/>
                    <a:ext cx="953343" cy="79812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>
                <a:stCxn id="13" idx="6"/>
                <a:endCxn id="17" idx="2"/>
              </p:cNvCxnSpPr>
              <p:nvPr/>
            </p:nvCxnSpPr>
            <p:spPr>
              <a:xfrm flipV="1">
                <a:off x="3581400" y="4630138"/>
                <a:ext cx="995916" cy="76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/>
                  <p:cNvSpPr/>
                  <p:nvPr/>
                </p:nvSpPr>
                <p:spPr>
                  <a:xfrm>
                    <a:off x="6324600" y="2286000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2286000"/>
                    <a:ext cx="953343" cy="798124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6324599" y="33166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599" y="3316676"/>
                    <a:ext cx="953343" cy="798124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15" idx="6"/>
                <a:endCxn id="22" idx="2"/>
              </p:cNvCxnSpPr>
              <p:nvPr/>
            </p:nvCxnSpPr>
            <p:spPr>
              <a:xfrm flipV="1">
                <a:off x="5525343" y="2685062"/>
                <a:ext cx="799257" cy="39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6" idx="6"/>
                <a:endCxn id="22" idx="2"/>
              </p:cNvCxnSpPr>
              <p:nvPr/>
            </p:nvCxnSpPr>
            <p:spPr>
              <a:xfrm flipV="1">
                <a:off x="5530659" y="2744710"/>
                <a:ext cx="793941" cy="8948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7" idx="6"/>
              </p:cNvCxnSpPr>
              <p:nvPr/>
            </p:nvCxnSpPr>
            <p:spPr>
              <a:xfrm flipV="1">
                <a:off x="5530659" y="3886200"/>
                <a:ext cx="808413" cy="74393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6" idx="6"/>
                <a:endCxn id="23" idx="2"/>
              </p:cNvCxnSpPr>
              <p:nvPr/>
            </p:nvCxnSpPr>
            <p:spPr>
              <a:xfrm>
                <a:off x="5530659" y="3639538"/>
                <a:ext cx="793940" cy="76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2" idx="6"/>
              </p:cNvCxnSpPr>
              <p:nvPr/>
            </p:nvCxnSpPr>
            <p:spPr>
              <a:xfrm flipV="1">
                <a:off x="7277943" y="2743200"/>
                <a:ext cx="1180257" cy="15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/>
                  <p:cNvSpPr/>
                  <p:nvPr/>
                </p:nvSpPr>
                <p:spPr>
                  <a:xfrm>
                    <a:off x="2628057" y="3276600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Oval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057" y="3276600"/>
                    <a:ext cx="953343" cy="798124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/>
              <p:cNvCxnSpPr>
                <a:stCxn id="30" idx="6"/>
                <a:endCxn id="16" idx="2"/>
              </p:cNvCxnSpPr>
              <p:nvPr/>
            </p:nvCxnSpPr>
            <p:spPr>
              <a:xfrm flipV="1">
                <a:off x="3581400" y="3639538"/>
                <a:ext cx="995916" cy="3612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30" idx="6"/>
                <a:endCxn id="17" idx="2"/>
              </p:cNvCxnSpPr>
              <p:nvPr/>
            </p:nvCxnSpPr>
            <p:spPr>
              <a:xfrm>
                <a:off x="3581400" y="3675662"/>
                <a:ext cx="995916" cy="95447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/>
                  <p:cNvSpPr/>
                  <p:nvPr/>
                </p:nvSpPr>
                <p:spPr>
                  <a:xfrm>
                    <a:off x="6324600" y="43072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Oval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4307276"/>
                    <a:ext cx="953343" cy="798124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>
                <a:stCxn id="13" idx="6"/>
                <a:endCxn id="16" idx="2"/>
              </p:cNvCxnSpPr>
              <p:nvPr/>
            </p:nvCxnSpPr>
            <p:spPr>
              <a:xfrm flipV="1">
                <a:off x="3581400" y="3639538"/>
                <a:ext cx="995916" cy="10668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3" idx="6"/>
                <a:endCxn id="15" idx="2"/>
              </p:cNvCxnSpPr>
              <p:nvPr/>
            </p:nvCxnSpPr>
            <p:spPr>
              <a:xfrm flipV="1">
                <a:off x="3581400" y="2689014"/>
                <a:ext cx="990600" cy="201732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0" idx="6"/>
                <a:endCxn id="15" idx="2"/>
              </p:cNvCxnSpPr>
              <p:nvPr/>
            </p:nvCxnSpPr>
            <p:spPr>
              <a:xfrm flipV="1">
                <a:off x="3581400" y="2689014"/>
                <a:ext cx="990600" cy="98664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5" idx="6"/>
                <a:endCxn id="17" idx="1"/>
              </p:cNvCxnSpPr>
              <p:nvPr/>
            </p:nvCxnSpPr>
            <p:spPr>
              <a:xfrm>
                <a:off x="3576084" y="2685062"/>
                <a:ext cx="1140846" cy="166289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17" idx="6"/>
                <a:endCxn id="22" idx="2"/>
              </p:cNvCxnSpPr>
              <p:nvPr/>
            </p:nvCxnSpPr>
            <p:spPr>
              <a:xfrm flipV="1">
                <a:off x="5530659" y="2744710"/>
                <a:ext cx="793941" cy="18854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15" idx="6"/>
                <a:endCxn id="23" idx="1"/>
              </p:cNvCxnSpPr>
              <p:nvPr/>
            </p:nvCxnSpPr>
            <p:spPr>
              <a:xfrm>
                <a:off x="5525343" y="2689014"/>
                <a:ext cx="938870" cy="74454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6"/>
                <a:endCxn id="34" idx="1"/>
              </p:cNvCxnSpPr>
              <p:nvPr/>
            </p:nvCxnSpPr>
            <p:spPr>
              <a:xfrm>
                <a:off x="5525343" y="2689014"/>
                <a:ext cx="938871" cy="173514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16" idx="6"/>
                <a:endCxn id="34" idx="2"/>
              </p:cNvCxnSpPr>
              <p:nvPr/>
            </p:nvCxnSpPr>
            <p:spPr>
              <a:xfrm>
                <a:off x="5530659" y="3639538"/>
                <a:ext cx="793941" cy="10668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17" idx="6"/>
                <a:endCxn id="34" idx="2"/>
              </p:cNvCxnSpPr>
              <p:nvPr/>
            </p:nvCxnSpPr>
            <p:spPr>
              <a:xfrm>
                <a:off x="5530659" y="4630138"/>
                <a:ext cx="793941" cy="76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Oval 87"/>
                  <p:cNvSpPr/>
                  <p:nvPr/>
                </p:nvSpPr>
                <p:spPr>
                  <a:xfrm>
                    <a:off x="762000" y="1716476"/>
                    <a:ext cx="864825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Oval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1716476"/>
                    <a:ext cx="864825" cy="798124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Oval 88"/>
                  <p:cNvSpPr/>
                  <p:nvPr/>
                </p:nvSpPr>
                <p:spPr>
                  <a:xfrm>
                    <a:off x="761999" y="2743200"/>
                    <a:ext cx="864825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Oval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999" y="2743200"/>
                    <a:ext cx="864825" cy="798124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Oval 89"/>
                  <p:cNvSpPr/>
                  <p:nvPr/>
                </p:nvSpPr>
                <p:spPr>
                  <a:xfrm>
                    <a:off x="762000" y="3733800"/>
                    <a:ext cx="864825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Oval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3733800"/>
                    <a:ext cx="864825" cy="798124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Oval 90"/>
                  <p:cNvSpPr/>
                  <p:nvPr/>
                </p:nvSpPr>
                <p:spPr>
                  <a:xfrm>
                    <a:off x="762000" y="4800600"/>
                    <a:ext cx="864825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Oval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800600"/>
                    <a:ext cx="864825" cy="798124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TextBox 92"/>
              <p:cNvSpPr txBox="1"/>
              <p:nvPr/>
            </p:nvSpPr>
            <p:spPr>
              <a:xfrm>
                <a:off x="420831" y="1321474"/>
                <a:ext cx="1501486" cy="441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 layer</a:t>
                </a:r>
              </a:p>
            </p:txBody>
          </p:sp>
          <p:cxnSp>
            <p:nvCxnSpPr>
              <p:cNvPr id="94" name="Straight Arrow Connector 93"/>
              <p:cNvCxnSpPr>
                <a:stCxn id="88" idx="6"/>
                <a:endCxn id="5" idx="0"/>
              </p:cNvCxnSpPr>
              <p:nvPr/>
            </p:nvCxnSpPr>
            <p:spPr>
              <a:xfrm>
                <a:off x="1626825" y="2115538"/>
                <a:ext cx="1472588" cy="17046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88" idx="6"/>
                <a:endCxn id="30" idx="0"/>
              </p:cNvCxnSpPr>
              <p:nvPr/>
            </p:nvCxnSpPr>
            <p:spPr>
              <a:xfrm>
                <a:off x="1626825" y="2115538"/>
                <a:ext cx="1477904" cy="116106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8" idx="6"/>
                <a:endCxn id="13" idx="1"/>
              </p:cNvCxnSpPr>
              <p:nvPr/>
            </p:nvCxnSpPr>
            <p:spPr>
              <a:xfrm>
                <a:off x="1626825" y="2115538"/>
                <a:ext cx="1140846" cy="23086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89" idx="6"/>
                <a:endCxn id="5" idx="1"/>
              </p:cNvCxnSpPr>
              <p:nvPr/>
            </p:nvCxnSpPr>
            <p:spPr>
              <a:xfrm flipV="1">
                <a:off x="1626824" y="2402883"/>
                <a:ext cx="1135531" cy="73937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89" idx="6"/>
                <a:endCxn id="30" idx="1"/>
              </p:cNvCxnSpPr>
              <p:nvPr/>
            </p:nvCxnSpPr>
            <p:spPr>
              <a:xfrm>
                <a:off x="1626824" y="3142262"/>
                <a:ext cx="1140847" cy="2512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9" idx="6"/>
                <a:endCxn id="13" idx="1"/>
              </p:cNvCxnSpPr>
              <p:nvPr/>
            </p:nvCxnSpPr>
            <p:spPr>
              <a:xfrm>
                <a:off x="1626824" y="3142262"/>
                <a:ext cx="1140847" cy="128189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90" idx="6"/>
                <a:endCxn id="5" idx="2"/>
              </p:cNvCxnSpPr>
              <p:nvPr/>
            </p:nvCxnSpPr>
            <p:spPr>
              <a:xfrm flipV="1">
                <a:off x="1626825" y="2685062"/>
                <a:ext cx="995916" cy="14478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90" idx="6"/>
                <a:endCxn id="30" idx="2"/>
              </p:cNvCxnSpPr>
              <p:nvPr/>
            </p:nvCxnSpPr>
            <p:spPr>
              <a:xfrm flipV="1">
                <a:off x="1626825" y="3675662"/>
                <a:ext cx="1001232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90" idx="6"/>
                <a:endCxn id="13" idx="2"/>
              </p:cNvCxnSpPr>
              <p:nvPr/>
            </p:nvCxnSpPr>
            <p:spPr>
              <a:xfrm>
                <a:off x="1626825" y="4132862"/>
                <a:ext cx="1001232" cy="57347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91" idx="6"/>
                <a:endCxn id="5" idx="3"/>
              </p:cNvCxnSpPr>
              <p:nvPr/>
            </p:nvCxnSpPr>
            <p:spPr>
              <a:xfrm flipV="1">
                <a:off x="1626825" y="2967241"/>
                <a:ext cx="1135530" cy="22324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91" idx="6"/>
                <a:endCxn id="30" idx="3"/>
              </p:cNvCxnSpPr>
              <p:nvPr/>
            </p:nvCxnSpPr>
            <p:spPr>
              <a:xfrm flipV="1">
                <a:off x="1626825" y="3957841"/>
                <a:ext cx="1140846" cy="12418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91" idx="6"/>
                <a:endCxn id="13" idx="3"/>
              </p:cNvCxnSpPr>
              <p:nvPr/>
            </p:nvCxnSpPr>
            <p:spPr>
              <a:xfrm flipV="1">
                <a:off x="1626825" y="4988517"/>
                <a:ext cx="1140846" cy="21114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>
                <a:off x="2376508" y="1776501"/>
                <a:ext cx="1797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Hidden Layer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74354" y="1776501"/>
                <a:ext cx="1946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Hidden Layer</a:t>
                </a:r>
              </a:p>
            </p:txBody>
          </p:sp>
        </p:grpSp>
        <p:cxnSp>
          <p:nvCxnSpPr>
            <p:cNvPr id="77" name="Straight Arrow Connector 76"/>
            <p:cNvCxnSpPr>
              <a:stCxn id="34" idx="6"/>
            </p:cNvCxnSpPr>
            <p:nvPr/>
          </p:nvCxnSpPr>
          <p:spPr>
            <a:xfrm>
              <a:off x="7088253" y="3900993"/>
              <a:ext cx="114073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Content Placeholder 2"/>
          <p:cNvSpPr>
            <a:spLocks noGrp="1"/>
          </p:cNvSpPr>
          <p:nvPr>
            <p:ph idx="1"/>
          </p:nvPr>
        </p:nvSpPr>
        <p:spPr>
          <a:xfrm>
            <a:off x="478221" y="5029200"/>
            <a:ext cx="8229600" cy="849215"/>
          </a:xfrm>
        </p:spPr>
        <p:txBody>
          <a:bodyPr/>
          <a:lstStyle/>
          <a:p>
            <a:r>
              <a:rPr lang="en-US" sz="2400" dirty="0"/>
              <a:t>There are various types of units. The two most simple are:</a:t>
            </a:r>
          </a:p>
          <a:p>
            <a:pPr lvl="1"/>
            <a:r>
              <a:rPr lang="en-US" sz="2000" b="1" u="sng" dirty="0"/>
              <a:t>Input units</a:t>
            </a:r>
            <a:r>
              <a:rPr lang="en-US" sz="2000" dirty="0"/>
              <a:t>. They make up the input layer.</a:t>
            </a:r>
          </a:p>
          <a:p>
            <a:pPr lvl="1"/>
            <a:r>
              <a:rPr lang="en-US" sz="2000" b="1" u="sng" dirty="0" err="1"/>
              <a:t>Perceptrons</a:t>
            </a:r>
            <a:r>
              <a:rPr lang="en-US" sz="2000" dirty="0"/>
              <a:t>. They make up the rest of the layers. They are the computational units of the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2068571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990600"/>
          </a:xfrm>
        </p:spPr>
        <p:txBody>
          <a:bodyPr/>
          <a:lstStyle/>
          <a:p>
            <a:r>
              <a:rPr lang="en-US" dirty="0"/>
              <a:t>Our First Neural Network: XOR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763000" cy="4876800"/>
              </a:xfrm>
            </p:spPr>
            <p:txBody>
              <a:bodyPr/>
              <a:lstStyle/>
              <a:p>
                <a:r>
                  <a:rPr lang="en-US" sz="2400" dirty="0"/>
                  <a:t>To index a weight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, we use the layer number and unit number of the unit for which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is an </a:t>
                </a:r>
                <a:r>
                  <a:rPr lang="en-US" sz="2400" b="1" u="sng" dirty="0"/>
                  <a:t>incoming weight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Weights incoming to unit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are indexed as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i="1" dirty="0"/>
                  <a:t>,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ranges from 1 to the number of incoming weights for unit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763000" cy="4876800"/>
              </a:xfrm>
              <a:blipFill>
                <a:blip r:embed="rId3"/>
                <a:stretch>
                  <a:fillRect l="-904" t="-1000" r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91867" y="3048000"/>
            <a:ext cx="8523533" cy="3676154"/>
            <a:chOff x="391867" y="3153151"/>
            <a:chExt cx="8523533" cy="3676154"/>
          </a:xfrm>
        </p:grpSpPr>
        <p:sp>
          <p:nvSpPr>
            <p:cNvPr id="66" name="Oval 65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2,2</a:t>
              </a:r>
            </a:p>
          </p:txBody>
        </p:sp>
        <p:cxnSp>
          <p:nvCxnSpPr>
            <p:cNvPr id="67" name="Straight Arrow Connector 66"/>
            <p:cNvCxnSpPr>
              <a:endCxn id="66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90" idx="6"/>
              <a:endCxn id="66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66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/>
            <p:cNvSpPr/>
            <p:nvPr/>
          </p:nvSpPr>
          <p:spPr>
            <a:xfrm>
              <a:off x="4146741" y="3434859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</a:p>
          </p:txBody>
        </p:sp>
        <p:cxnSp>
          <p:nvCxnSpPr>
            <p:cNvPr id="74" name="Straight Arrow Connector 73"/>
            <p:cNvCxnSpPr>
              <a:endCxn id="73" idx="1"/>
            </p:cNvCxnSpPr>
            <p:nvPr/>
          </p:nvCxnSpPr>
          <p:spPr>
            <a:xfrm>
              <a:off x="2391640" y="3539108"/>
              <a:ext cx="1899392" cy="5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73" idx="3"/>
            </p:cNvCxnSpPr>
            <p:nvPr/>
          </p:nvCxnSpPr>
          <p:spPr>
            <a:xfrm flipV="1">
              <a:off x="1372185" y="4357402"/>
              <a:ext cx="2918847" cy="12650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9" idx="6"/>
              <a:endCxn id="73" idx="2"/>
            </p:cNvCxnSpPr>
            <p:nvPr/>
          </p:nvCxnSpPr>
          <p:spPr>
            <a:xfrm flipV="1">
              <a:off x="1447800" y="3975272"/>
              <a:ext cx="2698941" cy="6925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 79"/>
            <p:cNvSpPr/>
            <p:nvPr/>
          </p:nvSpPr>
          <p:spPr>
            <a:xfrm>
              <a:off x="7042341" y="4462664"/>
              <a:ext cx="958659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3,1</a:t>
              </a:r>
            </a:p>
          </p:txBody>
        </p:sp>
        <p:cxnSp>
          <p:nvCxnSpPr>
            <p:cNvPr id="81" name="Straight Arrow Connector 80"/>
            <p:cNvCxnSpPr>
              <a:endCxn id="80" idx="1"/>
            </p:cNvCxnSpPr>
            <p:nvPr/>
          </p:nvCxnSpPr>
          <p:spPr>
            <a:xfrm>
              <a:off x="5715000" y="3558435"/>
              <a:ext cx="1467733" cy="10625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6" idx="6"/>
              <a:endCxn id="80" idx="3"/>
            </p:cNvCxnSpPr>
            <p:nvPr/>
          </p:nvCxnSpPr>
          <p:spPr>
            <a:xfrm flipV="1">
              <a:off x="5132024" y="5385207"/>
              <a:ext cx="2050709" cy="7799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3" idx="6"/>
              <a:endCxn id="80" idx="2"/>
            </p:cNvCxnSpPr>
            <p:nvPr/>
          </p:nvCxnSpPr>
          <p:spPr>
            <a:xfrm>
              <a:off x="5132024" y="3975272"/>
              <a:ext cx="1910317" cy="1027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stCxn id="80" idx="6"/>
            </p:cNvCxnSpPr>
            <p:nvPr/>
          </p:nvCxnSpPr>
          <p:spPr>
            <a:xfrm>
              <a:off x="8001000" y="5003077"/>
              <a:ext cx="914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914805" y="4572000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Output: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3828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91" idx="2"/>
              <a:endCxn id="89" idx="0"/>
            </p:cNvCxnSpPr>
            <p:nvPr/>
          </p:nvCxnSpPr>
          <p:spPr>
            <a:xfrm flipH="1">
              <a:off x="955159" y="3843124"/>
              <a:ext cx="74255" cy="424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blipFill>
                  <a:blip r:embed="rId14"/>
                  <a:stretch>
                    <a:fillRect l="-3902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93" idx="1"/>
              <a:endCxn id="90" idx="4"/>
            </p:cNvCxnSpPr>
            <p:nvPr/>
          </p:nvCxnSpPr>
          <p:spPr>
            <a:xfrm flipH="1" flipV="1">
              <a:off x="936735" y="6172200"/>
              <a:ext cx="229720" cy="3339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224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990600"/>
          </a:xfrm>
        </p:spPr>
        <p:txBody>
          <a:bodyPr/>
          <a:lstStyle/>
          <a:p>
            <a:r>
              <a:rPr lang="en-US" dirty="0"/>
              <a:t>Our First Neural Network: XOR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763000" cy="4876800"/>
              </a:xfrm>
            </p:spPr>
            <p:txBody>
              <a:bodyPr/>
              <a:lstStyle/>
              <a:p>
                <a:r>
                  <a:rPr lang="en-US" sz="2400" dirty="0"/>
                  <a:t>Weights incoming to unit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are indexed as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i="1" dirty="0"/>
                  <a:t>,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ranges from 1 to the number of incoming weights for unit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Since the input layer (which is layer 1) has no incoming weights, there are no weights indexed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763000" cy="4876800"/>
              </a:xfrm>
              <a:blipFill>
                <a:blip r:embed="rId3"/>
                <a:stretch>
                  <a:fillRect l="-904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91867" y="3048000"/>
            <a:ext cx="8523533" cy="3676154"/>
            <a:chOff x="391867" y="3153151"/>
            <a:chExt cx="8523533" cy="3676154"/>
          </a:xfrm>
        </p:grpSpPr>
        <p:sp>
          <p:nvSpPr>
            <p:cNvPr id="66" name="Oval 65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2,2</a:t>
              </a:r>
            </a:p>
          </p:txBody>
        </p:sp>
        <p:cxnSp>
          <p:nvCxnSpPr>
            <p:cNvPr id="67" name="Straight Arrow Connector 66"/>
            <p:cNvCxnSpPr>
              <a:endCxn id="66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90" idx="6"/>
              <a:endCxn id="66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66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/>
            <p:cNvSpPr/>
            <p:nvPr/>
          </p:nvSpPr>
          <p:spPr>
            <a:xfrm>
              <a:off x="4146741" y="3434859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</a:p>
          </p:txBody>
        </p:sp>
        <p:cxnSp>
          <p:nvCxnSpPr>
            <p:cNvPr id="74" name="Straight Arrow Connector 73"/>
            <p:cNvCxnSpPr>
              <a:endCxn id="73" idx="1"/>
            </p:cNvCxnSpPr>
            <p:nvPr/>
          </p:nvCxnSpPr>
          <p:spPr>
            <a:xfrm>
              <a:off x="2391640" y="3539108"/>
              <a:ext cx="1899392" cy="5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73" idx="3"/>
            </p:cNvCxnSpPr>
            <p:nvPr/>
          </p:nvCxnSpPr>
          <p:spPr>
            <a:xfrm flipV="1">
              <a:off x="1372185" y="4357402"/>
              <a:ext cx="2918847" cy="12650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9" idx="6"/>
              <a:endCxn id="73" idx="2"/>
            </p:cNvCxnSpPr>
            <p:nvPr/>
          </p:nvCxnSpPr>
          <p:spPr>
            <a:xfrm flipV="1">
              <a:off x="1447800" y="3975272"/>
              <a:ext cx="2698941" cy="6925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 79"/>
            <p:cNvSpPr/>
            <p:nvPr/>
          </p:nvSpPr>
          <p:spPr>
            <a:xfrm>
              <a:off x="7042341" y="4462664"/>
              <a:ext cx="958659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3,1</a:t>
              </a:r>
            </a:p>
          </p:txBody>
        </p:sp>
        <p:cxnSp>
          <p:nvCxnSpPr>
            <p:cNvPr id="81" name="Straight Arrow Connector 80"/>
            <p:cNvCxnSpPr>
              <a:endCxn id="80" idx="1"/>
            </p:cNvCxnSpPr>
            <p:nvPr/>
          </p:nvCxnSpPr>
          <p:spPr>
            <a:xfrm>
              <a:off x="5715000" y="3558435"/>
              <a:ext cx="1467733" cy="10625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6" idx="6"/>
              <a:endCxn id="80" idx="3"/>
            </p:cNvCxnSpPr>
            <p:nvPr/>
          </p:nvCxnSpPr>
          <p:spPr>
            <a:xfrm flipV="1">
              <a:off x="5132024" y="5385207"/>
              <a:ext cx="2050709" cy="7799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3" idx="6"/>
              <a:endCxn id="80" idx="2"/>
            </p:cNvCxnSpPr>
            <p:nvPr/>
          </p:nvCxnSpPr>
          <p:spPr>
            <a:xfrm>
              <a:off x="5132024" y="3975272"/>
              <a:ext cx="1910317" cy="1027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stCxn id="80" idx="6"/>
            </p:cNvCxnSpPr>
            <p:nvPr/>
          </p:nvCxnSpPr>
          <p:spPr>
            <a:xfrm>
              <a:off x="8001000" y="5003077"/>
              <a:ext cx="914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914805" y="4572000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Output: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3828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91" idx="2"/>
              <a:endCxn id="89" idx="0"/>
            </p:cNvCxnSpPr>
            <p:nvPr/>
          </p:nvCxnSpPr>
          <p:spPr>
            <a:xfrm flipH="1">
              <a:off x="955159" y="3843124"/>
              <a:ext cx="74255" cy="424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blipFill>
                  <a:blip r:embed="rId14"/>
                  <a:stretch>
                    <a:fillRect l="-3902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93" idx="1"/>
              <a:endCxn id="90" idx="4"/>
            </p:cNvCxnSpPr>
            <p:nvPr/>
          </p:nvCxnSpPr>
          <p:spPr>
            <a:xfrm flipH="1" flipV="1">
              <a:off x="936735" y="6172200"/>
              <a:ext cx="229720" cy="3339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2626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990600"/>
          </a:xfrm>
        </p:spPr>
        <p:txBody>
          <a:bodyPr/>
          <a:lstStyle/>
          <a:p>
            <a:r>
              <a:rPr lang="en-US" dirty="0"/>
              <a:t>Our First Neural Network: 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876800"/>
          </a:xfrm>
        </p:spPr>
        <p:txBody>
          <a:bodyPr/>
          <a:lstStyle/>
          <a:p>
            <a:r>
              <a:rPr lang="en-US" sz="2400" dirty="0"/>
              <a:t>The XOR network shows how individual </a:t>
            </a:r>
            <a:r>
              <a:rPr lang="en-US" sz="2400" dirty="0" err="1"/>
              <a:t>perceptrons</a:t>
            </a:r>
            <a:r>
              <a:rPr lang="en-US" sz="2400" dirty="0"/>
              <a:t> can be combined to perform more complicated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91867" y="3048000"/>
            <a:ext cx="8523533" cy="3676154"/>
            <a:chOff x="391867" y="3153151"/>
            <a:chExt cx="8523533" cy="3676154"/>
          </a:xfrm>
        </p:grpSpPr>
        <p:sp>
          <p:nvSpPr>
            <p:cNvPr id="37" name="Oval 36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2,2</a:t>
              </a:r>
            </a:p>
          </p:txBody>
        </p:sp>
        <p:cxnSp>
          <p:nvCxnSpPr>
            <p:cNvPr id="38" name="Straight Arrow Connector 37"/>
            <p:cNvCxnSpPr>
              <a:endCxn id="37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1" idx="6"/>
              <a:endCxn id="37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7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/>
            <p:cNvSpPr/>
            <p:nvPr/>
          </p:nvSpPr>
          <p:spPr>
            <a:xfrm>
              <a:off x="4146741" y="3434859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</a:p>
          </p:txBody>
        </p:sp>
        <p:cxnSp>
          <p:nvCxnSpPr>
            <p:cNvPr id="45" name="Straight Arrow Connector 44"/>
            <p:cNvCxnSpPr>
              <a:endCxn id="44" idx="1"/>
            </p:cNvCxnSpPr>
            <p:nvPr/>
          </p:nvCxnSpPr>
          <p:spPr>
            <a:xfrm>
              <a:off x="2391640" y="3539108"/>
              <a:ext cx="1899392" cy="5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44" idx="3"/>
            </p:cNvCxnSpPr>
            <p:nvPr/>
          </p:nvCxnSpPr>
          <p:spPr>
            <a:xfrm flipV="1">
              <a:off x="1372185" y="4357402"/>
              <a:ext cx="2918847" cy="12650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60" idx="6"/>
              <a:endCxn id="44" idx="2"/>
            </p:cNvCxnSpPr>
            <p:nvPr/>
          </p:nvCxnSpPr>
          <p:spPr>
            <a:xfrm flipV="1">
              <a:off x="1447800" y="3975272"/>
              <a:ext cx="2698941" cy="6925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/>
            <p:cNvSpPr/>
            <p:nvPr/>
          </p:nvSpPr>
          <p:spPr>
            <a:xfrm>
              <a:off x="7042341" y="4462664"/>
              <a:ext cx="958659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3,1</a:t>
              </a:r>
            </a:p>
          </p:txBody>
        </p:sp>
        <p:cxnSp>
          <p:nvCxnSpPr>
            <p:cNvPr id="52" name="Straight Arrow Connector 51"/>
            <p:cNvCxnSpPr>
              <a:endCxn id="51" idx="1"/>
            </p:cNvCxnSpPr>
            <p:nvPr/>
          </p:nvCxnSpPr>
          <p:spPr>
            <a:xfrm>
              <a:off x="5715000" y="3558435"/>
              <a:ext cx="1467733" cy="10625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7" idx="6"/>
              <a:endCxn id="51" idx="3"/>
            </p:cNvCxnSpPr>
            <p:nvPr/>
          </p:nvCxnSpPr>
          <p:spPr>
            <a:xfrm flipV="1">
              <a:off x="5132024" y="5385207"/>
              <a:ext cx="2050709" cy="7799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4" idx="6"/>
              <a:endCxn id="51" idx="2"/>
            </p:cNvCxnSpPr>
            <p:nvPr/>
          </p:nvCxnSpPr>
          <p:spPr>
            <a:xfrm>
              <a:off x="5132024" y="3975272"/>
              <a:ext cx="1910317" cy="1027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1" idx="6"/>
            </p:cNvCxnSpPr>
            <p:nvPr/>
          </p:nvCxnSpPr>
          <p:spPr>
            <a:xfrm>
              <a:off x="8001000" y="5003077"/>
              <a:ext cx="914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914805" y="4572000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Output: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3828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>
              <a:stCxn id="62" idx="2"/>
              <a:endCxn id="60" idx="0"/>
            </p:cNvCxnSpPr>
            <p:nvPr/>
          </p:nvCxnSpPr>
          <p:spPr>
            <a:xfrm flipH="1">
              <a:off x="955159" y="3843124"/>
              <a:ext cx="74255" cy="424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3902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>
              <a:stCxn id="64" idx="1"/>
              <a:endCxn id="61" idx="4"/>
            </p:cNvCxnSpPr>
            <p:nvPr/>
          </p:nvCxnSpPr>
          <p:spPr>
            <a:xfrm flipH="1" flipV="1">
              <a:off x="936735" y="6172200"/>
              <a:ext cx="229720" cy="3339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4191000" y="2514600"/>
            <a:ext cx="127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Logical OR</a:t>
            </a:r>
          </a:p>
        </p:txBody>
      </p:sp>
      <p:cxnSp>
        <p:nvCxnSpPr>
          <p:cNvPr id="67" name="Straight Arrow Connector 66"/>
          <p:cNvCxnSpPr>
            <a:stCxn id="66" idx="2"/>
          </p:cNvCxnSpPr>
          <p:nvPr/>
        </p:nvCxnSpPr>
        <p:spPr>
          <a:xfrm flipH="1">
            <a:off x="4724401" y="2883932"/>
            <a:ext cx="104146" cy="550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287507" y="4800600"/>
            <a:ext cx="129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Logical AND</a:t>
            </a:r>
          </a:p>
        </p:txBody>
      </p:sp>
      <p:cxnSp>
        <p:nvCxnSpPr>
          <p:cNvPr id="71" name="Straight Arrow Connector 70"/>
          <p:cNvCxnSpPr>
            <a:stCxn id="70" idx="2"/>
            <a:endCxn id="37" idx="0"/>
          </p:cNvCxnSpPr>
          <p:nvPr/>
        </p:nvCxnSpPr>
        <p:spPr>
          <a:xfrm flipH="1">
            <a:off x="4639383" y="5169932"/>
            <a:ext cx="297416" cy="349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162800" y="3200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Logical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 AND (NOT B)</a:t>
            </a:r>
          </a:p>
        </p:txBody>
      </p:sp>
      <p:cxnSp>
        <p:nvCxnSpPr>
          <p:cNvPr id="76" name="Straight Arrow Connector 75"/>
          <p:cNvCxnSpPr>
            <a:stCxn id="75" idx="2"/>
            <a:endCxn id="51" idx="0"/>
          </p:cNvCxnSpPr>
          <p:nvPr/>
        </p:nvCxnSpPr>
        <p:spPr>
          <a:xfrm flipH="1">
            <a:off x="7521671" y="3846731"/>
            <a:ext cx="517429" cy="51078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72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990600"/>
          </a:xfrm>
        </p:spPr>
        <p:txBody>
          <a:bodyPr/>
          <a:lstStyle/>
          <a:p>
            <a:r>
              <a:rPr lang="en-US" dirty="0"/>
              <a:t>Computing the Output: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47800"/>
                <a:ext cx="8839200" cy="4876800"/>
              </a:xfrm>
            </p:spPr>
            <p:txBody>
              <a:bodyPr/>
              <a:lstStyle/>
              <a:p>
                <a:r>
                  <a:rPr lang="en-US" sz="2400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(corresponding to </a:t>
                </a:r>
                <a:r>
                  <a:rPr lang="en-US" sz="2400" b="1" dirty="0"/>
                  <a:t>false</a:t>
                </a:r>
                <a:r>
                  <a:rPr lang="en-US" sz="2400" dirty="0"/>
                  <a:t> XOR </a:t>
                </a:r>
                <a:r>
                  <a:rPr lang="en-US" sz="2400" b="1" dirty="0"/>
                  <a:t>true</a:t>
                </a:r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For Unit 2,1, which performs a logical OR:</a:t>
                </a:r>
              </a:p>
              <a:p>
                <a:pPr lvl="1"/>
                <a:r>
                  <a:rPr lang="en-US" sz="2000" dirty="0"/>
                  <a:t>The output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−0.5+0∗1+1∗1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Assuming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the step function,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, so Unit 2,1 outputs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47800"/>
                <a:ext cx="8839200" cy="4876800"/>
              </a:xfrm>
              <a:blipFill>
                <a:blip r:embed="rId3"/>
                <a:stretch>
                  <a:fillRect l="-897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91867" y="3048000"/>
            <a:ext cx="8675933" cy="3671392"/>
            <a:chOff x="391867" y="3157913"/>
            <a:chExt cx="8675933" cy="3671392"/>
          </a:xfrm>
        </p:grpSpPr>
        <p:sp>
          <p:nvSpPr>
            <p:cNvPr id="41" name="Oval 40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2,2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(AND)</a:t>
              </a:r>
            </a:p>
          </p:txBody>
        </p:sp>
        <p:cxnSp>
          <p:nvCxnSpPr>
            <p:cNvPr id="42" name="Straight Arrow Connector 41"/>
            <p:cNvCxnSpPr>
              <a:endCxn id="41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65" idx="6"/>
              <a:endCxn id="41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41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4146741" y="3434859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(OR)</a:t>
              </a:r>
            </a:p>
          </p:txBody>
        </p:sp>
        <p:cxnSp>
          <p:nvCxnSpPr>
            <p:cNvPr id="49" name="Straight Arrow Connector 48"/>
            <p:cNvCxnSpPr>
              <a:endCxn id="48" idx="1"/>
            </p:cNvCxnSpPr>
            <p:nvPr/>
          </p:nvCxnSpPr>
          <p:spPr>
            <a:xfrm>
              <a:off x="2391640" y="3539108"/>
              <a:ext cx="1899392" cy="5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8" idx="3"/>
            </p:cNvCxnSpPr>
            <p:nvPr/>
          </p:nvCxnSpPr>
          <p:spPr>
            <a:xfrm flipV="1">
              <a:off x="1372185" y="4357402"/>
              <a:ext cx="2918847" cy="12650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64" idx="6"/>
              <a:endCxn id="48" idx="2"/>
            </p:cNvCxnSpPr>
            <p:nvPr/>
          </p:nvCxnSpPr>
          <p:spPr>
            <a:xfrm flipV="1">
              <a:off x="1447800" y="3975272"/>
              <a:ext cx="2698941" cy="6925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 rot="171171">
                  <a:off x="3036868" y="3157913"/>
                  <a:ext cx="772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1171">
                  <a:off x="3036868" y="3157913"/>
                  <a:ext cx="772968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20849601">
                  <a:off x="2180520" y="4018478"/>
                  <a:ext cx="7569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9601">
                  <a:off x="2180520" y="4018478"/>
                  <a:ext cx="756938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/>
            <p:cNvSpPr txBox="1"/>
            <p:nvPr/>
          </p:nvSpPr>
          <p:spPr>
            <a:xfrm rot="20251611">
              <a:off x="3403924" y="431054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6781800" y="4267200"/>
              <a:ext cx="1339659" cy="14809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3,1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(A AND 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(NOT B))</a:t>
              </a:r>
            </a:p>
          </p:txBody>
        </p:sp>
        <p:cxnSp>
          <p:nvCxnSpPr>
            <p:cNvPr id="56" name="Straight Arrow Connector 55"/>
            <p:cNvCxnSpPr>
              <a:endCxn id="55" idx="1"/>
            </p:cNvCxnSpPr>
            <p:nvPr/>
          </p:nvCxnSpPr>
          <p:spPr>
            <a:xfrm>
              <a:off x="5454459" y="3362971"/>
              <a:ext cx="1523530" cy="11211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1" idx="6"/>
              <a:endCxn id="55" idx="3"/>
            </p:cNvCxnSpPr>
            <p:nvPr/>
          </p:nvCxnSpPr>
          <p:spPr>
            <a:xfrm flipV="1">
              <a:off x="5132024" y="5531258"/>
              <a:ext cx="1845965" cy="6339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8" idx="6"/>
              <a:endCxn id="55" idx="2"/>
            </p:cNvCxnSpPr>
            <p:nvPr/>
          </p:nvCxnSpPr>
          <p:spPr>
            <a:xfrm>
              <a:off x="5132024" y="3975272"/>
              <a:ext cx="1649776" cy="103239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 rot="1986852">
                  <a:off x="5568756" y="4211847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6852">
                  <a:off x="5568756" y="4211847"/>
                  <a:ext cx="1315104" cy="413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>
              <a:stCxn id="55" idx="6"/>
            </p:cNvCxnSpPr>
            <p:nvPr/>
          </p:nvCxnSpPr>
          <p:spPr>
            <a:xfrm flipV="1">
              <a:off x="8121459" y="5003951"/>
              <a:ext cx="854376" cy="371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8067205" y="4572000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Output: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91867" y="3196793"/>
                  <a:ext cx="11689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" y="3196793"/>
                  <a:ext cx="1168910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4167" t="-4717" r="-416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>
              <a:stCxn id="66" idx="2"/>
              <a:endCxn id="64" idx="0"/>
            </p:cNvCxnSpPr>
            <p:nvPr/>
          </p:nvCxnSpPr>
          <p:spPr>
            <a:xfrm flipH="1">
              <a:off x="955159" y="3843124"/>
              <a:ext cx="21163" cy="424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166455" y="6182974"/>
                  <a:ext cx="11689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5" y="6182974"/>
                  <a:ext cx="1168910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4167" t="-4717" r="-416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stCxn id="68" idx="1"/>
              <a:endCxn id="65" idx="4"/>
            </p:cNvCxnSpPr>
            <p:nvPr/>
          </p:nvCxnSpPr>
          <p:spPr>
            <a:xfrm flipH="1" flipV="1">
              <a:off x="936735" y="6172200"/>
              <a:ext cx="229720" cy="3339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 rot="20254107">
                  <a:off x="2471961" y="4625080"/>
                  <a:ext cx="7569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54107">
                  <a:off x="2471961" y="4625080"/>
                  <a:ext cx="756938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 rot="1878126">
                  <a:off x="5177843" y="3719985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8126">
                  <a:off x="5177843" y="3719985"/>
                  <a:ext cx="385041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6136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990600"/>
          </a:xfrm>
        </p:spPr>
        <p:txBody>
          <a:bodyPr/>
          <a:lstStyle/>
          <a:p>
            <a:r>
              <a:rPr lang="en-US" dirty="0"/>
              <a:t>Computing the Output: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47800"/>
                <a:ext cx="8839200" cy="4876800"/>
              </a:xfrm>
            </p:spPr>
            <p:txBody>
              <a:bodyPr/>
              <a:lstStyle/>
              <a:p>
                <a:r>
                  <a:rPr lang="en-US" sz="2400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(corresponding to </a:t>
                </a:r>
                <a:r>
                  <a:rPr lang="en-US" sz="2400" b="1" dirty="0"/>
                  <a:t>false</a:t>
                </a:r>
                <a:r>
                  <a:rPr lang="en-US" sz="2400" dirty="0"/>
                  <a:t> XOR </a:t>
                </a:r>
                <a:r>
                  <a:rPr lang="en-US" sz="2400" b="1" dirty="0"/>
                  <a:t>true</a:t>
                </a:r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For Unit 2,2, which performs a logical AND:</a:t>
                </a:r>
              </a:p>
              <a:p>
                <a:pPr lvl="1"/>
                <a:r>
                  <a:rPr lang="en-US" sz="2000" dirty="0"/>
                  <a:t>The output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.5+0∗1+1∗1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the step function,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, so Unit 2,2 outputs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47800"/>
                <a:ext cx="8839200" cy="4876800"/>
              </a:xfrm>
              <a:blipFill>
                <a:blip r:embed="rId3"/>
                <a:stretch>
                  <a:fillRect l="-897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1867" y="3048000"/>
            <a:ext cx="8675933" cy="3671392"/>
            <a:chOff x="391867" y="3157913"/>
            <a:chExt cx="8675933" cy="3671392"/>
          </a:xfrm>
        </p:grpSpPr>
        <p:sp>
          <p:nvSpPr>
            <p:cNvPr id="42" name="Oval 41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2,2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(AND)</a:t>
              </a:r>
            </a:p>
          </p:txBody>
        </p:sp>
        <p:cxnSp>
          <p:nvCxnSpPr>
            <p:cNvPr id="43" name="Straight Arrow Connector 42"/>
            <p:cNvCxnSpPr>
              <a:endCxn id="42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6" idx="6"/>
              <a:endCxn id="42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2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 rot="1994189">
                  <a:off x="3424893" y="5026572"/>
                  <a:ext cx="7729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−1.5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4189">
                  <a:off x="3424893" y="5026572"/>
                  <a:ext cx="77296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 rot="1440646">
                  <a:off x="2943900" y="5396162"/>
                  <a:ext cx="765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0∗1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40646">
                  <a:off x="2943900" y="5396162"/>
                  <a:ext cx="76514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1027740">
                  <a:off x="2785152" y="5896886"/>
                  <a:ext cx="765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1∗1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27740">
                  <a:off x="2785152" y="5896886"/>
                  <a:ext cx="76514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/>
            <p:cNvSpPr/>
            <p:nvPr/>
          </p:nvSpPr>
          <p:spPr>
            <a:xfrm>
              <a:off x="4146741" y="3434859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(OR)</a:t>
              </a:r>
            </a:p>
          </p:txBody>
        </p:sp>
        <p:cxnSp>
          <p:nvCxnSpPr>
            <p:cNvPr id="50" name="Straight Arrow Connector 49"/>
            <p:cNvCxnSpPr>
              <a:endCxn id="49" idx="1"/>
            </p:cNvCxnSpPr>
            <p:nvPr/>
          </p:nvCxnSpPr>
          <p:spPr>
            <a:xfrm>
              <a:off x="2391640" y="3539108"/>
              <a:ext cx="1899392" cy="5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9" idx="3"/>
            </p:cNvCxnSpPr>
            <p:nvPr/>
          </p:nvCxnSpPr>
          <p:spPr>
            <a:xfrm flipV="1">
              <a:off x="1372185" y="4357402"/>
              <a:ext cx="2918847" cy="12650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65" idx="6"/>
              <a:endCxn id="49" idx="2"/>
            </p:cNvCxnSpPr>
            <p:nvPr/>
          </p:nvCxnSpPr>
          <p:spPr>
            <a:xfrm flipV="1">
              <a:off x="1447800" y="3975272"/>
              <a:ext cx="2698941" cy="6925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171171">
                  <a:off x="3036868" y="3157913"/>
                  <a:ext cx="772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1171">
                  <a:off x="3036868" y="3157913"/>
                  <a:ext cx="772968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 rot="20849601">
                  <a:off x="2180520" y="4018478"/>
                  <a:ext cx="7569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9601">
                  <a:off x="2180520" y="4018478"/>
                  <a:ext cx="756938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/>
            <p:cNvSpPr txBox="1"/>
            <p:nvPr/>
          </p:nvSpPr>
          <p:spPr>
            <a:xfrm rot="20251611">
              <a:off x="3403924" y="431054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6781800" y="4267200"/>
              <a:ext cx="1339659" cy="14809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3,1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(A AND 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(NOT B))</a:t>
              </a:r>
            </a:p>
          </p:txBody>
        </p:sp>
        <p:cxnSp>
          <p:nvCxnSpPr>
            <p:cNvPr id="57" name="Straight Arrow Connector 56"/>
            <p:cNvCxnSpPr>
              <a:endCxn id="56" idx="1"/>
            </p:cNvCxnSpPr>
            <p:nvPr/>
          </p:nvCxnSpPr>
          <p:spPr>
            <a:xfrm>
              <a:off x="5454459" y="3362971"/>
              <a:ext cx="1523530" cy="11211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2" idx="6"/>
              <a:endCxn id="56" idx="3"/>
            </p:cNvCxnSpPr>
            <p:nvPr/>
          </p:nvCxnSpPr>
          <p:spPr>
            <a:xfrm flipV="1">
              <a:off x="5132024" y="5531258"/>
              <a:ext cx="1845965" cy="6339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9" idx="6"/>
              <a:endCxn id="56" idx="2"/>
            </p:cNvCxnSpPr>
            <p:nvPr/>
          </p:nvCxnSpPr>
          <p:spPr>
            <a:xfrm>
              <a:off x="5132024" y="3975272"/>
              <a:ext cx="1649776" cy="103239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 rot="1986852">
                  <a:off x="5568756" y="4211847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6852">
                  <a:off x="5568756" y="4211847"/>
                  <a:ext cx="1315104" cy="413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>
              <a:stCxn id="56" idx="6"/>
            </p:cNvCxnSpPr>
            <p:nvPr/>
          </p:nvCxnSpPr>
          <p:spPr>
            <a:xfrm flipV="1">
              <a:off x="8121459" y="5003951"/>
              <a:ext cx="854376" cy="371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067205" y="4572000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Output: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91867" y="3196793"/>
                  <a:ext cx="11689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" y="3196793"/>
                  <a:ext cx="1168910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4167" t="-4717" r="-416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65" idx="0"/>
            </p:cNvCxnSpPr>
            <p:nvPr/>
          </p:nvCxnSpPr>
          <p:spPr>
            <a:xfrm flipH="1">
              <a:off x="955159" y="3843124"/>
              <a:ext cx="21163" cy="424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166455" y="6182974"/>
                  <a:ext cx="11689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5" y="6182974"/>
                  <a:ext cx="1168910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4167" t="-4717" r="-416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stCxn id="69" idx="1"/>
              <a:endCxn id="66" idx="4"/>
            </p:cNvCxnSpPr>
            <p:nvPr/>
          </p:nvCxnSpPr>
          <p:spPr>
            <a:xfrm flipH="1" flipV="1">
              <a:off x="936735" y="6172200"/>
              <a:ext cx="229720" cy="3339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 rot="20254107">
                  <a:off x="2471961" y="4625080"/>
                  <a:ext cx="7569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54107">
                  <a:off x="2471961" y="4625080"/>
                  <a:ext cx="756938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 rot="1878126">
                  <a:off x="5177843" y="3719985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8126">
                  <a:off x="5177843" y="3719985"/>
                  <a:ext cx="385041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 rot="20293046">
                  <a:off x="5089692" y="5714932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93046">
                  <a:off x="5089692" y="5714932"/>
                  <a:ext cx="385041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3157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990600"/>
          </a:xfrm>
        </p:spPr>
        <p:txBody>
          <a:bodyPr/>
          <a:lstStyle/>
          <a:p>
            <a:r>
              <a:rPr lang="en-US" dirty="0"/>
              <a:t>Computing the Output: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47800"/>
                <a:ext cx="8839200" cy="4876800"/>
              </a:xfrm>
            </p:spPr>
            <p:txBody>
              <a:bodyPr/>
              <a:lstStyle/>
              <a:p>
                <a:r>
                  <a:rPr lang="en-US" sz="2400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 (corresponding to </a:t>
                </a:r>
                <a:r>
                  <a:rPr lang="en-US" sz="2400" b="1" dirty="0"/>
                  <a:t>false</a:t>
                </a:r>
                <a:r>
                  <a:rPr lang="en-US" sz="2400" dirty="0"/>
                  <a:t> XOR </a:t>
                </a:r>
                <a:r>
                  <a:rPr lang="en-US" sz="2400" b="1" dirty="0"/>
                  <a:t>true</a:t>
                </a:r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Unit 3,1 is the </a:t>
                </a:r>
                <a:r>
                  <a:rPr lang="en-US" sz="2400" b="1" u="sng" dirty="0"/>
                  <a:t>output unit</a:t>
                </a:r>
                <a:r>
                  <a:rPr lang="en-US" sz="2400" dirty="0"/>
                  <a:t>, computing the A AND (NOT B) function:</a:t>
                </a:r>
              </a:p>
              <a:p>
                <a:pPr lvl="1"/>
                <a:r>
                  <a:rPr lang="en-US" sz="2000" dirty="0"/>
                  <a:t>One input is the output of the OR unit, which is 1.</a:t>
                </a:r>
              </a:p>
              <a:p>
                <a:pPr lvl="1"/>
                <a:r>
                  <a:rPr lang="en-US" sz="2000" dirty="0"/>
                  <a:t>The other input is the output of the AND unit, which is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47800"/>
                <a:ext cx="8839200" cy="4876800"/>
              </a:xfrm>
              <a:blipFill>
                <a:blip r:embed="rId3"/>
                <a:stretch>
                  <a:fillRect l="-897" t="-1000" r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91867" y="3048000"/>
            <a:ext cx="8675933" cy="3671392"/>
            <a:chOff x="391867" y="3157913"/>
            <a:chExt cx="8675933" cy="3671392"/>
          </a:xfrm>
        </p:grpSpPr>
        <p:sp>
          <p:nvSpPr>
            <p:cNvPr id="40" name="Oval 39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2,2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(AND)</a:t>
              </a:r>
            </a:p>
          </p:txBody>
        </p:sp>
        <p:cxnSp>
          <p:nvCxnSpPr>
            <p:cNvPr id="49" name="Straight Arrow Connector 48"/>
            <p:cNvCxnSpPr>
              <a:endCxn id="40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72" idx="6"/>
              <a:endCxn id="40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0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 rot="1994189">
                  <a:off x="3424893" y="5026572"/>
                  <a:ext cx="7729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−1.5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4189">
                  <a:off x="3424893" y="5026572"/>
                  <a:ext cx="77296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1440646">
                  <a:off x="2943900" y="5396162"/>
                  <a:ext cx="765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0∗1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40646">
                  <a:off x="2943900" y="5396162"/>
                  <a:ext cx="76514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 rot="1027740">
                  <a:off x="2785152" y="5896886"/>
                  <a:ext cx="765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1∗1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27740">
                  <a:off x="2785152" y="5896886"/>
                  <a:ext cx="76514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4146741" y="3434859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(OR)</a:t>
              </a:r>
            </a:p>
          </p:txBody>
        </p:sp>
        <p:cxnSp>
          <p:nvCxnSpPr>
            <p:cNvPr id="56" name="Straight Arrow Connector 55"/>
            <p:cNvCxnSpPr>
              <a:endCxn id="55" idx="1"/>
            </p:cNvCxnSpPr>
            <p:nvPr/>
          </p:nvCxnSpPr>
          <p:spPr>
            <a:xfrm>
              <a:off x="2391640" y="3539108"/>
              <a:ext cx="1899392" cy="5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5" idx="3"/>
            </p:cNvCxnSpPr>
            <p:nvPr/>
          </p:nvCxnSpPr>
          <p:spPr>
            <a:xfrm flipV="1">
              <a:off x="1372185" y="4357402"/>
              <a:ext cx="2918847" cy="12650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71" idx="6"/>
              <a:endCxn id="55" idx="2"/>
            </p:cNvCxnSpPr>
            <p:nvPr/>
          </p:nvCxnSpPr>
          <p:spPr>
            <a:xfrm flipV="1">
              <a:off x="1447800" y="3975272"/>
              <a:ext cx="2698941" cy="6925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 rot="171171">
                  <a:off x="3036868" y="3157913"/>
                  <a:ext cx="772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1171">
                  <a:off x="3036868" y="3157913"/>
                  <a:ext cx="772968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 rot="20849601">
                  <a:off x="2180520" y="4018478"/>
                  <a:ext cx="7569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9601">
                  <a:off x="2180520" y="4018478"/>
                  <a:ext cx="756938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TextBox 60"/>
            <p:cNvSpPr txBox="1"/>
            <p:nvPr/>
          </p:nvSpPr>
          <p:spPr>
            <a:xfrm rot="20251611">
              <a:off x="3403924" y="431054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6781800" y="4267200"/>
              <a:ext cx="1339659" cy="14809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3,1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(A AND 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(NOT B))</a:t>
              </a:r>
            </a:p>
          </p:txBody>
        </p:sp>
        <p:cxnSp>
          <p:nvCxnSpPr>
            <p:cNvPr id="63" name="Straight Arrow Connector 62"/>
            <p:cNvCxnSpPr>
              <a:endCxn id="62" idx="1"/>
            </p:cNvCxnSpPr>
            <p:nvPr/>
          </p:nvCxnSpPr>
          <p:spPr>
            <a:xfrm>
              <a:off x="5454459" y="3362971"/>
              <a:ext cx="1523530" cy="11211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0" idx="6"/>
              <a:endCxn id="62" idx="3"/>
            </p:cNvCxnSpPr>
            <p:nvPr/>
          </p:nvCxnSpPr>
          <p:spPr>
            <a:xfrm flipV="1">
              <a:off x="5132024" y="5531258"/>
              <a:ext cx="1845965" cy="6339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5" idx="6"/>
              <a:endCxn id="62" idx="2"/>
            </p:cNvCxnSpPr>
            <p:nvPr/>
          </p:nvCxnSpPr>
          <p:spPr>
            <a:xfrm>
              <a:off x="5132024" y="3975272"/>
              <a:ext cx="1649776" cy="103239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 rot="1986852">
                  <a:off x="5568756" y="4211847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6852">
                  <a:off x="5568756" y="4211847"/>
                  <a:ext cx="1315104" cy="413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stCxn id="62" idx="6"/>
            </p:cNvCxnSpPr>
            <p:nvPr/>
          </p:nvCxnSpPr>
          <p:spPr>
            <a:xfrm flipV="1">
              <a:off x="8121459" y="5003951"/>
              <a:ext cx="854376" cy="371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8067205" y="4572000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Output: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391867" y="3196793"/>
                  <a:ext cx="11689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" y="3196793"/>
                  <a:ext cx="1168910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4167" t="-4717" r="-416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>
              <a:stCxn id="73" idx="2"/>
              <a:endCxn id="71" idx="0"/>
            </p:cNvCxnSpPr>
            <p:nvPr/>
          </p:nvCxnSpPr>
          <p:spPr>
            <a:xfrm flipH="1">
              <a:off x="955159" y="3843124"/>
              <a:ext cx="21163" cy="424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166455" y="6182974"/>
                  <a:ext cx="11689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5" y="6182974"/>
                  <a:ext cx="1168910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4167" t="-4717" r="-416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>
              <a:stCxn id="75" idx="1"/>
              <a:endCxn id="72" idx="4"/>
            </p:cNvCxnSpPr>
            <p:nvPr/>
          </p:nvCxnSpPr>
          <p:spPr>
            <a:xfrm flipH="1" flipV="1">
              <a:off x="936735" y="6172200"/>
              <a:ext cx="229720" cy="3339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 rot="20254107">
                  <a:off x="2471961" y="4625080"/>
                  <a:ext cx="7569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54107">
                  <a:off x="2471961" y="4625080"/>
                  <a:ext cx="756938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 rot="1878126">
                  <a:off x="5177843" y="3719985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8126">
                  <a:off x="5177843" y="3719985"/>
                  <a:ext cx="385041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 rot="20293046">
                  <a:off x="5089692" y="5714932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93046">
                  <a:off x="5089692" y="5714932"/>
                  <a:ext cx="385041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7621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990600"/>
          </a:xfrm>
        </p:spPr>
        <p:txBody>
          <a:bodyPr/>
          <a:lstStyle/>
          <a:p>
            <a:r>
              <a:rPr lang="en-US" dirty="0"/>
              <a:t>Computing the Output: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47800"/>
                <a:ext cx="8839200" cy="4876800"/>
              </a:xfrm>
            </p:spPr>
            <p:txBody>
              <a:bodyPr/>
              <a:lstStyle/>
              <a:p>
                <a:r>
                  <a:rPr lang="en-US" sz="2400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 (corresponding to </a:t>
                </a:r>
                <a:r>
                  <a:rPr lang="en-US" sz="2400" b="1" dirty="0"/>
                  <a:t>false</a:t>
                </a:r>
                <a:r>
                  <a:rPr lang="en-US" sz="2400" dirty="0"/>
                  <a:t> XOR </a:t>
                </a:r>
                <a:r>
                  <a:rPr lang="en-US" sz="2400" b="1" dirty="0"/>
                  <a:t>true</a:t>
                </a:r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For the output unit (computing the A AND (NOT B) function):</a:t>
                </a:r>
              </a:p>
              <a:p>
                <a:pPr lvl="1"/>
                <a:r>
                  <a:rPr lang="en-US" sz="2000" dirty="0"/>
                  <a:t>The output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.5+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the step function,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, so Unit 3,1 outputs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47800"/>
                <a:ext cx="8839200" cy="4876800"/>
              </a:xfrm>
              <a:blipFill>
                <a:blip r:embed="rId3"/>
                <a:stretch>
                  <a:fillRect l="-897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1867" y="3048000"/>
            <a:ext cx="8675933" cy="3671392"/>
            <a:chOff x="391867" y="3157913"/>
            <a:chExt cx="8675933" cy="3671392"/>
          </a:xfrm>
        </p:grpSpPr>
        <p:grpSp>
          <p:nvGrpSpPr>
            <p:cNvPr id="46" name="Group 45"/>
            <p:cNvGrpSpPr/>
            <p:nvPr/>
          </p:nvGrpSpPr>
          <p:grpSpPr>
            <a:xfrm>
              <a:off x="391867" y="3157913"/>
              <a:ext cx="8675933" cy="3671392"/>
              <a:chOff x="391867" y="3157913"/>
              <a:chExt cx="8675933" cy="367139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146741" y="5624774"/>
                <a:ext cx="985283" cy="108082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2,2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(AND)</a:t>
                </a:r>
              </a:p>
            </p:txBody>
          </p:sp>
          <p:cxnSp>
            <p:nvCxnSpPr>
              <p:cNvPr id="48" name="Straight Arrow Connector 47"/>
              <p:cNvCxnSpPr>
                <a:endCxn id="47" idx="1"/>
              </p:cNvCxnSpPr>
              <p:nvPr/>
            </p:nvCxnSpPr>
            <p:spPr>
              <a:xfrm>
                <a:off x="3200400" y="5086723"/>
                <a:ext cx="1090632" cy="6963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71" idx="6"/>
                <a:endCxn id="47" idx="3"/>
              </p:cNvCxnSpPr>
              <p:nvPr/>
            </p:nvCxnSpPr>
            <p:spPr>
              <a:xfrm>
                <a:off x="1429376" y="5771565"/>
                <a:ext cx="2861656" cy="7757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47" idx="2"/>
              </p:cNvCxnSpPr>
              <p:nvPr/>
            </p:nvCxnSpPr>
            <p:spPr>
              <a:xfrm>
                <a:off x="1407823" y="4853388"/>
                <a:ext cx="2738918" cy="131179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 rot="1994189">
                    <a:off x="3424893" y="5026572"/>
                    <a:ext cx="77296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−1.5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4189">
                    <a:off x="3424893" y="5026572"/>
                    <a:ext cx="772969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rot="1440646">
                    <a:off x="2943900" y="5396162"/>
                    <a:ext cx="7651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0∗1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40646">
                    <a:off x="2943900" y="5396162"/>
                    <a:ext cx="765146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 rot="1027740">
                    <a:off x="2785152" y="5896886"/>
                    <a:ext cx="7651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1∗1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27740">
                    <a:off x="2785152" y="5896886"/>
                    <a:ext cx="765146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Oval 53"/>
              <p:cNvSpPr/>
              <p:nvPr/>
            </p:nvSpPr>
            <p:spPr>
              <a:xfrm>
                <a:off x="4146741" y="3434859"/>
                <a:ext cx="985283" cy="108082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2,1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(OR)</a:t>
                </a:r>
              </a:p>
            </p:txBody>
          </p:sp>
          <p:cxnSp>
            <p:nvCxnSpPr>
              <p:cNvPr id="55" name="Straight Arrow Connector 54"/>
              <p:cNvCxnSpPr>
                <a:endCxn id="54" idx="1"/>
              </p:cNvCxnSpPr>
              <p:nvPr/>
            </p:nvCxnSpPr>
            <p:spPr>
              <a:xfrm>
                <a:off x="2391640" y="3539108"/>
                <a:ext cx="1899392" cy="540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endCxn id="54" idx="3"/>
              </p:cNvCxnSpPr>
              <p:nvPr/>
            </p:nvCxnSpPr>
            <p:spPr>
              <a:xfrm flipV="1">
                <a:off x="1372185" y="4357402"/>
                <a:ext cx="2918847" cy="126508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70" idx="6"/>
                <a:endCxn id="54" idx="2"/>
              </p:cNvCxnSpPr>
              <p:nvPr/>
            </p:nvCxnSpPr>
            <p:spPr>
              <a:xfrm flipV="1">
                <a:off x="1447800" y="3975272"/>
                <a:ext cx="2698941" cy="69256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 rot="171171">
                    <a:off x="3036868" y="3157913"/>
                    <a:ext cx="77296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1171">
                    <a:off x="3036868" y="3157913"/>
                    <a:ext cx="77296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 rot="20849601">
                    <a:off x="2180520" y="4018478"/>
                    <a:ext cx="75693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849601">
                    <a:off x="2180520" y="4018478"/>
                    <a:ext cx="75693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TextBox 59"/>
              <p:cNvSpPr txBox="1"/>
              <p:nvPr/>
            </p:nvSpPr>
            <p:spPr>
              <a:xfrm rot="20251611">
                <a:off x="3403924" y="4310540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0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781800" y="4267200"/>
                <a:ext cx="1339659" cy="148093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3,1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(A AND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(NOT B))</a:t>
                </a:r>
              </a:p>
            </p:txBody>
          </p:sp>
          <p:cxnSp>
            <p:nvCxnSpPr>
              <p:cNvPr id="62" name="Straight Arrow Connector 61"/>
              <p:cNvCxnSpPr>
                <a:endCxn id="61" idx="1"/>
              </p:cNvCxnSpPr>
              <p:nvPr/>
            </p:nvCxnSpPr>
            <p:spPr>
              <a:xfrm>
                <a:off x="5454459" y="3362971"/>
                <a:ext cx="1523530" cy="11211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47" idx="6"/>
                <a:endCxn id="61" idx="3"/>
              </p:cNvCxnSpPr>
              <p:nvPr/>
            </p:nvCxnSpPr>
            <p:spPr>
              <a:xfrm flipV="1">
                <a:off x="5132024" y="5531258"/>
                <a:ext cx="1845965" cy="63392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54" idx="6"/>
                <a:endCxn id="61" idx="2"/>
              </p:cNvCxnSpPr>
              <p:nvPr/>
            </p:nvCxnSpPr>
            <p:spPr>
              <a:xfrm>
                <a:off x="5132024" y="3975272"/>
                <a:ext cx="1649776" cy="103239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 rot="2245031">
                    <a:off x="6109152" y="3640267"/>
                    <a:ext cx="77296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245031">
                    <a:off x="6109152" y="3640267"/>
                    <a:ext cx="772969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 rot="1986852">
                    <a:off x="5843736" y="4218547"/>
                    <a:ext cx="7651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1∗1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86852">
                    <a:off x="5843736" y="4218547"/>
                    <a:ext cx="765146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 rot="20515973">
                    <a:off x="5568960" y="5389427"/>
                    <a:ext cx="116910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0∗(−1)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515973">
                    <a:off x="5568960" y="5389427"/>
                    <a:ext cx="1169103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9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>
                <a:stCxn id="61" idx="6"/>
              </p:cNvCxnSpPr>
              <p:nvPr/>
            </p:nvCxnSpPr>
            <p:spPr>
              <a:xfrm flipV="1">
                <a:off x="8121459" y="5003951"/>
                <a:ext cx="854376" cy="371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8067205" y="4572000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Output:</a:t>
                </a: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62517" y="4267200"/>
                <a:ext cx="985283" cy="80127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1,1</a:t>
                </a: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444093" y="5370930"/>
                <a:ext cx="985283" cy="80127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1,2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91867" y="3196793"/>
                    <a:ext cx="116891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Input unit,</a:t>
                    </a:r>
                    <a:br>
                      <a:rPr lang="en-US" dirty="0">
                        <a:solidFill>
                          <a:srgbClr val="FF0000"/>
                        </a:solidFill>
                      </a:rPr>
                    </a:br>
                    <a:r>
                      <a:rPr lang="en-US" dirty="0">
                        <a:solidFill>
                          <a:srgbClr val="FF0000"/>
                        </a:solidFill>
                      </a:rPr>
                      <a:t>outputs 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867" y="3196793"/>
                    <a:ext cx="1168910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167" t="-4717" r="-416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Arrow Connector 72"/>
              <p:cNvCxnSpPr>
                <a:stCxn id="72" idx="2"/>
                <a:endCxn id="70" idx="0"/>
              </p:cNvCxnSpPr>
              <p:nvPr/>
            </p:nvCxnSpPr>
            <p:spPr>
              <a:xfrm flipH="1">
                <a:off x="955159" y="3843124"/>
                <a:ext cx="21163" cy="42407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166455" y="6182974"/>
                    <a:ext cx="116891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Input unit,</a:t>
                    </a:r>
                    <a:br>
                      <a:rPr lang="en-US" dirty="0">
                        <a:solidFill>
                          <a:srgbClr val="FF0000"/>
                        </a:solidFill>
                      </a:rPr>
                    </a:br>
                    <a:r>
                      <a:rPr lang="en-US" dirty="0">
                        <a:solidFill>
                          <a:srgbClr val="FF0000"/>
                        </a:solidFill>
                      </a:rPr>
                      <a:t>outputs 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dirty="0">
                        <a:solidFill>
                          <a:srgbClr val="FF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6455" y="6182974"/>
                    <a:ext cx="1168910" cy="64633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167" t="-4717" r="-416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>
                <a:stCxn id="74" idx="1"/>
                <a:endCxn id="71" idx="4"/>
              </p:cNvCxnSpPr>
              <p:nvPr/>
            </p:nvCxnSpPr>
            <p:spPr>
              <a:xfrm flipH="1" flipV="1">
                <a:off x="936735" y="6172200"/>
                <a:ext cx="229720" cy="33394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 rot="20254107">
                    <a:off x="2471961" y="4625080"/>
                    <a:ext cx="75693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254107">
                    <a:off x="2471961" y="4625080"/>
                    <a:ext cx="756938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180775" y="5010090"/>
                  <a:ext cx="3850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775" y="5010090"/>
                  <a:ext cx="385042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9736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990600"/>
          </a:xfrm>
        </p:spPr>
        <p:txBody>
          <a:bodyPr/>
          <a:lstStyle/>
          <a:p>
            <a:r>
              <a:rPr lang="en-US" dirty="0"/>
              <a:t>Verifying the XOR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47800"/>
                <a:ext cx="8839200" cy="4876800"/>
              </a:xfrm>
            </p:spPr>
            <p:txBody>
              <a:bodyPr/>
              <a:lstStyle/>
              <a:p>
                <a:r>
                  <a:rPr lang="en-US" sz="2400" dirty="0"/>
                  <a:t>We can follow the same process to compute the output of this network for the other three cases.</a:t>
                </a:r>
              </a:p>
              <a:p>
                <a:pPr lvl="1"/>
                <a:r>
                  <a:rPr lang="en-US" sz="1800" dirty="0"/>
                  <a:t>Here we consider the case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(corresponding to </a:t>
                </a:r>
                <a:r>
                  <a:rPr lang="en-US" sz="1800" b="1" dirty="0"/>
                  <a:t>false </a:t>
                </a:r>
                <a:r>
                  <a:rPr lang="en-US" sz="1800" dirty="0"/>
                  <a:t>XOR </a:t>
                </a:r>
                <a:r>
                  <a:rPr lang="en-US" sz="1800" b="1" dirty="0"/>
                  <a:t>false</a:t>
                </a:r>
                <a:r>
                  <a:rPr lang="en-US" sz="1800" dirty="0"/>
                  <a:t>).</a:t>
                </a:r>
              </a:p>
              <a:p>
                <a:pPr lvl="1"/>
                <a:r>
                  <a:rPr lang="en-US" sz="1800" dirty="0"/>
                  <a:t>The output is 0, as it should be.</a:t>
                </a: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47800"/>
                <a:ext cx="8839200" cy="4876800"/>
              </a:xfrm>
              <a:blipFill>
                <a:blip r:embed="rId3"/>
                <a:stretch>
                  <a:fillRect l="-897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91867" y="3048000"/>
            <a:ext cx="8675933" cy="3671392"/>
            <a:chOff x="391867" y="3157913"/>
            <a:chExt cx="8675933" cy="3671392"/>
          </a:xfrm>
        </p:grpSpPr>
        <p:grpSp>
          <p:nvGrpSpPr>
            <p:cNvPr id="47" name="Group 46"/>
            <p:cNvGrpSpPr/>
            <p:nvPr/>
          </p:nvGrpSpPr>
          <p:grpSpPr>
            <a:xfrm>
              <a:off x="391867" y="3157913"/>
              <a:ext cx="8675933" cy="3671392"/>
              <a:chOff x="391867" y="3157913"/>
              <a:chExt cx="8675933" cy="367139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146741" y="5624774"/>
                <a:ext cx="985283" cy="108082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2,2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(AND)</a:t>
                </a:r>
              </a:p>
            </p:txBody>
          </p:sp>
          <p:cxnSp>
            <p:nvCxnSpPr>
              <p:cNvPr id="50" name="Straight Arrow Connector 49"/>
              <p:cNvCxnSpPr>
                <a:endCxn id="49" idx="1"/>
              </p:cNvCxnSpPr>
              <p:nvPr/>
            </p:nvCxnSpPr>
            <p:spPr>
              <a:xfrm>
                <a:off x="3200400" y="5086723"/>
                <a:ext cx="1090632" cy="6963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73" idx="6"/>
                <a:endCxn id="49" idx="3"/>
              </p:cNvCxnSpPr>
              <p:nvPr/>
            </p:nvCxnSpPr>
            <p:spPr>
              <a:xfrm>
                <a:off x="1429376" y="5771565"/>
                <a:ext cx="2861656" cy="7757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49" idx="2"/>
              </p:cNvCxnSpPr>
              <p:nvPr/>
            </p:nvCxnSpPr>
            <p:spPr>
              <a:xfrm>
                <a:off x="1407823" y="4853388"/>
                <a:ext cx="2738918" cy="131179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 rot="1994189">
                    <a:off x="3424893" y="5026572"/>
                    <a:ext cx="77296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−1.5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4189">
                    <a:off x="3424893" y="5026572"/>
                    <a:ext cx="772969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 rot="1440646">
                    <a:off x="2943900" y="5396162"/>
                    <a:ext cx="7651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0∗1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40646">
                    <a:off x="2943900" y="5396162"/>
                    <a:ext cx="765146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 rot="1027740">
                    <a:off x="2785152" y="5896886"/>
                    <a:ext cx="7651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0∗1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27740">
                    <a:off x="2785152" y="5896886"/>
                    <a:ext cx="765146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Oval 55"/>
              <p:cNvSpPr/>
              <p:nvPr/>
            </p:nvSpPr>
            <p:spPr>
              <a:xfrm>
                <a:off x="4146741" y="3434859"/>
                <a:ext cx="985283" cy="108082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2,1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(OR)</a:t>
                </a:r>
              </a:p>
            </p:txBody>
          </p:sp>
          <p:cxnSp>
            <p:nvCxnSpPr>
              <p:cNvPr id="57" name="Straight Arrow Connector 56"/>
              <p:cNvCxnSpPr>
                <a:endCxn id="56" idx="1"/>
              </p:cNvCxnSpPr>
              <p:nvPr/>
            </p:nvCxnSpPr>
            <p:spPr>
              <a:xfrm>
                <a:off x="2391640" y="3539108"/>
                <a:ext cx="1899392" cy="540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endCxn id="56" idx="3"/>
              </p:cNvCxnSpPr>
              <p:nvPr/>
            </p:nvCxnSpPr>
            <p:spPr>
              <a:xfrm flipV="1">
                <a:off x="1372185" y="4357402"/>
                <a:ext cx="2918847" cy="126508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72" idx="6"/>
                <a:endCxn id="56" idx="2"/>
              </p:cNvCxnSpPr>
              <p:nvPr/>
            </p:nvCxnSpPr>
            <p:spPr>
              <a:xfrm flipV="1">
                <a:off x="1447800" y="3975272"/>
                <a:ext cx="2698941" cy="69256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 rot="171171">
                    <a:off x="3036868" y="3157913"/>
                    <a:ext cx="77296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1171">
                    <a:off x="3036868" y="3157913"/>
                    <a:ext cx="77296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 rot="20849601">
                    <a:off x="2180520" y="4018478"/>
                    <a:ext cx="75693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849601">
                    <a:off x="2180520" y="4018478"/>
                    <a:ext cx="75693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TextBox 61"/>
              <p:cNvSpPr txBox="1"/>
              <p:nvPr/>
            </p:nvSpPr>
            <p:spPr>
              <a:xfrm rot="20251611">
                <a:off x="3403924" y="4310540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0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6781800" y="4267200"/>
                <a:ext cx="1339659" cy="148093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3,1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(A AND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(NOT B))</a:t>
                </a:r>
              </a:p>
            </p:txBody>
          </p:sp>
          <p:cxnSp>
            <p:nvCxnSpPr>
              <p:cNvPr id="64" name="Straight Arrow Connector 63"/>
              <p:cNvCxnSpPr>
                <a:endCxn id="63" idx="1"/>
              </p:cNvCxnSpPr>
              <p:nvPr/>
            </p:nvCxnSpPr>
            <p:spPr>
              <a:xfrm>
                <a:off x="5454459" y="3362971"/>
                <a:ext cx="1523530" cy="11211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9" idx="6"/>
                <a:endCxn id="63" idx="3"/>
              </p:cNvCxnSpPr>
              <p:nvPr/>
            </p:nvCxnSpPr>
            <p:spPr>
              <a:xfrm flipV="1">
                <a:off x="5132024" y="5531258"/>
                <a:ext cx="1845965" cy="63392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6" idx="6"/>
                <a:endCxn id="63" idx="2"/>
              </p:cNvCxnSpPr>
              <p:nvPr/>
            </p:nvCxnSpPr>
            <p:spPr>
              <a:xfrm>
                <a:off x="5132024" y="3975272"/>
                <a:ext cx="1649776" cy="103239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 rot="2245031">
                    <a:off x="6109152" y="3640267"/>
                    <a:ext cx="77296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245031">
                    <a:off x="6109152" y="3640267"/>
                    <a:ext cx="772969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 rot="1986852">
                    <a:off x="5843736" y="4218547"/>
                    <a:ext cx="7651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0∗1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86852">
                    <a:off x="5843736" y="4218547"/>
                    <a:ext cx="765146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 rot="20515973">
                    <a:off x="5568960" y="5389427"/>
                    <a:ext cx="116910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0∗(−1)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515973">
                    <a:off x="5568960" y="5389427"/>
                    <a:ext cx="1169103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9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Arrow Connector 69"/>
              <p:cNvCxnSpPr>
                <a:stCxn id="63" idx="6"/>
              </p:cNvCxnSpPr>
              <p:nvPr/>
            </p:nvCxnSpPr>
            <p:spPr>
              <a:xfrm flipV="1">
                <a:off x="8121459" y="5003951"/>
                <a:ext cx="854376" cy="371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8067205" y="4572000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Output:</a:t>
                </a: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62517" y="4267200"/>
                <a:ext cx="985283" cy="80127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1,1</a:t>
                </a: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44093" y="5370930"/>
                <a:ext cx="985283" cy="80127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1,2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91867" y="3196793"/>
                    <a:ext cx="116891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Input unit,</a:t>
                    </a:r>
                    <a:br>
                      <a:rPr lang="en-US" dirty="0">
                        <a:solidFill>
                          <a:srgbClr val="FF0000"/>
                        </a:solidFill>
                      </a:rPr>
                    </a:br>
                    <a:r>
                      <a:rPr lang="en-US" dirty="0">
                        <a:solidFill>
                          <a:srgbClr val="FF0000"/>
                        </a:solidFill>
                      </a:rPr>
                      <a:t>outputs 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867" y="3196793"/>
                    <a:ext cx="1168910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167" t="-4717" r="-416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>
                <a:stCxn id="74" idx="2"/>
                <a:endCxn id="72" idx="0"/>
              </p:cNvCxnSpPr>
              <p:nvPr/>
            </p:nvCxnSpPr>
            <p:spPr>
              <a:xfrm flipH="1">
                <a:off x="955159" y="3843124"/>
                <a:ext cx="21163" cy="42407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166455" y="6182974"/>
                    <a:ext cx="116891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Input unit,</a:t>
                    </a:r>
                    <a:br>
                      <a:rPr lang="en-US" dirty="0">
                        <a:solidFill>
                          <a:srgbClr val="FF0000"/>
                        </a:solidFill>
                      </a:rPr>
                    </a:br>
                    <a:r>
                      <a:rPr lang="en-US" dirty="0">
                        <a:solidFill>
                          <a:srgbClr val="FF0000"/>
                        </a:solidFill>
                      </a:rPr>
                      <a:t>outputs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lang="en-US" dirty="0">
                        <a:solidFill>
                          <a:srgbClr val="FF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6455" y="6182974"/>
                    <a:ext cx="1168910" cy="64633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167" t="-4717" r="-416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>
                <a:stCxn id="76" idx="1"/>
                <a:endCxn id="73" idx="4"/>
              </p:cNvCxnSpPr>
              <p:nvPr/>
            </p:nvCxnSpPr>
            <p:spPr>
              <a:xfrm flipH="1" flipV="1">
                <a:off x="936735" y="6172200"/>
                <a:ext cx="229720" cy="33394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 rot="20254107">
                    <a:off x="2471961" y="4625080"/>
                    <a:ext cx="75693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254107">
                    <a:off x="2471961" y="4625080"/>
                    <a:ext cx="756938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180775" y="5010090"/>
                  <a:ext cx="3850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775" y="5010090"/>
                  <a:ext cx="385042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5993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990600"/>
          </a:xfrm>
        </p:spPr>
        <p:txBody>
          <a:bodyPr/>
          <a:lstStyle/>
          <a:p>
            <a:r>
              <a:rPr lang="en-US" dirty="0"/>
              <a:t>Verifying the XOR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47800"/>
                <a:ext cx="8839200" cy="4876800"/>
              </a:xfrm>
            </p:spPr>
            <p:txBody>
              <a:bodyPr/>
              <a:lstStyle/>
              <a:p>
                <a:r>
                  <a:rPr lang="en-US" sz="2400" dirty="0"/>
                  <a:t>We can follow the same process to compute the output of this network for the other three cases.</a:t>
                </a:r>
              </a:p>
              <a:p>
                <a:pPr lvl="1"/>
                <a:r>
                  <a:rPr lang="en-US" sz="1800" dirty="0"/>
                  <a:t>Here we consider the case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(corresponding to </a:t>
                </a:r>
                <a:r>
                  <a:rPr lang="en-US" sz="1800" b="1" dirty="0"/>
                  <a:t>true</a:t>
                </a:r>
                <a:r>
                  <a:rPr lang="en-US" sz="1800" dirty="0"/>
                  <a:t> XOR </a:t>
                </a:r>
                <a:r>
                  <a:rPr lang="en-US" sz="1800" b="1" dirty="0"/>
                  <a:t>false</a:t>
                </a:r>
                <a:r>
                  <a:rPr lang="en-US" sz="1800" dirty="0"/>
                  <a:t>).</a:t>
                </a:r>
              </a:p>
              <a:p>
                <a:pPr lvl="1"/>
                <a:r>
                  <a:rPr lang="en-US" sz="1800" dirty="0"/>
                  <a:t>The output is 1, as it should be.</a:t>
                </a: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47800"/>
                <a:ext cx="8839200" cy="4876800"/>
              </a:xfrm>
              <a:blipFill>
                <a:blip r:embed="rId3"/>
                <a:stretch>
                  <a:fillRect l="-897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91867" y="3048000"/>
            <a:ext cx="8675933" cy="3671392"/>
            <a:chOff x="391867" y="3157913"/>
            <a:chExt cx="8675933" cy="3671392"/>
          </a:xfrm>
        </p:grpSpPr>
        <p:grpSp>
          <p:nvGrpSpPr>
            <p:cNvPr id="47" name="Group 46"/>
            <p:cNvGrpSpPr/>
            <p:nvPr/>
          </p:nvGrpSpPr>
          <p:grpSpPr>
            <a:xfrm>
              <a:off x="391867" y="3157913"/>
              <a:ext cx="8675933" cy="3671392"/>
              <a:chOff x="391867" y="3157913"/>
              <a:chExt cx="8675933" cy="367139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146741" y="5624774"/>
                <a:ext cx="985283" cy="108082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2,2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(AND)</a:t>
                </a:r>
              </a:p>
            </p:txBody>
          </p:sp>
          <p:cxnSp>
            <p:nvCxnSpPr>
              <p:cNvPr id="50" name="Straight Arrow Connector 49"/>
              <p:cNvCxnSpPr>
                <a:endCxn id="49" idx="1"/>
              </p:cNvCxnSpPr>
              <p:nvPr/>
            </p:nvCxnSpPr>
            <p:spPr>
              <a:xfrm>
                <a:off x="3200400" y="5086723"/>
                <a:ext cx="1090632" cy="6963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73" idx="6"/>
                <a:endCxn id="49" idx="3"/>
              </p:cNvCxnSpPr>
              <p:nvPr/>
            </p:nvCxnSpPr>
            <p:spPr>
              <a:xfrm>
                <a:off x="1429376" y="5771565"/>
                <a:ext cx="2861656" cy="7757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49" idx="2"/>
              </p:cNvCxnSpPr>
              <p:nvPr/>
            </p:nvCxnSpPr>
            <p:spPr>
              <a:xfrm>
                <a:off x="1407823" y="4853388"/>
                <a:ext cx="2738918" cy="131179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 rot="1994189">
                    <a:off x="3424893" y="5026572"/>
                    <a:ext cx="77296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−1.5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4189">
                    <a:off x="3424893" y="5026572"/>
                    <a:ext cx="772969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 rot="1440646">
                    <a:off x="2943900" y="5396162"/>
                    <a:ext cx="7651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1∗1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40646">
                    <a:off x="2943900" y="5396162"/>
                    <a:ext cx="765146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 rot="1027740">
                    <a:off x="2785152" y="5896886"/>
                    <a:ext cx="7651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0∗1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27740">
                    <a:off x="2785152" y="5896886"/>
                    <a:ext cx="765146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Oval 55"/>
              <p:cNvSpPr/>
              <p:nvPr/>
            </p:nvSpPr>
            <p:spPr>
              <a:xfrm>
                <a:off x="4146741" y="3434859"/>
                <a:ext cx="985283" cy="108082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2,1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(OR)</a:t>
                </a:r>
              </a:p>
            </p:txBody>
          </p:sp>
          <p:cxnSp>
            <p:nvCxnSpPr>
              <p:cNvPr id="57" name="Straight Arrow Connector 56"/>
              <p:cNvCxnSpPr>
                <a:endCxn id="56" idx="1"/>
              </p:cNvCxnSpPr>
              <p:nvPr/>
            </p:nvCxnSpPr>
            <p:spPr>
              <a:xfrm>
                <a:off x="2391640" y="3539108"/>
                <a:ext cx="1899392" cy="540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endCxn id="56" idx="3"/>
              </p:cNvCxnSpPr>
              <p:nvPr/>
            </p:nvCxnSpPr>
            <p:spPr>
              <a:xfrm flipV="1">
                <a:off x="1372185" y="4357402"/>
                <a:ext cx="2918847" cy="126508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72" idx="6"/>
                <a:endCxn id="56" idx="2"/>
              </p:cNvCxnSpPr>
              <p:nvPr/>
            </p:nvCxnSpPr>
            <p:spPr>
              <a:xfrm flipV="1">
                <a:off x="1447800" y="3975272"/>
                <a:ext cx="2698941" cy="69256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 rot="171171">
                    <a:off x="3036868" y="3157913"/>
                    <a:ext cx="77296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1171">
                    <a:off x="3036868" y="3157913"/>
                    <a:ext cx="77296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 rot="20849601">
                    <a:off x="2180520" y="4018478"/>
                    <a:ext cx="75693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849601">
                    <a:off x="2180520" y="4018478"/>
                    <a:ext cx="75693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TextBox 61"/>
              <p:cNvSpPr txBox="1"/>
              <p:nvPr/>
            </p:nvSpPr>
            <p:spPr>
              <a:xfrm rot="20251611">
                <a:off x="3403924" y="4310540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0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6781800" y="4267200"/>
                <a:ext cx="1339659" cy="148093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3,1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(A AND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(NOT B))</a:t>
                </a:r>
              </a:p>
            </p:txBody>
          </p:sp>
          <p:cxnSp>
            <p:nvCxnSpPr>
              <p:cNvPr id="64" name="Straight Arrow Connector 63"/>
              <p:cNvCxnSpPr>
                <a:endCxn id="63" idx="1"/>
              </p:cNvCxnSpPr>
              <p:nvPr/>
            </p:nvCxnSpPr>
            <p:spPr>
              <a:xfrm>
                <a:off x="5454459" y="3362971"/>
                <a:ext cx="1523530" cy="11211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9" idx="6"/>
                <a:endCxn id="63" idx="3"/>
              </p:cNvCxnSpPr>
              <p:nvPr/>
            </p:nvCxnSpPr>
            <p:spPr>
              <a:xfrm flipV="1">
                <a:off x="5132024" y="5531258"/>
                <a:ext cx="1845965" cy="63392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6" idx="6"/>
                <a:endCxn id="63" idx="2"/>
              </p:cNvCxnSpPr>
              <p:nvPr/>
            </p:nvCxnSpPr>
            <p:spPr>
              <a:xfrm>
                <a:off x="5132024" y="3975272"/>
                <a:ext cx="1649776" cy="103239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 rot="2245031">
                    <a:off x="6109152" y="3640267"/>
                    <a:ext cx="77296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245031">
                    <a:off x="6109152" y="3640267"/>
                    <a:ext cx="772969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 rot="1986852">
                    <a:off x="5843736" y="4218547"/>
                    <a:ext cx="7651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1∗1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86852">
                    <a:off x="5843736" y="4218547"/>
                    <a:ext cx="765146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 rot="20515973">
                    <a:off x="5568960" y="5389427"/>
                    <a:ext cx="116910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0∗(−1)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515973">
                    <a:off x="5568960" y="5389427"/>
                    <a:ext cx="1169103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9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Arrow Connector 69"/>
              <p:cNvCxnSpPr>
                <a:stCxn id="63" idx="6"/>
              </p:cNvCxnSpPr>
              <p:nvPr/>
            </p:nvCxnSpPr>
            <p:spPr>
              <a:xfrm flipV="1">
                <a:off x="8121459" y="5003951"/>
                <a:ext cx="854376" cy="371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8067205" y="4572000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Output:</a:t>
                </a: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62517" y="4267200"/>
                <a:ext cx="985283" cy="80127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1,1</a:t>
                </a: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44093" y="5370930"/>
                <a:ext cx="985283" cy="80127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1,2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91867" y="3196793"/>
                    <a:ext cx="116891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Input unit,</a:t>
                    </a:r>
                    <a:br>
                      <a:rPr lang="en-US" dirty="0">
                        <a:solidFill>
                          <a:srgbClr val="FF0000"/>
                        </a:solidFill>
                      </a:rPr>
                    </a:br>
                    <a:r>
                      <a:rPr lang="en-US" dirty="0">
                        <a:solidFill>
                          <a:srgbClr val="FF0000"/>
                        </a:solidFill>
                      </a:rPr>
                      <a:t>outputs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867" y="3196793"/>
                    <a:ext cx="1168910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167" t="-4717" r="-416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>
                <a:stCxn id="74" idx="2"/>
                <a:endCxn id="72" idx="0"/>
              </p:cNvCxnSpPr>
              <p:nvPr/>
            </p:nvCxnSpPr>
            <p:spPr>
              <a:xfrm flipH="1">
                <a:off x="955159" y="3843124"/>
                <a:ext cx="21163" cy="42407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166455" y="6182974"/>
                    <a:ext cx="116891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Input unit,</a:t>
                    </a:r>
                    <a:br>
                      <a:rPr lang="en-US" dirty="0">
                        <a:solidFill>
                          <a:srgbClr val="FF0000"/>
                        </a:solidFill>
                      </a:rPr>
                    </a:br>
                    <a:r>
                      <a:rPr lang="en-US" dirty="0">
                        <a:solidFill>
                          <a:srgbClr val="FF0000"/>
                        </a:solidFill>
                      </a:rPr>
                      <a:t>outputs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lang="en-US" dirty="0">
                        <a:solidFill>
                          <a:srgbClr val="FF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6455" y="6182974"/>
                    <a:ext cx="1168910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67" t="-4717" r="-416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>
                <a:stCxn id="76" idx="1"/>
                <a:endCxn id="73" idx="4"/>
              </p:cNvCxnSpPr>
              <p:nvPr/>
            </p:nvCxnSpPr>
            <p:spPr>
              <a:xfrm flipH="1" flipV="1">
                <a:off x="936735" y="6172200"/>
                <a:ext cx="229720" cy="33394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 rot="20254107">
                    <a:off x="2471961" y="4625080"/>
                    <a:ext cx="75693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254107">
                    <a:off x="2471961" y="4625080"/>
                    <a:ext cx="75693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180775" y="5010090"/>
                  <a:ext cx="3850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775" y="5010090"/>
                  <a:ext cx="385042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9768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990600"/>
          </a:xfrm>
        </p:spPr>
        <p:txBody>
          <a:bodyPr/>
          <a:lstStyle/>
          <a:p>
            <a:r>
              <a:rPr lang="en-US" dirty="0"/>
              <a:t>Verifying the XOR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47800"/>
                <a:ext cx="8839200" cy="4876800"/>
              </a:xfrm>
            </p:spPr>
            <p:txBody>
              <a:bodyPr/>
              <a:lstStyle/>
              <a:p>
                <a:r>
                  <a:rPr lang="en-US" sz="2400" dirty="0"/>
                  <a:t>We can follow the same process to compute the output of this network for the other three cases.</a:t>
                </a:r>
              </a:p>
              <a:p>
                <a:pPr lvl="1"/>
                <a:r>
                  <a:rPr lang="en-US" sz="1800" dirty="0"/>
                  <a:t>Here we consider the case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 (corresponding to </a:t>
                </a:r>
                <a:r>
                  <a:rPr lang="en-US" sz="1800" b="1" dirty="0"/>
                  <a:t>true</a:t>
                </a:r>
                <a:r>
                  <a:rPr lang="en-US" sz="1800" dirty="0"/>
                  <a:t> XOR </a:t>
                </a:r>
                <a:r>
                  <a:rPr lang="en-US" sz="1800" b="1" dirty="0"/>
                  <a:t>true</a:t>
                </a:r>
                <a:r>
                  <a:rPr lang="en-US" sz="1800" dirty="0"/>
                  <a:t>).</a:t>
                </a:r>
              </a:p>
              <a:p>
                <a:pPr lvl="1"/>
                <a:r>
                  <a:rPr lang="en-US" sz="1800" dirty="0"/>
                  <a:t>The output is 0, as it should be.</a:t>
                </a: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47800"/>
                <a:ext cx="8839200" cy="4876800"/>
              </a:xfrm>
              <a:blipFill>
                <a:blip r:embed="rId3"/>
                <a:stretch>
                  <a:fillRect l="-897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391867" y="3048000"/>
            <a:ext cx="8675933" cy="3671392"/>
            <a:chOff x="391867" y="3157913"/>
            <a:chExt cx="8675933" cy="3671392"/>
          </a:xfrm>
        </p:grpSpPr>
        <p:grpSp>
          <p:nvGrpSpPr>
            <p:cNvPr id="80" name="Group 79"/>
            <p:cNvGrpSpPr/>
            <p:nvPr/>
          </p:nvGrpSpPr>
          <p:grpSpPr>
            <a:xfrm>
              <a:off x="391867" y="3157913"/>
              <a:ext cx="8675933" cy="3671392"/>
              <a:chOff x="391867" y="3157913"/>
              <a:chExt cx="8675933" cy="3671392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4146741" y="5624774"/>
                <a:ext cx="985283" cy="108082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2,2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(AND)</a:t>
                </a:r>
              </a:p>
            </p:txBody>
          </p:sp>
          <p:cxnSp>
            <p:nvCxnSpPr>
              <p:cNvPr id="83" name="Straight Arrow Connector 82"/>
              <p:cNvCxnSpPr>
                <a:endCxn id="82" idx="1"/>
              </p:cNvCxnSpPr>
              <p:nvPr/>
            </p:nvCxnSpPr>
            <p:spPr>
              <a:xfrm>
                <a:off x="3200400" y="5086723"/>
                <a:ext cx="1090632" cy="6963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128" idx="6"/>
                <a:endCxn id="82" idx="3"/>
              </p:cNvCxnSpPr>
              <p:nvPr/>
            </p:nvCxnSpPr>
            <p:spPr>
              <a:xfrm>
                <a:off x="1429376" y="5771565"/>
                <a:ext cx="2861656" cy="7757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endCxn id="82" idx="2"/>
              </p:cNvCxnSpPr>
              <p:nvPr/>
            </p:nvCxnSpPr>
            <p:spPr>
              <a:xfrm>
                <a:off x="1407823" y="4853388"/>
                <a:ext cx="2738918" cy="131179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 rot="1994189">
                    <a:off x="3424893" y="5026572"/>
                    <a:ext cx="77296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−1.5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4189">
                    <a:off x="3424893" y="5026572"/>
                    <a:ext cx="772969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 rot="1440646">
                    <a:off x="2943900" y="5396162"/>
                    <a:ext cx="7651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40646">
                    <a:off x="2943900" y="5396162"/>
                    <a:ext cx="765146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 rot="1027740">
                    <a:off x="2785152" y="5896886"/>
                    <a:ext cx="7651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1∗1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27740">
                    <a:off x="2785152" y="5896886"/>
                    <a:ext cx="765146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Oval 88"/>
              <p:cNvSpPr/>
              <p:nvPr/>
            </p:nvSpPr>
            <p:spPr>
              <a:xfrm>
                <a:off x="4146741" y="3434859"/>
                <a:ext cx="985283" cy="108082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2,1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(OR)</a:t>
                </a:r>
              </a:p>
            </p:txBody>
          </p:sp>
          <p:cxnSp>
            <p:nvCxnSpPr>
              <p:cNvPr id="90" name="Straight Arrow Connector 89"/>
              <p:cNvCxnSpPr>
                <a:endCxn id="89" idx="1"/>
              </p:cNvCxnSpPr>
              <p:nvPr/>
            </p:nvCxnSpPr>
            <p:spPr>
              <a:xfrm>
                <a:off x="2391640" y="3539108"/>
                <a:ext cx="1899392" cy="540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9" idx="3"/>
              </p:cNvCxnSpPr>
              <p:nvPr/>
            </p:nvCxnSpPr>
            <p:spPr>
              <a:xfrm flipV="1">
                <a:off x="1372185" y="4357402"/>
                <a:ext cx="2918847" cy="126508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127" idx="6"/>
                <a:endCxn id="89" idx="2"/>
              </p:cNvCxnSpPr>
              <p:nvPr/>
            </p:nvCxnSpPr>
            <p:spPr>
              <a:xfrm flipV="1">
                <a:off x="1447800" y="3975272"/>
                <a:ext cx="2698941" cy="69256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 rot="171171">
                    <a:off x="3036868" y="3157913"/>
                    <a:ext cx="77296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1171">
                    <a:off x="3036868" y="3157913"/>
                    <a:ext cx="77296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 rot="20849601">
                    <a:off x="2180520" y="4018478"/>
                    <a:ext cx="75693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849601">
                    <a:off x="2180520" y="4018478"/>
                    <a:ext cx="75693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" name="TextBox 107"/>
              <p:cNvSpPr txBox="1"/>
              <p:nvPr/>
            </p:nvSpPr>
            <p:spPr>
              <a:xfrm rot="20251611">
                <a:off x="3403924" y="4310540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000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781800" y="4267200"/>
                <a:ext cx="1339659" cy="148093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3,1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(A AND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(NOT B))</a:t>
                </a:r>
              </a:p>
            </p:txBody>
          </p:sp>
          <p:cxnSp>
            <p:nvCxnSpPr>
              <p:cNvPr id="110" name="Straight Arrow Connector 109"/>
              <p:cNvCxnSpPr>
                <a:endCxn id="109" idx="1"/>
              </p:cNvCxnSpPr>
              <p:nvPr/>
            </p:nvCxnSpPr>
            <p:spPr>
              <a:xfrm>
                <a:off x="5454459" y="3362971"/>
                <a:ext cx="1523530" cy="11211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82" idx="6"/>
                <a:endCxn id="109" idx="3"/>
              </p:cNvCxnSpPr>
              <p:nvPr/>
            </p:nvCxnSpPr>
            <p:spPr>
              <a:xfrm flipV="1">
                <a:off x="5132024" y="5531258"/>
                <a:ext cx="1845965" cy="63392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89" idx="6"/>
                <a:endCxn id="109" idx="2"/>
              </p:cNvCxnSpPr>
              <p:nvPr/>
            </p:nvCxnSpPr>
            <p:spPr>
              <a:xfrm>
                <a:off x="5132024" y="3975272"/>
                <a:ext cx="1649776" cy="103239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/>
                  <p:cNvSpPr txBox="1"/>
                  <p:nvPr/>
                </p:nvSpPr>
                <p:spPr>
                  <a:xfrm rot="2245031">
                    <a:off x="6109152" y="3640267"/>
                    <a:ext cx="77296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8" name="TextBox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245031">
                    <a:off x="6109152" y="3640267"/>
                    <a:ext cx="772969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 rot="1986852">
                    <a:off x="5843736" y="4218547"/>
                    <a:ext cx="7651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1∗1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86852">
                    <a:off x="5843736" y="4218547"/>
                    <a:ext cx="765146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 rot="20515973">
                    <a:off x="5568960" y="5389427"/>
                    <a:ext cx="116910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1∗(−1)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515973">
                    <a:off x="5568960" y="5389427"/>
                    <a:ext cx="1169103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9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Arrow Connector 124"/>
              <p:cNvCxnSpPr>
                <a:stCxn id="109" idx="6"/>
              </p:cNvCxnSpPr>
              <p:nvPr/>
            </p:nvCxnSpPr>
            <p:spPr>
              <a:xfrm flipV="1">
                <a:off x="8121459" y="5003951"/>
                <a:ext cx="854376" cy="371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8067205" y="4572000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Output:</a:t>
                </a: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62517" y="4267200"/>
                <a:ext cx="985283" cy="80127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1,1</a:t>
                </a: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44093" y="5370930"/>
                <a:ext cx="985283" cy="80127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Unit 1,2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391867" y="3196793"/>
                    <a:ext cx="116891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Input unit,</a:t>
                    </a:r>
                    <a:br>
                      <a:rPr lang="en-US" dirty="0">
                        <a:solidFill>
                          <a:srgbClr val="FF0000"/>
                        </a:solidFill>
                      </a:rPr>
                    </a:br>
                    <a:r>
                      <a:rPr lang="en-US" dirty="0">
                        <a:solidFill>
                          <a:srgbClr val="FF0000"/>
                        </a:solidFill>
                      </a:rPr>
                      <a:t>outputs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TextBox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867" y="3196793"/>
                    <a:ext cx="1168910" cy="6463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167" t="-4717" r="-416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0" name="Straight Arrow Connector 129"/>
              <p:cNvCxnSpPr>
                <a:stCxn id="129" idx="2"/>
                <a:endCxn id="127" idx="0"/>
              </p:cNvCxnSpPr>
              <p:nvPr/>
            </p:nvCxnSpPr>
            <p:spPr>
              <a:xfrm flipH="1">
                <a:off x="955159" y="3843124"/>
                <a:ext cx="21163" cy="42407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1166455" y="6182974"/>
                    <a:ext cx="116891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Input unit,</a:t>
                    </a:r>
                    <a:br>
                      <a:rPr lang="en-US" dirty="0">
                        <a:solidFill>
                          <a:srgbClr val="FF0000"/>
                        </a:solidFill>
                      </a:rPr>
                    </a:br>
                    <a:r>
                      <a:rPr lang="en-US" dirty="0">
                        <a:solidFill>
                          <a:srgbClr val="FF0000"/>
                        </a:solidFill>
                      </a:rPr>
                      <a:t>outputs </a:t>
                    </a:r>
                    <a14:m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dirty="0">
                        <a:solidFill>
                          <a:srgbClr val="FF000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31" name="TextBox 1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6455" y="6182974"/>
                    <a:ext cx="1168910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167" t="-4717" r="-416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2" name="Straight Arrow Connector 131"/>
              <p:cNvCxnSpPr>
                <a:stCxn id="131" idx="1"/>
                <a:endCxn id="128" idx="4"/>
              </p:cNvCxnSpPr>
              <p:nvPr/>
            </p:nvCxnSpPr>
            <p:spPr>
              <a:xfrm flipH="1" flipV="1">
                <a:off x="936735" y="6172200"/>
                <a:ext cx="229720" cy="33394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 rot="20254107">
                    <a:off x="2471961" y="4625080"/>
                    <a:ext cx="75693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33" name="TextBox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254107">
                    <a:off x="2471961" y="4625080"/>
                    <a:ext cx="75693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8180775" y="5010090"/>
                  <a:ext cx="3850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775" y="5010090"/>
                  <a:ext cx="385042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997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05096"/>
          </a:xfrm>
        </p:spPr>
        <p:txBody>
          <a:bodyPr/>
          <a:lstStyle/>
          <a:p>
            <a:r>
              <a:rPr lang="en-US" dirty="0"/>
              <a:t>Input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533400" y="1219200"/>
            <a:ext cx="7772400" cy="3581400"/>
            <a:chOff x="457200" y="1066800"/>
            <a:chExt cx="7772400" cy="3581400"/>
          </a:xfrm>
        </p:grpSpPr>
        <p:grpSp>
          <p:nvGrpSpPr>
            <p:cNvPr id="3" name="Group 2"/>
            <p:cNvGrpSpPr/>
            <p:nvPr/>
          </p:nvGrpSpPr>
          <p:grpSpPr>
            <a:xfrm>
              <a:off x="457200" y="1066800"/>
              <a:ext cx="7772400" cy="3581400"/>
              <a:chOff x="420831" y="1321474"/>
              <a:chExt cx="8037369" cy="42772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2622741" y="2286000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741" y="2286000"/>
                    <a:ext cx="953343" cy="798124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Arrow Connector 6"/>
              <p:cNvCxnSpPr>
                <a:stCxn id="5" idx="6"/>
                <a:endCxn id="15" idx="1"/>
              </p:cNvCxnSpPr>
              <p:nvPr/>
            </p:nvCxnSpPr>
            <p:spPr>
              <a:xfrm flipV="1">
                <a:off x="3576084" y="2406835"/>
                <a:ext cx="1135530" cy="27822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3" idx="6"/>
              </p:cNvCxnSpPr>
              <p:nvPr/>
            </p:nvCxnSpPr>
            <p:spPr>
              <a:xfrm>
                <a:off x="7277942" y="3715738"/>
                <a:ext cx="117962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221198" y="1839248"/>
                <a:ext cx="1538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Output layer</a:t>
                </a:r>
              </a:p>
            </p:txBody>
          </p:sp>
          <p:cxnSp>
            <p:nvCxnSpPr>
              <p:cNvPr id="12" name="Straight Arrow Connector 11"/>
              <p:cNvCxnSpPr>
                <a:stCxn id="5" idx="6"/>
                <a:endCxn id="16" idx="1"/>
              </p:cNvCxnSpPr>
              <p:nvPr/>
            </p:nvCxnSpPr>
            <p:spPr>
              <a:xfrm>
                <a:off x="3576084" y="2685062"/>
                <a:ext cx="1140846" cy="67229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/>
                  <p:cNvSpPr/>
                  <p:nvPr/>
                </p:nvSpPr>
                <p:spPr>
                  <a:xfrm>
                    <a:off x="2628057" y="43072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057" y="4307276"/>
                    <a:ext cx="953343" cy="798124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/>
                  <p:cNvSpPr/>
                  <p:nvPr/>
                </p:nvSpPr>
                <p:spPr>
                  <a:xfrm>
                    <a:off x="4572000" y="2289952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Oval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000" y="2289952"/>
                    <a:ext cx="953343" cy="798124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Oval 15"/>
                  <p:cNvSpPr/>
                  <p:nvPr/>
                </p:nvSpPr>
                <p:spPr>
                  <a:xfrm>
                    <a:off x="4577316" y="32404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Oval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7316" y="3240476"/>
                    <a:ext cx="953343" cy="79812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Oval 16"/>
                  <p:cNvSpPr/>
                  <p:nvPr/>
                </p:nvSpPr>
                <p:spPr>
                  <a:xfrm>
                    <a:off x="4577316" y="42310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Oval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7316" y="4231076"/>
                    <a:ext cx="953343" cy="79812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>
                <a:stCxn id="13" idx="6"/>
                <a:endCxn id="17" idx="2"/>
              </p:cNvCxnSpPr>
              <p:nvPr/>
            </p:nvCxnSpPr>
            <p:spPr>
              <a:xfrm flipV="1">
                <a:off x="3581400" y="4630138"/>
                <a:ext cx="995916" cy="76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/>
                  <p:cNvSpPr/>
                  <p:nvPr/>
                </p:nvSpPr>
                <p:spPr>
                  <a:xfrm>
                    <a:off x="6324600" y="2286000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2286000"/>
                    <a:ext cx="953343" cy="798124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6324599" y="33166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599" y="3316676"/>
                    <a:ext cx="953343" cy="798124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15" idx="6"/>
                <a:endCxn id="22" idx="2"/>
              </p:cNvCxnSpPr>
              <p:nvPr/>
            </p:nvCxnSpPr>
            <p:spPr>
              <a:xfrm flipV="1">
                <a:off x="5525343" y="2685062"/>
                <a:ext cx="799257" cy="395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6" idx="6"/>
                <a:endCxn id="22" idx="2"/>
              </p:cNvCxnSpPr>
              <p:nvPr/>
            </p:nvCxnSpPr>
            <p:spPr>
              <a:xfrm flipV="1">
                <a:off x="5530659" y="2744710"/>
                <a:ext cx="793941" cy="8948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7" idx="6"/>
              </p:cNvCxnSpPr>
              <p:nvPr/>
            </p:nvCxnSpPr>
            <p:spPr>
              <a:xfrm flipV="1">
                <a:off x="5530659" y="3886200"/>
                <a:ext cx="808413" cy="74393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6" idx="6"/>
                <a:endCxn id="23" idx="2"/>
              </p:cNvCxnSpPr>
              <p:nvPr/>
            </p:nvCxnSpPr>
            <p:spPr>
              <a:xfrm>
                <a:off x="5530659" y="3639538"/>
                <a:ext cx="793940" cy="76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2" idx="6"/>
              </p:cNvCxnSpPr>
              <p:nvPr/>
            </p:nvCxnSpPr>
            <p:spPr>
              <a:xfrm flipV="1">
                <a:off x="7277943" y="2743200"/>
                <a:ext cx="1180257" cy="15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/>
                  <p:cNvSpPr/>
                  <p:nvPr/>
                </p:nvSpPr>
                <p:spPr>
                  <a:xfrm>
                    <a:off x="2628057" y="3276600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Oval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057" y="3276600"/>
                    <a:ext cx="953343" cy="798124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/>
              <p:cNvCxnSpPr>
                <a:stCxn id="30" idx="6"/>
                <a:endCxn id="16" idx="2"/>
              </p:cNvCxnSpPr>
              <p:nvPr/>
            </p:nvCxnSpPr>
            <p:spPr>
              <a:xfrm flipV="1">
                <a:off x="3581400" y="3639538"/>
                <a:ext cx="995916" cy="3612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30" idx="6"/>
                <a:endCxn id="17" idx="2"/>
              </p:cNvCxnSpPr>
              <p:nvPr/>
            </p:nvCxnSpPr>
            <p:spPr>
              <a:xfrm>
                <a:off x="3581400" y="3675662"/>
                <a:ext cx="995916" cy="95447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/>
                  <p:cNvSpPr/>
                  <p:nvPr/>
                </p:nvSpPr>
                <p:spPr>
                  <a:xfrm>
                    <a:off x="6324600" y="4307276"/>
                    <a:ext cx="953343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Oval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4307276"/>
                    <a:ext cx="953343" cy="798124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>
                <a:stCxn id="13" idx="6"/>
                <a:endCxn id="16" idx="2"/>
              </p:cNvCxnSpPr>
              <p:nvPr/>
            </p:nvCxnSpPr>
            <p:spPr>
              <a:xfrm flipV="1">
                <a:off x="3581400" y="3639538"/>
                <a:ext cx="995916" cy="10668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3" idx="6"/>
                <a:endCxn id="15" idx="2"/>
              </p:cNvCxnSpPr>
              <p:nvPr/>
            </p:nvCxnSpPr>
            <p:spPr>
              <a:xfrm flipV="1">
                <a:off x="3581400" y="2689014"/>
                <a:ext cx="990600" cy="201732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0" idx="6"/>
                <a:endCxn id="15" idx="2"/>
              </p:cNvCxnSpPr>
              <p:nvPr/>
            </p:nvCxnSpPr>
            <p:spPr>
              <a:xfrm flipV="1">
                <a:off x="3581400" y="2689014"/>
                <a:ext cx="990600" cy="98664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5" idx="6"/>
                <a:endCxn id="17" idx="1"/>
              </p:cNvCxnSpPr>
              <p:nvPr/>
            </p:nvCxnSpPr>
            <p:spPr>
              <a:xfrm>
                <a:off x="3576084" y="2685062"/>
                <a:ext cx="1140846" cy="166289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17" idx="6"/>
                <a:endCxn id="22" idx="2"/>
              </p:cNvCxnSpPr>
              <p:nvPr/>
            </p:nvCxnSpPr>
            <p:spPr>
              <a:xfrm flipV="1">
                <a:off x="5530659" y="2744710"/>
                <a:ext cx="793941" cy="18854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15" idx="6"/>
                <a:endCxn id="23" idx="1"/>
              </p:cNvCxnSpPr>
              <p:nvPr/>
            </p:nvCxnSpPr>
            <p:spPr>
              <a:xfrm>
                <a:off x="5525343" y="2689014"/>
                <a:ext cx="938870" cy="74454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6"/>
                <a:endCxn id="34" idx="1"/>
              </p:cNvCxnSpPr>
              <p:nvPr/>
            </p:nvCxnSpPr>
            <p:spPr>
              <a:xfrm>
                <a:off x="5525343" y="2689014"/>
                <a:ext cx="938871" cy="173514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16" idx="6"/>
                <a:endCxn id="34" idx="2"/>
              </p:cNvCxnSpPr>
              <p:nvPr/>
            </p:nvCxnSpPr>
            <p:spPr>
              <a:xfrm>
                <a:off x="5530659" y="3639538"/>
                <a:ext cx="793941" cy="10668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17" idx="6"/>
                <a:endCxn id="34" idx="2"/>
              </p:cNvCxnSpPr>
              <p:nvPr/>
            </p:nvCxnSpPr>
            <p:spPr>
              <a:xfrm>
                <a:off x="5530659" y="4630138"/>
                <a:ext cx="793941" cy="76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Oval 87"/>
                  <p:cNvSpPr/>
                  <p:nvPr/>
                </p:nvSpPr>
                <p:spPr>
                  <a:xfrm>
                    <a:off x="762000" y="1716476"/>
                    <a:ext cx="864825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Oval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1716476"/>
                    <a:ext cx="864825" cy="798124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Oval 88"/>
                  <p:cNvSpPr/>
                  <p:nvPr/>
                </p:nvSpPr>
                <p:spPr>
                  <a:xfrm>
                    <a:off x="761999" y="2743200"/>
                    <a:ext cx="864825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Oval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999" y="2743200"/>
                    <a:ext cx="864825" cy="798124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Oval 89"/>
                  <p:cNvSpPr/>
                  <p:nvPr/>
                </p:nvSpPr>
                <p:spPr>
                  <a:xfrm>
                    <a:off x="762000" y="3733800"/>
                    <a:ext cx="864825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Oval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3733800"/>
                    <a:ext cx="864825" cy="798124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Oval 90"/>
                  <p:cNvSpPr/>
                  <p:nvPr/>
                </p:nvSpPr>
                <p:spPr>
                  <a:xfrm>
                    <a:off x="762000" y="4800600"/>
                    <a:ext cx="864825" cy="79812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Oval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800600"/>
                    <a:ext cx="864825" cy="798124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TextBox 92"/>
              <p:cNvSpPr txBox="1"/>
              <p:nvPr/>
            </p:nvSpPr>
            <p:spPr>
              <a:xfrm>
                <a:off x="420831" y="1321474"/>
                <a:ext cx="1501486" cy="441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Input layer</a:t>
                </a:r>
              </a:p>
            </p:txBody>
          </p:sp>
          <p:cxnSp>
            <p:nvCxnSpPr>
              <p:cNvPr id="94" name="Straight Arrow Connector 93"/>
              <p:cNvCxnSpPr>
                <a:stCxn id="88" idx="6"/>
                <a:endCxn id="5" idx="0"/>
              </p:cNvCxnSpPr>
              <p:nvPr/>
            </p:nvCxnSpPr>
            <p:spPr>
              <a:xfrm>
                <a:off x="1626825" y="2115538"/>
                <a:ext cx="1472588" cy="17046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88" idx="6"/>
                <a:endCxn id="30" idx="0"/>
              </p:cNvCxnSpPr>
              <p:nvPr/>
            </p:nvCxnSpPr>
            <p:spPr>
              <a:xfrm>
                <a:off x="1626825" y="2115538"/>
                <a:ext cx="1477904" cy="116106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8" idx="6"/>
                <a:endCxn id="13" idx="1"/>
              </p:cNvCxnSpPr>
              <p:nvPr/>
            </p:nvCxnSpPr>
            <p:spPr>
              <a:xfrm>
                <a:off x="1626825" y="2115538"/>
                <a:ext cx="1140846" cy="23086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89" idx="6"/>
                <a:endCxn id="5" idx="1"/>
              </p:cNvCxnSpPr>
              <p:nvPr/>
            </p:nvCxnSpPr>
            <p:spPr>
              <a:xfrm flipV="1">
                <a:off x="1626824" y="2402883"/>
                <a:ext cx="1135531" cy="73937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89" idx="6"/>
                <a:endCxn id="30" idx="1"/>
              </p:cNvCxnSpPr>
              <p:nvPr/>
            </p:nvCxnSpPr>
            <p:spPr>
              <a:xfrm>
                <a:off x="1626824" y="3142262"/>
                <a:ext cx="1140847" cy="2512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9" idx="6"/>
                <a:endCxn id="13" idx="1"/>
              </p:cNvCxnSpPr>
              <p:nvPr/>
            </p:nvCxnSpPr>
            <p:spPr>
              <a:xfrm>
                <a:off x="1626824" y="3142262"/>
                <a:ext cx="1140847" cy="128189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90" idx="6"/>
                <a:endCxn id="5" idx="2"/>
              </p:cNvCxnSpPr>
              <p:nvPr/>
            </p:nvCxnSpPr>
            <p:spPr>
              <a:xfrm flipV="1">
                <a:off x="1626825" y="2685062"/>
                <a:ext cx="995916" cy="14478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90" idx="6"/>
                <a:endCxn id="30" idx="2"/>
              </p:cNvCxnSpPr>
              <p:nvPr/>
            </p:nvCxnSpPr>
            <p:spPr>
              <a:xfrm flipV="1">
                <a:off x="1626825" y="3675662"/>
                <a:ext cx="1001232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90" idx="6"/>
                <a:endCxn id="13" idx="2"/>
              </p:cNvCxnSpPr>
              <p:nvPr/>
            </p:nvCxnSpPr>
            <p:spPr>
              <a:xfrm>
                <a:off x="1626825" y="4132862"/>
                <a:ext cx="1001232" cy="57347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91" idx="6"/>
                <a:endCxn id="5" idx="3"/>
              </p:cNvCxnSpPr>
              <p:nvPr/>
            </p:nvCxnSpPr>
            <p:spPr>
              <a:xfrm flipV="1">
                <a:off x="1626825" y="2967241"/>
                <a:ext cx="1135530" cy="22324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91" idx="6"/>
                <a:endCxn id="30" idx="3"/>
              </p:cNvCxnSpPr>
              <p:nvPr/>
            </p:nvCxnSpPr>
            <p:spPr>
              <a:xfrm flipV="1">
                <a:off x="1626825" y="3957841"/>
                <a:ext cx="1140846" cy="124182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91" idx="6"/>
                <a:endCxn id="13" idx="3"/>
              </p:cNvCxnSpPr>
              <p:nvPr/>
            </p:nvCxnSpPr>
            <p:spPr>
              <a:xfrm flipV="1">
                <a:off x="1626825" y="4988517"/>
                <a:ext cx="1140846" cy="211145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>
                <a:off x="2376508" y="1776501"/>
                <a:ext cx="1797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Hidden Layer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274354" y="1776501"/>
                <a:ext cx="1946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Hidden Layer</a:t>
                </a:r>
              </a:p>
            </p:txBody>
          </p:sp>
        </p:grpSp>
        <p:cxnSp>
          <p:nvCxnSpPr>
            <p:cNvPr id="77" name="Straight Arrow Connector 76"/>
            <p:cNvCxnSpPr>
              <a:stCxn id="34" idx="6"/>
            </p:cNvCxnSpPr>
            <p:nvPr/>
          </p:nvCxnSpPr>
          <p:spPr>
            <a:xfrm>
              <a:off x="7088253" y="3900993"/>
              <a:ext cx="114073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Content Placeholder 2"/>
          <p:cNvSpPr>
            <a:spLocks noGrp="1"/>
          </p:cNvSpPr>
          <p:nvPr>
            <p:ph idx="1"/>
          </p:nvPr>
        </p:nvSpPr>
        <p:spPr>
          <a:xfrm>
            <a:off x="478221" y="5029200"/>
            <a:ext cx="8229600" cy="849215"/>
          </a:xfrm>
        </p:spPr>
        <p:txBody>
          <a:bodyPr/>
          <a:lstStyle/>
          <a:p>
            <a:r>
              <a:rPr lang="en-US" sz="2400" dirty="0"/>
              <a:t>Input units are very simple.</a:t>
            </a:r>
          </a:p>
          <a:p>
            <a:pPr lvl="1"/>
            <a:r>
              <a:rPr lang="en-US" sz="2000" dirty="0"/>
              <a:t>They represent the input to the neural network.</a:t>
            </a:r>
          </a:p>
          <a:p>
            <a:pPr lvl="1"/>
            <a:r>
              <a:rPr lang="en-US" sz="2000" dirty="0"/>
              <a:t>We will define them more formally a bit later, but they are basically a notational convenience.</a:t>
            </a:r>
          </a:p>
        </p:txBody>
      </p:sp>
    </p:spTree>
    <p:extLst>
      <p:ext uri="{BB962C8B-B14F-4D97-AF65-F5344CB8AC3E}">
        <p14:creationId xmlns:p14="http://schemas.microsoft.com/office/powerpoint/2010/main" val="3411614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990600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76800"/>
          </a:xfrm>
        </p:spPr>
        <p:txBody>
          <a:bodyPr/>
          <a:lstStyle/>
          <a:p>
            <a:r>
              <a:rPr lang="en-US" sz="2400" dirty="0"/>
              <a:t>Our XOR neural network consists of five units:</a:t>
            </a:r>
          </a:p>
          <a:p>
            <a:pPr lvl="1"/>
            <a:r>
              <a:rPr lang="en-US" sz="2000" dirty="0"/>
              <a:t>Two input units, that just represent the two inputs to the network.</a:t>
            </a:r>
          </a:p>
          <a:p>
            <a:pPr lvl="1"/>
            <a:r>
              <a:rPr lang="en-US" sz="2000" dirty="0"/>
              <a:t>Three </a:t>
            </a:r>
            <a:r>
              <a:rPr lang="en-US" sz="2000" dirty="0" err="1"/>
              <a:t>perceptrons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91867" y="3048000"/>
            <a:ext cx="8523533" cy="3676154"/>
            <a:chOff x="391867" y="3153151"/>
            <a:chExt cx="8523533" cy="3676154"/>
          </a:xfrm>
        </p:grpSpPr>
        <p:sp>
          <p:nvSpPr>
            <p:cNvPr id="37" name="Oval 36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2,2</a:t>
              </a:r>
            </a:p>
          </p:txBody>
        </p:sp>
        <p:cxnSp>
          <p:nvCxnSpPr>
            <p:cNvPr id="38" name="Straight Arrow Connector 37"/>
            <p:cNvCxnSpPr>
              <a:endCxn id="37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1" idx="6"/>
              <a:endCxn id="37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7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/>
            <p:cNvSpPr/>
            <p:nvPr/>
          </p:nvSpPr>
          <p:spPr>
            <a:xfrm>
              <a:off x="4146741" y="3434859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</a:p>
          </p:txBody>
        </p:sp>
        <p:cxnSp>
          <p:nvCxnSpPr>
            <p:cNvPr id="45" name="Straight Arrow Connector 44"/>
            <p:cNvCxnSpPr>
              <a:endCxn id="44" idx="1"/>
            </p:cNvCxnSpPr>
            <p:nvPr/>
          </p:nvCxnSpPr>
          <p:spPr>
            <a:xfrm>
              <a:off x="2391640" y="3539108"/>
              <a:ext cx="1899392" cy="5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44" idx="3"/>
            </p:cNvCxnSpPr>
            <p:nvPr/>
          </p:nvCxnSpPr>
          <p:spPr>
            <a:xfrm flipV="1">
              <a:off x="1372185" y="4357402"/>
              <a:ext cx="2918847" cy="12650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60" idx="6"/>
              <a:endCxn id="44" idx="2"/>
            </p:cNvCxnSpPr>
            <p:nvPr/>
          </p:nvCxnSpPr>
          <p:spPr>
            <a:xfrm flipV="1">
              <a:off x="1447800" y="3975272"/>
              <a:ext cx="2698941" cy="6925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/>
            <p:cNvSpPr/>
            <p:nvPr/>
          </p:nvSpPr>
          <p:spPr>
            <a:xfrm>
              <a:off x="7042341" y="4462664"/>
              <a:ext cx="958659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3,1</a:t>
              </a:r>
            </a:p>
          </p:txBody>
        </p:sp>
        <p:cxnSp>
          <p:nvCxnSpPr>
            <p:cNvPr id="52" name="Straight Arrow Connector 51"/>
            <p:cNvCxnSpPr>
              <a:endCxn id="51" idx="1"/>
            </p:cNvCxnSpPr>
            <p:nvPr/>
          </p:nvCxnSpPr>
          <p:spPr>
            <a:xfrm>
              <a:off x="5715000" y="3558435"/>
              <a:ext cx="1467733" cy="10625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37" idx="6"/>
              <a:endCxn id="51" idx="3"/>
            </p:cNvCxnSpPr>
            <p:nvPr/>
          </p:nvCxnSpPr>
          <p:spPr>
            <a:xfrm flipV="1">
              <a:off x="5132024" y="5385207"/>
              <a:ext cx="2050709" cy="7799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4" idx="6"/>
              <a:endCxn id="51" idx="2"/>
            </p:cNvCxnSpPr>
            <p:nvPr/>
          </p:nvCxnSpPr>
          <p:spPr>
            <a:xfrm>
              <a:off x="5132024" y="3975272"/>
              <a:ext cx="1910317" cy="1027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1" idx="6"/>
            </p:cNvCxnSpPr>
            <p:nvPr/>
          </p:nvCxnSpPr>
          <p:spPr>
            <a:xfrm>
              <a:off x="8001000" y="5003077"/>
              <a:ext cx="914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914805" y="4572000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Output: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3828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>
              <a:stCxn id="62" idx="2"/>
              <a:endCxn id="60" idx="0"/>
            </p:cNvCxnSpPr>
            <p:nvPr/>
          </p:nvCxnSpPr>
          <p:spPr>
            <a:xfrm flipH="1">
              <a:off x="955159" y="3843124"/>
              <a:ext cx="74255" cy="424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3902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>
              <a:stCxn id="64" idx="1"/>
              <a:endCxn id="61" idx="4"/>
            </p:cNvCxnSpPr>
            <p:nvPr/>
          </p:nvCxnSpPr>
          <p:spPr>
            <a:xfrm flipH="1" flipV="1">
              <a:off x="936735" y="6172200"/>
              <a:ext cx="229720" cy="3339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206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914400"/>
          </a:xfrm>
        </p:spPr>
        <p:txBody>
          <a:bodyPr/>
          <a:lstStyle/>
          <a:p>
            <a:r>
              <a:rPr lang="en-US" dirty="0"/>
              <a:t>Neural Network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4876800"/>
          </a:xfrm>
        </p:spPr>
        <p:txBody>
          <a:bodyPr/>
          <a:lstStyle/>
          <a:p>
            <a:r>
              <a:rPr lang="en-US" sz="2000" dirty="0"/>
              <a:t>Usually, as in the XOR example, neural networks are organized into layers.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input layer</a:t>
            </a:r>
            <a:r>
              <a:rPr lang="en-US" sz="2000" dirty="0"/>
              <a:t> is the initial layer of input units (units 1,1 and 1,2 in our example).</a:t>
            </a:r>
          </a:p>
          <a:p>
            <a:r>
              <a:rPr lang="en-US" sz="2000" dirty="0"/>
              <a:t>The output layer is at the end (unit 3,1 in our example).</a:t>
            </a:r>
          </a:p>
          <a:p>
            <a:r>
              <a:rPr lang="en-US" sz="2000" dirty="0"/>
              <a:t>Zero, one or more hidden layers can be between the input and output layers.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91867" y="3048000"/>
            <a:ext cx="8523533" cy="3676154"/>
            <a:chOff x="391867" y="3153151"/>
            <a:chExt cx="8523533" cy="3676154"/>
          </a:xfrm>
        </p:grpSpPr>
        <p:sp>
          <p:nvSpPr>
            <p:cNvPr id="37" name="Oval 36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2,2</a:t>
              </a:r>
            </a:p>
          </p:txBody>
        </p:sp>
        <p:cxnSp>
          <p:nvCxnSpPr>
            <p:cNvPr id="38" name="Straight Arrow Connector 37"/>
            <p:cNvCxnSpPr>
              <a:endCxn id="37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80" idx="6"/>
              <a:endCxn id="37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7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4146741" y="3434859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</a:p>
          </p:txBody>
        </p:sp>
        <p:cxnSp>
          <p:nvCxnSpPr>
            <p:cNvPr id="59" name="Straight Arrow Connector 58"/>
            <p:cNvCxnSpPr>
              <a:endCxn id="53" idx="1"/>
            </p:cNvCxnSpPr>
            <p:nvPr/>
          </p:nvCxnSpPr>
          <p:spPr>
            <a:xfrm>
              <a:off x="2391640" y="3539108"/>
              <a:ext cx="1899392" cy="5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3" idx="3"/>
            </p:cNvCxnSpPr>
            <p:nvPr/>
          </p:nvCxnSpPr>
          <p:spPr>
            <a:xfrm flipV="1">
              <a:off x="1372185" y="4357402"/>
              <a:ext cx="2918847" cy="12650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79" idx="6"/>
              <a:endCxn id="53" idx="2"/>
            </p:cNvCxnSpPr>
            <p:nvPr/>
          </p:nvCxnSpPr>
          <p:spPr>
            <a:xfrm flipV="1">
              <a:off x="1447800" y="3975272"/>
              <a:ext cx="2698941" cy="6925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Oval 68"/>
            <p:cNvSpPr/>
            <p:nvPr/>
          </p:nvSpPr>
          <p:spPr>
            <a:xfrm>
              <a:off x="7042341" y="4462664"/>
              <a:ext cx="958659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3,1</a:t>
              </a:r>
            </a:p>
          </p:txBody>
        </p:sp>
        <p:cxnSp>
          <p:nvCxnSpPr>
            <p:cNvPr id="71" name="Straight Arrow Connector 70"/>
            <p:cNvCxnSpPr>
              <a:endCxn id="69" idx="1"/>
            </p:cNvCxnSpPr>
            <p:nvPr/>
          </p:nvCxnSpPr>
          <p:spPr>
            <a:xfrm>
              <a:off x="5715000" y="3558435"/>
              <a:ext cx="1467733" cy="10625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7" idx="6"/>
              <a:endCxn id="69" idx="3"/>
            </p:cNvCxnSpPr>
            <p:nvPr/>
          </p:nvCxnSpPr>
          <p:spPr>
            <a:xfrm flipV="1">
              <a:off x="5132024" y="5385207"/>
              <a:ext cx="2050709" cy="7799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3" idx="6"/>
              <a:endCxn id="69" idx="2"/>
            </p:cNvCxnSpPr>
            <p:nvPr/>
          </p:nvCxnSpPr>
          <p:spPr>
            <a:xfrm>
              <a:off x="5132024" y="3975272"/>
              <a:ext cx="1910317" cy="1027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>
              <a:stCxn id="69" idx="6"/>
            </p:cNvCxnSpPr>
            <p:nvPr/>
          </p:nvCxnSpPr>
          <p:spPr>
            <a:xfrm>
              <a:off x="8001000" y="5003077"/>
              <a:ext cx="914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914805" y="4572000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Output: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3828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>
              <a:stCxn id="81" idx="2"/>
              <a:endCxn id="79" idx="0"/>
            </p:cNvCxnSpPr>
            <p:nvPr/>
          </p:nvCxnSpPr>
          <p:spPr>
            <a:xfrm flipH="1">
              <a:off x="955159" y="3843124"/>
              <a:ext cx="74255" cy="424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3902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>
              <a:stCxn id="83" idx="1"/>
              <a:endCxn id="80" idx="4"/>
            </p:cNvCxnSpPr>
            <p:nvPr/>
          </p:nvCxnSpPr>
          <p:spPr>
            <a:xfrm flipH="1" flipV="1">
              <a:off x="936735" y="6172200"/>
              <a:ext cx="229720" cy="3339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498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914400"/>
          </a:xfrm>
        </p:spPr>
        <p:txBody>
          <a:bodyPr/>
          <a:lstStyle/>
          <a:p>
            <a:r>
              <a:rPr lang="en-US" dirty="0"/>
              <a:t>Neural Network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4876800"/>
          </a:xfrm>
        </p:spPr>
        <p:txBody>
          <a:bodyPr/>
          <a:lstStyle/>
          <a:p>
            <a:r>
              <a:rPr lang="en-US" sz="2000" dirty="0"/>
              <a:t>There is only one hidden layer in our example, containing units 2,1 and 2,2.</a:t>
            </a:r>
          </a:p>
          <a:p>
            <a:r>
              <a:rPr lang="en-US" sz="2000" dirty="0"/>
              <a:t>Each hidden layer's inputs are outputs from the previous layer.</a:t>
            </a:r>
          </a:p>
          <a:p>
            <a:r>
              <a:rPr lang="en-US" sz="2000" dirty="0"/>
              <a:t>Each hidden layer's outputs are inputs to the next layer.</a:t>
            </a:r>
          </a:p>
          <a:p>
            <a:r>
              <a:rPr lang="en-US" sz="2000" dirty="0"/>
              <a:t>The first hidden layer's inputs come from the input layer.</a:t>
            </a:r>
          </a:p>
          <a:p>
            <a:r>
              <a:rPr lang="en-US" sz="2000" dirty="0"/>
              <a:t>The last hidden layer's outputs are inputs to the output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91867" y="3048000"/>
            <a:ext cx="8523533" cy="3676154"/>
            <a:chOff x="391867" y="3153151"/>
            <a:chExt cx="8523533" cy="3676154"/>
          </a:xfrm>
        </p:grpSpPr>
        <p:sp>
          <p:nvSpPr>
            <p:cNvPr id="37" name="Oval 36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2,2</a:t>
              </a:r>
            </a:p>
          </p:txBody>
        </p:sp>
        <p:cxnSp>
          <p:nvCxnSpPr>
            <p:cNvPr id="38" name="Straight Arrow Connector 37"/>
            <p:cNvCxnSpPr>
              <a:endCxn id="37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80" idx="6"/>
              <a:endCxn id="37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7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4146741" y="3434859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</a:p>
          </p:txBody>
        </p:sp>
        <p:cxnSp>
          <p:nvCxnSpPr>
            <p:cNvPr id="59" name="Straight Arrow Connector 58"/>
            <p:cNvCxnSpPr>
              <a:endCxn id="53" idx="1"/>
            </p:cNvCxnSpPr>
            <p:nvPr/>
          </p:nvCxnSpPr>
          <p:spPr>
            <a:xfrm>
              <a:off x="2391640" y="3539108"/>
              <a:ext cx="1899392" cy="5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3" idx="3"/>
            </p:cNvCxnSpPr>
            <p:nvPr/>
          </p:nvCxnSpPr>
          <p:spPr>
            <a:xfrm flipV="1">
              <a:off x="1372185" y="4357402"/>
              <a:ext cx="2918847" cy="12650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79" idx="6"/>
              <a:endCxn id="53" idx="2"/>
            </p:cNvCxnSpPr>
            <p:nvPr/>
          </p:nvCxnSpPr>
          <p:spPr>
            <a:xfrm flipV="1">
              <a:off x="1447800" y="3975272"/>
              <a:ext cx="2698941" cy="6925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Oval 68"/>
            <p:cNvSpPr/>
            <p:nvPr/>
          </p:nvSpPr>
          <p:spPr>
            <a:xfrm>
              <a:off x="7042341" y="4462664"/>
              <a:ext cx="958659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3,1</a:t>
              </a:r>
            </a:p>
          </p:txBody>
        </p:sp>
        <p:cxnSp>
          <p:nvCxnSpPr>
            <p:cNvPr id="71" name="Straight Arrow Connector 70"/>
            <p:cNvCxnSpPr>
              <a:endCxn id="69" idx="1"/>
            </p:cNvCxnSpPr>
            <p:nvPr/>
          </p:nvCxnSpPr>
          <p:spPr>
            <a:xfrm>
              <a:off x="5715000" y="3558435"/>
              <a:ext cx="1467733" cy="10625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7" idx="6"/>
              <a:endCxn id="69" idx="3"/>
            </p:cNvCxnSpPr>
            <p:nvPr/>
          </p:nvCxnSpPr>
          <p:spPr>
            <a:xfrm flipV="1">
              <a:off x="5132024" y="5385207"/>
              <a:ext cx="2050709" cy="7799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3" idx="6"/>
              <a:endCxn id="69" idx="2"/>
            </p:cNvCxnSpPr>
            <p:nvPr/>
          </p:nvCxnSpPr>
          <p:spPr>
            <a:xfrm>
              <a:off x="5132024" y="3975272"/>
              <a:ext cx="1910317" cy="1027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>
              <a:stCxn id="69" idx="6"/>
            </p:cNvCxnSpPr>
            <p:nvPr/>
          </p:nvCxnSpPr>
          <p:spPr>
            <a:xfrm>
              <a:off x="8001000" y="5003077"/>
              <a:ext cx="914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914805" y="4572000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Output: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3828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>
              <a:stCxn id="81" idx="2"/>
              <a:endCxn id="79" idx="0"/>
            </p:cNvCxnSpPr>
            <p:nvPr/>
          </p:nvCxnSpPr>
          <p:spPr>
            <a:xfrm flipH="1">
              <a:off x="955159" y="3843124"/>
              <a:ext cx="74255" cy="424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3902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>
              <a:stCxn id="83" idx="1"/>
              <a:endCxn id="80" idx="4"/>
            </p:cNvCxnSpPr>
            <p:nvPr/>
          </p:nvCxnSpPr>
          <p:spPr>
            <a:xfrm flipH="1" flipV="1">
              <a:off x="936735" y="6172200"/>
              <a:ext cx="229720" cy="3339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57997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914400"/>
          </a:xfrm>
        </p:spPr>
        <p:txBody>
          <a:bodyPr/>
          <a:lstStyle/>
          <a:p>
            <a:r>
              <a:rPr lang="en-US" dirty="0"/>
              <a:t>Feedforward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4876800"/>
          </a:xfrm>
        </p:spPr>
        <p:txBody>
          <a:bodyPr/>
          <a:lstStyle/>
          <a:p>
            <a:r>
              <a:rPr lang="en-US" sz="2000" dirty="0"/>
              <a:t>Feedforward networks are networks where there are no directed loops.</a:t>
            </a:r>
          </a:p>
          <a:p>
            <a:r>
              <a:rPr lang="en-US" sz="2000" dirty="0"/>
              <a:t>If there are no loops, the output of a unit cannot (directly or indirectly) influence its input.</a:t>
            </a:r>
          </a:p>
          <a:p>
            <a:r>
              <a:rPr lang="en-US" sz="2000" dirty="0"/>
              <a:t>There are some varieties of neural networks that are not feedforward or layered. For start, we focus on layered feedforward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91867" y="3048000"/>
            <a:ext cx="8523533" cy="3676154"/>
            <a:chOff x="391867" y="3153151"/>
            <a:chExt cx="8523533" cy="3676154"/>
          </a:xfrm>
        </p:grpSpPr>
        <p:sp>
          <p:nvSpPr>
            <p:cNvPr id="37" name="Oval 36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2,2</a:t>
              </a:r>
            </a:p>
          </p:txBody>
        </p:sp>
        <p:cxnSp>
          <p:nvCxnSpPr>
            <p:cNvPr id="38" name="Straight Arrow Connector 37"/>
            <p:cNvCxnSpPr>
              <a:endCxn id="37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80" idx="6"/>
              <a:endCxn id="37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7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4146741" y="3434859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</a:p>
          </p:txBody>
        </p:sp>
        <p:cxnSp>
          <p:nvCxnSpPr>
            <p:cNvPr id="59" name="Straight Arrow Connector 58"/>
            <p:cNvCxnSpPr>
              <a:endCxn id="53" idx="1"/>
            </p:cNvCxnSpPr>
            <p:nvPr/>
          </p:nvCxnSpPr>
          <p:spPr>
            <a:xfrm>
              <a:off x="2391640" y="3539108"/>
              <a:ext cx="1899392" cy="5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3" idx="3"/>
            </p:cNvCxnSpPr>
            <p:nvPr/>
          </p:nvCxnSpPr>
          <p:spPr>
            <a:xfrm flipV="1">
              <a:off x="1372185" y="4357402"/>
              <a:ext cx="2918847" cy="12650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79" idx="6"/>
              <a:endCxn id="53" idx="2"/>
            </p:cNvCxnSpPr>
            <p:nvPr/>
          </p:nvCxnSpPr>
          <p:spPr>
            <a:xfrm flipV="1">
              <a:off x="1447800" y="3975272"/>
              <a:ext cx="2698941" cy="6925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Oval 68"/>
            <p:cNvSpPr/>
            <p:nvPr/>
          </p:nvSpPr>
          <p:spPr>
            <a:xfrm>
              <a:off x="7042341" y="4462664"/>
              <a:ext cx="958659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3,1</a:t>
              </a:r>
            </a:p>
          </p:txBody>
        </p:sp>
        <p:cxnSp>
          <p:nvCxnSpPr>
            <p:cNvPr id="71" name="Straight Arrow Connector 70"/>
            <p:cNvCxnSpPr>
              <a:endCxn id="69" idx="1"/>
            </p:cNvCxnSpPr>
            <p:nvPr/>
          </p:nvCxnSpPr>
          <p:spPr>
            <a:xfrm>
              <a:off x="5715000" y="3558435"/>
              <a:ext cx="1467733" cy="10625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7" idx="6"/>
              <a:endCxn id="69" idx="3"/>
            </p:cNvCxnSpPr>
            <p:nvPr/>
          </p:nvCxnSpPr>
          <p:spPr>
            <a:xfrm flipV="1">
              <a:off x="5132024" y="5385207"/>
              <a:ext cx="2050709" cy="7799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3" idx="6"/>
              <a:endCxn id="69" idx="2"/>
            </p:cNvCxnSpPr>
            <p:nvPr/>
          </p:nvCxnSpPr>
          <p:spPr>
            <a:xfrm>
              <a:off x="5132024" y="3975272"/>
              <a:ext cx="1910317" cy="1027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>
              <a:stCxn id="69" idx="6"/>
            </p:cNvCxnSpPr>
            <p:nvPr/>
          </p:nvCxnSpPr>
          <p:spPr>
            <a:xfrm>
              <a:off x="8001000" y="5003077"/>
              <a:ext cx="914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914805" y="4572000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Output: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3828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>
              <a:stCxn id="81" idx="2"/>
              <a:endCxn id="79" idx="0"/>
            </p:cNvCxnSpPr>
            <p:nvPr/>
          </p:nvCxnSpPr>
          <p:spPr>
            <a:xfrm flipH="1">
              <a:off x="955159" y="3843124"/>
              <a:ext cx="74255" cy="424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3902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>
              <a:stCxn id="83" idx="1"/>
              <a:endCxn id="80" idx="4"/>
            </p:cNvCxnSpPr>
            <p:nvPr/>
          </p:nvCxnSpPr>
          <p:spPr>
            <a:xfrm flipH="1" flipV="1">
              <a:off x="936735" y="6172200"/>
              <a:ext cx="229720" cy="3339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88308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914400"/>
          </a:xfrm>
        </p:spPr>
        <p:txBody>
          <a:bodyPr/>
          <a:lstStyle/>
          <a:p>
            <a:r>
              <a:rPr lang="en-US" dirty="0"/>
              <a:t>Computing the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763000" cy="4876800"/>
              </a:xfrm>
            </p:spPr>
            <p:txBody>
              <a:bodyPr/>
              <a:lstStyle/>
              <a:p>
                <a:r>
                  <a:rPr lang="en-US" sz="2000" dirty="0"/>
                  <a:t>Notation: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 is the number of layers. Layer 1 is the input layer, layer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 is the output layer.</a:t>
                </a:r>
              </a:p>
              <a:p>
                <a:r>
                  <a:rPr lang="en-US" sz="2000" dirty="0"/>
                  <a:t>The outputs of the units of layer 1 are simply the inputs to the network. 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layer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𝑙</m:t>
                    </m:r>
                    <m:r>
                      <a:rPr lang="en-US" sz="2000" b="0" i="1" smtClean="0">
                        <a:latin typeface="Cambria Math"/>
                      </a:rPr>
                      <m:t>=2;</m:t>
                    </m:r>
                    <m:r>
                      <a:rPr lang="en-US" sz="2000" b="0" i="1" smtClean="0">
                        <a:latin typeface="Cambria Math"/>
                      </a:rPr>
                      <m:t>𝑙</m:t>
                    </m:r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</a:rPr>
                      <m:t>𝐿</m:t>
                    </m:r>
                    <m:r>
                      <a:rPr lang="en-US" sz="2000" b="0" i="1" smtClean="0">
                        <a:latin typeface="Cambria Math"/>
                      </a:rPr>
                      <m:t>;</m:t>
                    </m:r>
                    <m:r>
                      <a:rPr lang="en-US" sz="2000" b="0" i="1" smtClean="0">
                        <a:latin typeface="Cambria Math"/>
                      </a:rPr>
                      <m:t>𝑙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𝑙</m:t>
                    </m:r>
                    <m:r>
                      <a:rPr lang="en-US" sz="2000" b="0" i="1" smtClean="0"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lvl="1"/>
                <a:r>
                  <a:rPr lang="en-US" sz="2000" dirty="0"/>
                  <a:t>Compute the outputs of layer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𝑙</m:t>
                    </m:r>
                  </m:oMath>
                </a14:m>
                <a:r>
                  <a:rPr lang="en-US" sz="2000" dirty="0"/>
                  <a:t>, given the outputs of layer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763000" cy="4876800"/>
              </a:xfrm>
              <a:blipFill>
                <a:blip r:embed="rId3"/>
                <a:stretch>
                  <a:fillRect l="-626" t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91867" y="3048000"/>
            <a:ext cx="8523533" cy="3676154"/>
            <a:chOff x="391867" y="3153151"/>
            <a:chExt cx="8523533" cy="3676154"/>
          </a:xfrm>
        </p:grpSpPr>
        <p:sp>
          <p:nvSpPr>
            <p:cNvPr id="37" name="Oval 36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2,2</a:t>
              </a:r>
            </a:p>
          </p:txBody>
        </p:sp>
        <p:cxnSp>
          <p:nvCxnSpPr>
            <p:cNvPr id="38" name="Straight Arrow Connector 37"/>
            <p:cNvCxnSpPr>
              <a:endCxn id="37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80" idx="6"/>
              <a:endCxn id="37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7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4146741" y="3434859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</a:p>
          </p:txBody>
        </p:sp>
        <p:cxnSp>
          <p:nvCxnSpPr>
            <p:cNvPr id="59" name="Straight Arrow Connector 58"/>
            <p:cNvCxnSpPr>
              <a:endCxn id="53" idx="1"/>
            </p:cNvCxnSpPr>
            <p:nvPr/>
          </p:nvCxnSpPr>
          <p:spPr>
            <a:xfrm>
              <a:off x="2391640" y="3539108"/>
              <a:ext cx="1899392" cy="5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3" idx="3"/>
            </p:cNvCxnSpPr>
            <p:nvPr/>
          </p:nvCxnSpPr>
          <p:spPr>
            <a:xfrm flipV="1">
              <a:off x="1372185" y="4357402"/>
              <a:ext cx="2918847" cy="12650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79" idx="6"/>
              <a:endCxn id="53" idx="2"/>
            </p:cNvCxnSpPr>
            <p:nvPr/>
          </p:nvCxnSpPr>
          <p:spPr>
            <a:xfrm flipV="1">
              <a:off x="1447800" y="3975272"/>
              <a:ext cx="2698941" cy="6925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Oval 68"/>
            <p:cNvSpPr/>
            <p:nvPr/>
          </p:nvSpPr>
          <p:spPr>
            <a:xfrm>
              <a:off x="7042341" y="4462664"/>
              <a:ext cx="958659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3,1</a:t>
              </a:r>
            </a:p>
          </p:txBody>
        </p:sp>
        <p:cxnSp>
          <p:nvCxnSpPr>
            <p:cNvPr id="71" name="Straight Arrow Connector 70"/>
            <p:cNvCxnSpPr>
              <a:endCxn id="69" idx="1"/>
            </p:cNvCxnSpPr>
            <p:nvPr/>
          </p:nvCxnSpPr>
          <p:spPr>
            <a:xfrm>
              <a:off x="5715000" y="3558435"/>
              <a:ext cx="1467733" cy="10625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7" idx="6"/>
              <a:endCxn id="69" idx="3"/>
            </p:cNvCxnSpPr>
            <p:nvPr/>
          </p:nvCxnSpPr>
          <p:spPr>
            <a:xfrm flipV="1">
              <a:off x="5132024" y="5385207"/>
              <a:ext cx="2050709" cy="7799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3" idx="6"/>
              <a:endCxn id="69" idx="2"/>
            </p:cNvCxnSpPr>
            <p:nvPr/>
          </p:nvCxnSpPr>
          <p:spPr>
            <a:xfrm>
              <a:off x="5132024" y="3975272"/>
              <a:ext cx="1910317" cy="1027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>
              <a:stCxn id="69" idx="6"/>
            </p:cNvCxnSpPr>
            <p:nvPr/>
          </p:nvCxnSpPr>
          <p:spPr>
            <a:xfrm>
              <a:off x="8001000" y="5003077"/>
              <a:ext cx="914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914805" y="4572000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Output: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3828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>
              <a:stCxn id="81" idx="2"/>
              <a:endCxn id="79" idx="0"/>
            </p:cNvCxnSpPr>
            <p:nvPr/>
          </p:nvCxnSpPr>
          <p:spPr>
            <a:xfrm flipH="1">
              <a:off x="955159" y="3843124"/>
              <a:ext cx="74255" cy="424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blipFill>
                  <a:blip r:embed="rId14"/>
                  <a:stretch>
                    <a:fillRect l="-3902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>
              <a:stCxn id="83" idx="1"/>
              <a:endCxn id="80" idx="4"/>
            </p:cNvCxnSpPr>
            <p:nvPr/>
          </p:nvCxnSpPr>
          <p:spPr>
            <a:xfrm flipH="1" flipV="1">
              <a:off x="936735" y="6172200"/>
              <a:ext cx="229720" cy="3339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544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914400"/>
          </a:xfrm>
        </p:spPr>
        <p:txBody>
          <a:bodyPr/>
          <a:lstStyle/>
          <a:p>
            <a:r>
              <a:rPr lang="en-US" dirty="0"/>
              <a:t>Computing the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763000" cy="4876800"/>
              </a:xfrm>
            </p:spPr>
            <p:txBody>
              <a:bodyPr/>
              <a:lstStyle/>
              <a:p>
                <a:r>
                  <a:rPr lang="en-US" sz="2400" dirty="0"/>
                  <a:t>To compute the outputs of layer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𝑙</m:t>
                    </m:r>
                  </m:oMath>
                </a14:m>
                <a:r>
                  <a:rPr lang="en-US" sz="2400" dirty="0"/>
                  <a:t> (where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𝑙</m:t>
                    </m:r>
                    <m:r>
                      <a:rPr lang="en-US" sz="2400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sz="2400" dirty="0"/>
                  <a:t>), we simply need to compute the output of each perceptron belonging to layer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𝑙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For each such perceptron, its inputs are coming from outputs of units at layer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𝑙</m:t>
                    </m:r>
                    <m:r>
                      <a:rPr lang="en-US" sz="20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 which we have already computed.</a:t>
                </a:r>
              </a:p>
              <a:p>
                <a:pPr lvl="1"/>
                <a:r>
                  <a:rPr lang="en-US" sz="2000" dirty="0"/>
                  <a:t>Remember, we compute layer outputs in </a:t>
                </a:r>
                <a:r>
                  <a:rPr lang="en-US" sz="2000" b="1" u="sng" dirty="0"/>
                  <a:t>increasing order of </a:t>
                </a:r>
                <a14:m>
                  <m:oMath xmlns:m="http://schemas.openxmlformats.org/officeDocument/2006/math">
                    <m:r>
                      <a:rPr lang="en-US" sz="2000" b="1" i="1" u="sng"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763000" cy="4876800"/>
              </a:xfrm>
              <a:blipFill>
                <a:blip r:embed="rId3"/>
                <a:stretch>
                  <a:fillRect l="-904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91867" y="3048000"/>
            <a:ext cx="8523533" cy="3676154"/>
            <a:chOff x="391867" y="3153151"/>
            <a:chExt cx="8523533" cy="3676154"/>
          </a:xfrm>
        </p:grpSpPr>
        <p:sp>
          <p:nvSpPr>
            <p:cNvPr id="37" name="Oval 36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2,2</a:t>
              </a:r>
            </a:p>
          </p:txBody>
        </p:sp>
        <p:cxnSp>
          <p:nvCxnSpPr>
            <p:cNvPr id="38" name="Straight Arrow Connector 37"/>
            <p:cNvCxnSpPr>
              <a:endCxn id="37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80" idx="6"/>
              <a:endCxn id="37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7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4189">
                  <a:off x="3059056" y="5019872"/>
                  <a:ext cx="1504643" cy="413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40646">
                  <a:off x="2767165" y="5381013"/>
                  <a:ext cx="1315104" cy="4135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27740">
                  <a:off x="2546329" y="5823295"/>
                  <a:ext cx="1315104" cy="4135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4146741" y="3434859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</a:p>
          </p:txBody>
        </p:sp>
        <p:cxnSp>
          <p:nvCxnSpPr>
            <p:cNvPr id="59" name="Straight Arrow Connector 58"/>
            <p:cNvCxnSpPr>
              <a:endCxn id="53" idx="1"/>
            </p:cNvCxnSpPr>
            <p:nvPr/>
          </p:nvCxnSpPr>
          <p:spPr>
            <a:xfrm>
              <a:off x="2391640" y="3539108"/>
              <a:ext cx="1899392" cy="5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3" idx="3"/>
            </p:cNvCxnSpPr>
            <p:nvPr/>
          </p:nvCxnSpPr>
          <p:spPr>
            <a:xfrm flipV="1">
              <a:off x="1372185" y="4357402"/>
              <a:ext cx="2918847" cy="126508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79" idx="6"/>
              <a:endCxn id="53" idx="2"/>
            </p:cNvCxnSpPr>
            <p:nvPr/>
          </p:nvCxnSpPr>
          <p:spPr>
            <a:xfrm flipV="1">
              <a:off x="1447800" y="3975272"/>
              <a:ext cx="2698941" cy="69256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389">
                  <a:off x="2602082" y="3153151"/>
                  <a:ext cx="1555554" cy="4135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9601">
                  <a:off x="2690114" y="3760444"/>
                  <a:ext cx="1315104" cy="4135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51611">
                  <a:off x="2838738" y="4303840"/>
                  <a:ext cx="1315104" cy="4135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Oval 68"/>
            <p:cNvSpPr/>
            <p:nvPr/>
          </p:nvSpPr>
          <p:spPr>
            <a:xfrm>
              <a:off x="7042341" y="4462664"/>
              <a:ext cx="958659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3,1</a:t>
              </a:r>
            </a:p>
          </p:txBody>
        </p:sp>
        <p:cxnSp>
          <p:nvCxnSpPr>
            <p:cNvPr id="71" name="Straight Arrow Connector 70"/>
            <p:cNvCxnSpPr>
              <a:endCxn id="69" idx="1"/>
            </p:cNvCxnSpPr>
            <p:nvPr/>
          </p:nvCxnSpPr>
          <p:spPr>
            <a:xfrm>
              <a:off x="5715000" y="3558435"/>
              <a:ext cx="1467733" cy="10625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7" idx="6"/>
              <a:endCxn id="69" idx="3"/>
            </p:cNvCxnSpPr>
            <p:nvPr/>
          </p:nvCxnSpPr>
          <p:spPr>
            <a:xfrm flipV="1">
              <a:off x="5132024" y="5385207"/>
              <a:ext cx="2050709" cy="7799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3" idx="6"/>
              <a:endCxn id="69" idx="2"/>
            </p:cNvCxnSpPr>
            <p:nvPr/>
          </p:nvCxnSpPr>
          <p:spPr>
            <a:xfrm>
              <a:off x="5132024" y="3975272"/>
              <a:ext cx="1910317" cy="102780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=−0.5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45031">
                  <a:off x="5743315" y="3633567"/>
                  <a:ext cx="1504643" cy="41351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71466">
                  <a:off x="5602593" y="4166098"/>
                  <a:ext cx="1315104" cy="4135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3,1,2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15973">
                  <a:off x="5399778" y="5382727"/>
                  <a:ext cx="1507464" cy="41351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>
              <a:stCxn id="69" idx="6"/>
            </p:cNvCxnSpPr>
            <p:nvPr/>
          </p:nvCxnSpPr>
          <p:spPr>
            <a:xfrm>
              <a:off x="8001000" y="5003077"/>
              <a:ext cx="914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914805" y="4572000"/>
              <a:ext cx="10005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Output: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" y="3196793"/>
                  <a:ext cx="1275093" cy="646331"/>
                </a:xfrm>
                <a:prstGeom prst="rect">
                  <a:avLst/>
                </a:prstGeom>
                <a:blipFill>
                  <a:blip r:embed="rId13"/>
                  <a:stretch>
                    <a:fillRect l="-3828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>
              <a:stCxn id="81" idx="2"/>
              <a:endCxn id="79" idx="0"/>
            </p:cNvCxnSpPr>
            <p:nvPr/>
          </p:nvCxnSpPr>
          <p:spPr>
            <a:xfrm flipH="1">
              <a:off x="955159" y="3843124"/>
              <a:ext cx="74255" cy="4240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Input unit,</a:t>
                  </a:r>
                  <a:br>
                    <a:rPr lang="en-US" dirty="0">
                      <a:solidFill>
                        <a:srgbClr val="FF0000"/>
                      </a:solidFill>
                    </a:rPr>
                  </a:br>
                  <a:r>
                    <a:rPr lang="en-US" dirty="0">
                      <a:solidFill>
                        <a:srgbClr val="FF0000"/>
                      </a:solidFill>
                    </a:rPr>
                    <a:t>outputs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55" y="6182974"/>
                  <a:ext cx="1249958" cy="646331"/>
                </a:xfrm>
                <a:prstGeom prst="rect">
                  <a:avLst/>
                </a:prstGeom>
                <a:blipFill>
                  <a:blip r:embed="rId14"/>
                  <a:stretch>
                    <a:fillRect l="-3902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>
              <a:stCxn id="83" idx="1"/>
              <a:endCxn id="80" idx="4"/>
            </p:cNvCxnSpPr>
            <p:nvPr/>
          </p:nvCxnSpPr>
          <p:spPr>
            <a:xfrm flipH="1" flipV="1">
              <a:off x="936735" y="6172200"/>
              <a:ext cx="229720" cy="3339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7434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914400"/>
          </a:xfrm>
        </p:spPr>
        <p:txBody>
          <a:bodyPr/>
          <a:lstStyle/>
          <a:p>
            <a:r>
              <a:rPr lang="en-US" dirty="0"/>
              <a:t>Multiple Output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4876800"/>
          </a:xfrm>
        </p:spPr>
        <p:txBody>
          <a:bodyPr/>
          <a:lstStyle/>
          <a:p>
            <a:r>
              <a:rPr lang="en-US" sz="2400" dirty="0"/>
              <a:t>The output layer can have multiple units.</a:t>
            </a:r>
          </a:p>
          <a:p>
            <a:r>
              <a:rPr lang="en-US" sz="2400" dirty="0"/>
              <a:t>This simply corresponds to the neural network producing a multidimensional output.</a:t>
            </a:r>
          </a:p>
          <a:p>
            <a:pPr lvl="1"/>
            <a:r>
              <a:rPr lang="en-US" sz="2000" dirty="0"/>
              <a:t>3D output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44093" y="2209800"/>
            <a:ext cx="7982166" cy="4390649"/>
            <a:chOff x="444093" y="2314951"/>
            <a:chExt cx="7982166" cy="4390649"/>
          </a:xfrm>
        </p:grpSpPr>
        <p:sp>
          <p:nvSpPr>
            <p:cNvPr id="37" name="Oval 36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2,2</a:t>
              </a:r>
            </a:p>
          </p:txBody>
        </p:sp>
        <p:cxnSp>
          <p:nvCxnSpPr>
            <p:cNvPr id="38" name="Straight Arrow Connector 37"/>
            <p:cNvCxnSpPr>
              <a:endCxn id="37" idx="1"/>
            </p:cNvCxnSpPr>
            <p:nvPr/>
          </p:nvCxnSpPr>
          <p:spPr>
            <a:xfrm>
              <a:off x="3200400" y="5086723"/>
              <a:ext cx="1090632" cy="696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80" idx="6"/>
              <a:endCxn id="37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7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146741" y="2924551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2,1</a:t>
              </a:r>
            </a:p>
          </p:txBody>
        </p:sp>
        <p:cxnSp>
          <p:nvCxnSpPr>
            <p:cNvPr id="59" name="Straight Arrow Connector 58"/>
            <p:cNvCxnSpPr>
              <a:endCxn id="53" idx="1"/>
            </p:cNvCxnSpPr>
            <p:nvPr/>
          </p:nvCxnSpPr>
          <p:spPr>
            <a:xfrm>
              <a:off x="2625619" y="3040816"/>
              <a:ext cx="1665413" cy="420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53" idx="3"/>
            </p:cNvCxnSpPr>
            <p:nvPr/>
          </p:nvCxnSpPr>
          <p:spPr>
            <a:xfrm flipV="1">
              <a:off x="1372185" y="3847094"/>
              <a:ext cx="2918847" cy="17753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79" idx="6"/>
              <a:endCxn id="53" idx="2"/>
            </p:cNvCxnSpPr>
            <p:nvPr/>
          </p:nvCxnSpPr>
          <p:spPr>
            <a:xfrm flipV="1">
              <a:off x="1447800" y="3464964"/>
              <a:ext cx="2698941" cy="12028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6781800" y="3076951"/>
              <a:ext cx="958659" cy="84333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3,1</a:t>
              </a:r>
            </a:p>
          </p:txBody>
        </p:sp>
        <p:cxnSp>
          <p:nvCxnSpPr>
            <p:cNvPr id="71" name="Straight Arrow Connector 70"/>
            <p:cNvCxnSpPr>
              <a:endCxn id="69" idx="1"/>
            </p:cNvCxnSpPr>
            <p:nvPr/>
          </p:nvCxnSpPr>
          <p:spPr>
            <a:xfrm>
              <a:off x="5334000" y="2884315"/>
              <a:ext cx="1588192" cy="3161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7" idx="6"/>
              <a:endCxn id="69" idx="3"/>
            </p:cNvCxnSpPr>
            <p:nvPr/>
          </p:nvCxnSpPr>
          <p:spPr>
            <a:xfrm flipV="1">
              <a:off x="5132024" y="3796784"/>
              <a:ext cx="1790168" cy="23684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3" idx="6"/>
              <a:endCxn id="69" idx="2"/>
            </p:cNvCxnSpPr>
            <p:nvPr/>
          </p:nvCxnSpPr>
          <p:spPr>
            <a:xfrm>
              <a:off x="5132024" y="3464964"/>
              <a:ext cx="1649776" cy="336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9" idx="6"/>
            </p:cNvCxnSpPr>
            <p:nvPr/>
          </p:nvCxnSpPr>
          <p:spPr>
            <a:xfrm>
              <a:off x="7740459" y="349862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629400" y="2314951"/>
              <a:ext cx="12844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Output layer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1,1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Unit 1,2</a:t>
              </a:r>
            </a:p>
          </p:txBody>
        </p:sp>
      </p:grpSp>
      <p:sp>
        <p:nvSpPr>
          <p:cNvPr id="54" name="Oval 53"/>
          <p:cNvSpPr/>
          <p:nvPr/>
        </p:nvSpPr>
        <p:spPr>
          <a:xfrm>
            <a:off x="6705600" y="5557463"/>
            <a:ext cx="958659" cy="8433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Unit 3,3</a:t>
            </a:r>
          </a:p>
        </p:txBody>
      </p:sp>
      <p:sp>
        <p:nvSpPr>
          <p:cNvPr id="55" name="Oval 54"/>
          <p:cNvSpPr/>
          <p:nvPr/>
        </p:nvSpPr>
        <p:spPr>
          <a:xfrm>
            <a:off x="6737541" y="4267200"/>
            <a:ext cx="958659" cy="8433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Unit 3,2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664259" y="6013172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96200" y="4724400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793467" y="3716735"/>
            <a:ext cx="1126097" cy="5892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5" idx="2"/>
          </p:cNvCxnSpPr>
          <p:nvPr/>
        </p:nvCxnSpPr>
        <p:spPr>
          <a:xfrm>
            <a:off x="5132024" y="3537711"/>
            <a:ext cx="1605517" cy="11511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7" idx="6"/>
            <a:endCxn id="55" idx="3"/>
          </p:cNvCxnSpPr>
          <p:nvPr/>
        </p:nvCxnSpPr>
        <p:spPr>
          <a:xfrm flipV="1">
            <a:off x="5132024" y="4987033"/>
            <a:ext cx="1745909" cy="10730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54" idx="1"/>
          </p:cNvCxnSpPr>
          <p:nvPr/>
        </p:nvCxnSpPr>
        <p:spPr>
          <a:xfrm>
            <a:off x="5984363" y="5165219"/>
            <a:ext cx="861629" cy="5157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3" idx="5"/>
            <a:endCxn id="54" idx="2"/>
          </p:cNvCxnSpPr>
          <p:nvPr/>
        </p:nvCxnSpPr>
        <p:spPr>
          <a:xfrm>
            <a:off x="4987733" y="3741943"/>
            <a:ext cx="1717867" cy="22371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7" idx="6"/>
            <a:endCxn id="54" idx="2"/>
          </p:cNvCxnSpPr>
          <p:nvPr/>
        </p:nvCxnSpPr>
        <p:spPr>
          <a:xfrm flipV="1">
            <a:off x="5132024" y="5979132"/>
            <a:ext cx="1573576" cy="809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40830" y="3316588"/>
            <a:ext cx="1284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7243873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914400"/>
          </a:xfrm>
        </p:spPr>
        <p:txBody>
          <a:bodyPr/>
          <a:lstStyle/>
          <a:p>
            <a:r>
              <a:rPr lang="en-US" dirty="0"/>
              <a:t>Simplified Drawings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4876800"/>
          </a:xfrm>
        </p:spPr>
        <p:txBody>
          <a:bodyPr/>
          <a:lstStyle/>
          <a:p>
            <a:r>
              <a:rPr lang="en-US" sz="2400" dirty="0"/>
              <a:t>Drawings of larger neural networks can get very complicated.</a:t>
            </a:r>
          </a:p>
          <a:p>
            <a:r>
              <a:rPr lang="en-US" sz="2400" dirty="0"/>
              <a:t>Various conventions can be used to simplify the picture.</a:t>
            </a:r>
          </a:p>
          <a:p>
            <a:pPr lvl="1"/>
            <a:r>
              <a:rPr lang="en-US" sz="2000" dirty="0"/>
              <a:t>Weight values not shown.</a:t>
            </a:r>
          </a:p>
          <a:p>
            <a:pPr lvl="1"/>
            <a:r>
              <a:rPr lang="en-US" sz="2000" dirty="0"/>
              <a:t>Biases not shown.</a:t>
            </a:r>
          </a:p>
          <a:p>
            <a:pPr lvl="1"/>
            <a:r>
              <a:rPr lang="en-US" sz="2000" dirty="0"/>
              <a:t>Unit numbers not shown.</a:t>
            </a:r>
          </a:p>
          <a:p>
            <a:pPr lvl="1"/>
            <a:r>
              <a:rPr lang="en-US" sz="2000" dirty="0"/>
              <a:t>Edges not shown.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44093" y="2209800"/>
            <a:ext cx="7982166" cy="4390649"/>
            <a:chOff x="444093" y="2314951"/>
            <a:chExt cx="7982166" cy="4390649"/>
          </a:xfrm>
        </p:grpSpPr>
        <p:sp>
          <p:nvSpPr>
            <p:cNvPr id="37" name="Oval 36"/>
            <p:cNvSpPr/>
            <p:nvPr/>
          </p:nvSpPr>
          <p:spPr>
            <a:xfrm>
              <a:off x="4146741" y="5624774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80" idx="6"/>
              <a:endCxn id="37" idx="3"/>
            </p:cNvCxnSpPr>
            <p:nvPr/>
          </p:nvCxnSpPr>
          <p:spPr>
            <a:xfrm>
              <a:off x="1429376" y="5771565"/>
              <a:ext cx="2861656" cy="775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7" idx="2"/>
            </p:cNvCxnSpPr>
            <p:nvPr/>
          </p:nvCxnSpPr>
          <p:spPr>
            <a:xfrm>
              <a:off x="1407823" y="4853388"/>
              <a:ext cx="2738918" cy="13117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146741" y="2924551"/>
              <a:ext cx="985283" cy="10808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/>
            <p:cNvCxnSpPr>
              <a:endCxn id="53" idx="3"/>
            </p:cNvCxnSpPr>
            <p:nvPr/>
          </p:nvCxnSpPr>
          <p:spPr>
            <a:xfrm flipV="1">
              <a:off x="1372185" y="3847094"/>
              <a:ext cx="2918847" cy="17753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79" idx="6"/>
              <a:endCxn id="53" idx="2"/>
            </p:cNvCxnSpPr>
            <p:nvPr/>
          </p:nvCxnSpPr>
          <p:spPr>
            <a:xfrm flipV="1">
              <a:off x="1447800" y="3464964"/>
              <a:ext cx="2698941" cy="12028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6781800" y="3076951"/>
              <a:ext cx="958659" cy="84333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/>
            <p:cNvCxnSpPr>
              <a:stCxn id="37" idx="6"/>
              <a:endCxn id="69" idx="3"/>
            </p:cNvCxnSpPr>
            <p:nvPr/>
          </p:nvCxnSpPr>
          <p:spPr>
            <a:xfrm flipV="1">
              <a:off x="5132024" y="3796784"/>
              <a:ext cx="1790168" cy="23684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3" idx="6"/>
              <a:endCxn id="69" idx="2"/>
            </p:cNvCxnSpPr>
            <p:nvPr/>
          </p:nvCxnSpPr>
          <p:spPr>
            <a:xfrm>
              <a:off x="5132024" y="3464964"/>
              <a:ext cx="1649776" cy="336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9" idx="6"/>
            </p:cNvCxnSpPr>
            <p:nvPr/>
          </p:nvCxnSpPr>
          <p:spPr>
            <a:xfrm>
              <a:off x="7740459" y="3498620"/>
              <a:ext cx="685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629400" y="2314951"/>
              <a:ext cx="12844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Output layer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462517" y="426720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44093" y="5370930"/>
              <a:ext cx="985283" cy="801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Oval 53"/>
          <p:cNvSpPr/>
          <p:nvPr/>
        </p:nvSpPr>
        <p:spPr>
          <a:xfrm>
            <a:off x="6705600" y="5557463"/>
            <a:ext cx="958659" cy="8433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37541" y="4267200"/>
            <a:ext cx="958659" cy="8433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664259" y="6013172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696200" y="4724400"/>
            <a:ext cx="685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5" idx="2"/>
          </p:cNvCxnSpPr>
          <p:nvPr/>
        </p:nvCxnSpPr>
        <p:spPr>
          <a:xfrm>
            <a:off x="5132024" y="3537711"/>
            <a:ext cx="1605517" cy="11511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7" idx="6"/>
            <a:endCxn id="55" idx="3"/>
          </p:cNvCxnSpPr>
          <p:nvPr/>
        </p:nvCxnSpPr>
        <p:spPr>
          <a:xfrm flipV="1">
            <a:off x="5132024" y="4987033"/>
            <a:ext cx="1745909" cy="10730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3" idx="5"/>
            <a:endCxn id="54" idx="2"/>
          </p:cNvCxnSpPr>
          <p:nvPr/>
        </p:nvCxnSpPr>
        <p:spPr>
          <a:xfrm>
            <a:off x="4987733" y="3741943"/>
            <a:ext cx="1717867" cy="22371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7" idx="6"/>
            <a:endCxn id="54" idx="2"/>
          </p:cNvCxnSpPr>
          <p:nvPr/>
        </p:nvCxnSpPr>
        <p:spPr>
          <a:xfrm flipV="1">
            <a:off x="5132024" y="5979132"/>
            <a:ext cx="1573576" cy="809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5772" y="3483114"/>
            <a:ext cx="1284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1258011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05096"/>
          </a:xfrm>
        </p:spPr>
        <p:txBody>
          <a:bodyPr/>
          <a:lstStyle/>
          <a:p>
            <a:r>
              <a:rPr lang="en-US" dirty="0"/>
              <a:t>A More Complicated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" y="921603"/>
            <a:ext cx="8305800" cy="5707797"/>
            <a:chOff x="152400" y="921603"/>
            <a:chExt cx="8305800" cy="57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2622741" y="2286000"/>
                  <a:ext cx="953343" cy="7981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741" y="2286000"/>
                  <a:ext cx="953343" cy="79812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14" idx="6"/>
              <a:endCxn id="15" idx="3"/>
            </p:cNvCxnSpPr>
            <p:nvPr/>
          </p:nvCxnSpPr>
          <p:spPr>
            <a:xfrm flipV="1">
              <a:off x="3581400" y="2971193"/>
              <a:ext cx="1130214" cy="272574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6"/>
              <a:endCxn id="15" idx="1"/>
            </p:cNvCxnSpPr>
            <p:nvPr/>
          </p:nvCxnSpPr>
          <p:spPr>
            <a:xfrm flipV="1">
              <a:off x="3576084" y="2406835"/>
              <a:ext cx="1135530" cy="27822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3" idx="6"/>
            </p:cNvCxnSpPr>
            <p:nvPr/>
          </p:nvCxnSpPr>
          <p:spPr>
            <a:xfrm>
              <a:off x="7277942" y="4132862"/>
              <a:ext cx="11796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189573" y="1066800"/>
              <a:ext cx="117211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Layer 4</a:t>
              </a:r>
              <a:br>
                <a:rPr lang="en-US" sz="2400" dirty="0"/>
              </a:br>
              <a:r>
                <a:rPr lang="en-US" sz="2400" dirty="0"/>
                <a:t>(Output</a:t>
              </a:r>
              <a:br>
                <a:rPr lang="en-US" sz="2400" dirty="0"/>
              </a:br>
              <a:r>
                <a:rPr lang="en-US" sz="2400" dirty="0"/>
                <a:t>layer)</a:t>
              </a:r>
            </a:p>
          </p:txBody>
        </p:sp>
        <p:cxnSp>
          <p:nvCxnSpPr>
            <p:cNvPr id="11" name="Straight Arrow Connector 10"/>
            <p:cNvCxnSpPr>
              <a:stCxn id="14" idx="6"/>
              <a:endCxn id="18" idx="3"/>
            </p:cNvCxnSpPr>
            <p:nvPr/>
          </p:nvCxnSpPr>
          <p:spPr>
            <a:xfrm>
              <a:off x="3581400" y="5696938"/>
              <a:ext cx="1130214" cy="20597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6"/>
              <a:endCxn id="16" idx="1"/>
            </p:cNvCxnSpPr>
            <p:nvPr/>
          </p:nvCxnSpPr>
          <p:spPr>
            <a:xfrm>
              <a:off x="3576084" y="2685062"/>
              <a:ext cx="1140846" cy="67229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2628057" y="4307276"/>
                  <a:ext cx="953343" cy="7981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057" y="4307276"/>
                  <a:ext cx="953343" cy="7981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2628057" y="5297876"/>
                  <a:ext cx="953343" cy="7981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057" y="5297876"/>
                  <a:ext cx="953343" cy="7981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572000" y="2289952"/>
                  <a:ext cx="953343" cy="7981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289952"/>
                  <a:ext cx="953343" cy="7981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4577316" y="3240476"/>
                  <a:ext cx="953343" cy="7981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316" y="3240476"/>
                  <a:ext cx="953343" cy="7981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4577316" y="4231076"/>
                  <a:ext cx="953343" cy="7981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316" y="4231076"/>
                  <a:ext cx="953343" cy="7981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4572000" y="5221676"/>
                  <a:ext cx="953343" cy="7981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221676"/>
                  <a:ext cx="953343" cy="7981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3" idx="6"/>
              <a:endCxn id="17" idx="2"/>
            </p:cNvCxnSpPr>
            <p:nvPr/>
          </p:nvCxnSpPr>
          <p:spPr>
            <a:xfrm flipV="1">
              <a:off x="3581400" y="4630138"/>
              <a:ext cx="995916" cy="76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6"/>
              <a:endCxn id="18" idx="1"/>
            </p:cNvCxnSpPr>
            <p:nvPr/>
          </p:nvCxnSpPr>
          <p:spPr>
            <a:xfrm>
              <a:off x="3576084" y="2685062"/>
              <a:ext cx="1135530" cy="265349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6"/>
              <a:endCxn id="17" idx="3"/>
            </p:cNvCxnSpPr>
            <p:nvPr/>
          </p:nvCxnSpPr>
          <p:spPr>
            <a:xfrm flipV="1">
              <a:off x="3581400" y="4912317"/>
              <a:ext cx="1135530" cy="7846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6324600" y="2345648"/>
                  <a:ext cx="953343" cy="7981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2345648"/>
                  <a:ext cx="953343" cy="79812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6324599" y="3733800"/>
                  <a:ext cx="953343" cy="7981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599" y="3733800"/>
                  <a:ext cx="953343" cy="79812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15" idx="6"/>
              <a:endCxn id="22" idx="1"/>
            </p:cNvCxnSpPr>
            <p:nvPr/>
          </p:nvCxnSpPr>
          <p:spPr>
            <a:xfrm flipV="1">
              <a:off x="5525343" y="2462531"/>
              <a:ext cx="938871" cy="22648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6"/>
              <a:endCxn id="22" idx="2"/>
            </p:cNvCxnSpPr>
            <p:nvPr/>
          </p:nvCxnSpPr>
          <p:spPr>
            <a:xfrm flipV="1">
              <a:off x="5530659" y="2744710"/>
              <a:ext cx="793941" cy="8948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6"/>
              <a:endCxn id="23" idx="2"/>
            </p:cNvCxnSpPr>
            <p:nvPr/>
          </p:nvCxnSpPr>
          <p:spPr>
            <a:xfrm flipV="1">
              <a:off x="5530659" y="4132862"/>
              <a:ext cx="793940" cy="49727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6"/>
              <a:endCxn id="23" idx="3"/>
            </p:cNvCxnSpPr>
            <p:nvPr/>
          </p:nvCxnSpPr>
          <p:spPr>
            <a:xfrm flipV="1">
              <a:off x="5525343" y="4415041"/>
              <a:ext cx="938870" cy="120569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6" idx="6"/>
              <a:endCxn id="23" idx="2"/>
            </p:cNvCxnSpPr>
            <p:nvPr/>
          </p:nvCxnSpPr>
          <p:spPr>
            <a:xfrm>
              <a:off x="5530659" y="3639538"/>
              <a:ext cx="793940" cy="49332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6"/>
            </p:cNvCxnSpPr>
            <p:nvPr/>
          </p:nvCxnSpPr>
          <p:spPr>
            <a:xfrm flipV="1">
              <a:off x="7277943" y="2743200"/>
              <a:ext cx="1180257" cy="151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/>
                <p:cNvSpPr/>
                <p:nvPr/>
              </p:nvSpPr>
              <p:spPr>
                <a:xfrm>
                  <a:off x="2628057" y="3276600"/>
                  <a:ext cx="953343" cy="7981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057" y="3276600"/>
                  <a:ext cx="953343" cy="798124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30" idx="6"/>
              <a:endCxn id="16" idx="2"/>
            </p:cNvCxnSpPr>
            <p:nvPr/>
          </p:nvCxnSpPr>
          <p:spPr>
            <a:xfrm flipV="1">
              <a:off x="3581400" y="3639538"/>
              <a:ext cx="995916" cy="3612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0" idx="6"/>
              <a:endCxn id="17" idx="2"/>
            </p:cNvCxnSpPr>
            <p:nvPr/>
          </p:nvCxnSpPr>
          <p:spPr>
            <a:xfrm>
              <a:off x="3581400" y="3675662"/>
              <a:ext cx="995916" cy="95447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4" idx="6"/>
            </p:cNvCxnSpPr>
            <p:nvPr/>
          </p:nvCxnSpPr>
          <p:spPr>
            <a:xfrm>
              <a:off x="7277943" y="5580662"/>
              <a:ext cx="117962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6324600" y="5181600"/>
                  <a:ext cx="953343" cy="7981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5181600"/>
                  <a:ext cx="953343" cy="798124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4" idx="6"/>
              <a:endCxn id="16" idx="3"/>
            </p:cNvCxnSpPr>
            <p:nvPr/>
          </p:nvCxnSpPr>
          <p:spPr>
            <a:xfrm flipV="1">
              <a:off x="3581400" y="3921717"/>
              <a:ext cx="1135530" cy="17752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6"/>
              <a:endCxn id="18" idx="3"/>
            </p:cNvCxnSpPr>
            <p:nvPr/>
          </p:nvCxnSpPr>
          <p:spPr>
            <a:xfrm>
              <a:off x="3581400" y="4706338"/>
              <a:ext cx="1130214" cy="119657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6" idx="2"/>
            </p:cNvCxnSpPr>
            <p:nvPr/>
          </p:nvCxnSpPr>
          <p:spPr>
            <a:xfrm flipV="1">
              <a:off x="3581400" y="3639538"/>
              <a:ext cx="995916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6"/>
              <a:endCxn id="15" idx="2"/>
            </p:cNvCxnSpPr>
            <p:nvPr/>
          </p:nvCxnSpPr>
          <p:spPr>
            <a:xfrm flipV="1">
              <a:off x="3581400" y="2689014"/>
              <a:ext cx="990600" cy="201732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0" idx="6"/>
              <a:endCxn id="15" idx="2"/>
            </p:cNvCxnSpPr>
            <p:nvPr/>
          </p:nvCxnSpPr>
          <p:spPr>
            <a:xfrm flipV="1">
              <a:off x="3581400" y="2689014"/>
              <a:ext cx="990600" cy="98664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" idx="6"/>
              <a:endCxn id="17" idx="1"/>
            </p:cNvCxnSpPr>
            <p:nvPr/>
          </p:nvCxnSpPr>
          <p:spPr>
            <a:xfrm>
              <a:off x="3576084" y="2685062"/>
              <a:ext cx="1140846" cy="166289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0" idx="6"/>
              <a:endCxn id="18" idx="2"/>
            </p:cNvCxnSpPr>
            <p:nvPr/>
          </p:nvCxnSpPr>
          <p:spPr>
            <a:xfrm>
              <a:off x="3581400" y="3675662"/>
              <a:ext cx="990600" cy="194507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7" idx="6"/>
              <a:endCxn id="22" idx="2"/>
            </p:cNvCxnSpPr>
            <p:nvPr/>
          </p:nvCxnSpPr>
          <p:spPr>
            <a:xfrm flipV="1">
              <a:off x="5530659" y="2744710"/>
              <a:ext cx="793941" cy="18854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8" idx="6"/>
              <a:endCxn id="22" idx="3"/>
            </p:cNvCxnSpPr>
            <p:nvPr/>
          </p:nvCxnSpPr>
          <p:spPr>
            <a:xfrm flipV="1">
              <a:off x="5525343" y="3026889"/>
              <a:ext cx="938871" cy="259384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5" idx="6"/>
              <a:endCxn id="23" idx="1"/>
            </p:cNvCxnSpPr>
            <p:nvPr/>
          </p:nvCxnSpPr>
          <p:spPr>
            <a:xfrm>
              <a:off x="5525343" y="2689014"/>
              <a:ext cx="938870" cy="116166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5" idx="6"/>
              <a:endCxn id="34" idx="1"/>
            </p:cNvCxnSpPr>
            <p:nvPr/>
          </p:nvCxnSpPr>
          <p:spPr>
            <a:xfrm>
              <a:off x="5525343" y="2689014"/>
              <a:ext cx="938871" cy="260946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6" idx="6"/>
              <a:endCxn id="34" idx="2"/>
            </p:cNvCxnSpPr>
            <p:nvPr/>
          </p:nvCxnSpPr>
          <p:spPr>
            <a:xfrm>
              <a:off x="5530659" y="3639538"/>
              <a:ext cx="793941" cy="194112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7" idx="6"/>
              <a:endCxn id="34" idx="2"/>
            </p:cNvCxnSpPr>
            <p:nvPr/>
          </p:nvCxnSpPr>
          <p:spPr>
            <a:xfrm>
              <a:off x="5530659" y="4630138"/>
              <a:ext cx="793941" cy="95052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18" idx="6"/>
              <a:endCxn id="34" idx="3"/>
            </p:cNvCxnSpPr>
            <p:nvPr/>
          </p:nvCxnSpPr>
          <p:spPr>
            <a:xfrm>
              <a:off x="5525343" y="5620738"/>
              <a:ext cx="938871" cy="2421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87"/>
                <p:cNvSpPr/>
                <p:nvPr/>
              </p:nvSpPr>
              <p:spPr>
                <a:xfrm>
                  <a:off x="762000" y="1716476"/>
                  <a:ext cx="864825" cy="7981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Oval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1716476"/>
                  <a:ext cx="864825" cy="79812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/>
                <p:cNvSpPr/>
                <p:nvPr/>
              </p:nvSpPr>
              <p:spPr>
                <a:xfrm>
                  <a:off x="761999" y="2743200"/>
                  <a:ext cx="864825" cy="7981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Oval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9" y="2743200"/>
                  <a:ext cx="864825" cy="798124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/>
                <p:cNvSpPr/>
                <p:nvPr/>
              </p:nvSpPr>
              <p:spPr>
                <a:xfrm>
                  <a:off x="762000" y="3733800"/>
                  <a:ext cx="864825" cy="7981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3733800"/>
                  <a:ext cx="864825" cy="798124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/>
                <p:cNvSpPr/>
                <p:nvPr/>
              </p:nvSpPr>
              <p:spPr>
                <a:xfrm>
                  <a:off x="762000" y="4800600"/>
                  <a:ext cx="864825" cy="7981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Oval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4800600"/>
                  <a:ext cx="864825" cy="798124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/>
                <p:cNvSpPr/>
                <p:nvPr/>
              </p:nvSpPr>
              <p:spPr>
                <a:xfrm>
                  <a:off x="762000" y="5831276"/>
                  <a:ext cx="864825" cy="7981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1,5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Oval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5831276"/>
                  <a:ext cx="864825" cy="798124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TextBox 92"/>
            <p:cNvSpPr txBox="1"/>
            <p:nvPr/>
          </p:nvSpPr>
          <p:spPr>
            <a:xfrm>
              <a:off x="152400" y="921603"/>
              <a:ext cx="18431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Layer 1 </a:t>
              </a:r>
              <a:br>
                <a:rPr lang="en-US" sz="2400" dirty="0"/>
              </a:br>
              <a:r>
                <a:rPr lang="en-US" sz="2400" dirty="0"/>
                <a:t>(Input layer)</a:t>
              </a:r>
            </a:p>
          </p:txBody>
        </p:sp>
        <p:cxnSp>
          <p:nvCxnSpPr>
            <p:cNvPr id="94" name="Straight Arrow Connector 93"/>
            <p:cNvCxnSpPr>
              <a:stCxn id="88" idx="6"/>
              <a:endCxn id="5" idx="0"/>
            </p:cNvCxnSpPr>
            <p:nvPr/>
          </p:nvCxnSpPr>
          <p:spPr>
            <a:xfrm>
              <a:off x="1626825" y="2115538"/>
              <a:ext cx="1472588" cy="17046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8" idx="6"/>
              <a:endCxn id="30" idx="0"/>
            </p:cNvCxnSpPr>
            <p:nvPr/>
          </p:nvCxnSpPr>
          <p:spPr>
            <a:xfrm>
              <a:off x="1626825" y="2115538"/>
              <a:ext cx="1477904" cy="116106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8" idx="6"/>
              <a:endCxn id="14" idx="1"/>
            </p:cNvCxnSpPr>
            <p:nvPr/>
          </p:nvCxnSpPr>
          <p:spPr>
            <a:xfrm>
              <a:off x="1626825" y="2115538"/>
              <a:ext cx="1140846" cy="32992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8" idx="6"/>
              <a:endCxn id="13" idx="1"/>
            </p:cNvCxnSpPr>
            <p:nvPr/>
          </p:nvCxnSpPr>
          <p:spPr>
            <a:xfrm>
              <a:off x="1626825" y="2115538"/>
              <a:ext cx="1140846" cy="23086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89" idx="6"/>
              <a:endCxn id="5" idx="1"/>
            </p:cNvCxnSpPr>
            <p:nvPr/>
          </p:nvCxnSpPr>
          <p:spPr>
            <a:xfrm flipV="1">
              <a:off x="1626824" y="2402883"/>
              <a:ext cx="1135531" cy="73937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89" idx="6"/>
              <a:endCxn id="30" idx="1"/>
            </p:cNvCxnSpPr>
            <p:nvPr/>
          </p:nvCxnSpPr>
          <p:spPr>
            <a:xfrm>
              <a:off x="1626824" y="3142262"/>
              <a:ext cx="1140847" cy="2512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89" idx="6"/>
              <a:endCxn id="14" idx="1"/>
            </p:cNvCxnSpPr>
            <p:nvPr/>
          </p:nvCxnSpPr>
          <p:spPr>
            <a:xfrm>
              <a:off x="1626824" y="3142262"/>
              <a:ext cx="1140847" cy="227249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89" idx="6"/>
              <a:endCxn id="13" idx="1"/>
            </p:cNvCxnSpPr>
            <p:nvPr/>
          </p:nvCxnSpPr>
          <p:spPr>
            <a:xfrm>
              <a:off x="1626824" y="3142262"/>
              <a:ext cx="1140847" cy="128189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90" idx="6"/>
              <a:endCxn id="5" idx="2"/>
            </p:cNvCxnSpPr>
            <p:nvPr/>
          </p:nvCxnSpPr>
          <p:spPr>
            <a:xfrm flipV="1">
              <a:off x="1626825" y="2685062"/>
              <a:ext cx="995916" cy="1447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90" idx="6"/>
              <a:endCxn id="30" idx="2"/>
            </p:cNvCxnSpPr>
            <p:nvPr/>
          </p:nvCxnSpPr>
          <p:spPr>
            <a:xfrm flipV="1">
              <a:off x="1626825" y="3675662"/>
              <a:ext cx="1001232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90" idx="6"/>
              <a:endCxn id="14" idx="2"/>
            </p:cNvCxnSpPr>
            <p:nvPr/>
          </p:nvCxnSpPr>
          <p:spPr>
            <a:xfrm>
              <a:off x="1626825" y="4132862"/>
              <a:ext cx="1001232" cy="156407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90" idx="6"/>
              <a:endCxn id="13" idx="2"/>
            </p:cNvCxnSpPr>
            <p:nvPr/>
          </p:nvCxnSpPr>
          <p:spPr>
            <a:xfrm>
              <a:off x="1626825" y="4132862"/>
              <a:ext cx="1001232" cy="57347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91" idx="6"/>
              <a:endCxn id="5" idx="3"/>
            </p:cNvCxnSpPr>
            <p:nvPr/>
          </p:nvCxnSpPr>
          <p:spPr>
            <a:xfrm flipV="1">
              <a:off x="1626825" y="2967241"/>
              <a:ext cx="1135530" cy="22324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91" idx="6"/>
              <a:endCxn id="30" idx="3"/>
            </p:cNvCxnSpPr>
            <p:nvPr/>
          </p:nvCxnSpPr>
          <p:spPr>
            <a:xfrm flipV="1">
              <a:off x="1626825" y="3957841"/>
              <a:ext cx="1140846" cy="12418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91" idx="6"/>
              <a:endCxn id="14" idx="3"/>
            </p:cNvCxnSpPr>
            <p:nvPr/>
          </p:nvCxnSpPr>
          <p:spPr>
            <a:xfrm>
              <a:off x="1626825" y="5199662"/>
              <a:ext cx="1140846" cy="77945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91" idx="6"/>
              <a:endCxn id="13" idx="3"/>
            </p:cNvCxnSpPr>
            <p:nvPr/>
          </p:nvCxnSpPr>
          <p:spPr>
            <a:xfrm flipV="1">
              <a:off x="1626825" y="4988517"/>
              <a:ext cx="1140846" cy="21114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92" idx="6"/>
              <a:endCxn id="5" idx="3"/>
            </p:cNvCxnSpPr>
            <p:nvPr/>
          </p:nvCxnSpPr>
          <p:spPr>
            <a:xfrm flipV="1">
              <a:off x="1626825" y="2967241"/>
              <a:ext cx="1135530" cy="326309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92" idx="6"/>
              <a:endCxn id="30" idx="3"/>
            </p:cNvCxnSpPr>
            <p:nvPr/>
          </p:nvCxnSpPr>
          <p:spPr>
            <a:xfrm flipV="1">
              <a:off x="1626825" y="3957841"/>
              <a:ext cx="1140846" cy="227249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92" idx="6"/>
              <a:endCxn id="14" idx="4"/>
            </p:cNvCxnSpPr>
            <p:nvPr/>
          </p:nvCxnSpPr>
          <p:spPr>
            <a:xfrm flipV="1">
              <a:off x="1626825" y="6096000"/>
              <a:ext cx="1477904" cy="13433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92" idx="6"/>
              <a:endCxn id="13" idx="3"/>
            </p:cNvCxnSpPr>
            <p:nvPr/>
          </p:nvCxnSpPr>
          <p:spPr>
            <a:xfrm flipV="1">
              <a:off x="1626825" y="4988517"/>
              <a:ext cx="1140846" cy="124182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286000" y="990600"/>
              <a:ext cx="16073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Layer 2</a:t>
              </a:r>
              <a:br>
                <a:rPr lang="en-US" sz="2400" dirty="0"/>
              </a:br>
              <a:r>
                <a:rPr lang="en-US" sz="2400" dirty="0"/>
                <a:t>(1</a:t>
              </a:r>
              <a:r>
                <a:rPr lang="en-US" sz="2400" baseline="30000" dirty="0"/>
                <a:t>st</a:t>
              </a:r>
              <a:r>
                <a:rPr lang="en-US" sz="2400" dirty="0"/>
                <a:t> Hidden</a:t>
              </a:r>
              <a:br>
                <a:rPr lang="en-US" sz="2400" dirty="0"/>
              </a:br>
              <a:r>
                <a:rPr lang="en-US" sz="2400" dirty="0"/>
                <a:t>Layer)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83846" y="990600"/>
              <a:ext cx="16073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Layer 3</a:t>
              </a:r>
              <a:br>
                <a:rPr lang="en-US" sz="2400" dirty="0"/>
              </a:br>
              <a:r>
                <a:rPr lang="en-US" sz="2400" dirty="0"/>
                <a:t>(2</a:t>
              </a:r>
              <a:r>
                <a:rPr lang="en-US" sz="2400" baseline="30000" dirty="0"/>
                <a:t>nd</a:t>
              </a:r>
              <a:r>
                <a:rPr lang="en-US" sz="2400" dirty="0"/>
                <a:t> Hidden</a:t>
              </a:r>
              <a:br>
                <a:rPr lang="en-US" sz="2400" dirty="0"/>
              </a:br>
              <a:r>
                <a:rPr lang="en-US" sz="2400" dirty="0"/>
                <a:t>Layer)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7707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914400"/>
          </a:xfrm>
        </p:spPr>
        <p:txBody>
          <a:bodyPr/>
          <a:lstStyle/>
          <a:p>
            <a:r>
              <a:rPr lang="en-US" dirty="0"/>
              <a:t>Fully Connected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724400"/>
          </a:xfrm>
        </p:spPr>
        <p:txBody>
          <a:bodyPr/>
          <a:lstStyle/>
          <a:p>
            <a:r>
              <a:rPr lang="en-US" sz="2400" dirty="0"/>
              <a:t>An important property of a layer is how its units are connected to the previous layer.</a:t>
            </a:r>
          </a:p>
          <a:p>
            <a:pPr lvl="1"/>
            <a:r>
              <a:rPr lang="en-US" sz="2000" dirty="0"/>
              <a:t>Obviously, this is not applicable to the input layer, that has no previous layer.</a:t>
            </a:r>
          </a:p>
          <a:p>
            <a:r>
              <a:rPr lang="en-US" sz="2400" dirty="0"/>
              <a:t>The most simple type (and most expensive computationally) is a fully connected layer.</a:t>
            </a:r>
          </a:p>
          <a:p>
            <a:pPr lvl="1"/>
            <a:r>
              <a:rPr lang="en-US" sz="2000" dirty="0"/>
              <a:t>Every unit in this layer is connected to every unit in the previous layer.</a:t>
            </a:r>
          </a:p>
          <a:p>
            <a:r>
              <a:rPr lang="en-US" sz="2400" dirty="0"/>
              <a:t>At first, we will work with fully connected layers.</a:t>
            </a:r>
          </a:p>
          <a:p>
            <a:pPr lvl="1"/>
            <a:r>
              <a:rPr lang="en-US" sz="2000" dirty="0"/>
              <a:t>This will be the type that you will implement first.</a:t>
            </a:r>
          </a:p>
          <a:p>
            <a:r>
              <a:rPr lang="en-US" sz="2400" dirty="0"/>
              <a:t>Then we will talk about other types of layers.</a:t>
            </a:r>
          </a:p>
          <a:p>
            <a:pPr lvl="1"/>
            <a:r>
              <a:rPr lang="en-US" sz="2000" dirty="0"/>
              <a:t>Convolutional, max-pooling, LSTM are examples of types of layers that we will study and use in later assignments.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152400"/>
            <a:ext cx="2988362" cy="990600"/>
          </a:xfrm>
        </p:spPr>
        <p:txBody>
          <a:bodyPr/>
          <a:lstStyle/>
          <a:p>
            <a:r>
              <a:rPr lang="en-US" dirty="0"/>
              <a:t>Perceptrons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3810000"/>
                <a:ext cx="8153400" cy="1948190"/>
              </a:xfrm>
            </p:spPr>
            <p:txBody>
              <a:bodyPr/>
              <a:lstStyle/>
              <a:p>
                <a:r>
                  <a:rPr lang="en-US" sz="2400" dirty="0"/>
                  <a:t>A perceptron is a function that maps </a:t>
                </a:r>
                <a:br>
                  <a:rPr lang="en-US" sz="2400" dirty="0"/>
                </a:br>
                <a:r>
                  <a:rPr lang="en-US" sz="2400" dirty="0"/>
                  <a:t>D-dimensional vectors to real numbers. </a:t>
                </a:r>
              </a:p>
              <a:p>
                <a:r>
                  <a:rPr lang="en-US" sz="2400" dirty="0"/>
                  <a:t>For notational convenience, we add an</a:t>
                </a:r>
                <a:br>
                  <a:rPr lang="en-US" sz="2400" dirty="0"/>
                </a:br>
                <a:r>
                  <a:rPr lang="en-US" sz="2400" dirty="0"/>
                  <a:t>extra input, called the </a:t>
                </a:r>
                <a:r>
                  <a:rPr lang="en-US" sz="2400" b="1" dirty="0"/>
                  <a:t>bias input</a:t>
                </a:r>
                <a:r>
                  <a:rPr lang="en-US" sz="2400" dirty="0"/>
                  <a:t>. </a:t>
                </a:r>
                <a:br>
                  <a:rPr lang="en-US" sz="2400" dirty="0"/>
                </a:br>
                <a:r>
                  <a:rPr lang="en-US" sz="2400" dirty="0"/>
                  <a:t>The bias input is </a:t>
                </a:r>
                <a:r>
                  <a:rPr lang="en-US" sz="2400" b="1" dirty="0"/>
                  <a:t>always equal to 1.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is called the </a:t>
                </a:r>
                <a:r>
                  <a:rPr lang="en-US" sz="2400" b="1" dirty="0"/>
                  <a:t>bias weight</a:t>
                </a:r>
                <a:r>
                  <a:rPr lang="en-US" sz="2400" dirty="0"/>
                  <a:t>. It is optimized during training.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400" dirty="0"/>
                  <a:t> are also weights that are optimized during training.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3810000"/>
                <a:ext cx="8153400" cy="1948190"/>
              </a:xfrm>
              <a:blipFill>
                <a:blip r:embed="rId3"/>
                <a:stretch>
                  <a:fillRect l="-972" t="-2500" r="-822" b="-5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3208390" y="152400"/>
            <a:ext cx="5783210" cy="3408640"/>
            <a:chOff x="3344227" y="1229380"/>
            <a:chExt cx="5783210" cy="3408640"/>
          </a:xfrm>
        </p:grpSpPr>
        <p:grpSp>
          <p:nvGrpSpPr>
            <p:cNvPr id="136" name="Group 135"/>
            <p:cNvGrpSpPr/>
            <p:nvPr/>
          </p:nvGrpSpPr>
          <p:grpSpPr>
            <a:xfrm>
              <a:off x="3344227" y="1229380"/>
              <a:ext cx="5647373" cy="3408640"/>
              <a:chOff x="3344227" y="228600"/>
              <a:chExt cx="5647373" cy="34086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Arrow Connector 6"/>
              <p:cNvCxnSpPr>
                <a:stCxn id="20" idx="3"/>
                <a:endCxn id="5" idx="1"/>
              </p:cNvCxnSpPr>
              <p:nvPr/>
            </p:nvCxnSpPr>
            <p:spPr>
              <a:xfrm>
                <a:off x="3810002" y="490210"/>
                <a:ext cx="1356106" cy="7951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3953827" y="2161520"/>
                <a:ext cx="903625" cy="1143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4006716" y="2504420"/>
                <a:ext cx="1479684" cy="9906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3953827" y="1437620"/>
                <a:ext cx="830210" cy="2545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/>
              <p:cNvCxnSpPr>
                <a:endCxn id="5" idx="3"/>
              </p:cNvCxnSpPr>
              <p:nvPr/>
            </p:nvCxnSpPr>
            <p:spPr>
              <a:xfrm flipV="1">
                <a:off x="3953827" y="2389956"/>
                <a:ext cx="1212281" cy="495464"/>
              </a:xfrm>
              <a:prstGeom prst="straightConnector1">
                <a:avLst/>
              </a:prstGeom>
              <a:ln w="38100"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/>
              <p:cNvCxnSpPr>
                <a:stCxn id="5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/>
              <p:cNvSpPr/>
              <p:nvPr/>
            </p:nvSpPr>
            <p:spPr>
              <a:xfrm>
                <a:off x="5623308" y="3124200"/>
                <a:ext cx="3368292" cy="2072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input vector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/>
                      </a:rPr>
                      <m:t>𝐱</m:t>
                    </m:r>
                    <m:r>
                      <a:rPr lang="en-US" sz="28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i="1">
                                <a:latin typeface="Cambria Math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2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308" y="3124200"/>
                <a:ext cx="3368292" cy="2072619"/>
              </a:xfrm>
              <a:prstGeom prst="rect">
                <a:avLst/>
              </a:prstGeom>
              <a:blipFill>
                <a:blip r:embed="rId15"/>
                <a:stretch>
                  <a:fillRect l="-3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090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914400"/>
          </a:xfrm>
        </p:spPr>
        <p:txBody>
          <a:bodyPr/>
          <a:lstStyle/>
          <a:p>
            <a:r>
              <a:rPr lang="en-US" dirty="0"/>
              <a:t>What Neural Networks Can Compute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4724400"/>
          </a:xfrm>
        </p:spPr>
        <p:txBody>
          <a:bodyPr/>
          <a:lstStyle/>
          <a:p>
            <a:r>
              <a:rPr lang="en-US" sz="2400" dirty="0"/>
              <a:t>An individual perceptron is a linear classifier.</a:t>
            </a:r>
          </a:p>
          <a:p>
            <a:pPr lvl="1"/>
            <a:r>
              <a:rPr lang="en-US" sz="2000" dirty="0"/>
              <a:t>The weights of the perceptron define a linear boundary between two classes.</a:t>
            </a:r>
          </a:p>
          <a:p>
            <a:r>
              <a:rPr lang="en-US" sz="2400" dirty="0"/>
              <a:t>Layered feedforward neural networks with one hidden layer can compute any continuous function.</a:t>
            </a:r>
          </a:p>
          <a:p>
            <a:r>
              <a:rPr lang="en-US" sz="2400" dirty="0"/>
              <a:t>Layered feedforward neural networks with two hidden layers can compute any mathematical function.</a:t>
            </a:r>
          </a:p>
          <a:p>
            <a:r>
              <a:rPr lang="en-US" sz="2400" dirty="0"/>
              <a:t>This has been known for decades, and is one reason scientists have been optimistic about the potential of neural networks to model intelligent systems.</a:t>
            </a:r>
          </a:p>
          <a:p>
            <a:r>
              <a:rPr lang="en-US" sz="2400" dirty="0"/>
              <a:t>Another reason is the analogy between neural networks and biological brains, which have been a standard of intelligence we are still trying to achieve.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There is only one catch: How do we find the right weights?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366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4876800"/>
          </a:xfrm>
        </p:spPr>
        <p:txBody>
          <a:bodyPr/>
          <a:lstStyle/>
          <a:p>
            <a:r>
              <a:rPr lang="en-US" dirty="0"/>
              <a:t>The next topic will be how to train a neural network.</a:t>
            </a:r>
          </a:p>
          <a:p>
            <a:r>
              <a:rPr lang="en-US" dirty="0"/>
              <a:t>To define a neural network we need to specify two things:</a:t>
            </a:r>
          </a:p>
          <a:p>
            <a:pPr lvl="1"/>
            <a:r>
              <a:rPr lang="en-US" dirty="0"/>
              <a:t>The topology.</a:t>
            </a:r>
          </a:p>
          <a:p>
            <a:pPr lvl="2"/>
            <a:r>
              <a:rPr lang="en-US" dirty="0"/>
              <a:t>layers.</a:t>
            </a:r>
          </a:p>
          <a:p>
            <a:pPr lvl="2"/>
            <a:r>
              <a:rPr lang="en-US" dirty="0"/>
              <a:t>nodes per layer.</a:t>
            </a:r>
          </a:p>
          <a:p>
            <a:pPr lvl="2"/>
            <a:r>
              <a:rPr lang="en-US" dirty="0"/>
              <a:t>how nodes in one layer are connected to nodes in the next layers.</a:t>
            </a:r>
          </a:p>
          <a:p>
            <a:pPr lvl="1"/>
            <a:r>
              <a:rPr lang="en-US" dirty="0"/>
              <a:t>The weights of the edges.</a:t>
            </a:r>
          </a:p>
          <a:p>
            <a:r>
              <a:rPr lang="en-US" dirty="0"/>
              <a:t>We typically come up with the topology manually.</a:t>
            </a:r>
          </a:p>
          <a:p>
            <a:pPr lvl="1"/>
            <a:r>
              <a:rPr lang="en-US" dirty="0"/>
              <a:t>Would be great to learn it automatically, but current methods do not work very well.</a:t>
            </a:r>
          </a:p>
          <a:p>
            <a:pPr lvl="1"/>
            <a:r>
              <a:rPr lang="en-US" dirty="0"/>
              <a:t>So, typically, topology specifications are </a:t>
            </a:r>
            <a:r>
              <a:rPr lang="en-US" dirty="0" err="1"/>
              <a:t>hyperparameters</a:t>
            </a:r>
            <a:r>
              <a:rPr lang="en-US" dirty="0"/>
              <a:t>.</a:t>
            </a:r>
          </a:p>
          <a:p>
            <a:r>
              <a:rPr lang="en-US" dirty="0"/>
              <a:t>The goal of training is to find good values for the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0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152400"/>
            <a:ext cx="2988362" cy="990600"/>
          </a:xfrm>
        </p:spPr>
        <p:txBody>
          <a:bodyPr/>
          <a:lstStyle/>
          <a:p>
            <a:r>
              <a:rPr lang="en-US" dirty="0"/>
              <a:t>Perceptrons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733800"/>
                <a:ext cx="8229600" cy="1948190"/>
              </a:xfrm>
            </p:spPr>
            <p:txBody>
              <a:bodyPr/>
              <a:lstStyle/>
              <a:p>
                <a:r>
                  <a:rPr lang="en-US" sz="2400" dirty="0"/>
                  <a:t>A perceptron computes its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𝑧</m:t>
                    </m:r>
                  </m:oMath>
                </a14:m>
                <a:r>
                  <a:rPr lang="en-US" sz="2400" dirty="0"/>
                  <a:t> in two steps:</a:t>
                </a:r>
                <a:br>
                  <a:rPr lang="en-US" sz="2400" dirty="0"/>
                </a:br>
                <a:endParaRPr lang="en-US" sz="1050" dirty="0"/>
              </a:p>
              <a:p>
                <a:pPr marL="0" indent="0">
                  <a:buNone/>
                </a:pPr>
                <a:r>
                  <a:rPr lang="en-US" sz="2400" dirty="0"/>
                  <a:t>Step 1: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/>
                      </a:rPr>
                      <m:t>𝒙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400" dirty="0"/>
                  <a:t>Step 2: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𝑧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/>
                  <a:t> is called an </a:t>
                </a:r>
                <a:r>
                  <a:rPr lang="en-US" sz="2400" b="1" dirty="0"/>
                  <a:t>activation function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For example,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/>
                  <a:t> could be the sigmoid function </a:t>
                </a:r>
                <a14:m>
                  <m:oMath xmlns:m="http://schemas.openxmlformats.org/officeDocument/2006/math">
                    <m: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40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733800"/>
                <a:ext cx="8229600" cy="1948190"/>
              </a:xfrm>
              <a:blipFill>
                <a:blip r:embed="rId3"/>
                <a:stretch>
                  <a:fillRect l="-1185" t="-2508" b="-58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08390" y="152400"/>
            <a:ext cx="5783210" cy="3408640"/>
            <a:chOff x="3344227" y="1229380"/>
            <a:chExt cx="5783210" cy="3408640"/>
          </a:xfrm>
        </p:grpSpPr>
        <p:grpSp>
          <p:nvGrpSpPr>
            <p:cNvPr id="25" name="Group 24"/>
            <p:cNvGrpSpPr/>
            <p:nvPr/>
          </p:nvGrpSpPr>
          <p:grpSpPr>
            <a:xfrm>
              <a:off x="3344227" y="1229380"/>
              <a:ext cx="5647373" cy="3408640"/>
              <a:chOff x="3344227" y="228600"/>
              <a:chExt cx="5647373" cy="34086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Oval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>
                <a:stCxn id="52" idx="3"/>
                <a:endCxn id="30" idx="1"/>
              </p:cNvCxnSpPr>
              <p:nvPr/>
            </p:nvCxnSpPr>
            <p:spPr>
              <a:xfrm>
                <a:off x="3810002" y="490210"/>
                <a:ext cx="1356106" cy="7951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3953827" y="2161520"/>
                <a:ext cx="903625" cy="1143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4006716" y="2504420"/>
                <a:ext cx="1479684" cy="9906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3953827" y="1437620"/>
                <a:ext cx="830210" cy="2545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>
                <a:endCxn id="30" idx="3"/>
              </p:cNvCxnSpPr>
              <p:nvPr/>
            </p:nvCxnSpPr>
            <p:spPr>
              <a:xfrm flipV="1">
                <a:off x="3953827" y="2389956"/>
                <a:ext cx="1212281" cy="495464"/>
              </a:xfrm>
              <a:prstGeom prst="straightConnector1">
                <a:avLst/>
              </a:prstGeom>
              <a:ln w="38100"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/>
              <p:cNvCxnSpPr>
                <a:stCxn id="30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195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152400"/>
            <a:ext cx="2988362" cy="990600"/>
          </a:xfrm>
        </p:spPr>
        <p:txBody>
          <a:bodyPr/>
          <a:lstStyle/>
          <a:p>
            <a:r>
              <a:rPr lang="en-US" dirty="0"/>
              <a:t>Perceptrons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599" y="3733800"/>
                <a:ext cx="8627163" cy="1948190"/>
              </a:xfrm>
            </p:spPr>
            <p:txBody>
              <a:bodyPr/>
              <a:lstStyle/>
              <a:p>
                <a:r>
                  <a:rPr lang="en-US" sz="2400" dirty="0"/>
                  <a:t>A perceptron computes its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𝑧</m:t>
                    </m:r>
                  </m:oMath>
                </a14:m>
                <a:r>
                  <a:rPr lang="en-US" sz="2400" dirty="0"/>
                  <a:t> in two steps:</a:t>
                </a:r>
                <a:br>
                  <a:rPr lang="en-US" sz="2400" dirty="0"/>
                </a:br>
                <a:endParaRPr lang="en-US" sz="1050" dirty="0"/>
              </a:p>
              <a:p>
                <a:pPr marL="0" indent="0">
                  <a:buNone/>
                </a:pPr>
                <a:r>
                  <a:rPr lang="en-US" sz="2400" b="0" dirty="0"/>
                  <a:t>Ste</a:t>
                </a:r>
                <a:r>
                  <a:rPr lang="en-US" sz="2400" dirty="0"/>
                  <a:t>p </a:t>
                </a:r>
                <a:r>
                  <a:rPr lang="en-US" sz="2400" b="0" dirty="0"/>
                  <a:t>1: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/>
                      </a:rPr>
                      <m:t>𝒙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</m:sup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400" dirty="0"/>
                  <a:t>Step 2: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br>
                  <a:rPr lang="en-US" sz="1200" dirty="0"/>
                </a:br>
                <a:endParaRPr lang="en-US" sz="1200" dirty="0"/>
              </a:p>
              <a:p>
                <a:r>
                  <a:rPr lang="en-US" sz="2400" dirty="0"/>
                  <a:t>In a single formula: 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𝑧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r>
                      <a:rPr lang="en-US" sz="32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>
                                <a:latin typeface="Cambria Math"/>
                              </a:rPr>
                              <m:t>𝐷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599" y="3733800"/>
                <a:ext cx="8627163" cy="1948190"/>
              </a:xfrm>
              <a:blipFill>
                <a:blip r:embed="rId3"/>
                <a:stretch>
                  <a:fillRect l="-1059" t="-2508" b="-36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08390" y="152400"/>
            <a:ext cx="5783210" cy="3408640"/>
            <a:chOff x="3344227" y="1229380"/>
            <a:chExt cx="5783210" cy="3408640"/>
          </a:xfrm>
        </p:grpSpPr>
        <p:grpSp>
          <p:nvGrpSpPr>
            <p:cNvPr id="26" name="Group 25"/>
            <p:cNvGrpSpPr/>
            <p:nvPr/>
          </p:nvGrpSpPr>
          <p:grpSpPr>
            <a:xfrm>
              <a:off x="3344227" y="1229380"/>
              <a:ext cx="5647373" cy="3408640"/>
              <a:chOff x="3344227" y="228600"/>
              <a:chExt cx="5647373" cy="34086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/>
              <p:cNvCxnSpPr>
                <a:stCxn id="34" idx="3"/>
                <a:endCxn id="28" idx="1"/>
              </p:cNvCxnSpPr>
              <p:nvPr/>
            </p:nvCxnSpPr>
            <p:spPr>
              <a:xfrm>
                <a:off x="3810002" y="490210"/>
                <a:ext cx="1356106" cy="7951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3953827" y="2161520"/>
                <a:ext cx="903625" cy="1143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4006716" y="2504420"/>
                <a:ext cx="1479684" cy="9906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953827" y="1437620"/>
                <a:ext cx="830210" cy="2545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endCxn id="28" idx="3"/>
              </p:cNvCxnSpPr>
              <p:nvPr/>
            </p:nvCxnSpPr>
            <p:spPr>
              <a:xfrm flipV="1">
                <a:off x="3953827" y="2389956"/>
                <a:ext cx="1212281" cy="495464"/>
              </a:xfrm>
              <a:prstGeom prst="straightConnector1">
                <a:avLst/>
              </a:prstGeom>
              <a:ln w="38100"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28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178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152400"/>
            <a:ext cx="2988362" cy="990600"/>
          </a:xfrm>
        </p:spPr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1" y="3733800"/>
                <a:ext cx="8703362" cy="19481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is notation that we will be using </a:t>
                </a:r>
                <a:r>
                  <a:rPr lang="en-US" b="1" u="sng" dirty="0"/>
                  <a:t>a lot</a:t>
                </a:r>
                <a:r>
                  <a:rPr lang="en-US" dirty="0"/>
                  <a:t> this semester.</a:t>
                </a:r>
              </a:p>
              <a:p>
                <a:pPr lvl="1"/>
                <a:r>
                  <a:rPr lang="en-US" dirty="0"/>
                  <a:t>What does it mean?</a:t>
                </a:r>
                <a:r>
                  <a:rPr lang="en-US" sz="700" dirty="0"/>
                  <a:t> </a:t>
                </a: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1" y="3733800"/>
                <a:ext cx="8703362" cy="1948190"/>
              </a:xfrm>
              <a:blipFill>
                <a:blip r:embed="rId3"/>
                <a:stretch>
                  <a:fillRect t="-3135" r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208390" y="152400"/>
            <a:ext cx="5783210" cy="3408640"/>
            <a:chOff x="3344227" y="1229380"/>
            <a:chExt cx="5783210" cy="3408640"/>
          </a:xfrm>
        </p:grpSpPr>
        <p:grpSp>
          <p:nvGrpSpPr>
            <p:cNvPr id="26" name="Group 25"/>
            <p:cNvGrpSpPr/>
            <p:nvPr/>
          </p:nvGrpSpPr>
          <p:grpSpPr>
            <a:xfrm>
              <a:off x="3344227" y="1229380"/>
              <a:ext cx="5647373" cy="3408640"/>
              <a:chOff x="3344227" y="228600"/>
              <a:chExt cx="5647373" cy="34086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/>
              <p:cNvCxnSpPr>
                <a:stCxn id="34" idx="3"/>
                <a:endCxn id="28" idx="1"/>
              </p:cNvCxnSpPr>
              <p:nvPr/>
            </p:nvCxnSpPr>
            <p:spPr>
              <a:xfrm>
                <a:off x="3810002" y="490210"/>
                <a:ext cx="1356106" cy="79517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3953827" y="2161520"/>
                <a:ext cx="903625" cy="1143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4006716" y="2504420"/>
                <a:ext cx="1479684" cy="9906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953827" y="1437620"/>
                <a:ext cx="830210" cy="25451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143000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810" y="228600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1981200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4227" y="3114020"/>
                    <a:ext cx="662489" cy="52322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427" y="2504420"/>
                    <a:ext cx="535723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endCxn id="28" idx="3"/>
              </p:cNvCxnSpPr>
              <p:nvPr/>
            </p:nvCxnSpPr>
            <p:spPr>
              <a:xfrm flipV="1">
                <a:off x="3953827" y="2389956"/>
                <a:ext cx="1212281" cy="495464"/>
              </a:xfrm>
              <a:prstGeom prst="straightConnector1">
                <a:avLst/>
              </a:prstGeom>
              <a:ln w="38100"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02881">
                    <a:off x="4588379" y="581313"/>
                    <a:ext cx="468270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55741">
                    <a:off x="4034854" y="1045483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36059">
                    <a:off x="3901225" y="1720181"/>
                    <a:ext cx="686150" cy="52322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644322">
                    <a:off x="4046012" y="2674745"/>
                    <a:ext cx="727828" cy="52322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>
                <a:stCxn id="28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730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B5889944BB334799533CD849BA11EA" ma:contentTypeVersion="13" ma:contentTypeDescription="Create a new document." ma:contentTypeScope="" ma:versionID="f98ea0103e7521bf603d3d4b74d9017f">
  <xsd:schema xmlns:xsd="http://www.w3.org/2001/XMLSchema" xmlns:xs="http://www.w3.org/2001/XMLSchema" xmlns:p="http://schemas.microsoft.com/office/2006/metadata/properties" xmlns:ns3="10f37ff0-b97a-40d0-a943-a94b1e0ce6f2" xmlns:ns4="169f0bbc-c66a-4669-ba93-1a37129081a6" targetNamespace="http://schemas.microsoft.com/office/2006/metadata/properties" ma:root="true" ma:fieldsID="19670c01b5dc22d4ce3a7867501a5d1e" ns3:_="" ns4:_="">
    <xsd:import namespace="10f37ff0-b97a-40d0-a943-a94b1e0ce6f2"/>
    <xsd:import namespace="169f0bbc-c66a-4669-ba93-1a37129081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f37ff0-b97a-40d0-a943-a94b1e0ce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9f0bbc-c66a-4669-ba93-1a37129081a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B9AD4-BA3B-47A9-881E-1C7F2937CF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A59716-3790-4F74-AF65-F29F05911F4A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169f0bbc-c66a-4669-ba93-1a37129081a6"/>
    <ds:schemaRef ds:uri="http://schemas.microsoft.com/office/2006/documentManagement/types"/>
    <ds:schemaRef ds:uri="10f37ff0-b97a-40d0-a943-a94b1e0ce6f2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874654-A808-45E5-BB01-C98EC21A50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f37ff0-b97a-40d0-a943-a94b1e0ce6f2"/>
    <ds:schemaRef ds:uri="169f0bbc-c66a-4669-ba93-1a37129081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14034</TotalTime>
  <Words>5028</Words>
  <Application>Microsoft Office PowerPoint</Application>
  <PresentationFormat>On-screen Show (4:3)</PresentationFormat>
  <Paragraphs>1179</Paragraphs>
  <Slides>61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Cambria Math</vt:lpstr>
      <vt:lpstr>Office Theme</vt:lpstr>
      <vt:lpstr>PowerPoint Presentation</vt:lpstr>
      <vt:lpstr>Neural Networks are Graphs</vt:lpstr>
      <vt:lpstr>Neural Networks are Graphs</vt:lpstr>
      <vt:lpstr>Input Units and Perceptrons</vt:lpstr>
      <vt:lpstr>Input Units</vt:lpstr>
      <vt:lpstr>Perceptrons</vt:lpstr>
      <vt:lpstr>Perceptrons</vt:lpstr>
      <vt:lpstr>Perceptrons</vt:lpstr>
      <vt:lpstr>Notation</vt:lpstr>
      <vt:lpstr>Notation</vt:lpstr>
      <vt:lpstr>Notation</vt:lpstr>
      <vt:lpstr>Notation</vt:lpstr>
      <vt:lpstr>Notation</vt:lpstr>
      <vt:lpstr>Notation</vt:lpstr>
      <vt:lpstr>Notation for Bias Weight</vt:lpstr>
      <vt:lpstr>Perceptrons</vt:lpstr>
      <vt:lpstr>Activation Functions</vt:lpstr>
      <vt:lpstr>Activation Functions</vt:lpstr>
      <vt:lpstr>Perceptrons and Neurons</vt:lpstr>
      <vt:lpstr>Separate Modules: Training, Inference</vt:lpstr>
      <vt:lpstr>Separate Modules: Training, Inference</vt:lpstr>
      <vt:lpstr>Example: The AND Perceptron</vt:lpstr>
      <vt:lpstr>Example: The AND Perceptron</vt:lpstr>
      <vt:lpstr>Example: The AND Perceptron</vt:lpstr>
      <vt:lpstr>Example: The AND Perceptron</vt:lpstr>
      <vt:lpstr>Example: The AND Perceptron</vt:lpstr>
      <vt:lpstr>Example: The OR Perceptron</vt:lpstr>
      <vt:lpstr>Example: The OR Perceptron</vt:lpstr>
      <vt:lpstr>Example: The OR Perceptron</vt:lpstr>
      <vt:lpstr>Example: The OR Perceptron</vt:lpstr>
      <vt:lpstr>Example: The OR Perceptron</vt:lpstr>
      <vt:lpstr>Example: The NOT Perceptron</vt:lpstr>
      <vt:lpstr>Example: The NOT Perceptron</vt:lpstr>
      <vt:lpstr>Example: The NOT Perceptron</vt:lpstr>
      <vt:lpstr>The XOR Function</vt:lpstr>
      <vt:lpstr>Our First Neural Network: XOR</vt:lpstr>
      <vt:lpstr>Our First Neural Network: XOR</vt:lpstr>
      <vt:lpstr>Our First Neural Network: XOR</vt:lpstr>
      <vt:lpstr>Our First Neural Network: XOR</vt:lpstr>
      <vt:lpstr>Our First Neural Network: XOR</vt:lpstr>
      <vt:lpstr>Our First Neural Network: XOR</vt:lpstr>
      <vt:lpstr>Our First Neural Network: XOR</vt:lpstr>
      <vt:lpstr>Computing the Output: An Example</vt:lpstr>
      <vt:lpstr>Computing the Output: An Example</vt:lpstr>
      <vt:lpstr>Computing the Output: An Example</vt:lpstr>
      <vt:lpstr>Computing the Output: An Example</vt:lpstr>
      <vt:lpstr>Verifying the XOR Network</vt:lpstr>
      <vt:lpstr>Verifying the XOR Network</vt:lpstr>
      <vt:lpstr>Verifying the XOR Network</vt:lpstr>
      <vt:lpstr>Neural Networks</vt:lpstr>
      <vt:lpstr>Neural Network Layers</vt:lpstr>
      <vt:lpstr>Neural Network Layers</vt:lpstr>
      <vt:lpstr>Feedforward Networks</vt:lpstr>
      <vt:lpstr>Computing the Output</vt:lpstr>
      <vt:lpstr>Computing the Output</vt:lpstr>
      <vt:lpstr>Multiple Output Units</vt:lpstr>
      <vt:lpstr>Simplified Drawings</vt:lpstr>
      <vt:lpstr>A More Complicated Network</vt:lpstr>
      <vt:lpstr>Fully Connected Layers</vt:lpstr>
      <vt:lpstr>What Neural Networks Can Compute</vt:lpstr>
      <vt:lpstr>Finding the Right Weights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athitsos</dc:creator>
  <cp:lastModifiedBy>Vassilis Athitsos</cp:lastModifiedBy>
  <cp:revision>649</cp:revision>
  <dcterms:created xsi:type="dcterms:W3CDTF">2006-08-16T00:00:00Z</dcterms:created>
  <dcterms:modified xsi:type="dcterms:W3CDTF">2025-01-11T01:19:37Z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0x01010080B5889944BB334799533CD849BA11EA</vt:lpwstr>
  </property>
</Properties>
</file>