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5"/>
  </p:notesMasterIdLst>
  <p:handoutMasterIdLst>
    <p:handoutMasterId r:id="rId66"/>
  </p:handoutMasterIdLst>
  <p:sldIdLst>
    <p:sldId id="256" r:id="rId5"/>
    <p:sldId id="286" r:id="rId6"/>
    <p:sldId id="385" r:id="rId7"/>
    <p:sldId id="387" r:id="rId8"/>
    <p:sldId id="388" r:id="rId9"/>
    <p:sldId id="390" r:id="rId10"/>
    <p:sldId id="391" r:id="rId11"/>
    <p:sldId id="389" r:id="rId12"/>
    <p:sldId id="386" r:id="rId13"/>
    <p:sldId id="395" r:id="rId14"/>
    <p:sldId id="394" r:id="rId15"/>
    <p:sldId id="396" r:id="rId16"/>
    <p:sldId id="397" r:id="rId17"/>
    <p:sldId id="398" r:id="rId18"/>
    <p:sldId id="399" r:id="rId19"/>
    <p:sldId id="400" r:id="rId20"/>
    <p:sldId id="373" r:id="rId21"/>
    <p:sldId id="401" r:id="rId22"/>
    <p:sldId id="402" r:id="rId23"/>
    <p:sldId id="403" r:id="rId24"/>
    <p:sldId id="404" r:id="rId25"/>
    <p:sldId id="405" r:id="rId26"/>
    <p:sldId id="406" r:id="rId27"/>
    <p:sldId id="407" r:id="rId28"/>
    <p:sldId id="408" r:id="rId29"/>
    <p:sldId id="410" r:id="rId30"/>
    <p:sldId id="412" r:id="rId31"/>
    <p:sldId id="411" r:id="rId32"/>
    <p:sldId id="409" r:id="rId33"/>
    <p:sldId id="413" r:id="rId34"/>
    <p:sldId id="414" r:id="rId35"/>
    <p:sldId id="415" r:id="rId36"/>
    <p:sldId id="416" r:id="rId37"/>
    <p:sldId id="417" r:id="rId38"/>
    <p:sldId id="418" r:id="rId39"/>
    <p:sldId id="419" r:id="rId40"/>
    <p:sldId id="420" r:id="rId41"/>
    <p:sldId id="421" r:id="rId42"/>
    <p:sldId id="423" r:id="rId43"/>
    <p:sldId id="424" r:id="rId44"/>
    <p:sldId id="425" r:id="rId45"/>
    <p:sldId id="426" r:id="rId46"/>
    <p:sldId id="427" r:id="rId47"/>
    <p:sldId id="428" r:id="rId48"/>
    <p:sldId id="429" r:id="rId49"/>
    <p:sldId id="430" r:id="rId50"/>
    <p:sldId id="431" r:id="rId51"/>
    <p:sldId id="437" r:id="rId52"/>
    <p:sldId id="432" r:id="rId53"/>
    <p:sldId id="433" r:id="rId54"/>
    <p:sldId id="438" r:id="rId55"/>
    <p:sldId id="435" r:id="rId56"/>
    <p:sldId id="434" r:id="rId57"/>
    <p:sldId id="439" r:id="rId58"/>
    <p:sldId id="440" r:id="rId59"/>
    <p:sldId id="441" r:id="rId60"/>
    <p:sldId id="442" r:id="rId61"/>
    <p:sldId id="443" r:id="rId62"/>
    <p:sldId id="445" r:id="rId63"/>
    <p:sldId id="444" r:id="rId6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21B486-1B8E-4DFB-A154-DF3B31528542}" v="4" dt="2025-01-11T01:20:16.1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49" autoAdjust="0"/>
    <p:restoredTop sz="94660"/>
  </p:normalViewPr>
  <p:slideViewPr>
    <p:cSldViewPr>
      <p:cViewPr varScale="1">
        <p:scale>
          <a:sx n="96" d="100"/>
          <a:sy n="96" d="100"/>
        </p:scale>
        <p:origin x="72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6308"/>
    </p:cViewPr>
  </p:sorterViewPr>
  <p:notesViewPr>
    <p:cSldViewPr>
      <p:cViewPr varScale="1">
        <p:scale>
          <a:sx n="87" d="100"/>
          <a:sy n="87" d="100"/>
        </p:scale>
        <p:origin x="-125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viewProps" Target="viewProps.xml"/><Relationship Id="rId7" Type="http://schemas.openxmlformats.org/officeDocument/2006/relationships/slide" Target="slides/slide3.xml"/><Relationship Id="rId71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ssilis Athitsos" userId="cac912e4-cfd7-44a5-98fd-59802aaf955c" providerId="ADAL" clId="{C29B1AD9-E8C6-4A32-B0A3-9FCD2FD9E802}"/>
  </pc:docChgLst>
  <pc:docChgLst>
    <pc:chgData name="Vassilis Athitsos" userId="cac912e4-cfd7-44a5-98fd-59802aaf955c" providerId="ADAL" clId="{D1687E4D-E5FB-437D-A237-D6BBB0CD2417}"/>
  </pc:docChgLst>
  <pc:docChgLst>
    <pc:chgData name="Vassilis Athitsos" userId="cac912e4-cfd7-44a5-98fd-59802aaf955c" providerId="ADAL" clId="{E121B486-1B8E-4DFB-A154-DF3B31528542}"/>
    <pc:docChg chg="modSld">
      <pc:chgData name="Vassilis Athitsos" userId="cac912e4-cfd7-44a5-98fd-59802aaf955c" providerId="ADAL" clId="{E121B486-1B8E-4DFB-A154-DF3B31528542}" dt="2025-01-11T01:20:16.172" v="3" actId="20577"/>
      <pc:docMkLst>
        <pc:docMk/>
      </pc:docMkLst>
      <pc:sldChg chg="modSp">
        <pc:chgData name="Vassilis Athitsos" userId="cac912e4-cfd7-44a5-98fd-59802aaf955c" providerId="ADAL" clId="{E121B486-1B8E-4DFB-A154-DF3B31528542}" dt="2025-01-11T01:20:16.172" v="3" actId="20577"/>
        <pc:sldMkLst>
          <pc:docMk/>
          <pc:sldMk cId="3255105699" sldId="256"/>
        </pc:sldMkLst>
        <pc:spChg chg="mod">
          <ac:chgData name="Vassilis Athitsos" userId="cac912e4-cfd7-44a5-98fd-59802aaf955c" providerId="ADAL" clId="{E121B486-1B8E-4DFB-A154-DF3B31528542}" dt="2025-01-11T01:20:16.172" v="3" actId="20577"/>
          <ac:spMkLst>
            <pc:docMk/>
            <pc:sldMk cId="3255105699" sldId="256"/>
            <ac:spMk id="5" creationId="{00000000-0000-0000-0000-000000000000}"/>
          </ac:spMkLst>
        </pc:spChg>
      </pc:sldChg>
    </pc:docChg>
  </pc:docChgLst>
  <pc:docChgLst>
    <pc:chgData name="Vassilis Athitsos" userId="cac912e4-cfd7-44a5-98fd-59802aaf955c" providerId="ADAL" clId="{F2B55FB0-20A7-4981-ADBB-60F0DE2E945D}"/>
  </pc:docChgLst>
  <pc:docChgLst>
    <pc:chgData name="Athitsos, Vassilis" userId="cac912e4-cfd7-44a5-98fd-59802aaf955c" providerId="ADAL" clId="{C29B1AD9-E8C6-4A32-B0A3-9FCD2FD9E802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8421C-8D12-40DA-9A7B-265D7490C88C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CCA3C7-F538-4CDD-A942-504D0B9CC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23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BBB22C-122D-4EE2-9812-B1AA4CFA3383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95B3F-8216-487B-AC35-BDA8990236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10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2106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9597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983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5749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9385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4977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5986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0933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389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0306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62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036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7455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92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68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000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697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345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680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837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370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61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3560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2915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8148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001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51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5089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66346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10932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271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15240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39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8729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6285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88835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36083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5213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89303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43607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356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4861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1223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098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1474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1816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9137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8381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6973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6545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41615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2784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44900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779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87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4150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94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571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704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95B3F-8216-487B-AC35-BDA8990236E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44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9714B-E11A-4793-9D4B-C7DA0B002A2E}" type="datetime1">
              <a:rPr lang="en-US" smtClean="0"/>
              <a:pPr/>
              <a:t>1/10/2025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D6908-18CF-4D46-A568-031B411BADDC}" type="datetime1">
              <a:rPr lang="en-US" smtClean="0"/>
              <a:pPr/>
              <a:t>1/10/2025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A0BF-8AB8-438E-8F5F-3BC988050D5C}" type="datetime1">
              <a:rPr lang="en-US" smtClean="0"/>
              <a:pPr/>
              <a:t>1/10/2025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1D551-D1C9-475F-8F97-B5E238F846DE}" type="datetime1">
              <a:rPr lang="en-US" smtClean="0"/>
              <a:pPr/>
              <a:t>1/10/2025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5A71D-2E90-4908-919F-619FDB1089CE}" type="datetime1">
              <a:rPr lang="en-US" smtClean="0"/>
              <a:pPr/>
              <a:t>1/10/2025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4358A-EF12-449E-95F9-53ECB702F323}" type="datetime1">
              <a:rPr lang="en-US" smtClean="0"/>
              <a:pPr/>
              <a:t>1/10/2025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BF9DE-364F-4108-BF86-9295B2495FBB}" type="datetime1">
              <a:rPr lang="en-US" smtClean="0"/>
              <a:pPr/>
              <a:t>1/10/2025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91E9-5B6C-4491-8FE2-FE8BB8D7CBC7}" type="datetime1">
              <a:rPr lang="en-US" smtClean="0"/>
              <a:pPr/>
              <a:t>1/10/2025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432F4-B520-430E-BC9F-5620D1D82898}" type="datetime1">
              <a:rPr lang="en-US" smtClean="0"/>
              <a:pPr/>
              <a:t>1/10/2025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21798-164E-4412-9238-A87AFC6688E7}" type="datetime1">
              <a:rPr lang="en-US" smtClean="0"/>
              <a:pPr/>
              <a:t>1/10/2025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B5C6D-AA2A-4233-A83B-6410688265D8}" type="datetime1">
              <a:rPr lang="en-US" smtClean="0"/>
              <a:pPr/>
              <a:t>1/10/2025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F1508-6116-47D0-9391-D505EF128AA1}" type="datetime1">
              <a:rPr lang="en-US" smtClean="0"/>
              <a:pPr/>
              <a:t>1/10/2025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6.png"/><Relationship Id="rId5" Type="http://schemas.openxmlformats.org/officeDocument/2006/relationships/image" Target="../media/image6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6.png"/><Relationship Id="rId5" Type="http://schemas.openxmlformats.org/officeDocument/2006/relationships/image" Target="../media/image6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6.png"/><Relationship Id="rId5" Type="http://schemas.openxmlformats.org/officeDocument/2006/relationships/image" Target="../media/image6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7.png"/><Relationship Id="rId7" Type="http://schemas.openxmlformats.org/officeDocument/2006/relationships/image" Target="../media/image7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8.png"/><Relationship Id="rId7" Type="http://schemas.openxmlformats.org/officeDocument/2006/relationships/image" Target="../media/image7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9.png"/><Relationship Id="rId7" Type="http://schemas.openxmlformats.org/officeDocument/2006/relationships/image" Target="../media/image7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1.png"/><Relationship Id="rId13" Type="http://schemas.openxmlformats.org/officeDocument/2006/relationships/image" Target="../media/image11.png"/><Relationship Id="rId7" Type="http://schemas.openxmlformats.org/officeDocument/2006/relationships/image" Target="../media/image2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5" Type="http://schemas.openxmlformats.org/officeDocument/2006/relationships/image" Target="../media/image2000.png"/><Relationship Id="rId10" Type="http://schemas.openxmlformats.org/officeDocument/2006/relationships/image" Target="../media/image251.png"/><Relationship Id="rId4" Type="http://schemas.openxmlformats.org/officeDocument/2006/relationships/image" Target="../media/image221.png"/><Relationship Id="rId9" Type="http://schemas.openxmlformats.org/officeDocument/2006/relationships/image" Target="../media/image24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3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0.png"/><Relationship Id="rId4" Type="http://schemas.openxmlformats.org/officeDocument/2006/relationships/image" Target="../media/image3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3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3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3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11.png"/><Relationship Id="rId7" Type="http://schemas.openxmlformats.org/officeDocument/2006/relationships/image" Target="../media/image2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5" Type="http://schemas.openxmlformats.org/officeDocument/2006/relationships/image" Target="../media/image2000.png"/><Relationship Id="rId10" Type="http://schemas.openxmlformats.org/officeDocument/2006/relationships/image" Target="../media/image3.png"/><Relationship Id="rId4" Type="http://schemas.openxmlformats.org/officeDocument/2006/relationships/image" Target="../media/image221.png"/><Relationship Id="rId9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radient_descent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hyperlink" Target="https://en.wikipedia.org/wiki/Stochastic_gradient_descent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11.png"/><Relationship Id="rId7" Type="http://schemas.openxmlformats.org/officeDocument/2006/relationships/image" Target="../media/image2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5" Type="http://schemas.openxmlformats.org/officeDocument/2006/relationships/image" Target="../media/image2000.png"/><Relationship Id="rId10" Type="http://schemas.openxmlformats.org/officeDocument/2006/relationships/image" Target="../media/image3.png"/><Relationship Id="rId4" Type="http://schemas.openxmlformats.org/officeDocument/2006/relationships/image" Target="../media/image221.png"/><Relationship Id="rId9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1905000"/>
            <a:ext cx="7391400" cy="1752600"/>
          </a:xfrm>
        </p:spPr>
        <p:txBody>
          <a:bodyPr>
            <a:noAutofit/>
          </a:bodyPr>
          <a:lstStyle/>
          <a:p>
            <a:pPr eaLnBrk="1" hangingPunct="1"/>
            <a:r>
              <a:rPr lang="en-US" dirty="0"/>
              <a:t>Neural Networks – Part 2</a:t>
            </a:r>
          </a:p>
          <a:p>
            <a:pPr marL="457200" indent="-457200" algn="l" eaLnBrk="1" hangingPunct="1">
              <a:buFont typeface="Arial" panose="020B0604020202020204" pitchFamily="34" charset="0"/>
              <a:buChar char="•"/>
            </a:pPr>
            <a:r>
              <a:rPr lang="en-US" dirty="0"/>
              <a:t>Training as an Optimization Problem.</a:t>
            </a:r>
          </a:p>
          <a:p>
            <a:pPr marL="457200" indent="-457200" algn="l" eaLnBrk="1" hangingPunct="1">
              <a:buFont typeface="Arial" panose="020B0604020202020204" pitchFamily="34" charset="0"/>
              <a:buChar char="•"/>
            </a:pPr>
            <a:r>
              <a:rPr lang="en-US" dirty="0"/>
              <a:t>Gradient Descent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956310" y="4239161"/>
            <a:ext cx="514884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2000">
                <a:latin typeface="+mn-lt"/>
              </a:rPr>
              <a:t>CSE 4311 </a:t>
            </a:r>
            <a:r>
              <a:rPr lang="en-US" sz="2000" dirty="0">
                <a:latin typeface="+mn-lt"/>
              </a:rPr>
              <a:t>– Neural Networks and Deep Learning</a:t>
            </a:r>
          </a:p>
          <a:p>
            <a:pPr algn="ctr" eaLnBrk="1" hangingPunct="1"/>
            <a:r>
              <a:rPr lang="en-US" sz="2000" dirty="0" err="1">
                <a:latin typeface="+mn-lt"/>
              </a:rPr>
              <a:t>Vassilis</a:t>
            </a:r>
            <a:r>
              <a:rPr lang="en-US" sz="2000" dirty="0">
                <a:latin typeface="+mn-lt"/>
              </a:rPr>
              <a:t> Athitsos</a:t>
            </a:r>
          </a:p>
          <a:p>
            <a:pPr algn="ctr" eaLnBrk="1" hangingPunct="1"/>
            <a:r>
              <a:rPr lang="en-US" sz="2000" dirty="0">
                <a:latin typeface="+mn-lt"/>
              </a:rPr>
              <a:t>Computer Science and Engineering Department</a:t>
            </a:r>
          </a:p>
          <a:p>
            <a:pPr algn="ctr" eaLnBrk="1" hangingPunct="1"/>
            <a:r>
              <a:rPr lang="en-US" sz="2000" dirty="0">
                <a:latin typeface="+mn-lt"/>
              </a:rPr>
              <a:t>University of Texas at Arlington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105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/>
              <a:t>Training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5695250" cy="4572000"/>
          </a:xfrm>
        </p:spPr>
        <p:txBody>
          <a:bodyPr/>
          <a:lstStyle/>
          <a:p>
            <a:r>
              <a:rPr lang="en-US" sz="2400" dirty="0"/>
              <a:t>What do we want our training to achieve?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381000" y="4343400"/>
            <a:ext cx="8203971" cy="2344680"/>
            <a:chOff x="381000" y="4343400"/>
            <a:chExt cx="8203971" cy="2344680"/>
          </a:xfrm>
        </p:grpSpPr>
        <p:grpSp>
          <p:nvGrpSpPr>
            <p:cNvPr id="20" name="Group 19"/>
            <p:cNvGrpSpPr/>
            <p:nvPr/>
          </p:nvGrpSpPr>
          <p:grpSpPr>
            <a:xfrm>
              <a:off x="1522114" y="4476690"/>
              <a:ext cx="7062857" cy="1877250"/>
              <a:chOff x="2579131" y="1390590"/>
              <a:chExt cx="7062857" cy="1877250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2579131" y="1390590"/>
                <a:ext cx="7062857" cy="1877250"/>
                <a:chOff x="2579131" y="389810"/>
                <a:chExt cx="7062857" cy="1877250"/>
              </a:xfrm>
            </p:grpSpPr>
            <p:cxnSp>
              <p:nvCxnSpPr>
                <p:cNvPr id="28" name="Straight Arrow Connector 27"/>
                <p:cNvCxnSpPr>
                  <a:endCxn id="23" idx="1"/>
                </p:cNvCxnSpPr>
                <p:nvPr/>
              </p:nvCxnSpPr>
              <p:spPr>
                <a:xfrm>
                  <a:off x="4907275" y="762973"/>
                  <a:ext cx="2073592" cy="564176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/>
                <p:cNvCxnSpPr>
                  <a:stCxn id="22" idx="6"/>
                  <a:endCxn id="23" idx="3"/>
                </p:cNvCxnSpPr>
                <p:nvPr/>
              </p:nvCxnSpPr>
              <p:spPr>
                <a:xfrm flipV="1">
                  <a:off x="2579131" y="2081491"/>
                  <a:ext cx="4401736" cy="185569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/>
                <p:cNvCxnSpPr>
                  <a:stCxn id="21" idx="6"/>
                  <a:endCxn id="23" idx="2"/>
                </p:cNvCxnSpPr>
                <p:nvPr/>
              </p:nvCxnSpPr>
              <p:spPr>
                <a:xfrm>
                  <a:off x="2581017" y="1217780"/>
                  <a:ext cx="4233143" cy="486540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TextBox 30"/>
                    <p:cNvSpPr txBox="1"/>
                    <p:nvPr/>
                  </p:nvSpPr>
                  <p:spPr>
                    <a:xfrm>
                      <a:off x="3952617" y="389810"/>
                      <a:ext cx="1410964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000" b="0" dirty="0"/>
                        <a:t>bias input </a:t>
                      </a:r>
                      <a14:m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/>
                            </a:rPr>
                            <m:t>1</m:t>
                          </m:r>
                        </m:oMath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31" name="TextBox 3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52617" y="389810"/>
                      <a:ext cx="1410964" cy="400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4329" t="-7576" b="-2575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/>
                    <p:cNvSpPr txBox="1"/>
                    <p:nvPr/>
                  </p:nvSpPr>
                  <p:spPr>
                    <a:xfrm rot="965529">
                      <a:off x="5292685" y="633493"/>
                      <a:ext cx="1596784" cy="47788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2,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???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32" name="TextBox 3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965529">
                      <a:off x="5292685" y="633493"/>
                      <a:ext cx="1596784" cy="477888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TextBox 32"/>
                    <p:cNvSpPr txBox="1"/>
                    <p:nvPr/>
                  </p:nvSpPr>
                  <p:spPr>
                    <a:xfrm rot="360000">
                      <a:off x="2628867" y="1019904"/>
                      <a:ext cx="3976666" cy="47788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/>
                        <a:t>Output: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oMath>
                      </a14:m>
                      <a:r>
                        <a:rPr lang="en-US" sz="2400" dirty="0"/>
                        <a:t>        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2,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???</m:t>
                          </m:r>
                        </m:oMath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33" name="TextBox 3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360000">
                      <a:off x="2628867" y="1019904"/>
                      <a:ext cx="3976666" cy="477888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584" t="-544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TextBox 33"/>
                    <p:cNvSpPr txBox="1"/>
                    <p:nvPr/>
                  </p:nvSpPr>
                  <p:spPr>
                    <a:xfrm rot="21480000">
                      <a:off x="2587935" y="1709432"/>
                      <a:ext cx="4668113" cy="47788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/>
                        <a:t>Output: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a14:m>
                      <a:r>
                        <a:rPr lang="en-US" sz="2400" dirty="0"/>
                        <a:t>        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,1,2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???</m:t>
                          </m:r>
                        </m:oMath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34" name="TextBox 3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21480000">
                      <a:off x="2587935" y="1709432"/>
                      <a:ext cx="4668113" cy="477888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2081" b="-198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5" name="Straight Arrow Connector 34"/>
                <p:cNvCxnSpPr>
                  <a:stCxn id="23" idx="6"/>
                </p:cNvCxnSpPr>
                <p:nvPr/>
              </p:nvCxnSpPr>
              <p:spPr>
                <a:xfrm>
                  <a:off x="7952505" y="1704320"/>
                  <a:ext cx="1689483" cy="38959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8086813" y="2352636"/>
                    <a:ext cx="1428404" cy="72128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/>
                      <a:t>Output: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</m:sSub>
                      </m:oMath>
                    </a14:m>
                    <a:endParaRPr lang="en-US" sz="2000" dirty="0"/>
                  </a:p>
                  <a:p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86813" y="2352636"/>
                    <a:ext cx="1428404" cy="721288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4255" t="-33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/>
                <p:cNvSpPr/>
                <p:nvPr/>
              </p:nvSpPr>
              <p:spPr>
                <a:xfrm>
                  <a:off x="687686" y="4970520"/>
                  <a:ext cx="836314" cy="66828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Oval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686" y="4970520"/>
                  <a:ext cx="836314" cy="66828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Oval 21"/>
                <p:cNvSpPr/>
                <p:nvPr/>
              </p:nvSpPr>
              <p:spPr>
                <a:xfrm>
                  <a:off x="685800" y="6019800"/>
                  <a:ext cx="836314" cy="66828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Oval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00" y="6019800"/>
                  <a:ext cx="836314" cy="66828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/>
                <p:cNvSpPr/>
                <p:nvPr/>
              </p:nvSpPr>
              <p:spPr>
                <a:xfrm>
                  <a:off x="5757143" y="5257800"/>
                  <a:ext cx="1138345" cy="10668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Oval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7143" y="5257800"/>
                  <a:ext cx="1138345" cy="10668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23"/>
            <p:cNvSpPr txBox="1"/>
            <p:nvPr/>
          </p:nvSpPr>
          <p:spPr>
            <a:xfrm>
              <a:off x="381000" y="4343400"/>
              <a:ext cx="14519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input</a:t>
              </a:r>
              <a:br>
                <a:rPr lang="en-US" dirty="0"/>
              </a:br>
              <a:r>
                <a:rPr lang="en-US" dirty="0"/>
                <a:t>layer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679058" y="4611469"/>
              <a:ext cx="14519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output</a:t>
              </a:r>
              <a:br>
                <a:rPr lang="en-US" dirty="0"/>
              </a:br>
              <a:r>
                <a:rPr lang="en-US" dirty="0"/>
                <a:t>layer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562601" y="1375826"/>
                <a:ext cx="3124200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0.0,  0.0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0.0,  1.0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1.0,  0.0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1.0,  1.0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1" y="1375826"/>
                <a:ext cx="3124200" cy="120032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2838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/>
              <a:t>Training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5695250" cy="4572000"/>
          </a:xfrm>
        </p:spPr>
        <p:txBody>
          <a:bodyPr/>
          <a:lstStyle/>
          <a:p>
            <a:r>
              <a:rPr lang="en-US" sz="2400" dirty="0"/>
              <a:t>What do we want our training to achieve?</a:t>
            </a:r>
          </a:p>
          <a:p>
            <a:pPr lvl="1"/>
            <a:r>
              <a:rPr lang="en-US" sz="2000" dirty="0"/>
              <a:t>Intuitively, we want to come up with weights so that each input is mapped to the correct output.</a:t>
            </a:r>
          </a:p>
          <a:p>
            <a:pPr lvl="1"/>
            <a:r>
              <a:rPr lang="en-US" sz="2000" dirty="0"/>
              <a:t>We want a general approach, that can be applied to any training set.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381000" y="4343400"/>
            <a:ext cx="8203971" cy="2344680"/>
            <a:chOff x="381000" y="4343400"/>
            <a:chExt cx="8203971" cy="2344680"/>
          </a:xfrm>
        </p:grpSpPr>
        <p:grpSp>
          <p:nvGrpSpPr>
            <p:cNvPr id="20" name="Group 19"/>
            <p:cNvGrpSpPr/>
            <p:nvPr/>
          </p:nvGrpSpPr>
          <p:grpSpPr>
            <a:xfrm>
              <a:off x="1522114" y="4476690"/>
              <a:ext cx="7062857" cy="1877250"/>
              <a:chOff x="2579131" y="1390590"/>
              <a:chExt cx="7062857" cy="1877250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2579131" y="1390590"/>
                <a:ext cx="7062857" cy="1877250"/>
                <a:chOff x="2579131" y="389810"/>
                <a:chExt cx="7062857" cy="1877250"/>
              </a:xfrm>
            </p:grpSpPr>
            <p:cxnSp>
              <p:nvCxnSpPr>
                <p:cNvPr id="28" name="Straight Arrow Connector 27"/>
                <p:cNvCxnSpPr>
                  <a:endCxn id="23" idx="1"/>
                </p:cNvCxnSpPr>
                <p:nvPr/>
              </p:nvCxnSpPr>
              <p:spPr>
                <a:xfrm>
                  <a:off x="4907275" y="762973"/>
                  <a:ext cx="2073592" cy="564176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/>
                <p:cNvCxnSpPr>
                  <a:stCxn id="22" idx="6"/>
                  <a:endCxn id="23" idx="3"/>
                </p:cNvCxnSpPr>
                <p:nvPr/>
              </p:nvCxnSpPr>
              <p:spPr>
                <a:xfrm flipV="1">
                  <a:off x="2579131" y="2081491"/>
                  <a:ext cx="4401736" cy="185569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/>
                <p:cNvCxnSpPr>
                  <a:stCxn id="21" idx="6"/>
                  <a:endCxn id="23" idx="2"/>
                </p:cNvCxnSpPr>
                <p:nvPr/>
              </p:nvCxnSpPr>
              <p:spPr>
                <a:xfrm>
                  <a:off x="2581017" y="1217780"/>
                  <a:ext cx="4233143" cy="486540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TextBox 30"/>
                    <p:cNvSpPr txBox="1"/>
                    <p:nvPr/>
                  </p:nvSpPr>
                  <p:spPr>
                    <a:xfrm>
                      <a:off x="3952617" y="389810"/>
                      <a:ext cx="1410964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000" b="0" dirty="0"/>
                        <a:t>bias input </a:t>
                      </a:r>
                      <a14:m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/>
                            </a:rPr>
                            <m:t>1</m:t>
                          </m:r>
                        </m:oMath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31" name="TextBox 3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52617" y="389810"/>
                      <a:ext cx="1410964" cy="400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4329" t="-7576" b="-2575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/>
                    <p:cNvSpPr txBox="1"/>
                    <p:nvPr/>
                  </p:nvSpPr>
                  <p:spPr>
                    <a:xfrm rot="965529">
                      <a:off x="5292685" y="633493"/>
                      <a:ext cx="1596784" cy="47788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2,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???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32" name="TextBox 3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965529">
                      <a:off x="5292685" y="633493"/>
                      <a:ext cx="1596784" cy="477888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TextBox 32"/>
                    <p:cNvSpPr txBox="1"/>
                    <p:nvPr/>
                  </p:nvSpPr>
                  <p:spPr>
                    <a:xfrm rot="360000">
                      <a:off x="2628867" y="1019904"/>
                      <a:ext cx="3976666" cy="47788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/>
                        <a:t>Output: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oMath>
                      </a14:m>
                      <a:r>
                        <a:rPr lang="en-US" sz="2400" dirty="0"/>
                        <a:t>        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2,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???</m:t>
                          </m:r>
                        </m:oMath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33" name="TextBox 3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360000">
                      <a:off x="2628867" y="1019904"/>
                      <a:ext cx="3976666" cy="477888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584" t="-544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TextBox 33"/>
                    <p:cNvSpPr txBox="1"/>
                    <p:nvPr/>
                  </p:nvSpPr>
                  <p:spPr>
                    <a:xfrm rot="21480000">
                      <a:off x="2587935" y="1709432"/>
                      <a:ext cx="4668113" cy="47788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/>
                        <a:t>Output: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a14:m>
                      <a:r>
                        <a:rPr lang="en-US" sz="2400" dirty="0"/>
                        <a:t>        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,1,2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???</m:t>
                          </m:r>
                        </m:oMath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34" name="TextBox 3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21480000">
                      <a:off x="2587935" y="1709432"/>
                      <a:ext cx="4668113" cy="477888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2081" b="-198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5" name="Straight Arrow Connector 34"/>
                <p:cNvCxnSpPr>
                  <a:stCxn id="23" idx="6"/>
                </p:cNvCxnSpPr>
                <p:nvPr/>
              </p:nvCxnSpPr>
              <p:spPr>
                <a:xfrm>
                  <a:off x="7952505" y="1704320"/>
                  <a:ext cx="1689483" cy="38959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8086813" y="2352636"/>
                    <a:ext cx="1428404" cy="72128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/>
                      <a:t>Output: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</m:sSub>
                      </m:oMath>
                    </a14:m>
                    <a:endParaRPr lang="en-US" sz="2000" dirty="0"/>
                  </a:p>
                  <a:p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86813" y="2352636"/>
                    <a:ext cx="1428404" cy="721288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4255" t="-33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/>
                <p:cNvSpPr/>
                <p:nvPr/>
              </p:nvSpPr>
              <p:spPr>
                <a:xfrm>
                  <a:off x="687686" y="4970520"/>
                  <a:ext cx="836314" cy="66828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Oval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686" y="4970520"/>
                  <a:ext cx="836314" cy="66828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Oval 21"/>
                <p:cNvSpPr/>
                <p:nvPr/>
              </p:nvSpPr>
              <p:spPr>
                <a:xfrm>
                  <a:off x="685800" y="6019800"/>
                  <a:ext cx="836314" cy="66828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Oval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00" y="6019800"/>
                  <a:ext cx="836314" cy="66828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/>
                <p:cNvSpPr/>
                <p:nvPr/>
              </p:nvSpPr>
              <p:spPr>
                <a:xfrm>
                  <a:off x="5757143" y="5257800"/>
                  <a:ext cx="1138345" cy="10668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Oval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7143" y="5257800"/>
                  <a:ext cx="1138345" cy="10668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23"/>
            <p:cNvSpPr txBox="1"/>
            <p:nvPr/>
          </p:nvSpPr>
          <p:spPr>
            <a:xfrm>
              <a:off x="381000" y="4343400"/>
              <a:ext cx="14519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input</a:t>
              </a:r>
              <a:br>
                <a:rPr lang="en-US" dirty="0"/>
              </a:br>
              <a:r>
                <a:rPr lang="en-US" dirty="0"/>
                <a:t>layer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679058" y="4611469"/>
              <a:ext cx="14519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output</a:t>
              </a:r>
              <a:br>
                <a:rPr lang="en-US" dirty="0"/>
              </a:br>
              <a:r>
                <a:rPr lang="en-US" dirty="0"/>
                <a:t>layer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5562601" y="1375826"/>
                <a:ext cx="3124200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0.0,  0.0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0.0,  1.0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1.0,  0.0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1.0,  1.0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1" y="1375826"/>
                <a:ext cx="3124200" cy="120032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5169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990600"/>
          </a:xfrm>
        </p:spPr>
        <p:txBody>
          <a:bodyPr/>
          <a:lstStyle/>
          <a:p>
            <a:r>
              <a:rPr lang="en-US" dirty="0"/>
              <a:t>Training as an Optimization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a neural network is an optimization problem.</a:t>
            </a:r>
          </a:p>
          <a:p>
            <a:r>
              <a:rPr lang="en-US" dirty="0"/>
              <a:t>In an optimization problem we need to:</a:t>
            </a:r>
          </a:p>
          <a:p>
            <a:pPr lvl="1"/>
            <a:r>
              <a:rPr lang="en-US" dirty="0"/>
              <a:t>Define what </a:t>
            </a:r>
            <a:r>
              <a:rPr lang="en-US" b="1" u="sng" dirty="0"/>
              <a:t>parameters</a:t>
            </a:r>
            <a:r>
              <a:rPr lang="en-US" dirty="0"/>
              <a:t> we are optimizing. This is also called the </a:t>
            </a:r>
            <a:r>
              <a:rPr lang="en-US" b="1" u="sng" dirty="0"/>
              <a:t>search space</a:t>
            </a:r>
            <a:r>
              <a:rPr lang="en-US" dirty="0"/>
              <a:t> (the space of possible choices).</a:t>
            </a:r>
          </a:p>
          <a:p>
            <a:pPr lvl="1"/>
            <a:r>
              <a:rPr lang="en-US" dirty="0"/>
              <a:t>Define a quantitative </a:t>
            </a:r>
            <a:r>
              <a:rPr lang="en-US" b="1" u="sng" dirty="0"/>
              <a:t>optimization criterion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For any choice of parameters, this criterion will measure will tell us how good they are.</a:t>
            </a:r>
          </a:p>
          <a:p>
            <a:pPr lvl="2"/>
            <a:r>
              <a:rPr lang="en-US" dirty="0"/>
              <a:t>If we have two different choices, this criterion will tell us which choice one is better.</a:t>
            </a:r>
          </a:p>
          <a:p>
            <a:pPr lvl="1"/>
            <a:r>
              <a:rPr lang="en-US" dirty="0"/>
              <a:t>Define an </a:t>
            </a:r>
            <a:r>
              <a:rPr lang="en-US" b="1" u="sng" dirty="0"/>
              <a:t>optimization algorithm</a:t>
            </a:r>
            <a:r>
              <a:rPr lang="en-US" dirty="0"/>
              <a:t> for finding a good set of parameters.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137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/>
              <a:t>Parameters We Optimize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5695250" cy="4572000"/>
          </a:xfrm>
        </p:spPr>
        <p:txBody>
          <a:bodyPr/>
          <a:lstStyle/>
          <a:p>
            <a:r>
              <a:rPr lang="en-US" sz="2400" dirty="0"/>
              <a:t>In a neural network, what parameters are we optimizing?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381000" y="4343400"/>
            <a:ext cx="8203971" cy="2344680"/>
            <a:chOff x="381000" y="4343400"/>
            <a:chExt cx="8203971" cy="2344680"/>
          </a:xfrm>
        </p:grpSpPr>
        <p:grpSp>
          <p:nvGrpSpPr>
            <p:cNvPr id="20" name="Group 19"/>
            <p:cNvGrpSpPr/>
            <p:nvPr/>
          </p:nvGrpSpPr>
          <p:grpSpPr>
            <a:xfrm>
              <a:off x="1522114" y="4476690"/>
              <a:ext cx="7062857" cy="1877250"/>
              <a:chOff x="2579131" y="1390590"/>
              <a:chExt cx="7062857" cy="1877250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2579131" y="1390590"/>
                <a:ext cx="7062857" cy="1877250"/>
                <a:chOff x="2579131" y="389810"/>
                <a:chExt cx="7062857" cy="1877250"/>
              </a:xfrm>
            </p:grpSpPr>
            <p:cxnSp>
              <p:nvCxnSpPr>
                <p:cNvPr id="28" name="Straight Arrow Connector 27"/>
                <p:cNvCxnSpPr>
                  <a:endCxn id="23" idx="1"/>
                </p:cNvCxnSpPr>
                <p:nvPr/>
              </p:nvCxnSpPr>
              <p:spPr>
                <a:xfrm>
                  <a:off x="4907275" y="762973"/>
                  <a:ext cx="2073592" cy="564176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/>
                <p:cNvCxnSpPr>
                  <a:stCxn id="22" idx="6"/>
                  <a:endCxn id="23" idx="3"/>
                </p:cNvCxnSpPr>
                <p:nvPr/>
              </p:nvCxnSpPr>
              <p:spPr>
                <a:xfrm flipV="1">
                  <a:off x="2579131" y="2081491"/>
                  <a:ext cx="4401736" cy="185569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/>
                <p:cNvCxnSpPr>
                  <a:stCxn id="21" idx="6"/>
                  <a:endCxn id="23" idx="2"/>
                </p:cNvCxnSpPr>
                <p:nvPr/>
              </p:nvCxnSpPr>
              <p:spPr>
                <a:xfrm>
                  <a:off x="2581017" y="1217780"/>
                  <a:ext cx="4233143" cy="486540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TextBox 30"/>
                    <p:cNvSpPr txBox="1"/>
                    <p:nvPr/>
                  </p:nvSpPr>
                  <p:spPr>
                    <a:xfrm>
                      <a:off x="3952617" y="389810"/>
                      <a:ext cx="1410964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000" b="0" dirty="0"/>
                        <a:t>bias input </a:t>
                      </a:r>
                      <a14:m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/>
                            </a:rPr>
                            <m:t>1</m:t>
                          </m:r>
                        </m:oMath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31" name="TextBox 3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52617" y="389810"/>
                      <a:ext cx="1410964" cy="400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4329" t="-7576" b="-2575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/>
                    <p:cNvSpPr txBox="1"/>
                    <p:nvPr/>
                  </p:nvSpPr>
                  <p:spPr>
                    <a:xfrm rot="965529">
                      <a:off x="5292685" y="633493"/>
                      <a:ext cx="1596784" cy="47788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2,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???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32" name="TextBox 3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965529">
                      <a:off x="5292685" y="633493"/>
                      <a:ext cx="1596784" cy="477888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TextBox 32"/>
                    <p:cNvSpPr txBox="1"/>
                    <p:nvPr/>
                  </p:nvSpPr>
                  <p:spPr>
                    <a:xfrm rot="360000">
                      <a:off x="2628867" y="1019904"/>
                      <a:ext cx="3976666" cy="47788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/>
                        <a:t>Output: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oMath>
                      </a14:m>
                      <a:r>
                        <a:rPr lang="en-US" sz="2400" dirty="0"/>
                        <a:t>        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2,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???</m:t>
                          </m:r>
                        </m:oMath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33" name="TextBox 3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360000">
                      <a:off x="2628867" y="1019904"/>
                      <a:ext cx="3976666" cy="477888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584" t="-544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TextBox 33"/>
                    <p:cNvSpPr txBox="1"/>
                    <p:nvPr/>
                  </p:nvSpPr>
                  <p:spPr>
                    <a:xfrm rot="21480000">
                      <a:off x="2587935" y="1709432"/>
                      <a:ext cx="4668113" cy="47788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/>
                        <a:t>Output: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a14:m>
                      <a:r>
                        <a:rPr lang="en-US" sz="2400" dirty="0"/>
                        <a:t>        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,1,2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???</m:t>
                          </m:r>
                        </m:oMath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34" name="TextBox 3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21480000">
                      <a:off x="2587935" y="1709432"/>
                      <a:ext cx="4668113" cy="477888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2081" b="-198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5" name="Straight Arrow Connector 34"/>
                <p:cNvCxnSpPr>
                  <a:stCxn id="23" idx="6"/>
                </p:cNvCxnSpPr>
                <p:nvPr/>
              </p:nvCxnSpPr>
              <p:spPr>
                <a:xfrm>
                  <a:off x="7952505" y="1704320"/>
                  <a:ext cx="1689483" cy="38959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8086813" y="2352636"/>
                    <a:ext cx="1428404" cy="72128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/>
                      <a:t>Output: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</m:sSub>
                      </m:oMath>
                    </a14:m>
                    <a:endParaRPr lang="en-US" sz="2000" dirty="0"/>
                  </a:p>
                  <a:p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86813" y="2352636"/>
                    <a:ext cx="1428404" cy="721288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4255" t="-33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/>
                <p:cNvSpPr/>
                <p:nvPr/>
              </p:nvSpPr>
              <p:spPr>
                <a:xfrm>
                  <a:off x="687686" y="4970520"/>
                  <a:ext cx="836314" cy="66828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Oval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686" y="4970520"/>
                  <a:ext cx="836314" cy="66828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Oval 21"/>
                <p:cNvSpPr/>
                <p:nvPr/>
              </p:nvSpPr>
              <p:spPr>
                <a:xfrm>
                  <a:off x="685800" y="6019800"/>
                  <a:ext cx="836314" cy="66828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Oval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00" y="6019800"/>
                  <a:ext cx="836314" cy="66828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/>
                <p:cNvSpPr/>
                <p:nvPr/>
              </p:nvSpPr>
              <p:spPr>
                <a:xfrm>
                  <a:off x="5757143" y="5257800"/>
                  <a:ext cx="1138345" cy="10668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Oval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7143" y="5257800"/>
                  <a:ext cx="1138345" cy="10668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23"/>
            <p:cNvSpPr txBox="1"/>
            <p:nvPr/>
          </p:nvSpPr>
          <p:spPr>
            <a:xfrm>
              <a:off x="381000" y="4343400"/>
              <a:ext cx="14519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input</a:t>
              </a:r>
              <a:br>
                <a:rPr lang="en-US" dirty="0"/>
              </a:br>
              <a:r>
                <a:rPr lang="en-US" dirty="0"/>
                <a:t>layer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679058" y="4611469"/>
              <a:ext cx="14519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output</a:t>
              </a:r>
              <a:br>
                <a:rPr lang="en-US" dirty="0"/>
              </a:br>
              <a:r>
                <a:rPr lang="en-US" dirty="0"/>
                <a:t>layer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5562601" y="1375826"/>
                <a:ext cx="3124200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0.0,  0.0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0.0,  1.0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1.0,  0.0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1.0,  1.0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1" y="1375826"/>
                <a:ext cx="3124200" cy="120032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5699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/>
              <a:t>Parameters We Optimize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524000"/>
                <a:ext cx="5695250" cy="4572000"/>
              </a:xfrm>
            </p:spPr>
            <p:txBody>
              <a:bodyPr/>
              <a:lstStyle/>
              <a:p>
                <a:r>
                  <a:rPr lang="en-US" sz="2400" dirty="0"/>
                  <a:t>In a neural network, what parameters are we optimizing?</a:t>
                </a:r>
              </a:p>
              <a:p>
                <a:pPr lvl="1"/>
                <a:r>
                  <a:rPr lang="en-US" sz="2000" dirty="0"/>
                  <a:t>Bias weights b and regular weights w.</a:t>
                </a:r>
              </a:p>
              <a:p>
                <a:pPr lvl="1"/>
                <a:r>
                  <a:rPr lang="en-US" sz="2000" dirty="0"/>
                  <a:t>In our toy example, this gives us three values that we have to optimize: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,1,2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marL="457200" lvl="1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524000"/>
                <a:ext cx="5695250" cy="4572000"/>
              </a:xfrm>
              <a:blipFill>
                <a:blip r:embed="rId3"/>
                <a:stretch>
                  <a:fillRect l="-1499" t="-1067" r="-2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381000" y="4343400"/>
            <a:ext cx="8203971" cy="2344680"/>
            <a:chOff x="381000" y="4343400"/>
            <a:chExt cx="8203971" cy="2344680"/>
          </a:xfrm>
        </p:grpSpPr>
        <p:grpSp>
          <p:nvGrpSpPr>
            <p:cNvPr id="20" name="Group 19"/>
            <p:cNvGrpSpPr/>
            <p:nvPr/>
          </p:nvGrpSpPr>
          <p:grpSpPr>
            <a:xfrm>
              <a:off x="1522114" y="4476690"/>
              <a:ext cx="7062857" cy="1877250"/>
              <a:chOff x="2579131" y="1390590"/>
              <a:chExt cx="7062857" cy="1877250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2579131" y="1390590"/>
                <a:ext cx="7062857" cy="1877250"/>
                <a:chOff x="2579131" y="389810"/>
                <a:chExt cx="7062857" cy="1877250"/>
              </a:xfrm>
            </p:grpSpPr>
            <p:cxnSp>
              <p:nvCxnSpPr>
                <p:cNvPr id="28" name="Straight Arrow Connector 27"/>
                <p:cNvCxnSpPr>
                  <a:endCxn id="23" idx="1"/>
                </p:cNvCxnSpPr>
                <p:nvPr/>
              </p:nvCxnSpPr>
              <p:spPr>
                <a:xfrm>
                  <a:off x="4907275" y="762973"/>
                  <a:ext cx="2073592" cy="564176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/>
                <p:cNvCxnSpPr>
                  <a:stCxn id="22" idx="6"/>
                  <a:endCxn id="23" idx="3"/>
                </p:cNvCxnSpPr>
                <p:nvPr/>
              </p:nvCxnSpPr>
              <p:spPr>
                <a:xfrm flipV="1">
                  <a:off x="2579131" y="2081491"/>
                  <a:ext cx="4401736" cy="185569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/>
                <p:cNvCxnSpPr>
                  <a:stCxn id="21" idx="6"/>
                  <a:endCxn id="23" idx="2"/>
                </p:cNvCxnSpPr>
                <p:nvPr/>
              </p:nvCxnSpPr>
              <p:spPr>
                <a:xfrm>
                  <a:off x="2581017" y="1217780"/>
                  <a:ext cx="4233143" cy="486540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TextBox 30"/>
                    <p:cNvSpPr txBox="1"/>
                    <p:nvPr/>
                  </p:nvSpPr>
                  <p:spPr>
                    <a:xfrm>
                      <a:off x="3952617" y="389810"/>
                      <a:ext cx="1410964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000" b="0" dirty="0"/>
                        <a:t>bias input </a:t>
                      </a:r>
                      <a14:m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/>
                            </a:rPr>
                            <m:t>1</m:t>
                          </m:r>
                        </m:oMath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31" name="TextBox 3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52617" y="389810"/>
                      <a:ext cx="1410964" cy="400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4329" t="-7576" b="-2575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/>
                    <p:cNvSpPr txBox="1"/>
                    <p:nvPr/>
                  </p:nvSpPr>
                  <p:spPr>
                    <a:xfrm rot="965529">
                      <a:off x="5292685" y="633493"/>
                      <a:ext cx="1596784" cy="47788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2,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???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32" name="TextBox 3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965529">
                      <a:off x="5292685" y="633493"/>
                      <a:ext cx="1596784" cy="477888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TextBox 32"/>
                    <p:cNvSpPr txBox="1"/>
                    <p:nvPr/>
                  </p:nvSpPr>
                  <p:spPr>
                    <a:xfrm rot="360000">
                      <a:off x="2628867" y="1019904"/>
                      <a:ext cx="3976666" cy="47788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/>
                        <a:t>Output: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oMath>
                      </a14:m>
                      <a:r>
                        <a:rPr lang="en-US" sz="2400" dirty="0"/>
                        <a:t>        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2,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???</m:t>
                          </m:r>
                        </m:oMath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33" name="TextBox 3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360000">
                      <a:off x="2628867" y="1019904"/>
                      <a:ext cx="3976666" cy="477888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2584" t="-544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TextBox 33"/>
                    <p:cNvSpPr txBox="1"/>
                    <p:nvPr/>
                  </p:nvSpPr>
                  <p:spPr>
                    <a:xfrm rot="21480000">
                      <a:off x="2587935" y="1709432"/>
                      <a:ext cx="4668113" cy="47788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/>
                        <a:t>Output: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a14:m>
                      <a:r>
                        <a:rPr lang="en-US" sz="2400" dirty="0"/>
                        <a:t>        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,1,2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???</m:t>
                          </m:r>
                        </m:oMath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34" name="TextBox 3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21480000">
                      <a:off x="2587935" y="1709432"/>
                      <a:ext cx="4668113" cy="477888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2081" b="-198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5" name="Straight Arrow Connector 34"/>
                <p:cNvCxnSpPr>
                  <a:stCxn id="23" idx="6"/>
                </p:cNvCxnSpPr>
                <p:nvPr/>
              </p:nvCxnSpPr>
              <p:spPr>
                <a:xfrm>
                  <a:off x="7952505" y="1704320"/>
                  <a:ext cx="1689483" cy="38959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8086813" y="2352636"/>
                    <a:ext cx="1428404" cy="72128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/>
                      <a:t>Output: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</m:sSub>
                      </m:oMath>
                    </a14:m>
                    <a:endParaRPr lang="en-US" sz="2000" dirty="0"/>
                  </a:p>
                  <a:p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86813" y="2352636"/>
                    <a:ext cx="1428404" cy="721288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4255" t="-33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/>
                <p:cNvSpPr/>
                <p:nvPr/>
              </p:nvSpPr>
              <p:spPr>
                <a:xfrm>
                  <a:off x="687686" y="4970520"/>
                  <a:ext cx="836314" cy="66828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Oval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686" y="4970520"/>
                  <a:ext cx="836314" cy="66828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Oval 21"/>
                <p:cNvSpPr/>
                <p:nvPr/>
              </p:nvSpPr>
              <p:spPr>
                <a:xfrm>
                  <a:off x="685800" y="6019800"/>
                  <a:ext cx="836314" cy="66828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Oval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00" y="6019800"/>
                  <a:ext cx="836314" cy="66828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/>
                <p:cNvSpPr/>
                <p:nvPr/>
              </p:nvSpPr>
              <p:spPr>
                <a:xfrm>
                  <a:off x="5757143" y="5257800"/>
                  <a:ext cx="1138345" cy="10668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Oval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7143" y="5257800"/>
                  <a:ext cx="1138345" cy="10668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23"/>
            <p:cNvSpPr txBox="1"/>
            <p:nvPr/>
          </p:nvSpPr>
          <p:spPr>
            <a:xfrm>
              <a:off x="381000" y="4343400"/>
              <a:ext cx="14519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input</a:t>
              </a:r>
              <a:br>
                <a:rPr lang="en-US" dirty="0"/>
              </a:br>
              <a:r>
                <a:rPr lang="en-US" dirty="0"/>
                <a:t>layer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679058" y="4611469"/>
              <a:ext cx="14519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output</a:t>
              </a:r>
              <a:br>
                <a:rPr lang="en-US" dirty="0"/>
              </a:br>
              <a:r>
                <a:rPr lang="en-US" dirty="0"/>
                <a:t>layer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5562601" y="1375826"/>
                <a:ext cx="3124200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0.0,  0.0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0.0,  1.0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1.0,  0.0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1.0,  1.0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1" y="1375826"/>
                <a:ext cx="3124200" cy="120032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7728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/>
              <a:t>Optimization Criterion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524000"/>
                <a:ext cx="5695250" cy="4572000"/>
              </a:xfrm>
            </p:spPr>
            <p:txBody>
              <a:bodyPr/>
              <a:lstStyle/>
              <a:p>
                <a:r>
                  <a:rPr lang="en-US" sz="2400" dirty="0"/>
                  <a:t>Suppose that we are considering some values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,1,2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What quantitative criterion can we use to measure how good (or bad) those values are?</a:t>
                </a:r>
              </a:p>
              <a:p>
                <a:pPr marL="457200" lvl="1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524000"/>
                <a:ext cx="5695250" cy="4572000"/>
              </a:xfrm>
              <a:blipFill>
                <a:blip r:embed="rId3"/>
                <a:stretch>
                  <a:fillRect l="-1499" t="-1067" r="-2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381000" y="4343400"/>
            <a:ext cx="8203971" cy="2344680"/>
            <a:chOff x="381000" y="4343400"/>
            <a:chExt cx="8203971" cy="2344680"/>
          </a:xfrm>
        </p:grpSpPr>
        <p:grpSp>
          <p:nvGrpSpPr>
            <p:cNvPr id="20" name="Group 19"/>
            <p:cNvGrpSpPr/>
            <p:nvPr/>
          </p:nvGrpSpPr>
          <p:grpSpPr>
            <a:xfrm>
              <a:off x="1522114" y="4476690"/>
              <a:ext cx="7062857" cy="1877250"/>
              <a:chOff x="2579131" y="1390590"/>
              <a:chExt cx="7062857" cy="1877250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2579131" y="1390590"/>
                <a:ext cx="7062857" cy="1877250"/>
                <a:chOff x="2579131" y="389810"/>
                <a:chExt cx="7062857" cy="1877250"/>
              </a:xfrm>
            </p:grpSpPr>
            <p:cxnSp>
              <p:nvCxnSpPr>
                <p:cNvPr id="28" name="Straight Arrow Connector 27"/>
                <p:cNvCxnSpPr>
                  <a:endCxn id="23" idx="1"/>
                </p:cNvCxnSpPr>
                <p:nvPr/>
              </p:nvCxnSpPr>
              <p:spPr>
                <a:xfrm>
                  <a:off x="4907275" y="762973"/>
                  <a:ext cx="2073592" cy="564176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/>
                <p:cNvCxnSpPr>
                  <a:stCxn id="22" idx="6"/>
                  <a:endCxn id="23" idx="3"/>
                </p:cNvCxnSpPr>
                <p:nvPr/>
              </p:nvCxnSpPr>
              <p:spPr>
                <a:xfrm flipV="1">
                  <a:off x="2579131" y="2081491"/>
                  <a:ext cx="4401736" cy="185569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/>
                <p:cNvCxnSpPr>
                  <a:stCxn id="21" idx="6"/>
                  <a:endCxn id="23" idx="2"/>
                </p:cNvCxnSpPr>
                <p:nvPr/>
              </p:nvCxnSpPr>
              <p:spPr>
                <a:xfrm>
                  <a:off x="2581017" y="1217780"/>
                  <a:ext cx="4233143" cy="486540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TextBox 30"/>
                    <p:cNvSpPr txBox="1"/>
                    <p:nvPr/>
                  </p:nvSpPr>
                  <p:spPr>
                    <a:xfrm>
                      <a:off x="3952617" y="389810"/>
                      <a:ext cx="1410964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000" b="0" dirty="0"/>
                        <a:t>bias input </a:t>
                      </a:r>
                      <a14:m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/>
                            </a:rPr>
                            <m:t>1</m:t>
                          </m:r>
                        </m:oMath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31" name="TextBox 3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52617" y="389810"/>
                      <a:ext cx="1410964" cy="400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4329" t="-7576" b="-2575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/>
                    <p:cNvSpPr txBox="1"/>
                    <p:nvPr/>
                  </p:nvSpPr>
                  <p:spPr>
                    <a:xfrm rot="965529">
                      <a:off x="5292685" y="633493"/>
                      <a:ext cx="1596784" cy="47788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2,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???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32" name="TextBox 3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965529">
                      <a:off x="5292685" y="633493"/>
                      <a:ext cx="1596784" cy="477888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TextBox 32"/>
                    <p:cNvSpPr txBox="1"/>
                    <p:nvPr/>
                  </p:nvSpPr>
                  <p:spPr>
                    <a:xfrm rot="360000">
                      <a:off x="2628867" y="1019904"/>
                      <a:ext cx="3976666" cy="47788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/>
                        <a:t>Output: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oMath>
                      </a14:m>
                      <a:r>
                        <a:rPr lang="en-US" sz="2400" dirty="0"/>
                        <a:t>        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2,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???</m:t>
                          </m:r>
                        </m:oMath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33" name="TextBox 3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360000">
                      <a:off x="2628867" y="1019904"/>
                      <a:ext cx="3976666" cy="477888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2584" t="-544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TextBox 33"/>
                    <p:cNvSpPr txBox="1"/>
                    <p:nvPr/>
                  </p:nvSpPr>
                  <p:spPr>
                    <a:xfrm rot="21480000">
                      <a:off x="2587935" y="1709432"/>
                      <a:ext cx="4668113" cy="47788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/>
                        <a:t>Output: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a14:m>
                      <a:r>
                        <a:rPr lang="en-US" sz="2400" dirty="0"/>
                        <a:t>        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,1,2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???</m:t>
                          </m:r>
                        </m:oMath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34" name="TextBox 3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21480000">
                      <a:off x="2587935" y="1709432"/>
                      <a:ext cx="4668113" cy="477888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2081" b="-198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5" name="Straight Arrow Connector 34"/>
                <p:cNvCxnSpPr>
                  <a:stCxn id="23" idx="6"/>
                </p:cNvCxnSpPr>
                <p:nvPr/>
              </p:nvCxnSpPr>
              <p:spPr>
                <a:xfrm>
                  <a:off x="7952505" y="1704320"/>
                  <a:ext cx="1689483" cy="38959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8086813" y="2352636"/>
                    <a:ext cx="1428404" cy="72128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/>
                      <a:t>Output: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</m:sSub>
                      </m:oMath>
                    </a14:m>
                    <a:endParaRPr lang="en-US" sz="2000" dirty="0"/>
                  </a:p>
                  <a:p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86813" y="2352636"/>
                    <a:ext cx="1428404" cy="721288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4255" t="-33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/>
                <p:cNvSpPr/>
                <p:nvPr/>
              </p:nvSpPr>
              <p:spPr>
                <a:xfrm>
                  <a:off x="687686" y="4970520"/>
                  <a:ext cx="836314" cy="66828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Oval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686" y="4970520"/>
                  <a:ext cx="836314" cy="66828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Oval 21"/>
                <p:cNvSpPr/>
                <p:nvPr/>
              </p:nvSpPr>
              <p:spPr>
                <a:xfrm>
                  <a:off x="685800" y="6019800"/>
                  <a:ext cx="836314" cy="66828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Oval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00" y="6019800"/>
                  <a:ext cx="836314" cy="66828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/>
                <p:cNvSpPr/>
                <p:nvPr/>
              </p:nvSpPr>
              <p:spPr>
                <a:xfrm>
                  <a:off x="5757143" y="5257800"/>
                  <a:ext cx="1138345" cy="10668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Oval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7143" y="5257800"/>
                  <a:ext cx="1138345" cy="10668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23"/>
            <p:cNvSpPr txBox="1"/>
            <p:nvPr/>
          </p:nvSpPr>
          <p:spPr>
            <a:xfrm>
              <a:off x="381000" y="4343400"/>
              <a:ext cx="14519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input</a:t>
              </a:r>
              <a:br>
                <a:rPr lang="en-US" dirty="0"/>
              </a:br>
              <a:r>
                <a:rPr lang="en-US" dirty="0"/>
                <a:t>layer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679058" y="4611469"/>
              <a:ext cx="14519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output</a:t>
              </a:r>
              <a:br>
                <a:rPr lang="en-US" dirty="0"/>
              </a:br>
              <a:r>
                <a:rPr lang="en-US" dirty="0"/>
                <a:t>layer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5562601" y="1375826"/>
                <a:ext cx="3124200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0.0,  0.0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0.0,  1.0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1.0,  0.0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1.0,  1.0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1" y="1375826"/>
                <a:ext cx="3124200" cy="120032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1761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/>
              <a:t>Optimization Criterion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524000"/>
                <a:ext cx="5695250" cy="4572000"/>
              </a:xfrm>
            </p:spPr>
            <p:txBody>
              <a:bodyPr/>
              <a:lstStyle/>
              <a:p>
                <a:r>
                  <a:rPr lang="en-US" sz="2400" dirty="0"/>
                  <a:t>Suppose that we are considering some values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,1,2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What quantitative criterion can we use to measure how good (or bad) those values are?</a:t>
                </a:r>
              </a:p>
              <a:p>
                <a:pPr lvl="1"/>
                <a:r>
                  <a:rPr lang="en-US" sz="2000" dirty="0"/>
                  <a:t>One commonly used measure: sum of squared differences.</a:t>
                </a:r>
              </a:p>
              <a:p>
                <a:pPr marL="457200" lvl="1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524000"/>
                <a:ext cx="5695250" cy="4572000"/>
              </a:xfrm>
              <a:blipFill>
                <a:blip r:embed="rId3"/>
                <a:stretch>
                  <a:fillRect l="-1499" t="-1067" r="-2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381000" y="4343400"/>
            <a:ext cx="8203971" cy="2344680"/>
            <a:chOff x="381000" y="4343400"/>
            <a:chExt cx="8203971" cy="2344680"/>
          </a:xfrm>
        </p:grpSpPr>
        <p:grpSp>
          <p:nvGrpSpPr>
            <p:cNvPr id="20" name="Group 19"/>
            <p:cNvGrpSpPr/>
            <p:nvPr/>
          </p:nvGrpSpPr>
          <p:grpSpPr>
            <a:xfrm>
              <a:off x="1522114" y="4476690"/>
              <a:ext cx="7062857" cy="1877250"/>
              <a:chOff x="2579131" y="1390590"/>
              <a:chExt cx="7062857" cy="1877250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2579131" y="1390590"/>
                <a:ext cx="7062857" cy="1877250"/>
                <a:chOff x="2579131" y="389810"/>
                <a:chExt cx="7062857" cy="1877250"/>
              </a:xfrm>
            </p:grpSpPr>
            <p:cxnSp>
              <p:nvCxnSpPr>
                <p:cNvPr id="28" name="Straight Arrow Connector 27"/>
                <p:cNvCxnSpPr>
                  <a:endCxn id="23" idx="1"/>
                </p:cNvCxnSpPr>
                <p:nvPr/>
              </p:nvCxnSpPr>
              <p:spPr>
                <a:xfrm>
                  <a:off x="4907275" y="762973"/>
                  <a:ext cx="2073592" cy="564176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/>
                <p:cNvCxnSpPr>
                  <a:stCxn id="22" idx="6"/>
                  <a:endCxn id="23" idx="3"/>
                </p:cNvCxnSpPr>
                <p:nvPr/>
              </p:nvCxnSpPr>
              <p:spPr>
                <a:xfrm flipV="1">
                  <a:off x="2579131" y="2081491"/>
                  <a:ext cx="4401736" cy="185569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/>
                <p:cNvCxnSpPr>
                  <a:stCxn id="21" idx="6"/>
                  <a:endCxn id="23" idx="2"/>
                </p:cNvCxnSpPr>
                <p:nvPr/>
              </p:nvCxnSpPr>
              <p:spPr>
                <a:xfrm>
                  <a:off x="2581017" y="1217780"/>
                  <a:ext cx="4233143" cy="486540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TextBox 30"/>
                    <p:cNvSpPr txBox="1"/>
                    <p:nvPr/>
                  </p:nvSpPr>
                  <p:spPr>
                    <a:xfrm>
                      <a:off x="3952617" y="389810"/>
                      <a:ext cx="1410964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000" b="0" dirty="0"/>
                        <a:t>bias input </a:t>
                      </a:r>
                      <a14:m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/>
                            </a:rPr>
                            <m:t>1</m:t>
                          </m:r>
                        </m:oMath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31" name="TextBox 3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52617" y="389810"/>
                      <a:ext cx="1410964" cy="400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4329" t="-7576" b="-2575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/>
                    <p:cNvSpPr txBox="1"/>
                    <p:nvPr/>
                  </p:nvSpPr>
                  <p:spPr>
                    <a:xfrm rot="965529">
                      <a:off x="5292685" y="633493"/>
                      <a:ext cx="1596784" cy="47788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2,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???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32" name="TextBox 3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965529">
                      <a:off x="5292685" y="633493"/>
                      <a:ext cx="1596784" cy="477888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TextBox 32"/>
                    <p:cNvSpPr txBox="1"/>
                    <p:nvPr/>
                  </p:nvSpPr>
                  <p:spPr>
                    <a:xfrm rot="360000">
                      <a:off x="2628867" y="1019904"/>
                      <a:ext cx="3976666" cy="47788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/>
                        <a:t>Output: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oMath>
                      </a14:m>
                      <a:r>
                        <a:rPr lang="en-US" sz="2400" dirty="0"/>
                        <a:t>        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2,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???</m:t>
                          </m:r>
                        </m:oMath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33" name="TextBox 3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360000">
                      <a:off x="2628867" y="1019904"/>
                      <a:ext cx="3976666" cy="477888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2584" t="-544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TextBox 33"/>
                    <p:cNvSpPr txBox="1"/>
                    <p:nvPr/>
                  </p:nvSpPr>
                  <p:spPr>
                    <a:xfrm rot="21480000">
                      <a:off x="2587935" y="1709432"/>
                      <a:ext cx="4668113" cy="47788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/>
                        <a:t>Output: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a14:m>
                      <a:r>
                        <a:rPr lang="en-US" sz="2400" dirty="0"/>
                        <a:t>        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,1,2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???</m:t>
                          </m:r>
                        </m:oMath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34" name="TextBox 3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21480000">
                      <a:off x="2587935" y="1709432"/>
                      <a:ext cx="4668113" cy="477888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2081" b="-198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5" name="Straight Arrow Connector 34"/>
                <p:cNvCxnSpPr>
                  <a:stCxn id="23" idx="6"/>
                </p:cNvCxnSpPr>
                <p:nvPr/>
              </p:nvCxnSpPr>
              <p:spPr>
                <a:xfrm>
                  <a:off x="7952505" y="1704320"/>
                  <a:ext cx="1689483" cy="38959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8086813" y="2352636"/>
                    <a:ext cx="1428404" cy="72128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/>
                      <a:t>Output: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</m:sSub>
                      </m:oMath>
                    </a14:m>
                    <a:endParaRPr lang="en-US" sz="2000" dirty="0"/>
                  </a:p>
                  <a:p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86813" y="2352636"/>
                    <a:ext cx="1428404" cy="721288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4255" t="-33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/>
                <p:cNvSpPr/>
                <p:nvPr/>
              </p:nvSpPr>
              <p:spPr>
                <a:xfrm>
                  <a:off x="687686" y="4970520"/>
                  <a:ext cx="836314" cy="66828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Oval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686" y="4970520"/>
                  <a:ext cx="836314" cy="66828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Oval 21"/>
                <p:cNvSpPr/>
                <p:nvPr/>
              </p:nvSpPr>
              <p:spPr>
                <a:xfrm>
                  <a:off x="685800" y="6019800"/>
                  <a:ext cx="836314" cy="66828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Oval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00" y="6019800"/>
                  <a:ext cx="836314" cy="66828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/>
                <p:cNvSpPr/>
                <p:nvPr/>
              </p:nvSpPr>
              <p:spPr>
                <a:xfrm>
                  <a:off x="5757143" y="5257800"/>
                  <a:ext cx="1138345" cy="10668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Oval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7143" y="5257800"/>
                  <a:ext cx="1138345" cy="10668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23"/>
            <p:cNvSpPr txBox="1"/>
            <p:nvPr/>
          </p:nvSpPr>
          <p:spPr>
            <a:xfrm>
              <a:off x="381000" y="4343400"/>
              <a:ext cx="14519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input</a:t>
              </a:r>
              <a:br>
                <a:rPr lang="en-US" dirty="0"/>
              </a:br>
              <a:r>
                <a:rPr lang="en-US" dirty="0"/>
                <a:t>layer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679058" y="4611469"/>
              <a:ext cx="14519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output</a:t>
              </a:r>
              <a:br>
                <a:rPr lang="en-US" dirty="0"/>
              </a:br>
              <a:r>
                <a:rPr lang="en-US" dirty="0"/>
                <a:t>layer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5562601" y="1375826"/>
                <a:ext cx="3124200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0.0,  0.0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0.0,  1.0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1.0,  0.0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1.0,  1.0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1" y="1375826"/>
                <a:ext cx="3124200" cy="120032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0229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Squared Differences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219200"/>
                <a:ext cx="8610600" cy="4876800"/>
              </a:xfrm>
            </p:spPr>
            <p:txBody>
              <a:bodyPr/>
              <a:lstStyle/>
              <a:p>
                <a:r>
                  <a:rPr lang="en-US" sz="2400" dirty="0"/>
                  <a:t>A neural network defines a mathematical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2400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2000" dirty="0"/>
                  <a:t>, a list that specifies all the bias weights in the network.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sz="2000" dirty="0"/>
                  <a:t>, a list that specifies all other weights (non-bias weights) in the network.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/>
                  <a:t>, the vector that is given as input to the network.</a:t>
                </a:r>
              </a:p>
              <a:p>
                <a:r>
                  <a:rPr lang="en-US" sz="2400" dirty="0"/>
                  <a:t>For our AND example: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2000" dirty="0"/>
                  <a:t> is a single number: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sz="2000" dirty="0"/>
                  <a:t> contains two numbers: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/>
                  <a:t> can be any 2-dimensional vector.</a:t>
                </a:r>
              </a:p>
              <a:p>
                <a:r>
                  <a:rPr lang="en-US" sz="2400" dirty="0"/>
                  <a:t>For any training example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, we define error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smtClean="0">
                        <a:latin typeface="Cambria Math"/>
                      </a:rPr>
                      <m:t>𝒘</m:t>
                    </m:r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/>
                            </a:rPr>
                            <m:t>𝒘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/>
                                </a:rPr>
                                <m:t>)−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br>
                  <a:rPr lang="en-US" sz="2400" b="0" dirty="0"/>
                </a:br>
                <a:endParaRPr lang="en-US" sz="1200" b="0" dirty="0"/>
              </a:p>
              <a:p>
                <a:r>
                  <a:rPr lang="en-US" sz="2400" dirty="0"/>
                  <a:t>In words,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>
                            <a:latin typeface="Cambria Math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sz="2400" dirty="0"/>
                  <a:t> is the </a:t>
                </a:r>
                <a:r>
                  <a:rPr lang="en-US" sz="2400" b="1" u="sng" dirty="0"/>
                  <a:t>squared difference</a:t>
                </a:r>
                <a:r>
                  <a:rPr lang="en-US" sz="2400" dirty="0"/>
                  <a:t> between the output of the neural network and the target output, multiplied (for reasons of convenience, explained later)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219200"/>
                <a:ext cx="8610600" cy="4876800"/>
              </a:xfrm>
              <a:blipFill>
                <a:blip r:embed="rId3"/>
                <a:stretch>
                  <a:fillRect l="-992" t="-1000" r="-1487" b="-15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458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Squared Differences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524000"/>
                <a:ext cx="8610600" cy="4572000"/>
              </a:xfrm>
            </p:spPr>
            <p:txBody>
              <a:bodyPr/>
              <a:lstStyle/>
              <a:p>
                <a:r>
                  <a:rPr lang="en-US" sz="2400" dirty="0"/>
                  <a:t>The error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𝐸</m:t>
                    </m:r>
                  </m:oMath>
                </a14:m>
                <a:r>
                  <a:rPr lang="en-US" sz="2400" dirty="0"/>
                  <a:t> over the entire training set is defined as: </a:t>
                </a:r>
              </a:p>
              <a:p>
                <a:pPr marL="0" indent="0">
                  <a:buNone/>
                </a:pPr>
                <a:endParaRPr lang="en-US" sz="240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>
                              <a:latin typeface="Cambria Math"/>
                            </a:rPr>
                            <m:t>𝒘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1" i="1">
                                  <a:latin typeface="Cambria Math"/>
                                </a:rPr>
                                <m:t>𝒘</m:t>
                              </m:r>
                            </m:e>
                          </m:d>
                        </m:e>
                      </m:nary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  <m:r>
                            <a:rPr lang="en-US" sz="2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>
                                              <a:latin typeface="Cambria Math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)−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lvl="0"/>
                <a:r>
                  <a:rPr lang="en-US" sz="2400" dirty="0">
                    <a:solidFill>
                      <a:prstClr val="black"/>
                    </a:solidFill>
                  </a:rPr>
                  <a:t>This is called the </a:t>
                </a:r>
                <a:r>
                  <a:rPr lang="en-US" sz="2400" b="1" u="sng" dirty="0">
                    <a:solidFill>
                      <a:prstClr val="black"/>
                    </a:solidFill>
                  </a:rPr>
                  <a:t>sum of squared differences (SSD) error</a:t>
                </a:r>
                <a:r>
                  <a:rPr lang="en-US" sz="2400" dirty="0">
                    <a:solidFill>
                      <a:prstClr val="black"/>
                    </a:solidFill>
                  </a:rPr>
                  <a:t>. </a:t>
                </a:r>
              </a:p>
              <a:p>
                <a:pPr lvl="1"/>
                <a:r>
                  <a:rPr lang="en-US" sz="2000" dirty="0">
                    <a:solidFill>
                      <a:prstClr val="black"/>
                    </a:solidFill>
                  </a:rPr>
                  <a:t>We simply sum up, over all training examples, the squared difference (squared error) that we get  for each example.</a:t>
                </a:r>
              </a:p>
              <a:p>
                <a:pPr lvl="0"/>
                <a:r>
                  <a:rPr lang="en-US" sz="2400" dirty="0">
                    <a:solidFill>
                      <a:prstClr val="black"/>
                    </a:solidFill>
                  </a:rPr>
                  <a:t>Note that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>
                            <a:latin typeface="Cambria Math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sz="2400" dirty="0"/>
                  <a:t> is a function of network parameters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lvl="1"/>
                <a:r>
                  <a:rPr lang="en-US" sz="2000" dirty="0"/>
                  <a:t>Different choices of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sz="2000" dirty="0"/>
                  <a:t> give a different error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 i="1">
                            <a:latin typeface="Cambria Math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pPr lvl="1"/>
                <a:r>
                  <a:rPr lang="en-US" sz="2000" dirty="0"/>
                  <a:t>Our training goal is to find values of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sz="2000" dirty="0"/>
                  <a:t> that </a:t>
                </a:r>
                <a:r>
                  <a:rPr lang="en-US" sz="2000" b="1" u="sng" dirty="0"/>
                  <a:t>minimize</a:t>
                </a:r>
                <a:r>
                  <a:rPr lang="en-US" sz="2000" dirty="0"/>
                  <a:t> error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 i="1">
                            <a:latin typeface="Cambria Math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524000"/>
                <a:ext cx="8610600" cy="4572000"/>
              </a:xfrm>
              <a:blipFill>
                <a:blip r:embed="rId3"/>
                <a:stretch>
                  <a:fillRect l="-992" t="-1067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25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and Local Optima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Optimization can be maximization or minimization.</a:t>
            </a:r>
          </a:p>
          <a:p>
            <a:pPr lvl="1"/>
            <a:r>
              <a:rPr lang="en-US" dirty="0"/>
              <a:t>We typically want to maximize if our optimization criterion relates to accuracy, fitness, utility…</a:t>
            </a:r>
          </a:p>
          <a:p>
            <a:pPr lvl="1"/>
            <a:r>
              <a:rPr lang="en-US" dirty="0"/>
              <a:t>We typically want to minimize if our optimization criterion relates to error, cost, time or space complexity…</a:t>
            </a:r>
          </a:p>
          <a:p>
            <a:r>
              <a:rPr lang="en-US" dirty="0"/>
              <a:t>In our case, our optimization criterion is SSD error, so we want to minimize that.</a:t>
            </a:r>
          </a:p>
          <a:p>
            <a:r>
              <a:rPr lang="en-US" dirty="0"/>
              <a:t>An </a:t>
            </a:r>
            <a:r>
              <a:rPr lang="en-US" b="1" u="sng" dirty="0"/>
              <a:t>optimum</a:t>
            </a:r>
            <a:r>
              <a:rPr lang="en-US" dirty="0"/>
              <a:t> is a </a:t>
            </a:r>
            <a:r>
              <a:rPr lang="en-US" b="1" u="sng" dirty="0"/>
              <a:t>maximum</a:t>
            </a:r>
            <a:r>
              <a:rPr lang="en-US" dirty="0"/>
              <a:t> when we want to maximize, and a </a:t>
            </a:r>
            <a:r>
              <a:rPr lang="en-US" b="1" u="sng" dirty="0"/>
              <a:t>minimum</a:t>
            </a:r>
            <a:r>
              <a:rPr lang="en-US" dirty="0"/>
              <a:t> when we want to minimize.</a:t>
            </a:r>
          </a:p>
          <a:p>
            <a:r>
              <a:rPr lang="en-US" dirty="0"/>
              <a:t>The goal in optimization is to find an optimum.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730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 Neural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534400" cy="4876800"/>
          </a:xfrm>
        </p:spPr>
        <p:txBody>
          <a:bodyPr/>
          <a:lstStyle/>
          <a:p>
            <a:r>
              <a:rPr lang="en-US" dirty="0"/>
              <a:t>To train a neural network we need:</a:t>
            </a:r>
          </a:p>
          <a:p>
            <a:pPr lvl="1"/>
            <a:r>
              <a:rPr lang="en-US" dirty="0"/>
              <a:t>Values for hyperparameters specifying the network topology (number of layers, units per layer, connectivity of layers).</a:t>
            </a:r>
          </a:p>
          <a:p>
            <a:pPr lvl="1"/>
            <a:r>
              <a:rPr lang="en-US" dirty="0"/>
              <a:t>Other </a:t>
            </a:r>
            <a:r>
              <a:rPr lang="en-US" dirty="0" err="1"/>
              <a:t>hyperparameters</a:t>
            </a:r>
            <a:r>
              <a:rPr lang="en-US" dirty="0"/>
              <a:t>, besides network topology.</a:t>
            </a:r>
          </a:p>
          <a:p>
            <a:pPr lvl="2"/>
            <a:r>
              <a:rPr lang="en-US" dirty="0"/>
              <a:t>More details later.</a:t>
            </a:r>
          </a:p>
          <a:p>
            <a:pPr lvl="1"/>
            <a:r>
              <a:rPr lang="en-US" dirty="0"/>
              <a:t>A training set.</a:t>
            </a:r>
          </a:p>
          <a:p>
            <a:pPr lvl="2"/>
            <a:r>
              <a:rPr lang="en-US" dirty="0"/>
              <a:t>This is a typical supervised learning problem, so each element of a training set is a pair of an example input and a target output.</a:t>
            </a:r>
          </a:p>
          <a:p>
            <a:pPr lvl="2"/>
            <a:r>
              <a:rPr lang="en-US" dirty="0"/>
              <a:t>Typically, both the input and the output are multidimensional.</a:t>
            </a:r>
          </a:p>
          <a:p>
            <a:pPr lvl="1"/>
            <a:r>
              <a:rPr lang="en-US" dirty="0"/>
              <a:t>An optimization criterion.</a:t>
            </a:r>
          </a:p>
          <a:p>
            <a:pPr lvl="2"/>
            <a:r>
              <a:rPr lang="en-US" dirty="0"/>
              <a:t>This is a quantitative performance measure, that tells us how well the network performs on the training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813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and Local Optima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400" dirty="0"/>
                  <a:t>What does it mean if we say that a choice of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𝒐𝒑𝒕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𝒐𝒑𝒕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en-US" sz="2400" b="1" u="sng" dirty="0"/>
                  <a:t>minimizes</a:t>
                </a:r>
                <a:r>
                  <a:rPr lang="en-US" sz="2400" dirty="0"/>
                  <a:t> the SSD error?</a:t>
                </a:r>
                <a:br>
                  <a:rPr lang="en-US" sz="2400" dirty="0"/>
                </a:b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>
                              <a:latin typeface="Cambria Math"/>
                            </a:rPr>
                            <m:t>𝒘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  <m:r>
                            <a:rPr lang="en-US" sz="2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>
                                              <a:latin typeface="Cambria Math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)−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1200" dirty="0"/>
              </a:p>
              <a:p>
                <a:pPr lvl="0"/>
                <a:r>
                  <a:rPr lang="en-US" sz="2400" dirty="0">
                    <a:solidFill>
                      <a:prstClr val="black"/>
                    </a:solidFill>
                  </a:rPr>
                  <a:t>A term like “minimum”, “maximum”, “optimum” can be unclear, unless we specify whether it is </a:t>
                </a:r>
                <a:r>
                  <a:rPr lang="en-US" sz="2400" b="1" u="sng" dirty="0">
                    <a:solidFill>
                      <a:prstClr val="black"/>
                    </a:solidFill>
                  </a:rPr>
                  <a:t>global</a:t>
                </a:r>
                <a:r>
                  <a:rPr lang="en-US" sz="2400" dirty="0">
                    <a:solidFill>
                      <a:prstClr val="black"/>
                    </a:solidFill>
                  </a:rPr>
                  <a:t> or </a:t>
                </a:r>
                <a:r>
                  <a:rPr lang="en-US" sz="2400" b="1" u="sng" dirty="0">
                    <a:solidFill>
                      <a:prstClr val="black"/>
                    </a:solidFill>
                  </a:rPr>
                  <a:t>local</a:t>
                </a:r>
                <a:r>
                  <a:rPr lang="en-US" sz="2400" dirty="0">
                    <a:solidFill>
                      <a:prstClr val="black"/>
                    </a:solidFill>
                  </a:rPr>
                  <a:t>.</a:t>
                </a:r>
              </a:p>
              <a:p>
                <a:pPr lvl="0"/>
                <a:r>
                  <a:rPr lang="en-US" sz="2400" dirty="0">
                    <a:solidFill>
                      <a:prstClr val="black"/>
                    </a:solidFill>
                  </a:rPr>
                  <a:t>To say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𝒐𝒑𝒕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𝒐𝒑𝒕</m:t>
                        </m:r>
                      </m:sub>
                    </m:sSub>
                  </m:oMath>
                </a14:m>
                <a:r>
                  <a:rPr lang="en-US" sz="2400" dirty="0"/>
                  <a:t> are </a:t>
                </a:r>
                <a:r>
                  <a:rPr lang="en-US" sz="2400" b="1" u="sng" dirty="0">
                    <a:solidFill>
                      <a:prstClr val="black"/>
                    </a:solidFill>
                  </a:rPr>
                  <a:t>globally optimal</a:t>
                </a:r>
                <a:r>
                  <a:rPr lang="en-US" sz="2400" dirty="0">
                    <a:solidFill>
                      <a:prstClr val="black"/>
                    </a:solidFill>
                  </a:rPr>
                  <a:t>, they </a:t>
                </a:r>
                <a:r>
                  <a:rPr lang="en-US" sz="2400" dirty="0"/>
                  <a:t>must satisfy this property:</a:t>
                </a:r>
                <a:endParaRPr lang="en-US" sz="2400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:endParaRPr lang="en-US" sz="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>
                              <a:latin typeface="Cambria Math"/>
                            </a:rPr>
                            <m:t>𝒘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i="1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𝒐𝒑𝒕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𝒐𝒑𝒕</m:t>
                              </m:r>
                            </m:sub>
                          </m:sSub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400" i="1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>
                              <a:latin typeface="Cambria Math"/>
                            </a:rPr>
                            <m:t>𝒘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lvl="0" indent="0">
                  <a:buNone/>
                </a:pPr>
                <a:endParaRPr lang="en-US" sz="800" dirty="0"/>
              </a:p>
              <a:p>
                <a:pPr lvl="0"/>
                <a:r>
                  <a:rPr lang="en-US" sz="2400" dirty="0">
                    <a:solidFill>
                      <a:prstClr val="black"/>
                    </a:solidFill>
                  </a:rPr>
                  <a:t>That is, no other choice for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 can give a lower error.</a:t>
                </a:r>
              </a:p>
              <a:p>
                <a:pPr marL="0" lv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3" t="-875" b="-7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682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and Local Optima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lvl="0"/>
                <a:r>
                  <a:rPr lang="en-US" sz="2400" dirty="0">
                    <a:solidFill>
                      <a:prstClr val="black"/>
                    </a:solidFill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𝒐𝒑𝒕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𝒐𝒑𝒕</m:t>
                        </m:r>
                      </m:sub>
                    </m:sSub>
                  </m:oMath>
                </a14:m>
                <a:r>
                  <a:rPr lang="en-US" sz="2400" dirty="0"/>
                  <a:t> to be </a:t>
                </a:r>
                <a:r>
                  <a:rPr lang="en-US" sz="2400" b="1" u="sng" dirty="0">
                    <a:solidFill>
                      <a:prstClr val="black"/>
                    </a:solidFill>
                  </a:rPr>
                  <a:t>locally optimal</a:t>
                </a:r>
                <a:r>
                  <a:rPr lang="en-US" sz="2400" dirty="0">
                    <a:solidFill>
                      <a:prstClr val="black"/>
                    </a:solidFill>
                  </a:rPr>
                  <a:t>, they </a:t>
                </a:r>
                <a:r>
                  <a:rPr lang="en-US" sz="2400" dirty="0"/>
                  <a:t>must satisfy a far weaker property:</a:t>
                </a:r>
                <a:endParaRPr lang="en-US" sz="2400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:endParaRPr lang="en-US" sz="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such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that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>
                              <a:latin typeface="Cambria Math"/>
                            </a:rPr>
                            <m:t>𝒘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e>
                                    <m:sub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𝒐𝒑𝒕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and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/>
                                        </a:rPr>
                                        <m:t>𝒘</m:t>
                                      </m:r>
                                    </m:e>
                                    <m:sub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𝒐𝒑𝒕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1" i="1">
                                      <a:latin typeface="Cambria Math"/>
                                    </a:rPr>
                                    <m:t>𝒘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then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𝒐𝒑𝒕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𝒐𝒑𝒕</m:t>
                              </m:r>
                            </m:sub>
                          </m:sSub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400" i="1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>
                              <a:latin typeface="Cambria Math"/>
                            </a:rPr>
                            <m:t>𝒘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lvl="0" indent="0">
                  <a:buNone/>
                </a:pPr>
                <a:endParaRPr lang="en-US" sz="800" dirty="0"/>
              </a:p>
              <a:p>
                <a:pPr lvl="0"/>
                <a:r>
                  <a:rPr lang="en-US" sz="2400" dirty="0">
                    <a:solidFill>
                      <a:prstClr val="black"/>
                    </a:solidFill>
                  </a:rPr>
                  <a:t>Remember that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 denotes the Euclidean norm.</a:t>
                </a:r>
              </a:p>
              <a:p>
                <a:pPr lvl="0"/>
                <a:r>
                  <a:rPr lang="en-US" sz="2400" dirty="0">
                    <a:solidFill>
                      <a:prstClr val="black"/>
                    </a:solidFill>
                  </a:rPr>
                  <a:t>In words,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𝒐𝒑𝒕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𝒐𝒑𝒕</m:t>
                        </m:r>
                      </m:sub>
                    </m:sSub>
                  </m:oMath>
                </a14:m>
                <a:r>
                  <a:rPr lang="en-US" sz="2400" dirty="0"/>
                  <a:t> are </a:t>
                </a:r>
                <a:r>
                  <a:rPr lang="en-US" sz="2400" b="1" u="sng" dirty="0">
                    <a:solidFill>
                      <a:prstClr val="black"/>
                    </a:solidFill>
                  </a:rPr>
                  <a:t>locally optimal</a:t>
                </a:r>
                <a:r>
                  <a:rPr lang="en-US" sz="2400" dirty="0">
                    <a:solidFill>
                      <a:prstClr val="black"/>
                    </a:solidFill>
                  </a:rPr>
                  <a:t>, it means that we can find no better values for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>
                        <a:latin typeface="Cambria Math"/>
                      </a:rPr>
                      <m:t>𝒘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 that are relatively close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𝒐𝒑𝒕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𝒐𝒑𝒕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.</a:t>
                </a:r>
              </a:p>
              <a:p>
                <a:pPr lvl="1"/>
                <a:r>
                  <a:rPr lang="en-US" sz="2000" dirty="0">
                    <a:solidFill>
                      <a:prstClr val="black"/>
                    </a:solidFill>
                  </a:rPr>
                  <a:t>There may be values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 i="1">
                        <a:latin typeface="Cambria Math"/>
                      </a:rPr>
                      <m:t>𝒘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 that give a far lower SSD error, but they are not very close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𝒐𝒑𝒕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𝒐𝒑𝒕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.</a:t>
                </a:r>
              </a:p>
              <a:p>
                <a:pPr marL="0" lv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3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2265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and Local Optima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any optimization method, it is important to understand if the result is globally or locally optimal.</a:t>
            </a:r>
          </a:p>
          <a:p>
            <a:r>
              <a:rPr lang="en-US" dirty="0"/>
              <a:t>For neural networks, we do </a:t>
            </a:r>
            <a:r>
              <a:rPr lang="en-US" b="1" u="sng" dirty="0"/>
              <a:t>not</a:t>
            </a:r>
            <a:r>
              <a:rPr lang="en-US" dirty="0"/>
              <a:t> have any method that finds globally optimal solutions in a reasonable amount of time (like polynomial time).</a:t>
            </a:r>
          </a:p>
          <a:p>
            <a:r>
              <a:rPr lang="en-US" dirty="0"/>
              <a:t>The standard training algorithm (called </a:t>
            </a:r>
            <a:r>
              <a:rPr lang="en-US" b="1" u="sng" dirty="0"/>
              <a:t>backpropagation</a:t>
            </a:r>
            <a:r>
              <a:rPr lang="en-US" dirty="0"/>
              <a:t>) finds a locally optimal solution.</a:t>
            </a:r>
          </a:p>
          <a:p>
            <a:pPr lvl="1"/>
            <a:r>
              <a:rPr lang="en-US" dirty="0"/>
              <a:t>Mathematically we wish we could do better.</a:t>
            </a:r>
          </a:p>
          <a:p>
            <a:pPr lvl="1"/>
            <a:r>
              <a:rPr lang="en-US" dirty="0"/>
              <a:t>In practice, the results are often good enough, otherwise neural networks would not be as popular.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040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990600"/>
          </a:xfrm>
        </p:spPr>
        <p:txBody>
          <a:bodyPr/>
          <a:lstStyle/>
          <a:p>
            <a:r>
              <a:rPr lang="en-US" dirty="0"/>
              <a:t>Training as an Optimization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we said, in an optimization problem we need to:</a:t>
            </a:r>
          </a:p>
          <a:p>
            <a:pPr lvl="1"/>
            <a:r>
              <a:rPr lang="en-US" dirty="0"/>
              <a:t>Define what </a:t>
            </a:r>
            <a:r>
              <a:rPr lang="en-US" b="1" u="sng" dirty="0"/>
              <a:t>parameters</a:t>
            </a:r>
            <a:r>
              <a:rPr lang="en-US" dirty="0"/>
              <a:t> we are optimizing. This is also called the </a:t>
            </a:r>
            <a:r>
              <a:rPr lang="en-US" b="1" u="sng" dirty="0"/>
              <a:t>search space</a:t>
            </a:r>
            <a:r>
              <a:rPr lang="en-US" dirty="0"/>
              <a:t> (the space of possible choices).</a:t>
            </a:r>
          </a:p>
          <a:p>
            <a:pPr lvl="2"/>
            <a:r>
              <a:rPr lang="en-US" dirty="0"/>
              <a:t>For neural networks, what is that?</a:t>
            </a:r>
          </a:p>
          <a:p>
            <a:pPr lvl="1"/>
            <a:r>
              <a:rPr lang="en-US" dirty="0"/>
              <a:t>Define a quantitative </a:t>
            </a:r>
            <a:r>
              <a:rPr lang="en-US" b="1" u="sng" dirty="0"/>
              <a:t>optimization criterion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For neural networks, what is that?</a:t>
            </a:r>
          </a:p>
          <a:p>
            <a:pPr lvl="1"/>
            <a:r>
              <a:rPr lang="en-US" dirty="0"/>
              <a:t>Define an </a:t>
            </a:r>
            <a:r>
              <a:rPr lang="en-US" b="1" u="sng" dirty="0"/>
              <a:t>optimization algorithm</a:t>
            </a:r>
            <a:r>
              <a:rPr lang="en-US" dirty="0"/>
              <a:t> for finding a good set of parameters.</a:t>
            </a:r>
          </a:p>
          <a:p>
            <a:pPr lvl="2"/>
            <a:r>
              <a:rPr lang="en-US" dirty="0"/>
              <a:t>For neural networks, what is that?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9605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990600"/>
          </a:xfrm>
        </p:spPr>
        <p:txBody>
          <a:bodyPr/>
          <a:lstStyle/>
          <a:p>
            <a:r>
              <a:rPr lang="en-US" dirty="0"/>
              <a:t>Training as an Optimization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As we said, in an optimization problem we need to:</a:t>
                </a:r>
              </a:p>
              <a:p>
                <a:pPr lvl="1"/>
                <a:r>
                  <a:rPr lang="en-US" dirty="0"/>
                  <a:t>Define what </a:t>
                </a:r>
                <a:r>
                  <a:rPr lang="en-US" b="1" u="sng" dirty="0"/>
                  <a:t>parameters</a:t>
                </a:r>
                <a:r>
                  <a:rPr lang="en-US" dirty="0"/>
                  <a:t> we are optimizing. This is also called the </a:t>
                </a:r>
                <a:r>
                  <a:rPr lang="en-US" b="1" u="sng" dirty="0"/>
                  <a:t>search space</a:t>
                </a:r>
                <a:r>
                  <a:rPr lang="en-US" dirty="0"/>
                  <a:t> (the space of possible choices).</a:t>
                </a:r>
              </a:p>
              <a:p>
                <a:pPr lvl="2"/>
                <a:r>
                  <a:rPr lang="en-US" dirty="0"/>
                  <a:t>For neural networks, we search over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Define a quantitative </a:t>
                </a:r>
                <a:r>
                  <a:rPr lang="en-US" b="1" u="sng" dirty="0"/>
                  <a:t>optimization criterion</a:t>
                </a:r>
                <a:r>
                  <a:rPr lang="en-US" dirty="0"/>
                  <a:t>.</a:t>
                </a:r>
              </a:p>
              <a:p>
                <a:pPr lvl="2"/>
                <a:r>
                  <a:rPr lang="en-US" dirty="0"/>
                  <a:t>For neural networks, we defined the SSD error, which we want to minimize. We will also see and use other choices this semester.</a:t>
                </a:r>
              </a:p>
              <a:p>
                <a:pPr lvl="1"/>
                <a:r>
                  <a:rPr lang="en-US" dirty="0"/>
                  <a:t>Define an </a:t>
                </a:r>
                <a:r>
                  <a:rPr lang="en-US" b="1" u="sng" dirty="0"/>
                  <a:t>optimization algorithm</a:t>
                </a:r>
                <a:r>
                  <a:rPr lang="en-US" dirty="0"/>
                  <a:t> for finding a good set of parameters.</a:t>
                </a:r>
              </a:p>
              <a:p>
                <a:pPr lvl="2"/>
                <a:r>
                  <a:rPr lang="en-US" dirty="0"/>
                  <a:t>We have not done this yet, that is our next topic.</a:t>
                </a:r>
              </a:p>
              <a:p>
                <a:pPr lvl="2"/>
                <a:r>
                  <a:rPr lang="en-US" dirty="0"/>
                  <a:t>Preview: the general method that we will use is called </a:t>
                </a:r>
                <a:r>
                  <a:rPr lang="en-US" b="1" u="sng" dirty="0"/>
                  <a:t>gradient descent</a:t>
                </a:r>
                <a:r>
                  <a:rPr lang="en-US" dirty="0"/>
                  <a:t>. When used specifically for training neural networks, it is called </a:t>
                </a:r>
                <a:r>
                  <a:rPr lang="en-US" b="1" u="sng" dirty="0"/>
                  <a:t>backpropagation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1250" r="-370" b="-3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3481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Gradients and Partial Derivatives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Gradients is something that is covered in the third semester of the Calculus sequence.</a:t>
                </a:r>
              </a:p>
              <a:p>
                <a:r>
                  <a:rPr lang="en-US" sz="2400" dirty="0"/>
                  <a:t>For easy reference, here is a quick description.</a:t>
                </a:r>
              </a:p>
              <a:p>
                <a:pPr lvl="1"/>
                <a:r>
                  <a:rPr lang="en-US" sz="2000" dirty="0"/>
                  <a:t>Summary: gradients are vectors of partial derivatives.</a:t>
                </a:r>
              </a:p>
              <a:p>
                <a:r>
                  <a:rPr lang="en-US" sz="2400" dirty="0"/>
                  <a:t>Consider this function f:</a:t>
                </a:r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−600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−800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+50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1200" dirty="0"/>
              </a:p>
              <a:p>
                <a:r>
                  <a:rPr lang="en-US" sz="2400" dirty="0"/>
                  <a:t>The partial derivative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with respect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is denoted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2400" dirty="0"/>
                  <a:t> .</a:t>
                </a:r>
              </a:p>
              <a:p>
                <a:r>
                  <a:rPr lang="en-US" sz="2400" dirty="0"/>
                  <a:t>To compute it, we simply compute the derivative with respect to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, pretending that any other variables are constant.</a:t>
                </a:r>
              </a:p>
              <a:p>
                <a:pPr lvl="1"/>
                <a:r>
                  <a:rPr lang="en-US" sz="2000" dirty="0"/>
                  <a:t>In our example, the only other variable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, so we pretend that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 is constant.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3" t="-1000" r="-1778" b="-4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6044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Derivatives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382000" cy="48768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−600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−800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+50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1200" dirty="0"/>
              </a:p>
              <a:p>
                <a:endParaRPr lang="en-US" sz="2400" dirty="0"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ea typeface="Cambria Math" panose="02040503050406030204" pitchFamily="18" charset="0"/>
                  </a:rPr>
                  <a:t>Using the sum rule for derivatives:</a:t>
                </a:r>
              </a:p>
              <a:p>
                <a:pPr marL="0" indent="0">
                  <a:buNone/>
                </a:pPr>
                <a:br>
                  <a:rPr lang="en-US" sz="2400" dirty="0">
                    <a:ea typeface="Cambria Math" panose="02040503050406030204" pitchFamily="18" charset="0"/>
                  </a:rPr>
                </a:br>
                <a:endParaRPr lang="en-US" sz="12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(−600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(−800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382000" cy="4876800"/>
              </a:xfrm>
              <a:blipFill>
                <a:blip r:embed="rId3"/>
                <a:stretch>
                  <a:fillRect l="-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4897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06450"/>
          </a:xfrm>
        </p:spPr>
        <p:txBody>
          <a:bodyPr/>
          <a:lstStyle/>
          <a:p>
            <a:r>
              <a:rPr lang="en-US" dirty="0"/>
              <a:t>Partial Derivatives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382000" cy="48768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−600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−800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+50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600" dirty="0"/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(−600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(−800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12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=???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=???</m:t>
                    </m:r>
                  </m:oMath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(−600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=???</m:t>
                    </m:r>
                  </m:oMath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(−800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=???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=???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50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=???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382000" cy="4876800"/>
              </a:xfrm>
              <a:blipFill>
                <a:blip r:embed="rId3"/>
                <a:stretch>
                  <a:fillRect b="-15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0840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06450"/>
          </a:xfrm>
        </p:spPr>
        <p:txBody>
          <a:bodyPr/>
          <a:lstStyle/>
          <a:p>
            <a:r>
              <a:rPr lang="en-US" dirty="0"/>
              <a:t>Partial Derivatives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382000" cy="48768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−600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−800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+50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600" dirty="0"/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(−600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(−800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12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b="0" dirty="0">
                    <a:ea typeface="Cambria Math" panose="02040503050406030204" pitchFamily="18" charset="0"/>
                  </a:rPr>
                  <a:t>. Why? Because </a:t>
                </a:r>
                <a:r>
                  <a:rPr lang="en-US" sz="2400" b="1" u="sng" dirty="0">
                    <a:ea typeface="Cambria Math" panose="02040503050406030204" pitchFamily="18" charset="0"/>
                  </a:rPr>
                  <a:t>we treat y as a constant</a:t>
                </a:r>
                <a:r>
                  <a:rPr lang="en-US" sz="2400" dirty="0">
                    <a:ea typeface="Cambria Math" panose="02040503050406030204" pitchFamily="18" charset="0"/>
                  </a:rPr>
                  <a:t>.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(−600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−600</m:t>
                    </m:r>
                  </m:oMath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(−800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/>
                  <a:t>. Why? Again, </a:t>
                </a:r>
                <a:r>
                  <a:rPr lang="en-US" sz="2400" dirty="0">
                    <a:ea typeface="Cambria Math" panose="02040503050406030204" pitchFamily="18" charset="0"/>
                  </a:rPr>
                  <a:t>because </a:t>
                </a:r>
                <a:r>
                  <a:rPr lang="en-US" sz="2400" b="1" u="sng" dirty="0">
                    <a:ea typeface="Cambria Math" panose="02040503050406030204" pitchFamily="18" charset="0"/>
                  </a:rPr>
                  <a:t>we treat y as a constant</a:t>
                </a:r>
                <a:r>
                  <a:rPr lang="en-US" sz="2400" dirty="0">
                    <a:ea typeface="Cambria Math" panose="02040503050406030204" pitchFamily="18" charset="0"/>
                  </a:rPr>
                  <a:t>.</a:t>
                </a:r>
                <a:endParaRPr lang="en-US" sz="24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. Again, </a:t>
                </a:r>
                <a:r>
                  <a:rPr lang="en-US" sz="2400" b="1" u="sng" dirty="0">
                    <a:ea typeface="Cambria Math" panose="02040503050406030204" pitchFamily="18" charset="0"/>
                  </a:rPr>
                  <a:t>we treat y as a constant</a:t>
                </a:r>
                <a:r>
                  <a:rPr lang="en-US" sz="2400" dirty="0">
                    <a:ea typeface="Cambria Math" panose="02040503050406030204" pitchFamily="18" charset="0"/>
                  </a:rPr>
                  <a:t>.</a:t>
                </a:r>
                <a:endParaRPr lang="en-US" sz="24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50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/>
                  <a:t>, since 50 is a constant.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382000" cy="4876800"/>
              </a:xfrm>
              <a:blipFill>
                <a:blip r:embed="rId3"/>
                <a:stretch>
                  <a:fillRect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2332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Derivatives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−600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−800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+50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:endParaRPr lang="en-US" sz="1200" dirty="0"/>
              </a:p>
              <a:p>
                <a:r>
                  <a:rPr lang="en-US" sz="2400" dirty="0"/>
                  <a:t>Based on the previous calculations, the partial derivative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2400" dirty="0"/>
                  <a:t> is: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−600+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469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382000" cy="4876800"/>
          </a:xfrm>
        </p:spPr>
        <p:txBody>
          <a:bodyPr/>
          <a:lstStyle/>
          <a:p>
            <a:r>
              <a:rPr lang="en-US" dirty="0"/>
              <a:t>We start with training the simplest neural network:</a:t>
            </a:r>
          </a:p>
          <a:p>
            <a:pPr lvl="1"/>
            <a:r>
              <a:rPr lang="en-US" dirty="0"/>
              <a:t>A single perceptron.</a:t>
            </a:r>
          </a:p>
          <a:p>
            <a:r>
              <a:rPr lang="en-US" dirty="0"/>
              <a:t>Training a neural network is an </a:t>
            </a:r>
            <a:r>
              <a:rPr lang="en-US" b="1" u="sng" dirty="0"/>
              <a:t>optimization problem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We will define what that means.</a:t>
            </a:r>
          </a:p>
          <a:p>
            <a:r>
              <a:rPr lang="en-US" dirty="0"/>
              <a:t>In general, optimization problems can be solved in different ways.</a:t>
            </a:r>
          </a:p>
          <a:p>
            <a:r>
              <a:rPr lang="en-US" dirty="0"/>
              <a:t>For neural networks in particular, we will solve the optimization problem using </a:t>
            </a:r>
            <a:r>
              <a:rPr lang="en-US" b="1" u="sng" dirty="0"/>
              <a:t>gradient descent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Again, we will define what that means.</a:t>
            </a:r>
          </a:p>
          <a:p>
            <a:r>
              <a:rPr lang="en-US" dirty="0"/>
              <a:t>We will apply gradient descent to train a perceptron.</a:t>
            </a:r>
          </a:p>
          <a:p>
            <a:r>
              <a:rPr lang="en-US" dirty="0"/>
              <a:t>Then, we will address more general neural networks.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6038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Derivatives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−600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−800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+50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1200" dirty="0"/>
              </a:p>
              <a:p>
                <a:r>
                  <a:rPr lang="en-US" sz="2400" dirty="0"/>
                  <a:t>Now, let’s compute the partial derivative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with respect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, which is denoted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sz="2400" dirty="0"/>
                  <a:t> .</a:t>
                </a:r>
              </a:p>
              <a:p>
                <a:r>
                  <a:rPr lang="en-US" sz="2400" dirty="0"/>
                  <a:t>To compute it, we simply compute the derivative with respect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, pretending that any other variables are constant.</a:t>
                </a:r>
              </a:p>
              <a:p>
                <a:pPr lvl="1"/>
                <a:r>
                  <a:rPr lang="en-US" sz="2000" dirty="0"/>
                  <a:t>In our example, the only other variable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, so we pretend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is constant.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3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4952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Derivatives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382000" cy="48768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−600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−800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+50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1200" dirty="0"/>
              </a:p>
              <a:p>
                <a:endParaRPr lang="en-US" sz="2400" dirty="0"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ea typeface="Cambria Math" panose="02040503050406030204" pitchFamily="18" charset="0"/>
                  </a:rPr>
                  <a:t>Using the sum rule for derivatives:</a:t>
                </a:r>
              </a:p>
              <a:p>
                <a:pPr marL="0" indent="0">
                  <a:buNone/>
                </a:pPr>
                <a:br>
                  <a:rPr lang="en-US" sz="2400" dirty="0">
                    <a:ea typeface="Cambria Math" panose="02040503050406030204" pitchFamily="18" charset="0"/>
                  </a:rPr>
                </a:br>
                <a:endParaRPr lang="en-US" sz="12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(−600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(−800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382000" cy="4876800"/>
              </a:xfrm>
              <a:blipFill>
                <a:blip r:embed="rId3"/>
                <a:stretch>
                  <a:fillRect l="-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6583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06450"/>
          </a:xfrm>
        </p:spPr>
        <p:txBody>
          <a:bodyPr/>
          <a:lstStyle/>
          <a:p>
            <a:r>
              <a:rPr lang="en-US" dirty="0"/>
              <a:t>Partial Derivatives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382000" cy="48768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−600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−800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+50</m:t>
                      </m:r>
                    </m:oMath>
                  </m:oMathPara>
                </a14:m>
                <a:endParaRPr lang="en-US" sz="2200" dirty="0"/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(−600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(−800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𝑥𝑦</m:t>
                          </m:r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50</m:t>
                          </m:r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sz="2200" dirty="0"/>
              </a:p>
              <a:p>
                <a:pPr marL="0" indent="0">
                  <a:buNone/>
                </a:pPr>
                <a:endParaRPr lang="en-US" sz="8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=???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=???</m:t>
                    </m:r>
                  </m:oMath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(−600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=???</m:t>
                    </m:r>
                  </m:oMath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(−800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=???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=???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50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=???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382000" cy="4876800"/>
              </a:xfrm>
              <a:blipFill>
                <a:blip r:embed="rId3"/>
                <a:stretch>
                  <a:fillRect b="-17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9046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06450"/>
          </a:xfrm>
        </p:spPr>
        <p:txBody>
          <a:bodyPr/>
          <a:lstStyle/>
          <a:p>
            <a:r>
              <a:rPr lang="en-US" dirty="0"/>
              <a:t>Partial Derivatives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382000" cy="4876800"/>
              </a:xfrm>
            </p:spPr>
            <p:txBody>
              <a:bodyPr/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US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−600</m:t>
                      </m:r>
                      <m:r>
                        <a:rPr lang="en-US" sz="2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−800</m:t>
                      </m:r>
                      <m:r>
                        <a:rPr lang="en-US" sz="2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+50</m:t>
                      </m:r>
                    </m:oMath>
                  </m:oMathPara>
                </a14:m>
                <a:endParaRPr lang="en-US" sz="2200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:endParaRPr lang="en-US" sz="1100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(−600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(−800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𝑥𝑦</m:t>
                          </m:r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50</m:t>
                          </m:r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sz="2200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:endParaRPr lang="en-US" sz="800" dirty="0">
                  <a:solidFill>
                    <a:prstClr val="black"/>
                  </a:solidFill>
                </a:endParaRPr>
              </a:p>
              <a:p>
                <a:pPr lvl="0"/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  Now we treat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 as a constant.</a:t>
                </a:r>
              </a:p>
              <a:p>
                <a:pPr lvl="0"/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400" dirty="0">
                  <a:solidFill>
                    <a:prstClr val="black"/>
                  </a:solidFill>
                  <a:ea typeface="Cambria Math" panose="02040503050406030204" pitchFamily="18" charset="0"/>
                </a:endParaRPr>
              </a:p>
              <a:p>
                <a:pPr lvl="0"/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(−600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. Again, </a:t>
                </a:r>
                <a:r>
                  <a:rPr lang="en-US" sz="2400" dirty="0">
                    <a:solidFill>
                      <a:prstClr val="black"/>
                    </a:solidFill>
                  </a:rPr>
                  <a:t>we treat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 as a constant.</a:t>
                </a:r>
                <a:endParaRPr lang="en-US" sz="2400" dirty="0">
                  <a:solidFill>
                    <a:prstClr val="black"/>
                  </a:solidFill>
                  <a:ea typeface="Cambria Math" panose="02040503050406030204" pitchFamily="18" charset="0"/>
                </a:endParaRPr>
              </a:p>
              <a:p>
                <a:pPr lvl="0"/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(−800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−800</m:t>
                    </m:r>
                  </m:oMath>
                </a14:m>
                <a:endParaRPr lang="en-US" sz="2400" dirty="0">
                  <a:solidFill>
                    <a:prstClr val="black"/>
                  </a:solidFill>
                </a:endParaRPr>
              </a:p>
              <a:p>
                <a:pPr lvl="0"/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𝑥𝑦</m:t>
                        </m:r>
                      </m:num>
                      <m:den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. Again, we treat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 as a constant.</a:t>
                </a:r>
              </a:p>
              <a:p>
                <a:pPr lvl="0"/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50</m:t>
                        </m:r>
                      </m:num>
                      <m:den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, since 50 is a constant.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382000" cy="4876800"/>
              </a:xfrm>
              <a:blipFill>
                <a:blip r:embed="rId3"/>
                <a:stretch>
                  <a:fillRect b="-18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638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Derivatives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−600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−800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+50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1200" dirty="0"/>
              </a:p>
              <a:p>
                <a:r>
                  <a:rPr lang="en-US" sz="2400" dirty="0"/>
                  <a:t>Based on the previous calculations, the partial derivative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sz="2400" dirty="0"/>
                  <a:t> is: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−800+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6687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447800"/>
                <a:ext cx="8839200" cy="48768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−600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−800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+50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1200" dirty="0"/>
              </a:p>
              <a:p>
                <a:r>
                  <a:rPr lang="en-US" sz="2400" dirty="0"/>
                  <a:t>So, the two partial derivatives are: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−600+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−800+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lvl="0"/>
                <a:r>
                  <a:rPr lang="en-US" sz="2400" dirty="0">
                    <a:solidFill>
                      <a:prstClr val="black"/>
                    </a:solidFill>
                  </a:rPr>
                  <a:t>The </a:t>
                </a:r>
                <a:r>
                  <a:rPr lang="en-US" sz="2400" b="1" u="sng" dirty="0">
                    <a:solidFill>
                      <a:prstClr val="black"/>
                    </a:solidFill>
                  </a:rPr>
                  <a:t>gradient vector</a:t>
                </a:r>
                <a:r>
                  <a:rPr lang="en-US" sz="24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 is simply the vector of the partial derivatives.</a:t>
                </a:r>
              </a:p>
              <a:p>
                <a:pPr marL="0" lvl="0" indent="0">
                  <a:buNone/>
                </a:pPr>
                <a:endParaRPr lang="en-US" sz="2400" dirty="0">
                  <a:solidFill>
                    <a:prstClr val="black"/>
                  </a:solidFill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−600+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,4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−800+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447800"/>
                <a:ext cx="8839200" cy="4876800"/>
              </a:xfrm>
              <a:blipFill>
                <a:blip r:embed="rId3"/>
                <a:stretch>
                  <a:fillRect l="-966" b="-1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1078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Formally: suppose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a function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In other words, the input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-dimensional vector, and the output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a real number.</a:t>
                </a:r>
              </a:p>
              <a:p>
                <a:r>
                  <a:rPr lang="en-US" dirty="0"/>
                  <a:t>Then, the gradient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a function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-dimensional vector, then the gradient vector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is defined as the vector of all partial derivatives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: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,…,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1250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3829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Gradients and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Gradients can be used to find local minima.</a:t>
            </a:r>
          </a:p>
          <a:p>
            <a:r>
              <a:rPr lang="en-US" dirty="0"/>
              <a:t>In training a neural network, we typically want to find a local minimum of the optimization criterion.</a:t>
            </a:r>
          </a:p>
          <a:p>
            <a:pPr lvl="1"/>
            <a:r>
              <a:rPr lang="en-US" dirty="0"/>
              <a:t>For example, the optimization criterion can be the sum of squared differences.</a:t>
            </a:r>
          </a:p>
          <a:p>
            <a:r>
              <a:rPr lang="en-US" dirty="0"/>
              <a:t>So, we need to review how gradients are used in such problems.</a:t>
            </a:r>
          </a:p>
          <a:p>
            <a:r>
              <a:rPr lang="en-US" dirty="0"/>
              <a:t>The method is called </a:t>
            </a:r>
            <a:r>
              <a:rPr lang="en-US" b="1" u="sng" dirty="0"/>
              <a:t>gradient descent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713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Direction of the Gradient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The gradient vector points towards the direction where the function increases the fastest.</a:t>
                </a:r>
              </a:p>
              <a:p>
                <a:r>
                  <a:rPr lang="en-US" sz="2400" dirty="0"/>
                  <a:t>The opposite direction is the direction where the function increases the slowest.</a:t>
                </a:r>
              </a:p>
              <a:p>
                <a:r>
                  <a:rPr lang="en-US" sz="2400" dirty="0"/>
                  <a:t>If we look at our previous example:</a:t>
                </a:r>
                <a:br>
                  <a:rPr lang="en-US" sz="2400" dirty="0"/>
                </a:b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−600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−800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+50</m:t>
                      </m:r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−600+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,4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−800+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lvl="0"/>
                <a:r>
                  <a:rPr lang="en-US" sz="2400" dirty="0">
                    <a:solidFill>
                      <a:prstClr val="black"/>
                    </a:solidFill>
                  </a:rPr>
                  <a:t>If we choose any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400" dirty="0"/>
                  <a:t>, the gradient vector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400" dirty="0"/>
                  <a:t> tells us towards which direction the function increases and decreases the fastest.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3" t="-1000" b="-10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7342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66" r="14196" b="16528"/>
          <a:stretch/>
        </p:blipFill>
        <p:spPr>
          <a:xfrm>
            <a:off x="4419600" y="2376287"/>
            <a:ext cx="4495800" cy="42531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/>
              <a:t>Some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1309487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−600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−800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+50</m:t>
                      </m:r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−600+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,4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−800+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1309487"/>
              </a:xfrm>
              <a:blipFill>
                <a:blip r:embed="rId4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21272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4800" y="3544431"/>
            <a:ext cx="365482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Here is a visualization of this function, for the region: </a:t>
            </a:r>
            <a:br>
              <a:rPr lang="en-US" sz="2000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0 &lt; x &lt; 400, 0 &lt; y &lt; 400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Larger values are yellow (see bottom left of figure).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Middle values are green.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Low values are blue.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The lowest values are black.</a:t>
            </a:r>
          </a:p>
        </p:txBody>
      </p:sp>
    </p:spTree>
    <p:extLst>
      <p:ext uri="{BB962C8B-B14F-4D97-AF65-F5344CB8AC3E}">
        <p14:creationId xmlns:p14="http://schemas.microsoft.com/office/powerpoint/2010/main" val="3747838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/>
          <a:lstStyle/>
          <a:p>
            <a:r>
              <a:rPr lang="en-US" dirty="0"/>
              <a:t>Training the AND 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72000"/>
          </a:xfrm>
        </p:spPr>
        <p:txBody>
          <a:bodyPr/>
          <a:lstStyle/>
          <a:p>
            <a:r>
              <a:rPr lang="en-US" sz="2400" dirty="0"/>
              <a:t>When we discussed the AND perceptron before, we hardcoded the weights.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914400" y="3810000"/>
            <a:ext cx="7156020" cy="2895600"/>
            <a:chOff x="1971417" y="724333"/>
            <a:chExt cx="7156020" cy="2895600"/>
          </a:xfrm>
        </p:grpSpPr>
        <p:grpSp>
          <p:nvGrpSpPr>
            <p:cNvPr id="6" name="Group 5"/>
            <p:cNvGrpSpPr/>
            <p:nvPr/>
          </p:nvGrpSpPr>
          <p:grpSpPr>
            <a:xfrm>
              <a:off x="1971417" y="724333"/>
              <a:ext cx="7020183" cy="2895600"/>
              <a:chOff x="1971417" y="-276447"/>
              <a:chExt cx="7020183" cy="28956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Oval 7"/>
                  <p:cNvSpPr/>
                  <p:nvPr/>
                </p:nvSpPr>
                <p:spPr>
                  <a:xfrm>
                    <a:off x="4746558" y="1056620"/>
                    <a:ext cx="2864867" cy="1562100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42" name="Oval 4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46558" y="1056620"/>
                    <a:ext cx="2864867" cy="156210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" name="Straight Arrow Connector 8"/>
              <p:cNvCxnSpPr>
                <a:stCxn id="13" idx="2"/>
                <a:endCxn id="8" idx="1"/>
              </p:cNvCxnSpPr>
              <p:nvPr/>
            </p:nvCxnSpPr>
            <p:spPr>
              <a:xfrm>
                <a:off x="2215526" y="246773"/>
                <a:ext cx="2950582" cy="103861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>
                <a:stCxn id="14" idx="3"/>
              </p:cNvCxnSpPr>
              <p:nvPr/>
            </p:nvCxnSpPr>
            <p:spPr>
              <a:xfrm flipV="1">
                <a:off x="2595168" y="1981201"/>
                <a:ext cx="2169684" cy="37634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>
                <a:stCxn id="12" idx="3"/>
              </p:cNvCxnSpPr>
              <p:nvPr/>
            </p:nvCxnSpPr>
            <p:spPr>
              <a:xfrm>
                <a:off x="2583957" y="1280563"/>
                <a:ext cx="2200080" cy="3796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1971417" y="1018953"/>
                    <a:ext cx="612540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1417" y="1018953"/>
                    <a:ext cx="612540" cy="523220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1982930" y="-276447"/>
                    <a:ext cx="465192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47" name="TextBox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82930" y="-276447"/>
                    <a:ext cx="465192" cy="52322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974357" y="2095933"/>
                    <a:ext cx="620811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4357" y="2095933"/>
                    <a:ext cx="620811" cy="523220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 rot="1305911">
                    <a:off x="3247754" y="289365"/>
                    <a:ext cx="1674497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=−1.5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49" name="Text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305911">
                    <a:off x="3247754" y="289365"/>
                    <a:ext cx="1674497" cy="52322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 rot="598821">
                    <a:off x="2761809" y="902850"/>
                    <a:ext cx="1343894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=1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98821">
                    <a:off x="2761809" y="902850"/>
                    <a:ext cx="1343894" cy="523220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 rot="21023919">
                    <a:off x="2684601" y="1702547"/>
                    <a:ext cx="1352165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=1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1023919">
                    <a:off x="2684601" y="1702547"/>
                    <a:ext cx="1352165" cy="523220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Straight Arrow Connector 17"/>
              <p:cNvCxnSpPr>
                <a:stCxn id="8" idx="6"/>
              </p:cNvCxnSpPr>
              <p:nvPr/>
            </p:nvCxnSpPr>
            <p:spPr>
              <a:xfrm>
                <a:off x="7611425" y="1837670"/>
                <a:ext cx="1380175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7540399" y="2296180"/>
                  <a:ext cx="158703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/>
                    <a:t>Output: </a:t>
                  </a:r>
                  <a14:m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𝑧</m:t>
                      </m:r>
                    </m:oMath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0399" y="2296180"/>
                  <a:ext cx="1587038" cy="523220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8077" t="-10465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850745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2" t="20" r="14228" b="16530"/>
          <a:stretch/>
        </p:blipFill>
        <p:spPr>
          <a:xfrm>
            <a:off x="4416552" y="2377440"/>
            <a:ext cx="4498848" cy="42519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/>
              <a:t>Some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1309487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−600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−800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+50</m:t>
                      </m:r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−600+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,4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−800+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1309487"/>
              </a:xfrm>
              <a:blipFill>
                <a:blip r:embed="rId4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04800" y="2971800"/>
                <a:ext cx="3654829" cy="34778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prstClr val="black"/>
                    </a:solidFill>
                  </a:rPr>
                  <a:t>We choose (arbitrarily) point (100, 300), shown as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.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prstClr val="black"/>
                    </a:solidFill>
                  </a:rPr>
                  <a:t>We calculate the gradient, it is equal to (-100, 500).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prstClr val="black"/>
                    </a:solidFill>
                  </a:rPr>
                  <a:t>We plot two arrows:</a:t>
                </a:r>
              </a:p>
              <a:p>
                <a:pPr marL="800100" lvl="1" indent="-342900">
                  <a:buFont typeface="Calibri" panose="020F0502020204030204" pitchFamily="34" charset="0"/>
                  <a:buChar char="–"/>
                </a:pPr>
                <a:r>
                  <a:rPr lang="en-US" sz="2000" dirty="0">
                    <a:solidFill>
                      <a:prstClr val="black"/>
                    </a:solidFill>
                  </a:rPr>
                  <a:t>The blue arrow points in the direction of the gradient (downwards and a bit to the left).</a:t>
                </a:r>
              </a:p>
              <a:p>
                <a:pPr marL="800100" lvl="1" indent="-342900">
                  <a:buFont typeface="Calibri" panose="020F0502020204030204" pitchFamily="34" charset="0"/>
                  <a:buChar char="–"/>
                </a:pPr>
                <a:r>
                  <a:rPr lang="en-US" sz="2000" dirty="0">
                    <a:solidFill>
                      <a:prstClr val="black"/>
                    </a:solidFill>
                  </a:rPr>
                  <a:t>The red arrow points in the opposite direction.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971800"/>
                <a:ext cx="3654829" cy="3477875"/>
              </a:xfrm>
              <a:prstGeom prst="rect">
                <a:avLst/>
              </a:prstGeom>
              <a:blipFill>
                <a:blip r:embed="rId5"/>
                <a:stretch>
                  <a:fillRect l="-1500" t="-1053" r="-2833" b="-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21272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0422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2" t="20" r="14228" b="16530"/>
          <a:stretch/>
        </p:blipFill>
        <p:spPr>
          <a:xfrm>
            <a:off x="4416552" y="2377440"/>
            <a:ext cx="4498848" cy="42519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/>
              <a:t>Some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1309487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−600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−800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+50</m:t>
                      </m:r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−600+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,4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−800+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1309487"/>
              </a:xfrm>
              <a:blipFill>
                <a:blip r:embed="rId4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304800" y="2971800"/>
            <a:ext cx="365482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We can see that:</a:t>
            </a:r>
          </a:p>
          <a:p>
            <a:pPr marL="800100" lvl="1" indent="-342900">
              <a:buFont typeface="Calibri" panose="020F0502020204030204" pitchFamily="34" charset="0"/>
              <a:buChar char="–"/>
            </a:pPr>
            <a:r>
              <a:rPr lang="en-US" sz="2000" dirty="0">
                <a:solidFill>
                  <a:prstClr val="black"/>
                </a:solidFill>
              </a:rPr>
              <a:t>The function values increase (at least for a while) if we start moving towards the direction of the gradient.</a:t>
            </a:r>
          </a:p>
          <a:p>
            <a:pPr marL="800100" lvl="1" indent="-342900">
              <a:buFont typeface="Calibri" panose="020F0502020204030204" pitchFamily="34" charset="0"/>
              <a:buChar char="–"/>
            </a:pPr>
            <a:r>
              <a:rPr lang="en-US" sz="2000" dirty="0">
                <a:solidFill>
                  <a:prstClr val="black"/>
                </a:solidFill>
              </a:rPr>
              <a:t>The function values decrease (again, at least for a while) if we start moving in the opposite direction.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21272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358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2" t="20" r="14228" b="16530"/>
          <a:stretch/>
        </p:blipFill>
        <p:spPr>
          <a:xfrm>
            <a:off x="4416552" y="2377440"/>
            <a:ext cx="4498848" cy="42519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/>
              <a:t>Some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1309487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−600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−800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+50</m:t>
                      </m:r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−600+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,4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−800+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1309487"/>
              </a:xfrm>
              <a:blipFill>
                <a:blip r:embed="rId4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304800" y="2971800"/>
            <a:ext cx="365482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We now choose another point, (300, 150), shown as X.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We calculate the gradient, it is equal to (150, 100).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Again, we plot two arrows:</a:t>
            </a:r>
          </a:p>
          <a:p>
            <a:pPr marL="800100" lvl="1" indent="-342900">
              <a:buFont typeface="Calibri" panose="020F0502020204030204" pitchFamily="34" charset="0"/>
              <a:buChar char="–"/>
            </a:pPr>
            <a:r>
              <a:rPr lang="en-US" sz="2000" dirty="0">
                <a:solidFill>
                  <a:prstClr val="black"/>
                </a:solidFill>
              </a:rPr>
              <a:t>One pointing towards the direction of the gradient (downwards and to the right).</a:t>
            </a:r>
          </a:p>
          <a:p>
            <a:pPr marL="800100" lvl="1" indent="-342900">
              <a:buFont typeface="Calibri" panose="020F0502020204030204" pitchFamily="34" charset="0"/>
              <a:buChar char="–"/>
            </a:pPr>
            <a:r>
              <a:rPr lang="en-US" sz="2000" dirty="0">
                <a:solidFill>
                  <a:prstClr val="black"/>
                </a:solidFill>
              </a:rPr>
              <a:t>One pointing in the opposite direction.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21272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7086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2" t="20" r="14228" b="16530"/>
          <a:stretch/>
        </p:blipFill>
        <p:spPr>
          <a:xfrm>
            <a:off x="4416552" y="2377440"/>
            <a:ext cx="4498848" cy="42519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/>
              <a:t>Some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1309487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−600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−800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+50</m:t>
                      </m:r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−600+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,4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−800+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1309487"/>
              </a:xfrm>
              <a:blipFill>
                <a:blip r:embed="rId4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52400" y="2971800"/>
            <a:ext cx="40386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Again, we see that:</a:t>
            </a:r>
          </a:p>
          <a:p>
            <a:pPr marL="800100" lvl="1" indent="-342900">
              <a:buFont typeface="Calibri" panose="020F0502020204030204" pitchFamily="34" charset="0"/>
              <a:buChar char="–"/>
            </a:pPr>
            <a:r>
              <a:rPr lang="en-US" sz="2000" dirty="0">
                <a:solidFill>
                  <a:prstClr val="black"/>
                </a:solidFill>
              </a:rPr>
              <a:t>The function values increase if we start moving (at least for a while) towards the direction of the gradient.</a:t>
            </a:r>
          </a:p>
          <a:p>
            <a:pPr marL="800100" lvl="1" indent="-342900">
              <a:buFont typeface="Calibri" panose="020F0502020204030204" pitchFamily="34" charset="0"/>
              <a:buChar char="–"/>
            </a:pPr>
            <a:r>
              <a:rPr lang="en-US" sz="2000" dirty="0">
                <a:solidFill>
                  <a:prstClr val="black"/>
                </a:solidFill>
              </a:rPr>
              <a:t>The function values decrease (at least for a while) in the opposite direction.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Note that, in this example, after a bit the values start increasing again.</a:t>
            </a:r>
          </a:p>
          <a:p>
            <a:pPr marL="800100" lvl="1" indent="-342900">
              <a:buFont typeface="Calibri" panose="020F0502020204030204" pitchFamily="34" charset="0"/>
              <a:buChar char="–"/>
            </a:pP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21272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7859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2" t="20" r="14228" b="16530"/>
          <a:stretch/>
        </p:blipFill>
        <p:spPr>
          <a:xfrm>
            <a:off x="4416552" y="2377440"/>
            <a:ext cx="4498848" cy="42519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/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1309487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−600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−800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+50</m:t>
                      </m:r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−600+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,4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−800+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1309487"/>
              </a:xfrm>
              <a:blipFill>
                <a:blip r:embed="rId4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52400" y="3019961"/>
                <a:ext cx="4038600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prstClr val="black"/>
                    </a:solidFill>
                  </a:rPr>
                  <a:t>Suppose that we want to find a local minimum of function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.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b="1" u="sng" dirty="0">
                    <a:solidFill>
                      <a:prstClr val="black"/>
                    </a:solidFill>
                  </a:rPr>
                  <a:t>Gradient descent</a:t>
                </a:r>
                <a:r>
                  <a:rPr lang="en-US" sz="2000" dirty="0">
                    <a:solidFill>
                      <a:prstClr val="black"/>
                    </a:solidFill>
                  </a:rPr>
                  <a:t> is a method for doing that.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019961"/>
                <a:ext cx="4038600" cy="1323439"/>
              </a:xfrm>
              <a:prstGeom prst="rect">
                <a:avLst/>
              </a:prstGeom>
              <a:blipFill>
                <a:blip r:embed="rId5"/>
                <a:stretch>
                  <a:fillRect l="-1357" t="-2294" r="-452" b="-6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21272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8956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/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09913"/>
                <a:ext cx="8229600" cy="1309487"/>
              </a:xfrm>
            </p:spPr>
            <p:txBody>
              <a:bodyPr/>
              <a:lstStyle/>
              <a:p>
                <a:pPr marL="0" lvl="0" indent="0">
                  <a:buNone/>
                </a:pPr>
                <a:r>
                  <a:rPr lang="en-US" sz="2000" dirty="0">
                    <a:solidFill>
                      <a:prstClr val="black"/>
                    </a:solidFill>
                  </a:rPr>
                  <a:t>Gradient descent pseudocode (still too vague, we will see a fully specified version in a bit):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>
                    <a:solidFill>
                      <a:prstClr val="black"/>
                    </a:solidFill>
                  </a:rPr>
                  <a:t>Choose (randomly or however else you want) some starting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>
                    <a:solidFill>
                      <a:prstClr val="black"/>
                    </a:solidFill>
                  </a:rPr>
                  <a:t>Compute gradient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>
                    <a:solidFill>
                      <a:prstClr val="black"/>
                    </a:solidFill>
                  </a:rPr>
                  <a:t>Compute new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 by starting 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 and moving opposite to the direction of the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.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prstClr val="black"/>
                    </a:solidFill>
                  </a:rPr>
                  <a:t>This is still too vague: </a:t>
                </a:r>
                <a:r>
                  <a:rPr lang="en-US" sz="2000" b="1" u="sng" dirty="0">
                    <a:solidFill>
                      <a:prstClr val="black"/>
                    </a:solidFill>
                  </a:rPr>
                  <a:t>How much do we move</a:t>
                </a:r>
                <a:r>
                  <a:rPr lang="en-US" sz="2000" dirty="0">
                    <a:solidFill>
                      <a:prstClr val="black"/>
                    </a:solidFill>
                  </a:rPr>
                  <a:t>? We will discuss this in a bit.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>
                    <a:solidFill>
                      <a:prstClr val="black"/>
                    </a:solidFill>
                  </a:rPr>
                  <a:t>Decide whether we are done. If we are done, return the new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.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prstClr val="black"/>
                    </a:solidFill>
                  </a:rPr>
                  <a:t>For example, check if the distance from the new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 to the old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 is less than a threshold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.</a:t>
                </a:r>
              </a:p>
              <a:p>
                <a:pPr marL="514350" indent="-457200">
                  <a:buFont typeface="+mj-lt"/>
                  <a:buAutoNum type="arabicPeriod"/>
                </a:pPr>
                <a:r>
                  <a:rPr lang="en-US" sz="2000" dirty="0">
                    <a:solidFill>
                      <a:prstClr val="black"/>
                    </a:solidFill>
                  </a:rPr>
                  <a:t>Go back to Step 2.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09913"/>
                <a:ext cx="8229600" cy="1309487"/>
              </a:xfrm>
              <a:blipFill>
                <a:blip r:embed="rId3"/>
                <a:stretch>
                  <a:fillRect l="-815" t="-2791" b="-22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3327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2" t="20" r="14228" b="16530"/>
          <a:stretch/>
        </p:blipFill>
        <p:spPr>
          <a:xfrm>
            <a:off x="4416552" y="2377440"/>
            <a:ext cx="4498848" cy="42519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/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1309487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−600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−800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+50</m:t>
                      </m:r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−600+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,4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−800+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1309487"/>
              </a:xfrm>
              <a:blipFill>
                <a:blip r:embed="rId4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52400" y="2694325"/>
                <a:ext cx="4038600" cy="28623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prstClr val="black"/>
                    </a:solidFill>
                  </a:rPr>
                  <a:t>Suppose that we start at position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300,150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.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prstClr val="black"/>
                    </a:solidFill>
                  </a:rPr>
                  <a:t>The gradient there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150,100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.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prstClr val="black"/>
                    </a:solidFill>
                  </a:rPr>
                  <a:t>The next position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 should be obtained by moving “in the opposite direction of the gradient”.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prstClr val="black"/>
                    </a:solidFill>
                  </a:rPr>
                  <a:t>Key question: how far do we move?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2694325"/>
                <a:ext cx="4038600" cy="2862322"/>
              </a:xfrm>
              <a:prstGeom prst="rect">
                <a:avLst/>
              </a:prstGeom>
              <a:blipFill>
                <a:blip r:embed="rId5"/>
                <a:stretch>
                  <a:fillRect l="-1357" t="-1277" r="-302" b="-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21272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7611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2" t="20" r="14228" b="16530"/>
          <a:stretch/>
        </p:blipFill>
        <p:spPr>
          <a:xfrm>
            <a:off x="4416552" y="2377440"/>
            <a:ext cx="4498848" cy="42519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/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1309487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−600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−800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+50</m:t>
                      </m:r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−600+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,4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−800+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1309487"/>
              </a:xfrm>
              <a:blipFill>
                <a:blip r:embed="rId4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52400" y="2694325"/>
                <a:ext cx="4038600" cy="40934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prstClr val="black"/>
                    </a:solidFill>
                  </a:rPr>
                  <a:t>Suppose that we start at position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300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150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.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prstClr val="black"/>
                    </a:solidFill>
                  </a:rPr>
                  <a:t>The gradient there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.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prstClr val="black"/>
                    </a:solidFill>
                  </a:rPr>
                  <a:t>The next position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 should be obtained by moving “in the opposite direction of the gradient”.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prstClr val="black"/>
                    </a:solidFill>
                  </a:rPr>
                  <a:t>Mathematically: </a:t>
                </a:r>
              </a:p>
              <a:p>
                <a:pPr lvl="0"/>
                <a:endParaRPr lang="en-US" sz="2000" dirty="0">
                  <a:solidFill>
                    <a:prstClr val="black"/>
                  </a:solidFill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l-GR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l-GR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l-GR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</a:endParaRP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endParaRPr lang="el-GR" sz="2000" dirty="0">
                  <a:solidFill>
                    <a:prstClr val="black"/>
                  </a:solidFill>
                </a:endParaRP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prstClr val="black"/>
                    </a:solidFill>
                  </a:rPr>
                  <a:t>The question is, what is a good value for </a:t>
                </a:r>
                <a14:m>
                  <m:oMath xmlns:m="http://schemas.openxmlformats.org/officeDocument/2006/math">
                    <m:r>
                      <a:rPr lang="el-GR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2694325"/>
                <a:ext cx="4038600" cy="4093428"/>
              </a:xfrm>
              <a:prstGeom prst="rect">
                <a:avLst/>
              </a:prstGeom>
              <a:blipFill>
                <a:blip r:embed="rId5"/>
                <a:stretch>
                  <a:fillRect l="-1357" t="-894" r="-302" b="-1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21272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347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2" t="20" r="14228" b="16530"/>
          <a:stretch/>
        </p:blipFill>
        <p:spPr>
          <a:xfrm>
            <a:off x="4416552" y="2377440"/>
            <a:ext cx="4498848" cy="42519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/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1309487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−600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−800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+50</m:t>
                      </m:r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−600+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,4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−800+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1309487"/>
              </a:xfrm>
              <a:blipFill>
                <a:blip r:embed="rId4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52400" y="2694325"/>
                <a:ext cx="4038600" cy="40934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300,150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.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150,100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.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prstClr val="black"/>
                  </a:solidFill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l-GR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l-GR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l-GR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</a:endParaRPr>
              </a:p>
              <a:p>
                <a:pPr lvl="0"/>
                <a:endParaRPr lang="en-US" sz="2000" dirty="0">
                  <a:solidFill>
                    <a:prstClr val="black"/>
                  </a:solidFill>
                </a:endParaRP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prstClr val="black"/>
                    </a:solidFill>
                  </a:rPr>
                  <a:t>Parameter </a:t>
                </a:r>
                <a14:m>
                  <m:oMath xmlns:m="http://schemas.openxmlformats.org/officeDocument/2006/math">
                    <m:r>
                      <a:rPr lang="el-GR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𝜂</m:t>
                    </m:r>
                    <m:r>
                      <a:rPr lang="el-GR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is a </a:t>
                </a:r>
                <a:r>
                  <a:rPr lang="en-US" sz="2000" dirty="0" err="1">
                    <a:solidFill>
                      <a:prstClr val="black"/>
                    </a:solidFill>
                  </a:rPr>
                  <a:t>hyperparameter</a:t>
                </a:r>
                <a:r>
                  <a:rPr lang="en-US" sz="2000" dirty="0">
                    <a:solidFill>
                      <a:prstClr val="black"/>
                    </a:solidFill>
                  </a:rPr>
                  <a:t>.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prstClr val="black"/>
                    </a:solidFill>
                  </a:rPr>
                  <a:t>There are complicated ways that guarantee a good value for </a:t>
                </a:r>
                <a14:m>
                  <m:oMath xmlns:m="http://schemas.openxmlformats.org/officeDocument/2006/math">
                    <m:r>
                      <a:rPr lang="el-GR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, in some situations.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prstClr val="black"/>
                    </a:solidFill>
                  </a:rPr>
                  <a:t>For our example, we will do it the simple and hacky way: start with </a:t>
                </a:r>
                <a14:m>
                  <m:oMath xmlns:m="http://schemas.openxmlformats.org/officeDocument/2006/math">
                    <m:r>
                      <a:rPr lang="el-GR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2694325"/>
                <a:ext cx="4038600" cy="4093428"/>
              </a:xfrm>
              <a:prstGeom prst="rect">
                <a:avLst/>
              </a:prstGeom>
              <a:blipFill>
                <a:blip r:embed="rId5"/>
                <a:stretch>
                  <a:fillRect l="-1357" t="-894" r="-1207" b="-1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21272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7394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2" t="20" r="14228" b="16530"/>
          <a:stretch/>
        </p:blipFill>
        <p:spPr>
          <a:xfrm>
            <a:off x="4416552" y="2377440"/>
            <a:ext cx="4498848" cy="42519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/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52400" y="1143000"/>
                <a:ext cx="4264152" cy="40934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300,150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.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150,100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.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prstClr val="black"/>
                  </a:solidFill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l-GR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l-GR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l-GR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sz="20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               </m:t>
                      </m:r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300,150</m:t>
                          </m:r>
                        </m:e>
                      </m:d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−1∗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150,100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sz="20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0,50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</a:endParaRPr>
              </a:p>
              <a:p>
                <a:pPr lvl="0"/>
                <a:endParaRPr lang="en-US" sz="2000" dirty="0">
                  <a:solidFill>
                    <a:prstClr val="black"/>
                  </a:solidFill>
                </a:endParaRP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prstClr val="black"/>
                    </a:solidFill>
                  </a:rPr>
                  <a:t>We moved too far.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prstClr val="black"/>
                    </a:solidFill>
                  </a:rPr>
                  <a:t>Visually, the region around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 is brighter.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prstClr val="black"/>
                    </a:solidFill>
                  </a:rPr>
                  <a:t>If we do the math, we can verify that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143000"/>
                <a:ext cx="4264152" cy="4093428"/>
              </a:xfrm>
              <a:prstGeom prst="rect">
                <a:avLst/>
              </a:prstGeom>
              <a:blipFill>
                <a:blip r:embed="rId4"/>
                <a:stretch>
                  <a:fillRect l="-1286" t="-894"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21272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392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/>
          <a:lstStyle/>
          <a:p>
            <a:r>
              <a:rPr lang="en-US" dirty="0"/>
              <a:t>Training the AND 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72000"/>
          </a:xfrm>
        </p:spPr>
        <p:txBody>
          <a:bodyPr/>
          <a:lstStyle/>
          <a:p>
            <a:r>
              <a:rPr lang="en-US" sz="2400" dirty="0"/>
              <a:t>When we discussed the AND perceptron before, we hardcoded the weights.</a:t>
            </a:r>
          </a:p>
          <a:p>
            <a:r>
              <a:rPr lang="en-US" sz="2400" dirty="0"/>
              <a:t>Now, as a toy example, we will see how we could train this perceptron, so that we learn the weights using training data.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914400" y="3810000"/>
            <a:ext cx="7156020" cy="2895600"/>
            <a:chOff x="1971417" y="724333"/>
            <a:chExt cx="7156020" cy="2895600"/>
          </a:xfrm>
        </p:grpSpPr>
        <p:grpSp>
          <p:nvGrpSpPr>
            <p:cNvPr id="6" name="Group 5"/>
            <p:cNvGrpSpPr/>
            <p:nvPr/>
          </p:nvGrpSpPr>
          <p:grpSpPr>
            <a:xfrm>
              <a:off x="1971417" y="724333"/>
              <a:ext cx="7020183" cy="2895600"/>
              <a:chOff x="1971417" y="-276447"/>
              <a:chExt cx="7020183" cy="28956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Oval 7"/>
                  <p:cNvSpPr/>
                  <p:nvPr/>
                </p:nvSpPr>
                <p:spPr>
                  <a:xfrm>
                    <a:off x="4746558" y="1056620"/>
                    <a:ext cx="2864867" cy="1562100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42" name="Oval 4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46558" y="1056620"/>
                    <a:ext cx="2864867" cy="156210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" name="Straight Arrow Connector 8"/>
              <p:cNvCxnSpPr>
                <a:stCxn id="13" idx="2"/>
                <a:endCxn id="8" idx="1"/>
              </p:cNvCxnSpPr>
              <p:nvPr/>
            </p:nvCxnSpPr>
            <p:spPr>
              <a:xfrm>
                <a:off x="2215526" y="246773"/>
                <a:ext cx="2950582" cy="103861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>
                <a:stCxn id="14" idx="3"/>
              </p:cNvCxnSpPr>
              <p:nvPr/>
            </p:nvCxnSpPr>
            <p:spPr>
              <a:xfrm flipV="1">
                <a:off x="2595168" y="1981201"/>
                <a:ext cx="2169684" cy="37634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>
                <a:stCxn id="12" idx="3"/>
              </p:cNvCxnSpPr>
              <p:nvPr/>
            </p:nvCxnSpPr>
            <p:spPr>
              <a:xfrm>
                <a:off x="2583957" y="1280563"/>
                <a:ext cx="2200080" cy="3796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1971417" y="1018953"/>
                    <a:ext cx="612540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1417" y="1018953"/>
                    <a:ext cx="612540" cy="523220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1982930" y="-276447"/>
                    <a:ext cx="465192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47" name="TextBox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82930" y="-276447"/>
                    <a:ext cx="465192" cy="52322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974357" y="2095933"/>
                    <a:ext cx="620811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4357" y="2095933"/>
                    <a:ext cx="620811" cy="523220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 rot="1305911">
                    <a:off x="3378880" y="289365"/>
                    <a:ext cx="1412246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???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305911">
                    <a:off x="3378880" y="289365"/>
                    <a:ext cx="1412246" cy="52322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 rot="598821">
                    <a:off x="2622830" y="902850"/>
                    <a:ext cx="1621854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???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98821">
                    <a:off x="2622830" y="902850"/>
                    <a:ext cx="1621854" cy="52322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 rot="21023919">
                    <a:off x="2545621" y="1702547"/>
                    <a:ext cx="1630126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???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1023919">
                    <a:off x="2545621" y="1702547"/>
                    <a:ext cx="1630126" cy="52322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Straight Arrow Connector 17"/>
              <p:cNvCxnSpPr>
                <a:stCxn id="8" idx="6"/>
              </p:cNvCxnSpPr>
              <p:nvPr/>
            </p:nvCxnSpPr>
            <p:spPr>
              <a:xfrm>
                <a:off x="7611425" y="1837670"/>
                <a:ext cx="1380175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7540399" y="2296180"/>
                  <a:ext cx="158703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/>
                    <a:t>Output: </a:t>
                  </a:r>
                  <a14:m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𝑧</m:t>
                      </m:r>
                    </m:oMath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0399" y="2296180"/>
                  <a:ext cx="1587038" cy="523220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8077" t="-10465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335457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2" t="20" r="14228" b="16530"/>
          <a:stretch/>
        </p:blipFill>
        <p:spPr>
          <a:xfrm>
            <a:off x="4416552" y="2377440"/>
            <a:ext cx="4498848" cy="42519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/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52400" y="1143000"/>
                <a:ext cx="4264152" cy="44012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300,150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.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150,100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.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prstClr val="black"/>
                  </a:solidFill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l-GR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l-GR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l-GR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sz="2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300,150</m:t>
                          </m:r>
                        </m:e>
                      </m:d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−1∗</m:t>
                      </m:r>
                      <m:d>
                        <m:d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150,100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sz="2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150,50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</a:endParaRPr>
              </a:p>
              <a:p>
                <a:pPr lvl="0"/>
                <a:endParaRPr lang="en-US" sz="2000" dirty="0">
                  <a:solidFill>
                    <a:prstClr val="black"/>
                  </a:solidFill>
                </a:endParaRP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prstClr val="black"/>
                    </a:solidFill>
                  </a:rPr>
                  <a:t>We moved too far.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prstClr val="black"/>
                    </a:solidFill>
                  </a:rPr>
                  <a:t>However, our code can easily detect and fix this problem.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prstClr val="black"/>
                    </a:solidFill>
                  </a:rPr>
                  <a:t>How do we detect the problem?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prstClr val="black"/>
                    </a:solidFill>
                  </a:rPr>
                  <a:t>How do we fix it?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143000"/>
                <a:ext cx="4264152" cy="4401205"/>
              </a:xfrm>
              <a:prstGeom prst="rect">
                <a:avLst/>
              </a:prstGeom>
              <a:blipFill>
                <a:blip r:embed="rId4"/>
                <a:stretch>
                  <a:fillRect l="-1286" t="-832" r="-2000" b="-1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21272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3506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2" t="20" r="14228" b="16530"/>
          <a:stretch/>
        </p:blipFill>
        <p:spPr>
          <a:xfrm>
            <a:off x="4416552" y="2377440"/>
            <a:ext cx="4498848" cy="42519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/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52400" y="1143000"/>
                <a:ext cx="4264152" cy="53245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300,150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.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150,100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.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prstClr val="black"/>
                  </a:solidFill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l-GR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l-GR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l-GR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             </m:t>
                      </m:r>
                      <m:r>
                        <a:rPr lang="en-US" sz="20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300,150</m:t>
                          </m:r>
                        </m:e>
                      </m:d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−1∗</m:t>
                      </m:r>
                      <m:d>
                        <m:d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150,100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sz="2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             </m:t>
                      </m:r>
                      <m:r>
                        <a:rPr lang="en-US" sz="20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150,50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</a:endParaRPr>
              </a:p>
              <a:p>
                <a:pPr lvl="0"/>
                <a:endParaRPr lang="en-US" sz="2000" dirty="0">
                  <a:solidFill>
                    <a:prstClr val="black"/>
                  </a:solidFill>
                </a:endParaRP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prstClr val="black"/>
                    </a:solidFill>
                  </a:rPr>
                  <a:t>We moved too far.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prstClr val="black"/>
                    </a:solidFill>
                  </a:rPr>
                  <a:t>How do we detect the problem?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prstClr val="black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, we have a problem.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prstClr val="black"/>
                    </a:solidFill>
                  </a:rPr>
                  <a:t>How do we fix it?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prstClr val="black"/>
                    </a:solidFill>
                  </a:rPr>
                  <a:t>Reset </a:t>
                </a:r>
                <a14:m>
                  <m:oMath xmlns:m="http://schemas.openxmlformats.org/officeDocument/2006/math">
                    <m:r>
                      <a:rPr lang="el-GR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𝜂</m:t>
                    </m:r>
                    <m:r>
                      <a:rPr lang="el-GR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to a smaller value, like half its previous value, and try again.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prstClr val="black"/>
                    </a:solidFill>
                  </a:rPr>
                  <a:t>So, what would be the new </a:t>
                </a:r>
                <a14:m>
                  <m:oMath xmlns:m="http://schemas.openxmlformats.org/officeDocument/2006/math">
                    <m:r>
                      <a:rPr lang="el-GR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143000"/>
                <a:ext cx="4264152" cy="5324535"/>
              </a:xfrm>
              <a:prstGeom prst="rect">
                <a:avLst/>
              </a:prstGeom>
              <a:blipFill>
                <a:blip r:embed="rId4"/>
                <a:stretch>
                  <a:fillRect l="-1286" t="-687" b="-1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21272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724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2" t="20" r="14228" b="16530"/>
          <a:stretch/>
        </p:blipFill>
        <p:spPr>
          <a:xfrm>
            <a:off x="4416552" y="2377440"/>
            <a:ext cx="4498848" cy="42519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/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6200" y="1143000"/>
                <a:ext cx="4495800" cy="56323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prstClr val="black"/>
                    </a:solidFill>
                  </a:rPr>
                  <a:t>Our new </a:t>
                </a:r>
                <a14:m>
                  <m:oMath xmlns:m="http://schemas.openxmlformats.org/officeDocument/2006/math">
                    <m:r>
                      <a:rPr lang="el-GR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𝜂</m:t>
                    </m:r>
                    <m:r>
                      <a:rPr lang="el-GR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is 0.5:</a:t>
                </a:r>
                <a:br>
                  <a:rPr lang="en-US" sz="2000" dirty="0">
                    <a:solidFill>
                      <a:prstClr val="black"/>
                    </a:solidFill>
                  </a:rPr>
                </a:br>
                <a:endParaRPr lang="en-US" sz="2000" dirty="0">
                  <a:solidFill>
                    <a:prstClr val="black"/>
                  </a:solidFill>
                </a:endParaRPr>
              </a:p>
              <a:p>
                <a:pPr lvl="0"/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300,150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.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150,100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.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prstClr val="black"/>
                  </a:solidFill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l-GR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l-GR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l-GR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sz="2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300,150</m:t>
                          </m:r>
                        </m:e>
                      </m:d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0.5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150,100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sz="2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225</m:t>
                          </m:r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</a:endParaRPr>
              </a:p>
              <a:p>
                <a:pPr lvl="0"/>
                <a:endParaRPr lang="en-US" sz="2000" dirty="0">
                  <a:solidFill>
                    <a:prstClr val="black"/>
                  </a:solidFill>
                </a:endParaRP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prstClr val="black"/>
                    </a:solidFill>
                  </a:rPr>
                  <a:t>The function value at (225,100)</a:t>
                </a:r>
                <a:br>
                  <a:rPr lang="en-US" sz="2000" dirty="0">
                    <a:solidFill>
                      <a:prstClr val="black"/>
                    </a:solidFill>
                  </a:rPr>
                </a:br>
                <a:r>
                  <a:rPr lang="en-US" sz="2000" dirty="0">
                    <a:solidFill>
                      <a:prstClr val="black"/>
                    </a:solidFill>
                  </a:rPr>
                  <a:t>is indeed smaller than at (300, 150), as we can see by the darker color.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prstClr val="black"/>
                    </a:solidFill>
                  </a:rPr>
                  <a:t>Again, we can verify by doing the math.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prstClr val="black"/>
                    </a:solidFill>
                  </a:rPr>
                  <a:t>What do we do next?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prstClr val="black"/>
                  </a:solidFill>
                </a:endParaRPr>
              </a:p>
              <a:p>
                <a:pPr lvl="0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1143000"/>
                <a:ext cx="4495800" cy="5632311"/>
              </a:xfrm>
              <a:prstGeom prst="rect">
                <a:avLst/>
              </a:prstGeom>
              <a:blipFill>
                <a:blip r:embed="rId4"/>
                <a:stretch>
                  <a:fillRect l="-1221" t="-650" r="-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21272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685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2" t="20" r="14228" b="16530"/>
          <a:stretch/>
        </p:blipFill>
        <p:spPr>
          <a:xfrm>
            <a:off x="4416552" y="2377440"/>
            <a:ext cx="4498848" cy="42519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/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6200" y="1143000"/>
                <a:ext cx="4340352" cy="44012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prstClr val="black"/>
                    </a:solidFill>
                  </a:rPr>
                  <a:t>Our progress so far:</a:t>
                </a:r>
              </a:p>
              <a:p>
                <a:endParaRPr lang="en-US" sz="20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300,150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.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225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,1</m:t>
                        </m:r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.</a:t>
                </a:r>
              </a:p>
              <a:p>
                <a:pPr lvl="0"/>
                <a:endParaRPr lang="en-US" sz="2000" dirty="0">
                  <a:solidFill>
                    <a:prstClr val="black"/>
                  </a:solidFill>
                </a:endParaRPr>
              </a:p>
              <a:p>
                <a:pPr lvl="0"/>
                <a:r>
                  <a:rPr lang="en-US" sz="2000" dirty="0">
                    <a:solidFill>
                      <a:prstClr val="black"/>
                    </a:solidFill>
                  </a:rPr>
                  <a:t>Current value for </a:t>
                </a:r>
                <a14:m>
                  <m:oMath xmlns:m="http://schemas.openxmlformats.org/officeDocument/2006/math">
                    <m:r>
                      <a:rPr lang="el-GR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.</a:t>
                </a:r>
              </a:p>
              <a:p>
                <a:pPr lvl="0"/>
                <a:endParaRPr lang="en-US" sz="2000" dirty="0">
                  <a:solidFill>
                    <a:prstClr val="black"/>
                  </a:solidFill>
                </a:endParaRP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prstClr val="black"/>
                    </a:solidFill>
                  </a:rPr>
                  <a:t>Next step: compute the next point in our descent,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, based on the gradient 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.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prstClr val="black"/>
                  </a:solidFill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l-GR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l-GR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l-GR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sz="2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20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225</m:t>
                          </m:r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  <m: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−0.5∗</m:t>
                      </m:r>
                      <m:d>
                        <m:d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50,</m:t>
                          </m:r>
                          <m: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−175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sz="2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50</m:t>
                          </m:r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87.50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1143000"/>
                <a:ext cx="4340352" cy="4401205"/>
              </a:xfrm>
              <a:prstGeom prst="rect">
                <a:avLst/>
              </a:prstGeom>
              <a:blipFill>
                <a:blip r:embed="rId4"/>
                <a:stretch>
                  <a:fillRect l="-1545" t="-832" r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21272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5658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2" t="20" r="14228" b="16530"/>
          <a:stretch/>
        </p:blipFill>
        <p:spPr>
          <a:xfrm>
            <a:off x="4416552" y="2377440"/>
            <a:ext cx="4498848" cy="42519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/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6200" y="1143000"/>
                <a:ext cx="4340352" cy="56323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prstClr val="black"/>
                    </a:solidFill>
                  </a:rPr>
                  <a:t>Our progress so far:</a:t>
                </a:r>
              </a:p>
              <a:p>
                <a:endParaRPr lang="en-US" sz="20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300,150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.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225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,1</m:t>
                        </m:r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.</a:t>
                </a:r>
              </a:p>
              <a:p>
                <a:pPr lvl="0"/>
                <a:endParaRPr lang="en-US" sz="2000" dirty="0">
                  <a:solidFill>
                    <a:prstClr val="black"/>
                  </a:solidFill>
                </a:endParaRPr>
              </a:p>
              <a:p>
                <a:pPr lvl="0"/>
                <a:r>
                  <a:rPr lang="en-US" sz="2000" dirty="0">
                    <a:solidFill>
                      <a:prstClr val="black"/>
                    </a:solidFill>
                  </a:rPr>
                  <a:t>Current value for </a:t>
                </a:r>
                <a14:m>
                  <m:oMath xmlns:m="http://schemas.openxmlformats.org/officeDocument/2006/math">
                    <m:r>
                      <a:rPr lang="el-GR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.</a:t>
                </a:r>
              </a:p>
              <a:p>
                <a:pPr lvl="0"/>
                <a:endParaRPr lang="en-US" sz="2000" dirty="0">
                  <a:solidFill>
                    <a:prstClr val="black"/>
                  </a:solidFill>
                </a:endParaRP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prstClr val="black"/>
                    </a:solidFill>
                  </a:rPr>
                  <a:t>Next step: compute the next point in our descent,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, based on the gradient 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.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prstClr val="black"/>
                  </a:solidFill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l-GR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l-GR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l-GR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sz="2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20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225</m:t>
                          </m:r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  <m: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−0.5∗</m:t>
                      </m:r>
                      <m:d>
                        <m:d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50,</m:t>
                          </m:r>
                          <m: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−175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sz="2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50</m:t>
                          </m:r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87.50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</a:endParaRPr>
              </a:p>
              <a:p>
                <a:pPr lvl="0"/>
                <a:endParaRPr lang="en-US" sz="2000" dirty="0">
                  <a:solidFill>
                    <a:prstClr val="black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prstClr val="black"/>
                    </a:solidFill>
                  </a:rPr>
                  <a:t>Turns out that, again, </a:t>
                </a:r>
                <a14:m>
                  <m:oMath xmlns:m="http://schemas.openxmlformats.org/officeDocument/2006/math">
                    <m:r>
                      <a:rPr lang="el-GR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 was too large,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prstClr val="black"/>
                    </a:solidFill>
                  </a:rPr>
                  <a:t>So, we try again with new </a:t>
                </a:r>
                <a14:m>
                  <m:oMath xmlns:m="http://schemas.openxmlformats.org/officeDocument/2006/math">
                    <m:r>
                      <a:rPr lang="el-GR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1143000"/>
                <a:ext cx="4340352" cy="5632311"/>
              </a:xfrm>
              <a:prstGeom prst="rect">
                <a:avLst/>
              </a:prstGeom>
              <a:blipFill>
                <a:blip r:embed="rId4"/>
                <a:stretch>
                  <a:fillRect l="-1545" t="-650" r="-1966" b="-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21272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1524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2" t="20" r="14228" b="16530"/>
          <a:stretch/>
        </p:blipFill>
        <p:spPr>
          <a:xfrm>
            <a:off x="4416552" y="2377440"/>
            <a:ext cx="4498848" cy="42519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/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6200" y="1143000"/>
                <a:ext cx="4340352" cy="56323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prstClr val="black"/>
                    </a:solidFill>
                  </a:rPr>
                  <a:t>Our progress so far:</a:t>
                </a:r>
              </a:p>
              <a:p>
                <a:endParaRPr lang="en-US" sz="20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300,150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.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225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,1</m:t>
                        </m:r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.</a:t>
                </a:r>
              </a:p>
              <a:p>
                <a:pPr lvl="0"/>
                <a:endParaRPr lang="en-US" sz="2000" dirty="0">
                  <a:solidFill>
                    <a:prstClr val="black"/>
                  </a:solidFill>
                </a:endParaRPr>
              </a:p>
              <a:p>
                <a:pPr lvl="0"/>
                <a:r>
                  <a:rPr lang="en-US" sz="2000" dirty="0">
                    <a:solidFill>
                      <a:prstClr val="black"/>
                    </a:solidFill>
                  </a:rPr>
                  <a:t>Current value for </a:t>
                </a:r>
                <a14:m>
                  <m:oMath xmlns:m="http://schemas.openxmlformats.org/officeDocument/2006/math">
                    <m:r>
                      <a:rPr lang="el-GR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0.25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.</a:t>
                </a:r>
              </a:p>
              <a:p>
                <a:pPr lvl="0"/>
                <a:endParaRPr lang="en-US" sz="2000" dirty="0">
                  <a:solidFill>
                    <a:prstClr val="black"/>
                  </a:solidFill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l-GR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l-GR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l-GR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sz="2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225</m:t>
                          </m:r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  <m: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−0.</m:t>
                      </m:r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5∗</m:t>
                      </m:r>
                      <m:d>
                        <m:d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50,</m:t>
                          </m:r>
                          <m: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−175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sz="2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37.5</m:t>
                          </m:r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43.75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</a:endParaRPr>
              </a:p>
              <a:p>
                <a:pPr lvl="0"/>
                <a:endParaRPr lang="en-US" sz="2000" dirty="0">
                  <a:solidFill>
                    <a:prstClr val="black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prstClr val="black"/>
                    </a:solidFill>
                  </a:rPr>
                  <a:t>This move was useful:</a:t>
                </a:r>
                <a:br>
                  <a:rPr lang="en-US" sz="2000" dirty="0">
                    <a:solidFill>
                      <a:prstClr val="black"/>
                    </a:solidFill>
                  </a:rPr>
                </a:br>
                <a:r>
                  <a:rPr lang="en-US" sz="20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prstClr val="black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prstClr val="black"/>
                    </a:solidFill>
                  </a:rPr>
                  <a:t>This is a process that is easy to implement.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prstClr val="black"/>
                    </a:solidFill>
                  </a:rPr>
                  <a:t>If we continue, after 25 steps, we get (numerically close) to the minimum.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1143000"/>
                <a:ext cx="4340352" cy="5632311"/>
              </a:xfrm>
              <a:prstGeom prst="rect">
                <a:avLst/>
              </a:prstGeom>
              <a:blipFill>
                <a:blip r:embed="rId4"/>
                <a:stretch>
                  <a:fillRect l="-1545" t="-650" r="-2528" b="-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21272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36974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Gradients at Local Minima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447800"/>
                <a:ext cx="8382000" cy="48768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l-GR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l-GR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l-GR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Mathematically,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is a local minimum,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=???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447800"/>
                <a:ext cx="8382000" cy="4876800"/>
              </a:xfrm>
              <a:blipFill>
                <a:blip r:embed="rId3"/>
                <a:stretch>
                  <a:fillRect l="-1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05530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Gradients at Local Minima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447800"/>
                <a:ext cx="8382000" cy="48768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l-GR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l-GR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l-GR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Mathematically,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is a local minimum,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/>
                  <a:t> (the zero </a:t>
                </a:r>
                <a:r>
                  <a:rPr lang="en-US" b="1" dirty="0"/>
                  <a:t>vector</a:t>
                </a:r>
                <a:r>
                  <a:rPr lang="en-US" dirty="0"/>
                  <a:t>, not a single number).</a:t>
                </a:r>
              </a:p>
              <a:p>
                <a:r>
                  <a:rPr lang="en-US" dirty="0"/>
                  <a:t>So,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a local minimum, there will be no updates anymore.</a:t>
                </a:r>
              </a:p>
              <a:p>
                <a:r>
                  <a:rPr lang="en-US" dirty="0"/>
                  <a:t>In practice, as we get closer and closer to the local minimum, the gradient eventually starts getting closer and closer to the zero vector.</a:t>
                </a:r>
              </a:p>
              <a:p>
                <a:r>
                  <a:rPr lang="en-US" dirty="0"/>
                  <a:t>Therefore, the norm of the gradient vector can be used as a stopping criterion.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447800"/>
                <a:ext cx="8382000" cy="4876800"/>
              </a:xfrm>
              <a:blipFill>
                <a:blip r:embed="rId3"/>
                <a:stretch>
                  <a:fillRect l="-1309" r="-1818" b="-10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05326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/>
              <a:t>Gradient Descent Pseudocode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846437"/>
              </a:xfrm>
            </p:spPr>
            <p:txBody>
              <a:bodyPr/>
              <a:lstStyle/>
              <a:p>
                <a:pPr marL="0" lvl="0" indent="0">
                  <a:buNone/>
                </a:pPr>
                <a:r>
                  <a:rPr lang="en-US" sz="2000" dirty="0">
                    <a:solidFill>
                      <a:prstClr val="black"/>
                    </a:solidFill>
                  </a:rPr>
                  <a:t># This is a simplified version, but it still works in many cases</a:t>
                </a:r>
              </a:p>
              <a:p>
                <a:pPr marL="0" lvl="0" indent="0">
                  <a:buNone/>
                </a:pPr>
                <a:r>
                  <a:rPr lang="en-US" sz="2000" dirty="0">
                    <a:solidFill>
                      <a:prstClr val="black"/>
                    </a:solidFill>
                  </a:rPr>
                  <a:t>#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 is the starting point for the descent.</a:t>
                </a:r>
              </a:p>
              <a:p>
                <a:pPr marL="0" lvl="0" indent="0">
                  <a:buNone/>
                </a:pPr>
                <a:r>
                  <a:rPr lang="en-US" sz="2000" dirty="0">
                    <a:solidFill>
                      <a:prstClr val="black"/>
                    </a:solidFill>
                  </a:rPr>
                  <a:t>GradientDescent(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l-GR" sz="2000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b="0" dirty="0">
                    <a:solidFill>
                      <a:prstClr val="black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prstClr val="black"/>
                    </a:solidFill>
                  </a:rPr>
                  <a:t>	history = [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prstClr val="black"/>
                    </a:solidFill>
                  </a:rPr>
                  <a:t>	while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𝛻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endParaRPr lang="en-US" sz="2000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prstClr val="black"/>
                    </a:solidFill>
                  </a:rPr>
                  <a:t>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l-GR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l-GR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𝜂</m:t>
                    </m:r>
                    <m:r>
                      <a:rPr lang="el-GR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prstClr val="black"/>
                    </a:solidFill>
                  </a:rPr>
                  <a:t>		If</a:t>
                </a:r>
                <a:r>
                  <a:rPr lang="en-US" sz="20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br>
                  <a:rPr lang="en-US" sz="2000" dirty="0">
                    <a:solidFill>
                      <a:prstClr val="black"/>
                    </a:solidFill>
                  </a:rPr>
                </a:br>
                <a:r>
                  <a:rPr lang="en-US" sz="2000" dirty="0">
                    <a:solidFill>
                      <a:prstClr val="black"/>
                    </a:solidFill>
                  </a:rPr>
                  <a:t>			</a:t>
                </a:r>
                <a:r>
                  <a:rPr lang="el-GR" sz="2000" dirty="0"/>
                  <a:t> </a:t>
                </a:r>
                <a14:m>
                  <m:oMath xmlns:m="http://schemas.openxmlformats.org/officeDocument/2006/math">
                    <m:r>
                      <a:rPr lang="el-GR" sz="2000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sz="2000" i="1">
                            <a:latin typeface="Cambria Math" panose="02040503050406030204" pitchFamily="18" charset="0"/>
                          </a:rPr>
                          <m:t>𝜂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br>
                  <a:rPr lang="en-US" sz="2000" dirty="0">
                    <a:solidFill>
                      <a:prstClr val="black"/>
                    </a:solidFill>
                  </a:rPr>
                </a:br>
                <a:r>
                  <a:rPr lang="en-US" sz="2000" dirty="0">
                    <a:solidFill>
                      <a:prstClr val="black"/>
                    </a:solidFill>
                  </a:rPr>
                  <a:t>		                </a:t>
                </a:r>
                <a:r>
                  <a:rPr lang="en-US" sz="2000" b="1" dirty="0">
                    <a:solidFill>
                      <a:prstClr val="black"/>
                    </a:solidFill>
                  </a:rPr>
                  <a:t>continue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prstClr val="black"/>
                    </a:solidFill>
                  </a:rPr>
                  <a:t>		Else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prstClr val="black"/>
                    </a:solidFill>
                  </a:rPr>
                  <a:t>			add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 to end of history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prstClr val="black"/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000" dirty="0">
                  <a:solidFill>
                    <a:prstClr val="black"/>
                  </a:solidFill>
                </a:endParaRPr>
              </a:p>
              <a:p>
                <a:pPr marL="57150" indent="0">
                  <a:buNone/>
                </a:pPr>
                <a:r>
                  <a:rPr lang="en-US" sz="2000" b="1" dirty="0">
                    <a:solidFill>
                      <a:prstClr val="black"/>
                    </a:solidFill>
                  </a:rPr>
                  <a:t>	return</a:t>
                </a:r>
                <a:r>
                  <a:rPr lang="en-US" sz="20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h𝑖𝑠𝑡𝑜𝑟𝑦</m:t>
                        </m:r>
                      </m:e>
                    </m:d>
                  </m:oMath>
                </a14:m>
                <a:endParaRPr lang="en-US" sz="20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846437"/>
              </a:xfrm>
              <a:blipFill>
                <a:blip r:embed="rId3"/>
                <a:stretch>
                  <a:fillRect l="-741" t="-755" b="-90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072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447800"/>
                <a:ext cx="8534400" cy="4876800"/>
              </a:xfrm>
            </p:spPr>
            <p:txBody>
              <a:bodyPr/>
              <a:lstStyle/>
              <a:p>
                <a:r>
                  <a:rPr lang="en-US" dirty="0"/>
                  <a:t>Gradient descent is a widely applied method, both in machine learning and in many other fields.</a:t>
                </a:r>
              </a:p>
              <a:p>
                <a:r>
                  <a:rPr lang="en-US" dirty="0"/>
                  <a:t>If you are interested in more details (like how to choose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/>
                  <a:t>, a good starting point is these Wikipedia articles:</a:t>
                </a:r>
              </a:p>
              <a:p>
                <a:pPr lvl="1"/>
                <a:r>
                  <a:rPr lang="en-US" dirty="0"/>
                  <a:t>Gradient descent:</a:t>
                </a:r>
                <a:br>
                  <a:rPr lang="en-US" dirty="0"/>
                </a:br>
                <a:r>
                  <a:rPr lang="en-US" dirty="0">
                    <a:hlinkClick r:id="rId3"/>
                  </a:rPr>
                  <a:t>https://en.wikipedia.org/wiki/Gradient_descent</a:t>
                </a:r>
                <a:endParaRPr lang="en-US" dirty="0"/>
              </a:p>
              <a:p>
                <a:pPr lvl="1"/>
                <a:r>
                  <a:rPr lang="en-US" dirty="0"/>
                  <a:t>Stochastic gradient descent: </a:t>
                </a:r>
                <a:r>
                  <a:rPr lang="en-US" dirty="0">
                    <a:hlinkClick r:id="rId4"/>
                  </a:rPr>
                  <a:t>https://en.wikipedia.org/wiki/Stochastic_gradient_descent</a:t>
                </a:r>
                <a:endParaRPr lang="en-US" dirty="0"/>
              </a:p>
              <a:p>
                <a:r>
                  <a:rPr lang="en-US" dirty="0"/>
                  <a:t>Technically, we will train neural networks using </a:t>
                </a:r>
                <a:r>
                  <a:rPr lang="en-US" b="1" u="sng" dirty="0"/>
                  <a:t>stochastic gradient descent</a:t>
                </a:r>
                <a:r>
                  <a:rPr lang="en-US" dirty="0"/>
                  <a:t>, but most of the time I will just be using the term “gradient descent”.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447800"/>
                <a:ext cx="8534400" cy="4876800"/>
              </a:xfrm>
              <a:blipFill>
                <a:blip r:embed="rId5"/>
                <a:stretch>
                  <a:fillRect l="-1286" t="-1250" r="-2357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58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/>
          <a:lstStyle/>
          <a:p>
            <a:r>
              <a:rPr lang="en-US" dirty="0"/>
              <a:t>Drawing This as a Neural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72000"/>
          </a:xfrm>
        </p:spPr>
        <p:txBody>
          <a:bodyPr/>
          <a:lstStyle/>
          <a:p>
            <a:r>
              <a:rPr lang="en-US" sz="2400" dirty="0"/>
              <a:t>If we think of the AND perceptron as a neural network, what topology does it have?</a:t>
            </a:r>
          </a:p>
          <a:p>
            <a:pPr lvl="1"/>
            <a:r>
              <a:rPr lang="en-US" sz="2000" dirty="0"/>
              <a:t>How many layers?</a:t>
            </a:r>
          </a:p>
          <a:p>
            <a:pPr lvl="1"/>
            <a:r>
              <a:rPr lang="en-US" sz="2000" dirty="0"/>
              <a:t>How many units in each layer?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914400" y="3810000"/>
            <a:ext cx="7156020" cy="2895600"/>
            <a:chOff x="1971417" y="724333"/>
            <a:chExt cx="7156020" cy="2895600"/>
          </a:xfrm>
        </p:grpSpPr>
        <p:grpSp>
          <p:nvGrpSpPr>
            <p:cNvPr id="6" name="Group 5"/>
            <p:cNvGrpSpPr/>
            <p:nvPr/>
          </p:nvGrpSpPr>
          <p:grpSpPr>
            <a:xfrm>
              <a:off x="1971417" y="724333"/>
              <a:ext cx="7020183" cy="2895600"/>
              <a:chOff x="1971417" y="-276447"/>
              <a:chExt cx="7020183" cy="28956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Oval 7"/>
                  <p:cNvSpPr/>
                  <p:nvPr/>
                </p:nvSpPr>
                <p:spPr>
                  <a:xfrm>
                    <a:off x="4746558" y="1056620"/>
                    <a:ext cx="2864867" cy="1562100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8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42" name="Oval 4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46558" y="1056620"/>
                    <a:ext cx="2864867" cy="156210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" name="Straight Arrow Connector 8"/>
              <p:cNvCxnSpPr>
                <a:stCxn id="13" idx="2"/>
                <a:endCxn id="8" idx="1"/>
              </p:cNvCxnSpPr>
              <p:nvPr/>
            </p:nvCxnSpPr>
            <p:spPr>
              <a:xfrm>
                <a:off x="2215526" y="246773"/>
                <a:ext cx="2950582" cy="103861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>
                <a:stCxn id="14" idx="3"/>
              </p:cNvCxnSpPr>
              <p:nvPr/>
            </p:nvCxnSpPr>
            <p:spPr>
              <a:xfrm flipV="1">
                <a:off x="2595168" y="1981201"/>
                <a:ext cx="2169684" cy="37634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>
                <a:stCxn id="12" idx="3"/>
              </p:cNvCxnSpPr>
              <p:nvPr/>
            </p:nvCxnSpPr>
            <p:spPr>
              <a:xfrm>
                <a:off x="2583957" y="1280563"/>
                <a:ext cx="2200080" cy="3796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1971417" y="1018953"/>
                    <a:ext cx="612540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1417" y="1018953"/>
                    <a:ext cx="612540" cy="523220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1982930" y="-276447"/>
                    <a:ext cx="465192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47" name="TextBox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82930" y="-276447"/>
                    <a:ext cx="465192" cy="52322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974357" y="2095933"/>
                    <a:ext cx="620811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4357" y="2095933"/>
                    <a:ext cx="620811" cy="523220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 rot="1305911">
                    <a:off x="3378880" y="289365"/>
                    <a:ext cx="1412246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???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305911">
                    <a:off x="3378880" y="289365"/>
                    <a:ext cx="1412246" cy="52322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 rot="598821">
                    <a:off x="2622830" y="902850"/>
                    <a:ext cx="1621854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???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98821">
                    <a:off x="2622830" y="902850"/>
                    <a:ext cx="1621854" cy="52322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 rot="21023919">
                    <a:off x="2545621" y="1702547"/>
                    <a:ext cx="1630126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???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1023919">
                    <a:off x="2545621" y="1702547"/>
                    <a:ext cx="1630126" cy="52322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Straight Arrow Connector 17"/>
              <p:cNvCxnSpPr>
                <a:stCxn id="8" idx="6"/>
              </p:cNvCxnSpPr>
              <p:nvPr/>
            </p:nvCxnSpPr>
            <p:spPr>
              <a:xfrm>
                <a:off x="7611425" y="1837670"/>
                <a:ext cx="1380175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7540399" y="2296180"/>
                  <a:ext cx="158703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/>
                    <a:t>Output: </a:t>
                  </a:r>
                  <a14:m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𝑧</m:t>
                      </m:r>
                    </m:oMath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0399" y="2296180"/>
                  <a:ext cx="1587038" cy="523220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8077" t="-10465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896419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topic is (still) how to train a neural network.</a:t>
            </a:r>
          </a:p>
          <a:p>
            <a:r>
              <a:rPr lang="en-US" dirty="0"/>
              <a:t>We will first apply gradient descent to train a perceptron.</a:t>
            </a:r>
          </a:p>
          <a:p>
            <a:r>
              <a:rPr lang="en-US" dirty="0"/>
              <a:t>Then we will apply gradient descent to train a neural network.</a:t>
            </a:r>
          </a:p>
          <a:p>
            <a:r>
              <a:rPr lang="en-US" dirty="0"/>
              <a:t>As a reminder, the application of gradient descent to neural networks is called </a:t>
            </a:r>
            <a:r>
              <a:rPr lang="en-US" b="1" u="sng" dirty="0"/>
              <a:t>backpropagation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005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/>
          <a:lstStyle/>
          <a:p>
            <a:r>
              <a:rPr lang="en-US" dirty="0"/>
              <a:t>Drawing This as a Neural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72000"/>
          </a:xfrm>
        </p:spPr>
        <p:txBody>
          <a:bodyPr/>
          <a:lstStyle/>
          <a:p>
            <a:r>
              <a:rPr lang="en-US" sz="2400" dirty="0"/>
              <a:t>If we think of the AND perceptron as a neural network, what topology does it have?</a:t>
            </a:r>
          </a:p>
          <a:p>
            <a:pPr lvl="1"/>
            <a:r>
              <a:rPr lang="en-US" sz="2000" dirty="0"/>
              <a:t>How many layers? Two (don’t forget the input layer).</a:t>
            </a:r>
          </a:p>
          <a:p>
            <a:pPr lvl="1"/>
            <a:r>
              <a:rPr lang="en-US" sz="2000" dirty="0"/>
              <a:t>How many units in each layer?</a:t>
            </a:r>
          </a:p>
          <a:p>
            <a:pPr lvl="2"/>
            <a:r>
              <a:rPr lang="en-US" dirty="0"/>
              <a:t>Input layer: 2 units</a:t>
            </a:r>
          </a:p>
          <a:p>
            <a:pPr lvl="2"/>
            <a:r>
              <a:rPr lang="en-US" dirty="0"/>
              <a:t>Output layer: 1 unit (the actual perceptron).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381000" y="4343400"/>
            <a:ext cx="8203971" cy="2344680"/>
            <a:chOff x="381000" y="4343400"/>
            <a:chExt cx="8203971" cy="2344680"/>
          </a:xfrm>
        </p:grpSpPr>
        <p:grpSp>
          <p:nvGrpSpPr>
            <p:cNvPr id="5" name="Group 4"/>
            <p:cNvGrpSpPr/>
            <p:nvPr/>
          </p:nvGrpSpPr>
          <p:grpSpPr>
            <a:xfrm>
              <a:off x="1522114" y="4476690"/>
              <a:ext cx="7062857" cy="1877250"/>
              <a:chOff x="2579131" y="1390590"/>
              <a:chExt cx="7062857" cy="1877250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2579131" y="1390590"/>
                <a:ext cx="7062857" cy="1877250"/>
                <a:chOff x="2579131" y="389810"/>
                <a:chExt cx="7062857" cy="1877250"/>
              </a:xfrm>
            </p:grpSpPr>
            <p:cxnSp>
              <p:nvCxnSpPr>
                <p:cNvPr id="9" name="Straight Arrow Connector 8"/>
                <p:cNvCxnSpPr>
                  <a:endCxn id="23" idx="1"/>
                </p:cNvCxnSpPr>
                <p:nvPr/>
              </p:nvCxnSpPr>
              <p:spPr>
                <a:xfrm>
                  <a:off x="4907275" y="762973"/>
                  <a:ext cx="2073592" cy="564176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Arrow Connector 9"/>
                <p:cNvCxnSpPr>
                  <a:stCxn id="20" idx="6"/>
                  <a:endCxn id="23" idx="3"/>
                </p:cNvCxnSpPr>
                <p:nvPr/>
              </p:nvCxnSpPr>
              <p:spPr>
                <a:xfrm flipV="1">
                  <a:off x="2579131" y="2081491"/>
                  <a:ext cx="4401736" cy="185569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/>
                <p:cNvCxnSpPr>
                  <a:stCxn id="19" idx="6"/>
                  <a:endCxn id="23" idx="2"/>
                </p:cNvCxnSpPr>
                <p:nvPr/>
              </p:nvCxnSpPr>
              <p:spPr>
                <a:xfrm>
                  <a:off x="2581017" y="1217780"/>
                  <a:ext cx="4233143" cy="486540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TextBox 12"/>
                    <p:cNvSpPr txBox="1"/>
                    <p:nvPr/>
                  </p:nvSpPr>
                  <p:spPr>
                    <a:xfrm>
                      <a:off x="3952617" y="389810"/>
                      <a:ext cx="1410964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000" b="0" dirty="0"/>
                        <a:t>bias input </a:t>
                      </a:r>
                      <a14:m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/>
                            </a:rPr>
                            <m:t>1</m:t>
                          </m:r>
                        </m:oMath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13" name="TextBox 1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52617" y="389810"/>
                      <a:ext cx="1410964" cy="400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4329" t="-7576" b="-2575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Box 14"/>
                    <p:cNvSpPr txBox="1"/>
                    <p:nvPr/>
                  </p:nvSpPr>
                  <p:spPr>
                    <a:xfrm rot="965529">
                      <a:off x="5292685" y="633493"/>
                      <a:ext cx="1596784" cy="47788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2,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???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5" name="TextBox 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965529">
                      <a:off x="5292685" y="633493"/>
                      <a:ext cx="1596784" cy="477888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TextBox 15"/>
                    <p:cNvSpPr txBox="1"/>
                    <p:nvPr/>
                  </p:nvSpPr>
                  <p:spPr>
                    <a:xfrm rot="360000">
                      <a:off x="2628867" y="1019904"/>
                      <a:ext cx="3976666" cy="47788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/>
                        <a:t>Output: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oMath>
                      </a14:m>
                      <a:r>
                        <a:rPr lang="en-US" sz="2400" dirty="0"/>
                        <a:t>        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2,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???</m:t>
                          </m:r>
                        </m:oMath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6" name="TextBox 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360000">
                      <a:off x="2628867" y="1019904"/>
                      <a:ext cx="3976666" cy="477888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584" t="-544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TextBox 16"/>
                    <p:cNvSpPr txBox="1"/>
                    <p:nvPr/>
                  </p:nvSpPr>
                  <p:spPr>
                    <a:xfrm rot="21480000">
                      <a:off x="2587935" y="1709432"/>
                      <a:ext cx="4668113" cy="47788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/>
                        <a:t>Output: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a14:m>
                      <a:r>
                        <a:rPr lang="en-US" sz="2400" dirty="0"/>
                        <a:t>        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,1,2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???</m:t>
                          </m:r>
                        </m:oMath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7" name="TextBox 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21480000">
                      <a:off x="2587935" y="1709432"/>
                      <a:ext cx="4668113" cy="477888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2081" b="-198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8" name="Straight Arrow Connector 17"/>
                <p:cNvCxnSpPr>
                  <a:stCxn id="23" idx="6"/>
                </p:cNvCxnSpPr>
                <p:nvPr/>
              </p:nvCxnSpPr>
              <p:spPr>
                <a:xfrm>
                  <a:off x="7952505" y="1704320"/>
                  <a:ext cx="1689483" cy="38959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8086813" y="2352636"/>
                    <a:ext cx="1428404" cy="72128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/>
                      <a:t>Output: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</m:sSub>
                      </m:oMath>
                    </a14:m>
                    <a:endParaRPr lang="en-US" sz="2000" dirty="0"/>
                  </a:p>
                  <a:p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86813" y="2352636"/>
                    <a:ext cx="1428404" cy="721288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4255" t="-33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val 18"/>
                <p:cNvSpPr/>
                <p:nvPr/>
              </p:nvSpPr>
              <p:spPr>
                <a:xfrm>
                  <a:off x="687686" y="4970520"/>
                  <a:ext cx="836314" cy="66828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Oval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686" y="4970520"/>
                  <a:ext cx="836314" cy="66828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val 19"/>
                <p:cNvSpPr/>
                <p:nvPr/>
              </p:nvSpPr>
              <p:spPr>
                <a:xfrm>
                  <a:off x="685800" y="6019800"/>
                  <a:ext cx="836314" cy="66828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Oval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00" y="6019800"/>
                  <a:ext cx="836314" cy="66828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/>
                <p:cNvSpPr/>
                <p:nvPr/>
              </p:nvSpPr>
              <p:spPr>
                <a:xfrm>
                  <a:off x="5757143" y="5257800"/>
                  <a:ext cx="1138345" cy="10668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Oval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7143" y="5257800"/>
                  <a:ext cx="1138345" cy="10668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TextBox 27"/>
            <p:cNvSpPr txBox="1"/>
            <p:nvPr/>
          </p:nvSpPr>
          <p:spPr>
            <a:xfrm>
              <a:off x="381000" y="4343400"/>
              <a:ext cx="14519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input</a:t>
              </a:r>
              <a:br>
                <a:rPr lang="en-US" dirty="0"/>
              </a:br>
              <a:r>
                <a:rPr lang="en-US" dirty="0"/>
                <a:t>layer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679058" y="4611469"/>
              <a:ext cx="14519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output</a:t>
              </a:r>
              <a:br>
                <a:rPr lang="en-US" dirty="0"/>
              </a:br>
              <a:r>
                <a:rPr lang="en-US" dirty="0"/>
                <a:t>layer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1156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/>
          <a:lstStyle/>
          <a:p>
            <a:r>
              <a:rPr lang="en-US" dirty="0"/>
              <a:t>Training 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752600"/>
                <a:ext cx="8610600" cy="4572000"/>
              </a:xfrm>
            </p:spPr>
            <p:txBody>
              <a:bodyPr/>
              <a:lstStyle/>
              <a:p>
                <a:r>
                  <a:rPr lang="en-US" dirty="0"/>
                  <a:t>This is a toy problem, there are only four possible cases: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0.0,  0.0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	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0.0,  1.0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	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1.0,  0.0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	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1.0,  1.0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	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752600"/>
                <a:ext cx="8610600" cy="4572000"/>
              </a:xfrm>
              <a:blipFill>
                <a:blip r:embed="rId3"/>
                <a:stretch>
                  <a:fillRect l="-1275" t="-1333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381000" y="4343400"/>
            <a:ext cx="8203971" cy="2344680"/>
            <a:chOff x="381000" y="4343400"/>
            <a:chExt cx="8203971" cy="2344680"/>
          </a:xfrm>
        </p:grpSpPr>
        <p:grpSp>
          <p:nvGrpSpPr>
            <p:cNvPr id="20" name="Group 19"/>
            <p:cNvGrpSpPr/>
            <p:nvPr/>
          </p:nvGrpSpPr>
          <p:grpSpPr>
            <a:xfrm>
              <a:off x="1522114" y="4476690"/>
              <a:ext cx="7062857" cy="1877250"/>
              <a:chOff x="2579131" y="1390590"/>
              <a:chExt cx="7062857" cy="1877250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2579131" y="1390590"/>
                <a:ext cx="7062857" cy="1877250"/>
                <a:chOff x="2579131" y="389810"/>
                <a:chExt cx="7062857" cy="1877250"/>
              </a:xfrm>
            </p:grpSpPr>
            <p:cxnSp>
              <p:nvCxnSpPr>
                <p:cNvPr id="28" name="Straight Arrow Connector 27"/>
                <p:cNvCxnSpPr>
                  <a:endCxn id="23" idx="1"/>
                </p:cNvCxnSpPr>
                <p:nvPr/>
              </p:nvCxnSpPr>
              <p:spPr>
                <a:xfrm>
                  <a:off x="4907275" y="762973"/>
                  <a:ext cx="2073592" cy="564176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/>
                <p:cNvCxnSpPr>
                  <a:stCxn id="22" idx="6"/>
                  <a:endCxn id="23" idx="3"/>
                </p:cNvCxnSpPr>
                <p:nvPr/>
              </p:nvCxnSpPr>
              <p:spPr>
                <a:xfrm flipV="1">
                  <a:off x="2579131" y="2081491"/>
                  <a:ext cx="4401736" cy="185569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/>
                <p:cNvCxnSpPr>
                  <a:stCxn id="21" idx="6"/>
                  <a:endCxn id="23" idx="2"/>
                </p:cNvCxnSpPr>
                <p:nvPr/>
              </p:nvCxnSpPr>
              <p:spPr>
                <a:xfrm>
                  <a:off x="2581017" y="1217780"/>
                  <a:ext cx="4233143" cy="486540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TextBox 30"/>
                    <p:cNvSpPr txBox="1"/>
                    <p:nvPr/>
                  </p:nvSpPr>
                  <p:spPr>
                    <a:xfrm>
                      <a:off x="3952617" y="389810"/>
                      <a:ext cx="1410964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000" b="0" dirty="0"/>
                        <a:t>bias input </a:t>
                      </a:r>
                      <a14:m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/>
                            </a:rPr>
                            <m:t>1</m:t>
                          </m:r>
                        </m:oMath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31" name="TextBox 3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52617" y="389810"/>
                      <a:ext cx="1410964" cy="400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4329" t="-7576" b="-2575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/>
                    <p:cNvSpPr txBox="1"/>
                    <p:nvPr/>
                  </p:nvSpPr>
                  <p:spPr>
                    <a:xfrm rot="965529">
                      <a:off x="5292685" y="633493"/>
                      <a:ext cx="1596784" cy="47788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2,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???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32" name="TextBox 3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965529">
                      <a:off x="5292685" y="633493"/>
                      <a:ext cx="1596784" cy="477888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TextBox 32"/>
                    <p:cNvSpPr txBox="1"/>
                    <p:nvPr/>
                  </p:nvSpPr>
                  <p:spPr>
                    <a:xfrm rot="360000">
                      <a:off x="2628867" y="1019904"/>
                      <a:ext cx="3976666" cy="47788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/>
                        <a:t>Output: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oMath>
                      </a14:m>
                      <a:r>
                        <a:rPr lang="en-US" sz="2400" dirty="0"/>
                        <a:t>        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2,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???</m:t>
                          </m:r>
                        </m:oMath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33" name="TextBox 3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360000">
                      <a:off x="2628867" y="1019904"/>
                      <a:ext cx="3976666" cy="477888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2584" t="-544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TextBox 33"/>
                    <p:cNvSpPr txBox="1"/>
                    <p:nvPr/>
                  </p:nvSpPr>
                  <p:spPr>
                    <a:xfrm rot="21480000">
                      <a:off x="2587935" y="1709432"/>
                      <a:ext cx="4668113" cy="47788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/>
                        <a:t>Output: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a14:m>
                      <a:r>
                        <a:rPr lang="en-US" sz="2400" dirty="0"/>
                        <a:t>        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,1,2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???</m:t>
                          </m:r>
                        </m:oMath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34" name="TextBox 3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21480000">
                      <a:off x="2587935" y="1709432"/>
                      <a:ext cx="4668113" cy="477888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2081" b="-198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5" name="Straight Arrow Connector 34"/>
                <p:cNvCxnSpPr>
                  <a:stCxn id="23" idx="6"/>
                </p:cNvCxnSpPr>
                <p:nvPr/>
              </p:nvCxnSpPr>
              <p:spPr>
                <a:xfrm>
                  <a:off x="7952505" y="1704320"/>
                  <a:ext cx="1689483" cy="38959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8086813" y="2352636"/>
                    <a:ext cx="1428404" cy="72128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dirty="0"/>
                      <a:t>Output: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</m:sSub>
                      </m:oMath>
                    </a14:m>
                    <a:endParaRPr lang="en-US" sz="2000" dirty="0"/>
                  </a:p>
                  <a:p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86813" y="2352636"/>
                    <a:ext cx="1428404" cy="721288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4255" t="-33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/>
                <p:cNvSpPr/>
                <p:nvPr/>
              </p:nvSpPr>
              <p:spPr>
                <a:xfrm>
                  <a:off x="687686" y="4970520"/>
                  <a:ext cx="836314" cy="66828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Oval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686" y="4970520"/>
                  <a:ext cx="836314" cy="66828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Oval 21"/>
                <p:cNvSpPr/>
                <p:nvPr/>
              </p:nvSpPr>
              <p:spPr>
                <a:xfrm>
                  <a:off x="685800" y="6019800"/>
                  <a:ext cx="836314" cy="66828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Oval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00" y="6019800"/>
                  <a:ext cx="836314" cy="66828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/>
                <p:cNvSpPr/>
                <p:nvPr/>
              </p:nvSpPr>
              <p:spPr>
                <a:xfrm>
                  <a:off x="5757143" y="5257800"/>
                  <a:ext cx="1138345" cy="10668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Oval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7143" y="5257800"/>
                  <a:ext cx="1138345" cy="10668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23"/>
            <p:cNvSpPr txBox="1"/>
            <p:nvPr/>
          </p:nvSpPr>
          <p:spPr>
            <a:xfrm>
              <a:off x="381000" y="4343400"/>
              <a:ext cx="14519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input</a:t>
              </a:r>
              <a:br>
                <a:rPr lang="en-US" dirty="0"/>
              </a:br>
              <a:r>
                <a:rPr lang="en-US" dirty="0"/>
                <a:t>layer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679058" y="4611469"/>
              <a:ext cx="14519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output</a:t>
              </a:r>
              <a:br>
                <a:rPr lang="en-US" dirty="0"/>
              </a:br>
              <a:r>
                <a:rPr lang="en-US" dirty="0"/>
                <a:t>layer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3119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/>
          <a:lstStyle/>
          <a:p>
            <a:r>
              <a:rPr lang="en-US" dirty="0"/>
              <a:t>Perceptron Training: </a:t>
            </a:r>
            <a:br>
              <a:rPr lang="en-US" dirty="0"/>
            </a:br>
            <a:r>
              <a:rPr lang="en-US" dirty="0"/>
              <a:t>Notation for Training 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905000"/>
                <a:ext cx="8229600" cy="4419600"/>
              </a:xfrm>
            </p:spPr>
            <p:txBody>
              <a:bodyPr/>
              <a:lstStyle/>
              <a:p>
                <a:r>
                  <a:rPr lang="en-US" sz="2400" dirty="0"/>
                  <a:t>We have a 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sz="2400" dirty="0"/>
                  <a:t> of N training inputs.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𝑋</m:t>
                    </m:r>
                    <m:r>
                      <a:rPr lang="en-US" sz="2000" b="0" i="1" smtClean="0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𝑁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}</m:t>
                    </m:r>
                  </m:oMath>
                </a14:m>
                <a:endParaRPr lang="en-US" sz="2000" b="0" dirty="0"/>
              </a:p>
              <a:p>
                <a:r>
                  <a:rPr lang="en-US" sz="2400" dirty="0"/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 is a D-dimensional column vector.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𝐷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)′</m:t>
                    </m:r>
                  </m:oMath>
                </a14:m>
                <a:endParaRPr lang="en-US" sz="2000" dirty="0"/>
              </a:p>
              <a:p>
                <a:r>
                  <a:rPr lang="en-US" sz="2400" dirty="0"/>
                  <a:t>We also have a 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sz="2400" dirty="0"/>
                  <a:t> of N target outputs.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𝑇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/>
                              </a:rPr>
                              <m:t>𝒕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/>
                              </a:rPr>
                              <m:t>𝒕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/>
                              </a:rPr>
                              <m:t>𝒕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is the target output for training example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400" b="1" u="sng" dirty="0"/>
                  <a:t>If we are training a single perceptron</a:t>
                </a:r>
                <a:r>
                  <a:rPr lang="en-US" sz="2400" dirty="0"/>
                  <a:t>, then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 is a real number.</a:t>
                </a:r>
              </a:p>
              <a:p>
                <a:r>
                  <a:rPr lang="en-US" sz="2400" b="1" u="sng" dirty="0"/>
                  <a:t>In the general case</a:t>
                </a:r>
                <a:r>
                  <a:rPr lang="en-US" sz="2400" dirty="0"/>
                  <a:t>,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 is a K-dimensional column vector: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𝐾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)′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905000"/>
                <a:ext cx="8229600" cy="4419600"/>
              </a:xfrm>
              <a:blipFill>
                <a:blip r:embed="rId3"/>
                <a:stretch>
                  <a:fillRect l="-963" t="-1103" r="-741" b="-2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920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B5889944BB334799533CD849BA11EA" ma:contentTypeVersion="10" ma:contentTypeDescription="Create a new document." ma:contentTypeScope="" ma:versionID="a1de4967165218385453540951bf662b">
  <xsd:schema xmlns:xsd="http://www.w3.org/2001/XMLSchema" xmlns:xs="http://www.w3.org/2001/XMLSchema" xmlns:p="http://schemas.microsoft.com/office/2006/metadata/properties" xmlns:ns3="10f37ff0-b97a-40d0-a943-a94b1e0ce6f2" targetNamespace="http://schemas.microsoft.com/office/2006/metadata/properties" ma:root="true" ma:fieldsID="040d0c0c035d035cc1705e4d35c2df38" ns3:_="">
    <xsd:import namespace="10f37ff0-b97a-40d0-a943-a94b1e0ce6f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f37ff0-b97a-40d0-a943-a94b1e0ce6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47AE0AB-A9AA-4D1C-83DC-DA02CBB9E7D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0f37ff0-b97a-40d0-a943-a94b1e0ce6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2A59716-3790-4F74-AF65-F29F05911F4A}">
  <ds:schemaRefs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10f37ff0-b97a-40d0-a943-a94b1e0ce6f2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3A6B9AD4-BA3B-47A9-881E-1C7F2937CF5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6406</TotalTime>
  <Words>4002</Words>
  <Application>Microsoft Office PowerPoint</Application>
  <PresentationFormat>On-screen Show (4:3)</PresentationFormat>
  <Paragraphs>722</Paragraphs>
  <Slides>60</Slides>
  <Notes>60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4" baseType="lpstr">
      <vt:lpstr>Arial</vt:lpstr>
      <vt:lpstr>Calibri</vt:lpstr>
      <vt:lpstr>Cambria Math</vt:lpstr>
      <vt:lpstr>Office Theme</vt:lpstr>
      <vt:lpstr>PowerPoint Presentation</vt:lpstr>
      <vt:lpstr>Training a Neural Network</vt:lpstr>
      <vt:lpstr>Plan</vt:lpstr>
      <vt:lpstr>Training the AND Perceptron</vt:lpstr>
      <vt:lpstr>Training the AND Perceptron</vt:lpstr>
      <vt:lpstr>Drawing This as a Neural Network</vt:lpstr>
      <vt:lpstr>Drawing This as a Neural Network</vt:lpstr>
      <vt:lpstr>Training Set</vt:lpstr>
      <vt:lpstr>Perceptron Training:  Notation for Training Set</vt:lpstr>
      <vt:lpstr>Training Goal</vt:lpstr>
      <vt:lpstr>Training Goal</vt:lpstr>
      <vt:lpstr>Training as an Optimization Problem</vt:lpstr>
      <vt:lpstr>Parameters We Optimize</vt:lpstr>
      <vt:lpstr>Parameters We Optimize</vt:lpstr>
      <vt:lpstr>Optimization Criterion</vt:lpstr>
      <vt:lpstr>Optimization Criterion</vt:lpstr>
      <vt:lpstr>Squared Differences</vt:lpstr>
      <vt:lpstr>Sum of Squared Differences</vt:lpstr>
      <vt:lpstr>Global and Local Optima</vt:lpstr>
      <vt:lpstr>Global and Local Optima</vt:lpstr>
      <vt:lpstr>Global and Local Optima</vt:lpstr>
      <vt:lpstr>Global and Local Optima</vt:lpstr>
      <vt:lpstr>Training as an Optimization Problem</vt:lpstr>
      <vt:lpstr>Training as an Optimization Problem</vt:lpstr>
      <vt:lpstr>Gradients and Partial Derivatives</vt:lpstr>
      <vt:lpstr>Partial Derivatives</vt:lpstr>
      <vt:lpstr>Partial Derivatives</vt:lpstr>
      <vt:lpstr>Partial Derivatives</vt:lpstr>
      <vt:lpstr>Partial Derivatives</vt:lpstr>
      <vt:lpstr>Partial Derivatives</vt:lpstr>
      <vt:lpstr>Partial Derivatives</vt:lpstr>
      <vt:lpstr>Partial Derivatives</vt:lpstr>
      <vt:lpstr>Partial Derivatives</vt:lpstr>
      <vt:lpstr>Partial Derivatives</vt:lpstr>
      <vt:lpstr>Gradients</vt:lpstr>
      <vt:lpstr>Gradients</vt:lpstr>
      <vt:lpstr>Gradients and Neural Networks</vt:lpstr>
      <vt:lpstr>Direction of the Gradient</vt:lpstr>
      <vt:lpstr>Some Examples</vt:lpstr>
      <vt:lpstr>Some Examples</vt:lpstr>
      <vt:lpstr>Some Examples</vt:lpstr>
      <vt:lpstr>Some Examples</vt:lpstr>
      <vt:lpstr>Some Examples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Gradients at Local Minima</vt:lpstr>
      <vt:lpstr>Gradients at Local Minima</vt:lpstr>
      <vt:lpstr>Gradient Descent Pseudocode</vt:lpstr>
      <vt:lpstr>Further Reading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athitsos</dc:creator>
  <cp:lastModifiedBy>Vassilis Athitsos</cp:lastModifiedBy>
  <cp:revision>700</cp:revision>
  <dcterms:created xsi:type="dcterms:W3CDTF">2006-08-16T00:00:00Z</dcterms:created>
  <dcterms:modified xsi:type="dcterms:W3CDTF">2025-01-11T01:20:29Z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0x01010080B5889944BB334799533CD849BA11EA</vt:lpwstr>
  </property>
</Properties>
</file>