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y="7772400" cx="10058400"/>
  <p:notesSz cx="10058400" cy="7772400"/>
  <p:defaultTextStyle>
    <a:defPPr>
      <a:defRPr kern="0"/>
    </a:def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3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Holder 2"/>
          <p:cNvSpPr>
            <a:spLocks noGrp="1"/>
          </p:cNvSpPr>
          <p:nvPr>
            <p:ph type="ctrTitle"/>
          </p:nvPr>
        </p:nvSpPr>
        <p:spPr>
          <a:xfrm>
            <a:off x="3336274" y="1021219"/>
            <a:ext cx="3385851" cy="58293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65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91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05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365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sz="105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365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22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3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2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365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14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5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16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2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bg object 16"/>
          <p:cNvPicPr>
            <a:picLocks/>
          </p:cNvPicPr>
          <p:nvPr/>
        </p:nvPicPr>
        <p:blipFill>
          <a:blip xmlns:r="http://schemas.openxmlformats.org/officeDocument/2006/relationships" r:embed="rId6" cstate="print"/>
          <a:stretch>
            <a:fillRect/>
          </a:stretch>
        </p:blipFill>
        <p:spPr>
          <a:xfrm>
            <a:off x="0" y="0"/>
            <a:ext cx="10058399" cy="5657849"/>
          </a:xfrm>
          <a:prstGeom prst="rect"/>
        </p:spPr>
      </p:pic>
      <p:sp>
        <p:nvSpPr>
          <p:cNvPr id="1048576" name="bg object 17"/>
          <p:cNvSpPr/>
          <p:nvPr/>
        </p:nvSpPr>
        <p:spPr>
          <a:xfrm>
            <a:off x="502919" y="502920"/>
            <a:ext cx="9052560" cy="4652010"/>
          </a:xfrm>
          <a:custGeom>
            <a:avLst/>
            <a:ahLst/>
            <a:rect l="l" t="t" r="r" b="b"/>
            <a:pathLst>
              <a:path w="9052560" h="4652010">
                <a:moveTo>
                  <a:pt x="0" y="4652009"/>
                </a:moveTo>
                <a:lnTo>
                  <a:pt x="9052559" y="4652009"/>
                </a:lnTo>
                <a:lnTo>
                  <a:pt x="9052559" y="0"/>
                </a:lnTo>
                <a:lnTo>
                  <a:pt x="0" y="0"/>
                </a:lnTo>
                <a:lnTo>
                  <a:pt x="0" y="4652009"/>
                </a:lnTo>
                <a:close/>
              </a:path>
            </a:pathLst>
          </a:custGeom>
          <a:ln w="13096">
            <a:solidFill>
              <a:srgbClr val="83992A"/>
            </a:solidFill>
          </a:ln>
        </p:spPr>
        <p:txBody>
          <a:bodyPr bIns="0" lIns="0" rIns="0" rtlCol="0" tIns="0" wrap="square"/>
          <a:p/>
        </p:txBody>
      </p:sp>
      <p:pic>
        <p:nvPicPr>
          <p:cNvPr id="2097153" name="bg object 18"/>
          <p:cNvPicPr>
            <a:picLocks/>
          </p:cNvPicPr>
          <p:nvPr/>
        </p:nvPicPr>
        <p:blipFill>
          <a:blip xmlns:r="http://schemas.openxmlformats.org/officeDocument/2006/relationships" r:embed="rId7" cstate="print"/>
          <a:stretch>
            <a:fillRect/>
          </a:stretch>
        </p:blipFill>
        <p:spPr>
          <a:xfrm>
            <a:off x="0" y="2601039"/>
            <a:ext cx="628649" cy="502919"/>
          </a:xfrm>
          <a:prstGeom prst="rect"/>
        </p:spPr>
      </p:pic>
      <p:pic>
        <p:nvPicPr>
          <p:cNvPr id="2097154" name="bg object 19"/>
          <p:cNvPicPr>
            <a:picLocks/>
          </p:cNvPicPr>
          <p:nvPr/>
        </p:nvPicPr>
        <p:blipFill>
          <a:blip xmlns:r="http://schemas.openxmlformats.org/officeDocument/2006/relationships" r:embed="rId8" cstate="print"/>
          <a:stretch>
            <a:fillRect/>
          </a:stretch>
        </p:blipFill>
        <p:spPr>
          <a:xfrm>
            <a:off x="9437607" y="2601039"/>
            <a:ext cx="620791" cy="502919"/>
          </a:xfrm>
          <a:prstGeom prst="rect"/>
        </p:spPr>
      </p:pic>
      <p:sp>
        <p:nvSpPr>
          <p:cNvPr id="1048577" name="bg object 20"/>
          <p:cNvSpPr/>
          <p:nvPr/>
        </p:nvSpPr>
        <p:spPr>
          <a:xfrm>
            <a:off x="1155144" y="1995963"/>
            <a:ext cx="7761605" cy="0"/>
          </a:xfrm>
          <a:custGeom>
            <a:avLst/>
            <a:ahLst/>
            <a:rect l="l" t="t" r="r" b="b"/>
            <a:pathLst>
              <a:path w="7761605" h="0">
                <a:moveTo>
                  <a:pt x="0" y="0"/>
                </a:moveTo>
                <a:lnTo>
                  <a:pt x="7760998" y="0"/>
                </a:lnTo>
              </a:path>
            </a:pathLst>
          </a:custGeom>
          <a:ln w="13096">
            <a:solidFill>
              <a:srgbClr val="83992A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Holder 2"/>
          <p:cNvSpPr>
            <a:spLocks noGrp="1"/>
          </p:cNvSpPr>
          <p:nvPr>
            <p:ph type="title"/>
          </p:nvPr>
        </p:nvSpPr>
        <p:spPr>
          <a:xfrm>
            <a:off x="1025882" y="799358"/>
            <a:ext cx="8006635" cy="8047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65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79" name="Holder 3"/>
          <p:cNvSpPr>
            <a:spLocks noGrp="1"/>
          </p:cNvSpPr>
          <p:nvPr>
            <p:ph type="body" idx="1"/>
          </p:nvPr>
        </p:nvSpPr>
        <p:spPr>
          <a:xfrm>
            <a:off x="1132176" y="2060718"/>
            <a:ext cx="7666355" cy="207772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05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80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1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2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object 2"/>
          <p:cNvSpPr txBox="1">
            <a:spLocks noGrp="1"/>
          </p:cNvSpPr>
          <p:nvPr>
            <p:ph type="title"/>
          </p:nvPr>
        </p:nvSpPr>
        <p:spPr>
          <a:xfrm>
            <a:off x="1025882" y="799358"/>
            <a:ext cx="8006635" cy="768595"/>
          </a:xfrm>
          <a:prstGeom prst="rect"/>
        </p:spPr>
        <p:txBody>
          <a:bodyPr bIns="0" lIns="0" rIns="0" rtlCol="0" tIns="235195" vert="horz" wrap="square">
            <a:spAutoFit/>
          </a:bodyPr>
          <a:p>
            <a:pPr marL="2543175">
              <a:lnSpc>
                <a:spcPct val="100000"/>
              </a:lnSpc>
              <a:spcBef>
                <a:spcPts val="105"/>
              </a:spcBef>
            </a:pPr>
            <a:r>
              <a:rPr dirty="0" spc="-85"/>
              <a:t>Digital</a:t>
            </a:r>
            <a:r>
              <a:rPr dirty="0" spc="-114"/>
              <a:t> </a:t>
            </a:r>
            <a:r>
              <a:rPr dirty="0" spc="-30"/>
              <a:t>Portfolio</a:t>
            </a:r>
          </a:p>
        </p:txBody>
      </p:sp>
      <p:sp>
        <p:nvSpPr>
          <p:cNvPr id="1048589" name="object 3" descr=""/>
          <p:cNvSpPr txBox="1"/>
          <p:nvPr/>
        </p:nvSpPr>
        <p:spPr>
          <a:xfrm rot="26542">
            <a:off x="921513" y="2218707"/>
            <a:ext cx="7998916" cy="259283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STUDENT</a:t>
            </a:r>
            <a:r>
              <a:rPr dirty="0" sz="1550" spc="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NAME:</a:t>
            </a:r>
            <a:r>
              <a:rPr dirty="0" sz="1550" spc="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b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h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ct val="256500"/>
              </a:lnSpc>
            </a:pP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REGISTER</a:t>
            </a:r>
            <a:r>
              <a:rPr dirty="0" sz="1550" spc="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60">
                <a:solidFill>
                  <a:srgbClr val="252525"/>
                </a:solidFill>
                <a:latin typeface="Times New Roman"/>
                <a:cs typeface="Times New Roman"/>
              </a:rPr>
              <a:t>NO</a:t>
            </a:r>
            <a:r>
              <a:rPr dirty="0" sz="1550" spc="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550" spc="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252525"/>
                </a:solidFill>
                <a:latin typeface="Times New Roman"/>
                <a:cs typeface="Times New Roman"/>
              </a:rPr>
              <a:t>NMID:autun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m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1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6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8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5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2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1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2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4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0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5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1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0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2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d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D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0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B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D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9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4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3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C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B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3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3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8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2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8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5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8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4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D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D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4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9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4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5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E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ct val="256500"/>
              </a:lnSpc>
            </a:pPr>
            <a:r>
              <a:rPr dirty="0" sz="1550" spc="-10">
                <a:solidFill>
                  <a:srgbClr val="252525"/>
                </a:solidFill>
                <a:latin typeface="Times New Roman"/>
                <a:cs typeface="Times New Roman"/>
              </a:rPr>
              <a:t>DEPARTMENT:BCA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6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COLLEGE:</a:t>
            </a:r>
            <a:r>
              <a:rPr dirty="0" sz="1550" spc="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OM</a:t>
            </a:r>
            <a:r>
              <a:rPr dirty="0" sz="1550" spc="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SHANTI</a:t>
            </a:r>
            <a:r>
              <a:rPr dirty="0" sz="1550" spc="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50">
                <a:solidFill>
                  <a:srgbClr val="252525"/>
                </a:solidFill>
                <a:latin typeface="Times New Roman"/>
                <a:cs typeface="Times New Roman"/>
              </a:rPr>
              <a:t>ARTS</a:t>
            </a:r>
            <a:r>
              <a:rPr dirty="0" sz="1550" spc="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550" spc="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SCIENCE</a:t>
            </a:r>
            <a:r>
              <a:rPr dirty="0" sz="1550" spc="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COLLEGE/MADRAS</a:t>
            </a:r>
            <a:r>
              <a:rPr dirty="0" sz="1550" spc="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252525"/>
                </a:solidFill>
                <a:latin typeface="Times New Roman"/>
                <a:cs typeface="Times New Roman"/>
              </a:rPr>
              <a:t>UNIVERSITY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235195" vert="horz" wrap="square">
            <a:spAutoFit/>
          </a:bodyPr>
          <a:p>
            <a:pPr marL="837565">
              <a:lnSpc>
                <a:spcPct val="100000"/>
              </a:lnSpc>
              <a:spcBef>
                <a:spcPts val="105"/>
              </a:spcBef>
            </a:pPr>
            <a:r>
              <a:rPr dirty="0" spc="-145"/>
              <a:t>RESULTS</a:t>
            </a:r>
            <a:r>
              <a:rPr dirty="0" spc="25"/>
              <a:t> </a:t>
            </a:r>
            <a:r>
              <a:rPr dirty="0"/>
              <a:t>AND</a:t>
            </a:r>
            <a:r>
              <a:rPr dirty="0" spc="10"/>
              <a:t> </a:t>
            </a:r>
            <a:r>
              <a:rPr dirty="0" spc="-20"/>
              <a:t>SCREENSHOTS</a:t>
            </a:r>
          </a:p>
        </p:txBody>
      </p:sp>
      <p:sp>
        <p:nvSpPr>
          <p:cNvPr id="1048612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bIns="0" lIns="0" rIns="0" rtlCol="0" tIns="50165" vert="horz" wrap="square">
            <a:spAutoFit/>
          </a:bodyPr>
          <a:p>
            <a:pPr indent="-235585" marL="248285">
              <a:lnSpc>
                <a:spcPct val="100000"/>
              </a:lnSpc>
              <a:spcBef>
                <a:spcPts val="395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algn="l" pos="248285"/>
              </a:tabLst>
            </a:pPr>
            <a:r>
              <a:rPr dirty="0"/>
              <a:t>The</a:t>
            </a:r>
            <a:r>
              <a:rPr dirty="0" spc="-60"/>
              <a:t> </a:t>
            </a:r>
            <a:r>
              <a:rPr dirty="0" spc="-25"/>
              <a:t>digital</a:t>
            </a:r>
            <a:r>
              <a:rPr dirty="0" spc="-35"/>
              <a:t> </a:t>
            </a:r>
            <a:r>
              <a:rPr dirty="0"/>
              <a:t>portfolio</a:t>
            </a:r>
            <a:r>
              <a:rPr dirty="0" spc="35"/>
              <a:t> </a:t>
            </a:r>
            <a:r>
              <a:rPr dirty="0"/>
              <a:t>project</a:t>
            </a:r>
            <a:r>
              <a:rPr dirty="0" spc="20"/>
              <a:t> </a:t>
            </a:r>
            <a:r>
              <a:rPr dirty="0" spc="-35"/>
              <a:t>was</a:t>
            </a:r>
            <a:r>
              <a:rPr dirty="0" spc="5"/>
              <a:t> </a:t>
            </a:r>
            <a:r>
              <a:rPr dirty="0" spc="-35"/>
              <a:t>successfully</a:t>
            </a:r>
            <a:r>
              <a:rPr dirty="0" spc="-30"/>
              <a:t> </a:t>
            </a:r>
            <a:r>
              <a:rPr dirty="0"/>
              <a:t>completed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35"/>
              <a:t> </a:t>
            </a:r>
            <a:r>
              <a:rPr dirty="0"/>
              <a:t>the</a:t>
            </a:r>
            <a:r>
              <a:rPr dirty="0" spc="15"/>
              <a:t> </a:t>
            </a:r>
            <a:r>
              <a:rPr dirty="0" spc="-25"/>
              <a:t>following</a:t>
            </a:r>
            <a:r>
              <a:rPr dirty="0" spc="-15"/>
              <a:t> </a:t>
            </a:r>
            <a:r>
              <a:rPr dirty="0" spc="-10"/>
              <a:t>outcomes:</a:t>
            </a:r>
          </a:p>
          <a:p>
            <a:pPr indent="-236220" marL="248285" marR="5080">
              <a:lnSpc>
                <a:spcPts val="1050"/>
              </a:lnSpc>
              <a:spcBef>
                <a:spcPts val="745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algn="l" pos="248285"/>
              </a:tabLst>
            </a:pPr>
            <a:r>
              <a:rPr dirty="0"/>
              <a:t>1.</a:t>
            </a:r>
            <a:r>
              <a:rPr dirty="0" spc="-50"/>
              <a:t> </a:t>
            </a:r>
            <a:r>
              <a:rPr dirty="0" spc="-25"/>
              <a:t>Fully</a:t>
            </a:r>
            <a:r>
              <a:rPr dirty="0" spc="-45"/>
              <a:t> </a:t>
            </a:r>
            <a:r>
              <a:rPr dirty="0" spc="-20"/>
              <a:t>Responsive</a:t>
            </a:r>
            <a:r>
              <a:rPr dirty="0" spc="-35"/>
              <a:t> </a:t>
            </a:r>
            <a:r>
              <a:rPr dirty="0" spc="-25"/>
              <a:t>Website</a:t>
            </a:r>
            <a:r>
              <a:rPr dirty="0" spc="15"/>
              <a:t> </a:t>
            </a:r>
            <a:r>
              <a:rPr dirty="0" spc="-30"/>
              <a:t>Works</a:t>
            </a:r>
            <a:r>
              <a:rPr dirty="0" spc="-35"/>
              <a:t> seamlessly</a:t>
            </a:r>
            <a:r>
              <a:rPr dirty="0" spc="-30"/>
              <a:t> </a:t>
            </a:r>
            <a:r>
              <a:rPr dirty="0"/>
              <a:t>on</a:t>
            </a:r>
            <a:r>
              <a:rPr dirty="0" spc="-25"/>
              <a:t> </a:t>
            </a:r>
            <a:r>
              <a:rPr dirty="0" spc="-10"/>
              <a:t>desktop,</a:t>
            </a:r>
            <a:r>
              <a:rPr dirty="0" spc="35"/>
              <a:t> </a:t>
            </a:r>
            <a:r>
              <a:rPr dirty="0" spc="-10"/>
              <a:t>tablet,</a:t>
            </a:r>
            <a:r>
              <a:rPr dirty="0" spc="-20"/>
              <a:t> </a:t>
            </a:r>
            <a:r>
              <a:rPr dirty="0"/>
              <a:t>and</a:t>
            </a:r>
            <a:r>
              <a:rPr dirty="0" spc="-10"/>
              <a:t> mobile</a:t>
            </a:r>
            <a:r>
              <a:rPr dirty="0" spc="-45"/>
              <a:t> </a:t>
            </a:r>
            <a:r>
              <a:rPr dirty="0" spc="-30"/>
              <a:t>devices.</a:t>
            </a:r>
            <a:r>
              <a:rPr dirty="0" spc="-20"/>
              <a:t> </a:t>
            </a:r>
            <a:r>
              <a:rPr dirty="0"/>
              <a:t>Optimized</a:t>
            </a:r>
            <a:r>
              <a:rPr dirty="0" spc="-10"/>
              <a:t> </a:t>
            </a:r>
            <a:r>
              <a:rPr dirty="0"/>
              <a:t>for</a:t>
            </a:r>
            <a:r>
              <a:rPr dirty="0" spc="-20"/>
              <a:t> </a:t>
            </a:r>
            <a:r>
              <a:rPr dirty="0" spc="-10"/>
              <a:t>various</a:t>
            </a:r>
            <a:r>
              <a:rPr dirty="0" spc="5"/>
              <a:t> </a:t>
            </a:r>
            <a:r>
              <a:rPr dirty="0" spc="-10"/>
              <a:t>screen</a:t>
            </a:r>
            <a:r>
              <a:rPr dirty="0" spc="35"/>
              <a:t> </a:t>
            </a:r>
            <a:r>
              <a:rPr dirty="0" spc="-25"/>
              <a:t>sizes</a:t>
            </a:r>
            <a:r>
              <a:rPr dirty="0" spc="5"/>
              <a:t> </a:t>
            </a:r>
            <a:r>
              <a:rPr dirty="0"/>
              <a:t>using</a:t>
            </a:r>
            <a:r>
              <a:rPr dirty="0" spc="85"/>
              <a:t> </a:t>
            </a:r>
            <a:r>
              <a:rPr dirty="0" spc="-10"/>
              <a:t>media</a:t>
            </a:r>
            <a:r>
              <a:rPr dirty="0" spc="-35"/>
              <a:t> </a:t>
            </a:r>
            <a:r>
              <a:rPr dirty="0" spc="-10"/>
              <a:t>queries </a:t>
            </a:r>
            <a:r>
              <a:rPr dirty="0"/>
              <a:t>or</a:t>
            </a:r>
            <a:r>
              <a:rPr dirty="0" spc="-30"/>
              <a:t> </a:t>
            </a:r>
            <a:r>
              <a:rPr dirty="0" spc="-10"/>
              <a:t>frameworks</a:t>
            </a:r>
            <a:r>
              <a:rPr dirty="0" spc="10"/>
              <a:t> </a:t>
            </a:r>
            <a:r>
              <a:rPr dirty="0" spc="-35"/>
              <a:t>like</a:t>
            </a:r>
            <a:r>
              <a:rPr dirty="0" spc="-30"/>
              <a:t> </a:t>
            </a:r>
            <a:r>
              <a:rPr dirty="0"/>
              <a:t>Bootstrap/Tailwind</a:t>
            </a:r>
            <a:r>
              <a:rPr dirty="0" spc="-10"/>
              <a:t> </a:t>
            </a:r>
            <a:r>
              <a:rPr dirty="0" spc="-20"/>
              <a:t>CSS.</a:t>
            </a:r>
          </a:p>
          <a:p>
            <a:pPr indent="-235585" marL="248285">
              <a:lnSpc>
                <a:spcPct val="100000"/>
              </a:lnSpc>
              <a:spcBef>
                <a:spcPts val="545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algn="l" pos="248285"/>
              </a:tabLst>
            </a:pPr>
            <a:r>
              <a:rPr dirty="0"/>
              <a:t>2.</a:t>
            </a:r>
            <a:r>
              <a:rPr dirty="0" spc="-25"/>
              <a:t> </a:t>
            </a:r>
            <a:r>
              <a:rPr dirty="0"/>
              <a:t>Modern</a:t>
            </a:r>
            <a:r>
              <a:rPr dirty="0" spc="-20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-20"/>
              <a:t>Clean</a:t>
            </a:r>
            <a:r>
              <a:rPr dirty="0" spc="-25"/>
              <a:t> </a:t>
            </a:r>
            <a:r>
              <a:rPr dirty="0"/>
              <a:t>UI</a:t>
            </a:r>
            <a:r>
              <a:rPr dirty="0" spc="20"/>
              <a:t> </a:t>
            </a:r>
            <a:r>
              <a:rPr dirty="0"/>
              <a:t>Design</a:t>
            </a:r>
            <a:r>
              <a:rPr dirty="0" spc="-25"/>
              <a:t> </a:t>
            </a:r>
            <a:r>
              <a:rPr dirty="0" spc="-20"/>
              <a:t>User-</a:t>
            </a:r>
            <a:r>
              <a:rPr dirty="0" spc="-10"/>
              <a:t>friendly</a:t>
            </a:r>
            <a:r>
              <a:rPr dirty="0" spc="20"/>
              <a:t> </a:t>
            </a:r>
            <a:r>
              <a:rPr dirty="0" spc="-20"/>
              <a:t>navigation.</a:t>
            </a:r>
            <a:r>
              <a:rPr dirty="0" spc="-25"/>
              <a:t> </a:t>
            </a:r>
            <a:r>
              <a:rPr dirty="0" spc="-10"/>
              <a:t>Aesthetic</a:t>
            </a:r>
            <a:r>
              <a:rPr dirty="0" spc="-40"/>
              <a:t> </a:t>
            </a:r>
            <a:r>
              <a:rPr dirty="0"/>
              <a:t>color</a:t>
            </a:r>
            <a:r>
              <a:rPr dirty="0" spc="-15"/>
              <a:t> </a:t>
            </a:r>
            <a:r>
              <a:rPr dirty="0" spc="-10"/>
              <a:t>scheme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 spc="-10"/>
              <a:t>typography</a:t>
            </a:r>
            <a:r>
              <a:rPr dirty="0" spc="15"/>
              <a:t> </a:t>
            </a:r>
            <a:r>
              <a:rPr dirty="0" spc="-20"/>
              <a:t>aligned</a:t>
            </a:r>
            <a:r>
              <a:rPr dirty="0" spc="-5"/>
              <a:t> </a:t>
            </a:r>
            <a:r>
              <a:rPr dirty="0" spc="-20"/>
              <a:t>with</a:t>
            </a:r>
            <a:r>
              <a:rPr dirty="0" spc="-25"/>
              <a:t> </a:t>
            </a:r>
            <a:r>
              <a:rPr dirty="0" spc="-10"/>
              <a:t>personal</a:t>
            </a:r>
            <a:r>
              <a:rPr dirty="0" spc="-30"/>
              <a:t> </a:t>
            </a:r>
            <a:r>
              <a:rPr dirty="0" spc="-10"/>
              <a:t>branding.</a:t>
            </a:r>
          </a:p>
          <a:p>
            <a:pPr indent="-236220" marL="248285" marR="281940">
              <a:lnSpc>
                <a:spcPct val="78700"/>
              </a:lnSpc>
              <a:spcBef>
                <a:spcPts val="805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algn="l" pos="248285"/>
              </a:tabLst>
            </a:pPr>
            <a:r>
              <a:rPr dirty="0"/>
              <a:t>3.</a:t>
            </a:r>
            <a:r>
              <a:rPr dirty="0" spc="-30"/>
              <a:t> </a:t>
            </a:r>
            <a:r>
              <a:rPr dirty="0"/>
              <a:t>Functional</a:t>
            </a:r>
            <a:r>
              <a:rPr dirty="0" spc="15"/>
              <a:t> </a:t>
            </a:r>
            <a:r>
              <a:rPr dirty="0"/>
              <a:t>Components Implemented</a:t>
            </a:r>
            <a:r>
              <a:rPr dirty="0" spc="-20"/>
              <a:t> </a:t>
            </a:r>
            <a:r>
              <a:rPr dirty="0" spc="-10"/>
              <a:t>Dynamic</a:t>
            </a:r>
            <a:r>
              <a:rPr dirty="0" spc="-5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 spc="-25"/>
              <a:t>gallery</a:t>
            </a:r>
            <a:r>
              <a:rPr dirty="0" spc="5"/>
              <a:t> </a:t>
            </a:r>
            <a:r>
              <a:rPr dirty="0" spc="-20"/>
              <a:t>with</a:t>
            </a:r>
            <a:r>
              <a:rPr dirty="0" spc="-30"/>
              <a:t> </a:t>
            </a:r>
            <a:r>
              <a:rPr dirty="0" spc="-10"/>
              <a:t>filters</a:t>
            </a:r>
            <a:r>
              <a:rPr dirty="0"/>
              <a:t> or</a:t>
            </a:r>
            <a:r>
              <a:rPr dirty="0" spc="20"/>
              <a:t> </a:t>
            </a:r>
            <a:r>
              <a:rPr dirty="0" spc="-20"/>
              <a:t>categories</a:t>
            </a:r>
            <a:r>
              <a:rPr dirty="0"/>
              <a:t> Contact</a:t>
            </a:r>
            <a:r>
              <a:rPr dirty="0" spc="10"/>
              <a:t> </a:t>
            </a:r>
            <a:r>
              <a:rPr dirty="0"/>
              <a:t>form</a:t>
            </a:r>
            <a:r>
              <a:rPr dirty="0" spc="-55"/>
              <a:t> </a:t>
            </a:r>
            <a:r>
              <a:rPr dirty="0"/>
              <a:t>with</a:t>
            </a:r>
            <a:r>
              <a:rPr dirty="0" spc="-25"/>
              <a:t> </a:t>
            </a:r>
            <a:r>
              <a:rPr dirty="0" spc="-20"/>
              <a:t>email</a:t>
            </a:r>
            <a:r>
              <a:rPr dirty="0" spc="-40"/>
              <a:t> </a:t>
            </a:r>
            <a:r>
              <a:rPr dirty="0" spc="-10"/>
              <a:t>functionality</a:t>
            </a:r>
            <a:r>
              <a:rPr dirty="0" spc="70"/>
              <a:t> </a:t>
            </a:r>
            <a:r>
              <a:rPr dirty="0" spc="-10"/>
              <a:t>(using </a:t>
            </a:r>
            <a:r>
              <a:rPr dirty="0" spc="-20"/>
              <a:t>services</a:t>
            </a:r>
            <a:r>
              <a:rPr dirty="0" spc="-40"/>
              <a:t> </a:t>
            </a:r>
            <a:r>
              <a:rPr dirty="0" spc="-20"/>
              <a:t>like</a:t>
            </a:r>
            <a:r>
              <a:rPr dirty="0" spc="20"/>
              <a:t> </a:t>
            </a:r>
            <a:r>
              <a:rPr dirty="0"/>
              <a:t>Formspree</a:t>
            </a:r>
            <a:r>
              <a:rPr dirty="0" spc="5"/>
              <a:t> </a:t>
            </a:r>
            <a:r>
              <a:rPr dirty="0"/>
              <a:t>or </a:t>
            </a:r>
            <a:r>
              <a:rPr dirty="0" spc="-30"/>
              <a:t>EmailJS)</a:t>
            </a:r>
            <a:r>
              <a:rPr dirty="0" spc="-25"/>
              <a:t> </a:t>
            </a:r>
            <a:r>
              <a:rPr dirty="0" spc="-10"/>
              <a:t>Resume</a:t>
            </a:r>
            <a:r>
              <a:rPr dirty="0" spc="35"/>
              <a:t> </a:t>
            </a:r>
            <a:r>
              <a:rPr dirty="0" spc="-10"/>
              <a:t>download</a:t>
            </a:r>
            <a:r>
              <a:rPr dirty="0" spc="5"/>
              <a:t> </a:t>
            </a:r>
            <a:r>
              <a:rPr dirty="0"/>
              <a:t>button. Integrated</a:t>
            </a:r>
            <a:r>
              <a:rPr dirty="0" spc="5"/>
              <a:t> </a:t>
            </a:r>
            <a:r>
              <a:rPr dirty="0" spc="-10"/>
              <a:t>external</a:t>
            </a:r>
            <a:r>
              <a:rPr dirty="0" spc="-15"/>
              <a:t> </a:t>
            </a:r>
            <a:r>
              <a:rPr dirty="0" spc="-10"/>
              <a:t>links</a:t>
            </a:r>
            <a:r>
              <a:rPr dirty="0" spc="30"/>
              <a:t> </a:t>
            </a:r>
            <a:r>
              <a:rPr dirty="0"/>
              <a:t>to GitHub,</a:t>
            </a:r>
            <a:r>
              <a:rPr dirty="0" spc="-5"/>
              <a:t> </a:t>
            </a:r>
            <a:r>
              <a:rPr dirty="0"/>
              <a:t>LinkedIn, and</a:t>
            </a:r>
            <a:r>
              <a:rPr dirty="0" spc="5"/>
              <a:t> </a:t>
            </a:r>
            <a:r>
              <a:rPr dirty="0"/>
              <a:t>other </a:t>
            </a:r>
            <a:r>
              <a:rPr dirty="0" spc="-10"/>
              <a:t>platforms.</a:t>
            </a:r>
          </a:p>
          <a:p>
            <a:pPr indent="-235585" marL="248285">
              <a:lnSpc>
                <a:spcPct val="100000"/>
              </a:lnSpc>
              <a:spcBef>
                <a:spcPts val="535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algn="l" pos="248285"/>
              </a:tabLst>
            </a:pPr>
            <a:r>
              <a:rPr dirty="0"/>
              <a:t>4.</a:t>
            </a:r>
            <a:r>
              <a:rPr dirty="0" spc="-25"/>
              <a:t> </a:t>
            </a:r>
            <a:r>
              <a:rPr dirty="0"/>
              <a:t>Performance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/>
              <a:t>Optimization</a:t>
            </a:r>
            <a:r>
              <a:rPr dirty="0" spc="-15"/>
              <a:t> </a:t>
            </a:r>
            <a:r>
              <a:rPr dirty="0"/>
              <a:t>Fast</a:t>
            </a:r>
            <a:r>
              <a:rPr dirty="0" spc="-30"/>
              <a:t> </a:t>
            </a:r>
            <a:r>
              <a:rPr dirty="0"/>
              <a:t>load</a:t>
            </a:r>
            <a:r>
              <a:rPr dirty="0" spc="-5"/>
              <a:t> </a:t>
            </a:r>
            <a:r>
              <a:rPr dirty="0" spc="-10"/>
              <a:t>times</a:t>
            </a:r>
            <a:r>
              <a:rPr dirty="0" spc="-45"/>
              <a:t> </a:t>
            </a:r>
            <a:r>
              <a:rPr dirty="0"/>
              <a:t>due</a:t>
            </a:r>
            <a:r>
              <a:rPr dirty="0" spc="-40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 spc="-20"/>
              <a:t>image</a:t>
            </a:r>
            <a:r>
              <a:rPr dirty="0" spc="-40"/>
              <a:t> </a:t>
            </a:r>
            <a:r>
              <a:rPr dirty="0"/>
              <a:t>compression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 spc="-25"/>
              <a:t>clean</a:t>
            </a:r>
            <a:r>
              <a:rPr dirty="0" spc="-15"/>
              <a:t> </a:t>
            </a:r>
            <a:r>
              <a:rPr dirty="0"/>
              <a:t>code.</a:t>
            </a:r>
            <a:r>
              <a:rPr dirty="0" spc="-20"/>
              <a:t> </a:t>
            </a:r>
            <a:r>
              <a:rPr dirty="0" spc="-35"/>
              <a:t>Basic</a:t>
            </a:r>
            <a:r>
              <a:rPr dirty="0" spc="-30"/>
              <a:t> </a:t>
            </a:r>
            <a:r>
              <a:rPr dirty="0"/>
              <a:t>SEO</a:t>
            </a:r>
            <a:r>
              <a:rPr dirty="0" spc="10"/>
              <a:t> </a:t>
            </a:r>
            <a:r>
              <a:rPr dirty="0" spc="-20"/>
              <a:t>tags</a:t>
            </a:r>
            <a:r>
              <a:rPr dirty="0" spc="-45"/>
              <a:t> </a:t>
            </a:r>
            <a:r>
              <a:rPr dirty="0"/>
              <a:t>added</a:t>
            </a:r>
            <a:r>
              <a:rPr dirty="0" spc="-5"/>
              <a:t> </a:t>
            </a:r>
            <a:r>
              <a:rPr dirty="0"/>
              <a:t>for</a:t>
            </a:r>
            <a:r>
              <a:rPr dirty="0" spc="40"/>
              <a:t> </a:t>
            </a:r>
            <a:r>
              <a:rPr dirty="0"/>
              <a:t>better</a:t>
            </a:r>
            <a:r>
              <a:rPr dirty="0" spc="-15"/>
              <a:t> </a:t>
            </a:r>
            <a:r>
              <a:rPr dirty="0" spc="-10"/>
              <a:t>discoverability.</a:t>
            </a:r>
          </a:p>
          <a:p>
            <a:pPr indent="-235585" marL="248285">
              <a:lnSpc>
                <a:spcPct val="100000"/>
              </a:lnSpc>
              <a:spcBef>
                <a:spcPts val="540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algn="l" pos="248285"/>
              </a:tabLst>
            </a:pPr>
            <a:r>
              <a:rPr dirty="0" spc="-10"/>
              <a:t>5.</a:t>
            </a:r>
            <a:r>
              <a:rPr dirty="0" spc="-25"/>
              <a:t> </a:t>
            </a:r>
            <a:r>
              <a:rPr dirty="0"/>
              <a:t>Deployment</a:t>
            </a:r>
            <a:r>
              <a:rPr dirty="0" spc="-40"/>
              <a:t> </a:t>
            </a:r>
            <a:r>
              <a:rPr dirty="0" spc="-30"/>
              <a:t>Successfully</a:t>
            </a:r>
            <a:r>
              <a:rPr dirty="0" spc="10"/>
              <a:t> </a:t>
            </a:r>
            <a:r>
              <a:rPr dirty="0" spc="-10"/>
              <a:t>deployed </a:t>
            </a:r>
            <a:r>
              <a:rPr dirty="0"/>
              <a:t>online</a:t>
            </a:r>
            <a:r>
              <a:rPr dirty="0" spc="10"/>
              <a:t> </a:t>
            </a:r>
            <a:r>
              <a:rPr dirty="0" spc="-25"/>
              <a:t>using</a:t>
            </a:r>
            <a:r>
              <a:rPr dirty="0" spc="-20"/>
              <a:t> </a:t>
            </a:r>
            <a:r>
              <a:rPr dirty="0"/>
              <a:t>GitHub</a:t>
            </a:r>
            <a:r>
              <a:rPr dirty="0" spc="30"/>
              <a:t> </a:t>
            </a:r>
            <a:r>
              <a:rPr dirty="0" spc="-25"/>
              <a:t>Pages</a:t>
            </a:r>
            <a:r>
              <a:rPr dirty="0" spc="5"/>
              <a:t> </a:t>
            </a:r>
            <a:r>
              <a:rPr dirty="0" spc="235"/>
              <a:t>/</a:t>
            </a:r>
            <a:r>
              <a:rPr dirty="0" spc="30"/>
              <a:t> </a:t>
            </a:r>
            <a:r>
              <a:rPr dirty="0" spc="-10"/>
              <a:t>Netlify/Vercel.</a:t>
            </a: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 spc="-50">
                <a:solidFill>
                  <a:srgbClr val="83992A"/>
                </a:solidFill>
                <a:latin typeface="Arial MT"/>
                <a:cs typeface="Arial MT"/>
              </a:rPr>
              <a:t>•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1200" spc="-50">
                <a:solidFill>
                  <a:srgbClr val="83992A"/>
                </a:solidFill>
                <a:latin typeface="Arial MT"/>
                <a:cs typeface="Arial MT"/>
              </a:rPr>
              <a:t>•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object 2"/>
          <p:cNvSpPr txBox="1">
            <a:spLocks noGrp="1"/>
          </p:cNvSpPr>
          <p:nvPr>
            <p:ph type="title"/>
          </p:nvPr>
        </p:nvSpPr>
        <p:spPr>
          <a:xfrm>
            <a:off x="3414490" y="1021219"/>
            <a:ext cx="3242310" cy="58293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14"/>
              <a:t>Simple </a:t>
            </a:r>
            <a:r>
              <a:rPr dirty="0"/>
              <a:t>html</a:t>
            </a:r>
            <a:r>
              <a:rPr dirty="0" spc="-175"/>
              <a:t> </a:t>
            </a:r>
            <a:r>
              <a:rPr dirty="0" spc="-90"/>
              <a:t>page:</a:t>
            </a:r>
          </a:p>
        </p:txBody>
      </p:sp>
      <p:pic>
        <p:nvPicPr>
          <p:cNvPr id="2097155" name="object 3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496865" y="2113835"/>
            <a:ext cx="3064668" cy="2734627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235195" vert="horz" wrap="square">
            <a:spAutoFit/>
          </a:bodyPr>
          <a:p>
            <a:pPr marL="337820">
              <a:lnSpc>
                <a:spcPct val="100000"/>
              </a:lnSpc>
              <a:spcBef>
                <a:spcPts val="105"/>
              </a:spcBef>
            </a:pPr>
            <a:r>
              <a:rPr dirty="0" spc="-254"/>
              <a:t>My</a:t>
            </a:r>
            <a:r>
              <a:rPr dirty="0" spc="-40"/>
              <a:t> </a:t>
            </a:r>
            <a:r>
              <a:rPr dirty="0" spc="-125"/>
              <a:t>class</a:t>
            </a:r>
            <a:r>
              <a:rPr dirty="0" spc="-105"/>
              <a:t> </a:t>
            </a:r>
            <a:r>
              <a:rPr dirty="0" spc="-65"/>
              <a:t>timetable</a:t>
            </a:r>
            <a:r>
              <a:rPr dirty="0" spc="-165"/>
              <a:t> </a:t>
            </a:r>
            <a:r>
              <a:rPr dirty="0"/>
              <a:t>and</a:t>
            </a:r>
            <a:r>
              <a:rPr dirty="0" spc="-130"/>
              <a:t> </a:t>
            </a:r>
            <a:r>
              <a:rPr dirty="0" spc="-85"/>
              <a:t>media</a:t>
            </a:r>
            <a:r>
              <a:rPr dirty="0" spc="-130"/>
              <a:t> </a:t>
            </a:r>
            <a:r>
              <a:rPr dirty="0" spc="-80"/>
              <a:t>using</a:t>
            </a:r>
            <a:r>
              <a:rPr dirty="0" spc="-105"/>
              <a:t> </a:t>
            </a:r>
            <a:r>
              <a:rPr dirty="0" spc="-30"/>
              <a:t>html:</a:t>
            </a:r>
          </a:p>
        </p:txBody>
      </p:sp>
      <p:pic>
        <p:nvPicPr>
          <p:cNvPr id="2097156" name="object 3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101941" y="2113835"/>
            <a:ext cx="1854517" cy="2734627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235195" vert="horz" wrap="square">
            <a:spAutoFit/>
          </a:bodyPr>
          <a:p>
            <a:pPr marL="251269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CONCLUSION</a:t>
            </a:r>
          </a:p>
        </p:txBody>
      </p:sp>
      <p:sp>
        <p:nvSpPr>
          <p:cNvPr id="1048620" name="object 3" descr=""/>
          <p:cNvSpPr txBox="1"/>
          <p:nvPr/>
        </p:nvSpPr>
        <p:spPr>
          <a:xfrm>
            <a:off x="1132176" y="2113970"/>
            <a:ext cx="7597775" cy="1240790"/>
          </a:xfrm>
          <a:prstGeom prst="rect"/>
        </p:spPr>
        <p:txBody>
          <a:bodyPr bIns="0" lIns="0" rIns="0" rtlCol="0" tIns="9525" vert="horz" wrap="square">
            <a:spAutoFit/>
          </a:bodyPr>
          <a:p>
            <a:pPr indent="-236220" marL="248285" marR="5080">
              <a:lnSpc>
                <a:spcPct val="102400"/>
              </a:lnSpc>
              <a:spcBef>
                <a:spcPts val="75"/>
              </a:spcBef>
              <a:buClr>
                <a:srgbClr val="83992A"/>
              </a:buClr>
              <a:buSzPct val="117948"/>
              <a:buFont typeface="Arial MT"/>
              <a:buChar char="•"/>
              <a:tabLst>
                <a:tab algn="l" pos="248285"/>
              </a:tabLst>
            </a:pP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This</a:t>
            </a:r>
            <a:r>
              <a:rPr dirty="0" sz="195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digital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portfolio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serves</a:t>
            </a:r>
            <a:r>
              <a:rPr dirty="0" sz="195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as</a:t>
            </a:r>
            <a:r>
              <a:rPr dirty="0" sz="195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comprehensive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representation</a:t>
            </a:r>
            <a:r>
              <a:rPr dirty="0" sz="195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dirty="0" sz="1950" spc="2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85">
                <a:solidFill>
                  <a:srgbClr val="252525"/>
                </a:solidFill>
                <a:latin typeface="Times New Roman"/>
                <a:cs typeface="Times New Roman"/>
              </a:rPr>
              <a:t>my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work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experience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Artificial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intelligence.</a:t>
            </a:r>
            <a:r>
              <a:rPr dirty="0" sz="195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dirty="0" sz="1950" spc="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am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confident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that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it</a:t>
            </a:r>
            <a:r>
              <a:rPr dirty="0" sz="1950" spc="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90">
                <a:solidFill>
                  <a:srgbClr val="252525"/>
                </a:solidFill>
                <a:latin typeface="Times New Roman"/>
                <a:cs typeface="Times New Roman"/>
              </a:rPr>
              <a:t>will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provide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clear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understanding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dirty="0" sz="1950" spc="2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85">
                <a:solidFill>
                  <a:srgbClr val="252525"/>
                </a:solidFill>
                <a:latin typeface="Times New Roman"/>
                <a:cs typeface="Times New Roman"/>
              </a:rPr>
              <a:t>my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skills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expertise,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look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forward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dirty="0" sz="195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opportunity</a:t>
            </a:r>
            <a:r>
              <a:rPr dirty="0" sz="195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dirty="0" sz="195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discuss</a:t>
            </a:r>
            <a:r>
              <a:rPr dirty="0" sz="195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my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qualifications</a:t>
            </a:r>
            <a:r>
              <a:rPr dirty="0" sz="195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further.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 txBox="1">
            <a:spLocks noGrp="1"/>
          </p:cNvSpPr>
          <p:nvPr>
            <p:ph type="ctrTitle"/>
          </p:nvPr>
        </p:nvSpPr>
        <p:spPr>
          <a:xfrm>
            <a:off x="3336274" y="1021219"/>
            <a:ext cx="3385851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PROJECT</a:t>
            </a:r>
            <a:r>
              <a:rPr dirty="0" spc="-160"/>
              <a:t> </a:t>
            </a:r>
            <a:r>
              <a:rPr dirty="0" spc="-20"/>
              <a:t>TITLE</a:t>
            </a:r>
          </a:p>
        </p:txBody>
      </p:sp>
      <p:sp>
        <p:nvSpPr>
          <p:cNvPr id="1048596" name="object 3" descr=""/>
          <p:cNvSpPr txBox="1"/>
          <p:nvPr/>
        </p:nvSpPr>
        <p:spPr>
          <a:xfrm>
            <a:off x="1132176" y="2971291"/>
            <a:ext cx="7703820" cy="897030"/>
          </a:xfrm>
          <a:prstGeom prst="rect"/>
        </p:spPr>
        <p:txBody>
          <a:bodyPr bIns="0" lIns="0" rIns="0" rtlCol="0" tIns="14604" vert="horz" wrap="square">
            <a:spAutoFit/>
          </a:bodyPr>
          <a:p>
            <a:pPr algn="just" marL="12700" marR="5080">
              <a:lnSpc>
                <a:spcPct val="100699"/>
              </a:lnSpc>
              <a:spcBef>
                <a:spcPts val="114"/>
              </a:spcBef>
            </a:pP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This</a:t>
            </a:r>
            <a:r>
              <a:rPr dirty="0" sz="195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digital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portfolio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showcases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my</a:t>
            </a:r>
            <a:r>
              <a:rPr dirty="0" sz="195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75">
                <a:solidFill>
                  <a:srgbClr val="252525"/>
                </a:solidFill>
                <a:latin typeface="Times New Roman"/>
                <a:cs typeface="Times New Roman"/>
              </a:rPr>
              <a:t>skills,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experience,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accomplishments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in 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Artificial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intelligence.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portfolio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highlights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80">
                <a:solidFill>
                  <a:srgbClr val="252525"/>
                </a:solidFill>
                <a:latin typeface="Times New Roman"/>
                <a:cs typeface="Times New Roman"/>
              </a:rPr>
              <a:t>my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expertise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dirty="0" sz="195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python,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75">
                <a:solidFill>
                  <a:srgbClr val="252525"/>
                </a:solidFill>
                <a:latin typeface="Times New Roman"/>
                <a:cs typeface="Times New Roman"/>
              </a:rPr>
              <a:t>java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and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demonstrates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80">
                <a:solidFill>
                  <a:srgbClr val="252525"/>
                </a:solidFill>
                <a:latin typeface="Times New Roman"/>
                <a:cs typeface="Times New Roman"/>
              </a:rPr>
              <a:t>my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ability </a:t>
            </a:r>
            <a:r>
              <a:rPr dirty="0" sz="1950" spc="5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dirty="0" sz="195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success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object 2"/>
          <p:cNvSpPr txBox="1">
            <a:spLocks noGrp="1"/>
          </p:cNvSpPr>
          <p:nvPr>
            <p:ph type="title"/>
          </p:nvPr>
        </p:nvSpPr>
        <p:spPr>
          <a:xfrm>
            <a:off x="1025882" y="799358"/>
            <a:ext cx="8006635" cy="768595"/>
          </a:xfrm>
          <a:prstGeom prst="rect"/>
        </p:spPr>
        <p:txBody>
          <a:bodyPr bIns="0" lIns="0" rIns="0" rtlCol="0" tIns="235195" vert="horz" wrap="square">
            <a:spAutoFit/>
          </a:bodyPr>
          <a:p>
            <a:pPr marL="303085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AGENDA</a:t>
            </a:r>
          </a:p>
        </p:txBody>
      </p:sp>
      <p:sp>
        <p:nvSpPr>
          <p:cNvPr id="1048598" name="object 3" descr=""/>
          <p:cNvSpPr txBox="1"/>
          <p:nvPr/>
        </p:nvSpPr>
        <p:spPr>
          <a:xfrm>
            <a:off x="1132176" y="2048360"/>
            <a:ext cx="2523490" cy="3086735"/>
          </a:xfrm>
          <a:prstGeom prst="rect"/>
        </p:spPr>
        <p:txBody>
          <a:bodyPr bIns="0" lIns="0" rIns="0" rtlCol="0" tIns="46355" vert="horz" wrap="square">
            <a:spAutoFit/>
          </a:bodyPr>
          <a:p>
            <a:pPr indent="-235585" marL="248285">
              <a:lnSpc>
                <a:spcPct val="100000"/>
              </a:lnSpc>
              <a:spcBef>
                <a:spcPts val="365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algn="l" pos="248285"/>
              </a:tabLst>
            </a:pP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1.</a:t>
            </a:r>
            <a:r>
              <a:rPr dirty="0" sz="155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Problem</a:t>
            </a:r>
            <a:r>
              <a:rPr dirty="0" sz="15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252525"/>
                </a:solidFill>
                <a:latin typeface="Times New Roman"/>
                <a:cs typeface="Times New Roman"/>
              </a:rPr>
              <a:t>statements</a:t>
            </a:r>
            <a:endParaRPr sz="1550">
              <a:latin typeface="Times New Roman"/>
              <a:cs typeface="Times New Roman"/>
            </a:endParaRPr>
          </a:p>
          <a:p>
            <a:pPr indent="-235585" marL="248285">
              <a:lnSpc>
                <a:spcPct val="100000"/>
              </a:lnSpc>
              <a:spcBef>
                <a:spcPts val="555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algn="l" pos="248285"/>
              </a:tabLst>
            </a:pP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2.</a:t>
            </a:r>
            <a:r>
              <a:rPr dirty="0" sz="155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252525"/>
                </a:solidFill>
                <a:latin typeface="Times New Roman"/>
                <a:cs typeface="Times New Roman"/>
              </a:rPr>
              <a:t>Project</a:t>
            </a:r>
            <a:r>
              <a:rPr dirty="0" sz="15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252525"/>
                </a:solidFill>
                <a:latin typeface="Times New Roman"/>
                <a:cs typeface="Times New Roman"/>
              </a:rPr>
              <a:t>overview</a:t>
            </a:r>
            <a:endParaRPr sz="1550">
              <a:latin typeface="Times New Roman"/>
              <a:cs typeface="Times New Roman"/>
            </a:endParaRPr>
          </a:p>
          <a:p>
            <a:pPr indent="-235585" marL="248285">
              <a:lnSpc>
                <a:spcPct val="100000"/>
              </a:lnSpc>
              <a:spcBef>
                <a:spcPts val="500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algn="l" pos="248285"/>
              </a:tabLst>
            </a:pP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3.</a:t>
            </a:r>
            <a:r>
              <a:rPr dirty="0" sz="155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End</a:t>
            </a:r>
            <a:r>
              <a:rPr dirty="0" sz="155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252525"/>
                </a:solidFill>
                <a:latin typeface="Times New Roman"/>
                <a:cs typeface="Times New Roman"/>
              </a:rPr>
              <a:t>users</a:t>
            </a:r>
            <a:endParaRPr sz="1550">
              <a:latin typeface="Times New Roman"/>
              <a:cs typeface="Times New Roman"/>
            </a:endParaRPr>
          </a:p>
          <a:p>
            <a:pPr indent="-235585" marL="248285">
              <a:lnSpc>
                <a:spcPct val="100000"/>
              </a:lnSpc>
              <a:spcBef>
                <a:spcPts val="490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algn="l" pos="248285"/>
              </a:tabLst>
            </a:pP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4.</a:t>
            </a:r>
            <a:r>
              <a:rPr dirty="0" sz="155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25">
                <a:solidFill>
                  <a:srgbClr val="252525"/>
                </a:solidFill>
                <a:latin typeface="Times New Roman"/>
                <a:cs typeface="Times New Roman"/>
              </a:rPr>
              <a:t>Tools</a:t>
            </a:r>
            <a:r>
              <a:rPr dirty="0" sz="15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55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252525"/>
                </a:solidFill>
                <a:latin typeface="Times New Roman"/>
                <a:cs typeface="Times New Roman"/>
              </a:rPr>
              <a:t>Technologies</a:t>
            </a:r>
            <a:endParaRPr sz="1550">
              <a:latin typeface="Times New Roman"/>
              <a:cs typeface="Times New Roman"/>
            </a:endParaRPr>
          </a:p>
          <a:p>
            <a:pPr indent="-235585" marL="248285">
              <a:lnSpc>
                <a:spcPct val="100000"/>
              </a:lnSpc>
              <a:spcBef>
                <a:spcPts val="560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algn="l" pos="248285"/>
              </a:tabLst>
            </a:pP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5.</a:t>
            </a:r>
            <a:r>
              <a:rPr dirty="0" sz="155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Portfolio</a:t>
            </a:r>
            <a:r>
              <a:rPr dirty="0" sz="155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35">
                <a:solidFill>
                  <a:srgbClr val="252525"/>
                </a:solidFill>
                <a:latin typeface="Times New Roman"/>
                <a:cs typeface="Times New Roman"/>
              </a:rPr>
              <a:t>design</a:t>
            </a:r>
            <a:r>
              <a:rPr dirty="0" sz="155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55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20">
                <a:solidFill>
                  <a:srgbClr val="252525"/>
                </a:solidFill>
                <a:latin typeface="Times New Roman"/>
                <a:cs typeface="Times New Roman"/>
              </a:rPr>
              <a:t>layout</a:t>
            </a:r>
            <a:endParaRPr sz="1550">
              <a:latin typeface="Times New Roman"/>
              <a:cs typeface="Times New Roman"/>
            </a:endParaRPr>
          </a:p>
          <a:p>
            <a:pPr indent="-235585" marL="248285">
              <a:lnSpc>
                <a:spcPct val="100000"/>
              </a:lnSpc>
              <a:spcBef>
                <a:spcPts val="490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algn="l" pos="248285"/>
              </a:tabLst>
            </a:pP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6.</a:t>
            </a:r>
            <a:r>
              <a:rPr dirty="0" sz="155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25">
                <a:solidFill>
                  <a:srgbClr val="252525"/>
                </a:solidFill>
                <a:latin typeface="Times New Roman"/>
                <a:cs typeface="Times New Roman"/>
              </a:rPr>
              <a:t>Features</a:t>
            </a:r>
            <a:r>
              <a:rPr dirty="0" sz="15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55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252525"/>
                </a:solidFill>
                <a:latin typeface="Times New Roman"/>
                <a:cs typeface="Times New Roman"/>
              </a:rPr>
              <a:t>functionality</a:t>
            </a:r>
            <a:endParaRPr sz="1550">
              <a:latin typeface="Times New Roman"/>
              <a:cs typeface="Times New Roman"/>
            </a:endParaRPr>
          </a:p>
          <a:p>
            <a:pPr indent="-235585" marL="248285">
              <a:lnSpc>
                <a:spcPct val="100000"/>
              </a:lnSpc>
              <a:spcBef>
                <a:spcPts val="560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algn="l" pos="248285"/>
              </a:tabLst>
            </a:pP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7.</a:t>
            </a:r>
            <a:r>
              <a:rPr dirty="0" sz="155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35">
                <a:solidFill>
                  <a:srgbClr val="252525"/>
                </a:solidFill>
                <a:latin typeface="Times New Roman"/>
                <a:cs typeface="Times New Roman"/>
              </a:rPr>
              <a:t>Results</a:t>
            </a:r>
            <a:r>
              <a:rPr dirty="0" sz="15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55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252525"/>
                </a:solidFill>
                <a:latin typeface="Times New Roman"/>
                <a:cs typeface="Times New Roman"/>
              </a:rPr>
              <a:t>screenshots</a:t>
            </a:r>
            <a:endParaRPr sz="1550">
              <a:latin typeface="Times New Roman"/>
              <a:cs typeface="Times New Roman"/>
            </a:endParaRPr>
          </a:p>
          <a:p>
            <a:pPr indent="-235585" marL="248285">
              <a:lnSpc>
                <a:spcPct val="100000"/>
              </a:lnSpc>
              <a:spcBef>
                <a:spcPts val="495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algn="l" pos="248285"/>
              </a:tabLst>
            </a:pP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8.</a:t>
            </a:r>
            <a:r>
              <a:rPr dirty="0" sz="155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252525"/>
                </a:solidFill>
                <a:latin typeface="Times New Roman"/>
                <a:cs typeface="Times New Roman"/>
              </a:rPr>
              <a:t>Conclusion</a:t>
            </a:r>
            <a:endParaRPr sz="1550">
              <a:latin typeface="Times New Roman"/>
              <a:cs typeface="Times New Roman"/>
            </a:endParaRPr>
          </a:p>
          <a:p>
            <a:pPr indent="-235585" marL="248285">
              <a:lnSpc>
                <a:spcPct val="100000"/>
              </a:lnSpc>
              <a:spcBef>
                <a:spcPts val="490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algn="l" pos="248285"/>
              </a:tabLst>
            </a:pP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9.</a:t>
            </a:r>
            <a:r>
              <a:rPr dirty="0" sz="155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Github</a:t>
            </a:r>
            <a:r>
              <a:rPr dirty="0" sz="155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20">
                <a:solidFill>
                  <a:srgbClr val="252525"/>
                </a:solidFill>
                <a:latin typeface="Times New Roman"/>
                <a:cs typeface="Times New Roman"/>
              </a:rPr>
              <a:t>link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object 2"/>
          <p:cNvSpPr txBox="1">
            <a:spLocks noGrp="1"/>
          </p:cNvSpPr>
          <p:nvPr>
            <p:ph type="title"/>
          </p:nvPr>
        </p:nvSpPr>
        <p:spPr>
          <a:xfrm>
            <a:off x="1025882" y="799358"/>
            <a:ext cx="8006635" cy="768595"/>
          </a:xfrm>
          <a:prstGeom prst="rect"/>
        </p:spPr>
        <p:txBody>
          <a:bodyPr bIns="0" lIns="0" rIns="0" rtlCol="0" tIns="235195" vert="horz" wrap="square">
            <a:spAutoFit/>
          </a:bodyPr>
          <a:p>
            <a:pPr marL="1532255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PROBLEM</a:t>
            </a:r>
            <a:r>
              <a:rPr dirty="0" spc="-160"/>
              <a:t> </a:t>
            </a:r>
            <a:r>
              <a:rPr dirty="0" spc="-35"/>
              <a:t>STATEMENT</a:t>
            </a:r>
          </a:p>
        </p:txBody>
      </p:sp>
      <p:sp>
        <p:nvSpPr>
          <p:cNvPr id="1048600" name="object 3" descr=""/>
          <p:cNvSpPr txBox="1"/>
          <p:nvPr/>
        </p:nvSpPr>
        <p:spPr>
          <a:xfrm>
            <a:off x="1132176" y="2113970"/>
            <a:ext cx="7797165" cy="1499030"/>
          </a:xfrm>
          <a:prstGeom prst="rect"/>
        </p:spPr>
        <p:txBody>
          <a:bodyPr bIns="0" lIns="0" rIns="0" rtlCol="0" tIns="10795" vert="horz" wrap="square">
            <a:spAutoFit/>
          </a:bodyPr>
          <a:p>
            <a:pPr indent="-236220" marL="248285" marR="5080">
              <a:lnSpc>
                <a:spcPct val="101899"/>
              </a:lnSpc>
              <a:spcBef>
                <a:spcPts val="85"/>
              </a:spcBef>
              <a:buClr>
                <a:srgbClr val="83992A"/>
              </a:buClr>
              <a:buSzPct val="117948"/>
              <a:buFont typeface="Arial MT"/>
              <a:buChar char="•"/>
              <a:tabLst>
                <a:tab algn="l" pos="248285"/>
              </a:tabLst>
            </a:pP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80">
                <a:solidFill>
                  <a:srgbClr val="252525"/>
                </a:solidFill>
                <a:latin typeface="Times New Roman"/>
                <a:cs typeface="Times New Roman"/>
              </a:rPr>
              <a:t>today’s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55">
                <a:solidFill>
                  <a:srgbClr val="252525"/>
                </a:solidFill>
                <a:latin typeface="Times New Roman"/>
                <a:cs typeface="Times New Roman"/>
              </a:rPr>
              <a:t>increasingly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digital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world,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individuals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professionals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across 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various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 fields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face</a:t>
            </a:r>
            <a:r>
              <a:rPr dirty="0" sz="195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challenges</a:t>
            </a:r>
            <a:r>
              <a:rPr dirty="0" sz="195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dirty="0" sz="195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55">
                <a:solidFill>
                  <a:srgbClr val="252525"/>
                </a:solidFill>
                <a:latin typeface="Times New Roman"/>
                <a:cs typeface="Times New Roman"/>
              </a:rPr>
              <a:t>effectively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showcasing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their</a:t>
            </a:r>
            <a:r>
              <a:rPr dirty="0" sz="195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skills,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experiences,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achievements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dirty="0" sz="195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potential</a:t>
            </a:r>
            <a:r>
              <a:rPr dirty="0" sz="195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employers, 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clients,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or</a:t>
            </a:r>
            <a:r>
              <a:rPr dirty="0" sz="1950" spc="5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collaborators.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Traditional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resumes</a:t>
            </a:r>
            <a:r>
              <a:rPr dirty="0" sz="195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paper-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based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portfolios are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often</a:t>
            </a:r>
            <a:r>
              <a:rPr dirty="0" sz="1950" spc="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static, 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limited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dirty="0" sz="195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content</a:t>
            </a:r>
            <a:r>
              <a:rPr dirty="0" sz="195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types</a:t>
            </a:r>
            <a:r>
              <a:rPr dirty="0" sz="195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80">
                <a:solidFill>
                  <a:srgbClr val="252525"/>
                </a:solidFill>
                <a:latin typeface="Times New Roman"/>
                <a:cs typeface="Times New Roman"/>
              </a:rPr>
              <a:t>(e.g.,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text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only),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lack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interactivity.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 txBox="1">
            <a:spLocks noGrp="1"/>
          </p:cNvSpPr>
          <p:nvPr>
            <p:ph type="title"/>
          </p:nvPr>
        </p:nvSpPr>
        <p:spPr>
          <a:xfrm>
            <a:off x="1025882" y="799358"/>
            <a:ext cx="8006635" cy="768595"/>
          </a:xfrm>
          <a:prstGeom prst="rect"/>
        </p:spPr>
        <p:txBody>
          <a:bodyPr bIns="0" lIns="0" rIns="0" rtlCol="0" tIns="235195" vert="horz" wrap="square">
            <a:spAutoFit/>
          </a:bodyPr>
          <a:p>
            <a:pPr marL="1782445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PROJECT</a:t>
            </a:r>
            <a:r>
              <a:rPr dirty="0" spc="-170"/>
              <a:t> </a:t>
            </a:r>
            <a:r>
              <a:rPr dirty="0" spc="-50"/>
              <a:t>OVERVIEW</a:t>
            </a:r>
          </a:p>
        </p:txBody>
      </p:sp>
      <p:sp>
        <p:nvSpPr>
          <p:cNvPr id="1048602" name="object 3" descr=""/>
          <p:cNvSpPr txBox="1"/>
          <p:nvPr/>
        </p:nvSpPr>
        <p:spPr>
          <a:xfrm>
            <a:off x="1132176" y="2113970"/>
            <a:ext cx="7707630" cy="1499030"/>
          </a:xfrm>
          <a:prstGeom prst="rect"/>
        </p:spPr>
        <p:txBody>
          <a:bodyPr bIns="0" lIns="0" rIns="0" rtlCol="0" tIns="10795" vert="horz" wrap="square">
            <a:spAutoFit/>
          </a:bodyPr>
          <a:p>
            <a:pPr indent="-236220" marL="248285" marR="5080">
              <a:lnSpc>
                <a:spcPct val="101899"/>
              </a:lnSpc>
              <a:spcBef>
                <a:spcPts val="85"/>
              </a:spcBef>
              <a:buClr>
                <a:srgbClr val="83992A"/>
              </a:buClr>
              <a:buSzPct val="117948"/>
              <a:buFont typeface="Arial MT"/>
              <a:buChar char="•"/>
              <a:tabLst>
                <a:tab algn="l" pos="248285"/>
              </a:tabLst>
            </a:pP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195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modern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digital</a:t>
            </a:r>
            <a:r>
              <a:rPr dirty="0" sz="195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era,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maintaining</a:t>
            </a:r>
            <a:r>
              <a:rPr dirty="0" sz="195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195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strong</a:t>
            </a:r>
            <a:r>
              <a:rPr dirty="0" sz="195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online</a:t>
            </a:r>
            <a:r>
              <a:rPr dirty="0" sz="195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presence</a:t>
            </a:r>
            <a:r>
              <a:rPr dirty="0" sz="195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essential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dirty="0" sz="1950" spc="-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students,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professionals,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creatives</a:t>
            </a:r>
            <a:r>
              <a:rPr dirty="0" sz="1950" spc="-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75">
                <a:solidFill>
                  <a:srgbClr val="252525"/>
                </a:solidFill>
                <a:latin typeface="Times New Roman"/>
                <a:cs typeface="Times New Roman"/>
              </a:rPr>
              <a:t>alike.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digital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portfolio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serves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as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personalized</a:t>
            </a:r>
            <a:r>
              <a:rPr dirty="0" sz="195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platform</a:t>
            </a:r>
            <a:r>
              <a:rPr dirty="0" sz="195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 showcase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</a:t>
            </a:r>
            <a:r>
              <a:rPr dirty="0" sz="1950" spc="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individual’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70">
                <a:solidFill>
                  <a:srgbClr val="252525"/>
                </a:solidFill>
                <a:latin typeface="Times New Roman"/>
                <a:cs typeface="Times New Roman"/>
              </a:rPr>
              <a:t>skills,</a:t>
            </a:r>
            <a:r>
              <a:rPr dirty="0" sz="195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achievements,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work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samples,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professional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background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75">
                <a:solidFill>
                  <a:srgbClr val="252525"/>
                </a:solidFill>
                <a:latin typeface="Times New Roman"/>
                <a:cs typeface="Times New Roman"/>
              </a:rPr>
              <a:t>visually</a:t>
            </a:r>
            <a:r>
              <a:rPr dirty="0" sz="195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appealing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easily 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accessible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format.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object 2"/>
          <p:cNvSpPr txBox="1">
            <a:spLocks noGrp="1"/>
          </p:cNvSpPr>
          <p:nvPr>
            <p:ph type="title"/>
          </p:nvPr>
        </p:nvSpPr>
        <p:spPr>
          <a:xfrm>
            <a:off x="1025882" y="799358"/>
            <a:ext cx="8006635" cy="768595"/>
          </a:xfrm>
          <a:prstGeom prst="rect"/>
        </p:spPr>
        <p:txBody>
          <a:bodyPr bIns="0" lIns="0" rIns="0" rtlCol="0" tIns="235195" vert="horz" wrap="square">
            <a:spAutoFit/>
          </a:bodyPr>
          <a:p>
            <a:pPr marL="967105">
              <a:lnSpc>
                <a:spcPct val="100000"/>
              </a:lnSpc>
              <a:spcBef>
                <a:spcPts val="105"/>
              </a:spcBef>
            </a:pPr>
            <a:r>
              <a:rPr dirty="0"/>
              <a:t>WHO</a:t>
            </a:r>
            <a:r>
              <a:rPr dirty="0" spc="-85"/>
              <a:t> </a:t>
            </a:r>
            <a:r>
              <a:rPr dirty="0"/>
              <a:t>ARE</a:t>
            </a:r>
            <a:r>
              <a:rPr dirty="0" spc="-65"/>
              <a:t> </a:t>
            </a:r>
            <a:r>
              <a:rPr dirty="0" spc="65"/>
              <a:t>THE</a:t>
            </a:r>
            <a:r>
              <a:rPr dirty="0" spc="-20"/>
              <a:t> </a:t>
            </a:r>
            <a:r>
              <a:rPr dirty="0" spc="130"/>
              <a:t>END</a:t>
            </a:r>
            <a:r>
              <a:rPr dirty="0" spc="-65"/>
              <a:t> </a:t>
            </a:r>
            <a:r>
              <a:rPr dirty="0" spc="-114"/>
              <a:t>USERS</a:t>
            </a:r>
            <a:r>
              <a:rPr dirty="0" spc="-40"/>
              <a:t> </a:t>
            </a:r>
            <a:r>
              <a:rPr dirty="0" spc="-345"/>
              <a:t>?</a:t>
            </a:r>
          </a:p>
        </p:txBody>
      </p:sp>
      <p:sp>
        <p:nvSpPr>
          <p:cNvPr id="1048604" name="object 3" descr=""/>
          <p:cNvSpPr txBox="1"/>
          <p:nvPr/>
        </p:nvSpPr>
        <p:spPr>
          <a:xfrm>
            <a:off x="687720" y="2261493"/>
            <a:ext cx="7821295" cy="844728"/>
          </a:xfrm>
          <a:prstGeom prst="rect"/>
        </p:spPr>
        <p:txBody>
          <a:bodyPr bIns="0" lIns="0" rIns="0" rtlCol="0" tIns="10160" vert="horz" wrap="square">
            <a:spAutoFit/>
          </a:bodyPr>
          <a:p>
            <a:pPr marL="205104" marR="5080">
              <a:lnSpc>
                <a:spcPct val="103200"/>
              </a:lnSpc>
              <a:spcBef>
                <a:spcPts val="80"/>
              </a:spcBef>
            </a:pPr>
            <a:r>
              <a:rPr dirty="0" sz="1450">
                <a:latin typeface="Times New Roman"/>
                <a:cs typeface="Times New Roman"/>
              </a:rPr>
              <a:t>The end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users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of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a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digital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portfolio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vary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based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on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the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purpose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of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the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portfolio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and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the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profession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of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its </a:t>
            </a:r>
            <a:r>
              <a:rPr dirty="0" sz="1450" spc="-10">
                <a:latin typeface="Times New Roman"/>
                <a:cs typeface="Times New Roman"/>
              </a:rPr>
              <a:t>creator.</a:t>
            </a:r>
            <a:endParaRPr sz="1450">
              <a:latin typeface="Times New Roman"/>
              <a:cs typeface="Times New Roman"/>
            </a:endParaRPr>
          </a:p>
          <a:p>
            <a:pPr indent="-298450" marL="311150">
              <a:lnSpc>
                <a:spcPct val="100000"/>
              </a:lnSpc>
              <a:spcBef>
                <a:spcPts val="969"/>
              </a:spcBef>
              <a:buClr>
                <a:srgbClr val="83992A"/>
              </a:buClr>
              <a:buSzPct val="117948"/>
              <a:buFont typeface="Arial MT"/>
              <a:buChar char="•"/>
              <a:tabLst>
                <a:tab algn="l" pos="311150"/>
              </a:tabLst>
            </a:pP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235195" vert="horz" wrap="square">
            <a:spAutoFit/>
          </a:bodyPr>
          <a:p>
            <a:pPr marL="1162050">
              <a:lnSpc>
                <a:spcPct val="100000"/>
              </a:lnSpc>
              <a:spcBef>
                <a:spcPts val="105"/>
              </a:spcBef>
            </a:pPr>
            <a:r>
              <a:rPr dirty="0"/>
              <a:t>TOOLS</a:t>
            </a:r>
            <a:r>
              <a:rPr dirty="0" spc="2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 spc="-10"/>
              <a:t>TECHNIQUES</a:t>
            </a:r>
          </a:p>
        </p:txBody>
      </p:sp>
      <p:sp>
        <p:nvSpPr>
          <p:cNvPr id="1048606" name="object 3" descr=""/>
          <p:cNvSpPr txBox="1"/>
          <p:nvPr/>
        </p:nvSpPr>
        <p:spPr>
          <a:xfrm>
            <a:off x="1132176" y="2113970"/>
            <a:ext cx="7529195" cy="933450"/>
          </a:xfrm>
          <a:prstGeom prst="rect"/>
        </p:spPr>
        <p:txBody>
          <a:bodyPr bIns="0" lIns="0" rIns="0" rtlCol="0" tIns="10795" vert="horz" wrap="square">
            <a:spAutoFit/>
          </a:bodyPr>
          <a:p>
            <a:pPr indent="-236220" marL="248285" marR="5080">
              <a:lnSpc>
                <a:spcPct val="101899"/>
              </a:lnSpc>
              <a:spcBef>
                <a:spcPts val="85"/>
              </a:spcBef>
              <a:buClr>
                <a:srgbClr val="83992A"/>
              </a:buClr>
              <a:buSzPct val="117948"/>
              <a:buFont typeface="Arial MT"/>
              <a:buChar char="•"/>
              <a:tabLst>
                <a:tab algn="l" pos="248285"/>
              </a:tabLst>
            </a:pP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Creating</a:t>
            </a:r>
            <a:r>
              <a:rPr dirty="0" sz="195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professional</a:t>
            </a:r>
            <a:r>
              <a:rPr dirty="0" sz="195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functional</a:t>
            </a:r>
            <a:r>
              <a:rPr dirty="0" sz="195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digital</a:t>
            </a:r>
            <a:r>
              <a:rPr dirty="0" sz="195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portfolio</a:t>
            </a:r>
            <a:r>
              <a:rPr dirty="0" sz="195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involves</a:t>
            </a:r>
            <a:r>
              <a:rPr dirty="0" sz="195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195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use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various</a:t>
            </a:r>
            <a:r>
              <a:rPr dirty="0" sz="195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development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tools,</a:t>
            </a:r>
            <a:r>
              <a:rPr dirty="0" sz="195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design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platforms,</a:t>
            </a:r>
            <a:r>
              <a:rPr dirty="0" sz="195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techniques.</a:t>
            </a:r>
            <a:r>
              <a:rPr dirty="0" sz="195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These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ensure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final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product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dirty="0" sz="1950" spc="-75">
                <a:solidFill>
                  <a:srgbClr val="252525"/>
                </a:solidFill>
                <a:latin typeface="Times New Roman"/>
                <a:cs typeface="Times New Roman"/>
              </a:rPr>
              <a:t>visually</a:t>
            </a:r>
            <a:r>
              <a:rPr dirty="0" sz="195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appealing,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 responsive,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 user-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friendly.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2"/>
          <p:cNvSpPr txBox="1">
            <a:spLocks noGrp="1"/>
          </p:cNvSpPr>
          <p:nvPr>
            <p:ph type="title"/>
          </p:nvPr>
        </p:nvSpPr>
        <p:spPr>
          <a:xfrm>
            <a:off x="1294368" y="897847"/>
            <a:ext cx="7546340" cy="58293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PORTFOLIO</a:t>
            </a:r>
            <a:r>
              <a:rPr dirty="0" spc="225"/>
              <a:t> </a:t>
            </a:r>
            <a:r>
              <a:rPr dirty="0"/>
              <a:t>DESIGN</a:t>
            </a:r>
            <a:r>
              <a:rPr dirty="0" spc="195"/>
              <a:t> </a:t>
            </a:r>
            <a:r>
              <a:rPr dirty="0"/>
              <a:t>AND</a:t>
            </a:r>
            <a:r>
              <a:rPr dirty="0" spc="195"/>
              <a:t> </a:t>
            </a:r>
            <a:r>
              <a:rPr dirty="0" spc="-80"/>
              <a:t>LAYOUT</a:t>
            </a:r>
          </a:p>
        </p:txBody>
      </p:sp>
      <p:sp>
        <p:nvSpPr>
          <p:cNvPr id="1048608" name="object 3" descr=""/>
          <p:cNvSpPr txBox="1"/>
          <p:nvPr/>
        </p:nvSpPr>
        <p:spPr>
          <a:xfrm>
            <a:off x="865314" y="2991985"/>
            <a:ext cx="8080375" cy="123253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 marR="5080">
              <a:lnSpc>
                <a:spcPct val="101499"/>
              </a:lnSpc>
              <a:spcBef>
                <a:spcPts val="95"/>
              </a:spcBef>
            </a:pP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90">
                <a:solidFill>
                  <a:srgbClr val="252525"/>
                </a:solidFill>
                <a:latin typeface="Times New Roman"/>
                <a:cs typeface="Times New Roman"/>
              </a:rPr>
              <a:t>well-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structured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75">
                <a:solidFill>
                  <a:srgbClr val="252525"/>
                </a:solidFill>
                <a:latin typeface="Times New Roman"/>
                <a:cs typeface="Times New Roman"/>
              </a:rPr>
              <a:t>visually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appealing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design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layout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 is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essential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dirty="0" sz="195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creating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professional</a:t>
            </a:r>
            <a:r>
              <a:rPr dirty="0" sz="195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digital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portfolio.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It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helps</a:t>
            </a:r>
            <a:r>
              <a:rPr dirty="0" sz="195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deliver</a:t>
            </a:r>
            <a:r>
              <a:rPr dirty="0" sz="195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content</a:t>
            </a:r>
            <a:r>
              <a:rPr dirty="0" sz="195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clear,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organized,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engaging</a:t>
            </a:r>
            <a:r>
              <a:rPr dirty="0" sz="1950" spc="-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manner,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ensuring</a:t>
            </a:r>
            <a:r>
              <a:rPr dirty="0" sz="195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195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great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user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experience</a:t>
            </a:r>
            <a:r>
              <a:rPr dirty="0" sz="195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effective</a:t>
            </a:r>
            <a:r>
              <a:rPr dirty="0" sz="1950" spc="-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communication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of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creator’s</a:t>
            </a:r>
            <a:r>
              <a:rPr dirty="0" sz="195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70">
                <a:solidFill>
                  <a:srgbClr val="252525"/>
                </a:solidFill>
                <a:latin typeface="Times New Roman"/>
                <a:cs typeface="Times New Roman"/>
              </a:rPr>
              <a:t>skills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work.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object 2" descr=""/>
          <p:cNvSpPr txBox="1"/>
          <p:nvPr/>
        </p:nvSpPr>
        <p:spPr>
          <a:xfrm>
            <a:off x="1132176" y="2113970"/>
            <a:ext cx="7708265" cy="933450"/>
          </a:xfrm>
          <a:prstGeom prst="rect"/>
        </p:spPr>
        <p:txBody>
          <a:bodyPr bIns="0" lIns="0" rIns="0" rtlCol="0" tIns="10795" vert="horz" wrap="square">
            <a:spAutoFit/>
          </a:bodyPr>
          <a:p>
            <a:pPr algn="just" indent="-234950" marL="247015" marR="5080">
              <a:lnSpc>
                <a:spcPct val="101899"/>
              </a:lnSpc>
              <a:spcBef>
                <a:spcPts val="85"/>
              </a:spcBef>
              <a:buClr>
                <a:srgbClr val="83992A"/>
              </a:buClr>
              <a:buSzPct val="117948"/>
              <a:buFont typeface="Arial MT"/>
              <a:buChar char="•"/>
              <a:tabLst>
                <a:tab algn="l" pos="248285"/>
              </a:tabLst>
            </a:pP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195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90">
                <a:solidFill>
                  <a:srgbClr val="252525"/>
                </a:solidFill>
                <a:latin typeface="Times New Roman"/>
                <a:cs typeface="Times New Roman"/>
              </a:rPr>
              <a:t>well-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designed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digital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portfolio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must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dirty="0" sz="1950" spc="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75">
                <a:solidFill>
                  <a:srgbClr val="252525"/>
                </a:solidFill>
                <a:latin typeface="Times New Roman"/>
                <a:cs typeface="Times New Roman"/>
              </a:rPr>
              <a:t>visually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appealing,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70">
                <a:solidFill>
                  <a:srgbClr val="252525"/>
                </a:solidFill>
                <a:latin typeface="Times New Roman"/>
                <a:cs typeface="Times New Roman"/>
              </a:rPr>
              <a:t>easy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dirty="0" sz="1950" spc="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navigate,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1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packed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dirty="0" sz="195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features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that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55">
                <a:solidFill>
                  <a:srgbClr val="252525"/>
                </a:solidFill>
                <a:latin typeface="Times New Roman"/>
                <a:cs typeface="Times New Roman"/>
              </a:rPr>
              <a:t>effectively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showcase</a:t>
            </a:r>
            <a:r>
              <a:rPr dirty="0" sz="195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195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95">
                <a:solidFill>
                  <a:srgbClr val="252525"/>
                </a:solidFill>
                <a:latin typeface="Times New Roman"/>
                <a:cs typeface="Times New Roman"/>
              </a:rPr>
              <a:t>user’s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70">
                <a:solidFill>
                  <a:srgbClr val="252525"/>
                </a:solidFill>
                <a:latin typeface="Times New Roman"/>
                <a:cs typeface="Times New Roman"/>
              </a:rPr>
              <a:t>skills,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work,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personality.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048610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FEATURES</a:t>
            </a:r>
            <a:r>
              <a:rPr dirty="0" spc="-20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FUNCTIONALITY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I2305</dc:creator>
  <dcterms:created xsi:type="dcterms:W3CDTF">2025-09-16T07:31:53Z</dcterms:created>
  <dcterms:modified xsi:type="dcterms:W3CDTF">2025-09-17T07:48:07Z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2025-09-16T00:00:00Z</vt:filetime>
  </property>
  <property fmtid="{D5CDD505-2E9C-101B-9397-08002B2CF9AE}" pid="3" name="LastSaved">
    <vt:filetime>2025-09-17T00:00:00Z</vt:filetime>
  </property>
  <property fmtid="{D5CDD505-2E9C-101B-9397-08002B2CF9AE}" pid="4" name="ICV">
    <vt:lpwstr>96b2af8a2ae54940855a6bc50cb984c9</vt:lpwstr>
  </property>
</Properties>
</file>