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9"/>
  </p:notesMasterIdLst>
  <p:sldIdLst>
    <p:sldId id="256" r:id="rId2"/>
    <p:sldId id="288" r:id="rId3"/>
    <p:sldId id="257" r:id="rId4"/>
    <p:sldId id="297" r:id="rId5"/>
    <p:sldId id="304" r:id="rId6"/>
    <p:sldId id="293" r:id="rId7"/>
    <p:sldId id="289" r:id="rId8"/>
    <p:sldId id="298" r:id="rId9"/>
    <p:sldId id="301" r:id="rId10"/>
    <p:sldId id="294" r:id="rId11"/>
    <p:sldId id="290" r:id="rId12"/>
    <p:sldId id="299" r:id="rId13"/>
    <p:sldId id="302" r:id="rId14"/>
    <p:sldId id="295" r:id="rId15"/>
    <p:sldId id="291" r:id="rId16"/>
    <p:sldId id="300" r:id="rId17"/>
    <p:sldId id="303" r:id="rId18"/>
    <p:sldId id="296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Lora" panose="020B0604020202020204" charset="0"/>
      <p:regular r:id="rId54"/>
      <p:bold r:id="rId55"/>
      <p:italic r:id="rId56"/>
      <p:boldItalic r:id="rId57"/>
    </p:embeddedFont>
    <p:embeddedFont>
      <p:font typeface="Montserrat" panose="020B0604020202020204" charset="0"/>
      <p:regular r:id="rId58"/>
      <p:bold r:id="rId59"/>
      <p:italic r:id="rId60"/>
      <p:boldItalic r:id="rId61"/>
    </p:embeddedFont>
    <p:embeddedFont>
      <p:font typeface="Quattrocento Sans" panose="020B0604020202020204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912885-67A2-4EBF-9E33-DDC629D06BFE}">
  <a:tblStyle styleId="{C4912885-67A2-4EBF-9E33-DDC629D06B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4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1.fntdata"/><Relationship Id="rId5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722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842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252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792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681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392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206c3cb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206c3cb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7582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77d159c9d1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77d159c9d1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11422c4bed_147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11422c4bed_147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7092887f1d_3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7092887f1d_3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272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922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86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51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19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 dirty="0"/>
          </a:p>
        </p:txBody>
      </p:sp>
      <p:cxnSp>
        <p:nvCxnSpPr>
          <p:cNvPr id="15" name="Google Shape;15;p3"/>
          <p:cNvCxnSpPr/>
          <p:nvPr userDrawn="1"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 userDrawn="1"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 dirty="0"/>
          </a:p>
        </p:txBody>
      </p:sp>
      <p:cxnSp>
        <p:nvCxnSpPr>
          <p:cNvPr id="18" name="Google Shape;18;p3"/>
          <p:cNvCxnSpPr/>
          <p:nvPr userDrawn="1"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userDrawn="1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1217029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cxnSp>
        <p:nvCxnSpPr>
          <p:cNvPr id="37" name="Google Shape;37;p6"/>
          <p:cNvCxnSpPr>
            <a:cxnSpLocks/>
          </p:cNvCxnSpPr>
          <p:nvPr/>
        </p:nvCxnSpPr>
        <p:spPr>
          <a:xfrm>
            <a:off x="0" y="1426086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979290" y="1223128"/>
            <a:ext cx="405900" cy="405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426086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1E5B982-11D6-4862-9447-5462CBCA37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7" y="132522"/>
            <a:ext cx="647425" cy="79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Logo Fakultas Ilmu Terapan Universitas Telkom | Mfc Website">
            <a:extLst>
              <a:ext uri="{FF2B5EF4-FFF2-40B4-BE49-F238E27FC236}">
                <a16:creationId xmlns:a16="http://schemas.microsoft.com/office/drawing/2014/main" id="{0F9B7869-1E72-49B0-A102-11AC14F9DB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49" y="84066"/>
            <a:ext cx="1696278" cy="63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D3 Sistem Informasi">
            <a:extLst>
              <a:ext uri="{FF2B5EF4-FFF2-40B4-BE49-F238E27FC236}">
                <a16:creationId xmlns:a16="http://schemas.microsoft.com/office/drawing/2014/main" id="{00DE2D35-7798-4F96-8599-8AC0DF541D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361" y="0"/>
            <a:ext cx="1210862" cy="85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4F39B-7E6C-453E-B9CF-723115FCC3A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47051" y="0"/>
            <a:ext cx="718656" cy="6737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2127A80-E8C5-4000-8FE9-1468B3446A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7" y="132522"/>
            <a:ext cx="647425" cy="79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Logo Fakultas Ilmu Terapan Universitas Telkom | Mfc Website">
            <a:extLst>
              <a:ext uri="{FF2B5EF4-FFF2-40B4-BE49-F238E27FC236}">
                <a16:creationId xmlns:a16="http://schemas.microsoft.com/office/drawing/2014/main" id="{1FA8F90C-0340-4FF0-A644-114AC873C7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49" y="84066"/>
            <a:ext cx="1696278" cy="63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D3 Sistem Informasi">
            <a:extLst>
              <a:ext uri="{FF2B5EF4-FFF2-40B4-BE49-F238E27FC236}">
                <a16:creationId xmlns:a16="http://schemas.microsoft.com/office/drawing/2014/main" id="{2AA6261B-212A-4F67-ACA1-8D50CF07C4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361" y="0"/>
            <a:ext cx="1210862" cy="85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ED2695-EC22-4072-8D11-29120882F1E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47051" y="0"/>
            <a:ext cx="718656" cy="6737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lora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quattrocento-sans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949" y="1345095"/>
            <a:ext cx="7954893" cy="1832045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MyVoQu</a:t>
            </a:r>
            <a:r>
              <a:rPr lang="en-GB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Aplikasi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Penghafal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Al Quran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Konsep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Media Sosial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Berbasis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Web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AFEFCC-AA83-4060-A35C-9DD808FF6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7" y="132522"/>
            <a:ext cx="647425" cy="79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 Fakultas Ilmu Terapan Universitas Telkom | Mfc Website">
            <a:extLst>
              <a:ext uri="{FF2B5EF4-FFF2-40B4-BE49-F238E27FC236}">
                <a16:creationId xmlns:a16="http://schemas.microsoft.com/office/drawing/2014/main" id="{E7378368-6478-4ACE-98FB-AEE73B8C0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49" y="84066"/>
            <a:ext cx="1696278" cy="63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3 Sistem Informasi">
            <a:extLst>
              <a:ext uri="{FF2B5EF4-FFF2-40B4-BE49-F238E27FC236}">
                <a16:creationId xmlns:a16="http://schemas.microsoft.com/office/drawing/2014/main" id="{119EC3A1-D167-4997-AE9B-A685F344D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361" y="0"/>
            <a:ext cx="1210862" cy="85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58BB43-F6FB-4583-B31D-ECB95D8D05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7051" y="0"/>
            <a:ext cx="718656" cy="6737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ACF95B6-02EB-4D9A-9AFD-E84101F7AE87}"/>
              </a:ext>
            </a:extLst>
          </p:cNvPr>
          <p:cNvSpPr txBox="1"/>
          <p:nvPr/>
        </p:nvSpPr>
        <p:spPr>
          <a:xfrm>
            <a:off x="1163844" y="4835723"/>
            <a:ext cx="6816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Muhammad Abizard Al 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Thareq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Fydhia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Helmi Ramadhan | 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Rahmat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Ibrahim | 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Zaki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Faridzi</a:t>
            </a:r>
            <a:endParaRPr lang="en-ID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469560"/>
            <a:ext cx="9144000" cy="6737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432535" y="1200787"/>
            <a:ext cx="3866611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Rumusan Masalah</a:t>
            </a:r>
            <a:endParaRPr dirty="0">
              <a:latin typeface="+mj-lt"/>
            </a:endParaRPr>
          </a:p>
        </p:txBody>
      </p:sp>
      <p:grpSp>
        <p:nvGrpSpPr>
          <p:cNvPr id="87" name="Google Shape;87;p13"/>
          <p:cNvGrpSpPr/>
          <p:nvPr/>
        </p:nvGrpSpPr>
        <p:grpSpPr>
          <a:xfrm>
            <a:off x="1056531" y="1311274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C451C9-CB51-4D69-86AA-0E28C9F9756C}"/>
              </a:ext>
            </a:extLst>
          </p:cNvPr>
          <p:cNvSpPr txBox="1"/>
          <p:nvPr/>
        </p:nvSpPr>
        <p:spPr>
          <a:xfrm>
            <a:off x="1163844" y="4835723"/>
            <a:ext cx="6816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Muhammad Abizard Al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Thareq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Fydhia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Helmi Ramadhan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Rahmat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Ibrahim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Zaki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Faridzi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85B60C76-F7B7-4CF0-BB2F-5D92C361E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7" y="132522"/>
            <a:ext cx="647425" cy="79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Logo Fakultas Ilmu Terapan Universitas Telkom | Mfc Website">
            <a:extLst>
              <a:ext uri="{FF2B5EF4-FFF2-40B4-BE49-F238E27FC236}">
                <a16:creationId xmlns:a16="http://schemas.microsoft.com/office/drawing/2014/main" id="{125D7ECA-CEA8-4530-A49C-CA96CEF2F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49" y="84066"/>
            <a:ext cx="1696278" cy="63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D3 Sistem Informasi">
            <a:extLst>
              <a:ext uri="{FF2B5EF4-FFF2-40B4-BE49-F238E27FC236}">
                <a16:creationId xmlns:a16="http://schemas.microsoft.com/office/drawing/2014/main" id="{F1ED5D12-D5FF-45E3-8F15-A8A9E883E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361" y="0"/>
            <a:ext cx="1210862" cy="85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02EF1B-7833-4C22-9FEE-750FB29020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7051" y="0"/>
            <a:ext cx="718656" cy="6737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98D6E4F-1BFF-486F-B18D-664D16A0F34F}"/>
              </a:ext>
            </a:extLst>
          </p:cNvPr>
          <p:cNvSpPr txBox="1"/>
          <p:nvPr/>
        </p:nvSpPr>
        <p:spPr>
          <a:xfrm>
            <a:off x="916278" y="1721318"/>
            <a:ext cx="6254087" cy="2714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300"/>
              </a:spcAft>
              <a:buFont typeface="+mj-lt"/>
              <a:buAutoNum type="arabicParenR"/>
            </a:pP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Bagaimana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proses admin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mengelola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mengawasi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pengguna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sudah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saat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42900" lvl="0" indent="-342900" algn="just">
              <a:lnSpc>
                <a:spcPct val="150000"/>
              </a:lnSpc>
              <a:spcAft>
                <a:spcPts val="300"/>
              </a:spcAft>
              <a:buFont typeface="+mj-lt"/>
              <a:buAutoNum type="arabicParenR"/>
            </a:pP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Apa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saja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masalah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dihadapi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admin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membantu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proses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edukasi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islami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aplikasi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penghafalan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Alquran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berkonsep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sosial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media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berbasis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web?</a:t>
            </a:r>
          </a:p>
          <a:p>
            <a:pPr marL="342900" lvl="0" indent="-342900" algn="just">
              <a:lnSpc>
                <a:spcPct val="150000"/>
              </a:lnSpc>
              <a:spcAft>
                <a:spcPts val="300"/>
              </a:spcAft>
              <a:buFont typeface="+mj-lt"/>
              <a:buAutoNum type="arabicParenR"/>
            </a:pP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Bagaimana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solusi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mengatasi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masalah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mengelola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mengawasi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penghafal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mentor,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postingan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dan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masalah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banyaknya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kegiatan-kegiatan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admin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lakukan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daring?</a:t>
            </a:r>
            <a:endParaRPr lang="en-ID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3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469560"/>
            <a:ext cx="9144000" cy="6737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432535" y="1200787"/>
            <a:ext cx="3866611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Tujuan</a:t>
            </a:r>
            <a:endParaRPr dirty="0">
              <a:latin typeface="+mj-lt"/>
            </a:endParaRPr>
          </a:p>
        </p:txBody>
      </p:sp>
      <p:grpSp>
        <p:nvGrpSpPr>
          <p:cNvPr id="87" name="Google Shape;87;p13"/>
          <p:cNvGrpSpPr/>
          <p:nvPr/>
        </p:nvGrpSpPr>
        <p:grpSpPr>
          <a:xfrm>
            <a:off x="1056531" y="1311274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C451C9-CB51-4D69-86AA-0E28C9F9756C}"/>
              </a:ext>
            </a:extLst>
          </p:cNvPr>
          <p:cNvSpPr txBox="1"/>
          <p:nvPr/>
        </p:nvSpPr>
        <p:spPr>
          <a:xfrm>
            <a:off x="1163844" y="4835723"/>
            <a:ext cx="6816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Muhammad Abizard Al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Thareq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Fydhia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Helmi Ramadhan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Rahmat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Ibrahim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Zaki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Faridzi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85B60C76-F7B7-4CF0-BB2F-5D92C361E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7" y="132522"/>
            <a:ext cx="647425" cy="79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Logo Fakultas Ilmu Terapan Universitas Telkom | Mfc Website">
            <a:extLst>
              <a:ext uri="{FF2B5EF4-FFF2-40B4-BE49-F238E27FC236}">
                <a16:creationId xmlns:a16="http://schemas.microsoft.com/office/drawing/2014/main" id="{125D7ECA-CEA8-4530-A49C-CA96CEF2F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49" y="84066"/>
            <a:ext cx="1696278" cy="63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D3 Sistem Informasi">
            <a:extLst>
              <a:ext uri="{FF2B5EF4-FFF2-40B4-BE49-F238E27FC236}">
                <a16:creationId xmlns:a16="http://schemas.microsoft.com/office/drawing/2014/main" id="{F1ED5D12-D5FF-45E3-8F15-A8A9E883E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361" y="0"/>
            <a:ext cx="1210862" cy="85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02EF1B-7833-4C22-9FEE-750FB29020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7051" y="0"/>
            <a:ext cx="718656" cy="6737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971BC3A-A497-45E9-AC67-C959B041C694}"/>
              </a:ext>
            </a:extLst>
          </p:cNvPr>
          <p:cNvSpPr txBox="1"/>
          <p:nvPr/>
        </p:nvSpPr>
        <p:spPr>
          <a:xfrm>
            <a:off x="970340" y="1892062"/>
            <a:ext cx="5897896" cy="1098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300"/>
              </a:spcAft>
              <a:buFont typeface="+mj-lt"/>
              <a:buAutoNum type="arabicParenR"/>
            </a:pPr>
            <a:r>
              <a:rPr lang="en-US" sz="14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Menyediakan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fitur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file upload</a:t>
            </a:r>
            <a:endParaRPr lang="en-ID" sz="1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300"/>
              </a:spcAft>
              <a:buFont typeface="+mj-lt"/>
              <a:buAutoNum type="arabicParenR"/>
            </a:pPr>
            <a:r>
              <a:rPr lang="en-US" sz="14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Menyediakan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fitur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autentikasi</a:t>
            </a:r>
            <a:endParaRPr lang="en-ID" sz="1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300"/>
              </a:spcAft>
              <a:buFont typeface="+mj-lt"/>
              <a:buAutoNum type="arabicParenR"/>
            </a:pP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Menyediakan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fitur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penyimpanan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daring dan streaming video</a:t>
            </a:r>
          </a:p>
        </p:txBody>
      </p:sp>
    </p:spTree>
    <p:extLst>
      <p:ext uri="{BB962C8B-B14F-4D97-AF65-F5344CB8AC3E}">
        <p14:creationId xmlns:p14="http://schemas.microsoft.com/office/powerpoint/2010/main" val="697834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469560"/>
            <a:ext cx="9144000" cy="6737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432535" y="1200787"/>
            <a:ext cx="3866611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Tujuan</a:t>
            </a:r>
            <a:endParaRPr dirty="0">
              <a:latin typeface="+mj-lt"/>
            </a:endParaRPr>
          </a:p>
        </p:txBody>
      </p:sp>
      <p:grpSp>
        <p:nvGrpSpPr>
          <p:cNvPr id="87" name="Google Shape;87;p13"/>
          <p:cNvGrpSpPr/>
          <p:nvPr/>
        </p:nvGrpSpPr>
        <p:grpSpPr>
          <a:xfrm>
            <a:off x="1056531" y="1311274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C451C9-CB51-4D69-86AA-0E28C9F9756C}"/>
              </a:ext>
            </a:extLst>
          </p:cNvPr>
          <p:cNvSpPr txBox="1"/>
          <p:nvPr/>
        </p:nvSpPr>
        <p:spPr>
          <a:xfrm>
            <a:off x="1163844" y="4835723"/>
            <a:ext cx="6816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Muhammad Abizard Al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Thareq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Fydhia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Helmi Ramadhan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Rahmat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Ibrahim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Zaki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Faridzi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85B60C76-F7B7-4CF0-BB2F-5D92C361E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7" y="132522"/>
            <a:ext cx="647425" cy="79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Logo Fakultas Ilmu Terapan Universitas Telkom | Mfc Website">
            <a:extLst>
              <a:ext uri="{FF2B5EF4-FFF2-40B4-BE49-F238E27FC236}">
                <a16:creationId xmlns:a16="http://schemas.microsoft.com/office/drawing/2014/main" id="{125D7ECA-CEA8-4530-A49C-CA96CEF2F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49" y="84066"/>
            <a:ext cx="1696278" cy="63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D3 Sistem Informasi">
            <a:extLst>
              <a:ext uri="{FF2B5EF4-FFF2-40B4-BE49-F238E27FC236}">
                <a16:creationId xmlns:a16="http://schemas.microsoft.com/office/drawing/2014/main" id="{F1ED5D12-D5FF-45E3-8F15-A8A9E883E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361" y="0"/>
            <a:ext cx="1210862" cy="85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02EF1B-7833-4C22-9FEE-750FB29020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7051" y="0"/>
            <a:ext cx="718656" cy="6737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971BC3A-A497-45E9-AC67-C959B041C694}"/>
              </a:ext>
            </a:extLst>
          </p:cNvPr>
          <p:cNvSpPr txBox="1"/>
          <p:nvPr/>
        </p:nvSpPr>
        <p:spPr>
          <a:xfrm>
            <a:off x="996949" y="1872184"/>
            <a:ext cx="6656286" cy="1677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300"/>
              </a:spcAft>
              <a:buFont typeface="+mj-lt"/>
              <a:buAutoNum type="arabicParenR"/>
            </a:pP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menghafalkan</a:t>
            </a:r>
            <a:r>
              <a:rPr lang="en-US" dirty="0"/>
              <a:t> </a:t>
            </a:r>
            <a:r>
              <a:rPr lang="en-US" dirty="0" err="1"/>
              <a:t>Alquran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media </a:t>
            </a:r>
            <a:r>
              <a:rPr lang="en-US" dirty="0" err="1"/>
              <a:t>sosial</a:t>
            </a:r>
            <a:r>
              <a:rPr lang="en-US" dirty="0"/>
              <a:t>.</a:t>
            </a:r>
          </a:p>
          <a:p>
            <a:pPr marL="342900" lvl="0" indent="-342900" algn="just">
              <a:lnSpc>
                <a:spcPct val="150000"/>
              </a:lnSpc>
              <a:spcAft>
                <a:spcPts val="300"/>
              </a:spcAft>
              <a:buFont typeface="+mj-lt"/>
              <a:buAutoNum type="arabicParenR"/>
            </a:pPr>
            <a:endParaRPr lang="en-US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 </a:t>
            </a:r>
            <a:r>
              <a:rPr lang="en-US" dirty="0" err="1"/>
              <a:t>materi</a:t>
            </a:r>
            <a:r>
              <a:rPr lang="en-US" dirty="0"/>
              <a:t>, </a:t>
            </a:r>
            <a:r>
              <a:rPr lang="en-US" dirty="0" err="1"/>
              <a:t>pemberitahuan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setoran</a:t>
            </a:r>
            <a:r>
              <a:rPr lang="en-US" dirty="0"/>
              <a:t> </a:t>
            </a:r>
            <a:r>
              <a:rPr lang="en-US" dirty="0" err="1"/>
              <a:t>hafalan</a:t>
            </a:r>
            <a:r>
              <a:rPr lang="en-US" dirty="0"/>
              <a:t>.</a:t>
            </a:r>
          </a:p>
          <a:p>
            <a:pPr marL="342900" lvl="0" indent="-342900">
              <a:buFont typeface="+mj-lt"/>
              <a:buAutoNum type="arabicParenR"/>
            </a:pPr>
            <a:endParaRPr lang="en-US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2512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BF06-0B5E-4F38-8AB9-675522B8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057071-42B2-47FD-9D96-9F94B552E4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BECF0-20A0-4562-8206-C2E119D729EC}"/>
              </a:ext>
            </a:extLst>
          </p:cNvPr>
          <p:cNvSpPr txBox="1"/>
          <p:nvPr/>
        </p:nvSpPr>
        <p:spPr>
          <a:xfrm>
            <a:off x="996948" y="1872184"/>
            <a:ext cx="7354095" cy="2540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Menyediakan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materi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suatu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grup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agar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dilihat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dipelajari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oleh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penghafal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Menyediakan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grup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hafalan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agar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mengelola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semua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penghafal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kedalam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grup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Melakukan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koreksi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penilaian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hafalan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dalam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video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hafalan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atau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rekaman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hafalan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Alquran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dikirim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penghafal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06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469560"/>
            <a:ext cx="9144000" cy="6737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432535" y="1200787"/>
            <a:ext cx="3866611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Tujuan</a:t>
            </a:r>
            <a:endParaRPr dirty="0">
              <a:latin typeface="+mj-lt"/>
            </a:endParaRPr>
          </a:p>
        </p:txBody>
      </p:sp>
      <p:grpSp>
        <p:nvGrpSpPr>
          <p:cNvPr id="87" name="Google Shape;87;p13"/>
          <p:cNvGrpSpPr/>
          <p:nvPr/>
        </p:nvGrpSpPr>
        <p:grpSpPr>
          <a:xfrm>
            <a:off x="1056531" y="1311274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C451C9-CB51-4D69-86AA-0E28C9F9756C}"/>
              </a:ext>
            </a:extLst>
          </p:cNvPr>
          <p:cNvSpPr txBox="1"/>
          <p:nvPr/>
        </p:nvSpPr>
        <p:spPr>
          <a:xfrm>
            <a:off x="1163844" y="4835723"/>
            <a:ext cx="6816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Muhammad Abizard Al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Thareq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Fydhia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Helmi Ramadhan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Rahmat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Ibrahim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Zaki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Faridzi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85B60C76-F7B7-4CF0-BB2F-5D92C361E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7" y="132522"/>
            <a:ext cx="647425" cy="79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Logo Fakultas Ilmu Terapan Universitas Telkom | Mfc Website">
            <a:extLst>
              <a:ext uri="{FF2B5EF4-FFF2-40B4-BE49-F238E27FC236}">
                <a16:creationId xmlns:a16="http://schemas.microsoft.com/office/drawing/2014/main" id="{125D7ECA-CEA8-4530-A49C-CA96CEF2F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49" y="84066"/>
            <a:ext cx="1696278" cy="63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D3 Sistem Informasi">
            <a:extLst>
              <a:ext uri="{FF2B5EF4-FFF2-40B4-BE49-F238E27FC236}">
                <a16:creationId xmlns:a16="http://schemas.microsoft.com/office/drawing/2014/main" id="{F1ED5D12-D5FF-45E3-8F15-A8A9E883E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361" y="0"/>
            <a:ext cx="1210862" cy="85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02EF1B-7833-4C22-9FEE-750FB29020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7051" y="0"/>
            <a:ext cx="718656" cy="6737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971BC3A-A497-45E9-AC67-C959B041C694}"/>
              </a:ext>
            </a:extLst>
          </p:cNvPr>
          <p:cNvSpPr txBox="1"/>
          <p:nvPr/>
        </p:nvSpPr>
        <p:spPr>
          <a:xfrm>
            <a:off x="919539" y="1828592"/>
            <a:ext cx="6352117" cy="1745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300"/>
              </a:spcAft>
              <a:buFont typeface="+mj-lt"/>
              <a:buAutoNum type="arabicParenR"/>
            </a:pP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Mengimplementasikan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fungsionalitas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pengelolaan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pengguna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aplikasi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spcAft>
                <a:spcPts val="300"/>
              </a:spcAft>
              <a:buFont typeface="+mj-lt"/>
              <a:buAutoNum type="arabicParenR"/>
            </a:pP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Mengimplementasikan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fitur-fitur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unggah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materi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islami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bersifat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umum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i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to-do list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spcAft>
                <a:spcPts val="300"/>
              </a:spcAft>
              <a:buFont typeface="+mj-lt"/>
              <a:buAutoNum type="arabicParenR"/>
            </a:pP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Merancang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modul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admin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aplikasi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penghafalan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Alquran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berbasis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daring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berkonsep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sosial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media yang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berbasis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web.</a:t>
            </a:r>
          </a:p>
        </p:txBody>
      </p:sp>
    </p:spTree>
    <p:extLst>
      <p:ext uri="{BB962C8B-B14F-4D97-AF65-F5344CB8AC3E}">
        <p14:creationId xmlns:p14="http://schemas.microsoft.com/office/powerpoint/2010/main" val="3168659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469560"/>
            <a:ext cx="9144000" cy="6737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432535" y="1200787"/>
            <a:ext cx="3866611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Batasan Masalah</a:t>
            </a:r>
            <a:endParaRPr dirty="0">
              <a:latin typeface="+mj-lt"/>
            </a:endParaRPr>
          </a:p>
        </p:txBody>
      </p:sp>
      <p:grpSp>
        <p:nvGrpSpPr>
          <p:cNvPr id="87" name="Google Shape;87;p13"/>
          <p:cNvGrpSpPr/>
          <p:nvPr/>
        </p:nvGrpSpPr>
        <p:grpSpPr>
          <a:xfrm>
            <a:off x="1056531" y="1311274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C451C9-CB51-4D69-86AA-0E28C9F9756C}"/>
              </a:ext>
            </a:extLst>
          </p:cNvPr>
          <p:cNvSpPr txBox="1"/>
          <p:nvPr/>
        </p:nvSpPr>
        <p:spPr>
          <a:xfrm>
            <a:off x="1163844" y="4835723"/>
            <a:ext cx="6816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Muhammad Abizard Al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Thareq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Fydhia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Helmi Ramadhan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Rahmat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Ibrahim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Zaki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Faridzi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85B60C76-F7B7-4CF0-BB2F-5D92C361E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7" y="132522"/>
            <a:ext cx="647425" cy="79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Logo Fakultas Ilmu Terapan Universitas Telkom | Mfc Website">
            <a:extLst>
              <a:ext uri="{FF2B5EF4-FFF2-40B4-BE49-F238E27FC236}">
                <a16:creationId xmlns:a16="http://schemas.microsoft.com/office/drawing/2014/main" id="{125D7ECA-CEA8-4530-A49C-CA96CEF2F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49" y="84066"/>
            <a:ext cx="1696278" cy="63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D3 Sistem Informasi">
            <a:extLst>
              <a:ext uri="{FF2B5EF4-FFF2-40B4-BE49-F238E27FC236}">
                <a16:creationId xmlns:a16="http://schemas.microsoft.com/office/drawing/2014/main" id="{F1ED5D12-D5FF-45E3-8F15-A8A9E883E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361" y="0"/>
            <a:ext cx="1210862" cy="85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02EF1B-7833-4C22-9FEE-750FB29020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7051" y="0"/>
            <a:ext cx="718656" cy="6737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6C76595-3FAE-4567-877A-8A4980DC9B4E}"/>
              </a:ext>
            </a:extLst>
          </p:cNvPr>
          <p:cNvSpPr txBox="1"/>
          <p:nvPr/>
        </p:nvSpPr>
        <p:spPr>
          <a:xfrm>
            <a:off x="917713" y="2060976"/>
            <a:ext cx="7229338" cy="1454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46990" lvl="0" indent="-342900" algn="just">
              <a:lnSpc>
                <a:spcPct val="150000"/>
              </a:lnSpc>
              <a:spcAft>
                <a:spcPts val="300"/>
              </a:spcAft>
              <a:buFont typeface="+mj-lt"/>
              <a:buAutoNum type="arabicParenR"/>
            </a:pPr>
            <a:r>
              <a:rPr lang="id-ID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Pada aplikasi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ayat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 Quran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bentuk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ayat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sudah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bentuk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video.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46990" lvl="0" indent="-342900" algn="just">
              <a:lnSpc>
                <a:spcPct val="150000"/>
              </a:lnSpc>
              <a:spcAft>
                <a:spcPts val="500"/>
              </a:spcAft>
              <a:buFont typeface="+mj-lt"/>
              <a:buAutoNum type="arabicParenR"/>
            </a:pP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Akses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aplikasi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hanya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dilakukan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daring.</a:t>
            </a:r>
          </a:p>
          <a:p>
            <a:pPr marL="342900" marR="46990" lvl="0" indent="-342900" algn="just">
              <a:lnSpc>
                <a:spcPct val="150000"/>
              </a:lnSpc>
              <a:spcAft>
                <a:spcPts val="500"/>
              </a:spcAft>
              <a:buFont typeface="+mj-lt"/>
              <a:buAutoNum type="arabicParenR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Membutuhkan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koneksi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internet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088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469560"/>
            <a:ext cx="9144000" cy="6737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432535" y="1200787"/>
            <a:ext cx="3866611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Batasan Masalah</a:t>
            </a:r>
            <a:endParaRPr dirty="0">
              <a:latin typeface="+mj-lt"/>
            </a:endParaRPr>
          </a:p>
        </p:txBody>
      </p:sp>
      <p:grpSp>
        <p:nvGrpSpPr>
          <p:cNvPr id="87" name="Google Shape;87;p13"/>
          <p:cNvGrpSpPr/>
          <p:nvPr/>
        </p:nvGrpSpPr>
        <p:grpSpPr>
          <a:xfrm>
            <a:off x="1056531" y="1311274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C451C9-CB51-4D69-86AA-0E28C9F9756C}"/>
              </a:ext>
            </a:extLst>
          </p:cNvPr>
          <p:cNvSpPr txBox="1"/>
          <p:nvPr/>
        </p:nvSpPr>
        <p:spPr>
          <a:xfrm>
            <a:off x="1163844" y="4835723"/>
            <a:ext cx="6816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Muhammad Abizard Al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Thareq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Fydhia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Helmi Ramadhan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Rahmat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Ibrahim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Zaki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Faridzi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85B60C76-F7B7-4CF0-BB2F-5D92C361E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7" y="132522"/>
            <a:ext cx="647425" cy="79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Logo Fakultas Ilmu Terapan Universitas Telkom | Mfc Website">
            <a:extLst>
              <a:ext uri="{FF2B5EF4-FFF2-40B4-BE49-F238E27FC236}">
                <a16:creationId xmlns:a16="http://schemas.microsoft.com/office/drawing/2014/main" id="{125D7ECA-CEA8-4530-A49C-CA96CEF2F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49" y="84066"/>
            <a:ext cx="1696278" cy="63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D3 Sistem Informasi">
            <a:extLst>
              <a:ext uri="{FF2B5EF4-FFF2-40B4-BE49-F238E27FC236}">
                <a16:creationId xmlns:a16="http://schemas.microsoft.com/office/drawing/2014/main" id="{F1ED5D12-D5FF-45E3-8F15-A8A9E883E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361" y="0"/>
            <a:ext cx="1210862" cy="85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02EF1B-7833-4C22-9FEE-750FB29020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7051" y="0"/>
            <a:ext cx="718656" cy="6737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6C76595-3FAE-4567-877A-8A4980DC9B4E}"/>
              </a:ext>
            </a:extLst>
          </p:cNvPr>
          <p:cNvSpPr txBox="1"/>
          <p:nvPr/>
        </p:nvSpPr>
        <p:spPr>
          <a:xfrm>
            <a:off x="917713" y="2060976"/>
            <a:ext cx="722933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menghafalkan</a:t>
            </a:r>
            <a:r>
              <a:rPr lang="en-US" dirty="0"/>
              <a:t> </a:t>
            </a:r>
            <a:r>
              <a:rPr lang="en-US" dirty="0" err="1"/>
              <a:t>Alquran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media </a:t>
            </a:r>
            <a:r>
              <a:rPr lang="en-US" dirty="0" err="1"/>
              <a:t>sosial</a:t>
            </a:r>
            <a:r>
              <a:rPr lang="en-US" dirty="0"/>
              <a:t>.</a:t>
            </a:r>
          </a:p>
          <a:p>
            <a:pPr marL="342900" lvl="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  <a:p>
            <a:pPr marL="342900" lvl="0" indent="-342900">
              <a:buFont typeface="+mj-lt"/>
              <a:buAutoNum type="arabicParenR"/>
            </a:pPr>
            <a:endParaRPr lang="en-US" dirty="0"/>
          </a:p>
          <a:p>
            <a:pPr marL="342900" lvl="0" indent="-342900">
              <a:buFont typeface="+mj-lt"/>
              <a:buAutoNum type="arabicParenR"/>
            </a:pPr>
            <a:endParaRPr lang="en-US" dirty="0"/>
          </a:p>
          <a:p>
            <a:pPr marL="342900" lvl="0" indent="-34290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95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2AC6-10FC-4A8B-BB6D-B9D9E325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Batasan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3E2274-22CC-4133-8E90-C76D6A175F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69680-2E28-47C4-85D9-9F2BA3BA9DA3}"/>
              </a:ext>
            </a:extLst>
          </p:cNvPr>
          <p:cNvSpPr txBox="1"/>
          <p:nvPr/>
        </p:nvSpPr>
        <p:spPr>
          <a:xfrm>
            <a:off x="917713" y="2060976"/>
            <a:ext cx="7229338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Pembuatan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grup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hanya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dilakukan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oleh mentor, mentor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pengelola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mentoring pada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grup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materi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hafalan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surah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hanya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dilakukan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oleh mentor.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322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469560"/>
            <a:ext cx="9144000" cy="6737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432535" y="1200787"/>
            <a:ext cx="3866611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Batasan Masalah</a:t>
            </a:r>
            <a:endParaRPr dirty="0">
              <a:latin typeface="+mj-lt"/>
            </a:endParaRPr>
          </a:p>
        </p:txBody>
      </p:sp>
      <p:grpSp>
        <p:nvGrpSpPr>
          <p:cNvPr id="87" name="Google Shape;87;p13"/>
          <p:cNvGrpSpPr/>
          <p:nvPr/>
        </p:nvGrpSpPr>
        <p:grpSpPr>
          <a:xfrm>
            <a:off x="1056531" y="1311274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C451C9-CB51-4D69-86AA-0E28C9F9756C}"/>
              </a:ext>
            </a:extLst>
          </p:cNvPr>
          <p:cNvSpPr txBox="1"/>
          <p:nvPr/>
        </p:nvSpPr>
        <p:spPr>
          <a:xfrm>
            <a:off x="1163844" y="4835723"/>
            <a:ext cx="6816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Muhammad Abizard Al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Thareq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Fydhia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Helmi Ramadhan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Rahmat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Ibrahim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Zaki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Faridzi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85B60C76-F7B7-4CF0-BB2F-5D92C361E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7" y="132522"/>
            <a:ext cx="647425" cy="79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Logo Fakultas Ilmu Terapan Universitas Telkom | Mfc Website">
            <a:extLst>
              <a:ext uri="{FF2B5EF4-FFF2-40B4-BE49-F238E27FC236}">
                <a16:creationId xmlns:a16="http://schemas.microsoft.com/office/drawing/2014/main" id="{125D7ECA-CEA8-4530-A49C-CA96CEF2F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49" y="84066"/>
            <a:ext cx="1696278" cy="63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D3 Sistem Informasi">
            <a:extLst>
              <a:ext uri="{FF2B5EF4-FFF2-40B4-BE49-F238E27FC236}">
                <a16:creationId xmlns:a16="http://schemas.microsoft.com/office/drawing/2014/main" id="{F1ED5D12-D5FF-45E3-8F15-A8A9E883E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361" y="0"/>
            <a:ext cx="1210862" cy="85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02EF1B-7833-4C22-9FEE-750FB29020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7051" y="0"/>
            <a:ext cx="718656" cy="6737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6C76595-3FAE-4567-877A-8A4980DC9B4E}"/>
              </a:ext>
            </a:extLst>
          </p:cNvPr>
          <p:cNvSpPr txBox="1"/>
          <p:nvPr/>
        </p:nvSpPr>
        <p:spPr>
          <a:xfrm>
            <a:off x="917713" y="2060976"/>
            <a:ext cx="7229338" cy="110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46990" lvl="0" indent="-342900" algn="just">
              <a:lnSpc>
                <a:spcPct val="150000"/>
              </a:lnSpc>
              <a:spcAft>
                <a:spcPts val="300"/>
              </a:spcAft>
              <a:buFont typeface="+mj-lt"/>
              <a:buAutoNum type="arabicParenR"/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Aplikasi ini tidak mengirimkan laporan hafalan berkala untuk mentor.</a:t>
            </a:r>
          </a:p>
          <a:p>
            <a:pPr marL="342900" marR="46990" lvl="0" indent="-342900" algn="just">
              <a:lnSpc>
                <a:spcPct val="150000"/>
              </a:lnSpc>
              <a:spcAft>
                <a:spcPts val="300"/>
              </a:spcAft>
              <a:buFont typeface="+mj-lt"/>
              <a:buAutoNum type="arabicParenR"/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Aplikasi ini tidak mengeluarkan atau men-kick akun pengguna dari grup hafalan.</a:t>
            </a:r>
          </a:p>
          <a:p>
            <a:pPr marL="342900" marR="46990" lvl="0" indent="-342900" algn="just">
              <a:lnSpc>
                <a:spcPct val="150000"/>
              </a:lnSpc>
              <a:spcAft>
                <a:spcPts val="300"/>
              </a:spcAft>
              <a:buFont typeface="+mj-lt"/>
              <a:buAutoNum type="arabicParenR"/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Aplikasi ini tidak dapat digunakan jika sang admin sedang luring atau offline</a:t>
            </a:r>
          </a:p>
        </p:txBody>
      </p:sp>
    </p:spTree>
    <p:extLst>
      <p:ext uri="{BB962C8B-B14F-4D97-AF65-F5344CB8AC3E}">
        <p14:creationId xmlns:p14="http://schemas.microsoft.com/office/powerpoint/2010/main" val="1867866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I am </a:t>
            </a:r>
            <a:r>
              <a:rPr lang="en" sz="3600" b="1" i="1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Jayden Smith</a:t>
            </a:r>
            <a:endParaRPr sz="3600" b="1" i="1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 am here because I love to give presentations.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You can find me at </a:t>
            </a:r>
            <a:r>
              <a:rPr lang="en" sz="1800">
                <a:solidFill>
                  <a:schemeClr val="dk1"/>
                </a:solidFill>
                <a:highlight>
                  <a:srgbClr val="FFCD00"/>
                </a:highlight>
              </a:rPr>
              <a:t>@username</a:t>
            </a:r>
            <a:endParaRPr sz="180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" name="Google Shape;1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cxnSp>
        <p:nvCxnSpPr>
          <p:cNvPr id="104" name="Google Shape;104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301487" y="1967948"/>
            <a:ext cx="8541026" cy="15670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i="0" dirty="0" err="1">
                <a:latin typeface="+mj-lt"/>
              </a:rPr>
              <a:t>Dosen</a:t>
            </a:r>
            <a:r>
              <a:rPr lang="en-US" sz="2000" i="0" dirty="0">
                <a:latin typeface="+mj-lt"/>
              </a:rPr>
              <a:t> </a:t>
            </a:r>
            <a:r>
              <a:rPr lang="en-US" sz="2000" i="0" dirty="0" err="1">
                <a:latin typeface="+mj-lt"/>
              </a:rPr>
              <a:t>pembimbing</a:t>
            </a:r>
            <a:r>
              <a:rPr lang="en-US" sz="2000" i="0" dirty="0">
                <a:latin typeface="+mj-lt"/>
              </a:rPr>
              <a:t>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000" i="0" dirty="0">
              <a:latin typeface="+mj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i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Suryatiningsih</a:t>
            </a:r>
            <a:r>
              <a:rPr lang="en-US" sz="2000" i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, S.T., M.T., OCA.,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C.Ht</a:t>
            </a:r>
            <a:r>
              <a:rPr lang="en-US" sz="2000" i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i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Pramuko</a:t>
            </a:r>
            <a:r>
              <a:rPr lang="en-US" sz="2000" i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Aji</a:t>
            </a:r>
            <a:r>
              <a:rPr lang="en-US" sz="2000" i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, S.T., M.T. </a:t>
            </a:r>
            <a:endParaRPr sz="2000" i="0" dirty="0">
              <a:latin typeface="+mj-lt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E4ADE8-7F91-483A-9C63-FBDC8A6907BA}"/>
              </a:ext>
            </a:extLst>
          </p:cNvPr>
          <p:cNvSpPr txBox="1"/>
          <p:nvPr/>
        </p:nvSpPr>
        <p:spPr>
          <a:xfrm>
            <a:off x="1163844" y="4835723"/>
            <a:ext cx="6816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Muhammad Abizard Al 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Thareq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Fydhia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Helmi Ramadhan | 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Rahmat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Ibrahim | 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Zaki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Faridzi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B90E0E2-866C-4047-98A1-B4839ACD6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7" y="132522"/>
            <a:ext cx="647425" cy="79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Logo Fakultas Ilmu Terapan Universitas Telkom | Mfc Website">
            <a:extLst>
              <a:ext uri="{FF2B5EF4-FFF2-40B4-BE49-F238E27FC236}">
                <a16:creationId xmlns:a16="http://schemas.microsoft.com/office/drawing/2014/main" id="{8DA9BB52-D511-466F-8E91-5EAEED458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49" y="84066"/>
            <a:ext cx="1696278" cy="63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3 Sistem Informasi">
            <a:extLst>
              <a:ext uri="{FF2B5EF4-FFF2-40B4-BE49-F238E27FC236}">
                <a16:creationId xmlns:a16="http://schemas.microsoft.com/office/drawing/2014/main" id="{365B90F6-C056-45BA-8A53-F4809A30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361" y="0"/>
            <a:ext cx="1210862" cy="85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53C1F5-738B-4019-BD0B-CDC421F9F2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7051" y="0"/>
            <a:ext cx="718656" cy="67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0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</a:t>
            </a:r>
            <a:r>
              <a:rPr lang="en" dirty="0">
                <a:highlight>
                  <a:srgbClr val="FFCD00"/>
                </a:highlight>
              </a:rPr>
              <a:t> philosophical thoughts </a:t>
            </a:r>
            <a:r>
              <a:rPr lang="en" dirty="0"/>
              <a:t>from the reader.</a:t>
            </a:r>
            <a:endParaRPr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>
                <a:highlight>
                  <a:srgbClr val="FFCD00"/>
                </a:highlight>
              </a:rPr>
              <a:t>slide title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audience will listen to you or read the content, but won’t do both.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FCD00"/>
                </a:highlight>
              </a:rPr>
              <a:t>Big concept</a:t>
            </a:r>
            <a:endParaRPr sz="4800">
              <a:highlight>
                <a:srgbClr val="FFCD00"/>
              </a:highlight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1951575" y="3792555"/>
            <a:ext cx="5241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4294967295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White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4294967295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Black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Yellow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Blue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Red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picture is worth </a:t>
            </a:r>
            <a:r>
              <a:rPr lang="en" sz="20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a thousand words</a:t>
            </a:r>
            <a:endParaRPr sz="2000" b="1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6" name="Google Shape;186;p21" descr="pigar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00" y="8788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21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89" name="Google Shape;189;p2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CD00"/>
                </a:highlight>
              </a:rPr>
              <a:t>Want big impact? </a:t>
            </a:r>
            <a:r>
              <a:rPr lang="en" sz="1800" i="1">
                <a:highlight>
                  <a:srgbClr val="FFCD00"/>
                </a:highlight>
              </a:rPr>
              <a:t>Use big image.</a:t>
            </a:r>
            <a:endParaRPr sz="1800" i="1">
              <a:highlight>
                <a:srgbClr val="FFCD00"/>
              </a:highlight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465375" y="4440675"/>
            <a:ext cx="213248" cy="191461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Gray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White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Black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10" name="Google Shape;210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1" name="Google Shape;211;p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1363850" y="919725"/>
            <a:ext cx="3889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highlight>
                  <a:srgbClr val="FFCD00"/>
                </a:highlight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grpSp>
        <p:nvGrpSpPr>
          <p:cNvPr id="221" name="Google Shape;221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22" name="Google Shape;222;p2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2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3297500" y="1546742"/>
            <a:ext cx="2540100" cy="2540100"/>
          </a:xfrm>
          <a:prstGeom prst="donut">
            <a:avLst>
              <a:gd name="adj" fmla="val 160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24"/>
          <p:cNvGrpSpPr/>
          <p:nvPr/>
        </p:nvGrpSpPr>
        <p:grpSpPr>
          <a:xfrm>
            <a:off x="1680836" y="1696124"/>
            <a:ext cx="1931633" cy="669600"/>
            <a:chOff x="1680836" y="1315124"/>
            <a:chExt cx="1931633" cy="669600"/>
          </a:xfrm>
        </p:grpSpPr>
        <p:cxnSp>
          <p:nvCxnSpPr>
            <p:cNvPr id="229" name="Google Shape;229;p2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0" name="Google Shape;230;p24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3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1" name="Google Shape;231;p24"/>
          <p:cNvGrpSpPr/>
          <p:nvPr/>
        </p:nvGrpSpPr>
        <p:grpSpPr>
          <a:xfrm>
            <a:off x="5517319" y="1696124"/>
            <a:ext cx="1940006" cy="669600"/>
            <a:chOff x="5517319" y="1315124"/>
            <a:chExt cx="1940006" cy="669600"/>
          </a:xfrm>
        </p:grpSpPr>
        <p:cxnSp>
          <p:nvCxnSpPr>
            <p:cNvPr id="232" name="Google Shape;232;p2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3" name="Google Shape;233;p24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1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4" name="Google Shape;234;p24"/>
          <p:cNvGrpSpPr/>
          <p:nvPr/>
        </p:nvGrpSpPr>
        <p:grpSpPr>
          <a:xfrm>
            <a:off x="3808226" y="3916140"/>
            <a:ext cx="1495200" cy="1143796"/>
            <a:chOff x="3808226" y="3535140"/>
            <a:chExt cx="1495200" cy="1143796"/>
          </a:xfrm>
        </p:grpSpPr>
        <p:cxnSp>
          <p:nvCxnSpPr>
            <p:cNvPr id="235" name="Google Shape;235;p2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6" name="Google Shape;236;p24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2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37" name="Google Shape;237;p24"/>
          <p:cNvSpPr txBox="1"/>
          <p:nvPr/>
        </p:nvSpPr>
        <p:spPr>
          <a:xfrm>
            <a:off x="3845784" y="2437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Vestibulum nec congue tempus</a:t>
            </a:r>
            <a:endParaRPr sz="12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8" name="Google Shape;238;p24"/>
          <p:cNvSpPr/>
          <p:nvPr/>
        </p:nvSpPr>
        <p:spPr>
          <a:xfrm rot="1800047">
            <a:off x="3219843" y="1467434"/>
            <a:ext cx="2690936" cy="2690936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/>
          <p:nvPr/>
        </p:nvSpPr>
        <p:spPr>
          <a:xfrm rot="-1800047" flipH="1">
            <a:off x="3221956" y="14674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"/>
          <p:cNvSpPr/>
          <p:nvPr/>
        </p:nvSpPr>
        <p:spPr>
          <a:xfrm rot="-8100000">
            <a:off x="4382715" y="1408393"/>
            <a:ext cx="363170" cy="3631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"/>
          <p:cNvSpPr/>
          <p:nvPr/>
        </p:nvSpPr>
        <p:spPr>
          <a:xfrm rot="-9000757" flipH="1">
            <a:off x="3220953" y="1465808"/>
            <a:ext cx="2690226" cy="2690226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chemeClr val="accent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"/>
          <p:cNvSpPr/>
          <p:nvPr/>
        </p:nvSpPr>
        <p:spPr>
          <a:xfrm rot="-1027861">
            <a:off x="5485874" y="3230832"/>
            <a:ext cx="312672" cy="31267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"/>
          <p:cNvSpPr/>
          <p:nvPr/>
        </p:nvSpPr>
        <p:spPr>
          <a:xfrm rot="6359841">
            <a:off x="3315801" y="3228762"/>
            <a:ext cx="363580" cy="36358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469560"/>
            <a:ext cx="9144000" cy="6737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432535" y="1200787"/>
            <a:ext cx="3866611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Latar Belakang </a:t>
            </a:r>
            <a:endParaRPr dirty="0">
              <a:latin typeface="+mj-lt"/>
            </a:endParaRPr>
          </a:p>
        </p:txBody>
      </p:sp>
      <p:grpSp>
        <p:nvGrpSpPr>
          <p:cNvPr id="87" name="Google Shape;87;p13"/>
          <p:cNvGrpSpPr/>
          <p:nvPr/>
        </p:nvGrpSpPr>
        <p:grpSpPr>
          <a:xfrm>
            <a:off x="1056531" y="1311274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C451C9-CB51-4D69-86AA-0E28C9F9756C}"/>
              </a:ext>
            </a:extLst>
          </p:cNvPr>
          <p:cNvSpPr txBox="1"/>
          <p:nvPr/>
        </p:nvSpPr>
        <p:spPr>
          <a:xfrm>
            <a:off x="1163844" y="4835723"/>
            <a:ext cx="6816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Muhammad Abizard Al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Thareq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Fydhia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Helmi Ramadhan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Rahmat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Ibrahim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Zaki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Faridzi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85B60C76-F7B7-4CF0-BB2F-5D92C361E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7" y="132522"/>
            <a:ext cx="647425" cy="79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Logo Fakultas Ilmu Terapan Universitas Telkom | Mfc Website">
            <a:extLst>
              <a:ext uri="{FF2B5EF4-FFF2-40B4-BE49-F238E27FC236}">
                <a16:creationId xmlns:a16="http://schemas.microsoft.com/office/drawing/2014/main" id="{125D7ECA-CEA8-4530-A49C-CA96CEF2F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49" y="84066"/>
            <a:ext cx="1696278" cy="63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D3 Sistem Informasi">
            <a:extLst>
              <a:ext uri="{FF2B5EF4-FFF2-40B4-BE49-F238E27FC236}">
                <a16:creationId xmlns:a16="http://schemas.microsoft.com/office/drawing/2014/main" id="{F1ED5D12-D5FF-45E3-8F15-A8A9E883E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361" y="0"/>
            <a:ext cx="1210862" cy="85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02EF1B-7833-4C22-9FEE-750FB29020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7051" y="0"/>
            <a:ext cx="718656" cy="6737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09BBC4-E680-4FB3-8BD3-0CFFE631A0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725" y="2002550"/>
            <a:ext cx="1210862" cy="1210862"/>
          </a:xfrm>
          <a:prstGeom prst="rect">
            <a:avLst/>
          </a:prstGeom>
        </p:spPr>
      </p:pic>
      <p:sp>
        <p:nvSpPr>
          <p:cNvPr id="23" name="Google Shape;86;p13">
            <a:extLst>
              <a:ext uri="{FF2B5EF4-FFF2-40B4-BE49-F238E27FC236}">
                <a16:creationId xmlns:a16="http://schemas.microsoft.com/office/drawing/2014/main" id="{B73ECFB3-F50F-4C08-96A7-5AD61AA79614}"/>
              </a:ext>
            </a:extLst>
          </p:cNvPr>
          <p:cNvSpPr txBox="1">
            <a:spLocks/>
          </p:cNvSpPr>
          <p:nvPr/>
        </p:nvSpPr>
        <p:spPr>
          <a:xfrm>
            <a:off x="18072" y="3275580"/>
            <a:ext cx="2420256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ID" sz="1500" b="0" dirty="0" err="1">
                <a:latin typeface="+mj-lt"/>
              </a:rPr>
              <a:t>Kesulitan</a:t>
            </a:r>
            <a:r>
              <a:rPr lang="en-ID" sz="1500" b="0" dirty="0">
                <a:latin typeface="+mj-lt"/>
              </a:rPr>
              <a:t> </a:t>
            </a:r>
            <a:r>
              <a:rPr lang="en-ID" sz="1500" b="0" dirty="0" err="1">
                <a:latin typeface="+mj-lt"/>
              </a:rPr>
              <a:t>dalam</a:t>
            </a:r>
            <a:r>
              <a:rPr lang="en-ID" sz="1500" b="0" dirty="0">
                <a:latin typeface="+mj-lt"/>
              </a:rPr>
              <a:t> </a:t>
            </a:r>
            <a:r>
              <a:rPr lang="en-ID" sz="1500" b="0" dirty="0" err="1">
                <a:latin typeface="+mj-lt"/>
              </a:rPr>
              <a:t>penyetoran</a:t>
            </a:r>
            <a:r>
              <a:rPr lang="en-ID" sz="1500" b="0" dirty="0">
                <a:latin typeface="+mj-lt"/>
              </a:rPr>
              <a:t> </a:t>
            </a:r>
            <a:r>
              <a:rPr lang="en-ID" sz="1500" b="0" dirty="0" err="1">
                <a:latin typeface="+mj-lt"/>
              </a:rPr>
              <a:t>hafalan</a:t>
            </a:r>
            <a:endParaRPr lang="en-ID" sz="1500" b="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9A66F-69EA-4223-9069-CE450ED9FE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0267" y="2008532"/>
            <a:ext cx="1126435" cy="1126435"/>
          </a:xfrm>
          <a:prstGeom prst="rect">
            <a:avLst/>
          </a:prstGeom>
        </p:spPr>
      </p:pic>
      <p:sp>
        <p:nvSpPr>
          <p:cNvPr id="26" name="Google Shape;86;p13">
            <a:extLst>
              <a:ext uri="{FF2B5EF4-FFF2-40B4-BE49-F238E27FC236}">
                <a16:creationId xmlns:a16="http://schemas.microsoft.com/office/drawing/2014/main" id="{FE09763A-9054-4EA9-8EBE-A3ECC15D661C}"/>
              </a:ext>
            </a:extLst>
          </p:cNvPr>
          <p:cNvSpPr txBox="1">
            <a:spLocks/>
          </p:cNvSpPr>
          <p:nvPr/>
        </p:nvSpPr>
        <p:spPr>
          <a:xfrm>
            <a:off x="2878890" y="3275580"/>
            <a:ext cx="2420256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ID" sz="1500" b="0" dirty="0" err="1">
                <a:latin typeface="+mj-lt"/>
              </a:rPr>
              <a:t>Kesulitan</a:t>
            </a:r>
            <a:r>
              <a:rPr lang="en-ID" sz="1500" b="0" dirty="0">
                <a:latin typeface="+mj-lt"/>
              </a:rPr>
              <a:t> </a:t>
            </a:r>
            <a:r>
              <a:rPr lang="en-ID" sz="1500" b="0" dirty="0" err="1">
                <a:latin typeface="+mj-lt"/>
              </a:rPr>
              <a:t>dalam</a:t>
            </a:r>
            <a:r>
              <a:rPr lang="en-ID" sz="1500" b="0" dirty="0">
                <a:latin typeface="+mj-lt"/>
              </a:rPr>
              <a:t> </a:t>
            </a:r>
            <a:r>
              <a:rPr lang="en-ID" sz="1500" b="0" dirty="0" err="1">
                <a:latin typeface="+mj-lt"/>
              </a:rPr>
              <a:t>pendataan</a:t>
            </a:r>
            <a:endParaRPr lang="en-ID" sz="1500" b="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F5E4BC-A772-4555-A8C3-E38403416B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4767" y="2186162"/>
            <a:ext cx="843637" cy="843637"/>
          </a:xfrm>
          <a:prstGeom prst="rect">
            <a:avLst/>
          </a:prstGeom>
        </p:spPr>
      </p:pic>
      <p:sp>
        <p:nvSpPr>
          <p:cNvPr id="29" name="Google Shape;86;p13">
            <a:extLst>
              <a:ext uri="{FF2B5EF4-FFF2-40B4-BE49-F238E27FC236}">
                <a16:creationId xmlns:a16="http://schemas.microsoft.com/office/drawing/2014/main" id="{4D074238-0650-4BC6-A13D-776AD8EE259B}"/>
              </a:ext>
            </a:extLst>
          </p:cNvPr>
          <p:cNvSpPr txBox="1">
            <a:spLocks/>
          </p:cNvSpPr>
          <p:nvPr/>
        </p:nvSpPr>
        <p:spPr>
          <a:xfrm>
            <a:off x="6256458" y="3275580"/>
            <a:ext cx="2420256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ID" sz="1500" b="0" dirty="0" err="1">
                <a:latin typeface="+mj-lt"/>
              </a:rPr>
              <a:t>Penyimpanan</a:t>
            </a:r>
            <a:r>
              <a:rPr lang="en-ID" sz="1500" b="0" dirty="0">
                <a:latin typeface="+mj-lt"/>
              </a:rPr>
              <a:t> Video </a:t>
            </a:r>
            <a:r>
              <a:rPr lang="en-ID" sz="1500" b="0" dirty="0" err="1">
                <a:latin typeface="+mj-lt"/>
              </a:rPr>
              <a:t>Hafalan</a:t>
            </a:r>
            <a:endParaRPr lang="en-ID" sz="1500" b="0" dirty="0">
              <a:latin typeface="+mj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highlight>
                  <a:srgbClr val="FFCD00"/>
                </a:highlight>
              </a:rPr>
              <a:t>compare data</a:t>
            </a:r>
            <a:endParaRPr>
              <a:highlight>
                <a:srgbClr val="FFCD00"/>
              </a:highlight>
            </a:endParaRPr>
          </a:p>
        </p:txBody>
      </p:sp>
      <p:graphicFrame>
        <p:nvGraphicFramePr>
          <p:cNvPr id="249" name="Google Shape;249;p25"/>
          <p:cNvGraphicFramePr/>
          <p:nvPr/>
        </p:nvGraphicFramePr>
        <p:xfrm>
          <a:off x="1453300" y="1852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{C4912885-67A2-4EBF-9E33-DDC629D06BFE}</a:tableStyleId>
              </a:tblPr>
              <a:tblGrid>
                <a:gridCol w="148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B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C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Yellow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Blue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Orange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50" name="Google Shape;250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51" name="Google Shape;251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/>
          <p:nvPr/>
        </p:nvSpPr>
        <p:spPr>
          <a:xfrm>
            <a:off x="760452" y="382625"/>
            <a:ext cx="7623096" cy="363147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title" idx="4294967295"/>
          </p:nvPr>
        </p:nvSpPr>
        <p:spPr>
          <a:xfrm>
            <a:off x="2632800" y="3767550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CD00"/>
                </a:highlight>
              </a:rPr>
              <a:t>Maps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4469085" y="4390077"/>
            <a:ext cx="205838" cy="27281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1918825" y="826425"/>
            <a:ext cx="653100" cy="636900"/>
          </a:xfrm>
          <a:prstGeom prst="wedgeEllipseCallout">
            <a:avLst>
              <a:gd name="adj1" fmla="val 824"/>
              <a:gd name="adj2" fmla="val 62163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our office</a:t>
            </a:r>
            <a:endParaRPr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1453850" y="15535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2879300" y="2940200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6"/>
          <p:cNvSpPr/>
          <p:nvPr/>
        </p:nvSpPr>
        <p:spPr>
          <a:xfrm>
            <a:off x="3891175" y="12887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1911050" y="20107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4565950" y="31922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6456675" y="17281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7235875" y="3283800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highlight>
                  <a:srgbClr val="FFCD00"/>
                </a:highlight>
              </a:rPr>
              <a:t>89,526,124</a:t>
            </a:r>
            <a:endParaRPr sz="9600">
              <a:highlight>
                <a:srgbClr val="FFCD00"/>
              </a:highlight>
            </a:endParaRPr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Whoa! That’s a big number, aren’t you proud?</a:t>
            </a:r>
            <a:endParaRPr sz="1800"/>
          </a:p>
        </p:txBody>
      </p:sp>
      <p:grpSp>
        <p:nvGrpSpPr>
          <p:cNvPr id="278" name="Google Shape;278;p27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79" name="Google Shape;279;p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27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90" name="Google Shape;29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9541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91" name="Google Shape;291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9721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FCD00"/>
                </a:highlight>
              </a:rPr>
              <a:t>100%</a:t>
            </a:r>
            <a:endParaRPr sz="4800">
              <a:highlight>
                <a:srgbClr val="FFCD00"/>
              </a:highlight>
            </a:endParaRPr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5830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93" name="Google Shape;293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657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268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grpSp>
        <p:nvGrpSpPr>
          <p:cNvPr id="295" name="Google Shape;295;p28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96" name="Google Shape;296;p2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28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grpSp>
        <p:nvGrpSpPr>
          <p:cNvPr id="307" name="Google Shape;307;p2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08" name="Google Shape;308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29"/>
          <p:cNvSpPr/>
          <p:nvPr/>
        </p:nvSpPr>
        <p:spPr>
          <a:xfrm>
            <a:off x="1499592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first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6721258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last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4110400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second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15" name="Google Shape;315;p29"/>
          <p:cNvCxnSpPr>
            <a:endCxn id="314" idx="2"/>
          </p:cNvCxnSpPr>
          <p:nvPr/>
        </p:nvCxnSpPr>
        <p:spPr>
          <a:xfrm>
            <a:off x="3184600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16" name="Google Shape;316;p29"/>
          <p:cNvCxnSpPr>
            <a:endCxn id="313" idx="2"/>
          </p:cNvCxnSpPr>
          <p:nvPr/>
        </p:nvCxnSpPr>
        <p:spPr>
          <a:xfrm>
            <a:off x="5795458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17" name="Google Shape;317;p2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23" name="Google Shape;323;p30"/>
          <p:cNvSpPr txBox="1">
            <a:spLocks noGrp="1"/>
          </p:cNvSpPr>
          <p:nvPr>
            <p:ph type="body" idx="1"/>
          </p:nvPr>
        </p:nvSpPr>
        <p:spPr>
          <a:xfrm>
            <a:off x="1381250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Yellow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4" name="Google Shape;324;p30"/>
          <p:cNvSpPr txBox="1">
            <a:spLocks noGrp="1"/>
          </p:cNvSpPr>
          <p:nvPr>
            <p:ph type="body" idx="2"/>
          </p:nvPr>
        </p:nvSpPr>
        <p:spPr>
          <a:xfrm>
            <a:off x="3834914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Blue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5" name="Google Shape;325;p30"/>
          <p:cNvSpPr txBox="1">
            <a:spLocks noGrp="1"/>
          </p:cNvSpPr>
          <p:nvPr>
            <p:ph type="body" idx="3"/>
          </p:nvPr>
        </p:nvSpPr>
        <p:spPr>
          <a:xfrm>
            <a:off x="6288578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Red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6" name="Google Shape;326;p30"/>
          <p:cNvSpPr txBox="1">
            <a:spLocks noGrp="1"/>
          </p:cNvSpPr>
          <p:nvPr>
            <p:ph type="body" idx="1"/>
          </p:nvPr>
        </p:nvSpPr>
        <p:spPr>
          <a:xfrm>
            <a:off x="1381250" y="3237224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Yellow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7" name="Google Shape;327;p30"/>
          <p:cNvSpPr txBox="1">
            <a:spLocks noGrp="1"/>
          </p:cNvSpPr>
          <p:nvPr>
            <p:ph type="body" idx="2"/>
          </p:nvPr>
        </p:nvSpPr>
        <p:spPr>
          <a:xfrm>
            <a:off x="3834914" y="3237224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Blue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8" name="Google Shape;328;p30"/>
          <p:cNvSpPr txBox="1">
            <a:spLocks noGrp="1"/>
          </p:cNvSpPr>
          <p:nvPr>
            <p:ph type="body" idx="3"/>
          </p:nvPr>
        </p:nvSpPr>
        <p:spPr>
          <a:xfrm>
            <a:off x="6288578" y="3237224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Red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29" name="Google Shape;329;p3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30" name="Google Shape;330;p3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ighlight>
                  <a:srgbClr val="FFCD00"/>
                </a:highlight>
                <a:hlinkClick r:id="rId3"/>
              </a:rPr>
              <a:t>Google Sheets</a:t>
            </a:r>
            <a:endParaRPr>
              <a:highlight>
                <a:srgbClr val="FFCD00"/>
              </a:highlight>
            </a:endParaRPr>
          </a:p>
        </p:txBody>
      </p:sp>
      <p:pic>
        <p:nvPicPr>
          <p:cNvPr id="340" name="Google Shape;34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487" y="152400"/>
            <a:ext cx="6355026" cy="374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1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project</a:t>
            </a:r>
            <a:endParaRPr/>
          </a:p>
        </p:txBody>
      </p:sp>
      <p:sp>
        <p:nvSpPr>
          <p:cNvPr id="349" name="Google Shape;349;p32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50" name="Google Shape;350;p32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51" name="Google Shape;351;p3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3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0" name="Google Shape;360;p3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iPhone project</a:t>
            </a:r>
            <a:endParaRPr/>
          </a:p>
        </p:txBody>
      </p:sp>
      <p:sp>
        <p:nvSpPr>
          <p:cNvPr id="361" name="Google Shape;361;p33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62" name="Google Shape;362;p33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63" name="Google Shape;363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"/>
          <p:cNvSpPr/>
          <p:nvPr/>
        </p:nvSpPr>
        <p:spPr>
          <a:xfrm>
            <a:off x="52449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1" name="Google Shape;371;p34"/>
          <p:cNvSpPr/>
          <p:nvPr/>
        </p:nvSpPr>
        <p:spPr>
          <a:xfrm>
            <a:off x="5443600" y="910325"/>
            <a:ext cx="2493300" cy="333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2" name="Google Shape;372;p34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73" name="Google Shape;373;p34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65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74" name="Google Shape;374;p34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75" name="Google Shape;375;p34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3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469560"/>
            <a:ext cx="9144000" cy="6737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432535" y="1200787"/>
            <a:ext cx="3866611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Latar Belakang </a:t>
            </a:r>
            <a:endParaRPr dirty="0">
              <a:latin typeface="+mj-lt"/>
            </a:endParaRPr>
          </a:p>
        </p:txBody>
      </p:sp>
      <p:grpSp>
        <p:nvGrpSpPr>
          <p:cNvPr id="87" name="Google Shape;87;p13"/>
          <p:cNvGrpSpPr/>
          <p:nvPr/>
        </p:nvGrpSpPr>
        <p:grpSpPr>
          <a:xfrm>
            <a:off x="1056531" y="1311274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C451C9-CB51-4D69-86AA-0E28C9F9756C}"/>
              </a:ext>
            </a:extLst>
          </p:cNvPr>
          <p:cNvSpPr txBox="1"/>
          <p:nvPr/>
        </p:nvSpPr>
        <p:spPr>
          <a:xfrm>
            <a:off x="1163844" y="4835723"/>
            <a:ext cx="6816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Muhammad Abizard Al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Thareq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Fydhia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Helmi Ramadhan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Rahmat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Ibrahim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Zaki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Faridzi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85B60C76-F7B7-4CF0-BB2F-5D92C361E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7" y="132522"/>
            <a:ext cx="647425" cy="79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Logo Fakultas Ilmu Terapan Universitas Telkom | Mfc Website">
            <a:extLst>
              <a:ext uri="{FF2B5EF4-FFF2-40B4-BE49-F238E27FC236}">
                <a16:creationId xmlns:a16="http://schemas.microsoft.com/office/drawing/2014/main" id="{125D7ECA-CEA8-4530-A49C-CA96CEF2F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49" y="84066"/>
            <a:ext cx="1696278" cy="63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D3 Sistem Informasi">
            <a:extLst>
              <a:ext uri="{FF2B5EF4-FFF2-40B4-BE49-F238E27FC236}">
                <a16:creationId xmlns:a16="http://schemas.microsoft.com/office/drawing/2014/main" id="{F1ED5D12-D5FF-45E3-8F15-A8A9E883E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361" y="0"/>
            <a:ext cx="1210862" cy="85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02EF1B-7833-4C22-9FEE-750FB29020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7051" y="0"/>
            <a:ext cx="718656" cy="6737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09BBC4-E680-4FB3-8BD3-0CFFE631A0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3873" y="1911769"/>
            <a:ext cx="1210862" cy="1210862"/>
          </a:xfrm>
          <a:prstGeom prst="rect">
            <a:avLst/>
          </a:prstGeom>
        </p:spPr>
      </p:pic>
      <p:sp>
        <p:nvSpPr>
          <p:cNvPr id="23" name="Google Shape;86;p13">
            <a:extLst>
              <a:ext uri="{FF2B5EF4-FFF2-40B4-BE49-F238E27FC236}">
                <a16:creationId xmlns:a16="http://schemas.microsoft.com/office/drawing/2014/main" id="{B73ECFB3-F50F-4C08-96A7-5AD61AA79614}"/>
              </a:ext>
            </a:extLst>
          </p:cNvPr>
          <p:cNvSpPr txBox="1">
            <a:spLocks/>
          </p:cNvSpPr>
          <p:nvPr/>
        </p:nvSpPr>
        <p:spPr>
          <a:xfrm>
            <a:off x="18072" y="3275580"/>
            <a:ext cx="2420256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ID" sz="1500" b="0" dirty="0" err="1">
                <a:latin typeface="+mj-lt"/>
              </a:rPr>
              <a:t>Notifikasi</a:t>
            </a:r>
            <a:r>
              <a:rPr lang="en-ID" sz="1500" b="0" dirty="0">
                <a:latin typeface="+mj-lt"/>
              </a:rPr>
              <a:t> </a:t>
            </a:r>
            <a:r>
              <a:rPr lang="en-ID" sz="1500" b="0" dirty="0" err="1">
                <a:latin typeface="+mj-lt"/>
              </a:rPr>
              <a:t>tidak</a:t>
            </a:r>
            <a:r>
              <a:rPr lang="en-ID" sz="1500" b="0" dirty="0">
                <a:latin typeface="+mj-lt"/>
              </a:rPr>
              <a:t> </a:t>
            </a:r>
            <a:r>
              <a:rPr lang="en-ID" sz="1500" b="0" dirty="0" err="1">
                <a:latin typeface="+mj-lt"/>
              </a:rPr>
              <a:t>spesifik</a:t>
            </a:r>
            <a:endParaRPr lang="en-ID" sz="1500" b="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9A66F-69EA-4223-9069-CE450ED9FE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340" y="2005069"/>
            <a:ext cx="1126435" cy="1126435"/>
          </a:xfrm>
          <a:prstGeom prst="rect">
            <a:avLst/>
          </a:prstGeom>
        </p:spPr>
      </p:pic>
      <p:sp>
        <p:nvSpPr>
          <p:cNvPr id="26" name="Google Shape;86;p13">
            <a:extLst>
              <a:ext uri="{FF2B5EF4-FFF2-40B4-BE49-F238E27FC236}">
                <a16:creationId xmlns:a16="http://schemas.microsoft.com/office/drawing/2014/main" id="{FE09763A-9054-4EA9-8EBE-A3ECC15D661C}"/>
              </a:ext>
            </a:extLst>
          </p:cNvPr>
          <p:cNvSpPr txBox="1">
            <a:spLocks/>
          </p:cNvSpPr>
          <p:nvPr/>
        </p:nvSpPr>
        <p:spPr>
          <a:xfrm>
            <a:off x="2878890" y="3275580"/>
            <a:ext cx="2420256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ID" sz="1500" b="0" dirty="0" err="1">
                <a:latin typeface="+mj-lt"/>
              </a:rPr>
              <a:t>Kurangnya</a:t>
            </a:r>
            <a:r>
              <a:rPr lang="en-ID" sz="1500" b="0" dirty="0">
                <a:latin typeface="+mj-lt"/>
              </a:rPr>
              <a:t> </a:t>
            </a:r>
            <a:r>
              <a:rPr lang="en-ID" sz="1500" b="0" dirty="0" err="1">
                <a:latin typeface="+mj-lt"/>
              </a:rPr>
              <a:t>acuan</a:t>
            </a:r>
            <a:br>
              <a:rPr lang="en-ID" sz="1500" b="0" dirty="0">
                <a:latin typeface="+mj-lt"/>
              </a:rPr>
            </a:br>
            <a:r>
              <a:rPr lang="en-ID" sz="1500" b="0" dirty="0" err="1">
                <a:latin typeface="+mj-lt"/>
              </a:rPr>
              <a:t>atau</a:t>
            </a:r>
            <a:r>
              <a:rPr lang="en-ID" sz="1500" b="0" dirty="0">
                <a:latin typeface="+mj-lt"/>
              </a:rPr>
              <a:t> </a:t>
            </a:r>
            <a:r>
              <a:rPr lang="en-ID" sz="1500" b="0" dirty="0" err="1">
                <a:latin typeface="+mj-lt"/>
              </a:rPr>
              <a:t>minat</a:t>
            </a:r>
            <a:r>
              <a:rPr lang="en-ID" sz="1500" b="0" dirty="0">
                <a:latin typeface="+mj-lt"/>
              </a:rPr>
              <a:t> </a:t>
            </a:r>
            <a:r>
              <a:rPr lang="en-ID" sz="1500" b="0" dirty="0" err="1">
                <a:latin typeface="+mj-lt"/>
              </a:rPr>
              <a:t>membaca</a:t>
            </a:r>
            <a:endParaRPr lang="en-ID" sz="1500" b="0" dirty="0">
              <a:latin typeface="+mj-lt"/>
            </a:endParaRPr>
          </a:p>
        </p:txBody>
      </p:sp>
      <p:sp>
        <p:nvSpPr>
          <p:cNvPr id="29" name="Google Shape;86;p13">
            <a:extLst>
              <a:ext uri="{FF2B5EF4-FFF2-40B4-BE49-F238E27FC236}">
                <a16:creationId xmlns:a16="http://schemas.microsoft.com/office/drawing/2014/main" id="{4D074238-0650-4BC6-A13D-776AD8EE259B}"/>
              </a:ext>
            </a:extLst>
          </p:cNvPr>
          <p:cNvSpPr txBox="1">
            <a:spLocks/>
          </p:cNvSpPr>
          <p:nvPr/>
        </p:nvSpPr>
        <p:spPr>
          <a:xfrm>
            <a:off x="6256458" y="3275580"/>
            <a:ext cx="2549612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ID" sz="1500" b="0" dirty="0" err="1">
                <a:latin typeface="+mj-lt"/>
              </a:rPr>
              <a:t>Kesulitan</a:t>
            </a:r>
            <a:r>
              <a:rPr lang="en-ID" sz="1500" b="0" dirty="0">
                <a:latin typeface="+mj-lt"/>
              </a:rPr>
              <a:t> </a:t>
            </a:r>
            <a:r>
              <a:rPr lang="en-ID" sz="1500" b="0" dirty="0" err="1">
                <a:latin typeface="+mj-lt"/>
              </a:rPr>
              <a:t>terhubung</a:t>
            </a:r>
            <a:r>
              <a:rPr lang="en-ID" sz="1500" b="0" dirty="0">
                <a:latin typeface="+mj-lt"/>
              </a:rPr>
              <a:t> </a:t>
            </a:r>
            <a:r>
              <a:rPr lang="en-ID" sz="1500" b="0" dirty="0" err="1">
                <a:latin typeface="+mj-lt"/>
              </a:rPr>
              <a:t>dengan</a:t>
            </a:r>
            <a:r>
              <a:rPr lang="en-ID" sz="1500" b="0" dirty="0">
                <a:latin typeface="+mj-lt"/>
              </a:rPr>
              <a:t> </a:t>
            </a:r>
            <a:r>
              <a:rPr lang="en-ID" sz="1500" b="0" dirty="0" err="1">
                <a:latin typeface="+mj-lt"/>
              </a:rPr>
              <a:t>sesama</a:t>
            </a:r>
            <a:r>
              <a:rPr lang="en-ID" sz="1500" b="0" dirty="0">
                <a:latin typeface="+mj-lt"/>
              </a:rPr>
              <a:t> </a:t>
            </a:r>
            <a:r>
              <a:rPr lang="en-ID" sz="1500" b="0" dirty="0" err="1">
                <a:latin typeface="+mj-lt"/>
              </a:rPr>
              <a:t>penghafal</a:t>
            </a:r>
            <a:endParaRPr lang="en-ID" sz="1500" b="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0"/>
          <a:stretch/>
        </p:blipFill>
        <p:spPr>
          <a:xfrm>
            <a:off x="6735719" y="1833512"/>
            <a:ext cx="1468085" cy="13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540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/>
          <p:nvPr/>
        </p:nvSpPr>
        <p:spPr>
          <a:xfrm>
            <a:off x="4778025" y="938708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3" name="Google Shape;383;p35"/>
          <p:cNvSpPr/>
          <p:nvPr/>
        </p:nvSpPr>
        <p:spPr>
          <a:xfrm>
            <a:off x="4939350" y="1098088"/>
            <a:ext cx="3532500" cy="2255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4" name="Google Shape;384;p3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sp>
        <p:nvSpPr>
          <p:cNvPr id="385" name="Google Shape;385;p35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86" name="Google Shape;386;p35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87" name="Google Shape;387;p3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" name="Google Shape;389;p3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 can find me at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@username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user@mail.me</a:t>
            </a:r>
            <a:endParaRPr b="1"/>
          </a:p>
        </p:txBody>
      </p:sp>
      <p:cxnSp>
        <p:nvCxnSpPr>
          <p:cNvPr id="395" name="Google Shape;395;p3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6" name="Google Shape;396;p36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97" name="Google Shape;397;p36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8" name="Google Shape;398;p3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3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400" name="Google Shape;400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" name="Google Shape;402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8" name="Google Shape;408;p3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/>
              <a:t>Presentation template by </a:t>
            </a:r>
            <a:r>
              <a:rPr lang="en" u="sng">
                <a:highlight>
                  <a:srgbClr val="FFCD00"/>
                </a:highlight>
                <a:hlinkClick r:id="rId3"/>
              </a:rPr>
              <a:t>SlidesCarnival</a:t>
            </a:r>
            <a:endParaRPr>
              <a:highlight>
                <a:srgbClr val="FFCD00"/>
              </a:highlight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/>
              <a:t>Photographs by </a:t>
            </a:r>
            <a:r>
              <a:rPr lang="en" u="sng">
                <a:highlight>
                  <a:srgbClr val="FFCD00"/>
                </a:highlight>
                <a:hlinkClick r:id="rId4"/>
              </a:rPr>
              <a:t>Unsplash</a:t>
            </a:r>
            <a:endParaRPr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409;p3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10" name="Google Shape;410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8"/>
          <p:cNvSpPr txBox="1">
            <a:spLocks noGrp="1"/>
          </p:cNvSpPr>
          <p:nvPr>
            <p:ph type="body" idx="1"/>
          </p:nvPr>
        </p:nvSpPr>
        <p:spPr>
          <a:xfrm>
            <a:off x="1381250" y="13116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This presentation uses the following typographies and colors: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>
                <a:solidFill>
                  <a:schemeClr val="dk1"/>
                </a:solidFill>
              </a:rPr>
              <a:t>Titles: </a:t>
            </a:r>
            <a:r>
              <a:rPr lang="en" sz="1400" b="1">
                <a:solidFill>
                  <a:schemeClr val="dk1"/>
                </a:solidFill>
              </a:rPr>
              <a:t>Lora</a:t>
            </a: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>
                <a:solidFill>
                  <a:schemeClr val="dk1"/>
                </a:solidFill>
              </a:rPr>
              <a:t>Body copy: </a:t>
            </a:r>
            <a:r>
              <a:rPr lang="en" sz="1400" b="1">
                <a:solidFill>
                  <a:schemeClr val="dk1"/>
                </a:solidFill>
              </a:rPr>
              <a:t>Quattrocento Sans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You can download the fonts on these pages: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1D1D1B"/>
                </a:solidFill>
                <a:highlight>
                  <a:srgbClr val="FFCD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https://www.fontsquirrel.com/fonts/lora</a:t>
            </a:r>
            <a:endParaRPr sz="1400">
              <a:solidFill>
                <a:srgbClr val="1D1D1B"/>
              </a:solidFill>
              <a:highlight>
                <a:srgbClr val="FFCD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1D1D1B"/>
                </a:solidFill>
                <a:highlight>
                  <a:srgbClr val="FFCD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https://www.fontsquirrel.com/fonts/quattrocento-sans</a:t>
            </a:r>
            <a:endParaRPr sz="1400">
              <a:solidFill>
                <a:srgbClr val="1D1D1B"/>
              </a:solidFill>
              <a:highlight>
                <a:srgbClr val="FFCD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Yellow </a:t>
            </a:r>
            <a:r>
              <a:rPr lang="en" sz="1400" b="1">
                <a:solidFill>
                  <a:srgbClr val="FFCD00"/>
                </a:solidFill>
              </a:rPr>
              <a:t>#ffcd00</a:t>
            </a:r>
            <a:r>
              <a:rPr lang="en" sz="1400"/>
              <a:t> | Black </a:t>
            </a:r>
            <a:r>
              <a:rPr lang="en" sz="1400" b="1"/>
              <a:t>#000000</a:t>
            </a:r>
            <a:r>
              <a:rPr lang="en" sz="1400"/>
              <a:t> | Grey </a:t>
            </a:r>
            <a:r>
              <a:rPr lang="en" sz="1400" b="1">
                <a:solidFill>
                  <a:srgbClr val="CCCCCC"/>
                </a:solidFill>
              </a:rPr>
              <a:t>#cccccc</a:t>
            </a:r>
            <a:endParaRPr sz="1400" b="1"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20" name="Google Shape;420;p38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grpSp>
        <p:nvGrpSpPr>
          <p:cNvPr id="421" name="Google Shape;421;p3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2" name="Google Shape;422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38"/>
          <p:cNvSpPr/>
          <p:nvPr/>
        </p:nvSpPr>
        <p:spPr>
          <a:xfrm>
            <a:off x="5650" y="4707750"/>
            <a:ext cx="9144000" cy="435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8"/>
          <p:cNvSpPr txBox="1"/>
          <p:nvPr/>
        </p:nvSpPr>
        <p:spPr>
          <a:xfrm>
            <a:off x="416575" y="4707750"/>
            <a:ext cx="84240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latin typeface="Lora"/>
                <a:ea typeface="Lora"/>
                <a:cs typeface="Lora"/>
                <a:sym typeface="Lor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28" name="Google Shape;428;p3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lang="en" sz="9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  <a:endParaRPr sz="9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34" name="Google Shape;434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35" name="Google Shape;435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50" name="Google Shape;450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56" name="Google Shape;456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461;p3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64" name="Google Shape;464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3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" name="Google Shape;469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70" name="Google Shape;470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78" name="Google Shape;478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87" name="Google Shape;487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90" name="Google Shape;490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93" name="Google Shape;493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97" name="Google Shape;497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05" name="Google Shape;505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12" name="Google Shape;512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3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18" name="Google Shape;518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21" name="Google Shape;521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27" name="Google Shape;527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30" name="Google Shape;530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38" name="Google Shape;538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44" name="Google Shape;544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53" name="Google Shape;553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58" name="Google Shape;558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63" name="Google Shape;563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68" name="Google Shape;568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71" name="Google Shape;571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74" name="Google Shape;574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6" name="Google Shape;576;p3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78" name="Google Shape;578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81" name="Google Shape;581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9" name="Google Shape;589;p3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92" name="Google Shape;592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3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96" name="Google Shape;596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99" name="Google Shape;599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04" name="Google Shape;604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3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Google Shape;608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09" name="Google Shape;609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16" name="Google Shape;616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26" name="Google Shape;626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30" name="Google Shape;630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34" name="Google Shape;634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40" name="Google Shape;640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43" name="Google Shape;643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51" name="Google Shape;651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58" name="Google Shape;658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61" name="Google Shape;661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5" name="Google Shape;665;p3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70" name="Google Shape;670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79" name="Google Shape;679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82" name="Google Shape;682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89" name="Google Shape;689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97" name="Google Shape;697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01" name="Google Shape;701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08" name="Google Shape;708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12" name="Google Shape;712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16" name="Google Shape;716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22" name="Google Shape;722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50" name="Google Shape;750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74" name="Google Shape;774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89" name="Google Shape;789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93" name="Google Shape;793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00" name="Google Shape;800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09" name="Google Shape;809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13" name="Google Shape;813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19" name="Google Shape;819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27" name="Google Shape;827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34" name="Google Shape;834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44" name="Google Shape;844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56" name="Google Shape;856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62" name="Google Shape;862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70" name="Google Shape;870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73" name="Google Shape;873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76" name="Google Shape;876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39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9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9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A4C2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6" name="Google Shape;886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87" name="Google Shape;887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94" name="Google Shape;894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8" name="Google Shape;898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99" name="Google Shape;899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03" name="Google Shape;903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09" name="Google Shape;909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2" name="Google Shape;912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13" name="Google Shape;913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18" name="Google Shape;918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24" name="Google Shape;924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0" name="Google Shape;930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31" name="Google Shape;931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3" name="Google Shape;933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34" name="Google Shape;934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7" name="Google Shape;937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38" name="Google Shape;938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4" name="Google Shape;944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45" name="Google Shape;945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0" name="Google Shape;950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51" name="Google Shape;951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55" name="Google Shape;955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56" name="Google Shape;956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6" name="Google Shape;966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2" name="Google Shape;972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73" name="Google Shape;973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7" name="Google Shape;977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78" name="Google Shape;978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84" name="Google Shape;984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0" name="Google Shape;990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91" name="Google Shape;991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96" name="Google Shape;996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0" name="Google Shape;1000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01" name="Google Shape;1001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6" name="Google Shape;1006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07" name="Google Shape;1007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7" name="Google Shape;1017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18" name="Google Shape;1018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1" name="Google Shape;1021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22" name="Google Shape;1022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32" name="Google Shape;1032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33" name="Google Shape;1033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7" name="Google Shape;1037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38" name="Google Shape;1038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8" name="Google Shape;1048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49" name="Google Shape;1049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57" name="Google Shape;1057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1" name="Google Shape;1061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62" name="Google Shape;1062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67" name="Google Shape;1067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2" name="Google Shape;1072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73" name="Google Shape;1073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9" name="Google Shape;1079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80" name="Google Shape;1080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3" name="Google Shape;1083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84" name="Google Shape;1084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90" name="Google Shape;1090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6" name="Google Shape;1096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97" name="Google Shape;1097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0" name="Google Shape;1100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01" name="Google Shape;1101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06" name="Google Shape;1106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2" name="Google Shape;1112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13" name="Google Shape;1113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21" name="Google Shape;1121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5" name="Google Shape;1125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26" name="Google Shape;1126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30" name="Google Shape;1130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34" name="Google Shape;1134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8" name="Google Shape;1138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39" name="Google Shape;1139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3" name="Google Shape;1143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44" name="Google Shape;1144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50" name="Google Shape;1150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57" name="Google Shape;1157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65" name="Google Shape;1165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78" name="Google Shape;1178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2" name="Google Shape;1182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83" name="Google Shape;1183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87" name="Google Shape;1187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94" name="Google Shape;1194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2" name="Google Shape;1202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03" name="Google Shape;1203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5" name="Google Shape;1215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16" name="Google Shape;1216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29" name="Google Shape;1229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1" name="Google Shape;1241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42" name="Google Shape;1242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8" name="Google Shape;1248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49" name="Google Shape;1249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4" name="Google Shape;1264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65" name="Google Shape;1265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71" name="Google Shape;1271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72" name="Google Shape;1272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5" name="Google Shape;1275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76" name="Google Shape;1276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80" name="Google Shape;1280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3" name="Google Shape;1283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84" name="Google Shape;1284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87" name="Google Shape;1287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88" name="Google Shape;1288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97" name="Google Shape;1297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22" name="Google Shape;1322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23" name="Google Shape;132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5" name="Google Shape;1325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26" name="Google Shape;1326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8" name="Google Shape;1328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29" name="Google Shape;1329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31" name="Google Shape;1331;p40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332" name="Google Shape;1332;p4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41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Now you can use any emoji as an icon!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of course it resizes without losing quality and you can change the color.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 Follow Google instructions </a:t>
            </a:r>
            <a:r>
              <a:rPr lang="en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8" name="Google Shape;1338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dk1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and many more...</a:t>
            </a:r>
            <a:endParaRPr sz="2400">
              <a:solidFill>
                <a:schemeClr val="dk1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9" name="Google Shape;1339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6921D"/>
                </a:solidFill>
              </a:rPr>
              <a:t>😉</a:t>
            </a:r>
            <a:endParaRPr sz="9600">
              <a:solidFill>
                <a:srgbClr val="F6921D"/>
              </a:solidFill>
            </a:endParaRPr>
          </a:p>
        </p:txBody>
      </p:sp>
      <p:sp>
        <p:nvSpPr>
          <p:cNvPr id="1340" name="Google Shape;134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5" name="Google Shape;1345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6" name="Google Shape;1346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47" name="Google Shape;1347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48" name="Google Shape;1348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49" name="Google Shape;1349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0" name="Google Shape;1350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1" name="Google Shape;1351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52" name="Google Shape;1352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3" name="Google Shape;1353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4" name="Google Shape;1354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55" name="Google Shape;1355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6" name="Google Shape;1356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7" name="Google Shape;1357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58" name="Google Shape;1358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9" name="Google Shape;1359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360" name="Google Shape;1360;p4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CFA3-2DCD-4DBD-B17D-F08987FC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Belalang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DFF3FC-CB63-4628-8866-F347E9F857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1026" name="Picture 2" descr="8,647 BEST Quran Logo IMAGES, STOCK PHOTOS &amp; VECTORS | Adobe Stock">
            <a:extLst>
              <a:ext uri="{FF2B5EF4-FFF2-40B4-BE49-F238E27FC236}">
                <a16:creationId xmlns:a16="http://schemas.microsoft.com/office/drawing/2014/main" id="{2F1C45C9-33BC-4468-B487-7B4BFB238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6" y="2063115"/>
            <a:ext cx="1957388" cy="156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fessional-development - Professional Teacher Logo Png , Free Transparent  Clipart - ClipartKey">
            <a:extLst>
              <a:ext uri="{FF2B5EF4-FFF2-40B4-BE49-F238E27FC236}">
                <a16:creationId xmlns:a16="http://schemas.microsoft.com/office/drawing/2014/main" id="{DF3D8224-2D1C-40F5-8081-D37463A2C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440" y="2156348"/>
            <a:ext cx="1858418" cy="137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67F3621B-83AB-4ECB-9AFD-DDDD3FFBE896}"/>
              </a:ext>
            </a:extLst>
          </p:cNvPr>
          <p:cNvSpPr txBox="1">
            <a:spLocks/>
          </p:cNvSpPr>
          <p:nvPr/>
        </p:nvSpPr>
        <p:spPr>
          <a:xfrm>
            <a:off x="654392" y="3629025"/>
            <a:ext cx="2420256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ID" sz="1500" b="0" dirty="0" err="1">
                <a:latin typeface="+mj-lt"/>
              </a:rPr>
              <a:t>Kurangnya</a:t>
            </a:r>
            <a:r>
              <a:rPr lang="en-ID" sz="1500" b="0" dirty="0">
                <a:latin typeface="+mj-lt"/>
              </a:rPr>
              <a:t> </a:t>
            </a:r>
            <a:r>
              <a:rPr lang="en-ID" sz="1500" b="0" dirty="0" err="1">
                <a:latin typeface="+mj-lt"/>
              </a:rPr>
              <a:t>minat</a:t>
            </a:r>
            <a:r>
              <a:rPr lang="en-ID" sz="1500" b="0" dirty="0">
                <a:latin typeface="+mj-lt"/>
              </a:rPr>
              <a:t> </a:t>
            </a:r>
            <a:r>
              <a:rPr lang="en-ID" sz="1500" b="0" dirty="0" err="1">
                <a:latin typeface="+mj-lt"/>
              </a:rPr>
              <a:t>penghafalan</a:t>
            </a:r>
            <a:r>
              <a:rPr lang="en-ID" sz="1500" b="0" dirty="0">
                <a:latin typeface="+mj-lt"/>
              </a:rPr>
              <a:t> </a:t>
            </a:r>
            <a:r>
              <a:rPr lang="en-ID" sz="1500" b="0" dirty="0" err="1">
                <a:latin typeface="+mj-lt"/>
              </a:rPr>
              <a:t>alquran</a:t>
            </a:r>
            <a:endParaRPr lang="en-ID" sz="1500" b="0" dirty="0">
              <a:latin typeface="+mj-lt"/>
            </a:endParaRPr>
          </a:p>
        </p:txBody>
      </p:sp>
      <p:sp>
        <p:nvSpPr>
          <p:cNvPr id="7" name="Google Shape;86;p13">
            <a:extLst>
              <a:ext uri="{FF2B5EF4-FFF2-40B4-BE49-F238E27FC236}">
                <a16:creationId xmlns:a16="http://schemas.microsoft.com/office/drawing/2014/main" id="{6D5AA236-DD3A-41D4-8D77-3BD061310230}"/>
              </a:ext>
            </a:extLst>
          </p:cNvPr>
          <p:cNvSpPr txBox="1">
            <a:spLocks/>
          </p:cNvSpPr>
          <p:nvPr/>
        </p:nvSpPr>
        <p:spPr>
          <a:xfrm>
            <a:off x="3369445" y="3629025"/>
            <a:ext cx="2530360" cy="735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ID" sz="1500" b="0" dirty="0" err="1">
                <a:latin typeface="+mj-lt"/>
              </a:rPr>
              <a:t>Kurangnya</a:t>
            </a:r>
            <a:r>
              <a:rPr lang="en-ID" sz="1500" b="0" dirty="0">
                <a:latin typeface="+mj-lt"/>
              </a:rPr>
              <a:t> </a:t>
            </a:r>
            <a:r>
              <a:rPr lang="en-ID" sz="1500" b="0" dirty="0" err="1">
                <a:latin typeface="+mj-lt"/>
              </a:rPr>
              <a:t>materi</a:t>
            </a:r>
            <a:r>
              <a:rPr lang="en-ID" sz="1500" b="0" dirty="0">
                <a:latin typeface="+mj-lt"/>
              </a:rPr>
              <a:t> </a:t>
            </a:r>
            <a:r>
              <a:rPr lang="en-ID" sz="1500" b="0" dirty="0" err="1">
                <a:latin typeface="+mj-lt"/>
              </a:rPr>
              <a:t>pembelajaran</a:t>
            </a:r>
            <a:r>
              <a:rPr lang="en-ID" sz="1500" b="0" dirty="0">
                <a:latin typeface="+mj-lt"/>
              </a:rPr>
              <a:t> </a:t>
            </a:r>
            <a:r>
              <a:rPr lang="en-ID" sz="1500" b="0" dirty="0" err="1">
                <a:latin typeface="+mj-lt"/>
              </a:rPr>
              <a:t>mengenai</a:t>
            </a:r>
            <a:r>
              <a:rPr lang="en-ID" sz="1500" b="0" dirty="0">
                <a:latin typeface="+mj-lt"/>
              </a:rPr>
              <a:t> </a:t>
            </a:r>
            <a:r>
              <a:rPr lang="en-ID" sz="1500" b="0" dirty="0" err="1">
                <a:latin typeface="+mj-lt"/>
              </a:rPr>
              <a:t>alquran</a:t>
            </a:r>
            <a:endParaRPr lang="en-ID" sz="1500" b="0" dirty="0">
              <a:latin typeface="+mj-lt"/>
            </a:endParaRPr>
          </a:p>
        </p:txBody>
      </p:sp>
      <p:pic>
        <p:nvPicPr>
          <p:cNvPr id="1030" name="Picture 6" descr="Aplikasi Ustadz Menjawab – Sumberpandan.com">
            <a:extLst>
              <a:ext uri="{FF2B5EF4-FFF2-40B4-BE49-F238E27FC236}">
                <a16:creationId xmlns:a16="http://schemas.microsoft.com/office/drawing/2014/main" id="{E6C63A2F-5964-44C1-87BB-1A703BC93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612" y="1925003"/>
            <a:ext cx="1704022" cy="170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86;p13">
            <a:extLst>
              <a:ext uri="{FF2B5EF4-FFF2-40B4-BE49-F238E27FC236}">
                <a16:creationId xmlns:a16="http://schemas.microsoft.com/office/drawing/2014/main" id="{8A64096D-C1F0-4A42-8E8D-B7E4C7D31DC1}"/>
              </a:ext>
            </a:extLst>
          </p:cNvPr>
          <p:cNvSpPr txBox="1">
            <a:spLocks/>
          </p:cNvSpPr>
          <p:nvPr/>
        </p:nvSpPr>
        <p:spPr>
          <a:xfrm>
            <a:off x="6247443" y="3722258"/>
            <a:ext cx="2530360" cy="735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ID" sz="1500" b="0" dirty="0" err="1">
                <a:latin typeface="+mj-lt"/>
              </a:rPr>
              <a:t>Kesulitan</a:t>
            </a:r>
            <a:r>
              <a:rPr lang="en-ID" sz="1500" b="0" dirty="0">
                <a:latin typeface="+mj-lt"/>
              </a:rPr>
              <a:t> </a:t>
            </a:r>
            <a:r>
              <a:rPr lang="en-ID" sz="1500" b="0" dirty="0" err="1">
                <a:latin typeface="+mj-lt"/>
              </a:rPr>
              <a:t>mencari</a:t>
            </a:r>
            <a:r>
              <a:rPr lang="en-ID" sz="1500" b="0" dirty="0">
                <a:latin typeface="+mj-lt"/>
              </a:rPr>
              <a:t> mentor/guru </a:t>
            </a:r>
            <a:r>
              <a:rPr lang="en-ID" sz="1500" b="0" dirty="0" err="1">
                <a:latin typeface="+mj-lt"/>
              </a:rPr>
              <a:t>ngaji</a:t>
            </a:r>
            <a:r>
              <a:rPr lang="en-ID" sz="1500" b="0" dirty="0">
                <a:latin typeface="+mj-lt"/>
              </a:rPr>
              <a:t> yang </a:t>
            </a:r>
            <a:r>
              <a:rPr lang="en-ID" sz="1500" b="0" dirty="0" err="1">
                <a:latin typeface="+mj-lt"/>
              </a:rPr>
              <a:t>terpercaya</a:t>
            </a:r>
            <a:endParaRPr lang="en-ID" sz="15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00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469560"/>
            <a:ext cx="9144000" cy="6737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432535" y="1200787"/>
            <a:ext cx="3866611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Latar Belakang</a:t>
            </a:r>
            <a:endParaRPr dirty="0">
              <a:latin typeface="+mj-lt"/>
            </a:endParaRPr>
          </a:p>
        </p:txBody>
      </p:sp>
      <p:grpSp>
        <p:nvGrpSpPr>
          <p:cNvPr id="87" name="Google Shape;87;p13"/>
          <p:cNvGrpSpPr/>
          <p:nvPr/>
        </p:nvGrpSpPr>
        <p:grpSpPr>
          <a:xfrm>
            <a:off x="1056531" y="1311274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C451C9-CB51-4D69-86AA-0E28C9F9756C}"/>
              </a:ext>
            </a:extLst>
          </p:cNvPr>
          <p:cNvSpPr txBox="1"/>
          <p:nvPr/>
        </p:nvSpPr>
        <p:spPr>
          <a:xfrm>
            <a:off x="1163844" y="4835723"/>
            <a:ext cx="6816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Muhammad Abizard Al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Thareq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Fydhia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Helmi Ramadhan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Rahmat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Ibrahim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Zaki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Faridzi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85B60C76-F7B7-4CF0-BB2F-5D92C361E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7" y="132522"/>
            <a:ext cx="647425" cy="79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Logo Fakultas Ilmu Terapan Universitas Telkom | Mfc Website">
            <a:extLst>
              <a:ext uri="{FF2B5EF4-FFF2-40B4-BE49-F238E27FC236}">
                <a16:creationId xmlns:a16="http://schemas.microsoft.com/office/drawing/2014/main" id="{125D7ECA-CEA8-4530-A49C-CA96CEF2F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49" y="84066"/>
            <a:ext cx="1696278" cy="63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D3 Sistem Informasi">
            <a:extLst>
              <a:ext uri="{FF2B5EF4-FFF2-40B4-BE49-F238E27FC236}">
                <a16:creationId xmlns:a16="http://schemas.microsoft.com/office/drawing/2014/main" id="{F1ED5D12-D5FF-45E3-8F15-A8A9E883E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361" y="0"/>
            <a:ext cx="1210862" cy="85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02EF1B-7833-4C22-9FEE-750FB29020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7051" y="0"/>
            <a:ext cx="718656" cy="6737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09BBC4-E680-4FB3-8BD3-0CFFE631A06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65725" y="2002550"/>
            <a:ext cx="1210862" cy="1210862"/>
          </a:xfrm>
          <a:prstGeom prst="rect">
            <a:avLst/>
          </a:prstGeom>
        </p:spPr>
      </p:pic>
      <p:sp>
        <p:nvSpPr>
          <p:cNvPr id="23" name="Google Shape;86;p13">
            <a:extLst>
              <a:ext uri="{FF2B5EF4-FFF2-40B4-BE49-F238E27FC236}">
                <a16:creationId xmlns:a16="http://schemas.microsoft.com/office/drawing/2014/main" id="{B73ECFB3-F50F-4C08-96A7-5AD61AA79614}"/>
              </a:ext>
            </a:extLst>
          </p:cNvPr>
          <p:cNvSpPr txBox="1">
            <a:spLocks/>
          </p:cNvSpPr>
          <p:nvPr/>
        </p:nvSpPr>
        <p:spPr>
          <a:xfrm>
            <a:off x="18072" y="3275580"/>
            <a:ext cx="2420256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US" sz="1500" b="0" dirty="0">
                <a:latin typeface="+mj-lt"/>
              </a:rPr>
              <a:t>S</a:t>
            </a:r>
            <a:r>
              <a:rPr lang="en-ID" sz="1500" b="0" dirty="0" err="1">
                <a:latin typeface="+mj-lt"/>
              </a:rPr>
              <a:t>istem</a:t>
            </a:r>
            <a:r>
              <a:rPr lang="en-ID" sz="1500" b="0" dirty="0">
                <a:latin typeface="+mj-lt"/>
              </a:rPr>
              <a:t> </a:t>
            </a:r>
            <a:r>
              <a:rPr lang="en-ID" sz="1500" b="0" dirty="0" err="1">
                <a:latin typeface="+mj-lt"/>
              </a:rPr>
              <a:t>pengelolaan</a:t>
            </a:r>
            <a:r>
              <a:rPr lang="en-ID" sz="1500" b="0" dirty="0">
                <a:latin typeface="+mj-lt"/>
              </a:rPr>
              <a:t> data</a:t>
            </a:r>
            <a:br>
              <a:rPr lang="en-ID" sz="1500" b="0" dirty="0">
                <a:latin typeface="+mj-lt"/>
              </a:rPr>
            </a:br>
            <a:r>
              <a:rPr lang="en-ID" sz="1500" b="0" dirty="0" err="1">
                <a:latin typeface="+mj-lt"/>
              </a:rPr>
              <a:t>masih</a:t>
            </a:r>
            <a:r>
              <a:rPr lang="en-ID" sz="1500" b="0" dirty="0">
                <a:latin typeface="+mj-lt"/>
              </a:rPr>
              <a:t> manual </a:t>
            </a:r>
            <a:r>
              <a:rPr lang="en-ID" sz="1500" b="0" dirty="0" err="1">
                <a:latin typeface="+mj-lt"/>
              </a:rPr>
              <a:t>melalui</a:t>
            </a:r>
            <a:r>
              <a:rPr lang="en-ID" sz="1500" b="0" dirty="0">
                <a:latin typeface="+mj-lt"/>
              </a:rPr>
              <a:t> </a:t>
            </a:r>
            <a:r>
              <a:rPr lang="en-ID" sz="1500" b="0" dirty="0" err="1">
                <a:latin typeface="+mj-lt"/>
              </a:rPr>
              <a:t>buku</a:t>
            </a:r>
            <a:r>
              <a:rPr lang="en-ID" sz="1500" b="0" dirty="0">
                <a:latin typeface="+mj-lt"/>
              </a:rPr>
              <a:t> dan Excel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9A66F-69EA-4223-9069-CE450ED9FE1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630267" y="2008532"/>
            <a:ext cx="1126435" cy="1126435"/>
          </a:xfrm>
          <a:prstGeom prst="rect">
            <a:avLst/>
          </a:prstGeom>
        </p:spPr>
      </p:pic>
      <p:sp>
        <p:nvSpPr>
          <p:cNvPr id="26" name="Google Shape;86;p13">
            <a:extLst>
              <a:ext uri="{FF2B5EF4-FFF2-40B4-BE49-F238E27FC236}">
                <a16:creationId xmlns:a16="http://schemas.microsoft.com/office/drawing/2014/main" id="{FE09763A-9054-4EA9-8EBE-A3ECC15D661C}"/>
              </a:ext>
            </a:extLst>
          </p:cNvPr>
          <p:cNvSpPr txBox="1">
            <a:spLocks/>
          </p:cNvSpPr>
          <p:nvPr/>
        </p:nvSpPr>
        <p:spPr>
          <a:xfrm>
            <a:off x="2878890" y="3275580"/>
            <a:ext cx="2420256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lvl="1" algn="ctr"/>
            <a:r>
              <a:rPr lang="en-ID" sz="1500" b="0" dirty="0" err="1">
                <a:latin typeface="+mj-lt"/>
              </a:rPr>
              <a:t>Sedikitnya</a:t>
            </a:r>
            <a:r>
              <a:rPr lang="en-ID" sz="1500" b="0" dirty="0">
                <a:latin typeface="+mj-lt"/>
              </a:rPr>
              <a:t> </a:t>
            </a:r>
            <a:r>
              <a:rPr lang="en-ID" sz="1500" b="0" dirty="0" err="1">
                <a:latin typeface="+mj-lt"/>
              </a:rPr>
              <a:t>pengawasan</a:t>
            </a:r>
            <a:r>
              <a:rPr lang="en-ID" sz="1500" b="0" dirty="0">
                <a:latin typeface="+mj-lt"/>
              </a:rPr>
              <a:t> data</a:t>
            </a:r>
            <a:endParaRPr lang="en-ID" sz="1500" b="0" i="1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F5E4BC-A772-4555-A8C3-E38403416BD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7044767" y="2186162"/>
            <a:ext cx="843637" cy="843637"/>
          </a:xfrm>
          <a:prstGeom prst="rect">
            <a:avLst/>
          </a:prstGeom>
        </p:spPr>
      </p:pic>
      <p:sp>
        <p:nvSpPr>
          <p:cNvPr id="29" name="Google Shape;86;p13">
            <a:extLst>
              <a:ext uri="{FF2B5EF4-FFF2-40B4-BE49-F238E27FC236}">
                <a16:creationId xmlns:a16="http://schemas.microsoft.com/office/drawing/2014/main" id="{4D074238-0650-4BC6-A13D-776AD8EE259B}"/>
              </a:ext>
            </a:extLst>
          </p:cNvPr>
          <p:cNvSpPr txBox="1">
            <a:spLocks/>
          </p:cNvSpPr>
          <p:nvPr/>
        </p:nvSpPr>
        <p:spPr>
          <a:xfrm>
            <a:off x="6256458" y="3275580"/>
            <a:ext cx="2420256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ID" sz="1500" b="0" dirty="0" err="1">
                <a:latin typeface="+mj-lt"/>
              </a:rPr>
              <a:t>Kurangnya</a:t>
            </a:r>
            <a:r>
              <a:rPr lang="en-ID" sz="1500" b="0" dirty="0">
                <a:latin typeface="+mj-lt"/>
              </a:rPr>
              <a:t> </a:t>
            </a:r>
            <a:r>
              <a:rPr lang="en-ID" sz="1500" b="0" dirty="0" err="1">
                <a:latin typeface="+mj-lt"/>
              </a:rPr>
              <a:t>materi</a:t>
            </a:r>
            <a:r>
              <a:rPr lang="en-ID" sz="1500" b="0" dirty="0">
                <a:latin typeface="+mj-lt"/>
              </a:rPr>
              <a:t> </a:t>
            </a:r>
            <a:r>
              <a:rPr lang="en-ID" sz="1500" b="0" dirty="0" err="1">
                <a:latin typeface="+mj-lt"/>
              </a:rPr>
              <a:t>islami</a:t>
            </a:r>
            <a:r>
              <a:rPr lang="en-ID" sz="1500" b="0" dirty="0">
                <a:latin typeface="+mj-lt"/>
              </a:rPr>
              <a:t> yang </a:t>
            </a:r>
            <a:r>
              <a:rPr lang="en-ID" sz="1500" b="0" dirty="0" err="1">
                <a:latin typeface="+mj-lt"/>
              </a:rPr>
              <a:t>bersifat</a:t>
            </a:r>
            <a:r>
              <a:rPr lang="en-ID" sz="1500" b="0" dirty="0">
                <a:latin typeface="+mj-lt"/>
              </a:rPr>
              <a:t> </a:t>
            </a:r>
            <a:r>
              <a:rPr lang="en-ID" sz="1500" b="0" dirty="0" err="1">
                <a:latin typeface="+mj-lt"/>
              </a:rPr>
              <a:t>umum</a:t>
            </a:r>
            <a:r>
              <a:rPr lang="en-ID" sz="1500" b="0" dirty="0">
                <a:latin typeface="+mj-lt"/>
              </a:rPr>
              <a:t> </a:t>
            </a:r>
            <a:r>
              <a:rPr lang="en-ID" sz="1500" b="0" dirty="0" err="1">
                <a:latin typeface="+mj-lt"/>
              </a:rPr>
              <a:t>untuk</a:t>
            </a:r>
            <a:r>
              <a:rPr lang="en-ID" sz="1500" b="0" dirty="0">
                <a:latin typeface="+mj-lt"/>
              </a:rPr>
              <a:t> </a:t>
            </a:r>
            <a:r>
              <a:rPr lang="en-ID" sz="1500" b="0" dirty="0" err="1">
                <a:latin typeface="+mj-lt"/>
              </a:rPr>
              <a:t>diakses</a:t>
            </a:r>
            <a:r>
              <a:rPr lang="en-ID" sz="1500" b="0" dirty="0">
                <a:latin typeface="+mj-lt"/>
              </a:rPr>
              <a:t> </a:t>
            </a:r>
            <a:r>
              <a:rPr lang="en-ID" sz="1500" b="0" dirty="0" err="1">
                <a:latin typeface="+mj-lt"/>
              </a:rPr>
              <a:t>penghafal</a:t>
            </a:r>
            <a:r>
              <a:rPr lang="en-ID" sz="1500" b="0" dirty="0">
                <a:latin typeface="+mj-lt"/>
              </a:rPr>
              <a:t> dan mentor</a:t>
            </a:r>
          </a:p>
        </p:txBody>
      </p:sp>
    </p:spTree>
    <p:extLst>
      <p:ext uri="{BB962C8B-B14F-4D97-AF65-F5344CB8AC3E}">
        <p14:creationId xmlns:p14="http://schemas.microsoft.com/office/powerpoint/2010/main" val="205471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469560"/>
            <a:ext cx="9144000" cy="6737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432535" y="1200787"/>
            <a:ext cx="3866611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Rumusan Masalah</a:t>
            </a:r>
            <a:endParaRPr dirty="0">
              <a:latin typeface="+mj-lt"/>
            </a:endParaRPr>
          </a:p>
        </p:txBody>
      </p:sp>
      <p:grpSp>
        <p:nvGrpSpPr>
          <p:cNvPr id="87" name="Google Shape;87;p13"/>
          <p:cNvGrpSpPr/>
          <p:nvPr/>
        </p:nvGrpSpPr>
        <p:grpSpPr>
          <a:xfrm>
            <a:off x="1056531" y="1311274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C451C9-CB51-4D69-86AA-0E28C9F9756C}"/>
              </a:ext>
            </a:extLst>
          </p:cNvPr>
          <p:cNvSpPr txBox="1"/>
          <p:nvPr/>
        </p:nvSpPr>
        <p:spPr>
          <a:xfrm>
            <a:off x="1163844" y="4835723"/>
            <a:ext cx="6816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Muhammad Abizard Al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Thareq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Fydhia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Helmi Ramadhan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Rahmat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Ibrahim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Zaki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Faridzi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85B60C76-F7B7-4CF0-BB2F-5D92C361E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7" y="132522"/>
            <a:ext cx="647425" cy="79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Logo Fakultas Ilmu Terapan Universitas Telkom | Mfc Website">
            <a:extLst>
              <a:ext uri="{FF2B5EF4-FFF2-40B4-BE49-F238E27FC236}">
                <a16:creationId xmlns:a16="http://schemas.microsoft.com/office/drawing/2014/main" id="{125D7ECA-CEA8-4530-A49C-CA96CEF2F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49" y="84066"/>
            <a:ext cx="1696278" cy="63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D3 Sistem Informasi">
            <a:extLst>
              <a:ext uri="{FF2B5EF4-FFF2-40B4-BE49-F238E27FC236}">
                <a16:creationId xmlns:a16="http://schemas.microsoft.com/office/drawing/2014/main" id="{F1ED5D12-D5FF-45E3-8F15-A8A9E883E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361" y="0"/>
            <a:ext cx="1210862" cy="85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02EF1B-7833-4C22-9FEE-750FB29020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7051" y="0"/>
            <a:ext cx="718656" cy="6737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98D6E4F-1BFF-486F-B18D-664D16A0F34F}"/>
              </a:ext>
            </a:extLst>
          </p:cNvPr>
          <p:cNvSpPr txBox="1"/>
          <p:nvPr/>
        </p:nvSpPr>
        <p:spPr>
          <a:xfrm>
            <a:off x="959820" y="1989184"/>
            <a:ext cx="6254087" cy="1857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300"/>
              </a:spcAft>
              <a:buFont typeface="+mj-lt"/>
              <a:buAutoNum type="arabicParenR"/>
            </a:pP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Bagaimana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cara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penyetoran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hafalan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ID" sz="15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300"/>
              </a:spcAft>
              <a:buFont typeface="+mj-lt"/>
              <a:buAutoNum type="arabicParenR"/>
            </a:pP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Bagaimana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cara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supaya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US" sz="1500" i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didaftarkan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sesuai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nama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asli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ID" sz="15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300"/>
              </a:spcAft>
              <a:buFont typeface="+mj-lt"/>
              <a:buAutoNum type="arabicParenR"/>
            </a:pP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Bagaimana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cara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penyimpanan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video agar </a:t>
            </a: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menghabiskan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memori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internal?</a:t>
            </a:r>
            <a:endParaRPr lang="en-ID" sz="15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05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469560"/>
            <a:ext cx="9144000" cy="6737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432535" y="1200787"/>
            <a:ext cx="3866611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Rumusan Masalah</a:t>
            </a:r>
            <a:endParaRPr dirty="0">
              <a:latin typeface="+mj-lt"/>
            </a:endParaRPr>
          </a:p>
        </p:txBody>
      </p:sp>
      <p:grpSp>
        <p:nvGrpSpPr>
          <p:cNvPr id="87" name="Google Shape;87;p13"/>
          <p:cNvGrpSpPr/>
          <p:nvPr/>
        </p:nvGrpSpPr>
        <p:grpSpPr>
          <a:xfrm>
            <a:off x="1056531" y="1311274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C451C9-CB51-4D69-86AA-0E28C9F9756C}"/>
              </a:ext>
            </a:extLst>
          </p:cNvPr>
          <p:cNvSpPr txBox="1"/>
          <p:nvPr/>
        </p:nvSpPr>
        <p:spPr>
          <a:xfrm>
            <a:off x="1163844" y="4835723"/>
            <a:ext cx="6816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Muhammad Abizard Al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Thareq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Fydhia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Helmi Ramadhan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Rahmat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Ibrahim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Zaki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Faridzi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85B60C76-F7B7-4CF0-BB2F-5D92C361E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7" y="132522"/>
            <a:ext cx="647425" cy="79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Logo Fakultas Ilmu Terapan Universitas Telkom | Mfc Website">
            <a:extLst>
              <a:ext uri="{FF2B5EF4-FFF2-40B4-BE49-F238E27FC236}">
                <a16:creationId xmlns:a16="http://schemas.microsoft.com/office/drawing/2014/main" id="{125D7ECA-CEA8-4530-A49C-CA96CEF2F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49" y="84066"/>
            <a:ext cx="1696278" cy="63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D3 Sistem Informasi">
            <a:extLst>
              <a:ext uri="{FF2B5EF4-FFF2-40B4-BE49-F238E27FC236}">
                <a16:creationId xmlns:a16="http://schemas.microsoft.com/office/drawing/2014/main" id="{F1ED5D12-D5FF-45E3-8F15-A8A9E883E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361" y="0"/>
            <a:ext cx="1210862" cy="85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02EF1B-7833-4C22-9FEE-750FB29020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7051" y="0"/>
            <a:ext cx="718656" cy="6737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98D6E4F-1BFF-486F-B18D-664D16A0F34F}"/>
              </a:ext>
            </a:extLst>
          </p:cNvPr>
          <p:cNvSpPr txBox="1"/>
          <p:nvPr/>
        </p:nvSpPr>
        <p:spPr>
          <a:xfrm>
            <a:off x="959820" y="1989184"/>
            <a:ext cx="625408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mengangkat</a:t>
            </a:r>
            <a:r>
              <a:rPr lang="en-US" dirty="0"/>
              <a:t> </a:t>
            </a:r>
            <a:r>
              <a:rPr lang="en-US" dirty="0" err="1"/>
              <a:t>motivasi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menghafalkan</a:t>
            </a:r>
            <a:r>
              <a:rPr lang="en-US" dirty="0"/>
              <a:t> </a:t>
            </a:r>
            <a:r>
              <a:rPr lang="en-US" dirty="0" err="1"/>
              <a:t>Alquran</a:t>
            </a:r>
            <a:r>
              <a:rPr lang="en-US" dirty="0"/>
              <a:t>?</a:t>
            </a:r>
          </a:p>
          <a:p>
            <a:pPr marL="342900" lvl="0" indent="-342900">
              <a:buFont typeface="+mj-lt"/>
              <a:buAutoNum type="arabicParenR"/>
            </a:pPr>
            <a:endParaRPr lang="en-US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penumpukan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, </a:t>
            </a:r>
            <a:r>
              <a:rPr lang="en-US" dirty="0" err="1"/>
              <a:t>setoran</a:t>
            </a:r>
            <a:r>
              <a:rPr lang="en-US" dirty="0"/>
              <a:t> </a:t>
            </a:r>
            <a:r>
              <a:rPr lang="en-US" dirty="0" err="1"/>
              <a:t>hafalan</a:t>
            </a:r>
            <a:r>
              <a:rPr lang="en-US" dirty="0"/>
              <a:t>, </a:t>
            </a:r>
            <a:r>
              <a:rPr lang="en-US" dirty="0" err="1"/>
              <a:t>notifikasi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obrolan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 </a:t>
            </a:r>
            <a:r>
              <a:rPr lang="en-US" dirty="0" err="1"/>
              <a:t>pada</a:t>
            </a:r>
            <a:r>
              <a:rPr lang="en-US" dirty="0"/>
              <a:t> HOTS?</a:t>
            </a:r>
          </a:p>
          <a:p>
            <a:pPr marL="342900" lvl="0" indent="-342900">
              <a:buFont typeface="+mj-lt"/>
              <a:buAutoNum type="arabicParenR"/>
            </a:pPr>
            <a:endParaRPr lang="en-US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memfasilitasi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lain?</a:t>
            </a:r>
          </a:p>
        </p:txBody>
      </p:sp>
    </p:spTree>
    <p:extLst>
      <p:ext uri="{BB962C8B-B14F-4D97-AF65-F5344CB8AC3E}">
        <p14:creationId xmlns:p14="http://schemas.microsoft.com/office/powerpoint/2010/main" val="104626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28BD-7C83-4558-9466-88F77C48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B8074D-DE44-41A1-ACB2-0F4EDD2376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1766F-8D5A-4E10-8F56-3CC1ACB25D5E}"/>
              </a:ext>
            </a:extLst>
          </p:cNvPr>
          <p:cNvSpPr txBox="1"/>
          <p:nvPr/>
        </p:nvSpPr>
        <p:spPr>
          <a:xfrm>
            <a:off x="959820" y="1989185"/>
            <a:ext cx="7026893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Bagaimana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tercapainya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materi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kepada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pengguna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MyVoQu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Bagaimana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mentor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mengelola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suatu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kelompok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penghafal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MyVoQu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Bagaimana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mentor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mengukur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kemampuan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penghafal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hafalan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Alquran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rekaman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maupun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video?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19121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</TotalTime>
  <Words>1693</Words>
  <Application>Microsoft Office PowerPoint</Application>
  <PresentationFormat>On-screen Show (16:9)</PresentationFormat>
  <Paragraphs>279</Paragraphs>
  <Slides>47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Quattrocento Sans</vt:lpstr>
      <vt:lpstr>Montserrat</vt:lpstr>
      <vt:lpstr>Lora</vt:lpstr>
      <vt:lpstr>Arial</vt:lpstr>
      <vt:lpstr>Calibri</vt:lpstr>
      <vt:lpstr>Viola template</vt:lpstr>
      <vt:lpstr>(MyVoQu) Aplikasi Penghafal Al Quran Dengan Konsep Media Sosial Berbasis Web</vt:lpstr>
      <vt:lpstr>PowerPoint Presentation</vt:lpstr>
      <vt:lpstr>Latar Belakang </vt:lpstr>
      <vt:lpstr>Latar Belakang </vt:lpstr>
      <vt:lpstr>Latar Belalang</vt:lpstr>
      <vt:lpstr>Latar Belakang</vt:lpstr>
      <vt:lpstr>Rumusan Masalah</vt:lpstr>
      <vt:lpstr>Rumusan Masalah</vt:lpstr>
      <vt:lpstr>Rumusan Masalah</vt:lpstr>
      <vt:lpstr>Rumusan Masalah</vt:lpstr>
      <vt:lpstr>Tujuan</vt:lpstr>
      <vt:lpstr>Tujuan</vt:lpstr>
      <vt:lpstr>Tujuan</vt:lpstr>
      <vt:lpstr>Tujuan</vt:lpstr>
      <vt:lpstr>Batasan Masalah</vt:lpstr>
      <vt:lpstr>Batasan Masalah</vt:lpstr>
      <vt:lpstr>Batasan Masalah</vt:lpstr>
      <vt:lpstr>Batasan Masalah</vt:lpstr>
      <vt:lpstr>Hello!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PowerPoint Presentation</vt:lpstr>
      <vt:lpstr>Want big impact? Use big image.</vt:lpstr>
      <vt:lpstr>Use charts to explain your ideas</vt:lpstr>
      <vt:lpstr>Or use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Android project</vt:lpstr>
      <vt:lpstr>iPhone project</vt:lpstr>
      <vt:lpstr>Tablet project</vt:lpstr>
      <vt:lpstr>Desktop project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(MyVoQu) Aplikasi Penghafal Al Quran Dengan Konsep Media Sosial Berbasis Web</dc:title>
  <cp:lastModifiedBy>Rahmat Ibrahim</cp:lastModifiedBy>
  <cp:revision>21</cp:revision>
  <dcterms:modified xsi:type="dcterms:W3CDTF">2021-04-13T03:36:02Z</dcterms:modified>
</cp:coreProperties>
</file>