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88" r:id="rId3"/>
    <p:sldId id="257" r:id="rId4"/>
    <p:sldId id="289" r:id="rId5"/>
    <p:sldId id="290" r:id="rId6"/>
    <p:sldId id="29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Lora" panose="020B0604020202020204" charset="0"/>
      <p:regular r:id="rId42"/>
      <p:bold r:id="rId43"/>
      <p:italic r:id="rId44"/>
      <p:boldItalic r:id="rId45"/>
    </p:embeddedFont>
    <p:embeddedFont>
      <p:font typeface="Montserrat" panose="020B0604020202020204" charset="0"/>
      <p:regular r:id="rId46"/>
      <p:bold r:id="rId47"/>
      <p:italic r:id="rId48"/>
      <p:boldItalic r:id="rId49"/>
    </p:embeddedFont>
    <p:embeddedFont>
      <p:font typeface="Quattrocento Sans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12885-67A2-4EBF-9E33-DDC629D06BFE}">
  <a:tblStyle styleId="{C4912885-67A2-4EBF-9E33-DDC629D06B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206c3cb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206c3cb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392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7d159c9d1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7d159c9d1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422c4bed_147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11422c4bed_147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7092887f1d_38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7092887f1d_38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922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19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252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 dirty="0"/>
          </a:p>
        </p:txBody>
      </p:sp>
      <p:cxnSp>
        <p:nvCxnSpPr>
          <p:cNvPr id="15" name="Google Shape;15;p3"/>
          <p:cNvCxnSpPr/>
          <p:nvPr userDrawn="1"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 userDrawn="1"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cxnSp>
        <p:nvCxnSpPr>
          <p:cNvPr id="18" name="Google Shape;18;p3"/>
          <p:cNvCxnSpPr/>
          <p:nvPr userDrawn="1"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1217029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cxnSp>
        <p:nvCxnSpPr>
          <p:cNvPr id="37" name="Google Shape;37;p6"/>
          <p:cNvCxnSpPr>
            <a:cxnSpLocks/>
          </p:cNvCxnSpPr>
          <p:nvPr/>
        </p:nvCxnSpPr>
        <p:spPr>
          <a:xfrm>
            <a:off x="0" y="1426086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979290" y="1223128"/>
            <a:ext cx="405900" cy="40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426086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1E5B982-11D6-4862-9447-5462CBCA37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0F9B7869-1E72-49B0-A102-11AC14F9DB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D3 Sistem Informasi">
            <a:extLst>
              <a:ext uri="{FF2B5EF4-FFF2-40B4-BE49-F238E27FC236}">
                <a16:creationId xmlns:a16="http://schemas.microsoft.com/office/drawing/2014/main" id="{00DE2D35-7798-4F96-8599-8AC0DF541D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4F39B-7E6C-453E-B9CF-723115FCC3A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2127A80-E8C5-4000-8FE9-1468B3446A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FA8F90C-0340-4FF0-A644-114AC873C7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D3 Sistem Informasi">
            <a:extLst>
              <a:ext uri="{FF2B5EF4-FFF2-40B4-BE49-F238E27FC236}">
                <a16:creationId xmlns:a16="http://schemas.microsoft.com/office/drawing/2014/main" id="{2AA6261B-212A-4F67-ACA1-8D50CF07C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ED2695-EC22-4072-8D11-29120882F1E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lora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quattrocento-san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949" y="1345095"/>
            <a:ext cx="7954893" cy="1832045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MyVoQu</a:t>
            </a:r>
            <a:r>
              <a:rPr lang="en-GB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Penghafal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Al Quran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Konsep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Media Sosial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Berbasis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Web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FEFCC-AA83-4060-A35C-9DD808FF6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E7378368-6478-4ACE-98FB-AEE73B8C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3 Sistem Informasi">
            <a:extLst>
              <a:ext uri="{FF2B5EF4-FFF2-40B4-BE49-F238E27FC236}">
                <a16:creationId xmlns:a16="http://schemas.microsoft.com/office/drawing/2014/main" id="{119EC3A1-D167-4997-AE9B-A685F344D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58BB43-F6FB-4583-B31D-ECB95D8D0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ACF95B6-02EB-4D9A-9AFD-E84101F7AE87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</a:t>
            </a:r>
            <a:r>
              <a:rPr lang="en">
                <a:highlight>
                  <a:srgbClr val="FFCD00"/>
                </a:highlight>
              </a:rPr>
              <a:t>slide title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audience will listen to you or read the content, but won’t do both.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41" name="Google Shape;14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1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44" name="Google Shape;14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3936800" y="1094079"/>
            <a:ext cx="161807" cy="15450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197375" y="1751151"/>
            <a:ext cx="98383" cy="9397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1280154">
            <a:off x="3824697" y="1560092"/>
            <a:ext cx="98367" cy="93971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>
            <a:spLocks noGrp="1"/>
          </p:cNvSpPr>
          <p:nvPr>
            <p:ph type="body" idx="4294967295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White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4294967295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Black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grpSp>
        <p:nvGrpSpPr>
          <p:cNvPr id="160" name="Google Shape;160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1" name="Google Shape;161;p1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Yellow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Blue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FFCD00"/>
                </a:highlight>
              </a:rPr>
              <a:t>Red</a:t>
            </a:r>
            <a:endParaRPr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>
              <a:solidFill>
                <a:schemeClr val="dk1"/>
              </a:solidFill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cxnSp>
        <p:nvCxnSpPr>
          <p:cNvPr id="185" name="Google Shape;185;p21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6" name="Google Shape;186;p21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189" name="Google Shape;189;p2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7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CD00"/>
                </a:highlight>
              </a:rPr>
              <a:t>Want big impact? </a:t>
            </a:r>
            <a:r>
              <a:rPr lang="en" sz="1800" i="1">
                <a:highlight>
                  <a:srgbClr val="FFCD00"/>
                </a:highlight>
              </a:rPr>
              <a:t>Use big image.</a:t>
            </a:r>
            <a:endParaRPr sz="1800" i="1">
              <a:highlight>
                <a:srgbClr val="FFCD00"/>
              </a:highlight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1" name="Google Shape;211;p2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use </a:t>
            </a:r>
            <a:r>
              <a:rPr lang="en">
                <a:highlight>
                  <a:srgbClr val="FFCD00"/>
                </a:highlight>
              </a:rPr>
              <a:t>diagrams</a:t>
            </a:r>
            <a:r>
              <a:rPr lang="en"/>
              <a:t> to explain complex ideas</a:t>
            </a:r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22" name="Google Shape;222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3297500" y="1546742"/>
            <a:ext cx="2540100" cy="2540100"/>
          </a:xfrm>
          <a:prstGeom prst="donut">
            <a:avLst>
              <a:gd name="adj" fmla="val 160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24"/>
          <p:cNvGrpSpPr/>
          <p:nvPr/>
        </p:nvGrpSpPr>
        <p:grpSpPr>
          <a:xfrm>
            <a:off x="1680836" y="1696124"/>
            <a:ext cx="1931633" cy="669600"/>
            <a:chOff x="1680836" y="1315124"/>
            <a:chExt cx="1931633" cy="669600"/>
          </a:xfrm>
        </p:grpSpPr>
        <p:cxnSp>
          <p:nvCxnSpPr>
            <p:cNvPr id="229" name="Google Shape;229;p24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0" name="Google Shape;230;p24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3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1" name="Google Shape;231;p24"/>
          <p:cNvGrpSpPr/>
          <p:nvPr/>
        </p:nvGrpSpPr>
        <p:grpSpPr>
          <a:xfrm>
            <a:off x="5517319" y="1696124"/>
            <a:ext cx="1940006" cy="669600"/>
            <a:chOff x="5517319" y="1315124"/>
            <a:chExt cx="1940006" cy="669600"/>
          </a:xfrm>
        </p:grpSpPr>
        <p:cxnSp>
          <p:nvCxnSpPr>
            <p:cNvPr id="232" name="Google Shape;232;p24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3" name="Google Shape;233;p24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1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3808226" y="3916140"/>
            <a:ext cx="1495200" cy="1143796"/>
            <a:chOff x="3808226" y="3535140"/>
            <a:chExt cx="1495200" cy="1143796"/>
          </a:xfrm>
        </p:grpSpPr>
        <p:cxnSp>
          <p:nvCxnSpPr>
            <p:cNvPr id="235" name="Google Shape;235;p24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236" name="Google Shape;236;p24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LOREM 2</a:t>
              </a:r>
              <a:endParaRPr sz="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Vestibulum nec congue tempus lorem ipsum</a:t>
              </a:r>
              <a:endParaRPr sz="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3845784" y="2437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Vestibulum nec congue tempus</a:t>
            </a:r>
            <a:endParaRPr sz="12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24"/>
          <p:cNvSpPr/>
          <p:nvPr/>
        </p:nvSpPr>
        <p:spPr>
          <a:xfrm rot="1800047">
            <a:off x="3219843" y="1467434"/>
            <a:ext cx="2690936" cy="2690936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-1800047" flipH="1">
            <a:off x="3221956" y="1467434"/>
            <a:ext cx="2690936" cy="2690936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-8100000">
            <a:off x="4382715" y="1408393"/>
            <a:ext cx="363170" cy="363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-9000757" flipH="1">
            <a:off x="3220953" y="1465808"/>
            <a:ext cx="2690226" cy="2690226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-1027861">
            <a:off x="5485874" y="3230832"/>
            <a:ext cx="312672" cy="31267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6359841">
            <a:off x="3315801" y="3228762"/>
            <a:ext cx="363580" cy="36358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</a:t>
            </a:r>
            <a:r>
              <a:rPr lang="en">
                <a:highlight>
                  <a:srgbClr val="FFCD00"/>
                </a:highlight>
              </a:rPr>
              <a:t>compare data</a:t>
            </a:r>
            <a:endParaRPr>
              <a:highlight>
                <a:srgbClr val="FFCD00"/>
              </a:highlight>
            </a:endParaRPr>
          </a:p>
        </p:txBody>
      </p:sp>
      <p:graphicFrame>
        <p:nvGraphicFramePr>
          <p:cNvPr id="249" name="Google Shape;249;p25"/>
          <p:cNvGraphicFramePr/>
          <p:nvPr/>
        </p:nvGraphicFramePr>
        <p:xfrm>
          <a:off x="1453300" y="18520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{C4912885-67A2-4EBF-9E33-DDC629D06BFE}</a:tableStyleId>
              </a:tblPr>
              <a:tblGrid>
                <a:gridCol w="148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  <a:endParaRPr sz="1100" b="1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8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  <a:endParaRPr sz="11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50" name="Google Shape;250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51" name="Google Shape;251;p2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/>
          <p:nvPr/>
        </p:nvSpPr>
        <p:spPr>
          <a:xfrm>
            <a:off x="760452" y="382625"/>
            <a:ext cx="7623096" cy="363147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6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4469085" y="4390077"/>
            <a:ext cx="205838" cy="27281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  <a:endParaRPr sz="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301487" y="1967948"/>
            <a:ext cx="8541026" cy="1567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 err="1">
                <a:latin typeface="+mj-lt"/>
              </a:rPr>
              <a:t>Dosen</a:t>
            </a:r>
            <a:r>
              <a:rPr lang="en-US" sz="2000" i="0" dirty="0">
                <a:latin typeface="+mj-lt"/>
              </a:rPr>
              <a:t> </a:t>
            </a:r>
            <a:r>
              <a:rPr lang="en-US" sz="2000" i="0" dirty="0" err="1">
                <a:latin typeface="+mj-lt"/>
              </a:rPr>
              <a:t>pembimbing</a:t>
            </a:r>
            <a:r>
              <a:rPr lang="en-US" sz="2000" i="0" dirty="0">
                <a:latin typeface="+mj-lt"/>
              </a:rPr>
              <a:t>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i="0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Suryatiningsih</a:t>
            </a:r>
            <a:r>
              <a:rPr lang="en-US" sz="2000" i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S.T., M.T., OCA.,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C.Ht</a:t>
            </a:r>
            <a:r>
              <a:rPr lang="en-US" sz="2000" i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i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Pramuko</a:t>
            </a:r>
            <a:r>
              <a:rPr lang="en-US" sz="2000" i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 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Aji</a:t>
            </a:r>
            <a:r>
              <a:rPr lang="en-US" sz="2000" i="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, S.T., M.T. </a:t>
            </a:r>
            <a:endParaRPr sz="2000" i="0" dirty="0">
              <a:latin typeface="+mj-lt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4ADE8-7F91-483A-9C63-FBDC8A6907BA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90E0E2-866C-4047-98A1-B4839ACD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8DA9BB52-D511-466F-8E91-5EAEED458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3 Sistem Informasi">
            <a:extLst>
              <a:ext uri="{FF2B5EF4-FFF2-40B4-BE49-F238E27FC236}">
                <a16:creationId xmlns:a16="http://schemas.microsoft.com/office/drawing/2014/main" id="{365B90F6-C056-45BA-8A53-F4809A303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53C1F5-738B-4019-BD0B-CDC421F9F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  <a:endParaRPr sz="9600">
              <a:highlight>
                <a:srgbClr val="FFCD00"/>
              </a:highlight>
            </a:endParaRPr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grpSp>
        <p:nvGrpSpPr>
          <p:cNvPr id="278" name="Google Shape;278;p27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79" name="Google Shape;279;p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7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43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685800" y="29721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  <a:endParaRPr sz="4800">
              <a:highlight>
                <a:srgbClr val="FFCD00"/>
              </a:highlight>
            </a:endParaRPr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grpSp>
        <p:nvGrpSpPr>
          <p:cNvPr id="295" name="Google Shape;295;p28"/>
          <p:cNvGrpSpPr/>
          <p:nvPr/>
        </p:nvGrpSpPr>
        <p:grpSpPr>
          <a:xfrm>
            <a:off x="4433048" y="4413425"/>
            <a:ext cx="277859" cy="201655"/>
            <a:chOff x="3932350" y="3714775"/>
            <a:chExt cx="439650" cy="319075"/>
          </a:xfrm>
        </p:grpSpPr>
        <p:sp>
          <p:nvSpPr>
            <p:cNvPr id="296" name="Google Shape;296;p2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28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07" name="Google Shape;307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08" name="Google Shape;308;p2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2" name="Google Shape;312;p29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first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6721258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15" name="Google Shape;315;p29"/>
          <p:cNvCxnSpPr>
            <a:endCxn id="314" idx="2"/>
          </p:cNvCxnSpPr>
          <p:nvPr/>
        </p:nvCxnSpPr>
        <p:spPr>
          <a:xfrm>
            <a:off x="3184600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16" name="Google Shape;316;p29"/>
          <p:cNvCxnSpPr>
            <a:endCxn id="313" idx="2"/>
          </p:cNvCxnSpPr>
          <p:nvPr/>
        </p:nvCxnSpPr>
        <p:spPr>
          <a:xfrm>
            <a:off x="5795458" y="2895600"/>
            <a:ext cx="9258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17" name="Google Shape;317;p2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1"/>
          </p:nvPr>
        </p:nvSpPr>
        <p:spPr>
          <a:xfrm>
            <a:off x="1381250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body" idx="2"/>
          </p:nvPr>
        </p:nvSpPr>
        <p:spPr>
          <a:xfrm>
            <a:off x="3834914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3"/>
          </p:nvPr>
        </p:nvSpPr>
        <p:spPr>
          <a:xfrm>
            <a:off x="6288578" y="3237224"/>
            <a:ext cx="23340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  <a:endParaRPr sz="1200" b="1"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329" name="Google Shape;32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0" name="Google Shape;330;p3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ighlight>
                  <a:srgbClr val="FFCD00"/>
                </a:highlight>
                <a:hlinkClick r:id="rId3"/>
              </a:rPr>
              <a:t>Google Sheets</a:t>
            </a:r>
            <a:endParaRPr>
              <a:highlight>
                <a:srgbClr val="FFCD00"/>
              </a:highlight>
            </a:endParaRPr>
          </a:p>
        </p:txBody>
      </p:sp>
      <p:pic>
        <p:nvPicPr>
          <p:cNvPr id="340" name="Google Shape;3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6" cy="37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1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/>
          <p:nvPr/>
        </p:nvSpPr>
        <p:spPr>
          <a:xfrm>
            <a:off x="53754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8" name="Google Shape;348;p3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project</a:t>
            </a:r>
            <a:endParaRPr/>
          </a:p>
        </p:txBody>
      </p:sp>
      <p:sp>
        <p:nvSpPr>
          <p:cNvPr id="349" name="Google Shape;349;p32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50" name="Google Shape;350;p32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51" name="Google Shape;351;p3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iPhone project</a:t>
            </a:r>
            <a:endParaRPr/>
          </a:p>
        </p:txBody>
      </p:sp>
      <p:sp>
        <p:nvSpPr>
          <p:cNvPr id="361" name="Google Shape;361;p33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62" name="Google Shape;362;p33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63" name="Google Shape;363;p33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/>
          <p:nvPr/>
        </p:nvSpPr>
        <p:spPr>
          <a:xfrm>
            <a:off x="52449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5443600" y="910325"/>
            <a:ext cx="2493300" cy="3333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73" name="Google Shape;373;p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5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4" name="Google Shape;374;p34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75" name="Google Shape;375;p34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/>
          <p:nvPr/>
        </p:nvSpPr>
        <p:spPr>
          <a:xfrm>
            <a:off x="4778025" y="938708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3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  <a:endParaRPr sz="1000">
              <a:solidFill>
                <a:srgbClr val="99999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3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8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86" name="Google Shape;386;p35"/>
          <p:cNvGrpSpPr/>
          <p:nvPr/>
        </p:nvGrpSpPr>
        <p:grpSpPr>
          <a:xfrm>
            <a:off x="889984" y="1007708"/>
            <a:ext cx="270226" cy="238344"/>
            <a:chOff x="5247525" y="3007275"/>
            <a:chExt cx="517575" cy="456510"/>
          </a:xfrm>
        </p:grpSpPr>
        <p:sp>
          <p:nvSpPr>
            <p:cNvPr id="387" name="Google Shape;387;p3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@username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◉"/>
            </a:pPr>
            <a:r>
              <a:rPr lang="en" sz="1800">
                <a:solidFill>
                  <a:schemeClr val="dk1"/>
                </a:solidFill>
              </a:rPr>
              <a:t>user@mail.me</a:t>
            </a:r>
            <a:endParaRPr b="1"/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Latar Belakang 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09BBC4-E680-4FB3-8BD3-0CFFE631A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25" y="2002550"/>
            <a:ext cx="1210862" cy="1210862"/>
          </a:xfrm>
          <a:prstGeom prst="rect">
            <a:avLst/>
          </a:prstGeom>
        </p:spPr>
      </p:pic>
      <p:sp>
        <p:nvSpPr>
          <p:cNvPr id="23" name="Google Shape;86;p13">
            <a:extLst>
              <a:ext uri="{FF2B5EF4-FFF2-40B4-BE49-F238E27FC236}">
                <a16:creationId xmlns:a16="http://schemas.microsoft.com/office/drawing/2014/main" id="{B73ECFB3-F50F-4C08-96A7-5AD61AA79614}"/>
              </a:ext>
            </a:extLst>
          </p:cNvPr>
          <p:cNvSpPr txBox="1">
            <a:spLocks/>
          </p:cNvSpPr>
          <p:nvPr/>
        </p:nvSpPr>
        <p:spPr>
          <a:xfrm>
            <a:off x="18072" y="3275580"/>
            <a:ext cx="2420256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Kesulitan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dalam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penyetoran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hafalan</a:t>
            </a:r>
            <a:endParaRPr lang="en-ID" sz="1500" b="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9A66F-69EA-4223-9069-CE450ED9F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0267" y="2008532"/>
            <a:ext cx="1126435" cy="1126435"/>
          </a:xfrm>
          <a:prstGeom prst="rect">
            <a:avLst/>
          </a:prstGeom>
        </p:spPr>
      </p:pic>
      <p:sp>
        <p:nvSpPr>
          <p:cNvPr id="26" name="Google Shape;86;p13">
            <a:extLst>
              <a:ext uri="{FF2B5EF4-FFF2-40B4-BE49-F238E27FC236}">
                <a16:creationId xmlns:a16="http://schemas.microsoft.com/office/drawing/2014/main" id="{FE09763A-9054-4EA9-8EBE-A3ECC15D661C}"/>
              </a:ext>
            </a:extLst>
          </p:cNvPr>
          <p:cNvSpPr txBox="1">
            <a:spLocks/>
          </p:cNvSpPr>
          <p:nvPr/>
        </p:nvSpPr>
        <p:spPr>
          <a:xfrm>
            <a:off x="2878890" y="3275580"/>
            <a:ext cx="2420256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Kesulitan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dalam</a:t>
            </a:r>
            <a:r>
              <a:rPr lang="en-ID" sz="1500" b="0" dirty="0">
                <a:latin typeface="+mj-lt"/>
              </a:rPr>
              <a:t> </a:t>
            </a:r>
            <a:r>
              <a:rPr lang="en-ID" sz="1500" b="0" dirty="0" err="1">
                <a:latin typeface="+mj-lt"/>
              </a:rPr>
              <a:t>pendataan</a:t>
            </a:r>
            <a:endParaRPr lang="en-ID" sz="1500" b="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F5E4BC-A772-4555-A8C3-E38403416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4767" y="2186162"/>
            <a:ext cx="843637" cy="843637"/>
          </a:xfrm>
          <a:prstGeom prst="rect">
            <a:avLst/>
          </a:prstGeom>
        </p:spPr>
      </p:pic>
      <p:sp>
        <p:nvSpPr>
          <p:cNvPr id="29" name="Google Shape;86;p13">
            <a:extLst>
              <a:ext uri="{FF2B5EF4-FFF2-40B4-BE49-F238E27FC236}">
                <a16:creationId xmlns:a16="http://schemas.microsoft.com/office/drawing/2014/main" id="{4D074238-0650-4BC6-A13D-776AD8EE259B}"/>
              </a:ext>
            </a:extLst>
          </p:cNvPr>
          <p:cNvSpPr txBox="1">
            <a:spLocks/>
          </p:cNvSpPr>
          <p:nvPr/>
        </p:nvSpPr>
        <p:spPr>
          <a:xfrm>
            <a:off x="6256458" y="3275580"/>
            <a:ext cx="2420256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ctr"/>
            <a:r>
              <a:rPr lang="en-ID" sz="1500" b="0" dirty="0" err="1">
                <a:latin typeface="+mj-lt"/>
              </a:rPr>
              <a:t>Penyimpanan</a:t>
            </a:r>
            <a:r>
              <a:rPr lang="en-ID" sz="1500" b="0" dirty="0">
                <a:latin typeface="+mj-lt"/>
              </a:rPr>
              <a:t> Video </a:t>
            </a:r>
            <a:r>
              <a:rPr lang="en-ID" sz="1500" b="0" dirty="0" err="1">
                <a:latin typeface="+mj-lt"/>
              </a:rPr>
              <a:t>Hafalan</a:t>
            </a:r>
            <a:endParaRPr lang="en-ID" sz="1500" b="0" dirty="0">
              <a:latin typeface="+mj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8" name="Google Shape;408;p3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Presentation template by </a:t>
            </a:r>
            <a:r>
              <a:rPr lang="en" u="sng">
                <a:highlight>
                  <a:srgbClr val="FFCD00"/>
                </a:highlight>
                <a:hlinkClick r:id="rId3"/>
              </a:rPr>
              <a:t>SlidesCarnival</a:t>
            </a:r>
            <a:endParaRPr>
              <a:highlight>
                <a:srgbClr val="FFCD00"/>
              </a:highlight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/>
              <a:t>Photographs by </a:t>
            </a:r>
            <a:r>
              <a:rPr lang="en" u="sng">
                <a:highlight>
                  <a:srgbClr val="FFCD00"/>
                </a:highlight>
                <a:hlinkClick r:id="rId4"/>
              </a:rPr>
              <a:t>Unsplash</a:t>
            </a:r>
            <a:endParaRPr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0" name="Google Shape;410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presentation uses the following typographies and colors: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Titles: </a:t>
            </a:r>
            <a:r>
              <a:rPr lang="en" sz="1400" b="1">
                <a:solidFill>
                  <a:schemeClr val="dk1"/>
                </a:solidFill>
              </a:rPr>
              <a:t>Lora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◉"/>
            </a:pPr>
            <a:r>
              <a:rPr lang="en" sz="1400">
                <a:solidFill>
                  <a:schemeClr val="dk1"/>
                </a:solidFill>
              </a:rPr>
              <a:t>Body copy: </a:t>
            </a:r>
            <a:r>
              <a:rPr lang="en" sz="1400" b="1">
                <a:solidFill>
                  <a:schemeClr val="dk1"/>
                </a:solidFill>
              </a:rPr>
              <a:t>Quattrocento Sans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You can download the fonts on these pages: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https://www.fontsquirrel.com/fonts/lora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rgbClr val="1D1D1B"/>
                </a:solidFill>
                <a:highlight>
                  <a:srgbClr val="FFCD00"/>
                </a:highligh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https://www.fontsquirrel.com/fonts/quattrocento-sans</a:t>
            </a:r>
            <a:endParaRPr sz="1400">
              <a:solidFill>
                <a:srgbClr val="1D1D1B"/>
              </a:solidFill>
              <a:highlight>
                <a:srgbClr val="FFCD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Yellow </a:t>
            </a:r>
            <a:r>
              <a:rPr lang="en" sz="1400" b="1">
                <a:solidFill>
                  <a:srgbClr val="FFCD00"/>
                </a:solidFill>
              </a:rPr>
              <a:t>#ffcd00</a:t>
            </a:r>
            <a:r>
              <a:rPr lang="en" sz="1400"/>
              <a:t> | Black </a:t>
            </a:r>
            <a:r>
              <a:rPr lang="en" sz="1400" b="1"/>
              <a:t>#000000</a:t>
            </a:r>
            <a:r>
              <a:rPr lang="en" sz="1400"/>
              <a:t> | Grey </a:t>
            </a:r>
            <a:r>
              <a:rPr lang="en" sz="1400" b="1">
                <a:solidFill>
                  <a:srgbClr val="CCCCCC"/>
                </a:solidFill>
              </a:rPr>
              <a:t>#cccccc</a:t>
            </a:r>
            <a:endParaRPr sz="1400" b="1">
              <a:solidFill>
                <a:srgbClr val="CCCCC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0" name="Google Shape;420;p3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2" name="Google Shape;422;p3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8"/>
          <p:cNvSpPr/>
          <p:nvPr/>
        </p:nvSpPr>
        <p:spPr>
          <a:xfrm>
            <a:off x="5650" y="4707750"/>
            <a:ext cx="9144000" cy="4356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 txBox="1"/>
          <p:nvPr/>
        </p:nvSpPr>
        <p:spPr>
          <a:xfrm>
            <a:off x="416575" y="4707750"/>
            <a:ext cx="84240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28" name="Google Shape;428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435" name="Google Shape;435;p3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450" name="Google Shape;450;p3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456" name="Google Shape;456;p3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39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39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464" name="Google Shape;464;p3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470" name="Google Shape;470;p3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39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478" name="Google Shape;478;p3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39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9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39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487" name="Google Shape;487;p3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9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490" name="Google Shape;49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493" name="Google Shape;493;p3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9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497" name="Google Shape;497;p3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39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505" name="Google Shape;505;p3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512" name="Google Shape;512;p3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39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39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518" name="Google Shape;518;p3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521" name="Google Shape;521;p3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527" name="Google Shape;527;p3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530" name="Google Shape;530;p3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538" name="Google Shape;538;p3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39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544" name="Google Shape;544;p3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9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553" name="Google Shape;553;p3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558" name="Google Shape;558;p3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39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563" name="Google Shape;563;p3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568" name="Google Shape;568;p3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71" name="Google Shape;571;p3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574" name="Google Shape;574;p3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9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39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578" name="Google Shape;578;p3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581" name="Google Shape;581;p3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39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39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592" name="Google Shape;592;p3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4" name="Google Shape;594;p39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9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596" name="Google Shape;596;p3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599" name="Google Shape;599;p3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604" name="Google Shape;604;p3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9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609" name="Google Shape;609;p3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616" name="Google Shape;616;p3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626" name="Google Shape;626;p3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9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630" name="Google Shape;630;p3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39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634" name="Google Shape;634;p3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9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640" name="Google Shape;640;p3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39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643" name="Google Shape;643;p3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9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651" name="Google Shape;651;p3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658" name="Google Shape;658;p3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661" name="Google Shape;661;p3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5" name="Google Shape;665;p39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670" name="Google Shape;670;p3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679" name="Google Shape;679;p3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682" name="Google Shape;682;p3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39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689" name="Google Shape;689;p3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9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697" name="Google Shape;697;p3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9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701" name="Google Shape;701;p3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39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708" name="Google Shape;708;p3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39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712" name="Google Shape;712;p3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39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716" name="Google Shape;716;p3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9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722" name="Google Shape;722;p3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39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750" name="Google Shape;750;p3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774" name="Google Shape;774;p3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789" name="Google Shape;789;p3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39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793" name="Google Shape;793;p3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39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800" name="Google Shape;800;p3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809" name="Google Shape;809;p3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9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813" name="Google Shape;813;p3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39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819" name="Google Shape;819;p3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827" name="Google Shape;827;p3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3" name="Google Shape;833;p39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834" name="Google Shape;834;p3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9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44" name="Google Shape;844;p3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39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856" name="Google Shape;856;p3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9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862" name="Google Shape;862;p3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3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70" name="Google Shape;870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873" name="Google Shape;873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876" name="Google Shape;876;p3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87" name="Google Shape;887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894" name="Google Shape;894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899" name="Google Shape;899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03" name="Google Shape;903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8" name="Google Shape;908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09" name="Google Shape;909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13" name="Google Shape;913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18" name="Google Shape;918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24" name="Google Shape;924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31" name="Google Shape;931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3" name="Google Shape;933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34" name="Google Shape;934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38" name="Google Shape;938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45" name="Google Shape;945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51" name="Google Shape;951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55" name="Google Shape;955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56" name="Google Shape;956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6" name="Google Shape;966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2" name="Google Shape;972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73" name="Google Shape;973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7" name="Google Shape;977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78" name="Google Shape;978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84" name="Google Shape;984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0" name="Google Shape;990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991" name="Google Shape;991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996" name="Google Shape;996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01" name="Google Shape;1001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06" name="Google Shape;1006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07" name="Google Shape;100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7" name="Google Shape;1017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18" name="Google Shape;1018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1" name="Google Shape;1021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22" name="Google Shape;1022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2" name="Google Shape;1032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33" name="Google Shape;1033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7" name="Google Shape;1037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38" name="Google Shape;103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8" name="Google Shape;1048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49" name="Google Shape;1049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57" name="Google Shape;1057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1" name="Google Shape;1061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62" name="Google Shape;1062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67" name="Google Shape;1067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73" name="Google Shape;1073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0" name="Google Shape;1080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84" name="Google Shape;1084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0" name="Google Shape;1090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6" name="Google Shape;1096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097" name="Google Shape;1097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01" name="Google Shape;1101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06" name="Google Shape;1106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2" name="Google Shape;1112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13" name="Google Shape;1113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21" name="Google Shape;1121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5" name="Google Shape;1125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26" name="Google Shape;1126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0" name="Google Shape;1130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34" name="Google Shape;1134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39" name="Google Shape;1139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3" name="Google Shape;1143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44" name="Google Shape;1144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9" name="Google Shape;1149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0" name="Google Shape;1150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57" name="Google Shape;1157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65" name="Google Shape;1165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78" name="Google Shape;1178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83" name="Google Shape;1183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87" name="Google Shape;1187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3" name="Google Shape;1193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194" name="Google Shape;1194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03" name="Google Shape;1203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5" name="Google Shape;1215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16" name="Google Shape;1216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29" name="Google Shape;1229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1" name="Google Shape;1241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42" name="Google Shape;1242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49" name="Google Shape;1249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4" name="Google Shape;1264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265" name="Google Shape;1265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1" name="Google Shape;1271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2" name="Google Shape;1272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5" name="Google Shape;1275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6" name="Google Shape;1276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0" name="Google Shape;1280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3" name="Google Shape;1283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4" name="Google Shape;1284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87" name="Google Shape;1287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88" name="Google Shape;1288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6" name="Google Shape;1296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297" name="Google Shape;1297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1" name="Google Shape;1321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2" name="Google Shape;1322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3" name="Google Shape;1323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5" name="Google Shape;1325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1" name="Google Shape;1331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332" name="Google Shape;1332;p4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8" name="Google Shape;1338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  <a:endParaRPr sz="2400">
              <a:solidFill>
                <a:schemeClr val="dk1"/>
              </a:solidFill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  <a:endParaRPr sz="9600">
              <a:solidFill>
                <a:srgbClr val="F6921D"/>
              </a:solidFill>
            </a:endParaRPr>
          </a:p>
        </p:txBody>
      </p:sp>
      <p:sp>
        <p:nvSpPr>
          <p:cNvPr id="1340" name="Google Shape;1340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5" name="Google Shape;1345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7" name="Google Shape;1347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348" name="Google Shape;1348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349" name="Google Shape;1349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0" name="Google Shape;1350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1" name="Google Shape;1351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352" name="Google Shape;1352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3" name="Google Shape;1353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4" name="Google Shape;1354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355" name="Google Shape;1355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6" name="Google Shape;1356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357" name="Google Shape;1357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358" name="Google Shape;1358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359" name="Google Shape;1359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360" name="Google Shape;1360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Rumusan Masalah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8D6E4F-1BFF-486F-B18D-664D16A0F34F}"/>
              </a:ext>
            </a:extLst>
          </p:cNvPr>
          <p:cNvSpPr txBox="1"/>
          <p:nvPr/>
        </p:nvSpPr>
        <p:spPr>
          <a:xfrm>
            <a:off x="959820" y="1989184"/>
            <a:ext cx="6254087" cy="1857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penyetoran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hafalan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D" sz="15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supaya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1500" i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didaftarkan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sesuai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nama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asli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tersebut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D" sz="15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Bagaimana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cara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i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melakukan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penyimpanan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video agar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menghabiskan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memori</a:t>
            </a:r>
            <a:r>
              <a:rPr lang="en-US" sz="15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internal?</a:t>
            </a:r>
            <a:endParaRPr lang="en-ID" sz="15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5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Tujuan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71BC3A-A497-45E9-AC67-C959B041C694}"/>
              </a:ext>
            </a:extLst>
          </p:cNvPr>
          <p:cNvSpPr txBox="1"/>
          <p:nvPr/>
        </p:nvSpPr>
        <p:spPr>
          <a:xfrm>
            <a:off x="970340" y="1892062"/>
            <a:ext cx="5897896" cy="1098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file upload</a:t>
            </a:r>
            <a:endParaRPr lang="en-ID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Menyediakan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fitur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autentikasi</a:t>
            </a:r>
            <a:endParaRPr lang="en-ID" sz="1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Menyediakan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fitur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penyimpanan</a:t>
            </a:r>
            <a:r>
              <a:rPr lang="en-ID" sz="1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daring dan streaming video</a:t>
            </a:r>
          </a:p>
        </p:txBody>
      </p:sp>
    </p:spTree>
    <p:extLst>
      <p:ext uri="{BB962C8B-B14F-4D97-AF65-F5344CB8AC3E}">
        <p14:creationId xmlns:p14="http://schemas.microsoft.com/office/powerpoint/2010/main" val="69783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469560"/>
            <a:ext cx="9144000" cy="6737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432535" y="1200787"/>
            <a:ext cx="3866611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Batasan Masalah</a:t>
            </a:r>
            <a:endParaRPr dirty="0">
              <a:latin typeface="+mj-lt"/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1056531" y="1311274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C451C9-CB51-4D69-86AA-0E28C9F9756C}"/>
              </a:ext>
            </a:extLst>
          </p:cNvPr>
          <p:cNvSpPr txBox="1"/>
          <p:nvPr/>
        </p:nvSpPr>
        <p:spPr>
          <a:xfrm>
            <a:off x="1163844" y="4835723"/>
            <a:ext cx="6816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Muhammad Abizard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Thareq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Fydhia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Helmi Ramadhan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Rahmat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Ibrahim |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Zaki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Faridzi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5B60C76-F7B7-4CF0-BB2F-5D92C361E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7" y="132522"/>
            <a:ext cx="647425" cy="79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Logo Fakultas Ilmu Terapan Universitas Telkom | Mfc Website">
            <a:extLst>
              <a:ext uri="{FF2B5EF4-FFF2-40B4-BE49-F238E27FC236}">
                <a16:creationId xmlns:a16="http://schemas.microsoft.com/office/drawing/2014/main" id="{125D7ECA-CEA8-4530-A49C-CA96CEF2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49" y="84066"/>
            <a:ext cx="1696278" cy="63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D3 Sistem Informasi">
            <a:extLst>
              <a:ext uri="{FF2B5EF4-FFF2-40B4-BE49-F238E27FC236}">
                <a16:creationId xmlns:a16="http://schemas.microsoft.com/office/drawing/2014/main" id="{F1ED5D12-D5FF-45E3-8F15-A8A9E883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61" y="0"/>
            <a:ext cx="1210862" cy="85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02EF1B-7833-4C22-9FEE-750FB2902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051" y="0"/>
            <a:ext cx="718656" cy="6737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C76595-3FAE-4567-877A-8A4980DC9B4E}"/>
              </a:ext>
            </a:extLst>
          </p:cNvPr>
          <p:cNvSpPr txBox="1"/>
          <p:nvPr/>
        </p:nvSpPr>
        <p:spPr>
          <a:xfrm>
            <a:off x="917713" y="2060976"/>
            <a:ext cx="7229338" cy="1454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46990" lvl="0" indent="-342900" algn="just">
              <a:lnSpc>
                <a:spcPct val="150000"/>
              </a:lnSpc>
              <a:spcAft>
                <a:spcPts val="300"/>
              </a:spcAft>
              <a:buFont typeface="+mj-lt"/>
              <a:buAutoNum type="arabicParenR"/>
            </a:pPr>
            <a:r>
              <a:rPr lang="id-ID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Pada aplikasi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terdapat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 Quran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semua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ayat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sudah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dalam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bentuk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video.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46990" lvl="0" indent="-342900" algn="just">
              <a:lnSpc>
                <a:spcPct val="150000"/>
              </a:lnSpc>
              <a:spcAft>
                <a:spcPts val="500"/>
              </a:spcAft>
              <a:buFont typeface="+mj-lt"/>
              <a:buAutoNum type="arabicParenR"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Akses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aplikasi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hanya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secara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daring.</a:t>
            </a:r>
          </a:p>
          <a:p>
            <a:pPr marL="342900" marR="46990" lvl="0" indent="-342900" algn="just">
              <a:lnSpc>
                <a:spcPct val="150000"/>
              </a:lnSpc>
              <a:spcAft>
                <a:spcPts val="500"/>
              </a:spcAft>
              <a:buFont typeface="+mj-lt"/>
              <a:buAutoNum type="arabicParenR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Membutuhkan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koneksi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yang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8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  <a:endParaRPr sz="3600" b="1" i="1">
              <a:highlight>
                <a:srgbClr val="FFCD00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  <a:endParaRPr sz="1800">
              <a:solidFill>
                <a:schemeClr val="dk1"/>
              </a:solidFill>
              <a:highlight>
                <a:srgbClr val="FFCD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cxnSp>
        <p:nvCxnSpPr>
          <p:cNvPr id="104" name="Google Shape;104;p14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Quotations are commonly printed as a means of inspiration and to invoke</a:t>
            </a:r>
            <a:r>
              <a:rPr lang="en" dirty="0">
                <a:highlight>
                  <a:srgbClr val="FFCD00"/>
                </a:highlight>
              </a:rPr>
              <a:t> philosophical thoughts </a:t>
            </a:r>
            <a:r>
              <a:rPr lang="en" dirty="0"/>
              <a:t>from the reader.</a:t>
            </a:r>
            <a:endParaRPr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1158</Words>
  <Application>Microsoft Office PowerPoint</Application>
  <PresentationFormat>On-screen Show (16:9)</PresentationFormat>
  <Paragraphs>206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Montserrat</vt:lpstr>
      <vt:lpstr>Lora</vt:lpstr>
      <vt:lpstr>Quattrocento Sans</vt:lpstr>
      <vt:lpstr>Arial</vt:lpstr>
      <vt:lpstr>Viola template</vt:lpstr>
      <vt:lpstr>(MyVoQu) Aplikasi Penghafal Al Quran Dengan Konsep Media Sosial Berbasis Web</vt:lpstr>
      <vt:lpstr>PowerPoint Presentation</vt:lpstr>
      <vt:lpstr>Latar Belakang </vt:lpstr>
      <vt:lpstr>Rumusan Masalah</vt:lpstr>
      <vt:lpstr>Tujuan</vt:lpstr>
      <vt:lpstr>Batasan Masalah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PowerPoint Presentation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(MyVoQu) Aplikasi Penghafal Al Quran Dengan Konsep Media Sosial Berbasis Web</dc:title>
  <cp:lastModifiedBy>Muhammad Abizard</cp:lastModifiedBy>
  <cp:revision>9</cp:revision>
  <dcterms:modified xsi:type="dcterms:W3CDTF">2021-04-12T16:39:52Z</dcterms:modified>
</cp:coreProperties>
</file>