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18"/>
  </p:notesMasterIdLst>
  <p:handoutMasterIdLst>
    <p:handoutMasterId r:id="rId19"/>
  </p:handoutMasterIdLst>
  <p:sldIdLst>
    <p:sldId id="449" r:id="rId5"/>
    <p:sldId id="453" r:id="rId6"/>
    <p:sldId id="455" r:id="rId7"/>
    <p:sldId id="457" r:id="rId8"/>
    <p:sldId id="456" r:id="rId9"/>
    <p:sldId id="459" r:id="rId10"/>
    <p:sldId id="458" r:id="rId11"/>
    <p:sldId id="462" r:id="rId12"/>
    <p:sldId id="463" r:id="rId13"/>
    <p:sldId id="461" r:id="rId14"/>
    <p:sldId id="466" r:id="rId15"/>
    <p:sldId id="465" r:id="rId16"/>
    <p:sldId id="4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22"/>
    <p:restoredTop sz="96341"/>
  </p:normalViewPr>
  <p:slideViewPr>
    <p:cSldViewPr snapToGrid="0">
      <p:cViewPr varScale="1">
        <p:scale>
          <a:sx n="124" d="100"/>
          <a:sy n="124" d="100"/>
        </p:scale>
        <p:origin x="568" y="168"/>
      </p:cViewPr>
      <p:guideLst>
        <p:guide orient="horz" pos="3672"/>
        <p:guide pos="288"/>
        <p:guide orient="horz" pos="4056"/>
        <p:guide orient="horz" pos="1488"/>
        <p:guide pos="3816"/>
        <p:guide pos="7416"/>
        <p:guide orient="horz" pos="312"/>
        <p:guide orient="horz" pos="2160"/>
        <p:guide orient="horz" pos="230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12T21:10:34.069" idx="1">
    <p:pos x="10" y="10"/>
    <p:text> A good
design comes first, and the coding comes second. Over time the code will be modified, and the
integrity of the system, its structure according to that design, gradually fades. The code slowly
sinks from engineering to hacking.</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1-12T21:10:34.069" idx="2">
    <p:pos x="10" y="10"/>
    <p:text> A good
design comes first, and the coding comes second. Over time the code will be modified, and the
integrity of the system, its structure according to that design, gradually fades. The code slowly
sinks from engineering to hacking.</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1/13/22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1/13/22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284963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err="1"/>
              <a:t>ریفکتورینگ</a:t>
            </a:r>
            <a:r>
              <a:rPr lang="fa-IR" dirty="0"/>
              <a:t> فرآیند تغییر یک سیستم نرم افزاری است به گونه ای که رفتار خارجی کد را تغییر </a:t>
            </a:r>
            <a:r>
              <a:rPr lang="fa-IR" dirty="0" err="1"/>
              <a:t>نمی</a:t>
            </a:r>
            <a:r>
              <a:rPr lang="fa-IR" dirty="0"/>
              <a:t> دهد و در عین حال ساختار داخلی آن را بهبود می بخشد. این یک روش منظم برای تمیز کردن است</a:t>
            </a:r>
          </a:p>
          <a:p>
            <a:r>
              <a:rPr lang="fa-IR" dirty="0"/>
              <a:t>کدی که شانس معرفی </a:t>
            </a:r>
            <a:r>
              <a:rPr lang="fa-IR" dirty="0" err="1"/>
              <a:t>باگ</a:t>
            </a:r>
            <a:r>
              <a:rPr lang="fa-IR" dirty="0"/>
              <a:t> را به حداقل می رساند. در اصل زمانی که شما </a:t>
            </a:r>
          </a:p>
          <a:p>
            <a:endParaRPr lang="fa-IR" dirty="0"/>
          </a:p>
          <a:p>
            <a:r>
              <a:rPr lang="fa-IR" dirty="0"/>
              <a:t>با </a:t>
            </a:r>
            <a:r>
              <a:rPr lang="en-US" dirty="0"/>
              <a:t>refactoring </a:t>
            </a:r>
            <a:r>
              <a:rPr lang="fa-IR" dirty="0"/>
              <a:t>شما تعادل تغییرات کار را پیدا می کنید. متوجه </a:t>
            </a:r>
            <a:r>
              <a:rPr lang="fa-IR" dirty="0" err="1"/>
              <a:t>می‌شوید</a:t>
            </a:r>
            <a:r>
              <a:rPr lang="fa-IR" dirty="0"/>
              <a:t> که طراحی، </a:t>
            </a:r>
            <a:r>
              <a:rPr lang="fa-IR" dirty="0" err="1"/>
              <a:t>به‌جای</a:t>
            </a:r>
            <a:r>
              <a:rPr lang="fa-IR" dirty="0"/>
              <a:t> اینکه همه چیز از قبل اتفاق بیفتد، به طور مداوم در طول توسعه رخ </a:t>
            </a:r>
            <a:r>
              <a:rPr lang="fa-IR" dirty="0" err="1"/>
              <a:t>می‌دهد</a:t>
            </a:r>
            <a:r>
              <a:rPr lang="fa-IR" dirty="0"/>
              <a:t>. شما از ساختن سیستم یاد می </a:t>
            </a:r>
            <a:r>
              <a:rPr lang="fa-IR" dirty="0" err="1"/>
              <a:t>گیرید</a:t>
            </a:r>
            <a:r>
              <a:rPr lang="fa-IR" dirty="0"/>
              <a:t> که چگونه طراحی را بهبود ببخشید. تعامل حاصل منجر به برنامه ای با طراحی می شود که با ادامه توسعه خوب باقی می ماند.</a:t>
            </a:r>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609498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Yönetici</a:t>
            </a:r>
            <a:r>
              <a:rPr lang="en-US" dirty="0"/>
              <a:t> </a:t>
            </a:r>
            <a:r>
              <a:rPr lang="en-US" dirty="0" err="1"/>
              <a:t>teknik</a:t>
            </a:r>
            <a:r>
              <a:rPr lang="en-US" dirty="0"/>
              <a:t> </a:t>
            </a:r>
            <a:r>
              <a:rPr lang="en-US" dirty="0" err="1"/>
              <a:t>olarak</a:t>
            </a:r>
            <a:r>
              <a:rPr lang="en-US" dirty="0"/>
              <a:t> </a:t>
            </a:r>
            <a:r>
              <a:rPr lang="en-US" dirty="0" err="1"/>
              <a:t>bilgiliyse</a:t>
            </a:r>
            <a:r>
              <a:rPr lang="en-US" dirty="0"/>
              <a:t> </a:t>
            </a:r>
            <a:r>
              <a:rPr lang="en-US" dirty="0" err="1"/>
              <a:t>konuyu</a:t>
            </a:r>
            <a:r>
              <a:rPr lang="en-US" dirty="0"/>
              <a:t> </a:t>
            </a:r>
            <a:r>
              <a:rPr lang="en-US" dirty="0" err="1"/>
              <a:t>tanıtmak</a:t>
            </a:r>
            <a:r>
              <a:rPr lang="en-US" dirty="0"/>
              <a:t> o </a:t>
            </a:r>
            <a:r>
              <a:rPr lang="en-US" dirty="0" err="1"/>
              <a:t>kadar</a:t>
            </a:r>
            <a:r>
              <a:rPr lang="en-US" dirty="0"/>
              <a:t> da </a:t>
            </a:r>
            <a:r>
              <a:rPr lang="en-US" dirty="0" err="1"/>
              <a:t>zor</a:t>
            </a:r>
            <a:r>
              <a:rPr lang="en-US" dirty="0"/>
              <a:t> </a:t>
            </a:r>
            <a:r>
              <a:rPr lang="en-US" dirty="0" err="1"/>
              <a:t>olmayabilir</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372964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1/13/22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1/13/22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1/13/22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1/13/22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356219" y="798490"/>
            <a:ext cx="8872152" cy="3438659"/>
          </a:xfrm>
        </p:spPr>
        <p:txBody>
          <a:bodyPr>
            <a:normAutofit/>
          </a:bodyPr>
          <a:lstStyle/>
          <a:p>
            <a:r>
              <a:rPr lang="en-US" sz="5300" b="1" dirty="0"/>
              <a:t>Software Refactoring</a:t>
            </a:r>
            <a:br>
              <a:rPr lang="en-US" sz="4800" b="1" dirty="0"/>
            </a:br>
            <a:br>
              <a:rPr lang="en-US" sz="4800" b="1" dirty="0"/>
            </a:br>
            <a:br>
              <a:rPr lang="en-US" sz="4800" dirty="0"/>
            </a:br>
            <a:r>
              <a:rPr lang="en-US" sz="3600" dirty="0"/>
              <a:t>Why Is It Important?</a:t>
            </a:r>
            <a:br>
              <a:rPr lang="en-US" sz="4800" dirty="0"/>
            </a:br>
            <a:br>
              <a:rPr lang="en-US" sz="4800" dirty="0"/>
            </a:br>
            <a:endParaRPr lang="en-US" sz="4800" dirty="0"/>
          </a:p>
        </p:txBody>
      </p:sp>
      <p:sp>
        <p:nvSpPr>
          <p:cNvPr id="26" name="TextBox 25">
            <a:extLst>
              <a:ext uri="{FF2B5EF4-FFF2-40B4-BE49-F238E27FC236}">
                <a16:creationId xmlns:a16="http://schemas.microsoft.com/office/drawing/2014/main" id="{6FC245EE-5044-5F4C-BBDB-D6F0FCFE9ED6}"/>
              </a:ext>
            </a:extLst>
          </p:cNvPr>
          <p:cNvSpPr txBox="1"/>
          <p:nvPr/>
        </p:nvSpPr>
        <p:spPr>
          <a:xfrm>
            <a:off x="356219" y="5521493"/>
            <a:ext cx="5309017" cy="892552"/>
          </a:xfrm>
          <a:prstGeom prst="rect">
            <a:avLst/>
          </a:prstGeom>
          <a:noFill/>
        </p:spPr>
        <p:txBody>
          <a:bodyPr wrap="none" rtlCol="0">
            <a:spAutoFit/>
          </a:bodyPr>
          <a:lstStyle/>
          <a:p>
            <a:r>
              <a:rPr lang="en-US" sz="1600" dirty="0"/>
              <a:t>From</a:t>
            </a:r>
          </a:p>
          <a:p>
            <a:r>
              <a:rPr lang="en-US" sz="2000" i="1" dirty="0"/>
              <a:t>Engineers Wanted, Programmers not so Much </a:t>
            </a:r>
          </a:p>
          <a:p>
            <a:r>
              <a:rPr lang="en-US" sz="1600" dirty="0"/>
              <a:t>series</a:t>
            </a:r>
            <a:endParaRPr lang="en-US" dirty="0"/>
          </a:p>
        </p:txBody>
      </p:sp>
      <p:pic>
        <p:nvPicPr>
          <p:cNvPr id="29" name="Picture 28">
            <a:extLst>
              <a:ext uri="{FF2B5EF4-FFF2-40B4-BE49-F238E27FC236}">
                <a16:creationId xmlns:a16="http://schemas.microsoft.com/office/drawing/2014/main" id="{383F1583-A5F2-5943-98E4-DD0B6E257475}"/>
              </a:ext>
            </a:extLst>
          </p:cNvPr>
          <p:cNvPicPr>
            <a:picLocks noChangeAspect="1"/>
          </p:cNvPicPr>
          <p:nvPr/>
        </p:nvPicPr>
        <p:blipFill>
          <a:blip r:embed="rId3"/>
          <a:stretch>
            <a:fillRect/>
          </a:stretch>
        </p:blipFill>
        <p:spPr>
          <a:xfrm>
            <a:off x="9808917" y="6267877"/>
            <a:ext cx="2026864" cy="292336"/>
          </a:xfrm>
          <a:prstGeom prst="rect">
            <a:avLst/>
          </a:prstGeom>
        </p:spPr>
      </p:pic>
    </p:spTree>
    <p:extLst>
      <p:ext uri="{BB962C8B-B14F-4D97-AF65-F5344CB8AC3E}">
        <p14:creationId xmlns:p14="http://schemas.microsoft.com/office/powerpoint/2010/main" val="238214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5E6B4A5-6BF0-2F46-BB50-CFEA4AB4E932}"/>
              </a:ext>
            </a:extLst>
          </p:cNvPr>
          <p:cNvSpPr txBox="1"/>
          <p:nvPr/>
        </p:nvSpPr>
        <p:spPr>
          <a:xfrm>
            <a:off x="315687" y="468086"/>
            <a:ext cx="4656916" cy="523220"/>
          </a:xfrm>
          <a:prstGeom prst="rect">
            <a:avLst/>
          </a:prstGeom>
          <a:noFill/>
        </p:spPr>
        <p:txBody>
          <a:bodyPr wrap="none" rtlCol="0">
            <a:spAutoFit/>
          </a:bodyPr>
          <a:lstStyle/>
          <a:p>
            <a:r>
              <a:rPr lang="en-US" sz="2800" dirty="0"/>
              <a:t>What Do I Tell My Manager?</a:t>
            </a:r>
          </a:p>
        </p:txBody>
      </p:sp>
      <p:pic>
        <p:nvPicPr>
          <p:cNvPr id="49" name="Picture 48">
            <a:extLst>
              <a:ext uri="{FF2B5EF4-FFF2-40B4-BE49-F238E27FC236}">
                <a16:creationId xmlns:a16="http://schemas.microsoft.com/office/drawing/2014/main" id="{AAD0F9BE-C556-874D-9379-C9CE065E2969}"/>
              </a:ext>
            </a:extLst>
          </p:cNvPr>
          <p:cNvPicPr>
            <a:picLocks noChangeAspect="1"/>
          </p:cNvPicPr>
          <p:nvPr/>
        </p:nvPicPr>
        <p:blipFill>
          <a:blip r:embed="rId3"/>
          <a:stretch>
            <a:fillRect/>
          </a:stretch>
        </p:blipFill>
        <p:spPr>
          <a:xfrm>
            <a:off x="10221686" y="6430657"/>
            <a:ext cx="1793556" cy="258686"/>
          </a:xfrm>
          <a:prstGeom prst="rect">
            <a:avLst/>
          </a:prstGeom>
        </p:spPr>
      </p:pic>
      <p:sp>
        <p:nvSpPr>
          <p:cNvPr id="2" name="TextBox 1">
            <a:extLst>
              <a:ext uri="{FF2B5EF4-FFF2-40B4-BE49-F238E27FC236}">
                <a16:creationId xmlns:a16="http://schemas.microsoft.com/office/drawing/2014/main" id="{87D31A15-0615-3344-B432-FBBF280C4057}"/>
              </a:ext>
            </a:extLst>
          </p:cNvPr>
          <p:cNvSpPr txBox="1"/>
          <p:nvPr/>
        </p:nvSpPr>
        <p:spPr>
          <a:xfrm>
            <a:off x="315687" y="1841679"/>
            <a:ext cx="9507026"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If</a:t>
            </a:r>
            <a:r>
              <a:rPr lang="fa-IR" sz="2000" dirty="0"/>
              <a:t> </a:t>
            </a:r>
            <a:r>
              <a:rPr lang="en-US" sz="2000" dirty="0"/>
              <a:t>the manager is technically savvy, introducing the subject may not be that hard</a:t>
            </a:r>
          </a:p>
        </p:txBody>
      </p:sp>
      <p:sp>
        <p:nvSpPr>
          <p:cNvPr id="3" name="TextBox 2">
            <a:extLst>
              <a:ext uri="{FF2B5EF4-FFF2-40B4-BE49-F238E27FC236}">
                <a16:creationId xmlns:a16="http://schemas.microsoft.com/office/drawing/2014/main" id="{61F9D332-A352-E94A-B57B-1D4DDC19C542}"/>
              </a:ext>
            </a:extLst>
          </p:cNvPr>
          <p:cNvSpPr txBox="1"/>
          <p:nvPr/>
        </p:nvSpPr>
        <p:spPr>
          <a:xfrm>
            <a:off x="315687" y="2413124"/>
            <a:ext cx="6510116"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In these cases I give my more controversial advice:</a:t>
            </a:r>
          </a:p>
        </p:txBody>
      </p:sp>
      <p:sp>
        <p:nvSpPr>
          <p:cNvPr id="4" name="TextBox 3">
            <a:extLst>
              <a:ext uri="{FF2B5EF4-FFF2-40B4-BE49-F238E27FC236}">
                <a16:creationId xmlns:a16="http://schemas.microsoft.com/office/drawing/2014/main" id="{5C50074A-4EF6-0C4A-A3DB-D7C06B4E1256}"/>
              </a:ext>
            </a:extLst>
          </p:cNvPr>
          <p:cNvSpPr txBox="1"/>
          <p:nvPr/>
        </p:nvSpPr>
        <p:spPr>
          <a:xfrm>
            <a:off x="3802909" y="3269501"/>
            <a:ext cx="4126835" cy="1200329"/>
          </a:xfrm>
          <a:prstGeom prst="rect">
            <a:avLst/>
          </a:prstGeom>
          <a:noFill/>
        </p:spPr>
        <p:txBody>
          <a:bodyPr wrap="none" rtlCol="0">
            <a:spAutoFit/>
          </a:bodyPr>
          <a:lstStyle/>
          <a:p>
            <a:r>
              <a:rPr lang="en-US" sz="7200" dirty="0"/>
              <a:t>Don't tell!</a:t>
            </a:r>
          </a:p>
        </p:txBody>
      </p:sp>
      <p:sp>
        <p:nvSpPr>
          <p:cNvPr id="5" name="TextBox 4">
            <a:extLst>
              <a:ext uri="{FF2B5EF4-FFF2-40B4-BE49-F238E27FC236}">
                <a16:creationId xmlns:a16="http://schemas.microsoft.com/office/drawing/2014/main" id="{B2995F27-C938-8E42-85AC-A3392A8E3845}"/>
              </a:ext>
            </a:extLst>
          </p:cNvPr>
          <p:cNvSpPr txBox="1"/>
          <p:nvPr/>
        </p:nvSpPr>
        <p:spPr>
          <a:xfrm>
            <a:off x="315687" y="4926097"/>
            <a:ext cx="1110128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Software developers are professionals. Our job is to build effective software as rapidly as we can. If I need to fix a bug, I need to understand how the software works and I find refactoring is the fastest way to do this. A schedule-driven manager wants me to do things the fastest way I can; how I do it is my business. The fastest way is to refactor; </a:t>
            </a:r>
            <a:r>
              <a:rPr lang="en-US" sz="2000" b="1" dirty="0"/>
              <a:t>therefore I refactor.</a:t>
            </a:r>
          </a:p>
        </p:txBody>
      </p:sp>
    </p:spTree>
    <p:extLst>
      <p:ext uri="{BB962C8B-B14F-4D97-AF65-F5344CB8AC3E}">
        <p14:creationId xmlns:p14="http://schemas.microsoft.com/office/powerpoint/2010/main" val="85635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AAD0F9BE-C556-874D-9379-C9CE065E2969}"/>
              </a:ext>
            </a:extLst>
          </p:cNvPr>
          <p:cNvPicPr>
            <a:picLocks noChangeAspect="1"/>
          </p:cNvPicPr>
          <p:nvPr/>
        </p:nvPicPr>
        <p:blipFill>
          <a:blip r:embed="rId2"/>
          <a:stretch>
            <a:fillRect/>
          </a:stretch>
        </p:blipFill>
        <p:spPr>
          <a:xfrm>
            <a:off x="10221686" y="6430657"/>
            <a:ext cx="1793556" cy="258686"/>
          </a:xfrm>
          <a:prstGeom prst="rect">
            <a:avLst/>
          </a:prstGeom>
        </p:spPr>
      </p:pic>
      <p:sp>
        <p:nvSpPr>
          <p:cNvPr id="2" name="TextBox 1">
            <a:extLst>
              <a:ext uri="{FF2B5EF4-FFF2-40B4-BE49-F238E27FC236}">
                <a16:creationId xmlns:a16="http://schemas.microsoft.com/office/drawing/2014/main" id="{BA6717E5-815B-6241-B24A-F6E315A27E70}"/>
              </a:ext>
            </a:extLst>
          </p:cNvPr>
          <p:cNvSpPr txBox="1"/>
          <p:nvPr/>
        </p:nvSpPr>
        <p:spPr>
          <a:xfrm>
            <a:off x="248399" y="1720840"/>
            <a:ext cx="11695202" cy="3416320"/>
          </a:xfrm>
          <a:prstGeom prst="rect">
            <a:avLst/>
          </a:prstGeom>
          <a:noFill/>
        </p:spPr>
        <p:txBody>
          <a:bodyPr wrap="square" rtlCol="0">
            <a:spAutoFit/>
          </a:bodyPr>
          <a:lstStyle/>
          <a:p>
            <a:pPr algn="ctr"/>
            <a:r>
              <a:rPr lang="en-US" sz="3600" dirty="0"/>
              <a:t>Any fool can write code that a computer can understand. Good programmers write code that humans can understand. </a:t>
            </a:r>
          </a:p>
          <a:p>
            <a:pPr algn="ctr"/>
            <a:endParaRPr lang="en-US" sz="3600" dirty="0"/>
          </a:p>
          <a:p>
            <a:pPr algn="ctr"/>
            <a:endParaRPr lang="en-US" sz="3600" dirty="0"/>
          </a:p>
          <a:p>
            <a:pPr algn="ctr"/>
            <a:r>
              <a:rPr lang="en-US" sz="3600" dirty="0"/>
              <a:t>Martin Fowler</a:t>
            </a:r>
          </a:p>
        </p:txBody>
      </p:sp>
    </p:spTree>
    <p:extLst>
      <p:ext uri="{BB962C8B-B14F-4D97-AF65-F5344CB8AC3E}">
        <p14:creationId xmlns:p14="http://schemas.microsoft.com/office/powerpoint/2010/main" val="221569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5E6B4A5-6BF0-2F46-BB50-CFEA4AB4E932}"/>
              </a:ext>
            </a:extLst>
          </p:cNvPr>
          <p:cNvSpPr txBox="1"/>
          <p:nvPr/>
        </p:nvSpPr>
        <p:spPr>
          <a:xfrm>
            <a:off x="315687" y="468086"/>
            <a:ext cx="1610184" cy="523220"/>
          </a:xfrm>
          <a:prstGeom prst="rect">
            <a:avLst/>
          </a:prstGeom>
          <a:noFill/>
        </p:spPr>
        <p:txBody>
          <a:bodyPr wrap="none" rtlCol="0">
            <a:spAutoFit/>
          </a:bodyPr>
          <a:lstStyle/>
          <a:p>
            <a:r>
              <a:rPr lang="en-US" sz="2800" dirty="0"/>
              <a:t>Resource</a:t>
            </a:r>
          </a:p>
        </p:txBody>
      </p:sp>
      <p:pic>
        <p:nvPicPr>
          <p:cNvPr id="49" name="Picture 48">
            <a:extLst>
              <a:ext uri="{FF2B5EF4-FFF2-40B4-BE49-F238E27FC236}">
                <a16:creationId xmlns:a16="http://schemas.microsoft.com/office/drawing/2014/main" id="{AAD0F9BE-C556-874D-9379-C9CE065E2969}"/>
              </a:ext>
            </a:extLst>
          </p:cNvPr>
          <p:cNvPicPr>
            <a:picLocks noChangeAspect="1"/>
          </p:cNvPicPr>
          <p:nvPr/>
        </p:nvPicPr>
        <p:blipFill>
          <a:blip r:embed="rId2"/>
          <a:stretch>
            <a:fillRect/>
          </a:stretch>
        </p:blipFill>
        <p:spPr>
          <a:xfrm>
            <a:off x="10221686" y="6430657"/>
            <a:ext cx="1793556" cy="258686"/>
          </a:xfrm>
          <a:prstGeom prst="rect">
            <a:avLst/>
          </a:prstGeom>
        </p:spPr>
      </p:pic>
      <p:pic>
        <p:nvPicPr>
          <p:cNvPr id="1026" name="Picture 2">
            <a:extLst>
              <a:ext uri="{FF2B5EF4-FFF2-40B4-BE49-F238E27FC236}">
                <a16:creationId xmlns:a16="http://schemas.microsoft.com/office/drawing/2014/main" id="{FE9A6E14-1925-3641-9450-F58AD3B39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025" y="831850"/>
            <a:ext cx="4101333" cy="5194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DABB26-6C5F-FA4F-8D06-AFBA2C60A798}"/>
              </a:ext>
            </a:extLst>
          </p:cNvPr>
          <p:cNvSpPr txBox="1"/>
          <p:nvPr/>
        </p:nvSpPr>
        <p:spPr>
          <a:xfrm>
            <a:off x="524642" y="1856210"/>
            <a:ext cx="5290166" cy="707886"/>
          </a:xfrm>
          <a:prstGeom prst="rect">
            <a:avLst/>
          </a:prstGeom>
          <a:noFill/>
        </p:spPr>
        <p:txBody>
          <a:bodyPr wrap="none" rtlCol="0">
            <a:spAutoFit/>
          </a:bodyPr>
          <a:lstStyle/>
          <a:p>
            <a:r>
              <a:rPr lang="en-US" sz="2000" cap="all" dirty="0"/>
              <a:t>REFACTORING: </a:t>
            </a:r>
          </a:p>
          <a:p>
            <a:r>
              <a:rPr lang="en-US" sz="2000" cap="all" dirty="0"/>
              <a:t>IMPROVING THE DESIGN OF EXISTING CODE</a:t>
            </a:r>
          </a:p>
        </p:txBody>
      </p:sp>
      <p:sp>
        <p:nvSpPr>
          <p:cNvPr id="3" name="TextBox 2">
            <a:extLst>
              <a:ext uri="{FF2B5EF4-FFF2-40B4-BE49-F238E27FC236}">
                <a16:creationId xmlns:a16="http://schemas.microsoft.com/office/drawing/2014/main" id="{FE6C8E30-9178-AE46-BED0-64D39BF2B6A2}"/>
              </a:ext>
            </a:extLst>
          </p:cNvPr>
          <p:cNvSpPr txBox="1"/>
          <p:nvPr/>
        </p:nvSpPr>
        <p:spPr>
          <a:xfrm>
            <a:off x="524642" y="3429000"/>
            <a:ext cx="7025507" cy="1200329"/>
          </a:xfrm>
          <a:prstGeom prst="rect">
            <a:avLst/>
          </a:prstGeom>
          <a:noFill/>
        </p:spPr>
        <p:txBody>
          <a:bodyPr wrap="square" rtlCol="0">
            <a:spAutoFit/>
          </a:bodyPr>
          <a:lstStyle/>
          <a:p>
            <a:r>
              <a:rPr lang="en-US" dirty="0"/>
              <a:t>Martin Fowler‘s Refactoring is a super classic masterpiece in the field of software engineering, known as “Software Engineering Bibles” together with Erich Gamma‘s Design Patterns. They are must-read books for any programmers.</a:t>
            </a:r>
          </a:p>
        </p:txBody>
      </p:sp>
    </p:spTree>
    <p:extLst>
      <p:ext uri="{BB962C8B-B14F-4D97-AF65-F5344CB8AC3E}">
        <p14:creationId xmlns:p14="http://schemas.microsoft.com/office/powerpoint/2010/main" val="31938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5E6B4A5-6BF0-2F46-BB50-CFEA4AB4E932}"/>
              </a:ext>
            </a:extLst>
          </p:cNvPr>
          <p:cNvSpPr txBox="1"/>
          <p:nvPr/>
        </p:nvSpPr>
        <p:spPr>
          <a:xfrm>
            <a:off x="3839253" y="949980"/>
            <a:ext cx="4513492" cy="1107996"/>
          </a:xfrm>
          <a:prstGeom prst="rect">
            <a:avLst/>
          </a:prstGeom>
          <a:noFill/>
        </p:spPr>
        <p:txBody>
          <a:bodyPr wrap="square" rtlCol="0">
            <a:spAutoFit/>
          </a:bodyPr>
          <a:lstStyle/>
          <a:p>
            <a:r>
              <a:rPr lang="en-US" sz="6600" dirty="0"/>
              <a:t>Thank You!</a:t>
            </a:r>
          </a:p>
        </p:txBody>
      </p:sp>
      <p:pic>
        <p:nvPicPr>
          <p:cNvPr id="49" name="Picture 48">
            <a:extLst>
              <a:ext uri="{FF2B5EF4-FFF2-40B4-BE49-F238E27FC236}">
                <a16:creationId xmlns:a16="http://schemas.microsoft.com/office/drawing/2014/main" id="{AAD0F9BE-C556-874D-9379-C9CE065E2969}"/>
              </a:ext>
            </a:extLst>
          </p:cNvPr>
          <p:cNvPicPr>
            <a:picLocks noChangeAspect="1"/>
          </p:cNvPicPr>
          <p:nvPr/>
        </p:nvPicPr>
        <p:blipFill>
          <a:blip r:embed="rId2"/>
          <a:stretch>
            <a:fillRect/>
          </a:stretch>
        </p:blipFill>
        <p:spPr>
          <a:xfrm>
            <a:off x="4547619" y="4957802"/>
            <a:ext cx="3096759" cy="446648"/>
          </a:xfrm>
          <a:prstGeom prst="rect">
            <a:avLst/>
          </a:prstGeom>
        </p:spPr>
      </p:pic>
      <p:sp>
        <p:nvSpPr>
          <p:cNvPr id="4" name="TextBox 3">
            <a:extLst>
              <a:ext uri="{FF2B5EF4-FFF2-40B4-BE49-F238E27FC236}">
                <a16:creationId xmlns:a16="http://schemas.microsoft.com/office/drawing/2014/main" id="{D42368BE-2EAD-314A-BE30-8C0278D84544}"/>
              </a:ext>
            </a:extLst>
          </p:cNvPr>
          <p:cNvSpPr txBox="1"/>
          <p:nvPr/>
        </p:nvSpPr>
        <p:spPr>
          <a:xfrm>
            <a:off x="1968500" y="5676900"/>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097C23D-5C6C-C74E-841F-DE1D3A5A3593}"/>
              </a:ext>
            </a:extLst>
          </p:cNvPr>
          <p:cNvSpPr txBox="1"/>
          <p:nvPr/>
        </p:nvSpPr>
        <p:spPr>
          <a:xfrm>
            <a:off x="4190800" y="3307834"/>
            <a:ext cx="3810402" cy="400110"/>
          </a:xfrm>
          <a:prstGeom prst="rect">
            <a:avLst/>
          </a:prstGeom>
          <a:noFill/>
        </p:spPr>
        <p:txBody>
          <a:bodyPr wrap="none" rtlCol="0">
            <a:spAutoFit/>
          </a:bodyPr>
          <a:lstStyle/>
          <a:p>
            <a:pPr algn="ctr"/>
            <a:r>
              <a:rPr lang="en-US" sz="2000" dirty="0" err="1"/>
              <a:t>Tuğrul</a:t>
            </a:r>
            <a:r>
              <a:rPr lang="en-US" sz="2000" dirty="0"/>
              <a:t> </a:t>
            </a:r>
            <a:r>
              <a:rPr lang="en-US" sz="2000" dirty="0" err="1"/>
              <a:t>Akçadağ</a:t>
            </a:r>
            <a:r>
              <a:rPr lang="en-US" sz="2000" dirty="0"/>
              <a:t>, </a:t>
            </a:r>
            <a:r>
              <a:rPr lang="en-US" sz="2000" dirty="0" err="1"/>
              <a:t>Abolfazl</a:t>
            </a:r>
            <a:r>
              <a:rPr lang="en-US" sz="2000" dirty="0"/>
              <a:t> Abbasi</a:t>
            </a:r>
          </a:p>
        </p:txBody>
      </p:sp>
    </p:spTree>
    <p:extLst>
      <p:ext uri="{BB962C8B-B14F-4D97-AF65-F5344CB8AC3E}">
        <p14:creationId xmlns:p14="http://schemas.microsoft.com/office/powerpoint/2010/main" val="19577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5E6B4A5-6BF0-2F46-BB50-CFEA4AB4E932}"/>
              </a:ext>
            </a:extLst>
          </p:cNvPr>
          <p:cNvSpPr txBox="1"/>
          <p:nvPr/>
        </p:nvSpPr>
        <p:spPr>
          <a:xfrm>
            <a:off x="315687" y="468086"/>
            <a:ext cx="7558095" cy="523220"/>
          </a:xfrm>
          <a:prstGeom prst="rect">
            <a:avLst/>
          </a:prstGeom>
          <a:noFill/>
        </p:spPr>
        <p:txBody>
          <a:bodyPr wrap="none" rtlCol="0">
            <a:spAutoFit/>
          </a:bodyPr>
          <a:lstStyle/>
          <a:p>
            <a:r>
              <a:rPr lang="en-US" sz="2800" dirty="0"/>
              <a:t>Software Developing and Software Refactoring</a:t>
            </a:r>
          </a:p>
        </p:txBody>
      </p:sp>
      <p:sp>
        <p:nvSpPr>
          <p:cNvPr id="48" name="TextBox 47">
            <a:extLst>
              <a:ext uri="{FF2B5EF4-FFF2-40B4-BE49-F238E27FC236}">
                <a16:creationId xmlns:a16="http://schemas.microsoft.com/office/drawing/2014/main" id="{70919E79-87BC-8D4C-B1F5-997D6DDF5035}"/>
              </a:ext>
            </a:extLst>
          </p:cNvPr>
          <p:cNvSpPr txBox="1"/>
          <p:nvPr/>
        </p:nvSpPr>
        <p:spPr>
          <a:xfrm>
            <a:off x="315687" y="1487392"/>
            <a:ext cx="6030685" cy="400110"/>
          </a:xfrm>
          <a:prstGeom prst="rect">
            <a:avLst/>
          </a:prstGeom>
          <a:noFill/>
        </p:spPr>
        <p:txBody>
          <a:bodyPr wrap="square" rtlCol="0">
            <a:spAutoFit/>
          </a:bodyPr>
          <a:lstStyle/>
          <a:p>
            <a:r>
              <a:rPr lang="en-US" sz="2000" dirty="0"/>
              <a:t>We believe that we design and then we code.</a:t>
            </a:r>
          </a:p>
        </p:txBody>
      </p:sp>
      <p:pic>
        <p:nvPicPr>
          <p:cNvPr id="49" name="Picture 48">
            <a:extLst>
              <a:ext uri="{FF2B5EF4-FFF2-40B4-BE49-F238E27FC236}">
                <a16:creationId xmlns:a16="http://schemas.microsoft.com/office/drawing/2014/main" id="{AAD0F9BE-C556-874D-9379-C9CE065E2969}"/>
              </a:ext>
            </a:extLst>
          </p:cNvPr>
          <p:cNvPicPr>
            <a:picLocks noChangeAspect="1"/>
          </p:cNvPicPr>
          <p:nvPr/>
        </p:nvPicPr>
        <p:blipFill>
          <a:blip r:embed="rId3"/>
          <a:stretch>
            <a:fillRect/>
          </a:stretch>
        </p:blipFill>
        <p:spPr>
          <a:xfrm>
            <a:off x="10221686" y="6430657"/>
            <a:ext cx="1793556" cy="258686"/>
          </a:xfrm>
          <a:prstGeom prst="rect">
            <a:avLst/>
          </a:prstGeom>
        </p:spPr>
      </p:pic>
      <p:sp>
        <p:nvSpPr>
          <p:cNvPr id="51" name="TextBox 50">
            <a:extLst>
              <a:ext uri="{FF2B5EF4-FFF2-40B4-BE49-F238E27FC236}">
                <a16:creationId xmlns:a16="http://schemas.microsoft.com/office/drawing/2014/main" id="{D312F2D6-EBBA-984D-A63B-E4CE47CBA392}"/>
              </a:ext>
            </a:extLst>
          </p:cNvPr>
          <p:cNvSpPr txBox="1"/>
          <p:nvPr/>
        </p:nvSpPr>
        <p:spPr>
          <a:xfrm>
            <a:off x="315687" y="1992831"/>
            <a:ext cx="8906862" cy="707886"/>
          </a:xfrm>
          <a:prstGeom prst="rect">
            <a:avLst/>
          </a:prstGeom>
          <a:noFill/>
        </p:spPr>
        <p:txBody>
          <a:bodyPr wrap="none" rtlCol="0">
            <a:spAutoFit/>
          </a:bodyPr>
          <a:lstStyle/>
          <a:p>
            <a:r>
              <a:rPr lang="en-US" sz="2000" dirty="0"/>
              <a:t>But over time the code will be modified, and the</a:t>
            </a:r>
          </a:p>
          <a:p>
            <a:r>
              <a:rPr lang="en-US" sz="2000" dirty="0"/>
              <a:t>integrity of the system, its structure according to that design, gradually fades.</a:t>
            </a:r>
          </a:p>
        </p:txBody>
      </p:sp>
      <p:cxnSp>
        <p:nvCxnSpPr>
          <p:cNvPr id="3" name="Elbow Connector 2">
            <a:extLst>
              <a:ext uri="{FF2B5EF4-FFF2-40B4-BE49-F238E27FC236}">
                <a16:creationId xmlns:a16="http://schemas.microsoft.com/office/drawing/2014/main" id="{5DFA97DC-5796-C747-B9B5-4D16729F3E55}"/>
              </a:ext>
            </a:extLst>
          </p:cNvPr>
          <p:cNvCxnSpPr>
            <a:cxnSpLocks/>
          </p:cNvCxnSpPr>
          <p:nvPr/>
        </p:nvCxnSpPr>
        <p:spPr>
          <a:xfrm>
            <a:off x="2606075" y="6298751"/>
            <a:ext cx="6204132" cy="12700"/>
          </a:xfrm>
          <a:prstGeom prst="bentConnector3">
            <a:avLst>
              <a:gd name="adj1" fmla="val 53"/>
            </a:avLst>
          </a:prstGeom>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19AC3AC9-41B5-3348-944D-9859A6355E11}"/>
              </a:ext>
            </a:extLst>
          </p:cNvPr>
          <p:cNvSpPr txBox="1"/>
          <p:nvPr/>
        </p:nvSpPr>
        <p:spPr>
          <a:xfrm>
            <a:off x="5212677" y="6345976"/>
            <a:ext cx="625491" cy="338554"/>
          </a:xfrm>
          <a:prstGeom prst="rect">
            <a:avLst/>
          </a:prstGeom>
          <a:noFill/>
        </p:spPr>
        <p:txBody>
          <a:bodyPr wrap="none" rtlCol="0">
            <a:spAutoFit/>
          </a:bodyPr>
          <a:lstStyle/>
          <a:p>
            <a:pPr marL="0" algn="r" defTabSz="914400" rtl="1" eaLnBrk="1" latinLnBrk="0" hangingPunct="1"/>
            <a:r>
              <a:rPr lang="en-US" sz="1600" dirty="0"/>
              <a:t>Time</a:t>
            </a:r>
          </a:p>
        </p:txBody>
      </p:sp>
      <p:sp>
        <p:nvSpPr>
          <p:cNvPr id="8" name="Rectangle 7">
            <a:extLst>
              <a:ext uri="{FF2B5EF4-FFF2-40B4-BE49-F238E27FC236}">
                <a16:creationId xmlns:a16="http://schemas.microsoft.com/office/drawing/2014/main" id="{AF6688E5-9695-7C45-8F4B-FA64FE825490}"/>
              </a:ext>
            </a:extLst>
          </p:cNvPr>
          <p:cNvSpPr/>
          <p:nvPr/>
        </p:nvSpPr>
        <p:spPr>
          <a:xfrm>
            <a:off x="2768109" y="3288411"/>
            <a:ext cx="5730766" cy="1333433"/>
          </a:xfrm>
          <a:prstGeom prst="rect">
            <a:avLst/>
          </a:prstGeom>
          <a:solidFill>
            <a:schemeClr val="accent6">
              <a:lumMod val="20000"/>
              <a:lumOff val="80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algn="ctr" defTabSz="914400" rtl="0" eaLnBrk="1" latinLnBrk="0" hangingPunct="1"/>
            <a:endParaRPr lang="en-US" dirty="0"/>
          </a:p>
        </p:txBody>
      </p:sp>
      <p:sp>
        <p:nvSpPr>
          <p:cNvPr id="9" name="Rectangle 8">
            <a:extLst>
              <a:ext uri="{FF2B5EF4-FFF2-40B4-BE49-F238E27FC236}">
                <a16:creationId xmlns:a16="http://schemas.microsoft.com/office/drawing/2014/main" id="{46A12928-1753-5545-852B-5E92E1922B37}"/>
              </a:ext>
            </a:extLst>
          </p:cNvPr>
          <p:cNvSpPr/>
          <p:nvPr/>
        </p:nvSpPr>
        <p:spPr>
          <a:xfrm>
            <a:off x="2864356" y="3384252"/>
            <a:ext cx="1915511" cy="338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Add New Feature</a:t>
            </a:r>
          </a:p>
        </p:txBody>
      </p:sp>
      <p:sp>
        <p:nvSpPr>
          <p:cNvPr id="15" name="Rectangle 14">
            <a:extLst>
              <a:ext uri="{FF2B5EF4-FFF2-40B4-BE49-F238E27FC236}">
                <a16:creationId xmlns:a16="http://schemas.microsoft.com/office/drawing/2014/main" id="{634159FA-0E6A-0A49-AF40-5F197B59EB35}"/>
              </a:ext>
            </a:extLst>
          </p:cNvPr>
          <p:cNvSpPr/>
          <p:nvPr/>
        </p:nvSpPr>
        <p:spPr>
          <a:xfrm>
            <a:off x="2864356" y="3789907"/>
            <a:ext cx="1434662" cy="338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en-US" sz="1600" dirty="0">
                <a:solidFill>
                  <a:sysClr val="windowText" lastClr="000000"/>
                </a:solidFill>
              </a:rPr>
              <a:t>Design</a:t>
            </a:r>
          </a:p>
        </p:txBody>
      </p:sp>
      <p:sp>
        <p:nvSpPr>
          <p:cNvPr id="16" name="Rectangle 15">
            <a:extLst>
              <a:ext uri="{FF2B5EF4-FFF2-40B4-BE49-F238E27FC236}">
                <a16:creationId xmlns:a16="http://schemas.microsoft.com/office/drawing/2014/main" id="{B22267B6-6EF1-994B-BAA8-EF2602A6D564}"/>
              </a:ext>
            </a:extLst>
          </p:cNvPr>
          <p:cNvSpPr/>
          <p:nvPr/>
        </p:nvSpPr>
        <p:spPr>
          <a:xfrm>
            <a:off x="4631741" y="3784497"/>
            <a:ext cx="1434662" cy="338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en-US" sz="1600" dirty="0">
                <a:solidFill>
                  <a:sysClr val="windowText" lastClr="000000"/>
                </a:solidFill>
              </a:rPr>
              <a:t>Test</a:t>
            </a:r>
          </a:p>
        </p:txBody>
      </p:sp>
      <p:sp>
        <p:nvSpPr>
          <p:cNvPr id="17" name="Rectangle 16">
            <a:extLst>
              <a:ext uri="{FF2B5EF4-FFF2-40B4-BE49-F238E27FC236}">
                <a16:creationId xmlns:a16="http://schemas.microsoft.com/office/drawing/2014/main" id="{53EB8D64-8852-764B-9C4C-04A645B3EFF1}"/>
              </a:ext>
            </a:extLst>
          </p:cNvPr>
          <p:cNvSpPr/>
          <p:nvPr/>
        </p:nvSpPr>
        <p:spPr>
          <a:xfrm>
            <a:off x="5136562" y="3391168"/>
            <a:ext cx="1434662" cy="338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en-US" sz="1600" dirty="0">
                <a:solidFill>
                  <a:sysClr val="windowText" lastClr="000000"/>
                </a:solidFill>
              </a:rPr>
              <a:t>Analysis</a:t>
            </a:r>
          </a:p>
        </p:txBody>
      </p:sp>
      <p:sp>
        <p:nvSpPr>
          <p:cNvPr id="18" name="Rectangle 17">
            <a:extLst>
              <a:ext uri="{FF2B5EF4-FFF2-40B4-BE49-F238E27FC236}">
                <a16:creationId xmlns:a16="http://schemas.microsoft.com/office/drawing/2014/main" id="{F9715CB9-0D51-AA4B-A927-003DCC90DFA8}"/>
              </a:ext>
            </a:extLst>
          </p:cNvPr>
          <p:cNvSpPr/>
          <p:nvPr/>
        </p:nvSpPr>
        <p:spPr>
          <a:xfrm>
            <a:off x="2768109" y="4762051"/>
            <a:ext cx="5730766" cy="1333433"/>
          </a:xfrm>
          <a:prstGeom prst="rect">
            <a:avLst/>
          </a:prstGeom>
          <a:solidFill>
            <a:schemeClr val="accent6">
              <a:lumMod val="20000"/>
              <a:lumOff val="80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D1C58E0-9F37-0B4B-99F4-89F47D2061BA}"/>
              </a:ext>
            </a:extLst>
          </p:cNvPr>
          <p:cNvSpPr/>
          <p:nvPr/>
        </p:nvSpPr>
        <p:spPr>
          <a:xfrm>
            <a:off x="6399126" y="3784497"/>
            <a:ext cx="1434662" cy="338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en-US" sz="1600" dirty="0">
                <a:solidFill>
                  <a:sysClr val="windowText" lastClr="000000"/>
                </a:solidFill>
              </a:rPr>
              <a:t>Planning</a:t>
            </a:r>
          </a:p>
        </p:txBody>
      </p:sp>
      <p:sp>
        <p:nvSpPr>
          <p:cNvPr id="10" name="TextBox 9">
            <a:extLst>
              <a:ext uri="{FF2B5EF4-FFF2-40B4-BE49-F238E27FC236}">
                <a16:creationId xmlns:a16="http://schemas.microsoft.com/office/drawing/2014/main" id="{514B8239-4CC0-7A4E-B589-2E02B1AA5E7E}"/>
              </a:ext>
            </a:extLst>
          </p:cNvPr>
          <p:cNvSpPr txBox="1"/>
          <p:nvPr/>
        </p:nvSpPr>
        <p:spPr>
          <a:xfrm>
            <a:off x="4960743" y="4177826"/>
            <a:ext cx="1345498" cy="369332"/>
          </a:xfrm>
          <a:prstGeom prst="rect">
            <a:avLst/>
          </a:prstGeom>
          <a:noFill/>
        </p:spPr>
        <p:txBody>
          <a:bodyPr wrap="none" rtlCol="0">
            <a:spAutoFit/>
          </a:bodyPr>
          <a:lstStyle/>
          <a:p>
            <a:pPr algn="ctr"/>
            <a:r>
              <a:rPr lang="en-US" dirty="0"/>
              <a:t>Developing</a:t>
            </a:r>
          </a:p>
        </p:txBody>
      </p:sp>
      <p:sp>
        <p:nvSpPr>
          <p:cNvPr id="22" name="Rectangle 21">
            <a:extLst>
              <a:ext uri="{FF2B5EF4-FFF2-40B4-BE49-F238E27FC236}">
                <a16:creationId xmlns:a16="http://schemas.microsoft.com/office/drawing/2014/main" id="{97C691E1-5D15-704A-93B5-8AF59D69C1AA}"/>
              </a:ext>
            </a:extLst>
          </p:cNvPr>
          <p:cNvSpPr/>
          <p:nvPr/>
        </p:nvSpPr>
        <p:spPr>
          <a:xfrm>
            <a:off x="6927919" y="3391168"/>
            <a:ext cx="1434662" cy="338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en-US" sz="1600" dirty="0">
                <a:solidFill>
                  <a:sysClr val="windowText" lastClr="000000"/>
                </a:solidFill>
              </a:rPr>
              <a:t>And…</a:t>
            </a:r>
          </a:p>
        </p:txBody>
      </p:sp>
      <p:sp>
        <p:nvSpPr>
          <p:cNvPr id="23" name="Rectangle 22">
            <a:extLst>
              <a:ext uri="{FF2B5EF4-FFF2-40B4-BE49-F238E27FC236}">
                <a16:creationId xmlns:a16="http://schemas.microsoft.com/office/drawing/2014/main" id="{F5491300-1D66-B24E-BB6E-CBFA75E5686F}"/>
              </a:ext>
            </a:extLst>
          </p:cNvPr>
          <p:cNvSpPr/>
          <p:nvPr/>
        </p:nvSpPr>
        <p:spPr>
          <a:xfrm>
            <a:off x="2864356" y="4905456"/>
            <a:ext cx="5538378" cy="1046621"/>
          </a:xfrm>
          <a:prstGeom prst="rect">
            <a:avLst/>
          </a:prstGeom>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en-US" sz="2000" dirty="0">
                <a:solidFill>
                  <a:sysClr val="windowText" lastClr="000000"/>
                </a:solidFill>
              </a:rPr>
              <a:t>Refactoring</a:t>
            </a:r>
          </a:p>
        </p:txBody>
      </p:sp>
      <p:sp>
        <p:nvSpPr>
          <p:cNvPr id="11" name="Triangle 10">
            <a:extLst>
              <a:ext uri="{FF2B5EF4-FFF2-40B4-BE49-F238E27FC236}">
                <a16:creationId xmlns:a16="http://schemas.microsoft.com/office/drawing/2014/main" id="{46121D6D-BDE8-8E41-9DEE-52D8C40AB829}"/>
              </a:ext>
            </a:extLst>
          </p:cNvPr>
          <p:cNvSpPr/>
          <p:nvPr/>
        </p:nvSpPr>
        <p:spPr>
          <a:xfrm rot="5400000">
            <a:off x="8813915" y="6267453"/>
            <a:ext cx="74815" cy="8223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400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1" grpId="0"/>
      <p:bldP spid="7" grpId="0"/>
      <p:bldP spid="8" grpId="0" animBg="1"/>
      <p:bldP spid="9" grpId="0" animBg="1"/>
      <p:bldP spid="15" grpId="0" animBg="1"/>
      <p:bldP spid="16" grpId="0" animBg="1"/>
      <p:bldP spid="17" grpId="0" animBg="1"/>
      <p:bldP spid="18" grpId="0" animBg="1"/>
      <p:bldP spid="19" grpId="0" animBg="1"/>
      <p:bldP spid="10" grpId="0"/>
      <p:bldP spid="22" grpId="0" animBg="1"/>
      <p:bldP spid="23"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5E6B4A5-6BF0-2F46-BB50-CFEA4AB4E932}"/>
              </a:ext>
            </a:extLst>
          </p:cNvPr>
          <p:cNvSpPr txBox="1"/>
          <p:nvPr/>
        </p:nvSpPr>
        <p:spPr>
          <a:xfrm>
            <a:off x="315687" y="468086"/>
            <a:ext cx="3440365" cy="523220"/>
          </a:xfrm>
          <a:prstGeom prst="rect">
            <a:avLst/>
          </a:prstGeom>
          <a:noFill/>
        </p:spPr>
        <p:txBody>
          <a:bodyPr wrap="none" rtlCol="0">
            <a:spAutoFit/>
          </a:bodyPr>
          <a:lstStyle/>
          <a:p>
            <a:r>
              <a:rPr lang="en-US" sz="2800" dirty="0"/>
              <a:t>What Is Refactoring?</a:t>
            </a:r>
          </a:p>
        </p:txBody>
      </p:sp>
      <p:pic>
        <p:nvPicPr>
          <p:cNvPr id="49" name="Picture 48">
            <a:extLst>
              <a:ext uri="{FF2B5EF4-FFF2-40B4-BE49-F238E27FC236}">
                <a16:creationId xmlns:a16="http://schemas.microsoft.com/office/drawing/2014/main" id="{AAD0F9BE-C556-874D-9379-C9CE065E2969}"/>
              </a:ext>
            </a:extLst>
          </p:cNvPr>
          <p:cNvPicPr>
            <a:picLocks noChangeAspect="1"/>
          </p:cNvPicPr>
          <p:nvPr/>
        </p:nvPicPr>
        <p:blipFill>
          <a:blip r:embed="rId2"/>
          <a:stretch>
            <a:fillRect/>
          </a:stretch>
        </p:blipFill>
        <p:spPr>
          <a:xfrm>
            <a:off x="10221686" y="6430657"/>
            <a:ext cx="1793556" cy="258686"/>
          </a:xfrm>
          <a:prstGeom prst="rect">
            <a:avLst/>
          </a:prstGeom>
        </p:spPr>
      </p:pic>
      <p:sp>
        <p:nvSpPr>
          <p:cNvPr id="2" name="TextBox 1">
            <a:extLst>
              <a:ext uri="{FF2B5EF4-FFF2-40B4-BE49-F238E27FC236}">
                <a16:creationId xmlns:a16="http://schemas.microsoft.com/office/drawing/2014/main" id="{624970D0-BF35-1045-A291-9614D14D121C}"/>
              </a:ext>
            </a:extLst>
          </p:cNvPr>
          <p:cNvSpPr txBox="1"/>
          <p:nvPr/>
        </p:nvSpPr>
        <p:spPr>
          <a:xfrm>
            <a:off x="315687" y="2316388"/>
            <a:ext cx="10265227"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act of improving design without changing its behavior.</a:t>
            </a:r>
          </a:p>
        </p:txBody>
      </p:sp>
      <p:sp>
        <p:nvSpPr>
          <p:cNvPr id="3" name="TextBox 2">
            <a:extLst>
              <a:ext uri="{FF2B5EF4-FFF2-40B4-BE49-F238E27FC236}">
                <a16:creationId xmlns:a16="http://schemas.microsoft.com/office/drawing/2014/main" id="{D6F7FE07-E240-4C44-A4F7-C7F2B4DE410B}"/>
              </a:ext>
            </a:extLst>
          </p:cNvPr>
          <p:cNvSpPr txBox="1"/>
          <p:nvPr/>
        </p:nvSpPr>
        <p:spPr>
          <a:xfrm>
            <a:off x="315687" y="1900890"/>
            <a:ext cx="6596743" cy="369332"/>
          </a:xfrm>
          <a:prstGeom prst="rect">
            <a:avLst/>
          </a:prstGeom>
          <a:noFill/>
        </p:spPr>
        <p:txBody>
          <a:bodyPr wrap="square" rtlCol="0">
            <a:spAutoFit/>
          </a:bodyPr>
          <a:lstStyle/>
          <a:p>
            <a:pPr marL="285750" indent="-285750">
              <a:buFont typeface="Arial" panose="020B0604020202020204" pitchFamily="34" charset="0"/>
              <a:buChar char="•"/>
            </a:pPr>
            <a:r>
              <a:rPr lang="en-US" dirty="0"/>
              <a:t>Improving the design after it has been written.</a:t>
            </a:r>
          </a:p>
        </p:txBody>
      </p:sp>
      <p:sp>
        <p:nvSpPr>
          <p:cNvPr id="4" name="TextBox 3">
            <a:extLst>
              <a:ext uri="{FF2B5EF4-FFF2-40B4-BE49-F238E27FC236}">
                <a16:creationId xmlns:a16="http://schemas.microsoft.com/office/drawing/2014/main" id="{83D9C224-AAA5-4E40-835C-B6362FA32F68}"/>
              </a:ext>
            </a:extLst>
          </p:cNvPr>
          <p:cNvSpPr txBox="1"/>
          <p:nvPr/>
        </p:nvSpPr>
        <p:spPr>
          <a:xfrm>
            <a:off x="315687" y="2718036"/>
            <a:ext cx="8244590" cy="923330"/>
          </a:xfrm>
          <a:prstGeom prst="rect">
            <a:avLst/>
          </a:prstGeom>
          <a:noFill/>
        </p:spPr>
        <p:txBody>
          <a:bodyPr wrap="square" rtlCol="0">
            <a:spAutoFit/>
          </a:bodyPr>
          <a:lstStyle/>
          <a:p>
            <a:pPr marL="285750" indent="-285750">
              <a:buFont typeface="Arial" panose="020B0604020202020204" pitchFamily="34" charset="0"/>
              <a:buChar char="•"/>
            </a:pPr>
            <a:r>
              <a:rPr lang="en-US" dirty="0"/>
              <a:t>Refactoring is making a series of small structural changes to improve readability and maintainability of software without modifying existing behavior.</a:t>
            </a:r>
          </a:p>
        </p:txBody>
      </p:sp>
    </p:spTree>
    <p:extLst>
      <p:ext uri="{BB962C8B-B14F-4D97-AF65-F5344CB8AC3E}">
        <p14:creationId xmlns:p14="http://schemas.microsoft.com/office/powerpoint/2010/main" val="46982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5E6B4A5-6BF0-2F46-BB50-CFEA4AB4E932}"/>
              </a:ext>
            </a:extLst>
          </p:cNvPr>
          <p:cNvSpPr txBox="1"/>
          <p:nvPr/>
        </p:nvSpPr>
        <p:spPr>
          <a:xfrm>
            <a:off x="315687" y="468086"/>
            <a:ext cx="5567550" cy="523220"/>
          </a:xfrm>
          <a:prstGeom prst="rect">
            <a:avLst/>
          </a:prstGeom>
          <a:noFill/>
        </p:spPr>
        <p:txBody>
          <a:bodyPr wrap="none" rtlCol="0">
            <a:spAutoFit/>
          </a:bodyPr>
          <a:lstStyle/>
          <a:p>
            <a:r>
              <a:rPr lang="en-US" sz="2800" dirty="0"/>
              <a:t>What does not mean Refactoring?</a:t>
            </a:r>
          </a:p>
        </p:txBody>
      </p:sp>
      <p:pic>
        <p:nvPicPr>
          <p:cNvPr id="49" name="Picture 48">
            <a:extLst>
              <a:ext uri="{FF2B5EF4-FFF2-40B4-BE49-F238E27FC236}">
                <a16:creationId xmlns:a16="http://schemas.microsoft.com/office/drawing/2014/main" id="{AAD0F9BE-C556-874D-9379-C9CE065E2969}"/>
              </a:ext>
            </a:extLst>
          </p:cNvPr>
          <p:cNvPicPr>
            <a:picLocks noChangeAspect="1"/>
          </p:cNvPicPr>
          <p:nvPr/>
        </p:nvPicPr>
        <p:blipFill>
          <a:blip r:embed="rId2"/>
          <a:stretch>
            <a:fillRect/>
          </a:stretch>
        </p:blipFill>
        <p:spPr>
          <a:xfrm>
            <a:off x="10221686" y="6430657"/>
            <a:ext cx="1793556" cy="258686"/>
          </a:xfrm>
          <a:prstGeom prst="rect">
            <a:avLst/>
          </a:prstGeom>
        </p:spPr>
      </p:pic>
      <p:sp>
        <p:nvSpPr>
          <p:cNvPr id="2" name="TextBox 1">
            <a:extLst>
              <a:ext uri="{FF2B5EF4-FFF2-40B4-BE49-F238E27FC236}">
                <a16:creationId xmlns:a16="http://schemas.microsoft.com/office/drawing/2014/main" id="{624970D0-BF35-1045-A291-9614D14D121C}"/>
              </a:ext>
            </a:extLst>
          </p:cNvPr>
          <p:cNvSpPr txBox="1"/>
          <p:nvPr/>
        </p:nvSpPr>
        <p:spPr>
          <a:xfrm>
            <a:off x="315687" y="1920894"/>
            <a:ext cx="10265227"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Refactoring is not adding a new feature.</a:t>
            </a:r>
          </a:p>
        </p:txBody>
      </p:sp>
      <p:sp>
        <p:nvSpPr>
          <p:cNvPr id="3" name="TextBox 2">
            <a:extLst>
              <a:ext uri="{FF2B5EF4-FFF2-40B4-BE49-F238E27FC236}">
                <a16:creationId xmlns:a16="http://schemas.microsoft.com/office/drawing/2014/main" id="{981A0818-D08A-A24C-868F-92F1EF18CFCF}"/>
              </a:ext>
            </a:extLst>
          </p:cNvPr>
          <p:cNvSpPr txBox="1"/>
          <p:nvPr/>
        </p:nvSpPr>
        <p:spPr>
          <a:xfrm>
            <a:off x="315687" y="2321004"/>
            <a:ext cx="3997120"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Refactoring is not fixing a bug. </a:t>
            </a:r>
          </a:p>
        </p:txBody>
      </p:sp>
      <p:sp>
        <p:nvSpPr>
          <p:cNvPr id="8" name="TextBox 7">
            <a:extLst>
              <a:ext uri="{FF2B5EF4-FFF2-40B4-BE49-F238E27FC236}">
                <a16:creationId xmlns:a16="http://schemas.microsoft.com/office/drawing/2014/main" id="{1D7B52A5-A1F5-AA40-9D51-D2026F84226C}"/>
              </a:ext>
            </a:extLst>
          </p:cNvPr>
          <p:cNvSpPr txBox="1"/>
          <p:nvPr/>
        </p:nvSpPr>
        <p:spPr>
          <a:xfrm>
            <a:off x="315687" y="2721114"/>
            <a:ext cx="6175946" cy="400110"/>
          </a:xfrm>
          <a:prstGeom prst="rect">
            <a:avLst/>
          </a:prstGeom>
          <a:noFill/>
        </p:spPr>
        <p:txBody>
          <a:bodyPr wrap="square">
            <a:spAutoFit/>
          </a:bodyPr>
          <a:lstStyle/>
          <a:p>
            <a:pPr marL="285750" indent="-285750">
              <a:buFont typeface="Arial" panose="020B0604020202020204" pitchFamily="34" charset="0"/>
              <a:buChar char="•"/>
            </a:pPr>
            <a:r>
              <a:rPr lang="en-US" sz="2000" dirty="0"/>
              <a:t>Refactoring is not optimization.</a:t>
            </a:r>
          </a:p>
        </p:txBody>
      </p:sp>
    </p:spTree>
    <p:extLst>
      <p:ext uri="{BB962C8B-B14F-4D97-AF65-F5344CB8AC3E}">
        <p14:creationId xmlns:p14="http://schemas.microsoft.com/office/powerpoint/2010/main" val="75659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5E6B4A5-6BF0-2F46-BB50-CFEA4AB4E932}"/>
              </a:ext>
            </a:extLst>
          </p:cNvPr>
          <p:cNvSpPr txBox="1"/>
          <p:nvPr/>
        </p:nvSpPr>
        <p:spPr>
          <a:xfrm>
            <a:off x="315687" y="468086"/>
            <a:ext cx="4343368" cy="523220"/>
          </a:xfrm>
          <a:prstGeom prst="rect">
            <a:avLst/>
          </a:prstGeom>
          <a:noFill/>
        </p:spPr>
        <p:txBody>
          <a:bodyPr wrap="none" rtlCol="0">
            <a:spAutoFit/>
          </a:bodyPr>
          <a:lstStyle/>
          <a:p>
            <a:r>
              <a:rPr lang="en-US" sz="2800" dirty="0"/>
              <a:t>Why Should You Refactor?</a:t>
            </a:r>
          </a:p>
        </p:txBody>
      </p:sp>
      <p:pic>
        <p:nvPicPr>
          <p:cNvPr id="49" name="Picture 48">
            <a:extLst>
              <a:ext uri="{FF2B5EF4-FFF2-40B4-BE49-F238E27FC236}">
                <a16:creationId xmlns:a16="http://schemas.microsoft.com/office/drawing/2014/main" id="{AAD0F9BE-C556-874D-9379-C9CE065E2969}"/>
              </a:ext>
            </a:extLst>
          </p:cNvPr>
          <p:cNvPicPr>
            <a:picLocks noChangeAspect="1"/>
          </p:cNvPicPr>
          <p:nvPr/>
        </p:nvPicPr>
        <p:blipFill>
          <a:blip r:embed="rId2"/>
          <a:stretch>
            <a:fillRect/>
          </a:stretch>
        </p:blipFill>
        <p:spPr>
          <a:xfrm>
            <a:off x="10221686" y="6430657"/>
            <a:ext cx="1793556" cy="258686"/>
          </a:xfrm>
          <a:prstGeom prst="rect">
            <a:avLst/>
          </a:prstGeom>
        </p:spPr>
      </p:pic>
      <p:sp>
        <p:nvSpPr>
          <p:cNvPr id="2" name="TextBox 1">
            <a:extLst>
              <a:ext uri="{FF2B5EF4-FFF2-40B4-BE49-F238E27FC236}">
                <a16:creationId xmlns:a16="http://schemas.microsoft.com/office/drawing/2014/main" id="{DD5B455F-FDA8-3444-BF40-07D351653F07}"/>
              </a:ext>
            </a:extLst>
          </p:cNvPr>
          <p:cNvSpPr txBox="1"/>
          <p:nvPr/>
        </p:nvSpPr>
        <p:spPr>
          <a:xfrm>
            <a:off x="315687" y="1885192"/>
            <a:ext cx="976546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Refactoring Improves the Design of Software</a:t>
            </a:r>
          </a:p>
        </p:txBody>
      </p:sp>
      <p:sp>
        <p:nvSpPr>
          <p:cNvPr id="3" name="TextBox 2">
            <a:extLst>
              <a:ext uri="{FF2B5EF4-FFF2-40B4-BE49-F238E27FC236}">
                <a16:creationId xmlns:a16="http://schemas.microsoft.com/office/drawing/2014/main" id="{646BD4C5-0036-4549-96C9-5C3505EA39C2}"/>
              </a:ext>
            </a:extLst>
          </p:cNvPr>
          <p:cNvSpPr txBox="1"/>
          <p:nvPr/>
        </p:nvSpPr>
        <p:spPr>
          <a:xfrm>
            <a:off x="315687" y="2285302"/>
            <a:ext cx="6049798"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Refactoring Makes Software Easier to Understand</a:t>
            </a:r>
          </a:p>
        </p:txBody>
      </p:sp>
      <p:sp>
        <p:nvSpPr>
          <p:cNvPr id="4" name="TextBox 3">
            <a:extLst>
              <a:ext uri="{FF2B5EF4-FFF2-40B4-BE49-F238E27FC236}">
                <a16:creationId xmlns:a16="http://schemas.microsoft.com/office/drawing/2014/main" id="{3814645B-76FA-DD41-84C3-254A04134EBA}"/>
              </a:ext>
            </a:extLst>
          </p:cNvPr>
          <p:cNvSpPr txBox="1"/>
          <p:nvPr/>
        </p:nvSpPr>
        <p:spPr>
          <a:xfrm>
            <a:off x="315687" y="2685412"/>
            <a:ext cx="4141262"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Refactoring Helps You Find Bugs</a:t>
            </a:r>
          </a:p>
        </p:txBody>
      </p:sp>
      <p:sp>
        <p:nvSpPr>
          <p:cNvPr id="5" name="TextBox 4">
            <a:extLst>
              <a:ext uri="{FF2B5EF4-FFF2-40B4-BE49-F238E27FC236}">
                <a16:creationId xmlns:a16="http://schemas.microsoft.com/office/drawing/2014/main" id="{0509EAA0-CC3D-ED45-BEC3-B330B93988D3}"/>
              </a:ext>
            </a:extLst>
          </p:cNvPr>
          <p:cNvSpPr txBox="1"/>
          <p:nvPr/>
        </p:nvSpPr>
        <p:spPr>
          <a:xfrm>
            <a:off x="315687" y="3085522"/>
            <a:ext cx="4740337"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Refactoring Helps You Program Faster</a:t>
            </a:r>
          </a:p>
        </p:txBody>
      </p:sp>
      <p:sp>
        <p:nvSpPr>
          <p:cNvPr id="6" name="TextBox 5">
            <a:extLst>
              <a:ext uri="{FF2B5EF4-FFF2-40B4-BE49-F238E27FC236}">
                <a16:creationId xmlns:a16="http://schemas.microsoft.com/office/drawing/2014/main" id="{A7B0E918-4D26-514D-B9AD-1673E6F2BC52}"/>
              </a:ext>
            </a:extLst>
          </p:cNvPr>
          <p:cNvSpPr txBox="1"/>
          <p:nvPr/>
        </p:nvSpPr>
        <p:spPr>
          <a:xfrm>
            <a:off x="315687" y="3485632"/>
            <a:ext cx="5723746"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Refactoring Helps You to</a:t>
            </a:r>
            <a:r>
              <a:rPr lang="fa-IR" sz="2000" dirty="0"/>
              <a:t> </a:t>
            </a:r>
            <a:r>
              <a:rPr lang="en-US" sz="2000" dirty="0"/>
              <a:t>learn what not to do!</a:t>
            </a:r>
          </a:p>
        </p:txBody>
      </p:sp>
    </p:spTree>
    <p:extLst>
      <p:ext uri="{BB962C8B-B14F-4D97-AF65-F5344CB8AC3E}">
        <p14:creationId xmlns:p14="http://schemas.microsoft.com/office/powerpoint/2010/main" val="12687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5E6B4A5-6BF0-2F46-BB50-CFEA4AB4E932}"/>
              </a:ext>
            </a:extLst>
          </p:cNvPr>
          <p:cNvSpPr txBox="1"/>
          <p:nvPr/>
        </p:nvSpPr>
        <p:spPr>
          <a:xfrm>
            <a:off x="315687" y="468086"/>
            <a:ext cx="4561377" cy="523220"/>
          </a:xfrm>
          <a:prstGeom prst="rect">
            <a:avLst/>
          </a:prstGeom>
          <a:noFill/>
        </p:spPr>
        <p:txBody>
          <a:bodyPr wrap="none" rtlCol="0">
            <a:spAutoFit/>
          </a:bodyPr>
          <a:lstStyle/>
          <a:p>
            <a:r>
              <a:rPr lang="en-US" sz="2800" dirty="0"/>
              <a:t>When Should You Refactor?</a:t>
            </a:r>
          </a:p>
        </p:txBody>
      </p:sp>
      <p:pic>
        <p:nvPicPr>
          <p:cNvPr id="49" name="Picture 48">
            <a:extLst>
              <a:ext uri="{FF2B5EF4-FFF2-40B4-BE49-F238E27FC236}">
                <a16:creationId xmlns:a16="http://schemas.microsoft.com/office/drawing/2014/main" id="{AAD0F9BE-C556-874D-9379-C9CE065E2969}"/>
              </a:ext>
            </a:extLst>
          </p:cNvPr>
          <p:cNvPicPr>
            <a:picLocks noChangeAspect="1"/>
          </p:cNvPicPr>
          <p:nvPr/>
        </p:nvPicPr>
        <p:blipFill>
          <a:blip r:embed="rId2"/>
          <a:stretch>
            <a:fillRect/>
          </a:stretch>
        </p:blipFill>
        <p:spPr>
          <a:xfrm>
            <a:off x="10221686" y="6430657"/>
            <a:ext cx="1793556" cy="258686"/>
          </a:xfrm>
          <a:prstGeom prst="rect">
            <a:avLst/>
          </a:prstGeom>
        </p:spPr>
      </p:pic>
      <p:sp>
        <p:nvSpPr>
          <p:cNvPr id="2" name="TextBox 1">
            <a:extLst>
              <a:ext uri="{FF2B5EF4-FFF2-40B4-BE49-F238E27FC236}">
                <a16:creationId xmlns:a16="http://schemas.microsoft.com/office/drawing/2014/main" id="{DD5B455F-FDA8-3444-BF40-07D351653F07}"/>
              </a:ext>
            </a:extLst>
          </p:cNvPr>
          <p:cNvSpPr txBox="1"/>
          <p:nvPr/>
        </p:nvSpPr>
        <p:spPr>
          <a:xfrm>
            <a:off x="286381" y="1918283"/>
            <a:ext cx="578031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Refactor When You Add Function</a:t>
            </a:r>
          </a:p>
        </p:txBody>
      </p:sp>
      <p:pic>
        <p:nvPicPr>
          <p:cNvPr id="6146" name="Picture 2" descr="Code refactoring a.k.a //change this later. - 9GAG">
            <a:extLst>
              <a:ext uri="{FF2B5EF4-FFF2-40B4-BE49-F238E27FC236}">
                <a16:creationId xmlns:a16="http://schemas.microsoft.com/office/drawing/2014/main" id="{C25A3DE8-7E7D-C045-BBF7-9BA762E694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231"/>
          <a:stretch/>
        </p:blipFill>
        <p:spPr bwMode="auto">
          <a:xfrm>
            <a:off x="6125307" y="258686"/>
            <a:ext cx="6066693" cy="64306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D0BE43-BEF9-2C42-B6AB-ED4A61F3C958}"/>
              </a:ext>
            </a:extLst>
          </p:cNvPr>
          <p:cNvSpPr txBox="1"/>
          <p:nvPr/>
        </p:nvSpPr>
        <p:spPr>
          <a:xfrm>
            <a:off x="286381" y="2315751"/>
            <a:ext cx="4708340"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Refactor When You Need to Fix a Bug</a:t>
            </a:r>
          </a:p>
        </p:txBody>
      </p:sp>
      <p:sp>
        <p:nvSpPr>
          <p:cNvPr id="10" name="TextBox 9">
            <a:extLst>
              <a:ext uri="{FF2B5EF4-FFF2-40B4-BE49-F238E27FC236}">
                <a16:creationId xmlns:a16="http://schemas.microsoft.com/office/drawing/2014/main" id="{8FC21BD8-FE49-1240-AC8E-565A5CE90C25}"/>
              </a:ext>
            </a:extLst>
          </p:cNvPr>
          <p:cNvSpPr txBox="1"/>
          <p:nvPr/>
        </p:nvSpPr>
        <p:spPr>
          <a:xfrm>
            <a:off x="286381" y="2715861"/>
            <a:ext cx="6190936" cy="400110"/>
          </a:xfrm>
          <a:prstGeom prst="rect">
            <a:avLst/>
          </a:prstGeom>
          <a:noFill/>
        </p:spPr>
        <p:txBody>
          <a:bodyPr wrap="square">
            <a:spAutoFit/>
          </a:bodyPr>
          <a:lstStyle/>
          <a:p>
            <a:pPr marL="285750" indent="-285750">
              <a:buFont typeface="Arial" panose="020B0604020202020204" pitchFamily="34" charset="0"/>
              <a:buChar char="•"/>
            </a:pPr>
            <a:r>
              <a:rPr lang="en-US" sz="2000" dirty="0"/>
              <a:t>Refactor As You Do a Code Review</a:t>
            </a:r>
          </a:p>
        </p:txBody>
      </p:sp>
    </p:spTree>
    <p:extLst>
      <p:ext uri="{BB962C8B-B14F-4D97-AF65-F5344CB8AC3E}">
        <p14:creationId xmlns:p14="http://schemas.microsoft.com/office/powerpoint/2010/main" val="242877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5E6B4A5-6BF0-2F46-BB50-CFEA4AB4E932}"/>
              </a:ext>
            </a:extLst>
          </p:cNvPr>
          <p:cNvSpPr txBox="1"/>
          <p:nvPr/>
        </p:nvSpPr>
        <p:spPr>
          <a:xfrm>
            <a:off x="315687" y="468086"/>
            <a:ext cx="1997663" cy="523220"/>
          </a:xfrm>
          <a:prstGeom prst="rect">
            <a:avLst/>
          </a:prstGeom>
          <a:noFill/>
        </p:spPr>
        <p:txBody>
          <a:bodyPr wrap="none" rtlCol="0">
            <a:spAutoFit/>
          </a:bodyPr>
          <a:lstStyle/>
          <a:p>
            <a:r>
              <a:rPr lang="en-US" sz="2800" dirty="0"/>
              <a:t>Clean Code</a:t>
            </a:r>
          </a:p>
        </p:txBody>
      </p:sp>
      <p:pic>
        <p:nvPicPr>
          <p:cNvPr id="49" name="Picture 48">
            <a:extLst>
              <a:ext uri="{FF2B5EF4-FFF2-40B4-BE49-F238E27FC236}">
                <a16:creationId xmlns:a16="http://schemas.microsoft.com/office/drawing/2014/main" id="{AAD0F9BE-C556-874D-9379-C9CE065E2969}"/>
              </a:ext>
            </a:extLst>
          </p:cNvPr>
          <p:cNvPicPr>
            <a:picLocks noChangeAspect="1"/>
          </p:cNvPicPr>
          <p:nvPr/>
        </p:nvPicPr>
        <p:blipFill>
          <a:blip r:embed="rId2"/>
          <a:stretch>
            <a:fillRect/>
          </a:stretch>
        </p:blipFill>
        <p:spPr>
          <a:xfrm>
            <a:off x="10221686" y="6430657"/>
            <a:ext cx="1793556" cy="258686"/>
          </a:xfrm>
          <a:prstGeom prst="rect">
            <a:avLst/>
          </a:prstGeom>
        </p:spPr>
      </p:pic>
      <p:sp>
        <p:nvSpPr>
          <p:cNvPr id="2" name="TextBox 1">
            <a:extLst>
              <a:ext uri="{FF2B5EF4-FFF2-40B4-BE49-F238E27FC236}">
                <a16:creationId xmlns:a16="http://schemas.microsoft.com/office/drawing/2014/main" id="{DD5B455F-FDA8-3444-BF40-07D351653F07}"/>
              </a:ext>
            </a:extLst>
          </p:cNvPr>
          <p:cNvSpPr txBox="1"/>
          <p:nvPr/>
        </p:nvSpPr>
        <p:spPr>
          <a:xfrm>
            <a:off x="315687" y="1900183"/>
            <a:ext cx="9765464" cy="1200329"/>
          </a:xfrm>
          <a:prstGeom prst="rect">
            <a:avLst/>
          </a:prstGeom>
          <a:noFill/>
        </p:spPr>
        <p:txBody>
          <a:bodyPr wrap="square" rtlCol="0">
            <a:spAutoFit/>
          </a:bodyPr>
          <a:lstStyle/>
          <a:p>
            <a:r>
              <a:rPr lang="en-US" dirty="0"/>
              <a:t>Clean code: </a:t>
            </a:r>
          </a:p>
          <a:p>
            <a:r>
              <a:rPr lang="en-US" dirty="0"/>
              <a:t>The main purpose of refactoring is to fight technical debt. </a:t>
            </a:r>
          </a:p>
          <a:p>
            <a:r>
              <a:rPr lang="en-US" dirty="0"/>
              <a:t>It transforms a mess into clean code and a simple design.</a:t>
            </a:r>
          </a:p>
          <a:p>
            <a:r>
              <a:rPr lang="en-US" dirty="0"/>
              <a:t>Nice! But what’s clean code, anyway? </a:t>
            </a:r>
          </a:p>
        </p:txBody>
      </p:sp>
      <p:sp>
        <p:nvSpPr>
          <p:cNvPr id="3" name="TextBox 2">
            <a:extLst>
              <a:ext uri="{FF2B5EF4-FFF2-40B4-BE49-F238E27FC236}">
                <a16:creationId xmlns:a16="http://schemas.microsoft.com/office/drawing/2014/main" id="{8C362213-6B50-624B-9BB7-24A6800DF37F}"/>
              </a:ext>
            </a:extLst>
          </p:cNvPr>
          <p:cNvSpPr txBox="1"/>
          <p:nvPr/>
        </p:nvSpPr>
        <p:spPr>
          <a:xfrm>
            <a:off x="315687" y="3757489"/>
            <a:ext cx="19264633" cy="1754326"/>
          </a:xfrm>
          <a:prstGeom prst="rect">
            <a:avLst/>
          </a:prstGeom>
          <a:noFill/>
        </p:spPr>
        <p:txBody>
          <a:bodyPr wrap="none" rtlCol="0">
            <a:spAutoFit/>
          </a:bodyPr>
          <a:lstStyle/>
          <a:p>
            <a:r>
              <a:rPr lang="en-US" dirty="0"/>
              <a:t>Here are some of its features:</a:t>
            </a:r>
          </a:p>
          <a:p>
            <a:r>
              <a:rPr lang="en-US" dirty="0"/>
              <a:t>Clean code is obvious for other programmers.</a:t>
            </a:r>
          </a:p>
          <a:p>
            <a:r>
              <a:rPr lang="en-US" dirty="0"/>
              <a:t>And I’m not talking about super sophisticated algorithms. Poor variable naming, bloated classes, methods, magic numbers -you name it- all of that makes code sloppy and difficult to grasp.</a:t>
            </a:r>
          </a:p>
          <a:p>
            <a:endParaRPr lang="en-US" dirty="0"/>
          </a:p>
          <a:p>
            <a:r>
              <a:rPr lang="en-US" dirty="0"/>
              <a:t>Clean code doesn’t contain duplication</a:t>
            </a:r>
          </a:p>
          <a:p>
            <a:endParaRPr lang="en-US" dirty="0"/>
          </a:p>
        </p:txBody>
      </p:sp>
    </p:spTree>
    <p:extLst>
      <p:ext uri="{BB962C8B-B14F-4D97-AF65-F5344CB8AC3E}">
        <p14:creationId xmlns:p14="http://schemas.microsoft.com/office/powerpoint/2010/main" val="104944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5E6B4A5-6BF0-2F46-BB50-CFEA4AB4E932}"/>
              </a:ext>
            </a:extLst>
          </p:cNvPr>
          <p:cNvSpPr txBox="1"/>
          <p:nvPr/>
        </p:nvSpPr>
        <p:spPr>
          <a:xfrm>
            <a:off x="315687" y="468086"/>
            <a:ext cx="2686954" cy="523220"/>
          </a:xfrm>
          <a:prstGeom prst="rect">
            <a:avLst/>
          </a:prstGeom>
          <a:noFill/>
        </p:spPr>
        <p:txBody>
          <a:bodyPr wrap="none" rtlCol="0">
            <a:spAutoFit/>
          </a:bodyPr>
          <a:lstStyle/>
          <a:p>
            <a:r>
              <a:rPr lang="en-US" sz="2800" dirty="0"/>
              <a:t>Extract method﻿ </a:t>
            </a:r>
          </a:p>
        </p:txBody>
      </p:sp>
      <p:pic>
        <p:nvPicPr>
          <p:cNvPr id="49" name="Picture 48">
            <a:extLst>
              <a:ext uri="{FF2B5EF4-FFF2-40B4-BE49-F238E27FC236}">
                <a16:creationId xmlns:a16="http://schemas.microsoft.com/office/drawing/2014/main" id="{AAD0F9BE-C556-874D-9379-C9CE065E2969}"/>
              </a:ext>
            </a:extLst>
          </p:cNvPr>
          <p:cNvPicPr>
            <a:picLocks noChangeAspect="1"/>
          </p:cNvPicPr>
          <p:nvPr/>
        </p:nvPicPr>
        <p:blipFill>
          <a:blip r:embed="rId2"/>
          <a:stretch>
            <a:fillRect/>
          </a:stretch>
        </p:blipFill>
        <p:spPr>
          <a:xfrm>
            <a:off x="10221686" y="6430657"/>
            <a:ext cx="1793556" cy="258686"/>
          </a:xfrm>
          <a:prstGeom prst="rect">
            <a:avLst/>
          </a:prstGeom>
        </p:spPr>
      </p:pic>
      <p:pic>
        <p:nvPicPr>
          <p:cNvPr id="4" name="Picture 3">
            <a:extLst>
              <a:ext uri="{FF2B5EF4-FFF2-40B4-BE49-F238E27FC236}">
                <a16:creationId xmlns:a16="http://schemas.microsoft.com/office/drawing/2014/main" id="{4ECE0146-DF65-BC43-976F-C3A197094828}"/>
              </a:ext>
            </a:extLst>
          </p:cNvPr>
          <p:cNvPicPr>
            <a:picLocks noChangeAspect="1"/>
          </p:cNvPicPr>
          <p:nvPr/>
        </p:nvPicPr>
        <p:blipFill>
          <a:blip r:embed="rId3"/>
          <a:stretch>
            <a:fillRect/>
          </a:stretch>
        </p:blipFill>
        <p:spPr>
          <a:xfrm>
            <a:off x="1016000" y="1809750"/>
            <a:ext cx="10160000" cy="3238500"/>
          </a:xfrm>
          <a:prstGeom prst="rect">
            <a:avLst/>
          </a:prstGeom>
        </p:spPr>
      </p:pic>
    </p:spTree>
    <p:extLst>
      <p:ext uri="{BB962C8B-B14F-4D97-AF65-F5344CB8AC3E}">
        <p14:creationId xmlns:p14="http://schemas.microsoft.com/office/powerpoint/2010/main" val="227080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5E6B4A5-6BF0-2F46-BB50-CFEA4AB4E932}"/>
              </a:ext>
            </a:extLst>
          </p:cNvPr>
          <p:cNvSpPr txBox="1"/>
          <p:nvPr/>
        </p:nvSpPr>
        <p:spPr>
          <a:xfrm>
            <a:off x="315687" y="468086"/>
            <a:ext cx="6128216" cy="523220"/>
          </a:xfrm>
          <a:prstGeom prst="rect">
            <a:avLst/>
          </a:prstGeom>
          <a:noFill/>
        </p:spPr>
        <p:txBody>
          <a:bodyPr wrap="none" rtlCol="0">
            <a:spAutoFit/>
          </a:bodyPr>
          <a:lstStyle/>
          <a:p>
            <a:r>
              <a:rPr lang="en-US" sz="2800" dirty="0"/>
              <a:t>Replace Method with Method Object </a:t>
            </a:r>
          </a:p>
        </p:txBody>
      </p:sp>
      <p:pic>
        <p:nvPicPr>
          <p:cNvPr id="49" name="Picture 48">
            <a:extLst>
              <a:ext uri="{FF2B5EF4-FFF2-40B4-BE49-F238E27FC236}">
                <a16:creationId xmlns:a16="http://schemas.microsoft.com/office/drawing/2014/main" id="{AAD0F9BE-C556-874D-9379-C9CE065E2969}"/>
              </a:ext>
            </a:extLst>
          </p:cNvPr>
          <p:cNvPicPr>
            <a:picLocks noChangeAspect="1"/>
          </p:cNvPicPr>
          <p:nvPr/>
        </p:nvPicPr>
        <p:blipFill>
          <a:blip r:embed="rId2"/>
          <a:stretch>
            <a:fillRect/>
          </a:stretch>
        </p:blipFill>
        <p:spPr>
          <a:xfrm>
            <a:off x="10221686" y="6430657"/>
            <a:ext cx="1793556" cy="258686"/>
          </a:xfrm>
          <a:prstGeom prst="rect">
            <a:avLst/>
          </a:prstGeom>
        </p:spPr>
      </p:pic>
      <p:pic>
        <p:nvPicPr>
          <p:cNvPr id="2" name="Picture 1">
            <a:extLst>
              <a:ext uri="{FF2B5EF4-FFF2-40B4-BE49-F238E27FC236}">
                <a16:creationId xmlns:a16="http://schemas.microsoft.com/office/drawing/2014/main" id="{D552647B-AC94-D545-B96E-3EBA43E6827F}"/>
              </a:ext>
            </a:extLst>
          </p:cNvPr>
          <p:cNvPicPr>
            <a:picLocks noChangeAspect="1"/>
          </p:cNvPicPr>
          <p:nvPr/>
        </p:nvPicPr>
        <p:blipFill rotWithShape="1">
          <a:blip r:embed="rId3"/>
          <a:srcRect t="2531" b="2306"/>
          <a:stretch/>
        </p:blipFill>
        <p:spPr>
          <a:xfrm>
            <a:off x="1016000" y="1279294"/>
            <a:ext cx="10160000" cy="4604658"/>
          </a:xfrm>
          <a:prstGeom prst="rect">
            <a:avLst/>
          </a:prstGeom>
        </p:spPr>
      </p:pic>
    </p:spTree>
    <p:extLst>
      <p:ext uri="{BB962C8B-B14F-4D97-AF65-F5344CB8AC3E}">
        <p14:creationId xmlns:p14="http://schemas.microsoft.com/office/powerpoint/2010/main" val="343052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636</Words>
  <Application>Microsoft Macintosh PowerPoint</Application>
  <PresentationFormat>Widescreen</PresentationFormat>
  <Paragraphs>70</Paragraphs>
  <Slides>13</Slides>
  <Notes>3</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13</vt:i4>
      </vt:variant>
    </vt:vector>
  </HeadingPairs>
  <TitlesOfParts>
    <vt:vector size="21" baseType="lpstr">
      <vt:lpstr>Arial</vt:lpstr>
      <vt:lpstr>Calibri</vt:lpstr>
      <vt:lpstr>Segoe UI</vt:lpstr>
      <vt:lpstr>Segoe UI Light</vt:lpstr>
      <vt:lpstr>Balancing Act</vt:lpstr>
      <vt:lpstr>Wellspring</vt:lpstr>
      <vt:lpstr>Star of the show</vt:lpstr>
      <vt:lpstr>Amusements</vt:lpstr>
      <vt:lpstr>Software Refactoring   Why Is It Important?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2022-01-13T15:00:22Z</dcterms:modified>
</cp:coreProperties>
</file>