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27" r:id="rId5"/>
    <p:sldId id="328" r:id="rId6"/>
    <p:sldId id="329" r:id="rId7"/>
    <p:sldId id="259" r:id="rId8"/>
    <p:sldId id="330" r:id="rId9"/>
    <p:sldId id="331" r:id="rId10"/>
    <p:sldId id="332" r:id="rId11"/>
    <p:sldId id="333" r:id="rId12"/>
    <p:sldId id="334" r:id="rId13"/>
    <p:sldId id="335" r:id="rId14"/>
    <p:sldId id="336" r:id="rId15"/>
    <p:sldId id="260" r:id="rId16"/>
    <p:sldId id="337" r:id="rId17"/>
    <p:sldId id="261" r:id="rId18"/>
    <p:sldId id="262" r:id="rId19"/>
    <p:sldId id="263" r:id="rId20"/>
    <p:sldId id="338" r:id="rId21"/>
    <p:sldId id="264" r:id="rId22"/>
    <p:sldId id="265" r:id="rId23"/>
    <p:sldId id="339" r:id="rId24"/>
    <p:sldId id="340" r:id="rId25"/>
    <p:sldId id="266" r:id="rId26"/>
    <p:sldId id="341" r:id="rId27"/>
    <p:sldId id="342" r:id="rId28"/>
    <p:sldId id="343" r:id="rId29"/>
    <p:sldId id="267" r:id="rId30"/>
    <p:sldId id="344" r:id="rId31"/>
    <p:sldId id="345" r:id="rId32"/>
    <p:sldId id="268" r:id="rId33"/>
    <p:sldId id="346" r:id="rId34"/>
    <p:sldId id="347" r:id="rId35"/>
    <p:sldId id="348" r:id="rId36"/>
    <p:sldId id="349" r:id="rId37"/>
    <p:sldId id="350" r:id="rId38"/>
    <p:sldId id="270" r:id="rId39"/>
    <p:sldId id="269" r:id="rId40"/>
    <p:sldId id="356" r:id="rId41"/>
    <p:sldId id="351" r:id="rId42"/>
    <p:sldId id="352" r:id="rId43"/>
    <p:sldId id="353" r:id="rId44"/>
    <p:sldId id="354" r:id="rId45"/>
    <p:sldId id="355" r:id="rId46"/>
    <p:sldId id="271" r:id="rId47"/>
    <p:sldId id="357" r:id="rId48"/>
    <p:sldId id="358" r:id="rId49"/>
    <p:sldId id="359" r:id="rId50"/>
    <p:sldId id="272" r:id="rId51"/>
    <p:sldId id="273" r:id="rId52"/>
    <p:sldId id="274" r:id="rId53"/>
    <p:sldId id="276" r:id="rId54"/>
    <p:sldId id="360" r:id="rId55"/>
    <p:sldId id="361" r:id="rId56"/>
    <p:sldId id="277" r:id="rId57"/>
    <p:sldId id="362" r:id="rId58"/>
    <p:sldId id="278" r:id="rId59"/>
    <p:sldId id="363" r:id="rId60"/>
    <p:sldId id="364" r:id="rId61"/>
    <p:sldId id="365" r:id="rId62"/>
    <p:sldId id="280" r:id="rId63"/>
    <p:sldId id="366" r:id="rId64"/>
    <p:sldId id="281" r:id="rId65"/>
    <p:sldId id="367" r:id="rId66"/>
    <p:sldId id="368" r:id="rId67"/>
    <p:sldId id="369" r:id="rId68"/>
    <p:sldId id="370" r:id="rId69"/>
    <p:sldId id="275" r:id="rId70"/>
    <p:sldId id="279" r:id="rId71"/>
    <p:sldId id="282" r:id="rId72"/>
    <p:sldId id="371" r:id="rId73"/>
    <p:sldId id="283" r:id="rId74"/>
    <p:sldId id="372" r:id="rId75"/>
    <p:sldId id="284" r:id="rId76"/>
    <p:sldId id="286" r:id="rId77"/>
    <p:sldId id="373" r:id="rId78"/>
    <p:sldId id="374" r:id="rId79"/>
    <p:sldId id="375" r:id="rId80"/>
    <p:sldId id="287" r:id="rId81"/>
    <p:sldId id="376" r:id="rId82"/>
    <p:sldId id="377" r:id="rId83"/>
    <p:sldId id="378" r:id="rId84"/>
    <p:sldId id="285" r:id="rId85"/>
    <p:sldId id="288" r:id="rId86"/>
    <p:sldId id="289" r:id="rId87"/>
    <p:sldId id="379" r:id="rId88"/>
    <p:sldId id="290" r:id="rId89"/>
    <p:sldId id="291" r:id="rId90"/>
    <p:sldId id="380" r:id="rId91"/>
    <p:sldId id="292" r:id="rId92"/>
    <p:sldId id="293" r:id="rId93"/>
    <p:sldId id="294" r:id="rId94"/>
    <p:sldId id="381" r:id="rId95"/>
    <p:sldId id="382" r:id="rId96"/>
    <p:sldId id="383" r:id="rId97"/>
    <p:sldId id="384" r:id="rId98"/>
    <p:sldId id="295" r:id="rId99"/>
    <p:sldId id="385" r:id="rId100"/>
    <p:sldId id="386" r:id="rId101"/>
    <p:sldId id="296" r:id="rId102"/>
    <p:sldId id="297" r:id="rId103"/>
    <p:sldId id="298" r:id="rId104"/>
    <p:sldId id="299" r:id="rId105"/>
    <p:sldId id="387" r:id="rId106"/>
    <p:sldId id="300" r:id="rId107"/>
    <p:sldId id="301" r:id="rId108"/>
    <p:sldId id="302" r:id="rId109"/>
    <p:sldId id="303" r:id="rId110"/>
    <p:sldId id="304" r:id="rId111"/>
    <p:sldId id="305" r:id="rId112"/>
    <p:sldId id="306" r:id="rId113"/>
    <p:sldId id="388" r:id="rId114"/>
    <p:sldId id="389" r:id="rId115"/>
    <p:sldId id="307" r:id="rId116"/>
    <p:sldId id="308" r:id="rId117"/>
    <p:sldId id="390" r:id="rId118"/>
    <p:sldId id="309" r:id="rId119"/>
    <p:sldId id="310" r:id="rId120"/>
    <p:sldId id="311" r:id="rId121"/>
    <p:sldId id="312" r:id="rId122"/>
    <p:sldId id="391" r:id="rId123"/>
    <p:sldId id="392" r:id="rId124"/>
    <p:sldId id="313" r:id="rId125"/>
    <p:sldId id="314" r:id="rId126"/>
    <p:sldId id="393" r:id="rId127"/>
    <p:sldId id="394" r:id="rId128"/>
    <p:sldId id="395" r:id="rId129"/>
    <p:sldId id="396" r:id="rId130"/>
    <p:sldId id="315" r:id="rId131"/>
    <p:sldId id="316" r:id="rId132"/>
    <p:sldId id="317" r:id="rId133"/>
    <p:sldId id="397" r:id="rId134"/>
    <p:sldId id="398" r:id="rId135"/>
    <p:sldId id="399" r:id="rId136"/>
    <p:sldId id="318" r:id="rId137"/>
    <p:sldId id="319" r:id="rId138"/>
    <p:sldId id="324" r:id="rId139"/>
    <p:sldId id="325" r:id="rId140"/>
    <p:sldId id="326" r:id="rId141"/>
    <p:sldId id="320" r:id="rId142"/>
    <p:sldId id="321" r:id="rId143"/>
    <p:sldId id="322" r:id="rId144"/>
    <p:sldId id="323" r:id="rId14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s" id="{A3F01517-7CA2-48F3-BD80-D5CA28442A34}">
          <p14:sldIdLst>
            <p14:sldId id="256"/>
          </p14:sldIdLst>
        </p14:section>
        <p14:section name="Unit 1. The Foreign Exchange Market" id="{6EB3934E-842B-4890-8C40-01531F4C1571}">
          <p14:sldIdLst>
            <p14:sldId id="257"/>
            <p14:sldId id="258"/>
            <p14:sldId id="327"/>
            <p14:sldId id="328"/>
            <p14:sldId id="329"/>
            <p14:sldId id="259"/>
            <p14:sldId id="330"/>
            <p14:sldId id="331"/>
            <p14:sldId id="332"/>
            <p14:sldId id="333"/>
            <p14:sldId id="334"/>
            <p14:sldId id="335"/>
            <p14:sldId id="336"/>
            <p14:sldId id="260"/>
            <p14:sldId id="337"/>
            <p14:sldId id="261"/>
            <p14:sldId id="262"/>
            <p14:sldId id="263"/>
            <p14:sldId id="338"/>
          </p14:sldIdLst>
        </p14:section>
        <p14:section name="Unit 2. International Monetary Arrangements" id="{E29EF7C2-73D2-4FA2-A1CA-C2093797E648}">
          <p14:sldIdLst>
            <p14:sldId id="264"/>
            <p14:sldId id="265"/>
            <p14:sldId id="339"/>
            <p14:sldId id="340"/>
            <p14:sldId id="266"/>
            <p14:sldId id="341"/>
            <p14:sldId id="342"/>
            <p14:sldId id="343"/>
            <p14:sldId id="267"/>
            <p14:sldId id="344"/>
            <p14:sldId id="345"/>
            <p14:sldId id="268"/>
            <p14:sldId id="346"/>
            <p14:sldId id="347"/>
            <p14:sldId id="348"/>
            <p14:sldId id="349"/>
            <p14:sldId id="350"/>
          </p14:sldIdLst>
        </p14:section>
        <p14:section name="Unit 3. The Balance of Payments" id="{4A2058C0-4254-46B9-B93D-FF30ED78054B}">
          <p14:sldIdLst>
            <p14:sldId id="270"/>
            <p14:sldId id="269"/>
            <p14:sldId id="356"/>
            <p14:sldId id="351"/>
            <p14:sldId id="352"/>
            <p14:sldId id="353"/>
            <p14:sldId id="354"/>
            <p14:sldId id="355"/>
            <p14:sldId id="271"/>
            <p14:sldId id="357"/>
            <p14:sldId id="358"/>
            <p14:sldId id="359"/>
            <p14:sldId id="272"/>
            <p14:sldId id="273"/>
          </p14:sldIdLst>
        </p14:section>
        <p14:section name="Unit 4. Forward-looking Market Instruments" id="{EBCF0B49-A144-409A-80FE-69490A1F46D1}">
          <p14:sldIdLst>
            <p14:sldId id="274"/>
            <p14:sldId id="276"/>
            <p14:sldId id="360"/>
            <p14:sldId id="361"/>
            <p14:sldId id="277"/>
            <p14:sldId id="362"/>
            <p14:sldId id="278"/>
            <p14:sldId id="363"/>
            <p14:sldId id="364"/>
            <p14:sldId id="365"/>
            <p14:sldId id="280"/>
            <p14:sldId id="366"/>
            <p14:sldId id="281"/>
            <p14:sldId id="367"/>
            <p14:sldId id="368"/>
            <p14:sldId id="369"/>
            <p14:sldId id="370"/>
          </p14:sldIdLst>
        </p14:section>
        <p14:section name="Unit 5. The Eurocurrency Market" id="{FA65C7E0-751D-4A9D-A19C-ED4E0FB269B1}">
          <p14:sldIdLst>
            <p14:sldId id="275"/>
            <p14:sldId id="279"/>
            <p14:sldId id="282"/>
            <p14:sldId id="371"/>
            <p14:sldId id="283"/>
            <p14:sldId id="372"/>
          </p14:sldIdLst>
        </p14:section>
        <p14:section name="Unit 6. Exchange Rates, Interest Rates, and Interest Parity" id="{62069BAB-E982-4839-A150-428F4678A54A}">
          <p14:sldIdLst>
            <p14:sldId id="284"/>
            <p14:sldId id="286"/>
            <p14:sldId id="373"/>
            <p14:sldId id="374"/>
            <p14:sldId id="375"/>
            <p14:sldId id="287"/>
            <p14:sldId id="376"/>
            <p14:sldId id="377"/>
            <p14:sldId id="378"/>
          </p14:sldIdLst>
        </p14:section>
        <p14:section name="Unit 7. Prices and Exchange Rates: Purchasing Power Parity" id="{2EE7D09B-C51A-470D-8E32-BA33B7E9666C}">
          <p14:sldIdLst>
            <p14:sldId id="285"/>
            <p14:sldId id="288"/>
            <p14:sldId id="289"/>
            <p14:sldId id="379"/>
            <p14:sldId id="290"/>
            <p14:sldId id="291"/>
            <p14:sldId id="380"/>
            <p14:sldId id="292"/>
          </p14:sldIdLst>
        </p14:section>
        <p14:section name="Unit 8. Foreign Exchange Risk and Forecasting" id="{5C1C450A-EFBE-4055-93AB-021DD1F6EDF6}">
          <p14:sldIdLst>
            <p14:sldId id="293"/>
            <p14:sldId id="294"/>
            <p14:sldId id="381"/>
            <p14:sldId id="382"/>
            <p14:sldId id="383"/>
            <p14:sldId id="384"/>
            <p14:sldId id="295"/>
            <p14:sldId id="385"/>
            <p14:sldId id="386"/>
            <p14:sldId id="296"/>
          </p14:sldIdLst>
        </p14:section>
        <p14:section name="Unit 9. Financial Management of the Multinational Firm" id="{0649A01B-268F-488B-BD2F-8210B31FBC06}">
          <p14:sldIdLst>
            <p14:sldId id="297"/>
            <p14:sldId id="298"/>
            <p14:sldId id="299"/>
            <p14:sldId id="387"/>
            <p14:sldId id="300"/>
            <p14:sldId id="301"/>
            <p14:sldId id="302"/>
          </p14:sldIdLst>
        </p14:section>
        <p14:section name="Unit 10. International Portfolio Investment" id="{66363A78-99AD-4963-908E-6DA083A39873}">
          <p14:sldIdLst>
            <p14:sldId id="303"/>
            <p14:sldId id="304"/>
            <p14:sldId id="305"/>
            <p14:sldId id="306"/>
            <p14:sldId id="388"/>
            <p14:sldId id="389"/>
          </p14:sldIdLst>
        </p14:section>
        <p14:section name="Unit 11. Direct Foreign Investment and International Lending" id="{72F4C825-A11B-418B-A4CF-85932105F03B}">
          <p14:sldIdLst>
            <p14:sldId id="307"/>
            <p14:sldId id="308"/>
            <p14:sldId id="390"/>
            <p14:sldId id="309"/>
            <p14:sldId id="310"/>
            <p14:sldId id="311"/>
            <p14:sldId id="312"/>
            <p14:sldId id="391"/>
            <p14:sldId id="392"/>
          </p14:sldIdLst>
        </p14:section>
        <p14:section name="Unit 12. Determinants of the Balance of Trade" id="{CDBA6310-C162-46CB-B6A6-B1219C28FFAC}">
          <p14:sldIdLst>
            <p14:sldId id="313"/>
            <p14:sldId id="314"/>
            <p14:sldId id="393"/>
            <p14:sldId id="394"/>
            <p14:sldId id="395"/>
            <p14:sldId id="396"/>
            <p14:sldId id="315"/>
            <p14:sldId id="316"/>
            <p14:sldId id="317"/>
            <p14:sldId id="397"/>
            <p14:sldId id="398"/>
            <p14:sldId id="399"/>
          </p14:sldIdLst>
        </p14:section>
        <p14:section name="Unit 13. The IS-LM-BP Approach" id="{74C5825B-26E4-48DA-BB52-0AA1D2E931B8}">
          <p14:sldIdLst>
            <p14:sldId id="318"/>
            <p14:sldId id="319"/>
            <p14:sldId id="324"/>
            <p14:sldId id="325"/>
            <p14:sldId id="326"/>
            <p14:sldId id="320"/>
            <p14:sldId id="321"/>
            <p14:sldId id="322"/>
            <p14:sldId id="32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p:scale>
          <a:sx n="75" d="100"/>
          <a:sy n="75" d="100"/>
        </p:scale>
        <p:origin x="-1594" y="-4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24.02.2016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24.02.2016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24.02.2016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24.02.2016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24.02.2016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24.02.2016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24.02.2016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24.02.2016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24.02.2016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24.02.2016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24.02.2016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24.02.2016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www.cbr.ru/" TargetMode="External"/><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moex.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br.ru/" TargetMode="External"/><Relationship Id="rId2" Type="http://schemas.openxmlformats.org/officeDocument/2006/relationships/hyperlink" Target="http://www.cbr.ru/eng/hd_base/Default.aspx?PrtID=bicurbas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bis.org/publ/rpfx13.ht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cbr.ru/"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cbr.ru/"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cbr.ru/"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cbr.ru/"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cbr.ru/"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bis.org/publ/rpfx13.ht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cbr.ru/"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bis.org/publ/rpfx13.htm"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www.bis.org/statistics/rppb1407_detailed.pdf"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www.economist.com/"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International Finance</a:t>
            </a:r>
            <a:endParaRPr lang="ru-RU" dirty="0"/>
          </a:p>
        </p:txBody>
      </p:sp>
      <p:sp>
        <p:nvSpPr>
          <p:cNvPr id="3" name="Подзаголовок 2"/>
          <p:cNvSpPr>
            <a:spLocks noGrp="1"/>
          </p:cNvSpPr>
          <p:nvPr>
            <p:ph type="subTitle" idx="1"/>
          </p:nvPr>
        </p:nvSpPr>
        <p:spPr/>
        <p:txBody>
          <a:bodyPr/>
          <a:lstStyle/>
          <a:p>
            <a:r>
              <a:rPr lang="en-US" dirty="0" smtClean="0">
                <a:solidFill>
                  <a:schemeClr val="tx1"/>
                </a:solidFill>
              </a:rPr>
              <a:t>Lecture: Alexander </a:t>
            </a:r>
            <a:r>
              <a:rPr lang="en-US" dirty="0" err="1" smtClean="0">
                <a:solidFill>
                  <a:schemeClr val="tx1"/>
                </a:solidFill>
              </a:rPr>
              <a:t>Borochkin</a:t>
            </a:r>
            <a:endParaRPr lang="ru-RU" dirty="0">
              <a:solidFill>
                <a:schemeClr val="tx1"/>
              </a:solidFill>
            </a:endParaRPr>
          </a:p>
        </p:txBody>
      </p:sp>
    </p:spTree>
    <p:extLst>
      <p:ext uri="{BB962C8B-B14F-4D97-AF65-F5344CB8AC3E}">
        <p14:creationId xmlns:p14="http://schemas.microsoft.com/office/powerpoint/2010/main" val="1442255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 of the currency quotes</a:t>
            </a:r>
            <a:endParaRPr lang="ru-RU" dirty="0"/>
          </a:p>
        </p:txBody>
      </p:sp>
      <p:sp>
        <p:nvSpPr>
          <p:cNvPr id="3" name="Объект 2"/>
          <p:cNvSpPr>
            <a:spLocks noGrp="1"/>
          </p:cNvSpPr>
          <p:nvPr>
            <p:ph idx="1"/>
          </p:nvPr>
        </p:nvSpPr>
        <p:spPr>
          <a:xfrm>
            <a:off x="457200" y="1556792"/>
            <a:ext cx="3754760" cy="4569371"/>
          </a:xfrm>
        </p:spPr>
        <p:txBody>
          <a:bodyPr>
            <a:normAutofit fontScale="92500" lnSpcReduction="10000"/>
          </a:bodyPr>
          <a:lstStyle/>
          <a:p>
            <a:r>
              <a:rPr lang="ru-RU" dirty="0" err="1"/>
              <a:t>Most</a:t>
            </a:r>
            <a:r>
              <a:rPr lang="ru-RU" dirty="0"/>
              <a:t> </a:t>
            </a:r>
            <a:r>
              <a:rPr lang="ru-RU" dirty="0" err="1"/>
              <a:t>currency</a:t>
            </a:r>
            <a:r>
              <a:rPr lang="ru-RU" dirty="0"/>
              <a:t> </a:t>
            </a:r>
            <a:r>
              <a:rPr lang="ru-RU" dirty="0" err="1"/>
              <a:t>exchange</a:t>
            </a:r>
            <a:r>
              <a:rPr lang="ru-RU" dirty="0"/>
              <a:t> </a:t>
            </a:r>
            <a:r>
              <a:rPr lang="ru-RU" dirty="0" err="1"/>
              <a:t>rates</a:t>
            </a:r>
            <a:r>
              <a:rPr lang="ru-RU" dirty="0"/>
              <a:t> </a:t>
            </a:r>
            <a:r>
              <a:rPr lang="ru-RU" dirty="0" err="1"/>
              <a:t>are</a:t>
            </a:r>
            <a:r>
              <a:rPr lang="ru-RU" dirty="0"/>
              <a:t> </a:t>
            </a:r>
            <a:r>
              <a:rPr lang="ru-RU" dirty="0" err="1"/>
              <a:t>quoted</a:t>
            </a:r>
            <a:r>
              <a:rPr lang="ru-RU" dirty="0"/>
              <a:t> </a:t>
            </a:r>
            <a:r>
              <a:rPr lang="ru-RU" dirty="0" err="1"/>
              <a:t>out</a:t>
            </a:r>
            <a:r>
              <a:rPr lang="ru-RU" dirty="0"/>
              <a:t> </a:t>
            </a:r>
            <a:r>
              <a:rPr lang="ru-RU" dirty="0" err="1"/>
              <a:t>to</a:t>
            </a:r>
            <a:r>
              <a:rPr lang="ru-RU" dirty="0"/>
              <a:t> </a:t>
            </a:r>
            <a:r>
              <a:rPr lang="ru-RU" dirty="0" err="1"/>
              <a:t>five</a:t>
            </a:r>
            <a:r>
              <a:rPr lang="ru-RU" dirty="0"/>
              <a:t> </a:t>
            </a:r>
            <a:r>
              <a:rPr lang="ru-RU" dirty="0" err="1"/>
              <a:t>digits</a:t>
            </a:r>
            <a:r>
              <a:rPr lang="ru-RU" dirty="0"/>
              <a:t> </a:t>
            </a:r>
            <a:r>
              <a:rPr lang="ru-RU" dirty="0" err="1"/>
              <a:t>after</a:t>
            </a:r>
            <a:r>
              <a:rPr lang="ru-RU" dirty="0"/>
              <a:t> </a:t>
            </a:r>
            <a:r>
              <a:rPr lang="ru-RU" dirty="0" err="1"/>
              <a:t>the</a:t>
            </a:r>
            <a:r>
              <a:rPr lang="ru-RU" dirty="0"/>
              <a:t> </a:t>
            </a:r>
            <a:r>
              <a:rPr lang="ru-RU" dirty="0" err="1"/>
              <a:t>decimal</a:t>
            </a:r>
            <a:r>
              <a:rPr lang="ru-RU" dirty="0"/>
              <a:t> </a:t>
            </a:r>
            <a:r>
              <a:rPr lang="ru-RU" dirty="0" err="1"/>
              <a:t>place</a:t>
            </a:r>
            <a:r>
              <a:rPr lang="ru-RU" dirty="0"/>
              <a:t>, </a:t>
            </a:r>
            <a:r>
              <a:rPr lang="ru-RU" dirty="0" err="1"/>
              <a:t>with</a:t>
            </a:r>
            <a:r>
              <a:rPr lang="ru-RU" dirty="0"/>
              <a:t> </a:t>
            </a:r>
            <a:r>
              <a:rPr lang="ru-RU" dirty="0" err="1"/>
              <a:t>the</a:t>
            </a:r>
            <a:r>
              <a:rPr lang="ru-RU" dirty="0"/>
              <a:t> </a:t>
            </a:r>
            <a:r>
              <a:rPr lang="ru-RU" dirty="0" err="1"/>
              <a:t>exception</a:t>
            </a:r>
            <a:r>
              <a:rPr lang="ru-RU" dirty="0"/>
              <a:t> </a:t>
            </a:r>
            <a:r>
              <a:rPr lang="ru-RU" dirty="0" err="1"/>
              <a:t>of</a:t>
            </a:r>
            <a:r>
              <a:rPr lang="ru-RU" dirty="0"/>
              <a:t> </a:t>
            </a:r>
            <a:r>
              <a:rPr lang="ru-RU" dirty="0" err="1"/>
              <a:t>the</a:t>
            </a:r>
            <a:r>
              <a:rPr lang="ru-RU" dirty="0"/>
              <a:t> </a:t>
            </a:r>
            <a:r>
              <a:rPr lang="ru-RU" dirty="0" err="1"/>
              <a:t>Japanese</a:t>
            </a:r>
            <a:r>
              <a:rPr lang="ru-RU" dirty="0"/>
              <a:t> </a:t>
            </a:r>
            <a:r>
              <a:rPr lang="ru-RU" dirty="0" err="1"/>
              <a:t>yen</a:t>
            </a:r>
            <a:r>
              <a:rPr lang="ru-RU" dirty="0"/>
              <a:t> (JPY), </a:t>
            </a:r>
            <a:r>
              <a:rPr lang="ru-RU" dirty="0" err="1"/>
              <a:t>which</a:t>
            </a:r>
            <a:r>
              <a:rPr lang="ru-RU" dirty="0"/>
              <a:t> </a:t>
            </a:r>
            <a:r>
              <a:rPr lang="ru-RU" dirty="0" err="1"/>
              <a:t>is</a:t>
            </a:r>
            <a:r>
              <a:rPr lang="ru-RU" dirty="0"/>
              <a:t> </a:t>
            </a:r>
            <a:r>
              <a:rPr lang="ru-RU" dirty="0" err="1"/>
              <a:t>quoted</a:t>
            </a:r>
            <a:r>
              <a:rPr lang="ru-RU" dirty="0"/>
              <a:t> </a:t>
            </a:r>
            <a:r>
              <a:rPr lang="ru-RU" dirty="0" err="1"/>
              <a:t>out</a:t>
            </a:r>
            <a:r>
              <a:rPr lang="ru-RU" dirty="0"/>
              <a:t> </a:t>
            </a:r>
            <a:r>
              <a:rPr lang="ru-RU" dirty="0" err="1"/>
              <a:t>to</a:t>
            </a:r>
            <a:r>
              <a:rPr lang="ru-RU" dirty="0"/>
              <a:t> </a:t>
            </a:r>
            <a:r>
              <a:rPr lang="ru-RU" dirty="0" err="1"/>
              <a:t>three</a:t>
            </a:r>
            <a:r>
              <a:rPr lang="ru-RU" dirty="0"/>
              <a:t> </a:t>
            </a:r>
            <a:r>
              <a:rPr lang="ru-RU" dirty="0" err="1"/>
              <a:t>decimal</a:t>
            </a:r>
            <a:r>
              <a:rPr lang="ru-RU" dirty="0"/>
              <a:t> </a:t>
            </a:r>
            <a:r>
              <a:rPr lang="ru-RU" dirty="0" err="1"/>
              <a:t>places</a:t>
            </a:r>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700808"/>
            <a:ext cx="4314091" cy="1902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576510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err="1"/>
              <a:t>T</a:t>
            </a:r>
            <a:r>
              <a:rPr lang="ru-RU" dirty="0" err="1" smtClean="0"/>
              <a:t>he</a:t>
            </a:r>
            <a:r>
              <a:rPr lang="ru-RU" dirty="0" smtClean="0"/>
              <a:t> </a:t>
            </a:r>
            <a:r>
              <a:rPr lang="ru-RU" dirty="0" err="1"/>
              <a:t>risk</a:t>
            </a:r>
            <a:r>
              <a:rPr lang="ru-RU" dirty="0"/>
              <a:t> </a:t>
            </a:r>
            <a:r>
              <a:rPr lang="ru-RU" dirty="0" err="1"/>
              <a:t>premium</a:t>
            </a:r>
            <a:r>
              <a:rPr lang="ru-RU" dirty="0"/>
              <a:t> </a:t>
            </a:r>
            <a:r>
              <a:rPr lang="ru-RU" dirty="0" err="1"/>
              <a:t>in</a:t>
            </a:r>
            <a:r>
              <a:rPr lang="ru-RU" dirty="0"/>
              <a:t> </a:t>
            </a:r>
            <a:r>
              <a:rPr lang="ru-RU" dirty="0" err="1"/>
              <a:t>the</a:t>
            </a:r>
            <a:r>
              <a:rPr lang="ru-RU" dirty="0"/>
              <a:t> </a:t>
            </a:r>
            <a:r>
              <a:rPr lang="ru-RU" dirty="0" err="1"/>
              <a:t>forward</a:t>
            </a:r>
            <a:r>
              <a:rPr lang="ru-RU" dirty="0"/>
              <a:t> </a:t>
            </a:r>
            <a:r>
              <a:rPr lang="ru-RU" dirty="0" err="1"/>
              <a:t>exchange</a:t>
            </a:r>
            <a:r>
              <a:rPr lang="ru-RU" dirty="0"/>
              <a:t> </a:t>
            </a:r>
            <a:r>
              <a:rPr lang="ru-RU" dirty="0" err="1"/>
              <a:t>market</a:t>
            </a:r>
            <a:endParaRPr lang="ru-RU" dirty="0"/>
          </a:p>
        </p:txBody>
      </p:sp>
      <p:pic>
        <p:nvPicPr>
          <p:cNvPr id="317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3848" y="1988840"/>
            <a:ext cx="2808312" cy="1935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Прямоугольник 3"/>
          <p:cNvSpPr/>
          <p:nvPr/>
        </p:nvSpPr>
        <p:spPr>
          <a:xfrm>
            <a:off x="1187624" y="3861048"/>
            <a:ext cx="6912768" cy="1569660"/>
          </a:xfrm>
          <a:prstGeom prst="rect">
            <a:avLst/>
          </a:prstGeom>
        </p:spPr>
        <p:txBody>
          <a:bodyPr wrap="square">
            <a:spAutoFit/>
          </a:bodyPr>
          <a:lstStyle/>
          <a:p>
            <a:r>
              <a:rPr lang="en-US" sz="2400" dirty="0" smtClean="0"/>
              <a:t>I</a:t>
            </a:r>
            <a:r>
              <a:rPr lang="ru-RU" sz="2400" dirty="0" smtClean="0"/>
              <a:t>f </a:t>
            </a:r>
            <a:r>
              <a:rPr lang="ru-RU" sz="2400" dirty="0" err="1"/>
              <a:t>the</a:t>
            </a:r>
            <a:r>
              <a:rPr lang="ru-RU" sz="2400" dirty="0"/>
              <a:t> </a:t>
            </a:r>
            <a:r>
              <a:rPr lang="ru-RU" sz="2400" dirty="0" err="1"/>
              <a:t>effective</a:t>
            </a:r>
            <a:r>
              <a:rPr lang="ru-RU" sz="2400" dirty="0"/>
              <a:t> </a:t>
            </a:r>
            <a:r>
              <a:rPr lang="ru-RU" sz="2400" dirty="0" err="1"/>
              <a:t>return</a:t>
            </a:r>
            <a:r>
              <a:rPr lang="ru-RU" sz="2400" dirty="0"/>
              <a:t> </a:t>
            </a:r>
            <a:r>
              <a:rPr lang="ru-RU" sz="2400" dirty="0" err="1"/>
              <a:t>differential</a:t>
            </a:r>
            <a:r>
              <a:rPr lang="ru-RU" sz="2400" dirty="0"/>
              <a:t> </a:t>
            </a:r>
            <a:r>
              <a:rPr lang="ru-RU" sz="2400" dirty="0" err="1"/>
              <a:t>is</a:t>
            </a:r>
            <a:r>
              <a:rPr lang="ru-RU" sz="2400" dirty="0"/>
              <a:t> </a:t>
            </a:r>
            <a:r>
              <a:rPr lang="ru-RU" sz="2400" dirty="0" err="1"/>
              <a:t>zero</a:t>
            </a:r>
            <a:r>
              <a:rPr lang="ru-RU" sz="2400" dirty="0"/>
              <a:t>, </a:t>
            </a:r>
            <a:r>
              <a:rPr lang="ru-RU" sz="2400" dirty="0" err="1"/>
              <a:t>then</a:t>
            </a:r>
            <a:r>
              <a:rPr lang="ru-RU" sz="2400" dirty="0"/>
              <a:t> </a:t>
            </a:r>
            <a:r>
              <a:rPr lang="ru-RU" sz="2400" dirty="0" err="1"/>
              <a:t>there</a:t>
            </a:r>
            <a:r>
              <a:rPr lang="ru-RU" sz="2400" dirty="0"/>
              <a:t> </a:t>
            </a:r>
            <a:r>
              <a:rPr lang="ru-RU" sz="2400" dirty="0" err="1"/>
              <a:t>would</a:t>
            </a:r>
            <a:r>
              <a:rPr lang="ru-RU" sz="2400" dirty="0"/>
              <a:t> </a:t>
            </a:r>
            <a:r>
              <a:rPr lang="ru-RU" sz="2400" dirty="0" err="1"/>
              <a:t>appear</a:t>
            </a:r>
            <a:r>
              <a:rPr lang="ru-RU" sz="2400" dirty="0"/>
              <a:t> </a:t>
            </a:r>
            <a:r>
              <a:rPr lang="ru-RU" sz="2400" dirty="0" err="1"/>
              <a:t>to</a:t>
            </a:r>
            <a:r>
              <a:rPr lang="ru-RU" sz="2400" dirty="0"/>
              <a:t> </a:t>
            </a:r>
            <a:r>
              <a:rPr lang="ru-RU" sz="2400" dirty="0" err="1"/>
              <a:t>be</a:t>
            </a:r>
            <a:r>
              <a:rPr lang="ru-RU" sz="2400" dirty="0"/>
              <a:t> </a:t>
            </a:r>
            <a:r>
              <a:rPr lang="ru-RU" sz="2400" dirty="0" err="1"/>
              <a:t>no</a:t>
            </a:r>
            <a:r>
              <a:rPr lang="ru-RU" sz="2400" dirty="0"/>
              <a:t> </a:t>
            </a:r>
            <a:r>
              <a:rPr lang="ru-RU" sz="2400" dirty="0" err="1"/>
              <a:t>risk</a:t>
            </a:r>
            <a:r>
              <a:rPr lang="ru-RU" sz="2400" dirty="0"/>
              <a:t> </a:t>
            </a:r>
            <a:r>
              <a:rPr lang="ru-RU" sz="2400" dirty="0" err="1"/>
              <a:t>premium</a:t>
            </a:r>
            <a:r>
              <a:rPr lang="ru-RU" sz="2400" dirty="0"/>
              <a:t>. </a:t>
            </a:r>
            <a:r>
              <a:rPr lang="ru-RU" sz="2400" dirty="0" err="1"/>
              <a:t>If</a:t>
            </a:r>
            <a:r>
              <a:rPr lang="ru-RU" sz="2400" dirty="0"/>
              <a:t> </a:t>
            </a:r>
            <a:r>
              <a:rPr lang="ru-RU" sz="2400" dirty="0" err="1"/>
              <a:t>the</a:t>
            </a:r>
            <a:r>
              <a:rPr lang="ru-RU" sz="2400" dirty="0"/>
              <a:t> </a:t>
            </a:r>
            <a:r>
              <a:rPr lang="ru-RU" sz="2400" dirty="0" err="1"/>
              <a:t>effective</a:t>
            </a:r>
            <a:r>
              <a:rPr lang="ru-RU" sz="2400" dirty="0"/>
              <a:t> </a:t>
            </a:r>
            <a:r>
              <a:rPr lang="ru-RU" sz="2400" dirty="0" err="1"/>
              <a:t>return</a:t>
            </a:r>
            <a:r>
              <a:rPr lang="ru-RU" sz="2400" dirty="0"/>
              <a:t> </a:t>
            </a:r>
            <a:r>
              <a:rPr lang="ru-RU" sz="2400" dirty="0" err="1"/>
              <a:t>differential</a:t>
            </a:r>
            <a:r>
              <a:rPr lang="ru-RU" sz="2400" dirty="0"/>
              <a:t> </a:t>
            </a:r>
            <a:r>
              <a:rPr lang="ru-RU" sz="2400" dirty="0" err="1"/>
              <a:t>is</a:t>
            </a:r>
            <a:r>
              <a:rPr lang="ru-RU" sz="2400" dirty="0"/>
              <a:t> </a:t>
            </a:r>
            <a:r>
              <a:rPr lang="ru-RU" sz="2400" dirty="0" err="1"/>
              <a:t>positive</a:t>
            </a:r>
            <a:r>
              <a:rPr lang="ru-RU" sz="2400" dirty="0"/>
              <a:t>, </a:t>
            </a:r>
            <a:r>
              <a:rPr lang="ru-RU" sz="2400" dirty="0" err="1"/>
              <a:t>then</a:t>
            </a:r>
            <a:r>
              <a:rPr lang="ru-RU" sz="2400" dirty="0"/>
              <a:t> </a:t>
            </a:r>
            <a:r>
              <a:rPr lang="ru-RU" sz="2400" dirty="0" err="1"/>
              <a:t>there</a:t>
            </a:r>
            <a:r>
              <a:rPr lang="ru-RU" sz="2400" dirty="0"/>
              <a:t> </a:t>
            </a:r>
            <a:r>
              <a:rPr lang="ru-RU" sz="2400" dirty="0" err="1"/>
              <a:t>is</a:t>
            </a:r>
            <a:r>
              <a:rPr lang="ru-RU" sz="2400" dirty="0"/>
              <a:t> a </a:t>
            </a:r>
            <a:r>
              <a:rPr lang="ru-RU" sz="2400" dirty="0" err="1"/>
              <a:t>positive</a:t>
            </a:r>
            <a:r>
              <a:rPr lang="ru-RU" sz="2400" dirty="0"/>
              <a:t> </a:t>
            </a:r>
            <a:r>
              <a:rPr lang="ru-RU" sz="2400" dirty="0" err="1"/>
              <a:t>risk</a:t>
            </a:r>
            <a:r>
              <a:rPr lang="ru-RU" sz="2400" dirty="0"/>
              <a:t> </a:t>
            </a:r>
            <a:r>
              <a:rPr lang="ru-RU" sz="2400" dirty="0" err="1"/>
              <a:t>premium</a:t>
            </a:r>
            <a:r>
              <a:rPr lang="ru-RU" sz="2400" dirty="0"/>
              <a:t> </a:t>
            </a:r>
            <a:r>
              <a:rPr lang="ru-RU" sz="2400" dirty="0" err="1"/>
              <a:t>on</a:t>
            </a:r>
            <a:r>
              <a:rPr lang="ru-RU" sz="2400" dirty="0"/>
              <a:t> </a:t>
            </a:r>
            <a:r>
              <a:rPr lang="ru-RU" sz="2400" dirty="0" err="1"/>
              <a:t>the</a:t>
            </a:r>
            <a:r>
              <a:rPr lang="ru-RU" sz="2400" dirty="0"/>
              <a:t> </a:t>
            </a:r>
            <a:r>
              <a:rPr lang="ru-RU" sz="2400" dirty="0" err="1"/>
              <a:t>domestic</a:t>
            </a:r>
            <a:r>
              <a:rPr lang="ru-RU" sz="2400" dirty="0"/>
              <a:t> </a:t>
            </a:r>
            <a:r>
              <a:rPr lang="ru-RU" sz="2400" dirty="0" err="1" smtClean="0"/>
              <a:t>currency</a:t>
            </a:r>
            <a:r>
              <a:rPr lang="en-US" sz="2400" dirty="0" smtClean="0"/>
              <a:t>.</a:t>
            </a:r>
            <a:endParaRPr lang="ru-RU" sz="2400" dirty="0"/>
          </a:p>
        </p:txBody>
      </p:sp>
    </p:spTree>
    <p:extLst>
      <p:ext uri="{BB962C8B-B14F-4D97-AF65-F5344CB8AC3E}">
        <p14:creationId xmlns:p14="http://schemas.microsoft.com/office/powerpoint/2010/main" val="29065322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8.3. Foreign Exchange Forecasting</a:t>
            </a:r>
            <a:endParaRPr lang="ru-RU" dirty="0"/>
          </a:p>
        </p:txBody>
      </p:sp>
      <p:sp>
        <p:nvSpPr>
          <p:cNvPr id="3" name="Объект 2"/>
          <p:cNvSpPr>
            <a:spLocks noGrp="1"/>
          </p:cNvSpPr>
          <p:nvPr>
            <p:ph idx="1"/>
          </p:nvPr>
        </p:nvSpPr>
        <p:spPr/>
        <p:txBody>
          <a:bodyPr>
            <a:normAutofit lnSpcReduction="10000"/>
          </a:bodyPr>
          <a:lstStyle/>
          <a:p>
            <a:r>
              <a:rPr lang="ru-RU" dirty="0"/>
              <a:t>A </a:t>
            </a:r>
            <a:r>
              <a:rPr lang="ru-RU" dirty="0" err="1"/>
              <a:t>fundamental</a:t>
            </a:r>
            <a:r>
              <a:rPr lang="ru-RU" dirty="0"/>
              <a:t> </a:t>
            </a:r>
            <a:r>
              <a:rPr lang="ru-RU" dirty="0" err="1"/>
              <a:t>model</a:t>
            </a:r>
            <a:r>
              <a:rPr lang="ru-RU" dirty="0"/>
              <a:t> </a:t>
            </a:r>
            <a:r>
              <a:rPr lang="ru-RU" dirty="0" err="1"/>
              <a:t>forecasts</a:t>
            </a:r>
            <a:r>
              <a:rPr lang="ru-RU" dirty="0"/>
              <a:t> </a:t>
            </a:r>
            <a:r>
              <a:rPr lang="ru-RU" dirty="0" err="1"/>
              <a:t>exchange</a:t>
            </a:r>
            <a:r>
              <a:rPr lang="ru-RU" dirty="0"/>
              <a:t> </a:t>
            </a:r>
            <a:r>
              <a:rPr lang="ru-RU" dirty="0" err="1"/>
              <a:t>rates</a:t>
            </a:r>
            <a:r>
              <a:rPr lang="ru-RU" dirty="0"/>
              <a:t> </a:t>
            </a:r>
            <a:r>
              <a:rPr lang="ru-RU" dirty="0" err="1"/>
              <a:t>based</a:t>
            </a:r>
            <a:r>
              <a:rPr lang="ru-RU" dirty="0"/>
              <a:t> </a:t>
            </a:r>
            <a:r>
              <a:rPr lang="ru-RU" dirty="0" err="1"/>
              <a:t>on</a:t>
            </a:r>
            <a:r>
              <a:rPr lang="ru-RU" dirty="0"/>
              <a:t> </a:t>
            </a:r>
            <a:r>
              <a:rPr lang="ru-RU" dirty="0" err="1"/>
              <a:t>variables</a:t>
            </a:r>
            <a:r>
              <a:rPr lang="ru-RU" dirty="0"/>
              <a:t> </a:t>
            </a:r>
            <a:r>
              <a:rPr lang="ru-RU" dirty="0" err="1"/>
              <a:t>that</a:t>
            </a:r>
            <a:r>
              <a:rPr lang="ru-RU" dirty="0"/>
              <a:t> </a:t>
            </a:r>
            <a:r>
              <a:rPr lang="ru-RU" dirty="0" err="1"/>
              <a:t>are</a:t>
            </a:r>
            <a:r>
              <a:rPr lang="ru-RU" dirty="0"/>
              <a:t> </a:t>
            </a:r>
            <a:r>
              <a:rPr lang="ru-RU" dirty="0" err="1"/>
              <a:t>believed</a:t>
            </a:r>
            <a:r>
              <a:rPr lang="ru-RU" dirty="0"/>
              <a:t> </a:t>
            </a:r>
            <a:r>
              <a:rPr lang="ru-RU" dirty="0" err="1"/>
              <a:t>to</a:t>
            </a:r>
            <a:r>
              <a:rPr lang="ru-RU" dirty="0"/>
              <a:t> </a:t>
            </a:r>
            <a:r>
              <a:rPr lang="ru-RU" dirty="0" err="1"/>
              <a:t>be</a:t>
            </a:r>
            <a:r>
              <a:rPr lang="ru-RU" dirty="0"/>
              <a:t> </a:t>
            </a:r>
            <a:r>
              <a:rPr lang="ru-RU" dirty="0" err="1" smtClean="0"/>
              <a:t>important</a:t>
            </a:r>
            <a:r>
              <a:rPr lang="ru-RU" dirty="0" smtClean="0"/>
              <a:t> </a:t>
            </a:r>
            <a:r>
              <a:rPr lang="ru-RU" dirty="0" err="1"/>
              <a:t>determinants</a:t>
            </a:r>
            <a:r>
              <a:rPr lang="ru-RU" dirty="0"/>
              <a:t> </a:t>
            </a:r>
            <a:r>
              <a:rPr lang="ru-RU" dirty="0" err="1"/>
              <a:t>of</a:t>
            </a:r>
            <a:r>
              <a:rPr lang="ru-RU" dirty="0"/>
              <a:t> </a:t>
            </a:r>
            <a:r>
              <a:rPr lang="ru-RU" dirty="0" err="1"/>
              <a:t>exchange</a:t>
            </a:r>
            <a:r>
              <a:rPr lang="ru-RU" dirty="0"/>
              <a:t> </a:t>
            </a:r>
            <a:r>
              <a:rPr lang="ru-RU" dirty="0" err="1"/>
              <a:t>rates</a:t>
            </a:r>
            <a:r>
              <a:rPr lang="ru-RU" dirty="0" smtClean="0"/>
              <a:t>.</a:t>
            </a:r>
            <a:endParaRPr lang="en-US" dirty="0" smtClean="0"/>
          </a:p>
          <a:p>
            <a:r>
              <a:rPr lang="ru-RU" dirty="0"/>
              <a:t>A </a:t>
            </a:r>
            <a:r>
              <a:rPr lang="ru-RU" dirty="0" err="1"/>
              <a:t>technical</a:t>
            </a:r>
            <a:r>
              <a:rPr lang="ru-RU" dirty="0"/>
              <a:t> </a:t>
            </a:r>
            <a:r>
              <a:rPr lang="ru-RU" dirty="0" err="1"/>
              <a:t>trading</a:t>
            </a:r>
            <a:r>
              <a:rPr lang="ru-RU" dirty="0"/>
              <a:t> </a:t>
            </a:r>
            <a:r>
              <a:rPr lang="ru-RU" dirty="0" err="1"/>
              <a:t>model</a:t>
            </a:r>
            <a:r>
              <a:rPr lang="ru-RU" dirty="0"/>
              <a:t> </a:t>
            </a:r>
            <a:r>
              <a:rPr lang="ru-RU" dirty="0" err="1"/>
              <a:t>uses</a:t>
            </a:r>
            <a:r>
              <a:rPr lang="ru-RU" dirty="0"/>
              <a:t> </a:t>
            </a:r>
            <a:r>
              <a:rPr lang="ru-RU" dirty="0" err="1"/>
              <a:t>the</a:t>
            </a:r>
            <a:r>
              <a:rPr lang="ru-RU" dirty="0"/>
              <a:t> </a:t>
            </a:r>
            <a:r>
              <a:rPr lang="ru-RU" dirty="0" err="1"/>
              <a:t>past</a:t>
            </a:r>
            <a:r>
              <a:rPr lang="ru-RU" dirty="0"/>
              <a:t> </a:t>
            </a:r>
            <a:r>
              <a:rPr lang="ru-RU" dirty="0" err="1"/>
              <a:t>history</a:t>
            </a:r>
            <a:r>
              <a:rPr lang="ru-RU" dirty="0"/>
              <a:t> </a:t>
            </a:r>
            <a:r>
              <a:rPr lang="ru-RU" dirty="0" err="1"/>
              <a:t>of</a:t>
            </a:r>
            <a:r>
              <a:rPr lang="ru-RU" dirty="0"/>
              <a:t> </a:t>
            </a:r>
            <a:r>
              <a:rPr lang="ru-RU" dirty="0" err="1"/>
              <a:t>exchange</a:t>
            </a:r>
            <a:r>
              <a:rPr lang="ru-RU" dirty="0"/>
              <a:t> </a:t>
            </a:r>
            <a:r>
              <a:rPr lang="ru-RU" dirty="0" err="1"/>
              <a:t>rates</a:t>
            </a:r>
            <a:r>
              <a:rPr lang="ru-RU" dirty="0"/>
              <a:t> </a:t>
            </a:r>
            <a:r>
              <a:rPr lang="ru-RU" dirty="0" err="1"/>
              <a:t>to</a:t>
            </a:r>
            <a:r>
              <a:rPr lang="ru-RU" dirty="0"/>
              <a:t> </a:t>
            </a:r>
            <a:r>
              <a:rPr lang="ru-RU" dirty="0" err="1"/>
              <a:t>predict</a:t>
            </a:r>
            <a:r>
              <a:rPr lang="ru-RU" dirty="0"/>
              <a:t> </a:t>
            </a:r>
            <a:r>
              <a:rPr lang="ru-RU" dirty="0" err="1"/>
              <a:t>future</a:t>
            </a:r>
            <a:r>
              <a:rPr lang="ru-RU" dirty="0"/>
              <a:t> </a:t>
            </a:r>
            <a:r>
              <a:rPr lang="ru-RU" dirty="0" err="1"/>
              <a:t>movements</a:t>
            </a:r>
            <a:r>
              <a:rPr lang="ru-RU" dirty="0"/>
              <a:t>. </a:t>
            </a:r>
            <a:r>
              <a:rPr lang="ru-RU" dirty="0" err="1"/>
              <a:t>Technical</a:t>
            </a:r>
            <a:r>
              <a:rPr lang="ru-RU" dirty="0"/>
              <a:t> </a:t>
            </a:r>
            <a:r>
              <a:rPr lang="ru-RU" dirty="0" err="1"/>
              <a:t>traders</a:t>
            </a:r>
            <a:r>
              <a:rPr lang="ru-RU" dirty="0"/>
              <a:t> </a:t>
            </a:r>
            <a:r>
              <a:rPr lang="ru-RU" dirty="0" err="1"/>
              <a:t>use</a:t>
            </a:r>
            <a:r>
              <a:rPr lang="ru-RU" dirty="0"/>
              <a:t> </a:t>
            </a:r>
            <a:r>
              <a:rPr lang="ru-RU" dirty="0" err="1"/>
              <a:t>charts</a:t>
            </a:r>
            <a:r>
              <a:rPr lang="ru-RU" dirty="0"/>
              <a:t> </a:t>
            </a:r>
            <a:r>
              <a:rPr lang="ru-RU" dirty="0" err="1"/>
              <a:t>or</a:t>
            </a:r>
            <a:r>
              <a:rPr lang="ru-RU" dirty="0"/>
              <a:t> </a:t>
            </a:r>
            <a:r>
              <a:rPr lang="ru-RU" dirty="0" err="1"/>
              <a:t>diagrams</a:t>
            </a:r>
            <a:r>
              <a:rPr lang="ru-RU" dirty="0"/>
              <a:t> </a:t>
            </a:r>
            <a:r>
              <a:rPr lang="ru-RU" dirty="0" err="1"/>
              <a:t>depicting</a:t>
            </a:r>
            <a:r>
              <a:rPr lang="ru-RU" dirty="0"/>
              <a:t> </a:t>
            </a:r>
            <a:r>
              <a:rPr lang="ru-RU" dirty="0" err="1"/>
              <a:t>the</a:t>
            </a:r>
            <a:r>
              <a:rPr lang="ru-RU" dirty="0"/>
              <a:t> </a:t>
            </a:r>
            <a:r>
              <a:rPr lang="ru-RU" dirty="0" err="1"/>
              <a:t>time</a:t>
            </a:r>
            <a:r>
              <a:rPr lang="ru-RU" dirty="0"/>
              <a:t> </a:t>
            </a:r>
            <a:r>
              <a:rPr lang="ru-RU" dirty="0" err="1"/>
              <a:t>path</a:t>
            </a:r>
            <a:r>
              <a:rPr lang="ru-RU" dirty="0"/>
              <a:t> </a:t>
            </a:r>
            <a:r>
              <a:rPr lang="ru-RU" dirty="0" err="1"/>
              <a:t>of</a:t>
            </a:r>
            <a:r>
              <a:rPr lang="ru-RU" dirty="0"/>
              <a:t> </a:t>
            </a:r>
            <a:r>
              <a:rPr lang="ru-RU" dirty="0" err="1"/>
              <a:t>an</a:t>
            </a:r>
            <a:r>
              <a:rPr lang="ru-RU" dirty="0"/>
              <a:t> </a:t>
            </a:r>
            <a:r>
              <a:rPr lang="ru-RU" dirty="0" err="1"/>
              <a:t>exchange</a:t>
            </a:r>
            <a:r>
              <a:rPr lang="ru-RU" dirty="0"/>
              <a:t> </a:t>
            </a:r>
            <a:r>
              <a:rPr lang="ru-RU" dirty="0" err="1"/>
              <a:t>rate</a:t>
            </a:r>
            <a:r>
              <a:rPr lang="ru-RU" dirty="0"/>
              <a:t> </a:t>
            </a:r>
            <a:r>
              <a:rPr lang="ru-RU" dirty="0" err="1"/>
              <a:t>which</a:t>
            </a:r>
            <a:r>
              <a:rPr lang="ru-RU" dirty="0"/>
              <a:t> </a:t>
            </a:r>
            <a:r>
              <a:rPr lang="ru-RU" dirty="0" err="1"/>
              <a:t>they</a:t>
            </a:r>
            <a:r>
              <a:rPr lang="ru-RU" dirty="0"/>
              <a:t> </a:t>
            </a:r>
            <a:r>
              <a:rPr lang="ru-RU" dirty="0" err="1"/>
              <a:t>believe</a:t>
            </a:r>
            <a:r>
              <a:rPr lang="ru-RU" dirty="0"/>
              <a:t> </a:t>
            </a:r>
            <a:r>
              <a:rPr lang="ru-RU" dirty="0" err="1"/>
              <a:t>will</a:t>
            </a:r>
            <a:r>
              <a:rPr lang="ru-RU" dirty="0"/>
              <a:t> </a:t>
            </a:r>
            <a:r>
              <a:rPr lang="ru-RU" dirty="0" err="1"/>
              <a:t>reverse</a:t>
            </a:r>
            <a:r>
              <a:rPr lang="ru-RU" dirty="0"/>
              <a:t> </a:t>
            </a:r>
            <a:r>
              <a:rPr lang="ru-RU" dirty="0" err="1"/>
              <a:t>or</a:t>
            </a:r>
            <a:r>
              <a:rPr lang="ru-RU" dirty="0"/>
              <a:t> </a:t>
            </a:r>
            <a:r>
              <a:rPr lang="ru-RU" dirty="0" err="1"/>
              <a:t>accelerate</a:t>
            </a:r>
            <a:r>
              <a:rPr lang="ru-RU" dirty="0"/>
              <a:t> </a:t>
            </a:r>
            <a:r>
              <a:rPr lang="ru-RU" dirty="0" err="1"/>
              <a:t>the</a:t>
            </a:r>
            <a:r>
              <a:rPr lang="ru-RU" dirty="0"/>
              <a:t> </a:t>
            </a:r>
            <a:r>
              <a:rPr lang="ru-RU" dirty="0" err="1"/>
              <a:t>trend</a:t>
            </a:r>
            <a:r>
              <a:rPr lang="ru-RU" dirty="0"/>
              <a:t>. </a:t>
            </a:r>
          </a:p>
        </p:txBody>
      </p:sp>
    </p:spTree>
    <p:extLst>
      <p:ext uri="{BB962C8B-B14F-4D97-AF65-F5344CB8AC3E}">
        <p14:creationId xmlns:p14="http://schemas.microsoft.com/office/powerpoint/2010/main" val="42927285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Unit 9. Financial Management of the Multinational Firm</a:t>
            </a:r>
            <a:endParaRPr lang="ru-RU" dirty="0"/>
          </a:p>
        </p:txBody>
      </p:sp>
      <p:sp>
        <p:nvSpPr>
          <p:cNvPr id="3" name="Объект 2"/>
          <p:cNvSpPr>
            <a:spLocks noGrp="1"/>
          </p:cNvSpPr>
          <p:nvPr>
            <p:ph idx="1"/>
          </p:nvPr>
        </p:nvSpPr>
        <p:spPr/>
        <p:txBody>
          <a:bodyPr anchor="ctr"/>
          <a:lstStyle/>
          <a:p>
            <a:r>
              <a:rPr lang="en-US" dirty="0"/>
              <a:t>9.1. Financial Control</a:t>
            </a:r>
            <a:endParaRPr lang="ru-RU" dirty="0"/>
          </a:p>
          <a:p>
            <a:r>
              <a:rPr lang="en-US" dirty="0"/>
              <a:t>9.2. Cash Management. </a:t>
            </a:r>
            <a:endParaRPr lang="ru-RU" dirty="0"/>
          </a:p>
          <a:p>
            <a:r>
              <a:rPr lang="en-US" dirty="0"/>
              <a:t>9.3. Letters of </a:t>
            </a:r>
            <a:r>
              <a:rPr lang="en-US" dirty="0" smtClean="0"/>
              <a:t>Credit.</a:t>
            </a:r>
            <a:endParaRPr lang="ru-RU" dirty="0"/>
          </a:p>
          <a:p>
            <a:r>
              <a:rPr lang="en-US" dirty="0"/>
              <a:t>9.4. </a:t>
            </a:r>
            <a:r>
              <a:rPr lang="en-US" dirty="0" err="1"/>
              <a:t>Intrafirm</a:t>
            </a:r>
            <a:r>
              <a:rPr lang="en-US" dirty="0"/>
              <a:t> Transfers</a:t>
            </a:r>
            <a:endParaRPr lang="ru-RU" dirty="0"/>
          </a:p>
          <a:p>
            <a:r>
              <a:rPr lang="en-US" dirty="0"/>
              <a:t>9.5. Capital Budgeting</a:t>
            </a:r>
            <a:endParaRPr lang="ru-RU" dirty="0"/>
          </a:p>
        </p:txBody>
      </p:sp>
    </p:spTree>
    <p:extLst>
      <p:ext uri="{BB962C8B-B14F-4D97-AF65-F5344CB8AC3E}">
        <p14:creationId xmlns:p14="http://schemas.microsoft.com/office/powerpoint/2010/main" val="17010635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9.1. Financial Control</a:t>
            </a:r>
            <a:endParaRPr lang="ru-RU" dirty="0"/>
          </a:p>
        </p:txBody>
      </p:sp>
      <p:sp>
        <p:nvSpPr>
          <p:cNvPr id="3" name="Объект 2"/>
          <p:cNvSpPr>
            <a:spLocks noGrp="1"/>
          </p:cNvSpPr>
          <p:nvPr>
            <p:ph idx="1"/>
          </p:nvPr>
        </p:nvSpPr>
        <p:spPr/>
        <p:txBody>
          <a:bodyPr>
            <a:normAutofit lnSpcReduction="10000"/>
          </a:bodyPr>
          <a:lstStyle/>
          <a:p>
            <a:r>
              <a:rPr lang="ru-RU" dirty="0" err="1"/>
              <a:t>The</a:t>
            </a:r>
            <a:r>
              <a:rPr lang="ru-RU" dirty="0"/>
              <a:t> </a:t>
            </a:r>
            <a:r>
              <a:rPr lang="ru-RU" dirty="0" err="1"/>
              <a:t>multinational</a:t>
            </a:r>
            <a:r>
              <a:rPr lang="ru-RU" dirty="0"/>
              <a:t> </a:t>
            </a:r>
            <a:r>
              <a:rPr lang="ru-RU" dirty="0" err="1"/>
              <a:t>firms</a:t>
            </a:r>
            <a:r>
              <a:rPr lang="ru-RU" dirty="0"/>
              <a:t> </a:t>
            </a:r>
            <a:r>
              <a:rPr lang="ru-RU" dirty="0" err="1"/>
              <a:t>carry</a:t>
            </a:r>
            <a:r>
              <a:rPr lang="ru-RU" dirty="0"/>
              <a:t> </a:t>
            </a:r>
            <a:r>
              <a:rPr lang="ru-RU" dirty="0" err="1"/>
              <a:t>currency</a:t>
            </a:r>
            <a:r>
              <a:rPr lang="ru-RU" dirty="0"/>
              <a:t> </a:t>
            </a:r>
            <a:r>
              <a:rPr lang="ru-RU" dirty="0" err="1"/>
              <a:t>exchange</a:t>
            </a:r>
            <a:r>
              <a:rPr lang="ru-RU" dirty="0"/>
              <a:t> </a:t>
            </a:r>
            <a:r>
              <a:rPr lang="ru-RU" dirty="0" err="1"/>
              <a:t>risk</a:t>
            </a:r>
            <a:r>
              <a:rPr lang="ru-RU" dirty="0"/>
              <a:t> </a:t>
            </a:r>
            <a:r>
              <a:rPr lang="ru-RU" dirty="0" err="1"/>
              <a:t>and</a:t>
            </a:r>
            <a:r>
              <a:rPr lang="ru-RU" dirty="0"/>
              <a:t> </a:t>
            </a:r>
            <a:r>
              <a:rPr lang="ru-RU" dirty="0" err="1"/>
              <a:t>some</a:t>
            </a:r>
            <a:r>
              <a:rPr lang="ru-RU" dirty="0"/>
              <a:t> </a:t>
            </a:r>
            <a:r>
              <a:rPr lang="ru-RU" dirty="0" err="1"/>
              <a:t>other</a:t>
            </a:r>
            <a:r>
              <a:rPr lang="ru-RU" dirty="0"/>
              <a:t> </a:t>
            </a:r>
            <a:r>
              <a:rPr lang="ru-RU" dirty="0" err="1"/>
              <a:t>risks</a:t>
            </a:r>
            <a:r>
              <a:rPr lang="ru-RU" dirty="0"/>
              <a:t> </a:t>
            </a:r>
            <a:r>
              <a:rPr lang="ru-RU" dirty="0" err="1"/>
              <a:t>in</a:t>
            </a:r>
            <a:r>
              <a:rPr lang="ru-RU" dirty="0"/>
              <a:t> </a:t>
            </a:r>
            <a:r>
              <a:rPr lang="ru-RU" dirty="0" err="1"/>
              <a:t>which</a:t>
            </a:r>
            <a:r>
              <a:rPr lang="ru-RU" dirty="0"/>
              <a:t> </a:t>
            </a:r>
            <a:r>
              <a:rPr lang="ru-RU" dirty="0" err="1"/>
              <a:t>domestic</a:t>
            </a:r>
            <a:r>
              <a:rPr lang="ru-RU" dirty="0"/>
              <a:t> </a:t>
            </a:r>
            <a:r>
              <a:rPr lang="ru-RU" dirty="0" err="1"/>
              <a:t>companies</a:t>
            </a:r>
            <a:r>
              <a:rPr lang="ru-RU" dirty="0"/>
              <a:t> </a:t>
            </a:r>
            <a:r>
              <a:rPr lang="ru-RU" dirty="0" err="1"/>
              <a:t>may</a:t>
            </a:r>
            <a:r>
              <a:rPr lang="ru-RU" dirty="0"/>
              <a:t> </a:t>
            </a:r>
            <a:r>
              <a:rPr lang="ru-RU" dirty="0" err="1"/>
              <a:t>never</a:t>
            </a:r>
            <a:r>
              <a:rPr lang="ru-RU" dirty="0"/>
              <a:t> </a:t>
            </a:r>
            <a:r>
              <a:rPr lang="ru-RU" dirty="0" err="1"/>
              <a:t>have</a:t>
            </a:r>
            <a:r>
              <a:rPr lang="ru-RU" dirty="0"/>
              <a:t> </a:t>
            </a:r>
            <a:r>
              <a:rPr lang="ru-RU" dirty="0" err="1"/>
              <a:t>been</a:t>
            </a:r>
            <a:r>
              <a:rPr lang="ru-RU" dirty="0"/>
              <a:t> </a:t>
            </a:r>
            <a:r>
              <a:rPr lang="ru-RU" dirty="0" err="1" smtClean="0"/>
              <a:t>involved</a:t>
            </a:r>
            <a:r>
              <a:rPr lang="en-US" dirty="0" smtClean="0"/>
              <a:t>.</a:t>
            </a:r>
          </a:p>
          <a:p>
            <a:r>
              <a:rPr lang="ru-RU" dirty="0" err="1"/>
              <a:t>Typical</a:t>
            </a:r>
            <a:r>
              <a:rPr lang="ru-RU" dirty="0"/>
              <a:t> </a:t>
            </a:r>
            <a:r>
              <a:rPr lang="ru-RU" dirty="0" err="1"/>
              <a:t>control</a:t>
            </a:r>
            <a:r>
              <a:rPr lang="ru-RU" dirty="0"/>
              <a:t> </a:t>
            </a:r>
            <a:r>
              <a:rPr lang="ru-RU" dirty="0" err="1"/>
              <a:t>systems</a:t>
            </a:r>
            <a:r>
              <a:rPr lang="ru-RU" dirty="0"/>
              <a:t> </a:t>
            </a:r>
            <a:r>
              <a:rPr lang="ru-RU" dirty="0" err="1"/>
              <a:t>are</a:t>
            </a:r>
            <a:r>
              <a:rPr lang="ru-RU" dirty="0"/>
              <a:t> </a:t>
            </a:r>
            <a:r>
              <a:rPr lang="ru-RU" dirty="0" err="1"/>
              <a:t>based</a:t>
            </a:r>
            <a:r>
              <a:rPr lang="ru-RU" dirty="0"/>
              <a:t> </a:t>
            </a:r>
            <a:r>
              <a:rPr lang="ru-RU" dirty="0" err="1"/>
              <a:t>on</a:t>
            </a:r>
            <a:r>
              <a:rPr lang="ru-RU" dirty="0"/>
              <a:t> </a:t>
            </a:r>
            <a:r>
              <a:rPr lang="ru-RU" dirty="0" err="1"/>
              <a:t>setting</a:t>
            </a:r>
            <a:r>
              <a:rPr lang="ru-RU" dirty="0"/>
              <a:t> </a:t>
            </a:r>
            <a:r>
              <a:rPr lang="ru-RU" dirty="0" err="1"/>
              <a:t>standards</a:t>
            </a:r>
            <a:r>
              <a:rPr lang="ru-RU" dirty="0"/>
              <a:t> </a:t>
            </a:r>
            <a:r>
              <a:rPr lang="ru-RU" dirty="0" err="1"/>
              <a:t>with</a:t>
            </a:r>
            <a:r>
              <a:rPr lang="ru-RU" dirty="0"/>
              <a:t> </a:t>
            </a:r>
            <a:r>
              <a:rPr lang="ru-RU" dirty="0" err="1"/>
              <a:t>regard</a:t>
            </a:r>
            <a:r>
              <a:rPr lang="ru-RU" dirty="0"/>
              <a:t> </a:t>
            </a:r>
            <a:r>
              <a:rPr lang="ru-RU" dirty="0" err="1"/>
              <a:t>to</a:t>
            </a:r>
            <a:r>
              <a:rPr lang="ru-RU" dirty="0"/>
              <a:t> </a:t>
            </a:r>
            <a:r>
              <a:rPr lang="ru-RU" dirty="0" err="1"/>
              <a:t>sales</a:t>
            </a:r>
            <a:r>
              <a:rPr lang="ru-RU" dirty="0"/>
              <a:t>, </a:t>
            </a:r>
            <a:r>
              <a:rPr lang="ru-RU" dirty="0" err="1"/>
              <a:t>profits</a:t>
            </a:r>
            <a:r>
              <a:rPr lang="ru-RU" dirty="0"/>
              <a:t>, </a:t>
            </a:r>
            <a:r>
              <a:rPr lang="ru-RU" dirty="0" err="1"/>
              <a:t>inventory</a:t>
            </a:r>
            <a:r>
              <a:rPr lang="ru-RU" dirty="0"/>
              <a:t>, </a:t>
            </a:r>
            <a:r>
              <a:rPr lang="ru-RU" dirty="0" err="1"/>
              <a:t>or</a:t>
            </a:r>
            <a:r>
              <a:rPr lang="ru-RU" dirty="0"/>
              <a:t> </a:t>
            </a:r>
            <a:r>
              <a:rPr lang="ru-RU" dirty="0" err="1"/>
              <a:t>other</a:t>
            </a:r>
            <a:r>
              <a:rPr lang="ru-RU" dirty="0"/>
              <a:t> </a:t>
            </a:r>
            <a:r>
              <a:rPr lang="ru-RU" dirty="0" err="1"/>
              <a:t>specific</a:t>
            </a:r>
            <a:r>
              <a:rPr lang="ru-RU" dirty="0"/>
              <a:t> </a:t>
            </a:r>
            <a:r>
              <a:rPr lang="ru-RU" dirty="0" err="1"/>
              <a:t>variables</a:t>
            </a:r>
            <a:r>
              <a:rPr lang="ru-RU" dirty="0"/>
              <a:t> </a:t>
            </a:r>
            <a:r>
              <a:rPr lang="ru-RU" dirty="0" err="1"/>
              <a:t>and</a:t>
            </a:r>
            <a:r>
              <a:rPr lang="ru-RU" dirty="0"/>
              <a:t> </a:t>
            </a:r>
            <a:r>
              <a:rPr lang="ru-RU" dirty="0" err="1"/>
              <a:t>then</a:t>
            </a:r>
            <a:r>
              <a:rPr lang="ru-RU" dirty="0"/>
              <a:t> </a:t>
            </a:r>
            <a:r>
              <a:rPr lang="ru-RU" dirty="0" err="1"/>
              <a:t>examining</a:t>
            </a:r>
            <a:r>
              <a:rPr lang="ru-RU" dirty="0"/>
              <a:t> </a:t>
            </a:r>
            <a:r>
              <a:rPr lang="ru-RU" dirty="0" err="1"/>
              <a:t>financial</a:t>
            </a:r>
            <a:r>
              <a:rPr lang="ru-RU" dirty="0"/>
              <a:t> </a:t>
            </a:r>
            <a:r>
              <a:rPr lang="ru-RU" dirty="0" err="1"/>
              <a:t>statements</a:t>
            </a:r>
            <a:r>
              <a:rPr lang="ru-RU" dirty="0"/>
              <a:t> </a:t>
            </a:r>
            <a:r>
              <a:rPr lang="ru-RU" dirty="0" err="1"/>
              <a:t>and</a:t>
            </a:r>
            <a:r>
              <a:rPr lang="ru-RU" dirty="0"/>
              <a:t> </a:t>
            </a:r>
            <a:r>
              <a:rPr lang="ru-RU" dirty="0" err="1"/>
              <a:t>reports</a:t>
            </a:r>
            <a:r>
              <a:rPr lang="ru-RU" dirty="0"/>
              <a:t> </a:t>
            </a:r>
            <a:r>
              <a:rPr lang="ru-RU" dirty="0" err="1"/>
              <a:t>to</a:t>
            </a:r>
            <a:r>
              <a:rPr lang="ru-RU" dirty="0"/>
              <a:t> </a:t>
            </a:r>
            <a:r>
              <a:rPr lang="ru-RU" dirty="0" err="1"/>
              <a:t>evaluate</a:t>
            </a:r>
            <a:r>
              <a:rPr lang="ru-RU" dirty="0"/>
              <a:t> </a:t>
            </a:r>
            <a:r>
              <a:rPr lang="ru-RU" dirty="0" err="1"/>
              <a:t>the</a:t>
            </a:r>
            <a:r>
              <a:rPr lang="ru-RU" dirty="0"/>
              <a:t> </a:t>
            </a:r>
            <a:r>
              <a:rPr lang="ru-RU" dirty="0" err="1"/>
              <a:t>achievement</a:t>
            </a:r>
            <a:r>
              <a:rPr lang="ru-RU" dirty="0"/>
              <a:t> </a:t>
            </a:r>
            <a:r>
              <a:rPr lang="ru-RU" dirty="0" err="1"/>
              <a:t>of</a:t>
            </a:r>
            <a:r>
              <a:rPr lang="ru-RU" dirty="0"/>
              <a:t> </a:t>
            </a:r>
            <a:r>
              <a:rPr lang="ru-RU" dirty="0" err="1"/>
              <a:t>such</a:t>
            </a:r>
            <a:r>
              <a:rPr lang="ru-RU" dirty="0"/>
              <a:t> </a:t>
            </a:r>
            <a:r>
              <a:rPr lang="ru-RU" dirty="0" err="1" smtClean="0"/>
              <a:t>goals</a:t>
            </a:r>
            <a:r>
              <a:rPr lang="en-US" dirty="0" smtClean="0"/>
              <a:t>.</a:t>
            </a:r>
            <a:endParaRPr lang="ru-RU" dirty="0"/>
          </a:p>
        </p:txBody>
      </p:sp>
    </p:spTree>
    <p:extLst>
      <p:ext uri="{BB962C8B-B14F-4D97-AF65-F5344CB8AC3E}">
        <p14:creationId xmlns:p14="http://schemas.microsoft.com/office/powerpoint/2010/main" val="253646963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9.2. Cash </a:t>
            </a:r>
            <a:r>
              <a:rPr lang="en-US" dirty="0" smtClean="0"/>
              <a:t>Management</a:t>
            </a:r>
            <a:endParaRPr lang="ru-RU" dirty="0"/>
          </a:p>
        </p:txBody>
      </p:sp>
      <p:sp>
        <p:nvSpPr>
          <p:cNvPr id="3" name="Объект 2"/>
          <p:cNvSpPr>
            <a:spLocks noGrp="1"/>
          </p:cNvSpPr>
          <p:nvPr>
            <p:ph idx="1"/>
          </p:nvPr>
        </p:nvSpPr>
        <p:spPr/>
        <p:txBody>
          <a:bodyPr anchor="ctr"/>
          <a:lstStyle/>
          <a:p>
            <a:r>
              <a:rPr lang="ru-RU" dirty="0" err="1"/>
              <a:t>Cash</a:t>
            </a:r>
            <a:r>
              <a:rPr lang="ru-RU" dirty="0"/>
              <a:t> </a:t>
            </a:r>
            <a:r>
              <a:rPr lang="ru-RU" dirty="0" err="1"/>
              <a:t>management</a:t>
            </a:r>
            <a:r>
              <a:rPr lang="ru-RU" dirty="0"/>
              <a:t> </a:t>
            </a:r>
            <a:r>
              <a:rPr lang="ru-RU" dirty="0" err="1"/>
              <a:t>involves</a:t>
            </a:r>
            <a:r>
              <a:rPr lang="ru-RU" dirty="0"/>
              <a:t> </a:t>
            </a:r>
            <a:r>
              <a:rPr lang="ru-RU" dirty="0" err="1"/>
              <a:t>using</a:t>
            </a:r>
            <a:r>
              <a:rPr lang="ru-RU" dirty="0"/>
              <a:t> </a:t>
            </a:r>
            <a:r>
              <a:rPr lang="ru-RU" dirty="0" err="1"/>
              <a:t>the</a:t>
            </a:r>
            <a:r>
              <a:rPr lang="ru-RU" dirty="0"/>
              <a:t> </a:t>
            </a:r>
            <a:r>
              <a:rPr lang="ru-RU" dirty="0" err="1"/>
              <a:t>firm’s</a:t>
            </a:r>
            <a:r>
              <a:rPr lang="ru-RU" dirty="0"/>
              <a:t> </a:t>
            </a:r>
            <a:r>
              <a:rPr lang="ru-RU" dirty="0" err="1"/>
              <a:t>cash</a:t>
            </a:r>
            <a:r>
              <a:rPr lang="ru-RU" dirty="0"/>
              <a:t> </a:t>
            </a:r>
            <a:r>
              <a:rPr lang="ru-RU" dirty="0" err="1"/>
              <a:t>as</a:t>
            </a:r>
            <a:r>
              <a:rPr lang="ru-RU" dirty="0"/>
              <a:t> </a:t>
            </a:r>
            <a:r>
              <a:rPr lang="ru-RU" dirty="0" err="1"/>
              <a:t>efficiently</a:t>
            </a:r>
            <a:r>
              <a:rPr lang="ru-RU" dirty="0"/>
              <a:t> </a:t>
            </a:r>
            <a:r>
              <a:rPr lang="ru-RU" dirty="0" err="1"/>
              <a:t>as</a:t>
            </a:r>
            <a:r>
              <a:rPr lang="ru-RU" dirty="0"/>
              <a:t> </a:t>
            </a:r>
            <a:r>
              <a:rPr lang="ru-RU" dirty="0" err="1"/>
              <a:t>possible</a:t>
            </a:r>
            <a:r>
              <a:rPr lang="ru-RU" dirty="0"/>
              <a:t>. </a:t>
            </a:r>
            <a:endParaRPr lang="en-US" dirty="0" smtClean="0"/>
          </a:p>
          <a:p>
            <a:r>
              <a:rPr lang="ru-RU" dirty="0" err="1" smtClean="0"/>
              <a:t>Cash</a:t>
            </a:r>
            <a:r>
              <a:rPr lang="ru-RU" dirty="0" smtClean="0"/>
              <a:t> </a:t>
            </a:r>
            <a:r>
              <a:rPr lang="ru-RU" dirty="0" err="1"/>
              <a:t>is</a:t>
            </a:r>
            <a:r>
              <a:rPr lang="ru-RU" dirty="0"/>
              <a:t> </a:t>
            </a:r>
            <a:r>
              <a:rPr lang="ru-RU" dirty="0" err="1"/>
              <a:t>the</a:t>
            </a:r>
            <a:r>
              <a:rPr lang="ru-RU" dirty="0"/>
              <a:t> </a:t>
            </a:r>
            <a:r>
              <a:rPr lang="ru-RU" dirty="0" err="1"/>
              <a:t>most</a:t>
            </a:r>
            <a:r>
              <a:rPr lang="ru-RU" dirty="0"/>
              <a:t> </a:t>
            </a:r>
            <a:r>
              <a:rPr lang="ru-RU" dirty="0" err="1"/>
              <a:t>liquid</a:t>
            </a:r>
            <a:r>
              <a:rPr lang="ru-RU" dirty="0"/>
              <a:t> </a:t>
            </a:r>
            <a:r>
              <a:rPr lang="ru-RU" dirty="0" err="1"/>
              <a:t>asset</a:t>
            </a:r>
            <a:r>
              <a:rPr lang="ru-RU" dirty="0"/>
              <a:t>. </a:t>
            </a:r>
            <a:endParaRPr lang="en-US" dirty="0" smtClean="0"/>
          </a:p>
          <a:p>
            <a:r>
              <a:rPr lang="en-US" dirty="0" smtClean="0"/>
              <a:t>S</a:t>
            </a:r>
            <a:r>
              <a:rPr lang="ru-RU" dirty="0" err="1" smtClean="0"/>
              <a:t>ince</a:t>
            </a:r>
            <a:r>
              <a:rPr lang="ru-RU" dirty="0" smtClean="0"/>
              <a:t> </a:t>
            </a:r>
            <a:r>
              <a:rPr lang="ru-RU" dirty="0" err="1"/>
              <a:t>cash</a:t>
            </a:r>
            <a:r>
              <a:rPr lang="ru-RU" dirty="0"/>
              <a:t> </a:t>
            </a:r>
            <a:r>
              <a:rPr lang="ru-RU" dirty="0" err="1"/>
              <a:t>earns</a:t>
            </a:r>
            <a:r>
              <a:rPr lang="ru-RU" dirty="0"/>
              <a:t> </a:t>
            </a:r>
            <a:r>
              <a:rPr lang="ru-RU" dirty="0" err="1"/>
              <a:t>no</a:t>
            </a:r>
            <a:r>
              <a:rPr lang="ru-RU" dirty="0"/>
              <a:t> </a:t>
            </a:r>
            <a:r>
              <a:rPr lang="ru-RU" dirty="0" err="1"/>
              <a:t>interest</a:t>
            </a:r>
            <a:r>
              <a:rPr lang="ru-RU" dirty="0"/>
              <a:t>, </a:t>
            </a:r>
            <a:r>
              <a:rPr lang="ru-RU" dirty="0" err="1"/>
              <a:t>the</a:t>
            </a:r>
            <a:r>
              <a:rPr lang="ru-RU" dirty="0"/>
              <a:t> </a:t>
            </a:r>
            <a:r>
              <a:rPr lang="ru-RU" dirty="0" err="1"/>
              <a:t>firm</a:t>
            </a:r>
            <a:r>
              <a:rPr lang="ru-RU" dirty="0"/>
              <a:t> </a:t>
            </a:r>
            <a:r>
              <a:rPr lang="ru-RU" dirty="0" err="1"/>
              <a:t>has</a:t>
            </a:r>
            <a:r>
              <a:rPr lang="ru-RU" dirty="0"/>
              <a:t> a </a:t>
            </a:r>
            <a:r>
              <a:rPr lang="ru-RU" dirty="0" err="1"/>
              <a:t>strong</a:t>
            </a:r>
            <a:r>
              <a:rPr lang="ru-RU" dirty="0"/>
              <a:t> </a:t>
            </a:r>
            <a:r>
              <a:rPr lang="ru-RU" dirty="0" err="1"/>
              <a:t>incentive</a:t>
            </a:r>
            <a:r>
              <a:rPr lang="ru-RU" dirty="0"/>
              <a:t> </a:t>
            </a:r>
            <a:r>
              <a:rPr lang="ru-RU" dirty="0" err="1"/>
              <a:t>to</a:t>
            </a:r>
            <a:r>
              <a:rPr lang="ru-RU" dirty="0"/>
              <a:t> </a:t>
            </a:r>
            <a:r>
              <a:rPr lang="ru-RU" dirty="0" err="1"/>
              <a:t>minimize</a:t>
            </a:r>
            <a:r>
              <a:rPr lang="ru-RU" dirty="0"/>
              <a:t> </a:t>
            </a:r>
            <a:r>
              <a:rPr lang="ru-RU" dirty="0" err="1"/>
              <a:t>its</a:t>
            </a:r>
            <a:r>
              <a:rPr lang="ru-RU" dirty="0"/>
              <a:t> </a:t>
            </a:r>
            <a:r>
              <a:rPr lang="ru-RU" dirty="0" err="1"/>
              <a:t>holdings</a:t>
            </a:r>
            <a:r>
              <a:rPr lang="ru-RU" dirty="0"/>
              <a:t> </a:t>
            </a:r>
            <a:r>
              <a:rPr lang="ru-RU" dirty="0" err="1"/>
              <a:t>of</a:t>
            </a:r>
            <a:r>
              <a:rPr lang="ru-RU" dirty="0"/>
              <a:t> </a:t>
            </a:r>
            <a:r>
              <a:rPr lang="ru-RU" dirty="0" err="1"/>
              <a:t>cash</a:t>
            </a:r>
            <a:r>
              <a:rPr lang="ru-RU" dirty="0"/>
              <a:t>.</a:t>
            </a:r>
          </a:p>
        </p:txBody>
      </p:sp>
    </p:spTree>
    <p:extLst>
      <p:ext uri="{BB962C8B-B14F-4D97-AF65-F5344CB8AC3E}">
        <p14:creationId xmlns:p14="http://schemas.microsoft.com/office/powerpoint/2010/main" val="30153275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Multinational</a:t>
            </a:r>
            <a:r>
              <a:rPr lang="ru-RU" dirty="0"/>
              <a:t> </a:t>
            </a:r>
            <a:r>
              <a:rPr lang="ru-RU" dirty="0" err="1"/>
              <a:t>cash</a:t>
            </a:r>
            <a:r>
              <a:rPr lang="ru-RU" dirty="0"/>
              <a:t> </a:t>
            </a:r>
            <a:r>
              <a:rPr lang="ru-RU" dirty="0" err="1"/>
              <a:t>management</a:t>
            </a:r>
            <a:endParaRPr lang="ru-RU" dirty="0"/>
          </a:p>
        </p:txBody>
      </p:sp>
      <p:sp>
        <p:nvSpPr>
          <p:cNvPr id="3" name="Объект 2"/>
          <p:cNvSpPr>
            <a:spLocks noGrp="1"/>
          </p:cNvSpPr>
          <p:nvPr>
            <p:ph idx="1"/>
          </p:nvPr>
        </p:nvSpPr>
        <p:spPr/>
        <p:txBody>
          <a:bodyPr anchor="ctr"/>
          <a:lstStyle/>
          <a:p>
            <a:r>
              <a:rPr lang="ru-RU" dirty="0" err="1"/>
              <a:t>Centralization</a:t>
            </a:r>
            <a:r>
              <a:rPr lang="ru-RU" dirty="0"/>
              <a:t> </a:t>
            </a:r>
            <a:r>
              <a:rPr lang="ru-RU" dirty="0" err="1"/>
              <a:t>of</a:t>
            </a:r>
            <a:r>
              <a:rPr lang="ru-RU" dirty="0"/>
              <a:t> </a:t>
            </a:r>
            <a:r>
              <a:rPr lang="ru-RU" dirty="0" err="1"/>
              <a:t>cash</a:t>
            </a:r>
            <a:r>
              <a:rPr lang="ru-RU" dirty="0"/>
              <a:t> </a:t>
            </a:r>
            <a:r>
              <a:rPr lang="ru-RU" dirty="0" err="1" smtClean="0"/>
              <a:t>management</a:t>
            </a:r>
            <a:endParaRPr lang="en-US" dirty="0" smtClean="0"/>
          </a:p>
          <a:p>
            <a:r>
              <a:rPr lang="ru-RU" dirty="0" err="1"/>
              <a:t>Netting</a:t>
            </a:r>
            <a:endParaRPr lang="ru-RU" dirty="0"/>
          </a:p>
        </p:txBody>
      </p:sp>
    </p:spTree>
    <p:extLst>
      <p:ext uri="{BB962C8B-B14F-4D97-AF65-F5344CB8AC3E}">
        <p14:creationId xmlns:p14="http://schemas.microsoft.com/office/powerpoint/2010/main" val="14341179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9.3. Letters of Credit</a:t>
            </a:r>
            <a:endParaRPr lang="ru-RU" dirty="0"/>
          </a:p>
        </p:txBody>
      </p:sp>
      <p:sp>
        <p:nvSpPr>
          <p:cNvPr id="3" name="Объект 2"/>
          <p:cNvSpPr>
            <a:spLocks noGrp="1"/>
          </p:cNvSpPr>
          <p:nvPr>
            <p:ph idx="1"/>
          </p:nvPr>
        </p:nvSpPr>
        <p:spPr/>
        <p:txBody>
          <a:bodyPr>
            <a:normAutofit fontScale="92500" lnSpcReduction="20000"/>
          </a:bodyPr>
          <a:lstStyle/>
          <a:p>
            <a:pPr marL="0" indent="0">
              <a:buNone/>
            </a:pPr>
            <a:r>
              <a:rPr lang="ru-RU" dirty="0"/>
              <a:t>A </a:t>
            </a:r>
            <a:r>
              <a:rPr lang="ru-RU" dirty="0" err="1"/>
              <a:t>letter</a:t>
            </a:r>
            <a:r>
              <a:rPr lang="ru-RU" dirty="0"/>
              <a:t> </a:t>
            </a:r>
            <a:r>
              <a:rPr lang="ru-RU" dirty="0" err="1"/>
              <a:t>of</a:t>
            </a:r>
            <a:r>
              <a:rPr lang="ru-RU" dirty="0"/>
              <a:t> </a:t>
            </a:r>
            <a:r>
              <a:rPr lang="ru-RU" dirty="0" err="1"/>
              <a:t>credit</a:t>
            </a:r>
            <a:r>
              <a:rPr lang="ru-RU" dirty="0"/>
              <a:t> (LOC) </a:t>
            </a:r>
            <a:r>
              <a:rPr lang="ru-RU" dirty="0" err="1"/>
              <a:t>is</a:t>
            </a:r>
            <a:r>
              <a:rPr lang="ru-RU" dirty="0"/>
              <a:t> a </a:t>
            </a:r>
            <a:r>
              <a:rPr lang="ru-RU" dirty="0" err="1"/>
              <a:t>written</a:t>
            </a:r>
            <a:r>
              <a:rPr lang="ru-RU" dirty="0"/>
              <a:t> </a:t>
            </a:r>
            <a:r>
              <a:rPr lang="ru-RU" dirty="0" err="1"/>
              <a:t>instrument</a:t>
            </a:r>
            <a:r>
              <a:rPr lang="ru-RU" dirty="0"/>
              <a:t> </a:t>
            </a:r>
            <a:r>
              <a:rPr lang="ru-RU" dirty="0" err="1"/>
              <a:t>issued</a:t>
            </a:r>
            <a:r>
              <a:rPr lang="ru-RU" dirty="0"/>
              <a:t> </a:t>
            </a:r>
            <a:r>
              <a:rPr lang="ru-RU" dirty="0" err="1"/>
              <a:t>by</a:t>
            </a:r>
            <a:r>
              <a:rPr lang="ru-RU" dirty="0"/>
              <a:t> a </a:t>
            </a:r>
            <a:r>
              <a:rPr lang="ru-RU" dirty="0" err="1"/>
              <a:t>bank</a:t>
            </a:r>
            <a:r>
              <a:rPr lang="ru-RU" dirty="0"/>
              <a:t> </a:t>
            </a:r>
            <a:r>
              <a:rPr lang="ru-RU" dirty="0" err="1"/>
              <a:t>at</a:t>
            </a:r>
            <a:r>
              <a:rPr lang="ru-RU" dirty="0"/>
              <a:t> </a:t>
            </a:r>
            <a:r>
              <a:rPr lang="ru-RU" dirty="0" err="1"/>
              <a:t>the</a:t>
            </a:r>
            <a:r>
              <a:rPr lang="ru-RU" dirty="0"/>
              <a:t> </a:t>
            </a:r>
            <a:r>
              <a:rPr lang="ru-RU" dirty="0" err="1"/>
              <a:t>request</a:t>
            </a:r>
            <a:r>
              <a:rPr lang="ru-RU" dirty="0"/>
              <a:t> </a:t>
            </a:r>
            <a:r>
              <a:rPr lang="ru-RU" dirty="0" err="1"/>
              <a:t>of</a:t>
            </a:r>
            <a:r>
              <a:rPr lang="ru-RU" dirty="0"/>
              <a:t> </a:t>
            </a:r>
            <a:r>
              <a:rPr lang="ru-RU" dirty="0" err="1"/>
              <a:t>an</a:t>
            </a:r>
            <a:r>
              <a:rPr lang="ru-RU" dirty="0"/>
              <a:t> </a:t>
            </a:r>
            <a:r>
              <a:rPr lang="ru-RU" dirty="0" err="1"/>
              <a:t>importer</a:t>
            </a:r>
            <a:r>
              <a:rPr lang="ru-RU" dirty="0"/>
              <a:t> </a:t>
            </a:r>
            <a:r>
              <a:rPr lang="ru-RU" dirty="0" err="1"/>
              <a:t>that</a:t>
            </a:r>
            <a:r>
              <a:rPr lang="ru-RU" dirty="0"/>
              <a:t> </a:t>
            </a:r>
            <a:r>
              <a:rPr lang="ru-RU" dirty="0" err="1"/>
              <a:t>obligates</a:t>
            </a:r>
            <a:r>
              <a:rPr lang="ru-RU" dirty="0"/>
              <a:t> </a:t>
            </a:r>
            <a:r>
              <a:rPr lang="ru-RU" dirty="0" err="1"/>
              <a:t>the</a:t>
            </a:r>
            <a:r>
              <a:rPr lang="ru-RU" dirty="0"/>
              <a:t> </a:t>
            </a:r>
            <a:r>
              <a:rPr lang="ru-RU" dirty="0" err="1"/>
              <a:t>bank</a:t>
            </a:r>
            <a:r>
              <a:rPr lang="ru-RU" dirty="0"/>
              <a:t> </a:t>
            </a:r>
            <a:r>
              <a:rPr lang="ru-RU" dirty="0" err="1"/>
              <a:t>to</a:t>
            </a:r>
            <a:r>
              <a:rPr lang="ru-RU" dirty="0"/>
              <a:t> </a:t>
            </a:r>
            <a:r>
              <a:rPr lang="ru-RU" dirty="0" err="1"/>
              <a:t>pay</a:t>
            </a:r>
            <a:r>
              <a:rPr lang="ru-RU" dirty="0"/>
              <a:t> a </a:t>
            </a:r>
            <a:r>
              <a:rPr lang="ru-RU" dirty="0" err="1"/>
              <a:t>specific</a:t>
            </a:r>
            <a:r>
              <a:rPr lang="ru-RU" dirty="0"/>
              <a:t> </a:t>
            </a:r>
            <a:r>
              <a:rPr lang="ru-RU" dirty="0" err="1"/>
              <a:t>amount</a:t>
            </a:r>
            <a:r>
              <a:rPr lang="ru-RU" dirty="0"/>
              <a:t> </a:t>
            </a:r>
            <a:r>
              <a:rPr lang="ru-RU" dirty="0" err="1"/>
              <a:t>of</a:t>
            </a:r>
            <a:r>
              <a:rPr lang="ru-RU" dirty="0"/>
              <a:t> </a:t>
            </a:r>
            <a:r>
              <a:rPr lang="ru-RU" dirty="0" err="1"/>
              <a:t>money</a:t>
            </a:r>
            <a:r>
              <a:rPr lang="ru-RU" dirty="0"/>
              <a:t> </a:t>
            </a:r>
            <a:r>
              <a:rPr lang="ru-RU" dirty="0" err="1"/>
              <a:t>to</a:t>
            </a:r>
            <a:r>
              <a:rPr lang="ru-RU" dirty="0"/>
              <a:t> </a:t>
            </a:r>
            <a:r>
              <a:rPr lang="ru-RU" dirty="0" err="1"/>
              <a:t>an</a:t>
            </a:r>
            <a:r>
              <a:rPr lang="ru-RU" dirty="0"/>
              <a:t> </a:t>
            </a:r>
            <a:r>
              <a:rPr lang="ru-RU" dirty="0" err="1"/>
              <a:t>exporter</a:t>
            </a:r>
            <a:r>
              <a:rPr lang="ru-RU" dirty="0"/>
              <a:t>. </a:t>
            </a:r>
            <a:endParaRPr lang="en-US" dirty="0" smtClean="0"/>
          </a:p>
          <a:p>
            <a:pPr marL="0" indent="0">
              <a:buNone/>
            </a:pPr>
            <a:r>
              <a:rPr lang="en-US" dirty="0" smtClean="0"/>
              <a:t>Following condition are</a:t>
            </a:r>
            <a:r>
              <a:rPr lang="ru-RU" dirty="0" smtClean="0"/>
              <a:t> </a:t>
            </a:r>
            <a:r>
              <a:rPr lang="ru-RU" dirty="0" err="1" smtClean="0"/>
              <a:t>specified</a:t>
            </a:r>
            <a:r>
              <a:rPr lang="en-US" dirty="0" smtClean="0"/>
              <a:t> in the contract:</a:t>
            </a:r>
          </a:p>
          <a:p>
            <a:r>
              <a:rPr lang="ru-RU" dirty="0" err="1" smtClean="0"/>
              <a:t>payment</a:t>
            </a:r>
            <a:r>
              <a:rPr lang="ru-RU" dirty="0" smtClean="0"/>
              <a:t> </a:t>
            </a:r>
            <a:r>
              <a:rPr lang="ru-RU" dirty="0" err="1" smtClean="0"/>
              <a:t>time</a:t>
            </a:r>
            <a:r>
              <a:rPr lang="en-US" dirty="0"/>
              <a:t>;</a:t>
            </a:r>
            <a:endParaRPr lang="en-US" dirty="0" smtClean="0"/>
          </a:p>
          <a:p>
            <a:r>
              <a:rPr lang="ru-RU" dirty="0" err="1" smtClean="0"/>
              <a:t>documents</a:t>
            </a:r>
            <a:r>
              <a:rPr lang="ru-RU" dirty="0" smtClean="0"/>
              <a:t> </a:t>
            </a:r>
            <a:r>
              <a:rPr lang="ru-RU" dirty="0" err="1"/>
              <a:t>to</a:t>
            </a:r>
            <a:r>
              <a:rPr lang="ru-RU" dirty="0"/>
              <a:t> </a:t>
            </a:r>
            <a:r>
              <a:rPr lang="ru-RU" dirty="0" err="1"/>
              <a:t>be</a:t>
            </a:r>
            <a:r>
              <a:rPr lang="ru-RU" dirty="0"/>
              <a:t> </a:t>
            </a:r>
            <a:r>
              <a:rPr lang="ru-RU" dirty="0" err="1"/>
              <a:t>presented</a:t>
            </a:r>
            <a:r>
              <a:rPr lang="ru-RU" dirty="0"/>
              <a:t> </a:t>
            </a:r>
            <a:r>
              <a:rPr lang="ru-RU" dirty="0" err="1"/>
              <a:t>by</a:t>
            </a:r>
            <a:r>
              <a:rPr lang="ru-RU" dirty="0"/>
              <a:t> </a:t>
            </a:r>
            <a:r>
              <a:rPr lang="ru-RU" dirty="0" err="1"/>
              <a:t>the</a:t>
            </a:r>
            <a:r>
              <a:rPr lang="ru-RU" dirty="0"/>
              <a:t> </a:t>
            </a:r>
            <a:r>
              <a:rPr lang="ru-RU" dirty="0" err="1"/>
              <a:t>exporter</a:t>
            </a:r>
            <a:r>
              <a:rPr lang="ru-RU" dirty="0"/>
              <a:t> </a:t>
            </a:r>
            <a:r>
              <a:rPr lang="ru-RU" dirty="0" err="1"/>
              <a:t>prior</a:t>
            </a:r>
            <a:r>
              <a:rPr lang="ru-RU" dirty="0"/>
              <a:t> </a:t>
            </a:r>
            <a:r>
              <a:rPr lang="ru-RU" dirty="0" err="1"/>
              <a:t>to</a:t>
            </a:r>
            <a:r>
              <a:rPr lang="ru-RU" dirty="0"/>
              <a:t> </a:t>
            </a:r>
            <a:r>
              <a:rPr lang="ru-RU" dirty="0" err="1" smtClean="0"/>
              <a:t>payment</a:t>
            </a:r>
            <a:r>
              <a:rPr lang="en-US" dirty="0" smtClean="0"/>
              <a:t>;</a:t>
            </a:r>
          </a:p>
          <a:p>
            <a:r>
              <a:rPr lang="en-US" dirty="0" smtClean="0"/>
              <a:t>a</a:t>
            </a:r>
            <a:r>
              <a:rPr lang="ru-RU" dirty="0" smtClean="0"/>
              <a:t> </a:t>
            </a:r>
            <a:r>
              <a:rPr lang="ru-RU" dirty="0" err="1"/>
              <a:t>bill</a:t>
            </a:r>
            <a:r>
              <a:rPr lang="ru-RU" dirty="0"/>
              <a:t> </a:t>
            </a:r>
            <a:r>
              <a:rPr lang="ru-RU" dirty="0" err="1"/>
              <a:t>of</a:t>
            </a:r>
            <a:r>
              <a:rPr lang="ru-RU" dirty="0"/>
              <a:t> </a:t>
            </a:r>
            <a:r>
              <a:rPr lang="ru-RU" dirty="0" err="1"/>
              <a:t>lading</a:t>
            </a:r>
            <a:r>
              <a:rPr lang="ru-RU" dirty="0"/>
              <a:t> </a:t>
            </a:r>
            <a:r>
              <a:rPr lang="en-US" dirty="0" smtClean="0"/>
              <a:t>(</a:t>
            </a:r>
            <a:r>
              <a:rPr lang="ru-RU" dirty="0" smtClean="0"/>
              <a:t>a </a:t>
            </a:r>
            <a:r>
              <a:rPr lang="ru-RU" dirty="0" err="1"/>
              <a:t>detailed</a:t>
            </a:r>
            <a:r>
              <a:rPr lang="ru-RU" dirty="0"/>
              <a:t> </a:t>
            </a:r>
            <a:r>
              <a:rPr lang="ru-RU" dirty="0" err="1"/>
              <a:t>list</a:t>
            </a:r>
            <a:r>
              <a:rPr lang="ru-RU" dirty="0"/>
              <a:t> </a:t>
            </a:r>
            <a:r>
              <a:rPr lang="ru-RU" dirty="0" err="1"/>
              <a:t>of</a:t>
            </a:r>
            <a:r>
              <a:rPr lang="ru-RU" dirty="0"/>
              <a:t> </a:t>
            </a:r>
            <a:r>
              <a:rPr lang="ru-RU" dirty="0" err="1"/>
              <a:t>the</a:t>
            </a:r>
            <a:r>
              <a:rPr lang="ru-RU" dirty="0"/>
              <a:t> </a:t>
            </a:r>
            <a:r>
              <a:rPr lang="ru-RU" dirty="0" err="1"/>
              <a:t>content</a:t>
            </a:r>
            <a:r>
              <a:rPr lang="ru-RU" dirty="0"/>
              <a:t> </a:t>
            </a:r>
            <a:r>
              <a:rPr lang="ru-RU" dirty="0" err="1"/>
              <a:t>that</a:t>
            </a:r>
            <a:r>
              <a:rPr lang="ru-RU" dirty="0"/>
              <a:t> </a:t>
            </a:r>
            <a:r>
              <a:rPr lang="ru-RU" dirty="0" err="1"/>
              <a:t>is</a:t>
            </a:r>
            <a:r>
              <a:rPr lang="ru-RU" dirty="0"/>
              <a:t> </a:t>
            </a:r>
            <a:r>
              <a:rPr lang="ru-RU" dirty="0" err="1"/>
              <a:t>shipped</a:t>
            </a:r>
            <a:r>
              <a:rPr lang="ru-RU" dirty="0"/>
              <a:t>, </a:t>
            </a:r>
            <a:r>
              <a:rPr lang="ru-RU" dirty="0" err="1"/>
              <a:t>and</a:t>
            </a:r>
            <a:r>
              <a:rPr lang="ru-RU" dirty="0"/>
              <a:t> </a:t>
            </a:r>
            <a:r>
              <a:rPr lang="ru-RU" dirty="0" err="1"/>
              <a:t>can</a:t>
            </a:r>
            <a:r>
              <a:rPr lang="ru-RU" dirty="0"/>
              <a:t> </a:t>
            </a:r>
            <a:r>
              <a:rPr lang="ru-RU" dirty="0" err="1"/>
              <a:t>be</a:t>
            </a:r>
            <a:r>
              <a:rPr lang="ru-RU" dirty="0"/>
              <a:t> </a:t>
            </a:r>
            <a:r>
              <a:rPr lang="ru-RU" dirty="0" err="1"/>
              <a:t>used</a:t>
            </a:r>
            <a:r>
              <a:rPr lang="ru-RU" dirty="0"/>
              <a:t> </a:t>
            </a:r>
            <a:r>
              <a:rPr lang="ru-RU" dirty="0" err="1"/>
              <a:t>to</a:t>
            </a:r>
            <a:r>
              <a:rPr lang="ru-RU" dirty="0"/>
              <a:t> </a:t>
            </a:r>
            <a:r>
              <a:rPr lang="ru-RU" dirty="0" err="1"/>
              <a:t>identify</a:t>
            </a:r>
            <a:r>
              <a:rPr lang="ru-RU" dirty="0"/>
              <a:t> </a:t>
            </a:r>
            <a:r>
              <a:rPr lang="ru-RU" dirty="0" err="1"/>
              <a:t>missing</a:t>
            </a:r>
            <a:r>
              <a:rPr lang="ru-RU" dirty="0"/>
              <a:t> </a:t>
            </a:r>
            <a:r>
              <a:rPr lang="ru-RU" dirty="0" err="1"/>
              <a:t>or</a:t>
            </a:r>
            <a:r>
              <a:rPr lang="ru-RU" dirty="0"/>
              <a:t> </a:t>
            </a:r>
            <a:r>
              <a:rPr lang="ru-RU" dirty="0" err="1"/>
              <a:t>damaged</a:t>
            </a:r>
            <a:r>
              <a:rPr lang="ru-RU" dirty="0"/>
              <a:t> </a:t>
            </a:r>
            <a:r>
              <a:rPr lang="ru-RU" dirty="0" err="1" smtClean="0"/>
              <a:t>items</a:t>
            </a:r>
            <a:r>
              <a:rPr lang="en-US" dirty="0" smtClean="0"/>
              <a:t>).</a:t>
            </a:r>
            <a:endParaRPr lang="ru-RU" dirty="0"/>
          </a:p>
        </p:txBody>
      </p:sp>
    </p:spTree>
    <p:extLst>
      <p:ext uri="{BB962C8B-B14F-4D97-AF65-F5344CB8AC3E}">
        <p14:creationId xmlns:p14="http://schemas.microsoft.com/office/powerpoint/2010/main" val="782372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9.4. </a:t>
            </a:r>
            <a:r>
              <a:rPr lang="en-US" dirty="0" err="1"/>
              <a:t>Intrafirm</a:t>
            </a:r>
            <a:r>
              <a:rPr lang="en-US" dirty="0"/>
              <a:t> Transfers</a:t>
            </a:r>
            <a:endParaRPr lang="ru-RU" dirty="0"/>
          </a:p>
        </p:txBody>
      </p:sp>
      <p:sp>
        <p:nvSpPr>
          <p:cNvPr id="3" name="Объект 2"/>
          <p:cNvSpPr>
            <a:spLocks noGrp="1"/>
          </p:cNvSpPr>
          <p:nvPr>
            <p:ph idx="1"/>
          </p:nvPr>
        </p:nvSpPr>
        <p:spPr/>
        <p:txBody>
          <a:bodyPr>
            <a:normAutofit fontScale="77500" lnSpcReduction="20000"/>
          </a:bodyPr>
          <a:lstStyle/>
          <a:p>
            <a:r>
              <a:rPr lang="en-US" dirty="0"/>
              <a:t>The price that one subsidiary charges another subsidiary for internal goods transfers is called a transfer price. </a:t>
            </a:r>
            <a:endParaRPr lang="en-US" dirty="0" smtClean="0"/>
          </a:p>
          <a:p>
            <a:r>
              <a:rPr lang="en-US" dirty="0" smtClean="0"/>
              <a:t>The transfer </a:t>
            </a:r>
            <a:r>
              <a:rPr lang="en-US" dirty="0"/>
              <a:t>prices can be a sensitive internal corporate issue because it helps to determine how total firm profits are allocated across divisions. </a:t>
            </a:r>
            <a:endParaRPr lang="en-US" dirty="0" smtClean="0"/>
          </a:p>
          <a:p>
            <a:r>
              <a:rPr lang="en-US" dirty="0" smtClean="0"/>
              <a:t>Governments </a:t>
            </a:r>
            <a:r>
              <a:rPr lang="en-US" dirty="0"/>
              <a:t>are also interested in transfer pricing since the prices at which goods are transferred will determine tariff and tax revenues.</a:t>
            </a:r>
            <a:endParaRPr lang="ru-RU" dirty="0"/>
          </a:p>
          <a:p>
            <a:r>
              <a:rPr lang="ru-RU" dirty="0" err="1"/>
              <a:t>The</a:t>
            </a:r>
            <a:r>
              <a:rPr lang="ru-RU" dirty="0"/>
              <a:t> </a:t>
            </a:r>
            <a:r>
              <a:rPr lang="ru-RU" dirty="0" err="1"/>
              <a:t>parent</a:t>
            </a:r>
            <a:r>
              <a:rPr lang="ru-RU" dirty="0"/>
              <a:t> </a:t>
            </a:r>
            <a:r>
              <a:rPr lang="ru-RU" dirty="0" err="1"/>
              <a:t>firm</a:t>
            </a:r>
            <a:r>
              <a:rPr lang="ru-RU" dirty="0"/>
              <a:t> </a:t>
            </a:r>
            <a:r>
              <a:rPr lang="ru-RU" dirty="0" err="1"/>
              <a:t>always</a:t>
            </a:r>
            <a:r>
              <a:rPr lang="ru-RU" dirty="0"/>
              <a:t> </a:t>
            </a:r>
            <a:r>
              <a:rPr lang="ru-RU" dirty="0" err="1"/>
              <a:t>has</a:t>
            </a:r>
            <a:r>
              <a:rPr lang="ru-RU" dirty="0"/>
              <a:t> </a:t>
            </a:r>
            <a:r>
              <a:rPr lang="ru-RU" dirty="0" err="1"/>
              <a:t>an</a:t>
            </a:r>
            <a:r>
              <a:rPr lang="ru-RU" dirty="0"/>
              <a:t> </a:t>
            </a:r>
            <a:r>
              <a:rPr lang="ru-RU" dirty="0" err="1"/>
              <a:t>incentive</a:t>
            </a:r>
            <a:r>
              <a:rPr lang="ru-RU" dirty="0"/>
              <a:t> </a:t>
            </a:r>
            <a:r>
              <a:rPr lang="ru-RU" dirty="0" err="1"/>
              <a:t>to</a:t>
            </a:r>
            <a:r>
              <a:rPr lang="ru-RU" dirty="0"/>
              <a:t> </a:t>
            </a:r>
            <a:r>
              <a:rPr lang="ru-RU" dirty="0" err="1"/>
              <a:t>minimize</a:t>
            </a:r>
            <a:r>
              <a:rPr lang="ru-RU" dirty="0"/>
              <a:t> </a:t>
            </a:r>
            <a:r>
              <a:rPr lang="ru-RU" dirty="0" err="1"/>
              <a:t>taxes</a:t>
            </a:r>
            <a:r>
              <a:rPr lang="ru-RU" dirty="0"/>
              <a:t> </a:t>
            </a:r>
            <a:r>
              <a:rPr lang="ru-RU" dirty="0" err="1"/>
              <a:t>by</a:t>
            </a:r>
            <a:r>
              <a:rPr lang="ru-RU" dirty="0"/>
              <a:t> </a:t>
            </a:r>
            <a:r>
              <a:rPr lang="ru-RU" dirty="0" err="1"/>
              <a:t>pricing</a:t>
            </a:r>
            <a:r>
              <a:rPr lang="ru-RU" dirty="0"/>
              <a:t> </a:t>
            </a:r>
            <a:r>
              <a:rPr lang="ru-RU" dirty="0" err="1"/>
              <a:t>transfers</a:t>
            </a:r>
            <a:r>
              <a:rPr lang="ru-RU" dirty="0"/>
              <a:t> </a:t>
            </a:r>
            <a:r>
              <a:rPr lang="ru-RU" dirty="0" err="1"/>
              <a:t>in</a:t>
            </a:r>
            <a:r>
              <a:rPr lang="ru-RU" dirty="0"/>
              <a:t> </a:t>
            </a:r>
            <a:r>
              <a:rPr lang="ru-RU" dirty="0" err="1"/>
              <a:t>order</a:t>
            </a:r>
            <a:r>
              <a:rPr lang="ru-RU" dirty="0"/>
              <a:t> </a:t>
            </a:r>
            <a:r>
              <a:rPr lang="ru-RU" dirty="0" err="1"/>
              <a:t>to</a:t>
            </a:r>
            <a:r>
              <a:rPr lang="ru-RU" dirty="0"/>
              <a:t> </a:t>
            </a:r>
            <a:r>
              <a:rPr lang="ru-RU" dirty="0" err="1"/>
              <a:t>keep</a:t>
            </a:r>
            <a:r>
              <a:rPr lang="ru-RU" dirty="0"/>
              <a:t> </a:t>
            </a:r>
            <a:r>
              <a:rPr lang="ru-RU" dirty="0" err="1"/>
              <a:t>profits</a:t>
            </a:r>
            <a:r>
              <a:rPr lang="ru-RU" dirty="0"/>
              <a:t> </a:t>
            </a:r>
            <a:r>
              <a:rPr lang="ru-RU" dirty="0" err="1"/>
              <a:t>low</a:t>
            </a:r>
            <a:r>
              <a:rPr lang="ru-RU" dirty="0"/>
              <a:t> </a:t>
            </a:r>
            <a:r>
              <a:rPr lang="ru-RU" dirty="0" err="1"/>
              <a:t>in</a:t>
            </a:r>
            <a:r>
              <a:rPr lang="ru-RU" dirty="0"/>
              <a:t> </a:t>
            </a:r>
            <a:r>
              <a:rPr lang="ru-RU" dirty="0" err="1"/>
              <a:t>high-tax</a:t>
            </a:r>
            <a:r>
              <a:rPr lang="ru-RU" dirty="0"/>
              <a:t> </a:t>
            </a:r>
            <a:r>
              <a:rPr lang="ru-RU" dirty="0" err="1"/>
              <a:t>countries</a:t>
            </a:r>
            <a:r>
              <a:rPr lang="ru-RU" dirty="0"/>
              <a:t> </a:t>
            </a:r>
            <a:r>
              <a:rPr lang="ru-RU" dirty="0" err="1"/>
              <a:t>and</a:t>
            </a:r>
            <a:r>
              <a:rPr lang="ru-RU" dirty="0"/>
              <a:t> </a:t>
            </a:r>
            <a:r>
              <a:rPr lang="ru-RU" dirty="0" err="1"/>
              <a:t>by</a:t>
            </a:r>
            <a:r>
              <a:rPr lang="ru-RU" dirty="0"/>
              <a:t> </a:t>
            </a:r>
            <a:r>
              <a:rPr lang="ru-RU" dirty="0" err="1"/>
              <a:t>shifting</a:t>
            </a:r>
            <a:r>
              <a:rPr lang="ru-RU" dirty="0"/>
              <a:t> </a:t>
            </a:r>
            <a:r>
              <a:rPr lang="ru-RU" dirty="0" err="1"/>
              <a:t>profits</a:t>
            </a:r>
            <a:r>
              <a:rPr lang="ru-RU" dirty="0"/>
              <a:t> </a:t>
            </a:r>
            <a:r>
              <a:rPr lang="ru-RU" dirty="0" err="1"/>
              <a:t>to</a:t>
            </a:r>
            <a:r>
              <a:rPr lang="ru-RU" dirty="0"/>
              <a:t> </a:t>
            </a:r>
            <a:r>
              <a:rPr lang="ru-RU" dirty="0" err="1"/>
              <a:t>subsidiaries</a:t>
            </a:r>
            <a:r>
              <a:rPr lang="ru-RU" dirty="0"/>
              <a:t> </a:t>
            </a:r>
            <a:r>
              <a:rPr lang="ru-RU" dirty="0" err="1"/>
              <a:t>in</a:t>
            </a:r>
            <a:r>
              <a:rPr lang="ru-RU" dirty="0"/>
              <a:t> </a:t>
            </a:r>
            <a:r>
              <a:rPr lang="ru-RU" dirty="0" err="1"/>
              <a:t>low-tax</a:t>
            </a:r>
            <a:r>
              <a:rPr lang="ru-RU" dirty="0"/>
              <a:t> </a:t>
            </a:r>
            <a:r>
              <a:rPr lang="ru-RU" dirty="0" err="1"/>
              <a:t>countries</a:t>
            </a:r>
            <a:r>
              <a:rPr lang="ru-RU" dirty="0"/>
              <a:t>.</a:t>
            </a:r>
          </a:p>
        </p:txBody>
      </p:sp>
    </p:spTree>
    <p:extLst>
      <p:ext uri="{BB962C8B-B14F-4D97-AF65-F5344CB8AC3E}">
        <p14:creationId xmlns:p14="http://schemas.microsoft.com/office/powerpoint/2010/main" val="27362516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9.5. Capital Budgeting</a:t>
            </a:r>
            <a:endParaRPr lang="ru-RU" dirty="0"/>
          </a:p>
        </p:txBody>
      </p:sp>
      <p:sp>
        <p:nvSpPr>
          <p:cNvPr id="3" name="Объект 2"/>
          <p:cNvSpPr>
            <a:spLocks noGrp="1"/>
          </p:cNvSpPr>
          <p:nvPr>
            <p:ph idx="1"/>
          </p:nvPr>
        </p:nvSpPr>
        <p:spPr/>
        <p:txBody>
          <a:bodyPr>
            <a:normAutofit fontScale="77500" lnSpcReduction="20000"/>
          </a:bodyPr>
          <a:lstStyle/>
          <a:p>
            <a:r>
              <a:rPr lang="ru-RU" dirty="0" err="1"/>
              <a:t>Capital</a:t>
            </a:r>
            <a:r>
              <a:rPr lang="ru-RU" dirty="0"/>
              <a:t> </a:t>
            </a:r>
            <a:r>
              <a:rPr lang="ru-RU" dirty="0" err="1"/>
              <a:t>budgeting</a:t>
            </a:r>
            <a:r>
              <a:rPr lang="ru-RU" dirty="0"/>
              <a:t> </a:t>
            </a:r>
            <a:r>
              <a:rPr lang="ru-RU" dirty="0" err="1"/>
              <a:t>refers</a:t>
            </a:r>
            <a:r>
              <a:rPr lang="ru-RU" dirty="0"/>
              <a:t> </a:t>
            </a:r>
            <a:r>
              <a:rPr lang="ru-RU" dirty="0" err="1"/>
              <a:t>to</a:t>
            </a:r>
            <a:r>
              <a:rPr lang="ru-RU" dirty="0"/>
              <a:t> </a:t>
            </a:r>
            <a:r>
              <a:rPr lang="ru-RU" dirty="0" err="1"/>
              <a:t>the</a:t>
            </a:r>
            <a:r>
              <a:rPr lang="ru-RU" dirty="0"/>
              <a:t> </a:t>
            </a:r>
            <a:r>
              <a:rPr lang="ru-RU" dirty="0" err="1"/>
              <a:t>evaluation</a:t>
            </a:r>
            <a:r>
              <a:rPr lang="ru-RU" dirty="0"/>
              <a:t> </a:t>
            </a:r>
            <a:r>
              <a:rPr lang="ru-RU" dirty="0" err="1"/>
              <a:t>of</a:t>
            </a:r>
            <a:r>
              <a:rPr lang="ru-RU" dirty="0"/>
              <a:t> </a:t>
            </a:r>
            <a:r>
              <a:rPr lang="ru-RU" dirty="0" err="1"/>
              <a:t>prospective</a:t>
            </a:r>
            <a:r>
              <a:rPr lang="ru-RU" dirty="0"/>
              <a:t> </a:t>
            </a:r>
            <a:r>
              <a:rPr lang="ru-RU" dirty="0" err="1"/>
              <a:t>investment</a:t>
            </a:r>
            <a:r>
              <a:rPr lang="ru-RU" dirty="0"/>
              <a:t> </a:t>
            </a:r>
            <a:r>
              <a:rPr lang="ru-RU" dirty="0" err="1"/>
              <a:t>alternatives</a:t>
            </a:r>
            <a:r>
              <a:rPr lang="ru-RU" dirty="0"/>
              <a:t> </a:t>
            </a:r>
            <a:r>
              <a:rPr lang="ru-RU" dirty="0" err="1"/>
              <a:t>and</a:t>
            </a:r>
            <a:r>
              <a:rPr lang="ru-RU" dirty="0"/>
              <a:t> </a:t>
            </a:r>
            <a:r>
              <a:rPr lang="ru-RU" dirty="0" err="1"/>
              <a:t>the</a:t>
            </a:r>
            <a:r>
              <a:rPr lang="ru-RU" dirty="0"/>
              <a:t> </a:t>
            </a:r>
            <a:r>
              <a:rPr lang="ru-RU" dirty="0" err="1"/>
              <a:t>commitment</a:t>
            </a:r>
            <a:r>
              <a:rPr lang="ru-RU" dirty="0"/>
              <a:t> </a:t>
            </a:r>
            <a:r>
              <a:rPr lang="ru-RU" dirty="0" err="1"/>
              <a:t>of</a:t>
            </a:r>
            <a:r>
              <a:rPr lang="ru-RU" dirty="0"/>
              <a:t> </a:t>
            </a:r>
            <a:r>
              <a:rPr lang="ru-RU" dirty="0" err="1"/>
              <a:t>funds</a:t>
            </a:r>
            <a:r>
              <a:rPr lang="ru-RU" dirty="0"/>
              <a:t> </a:t>
            </a:r>
            <a:r>
              <a:rPr lang="ru-RU" dirty="0" err="1"/>
              <a:t>to</a:t>
            </a:r>
            <a:r>
              <a:rPr lang="ru-RU" dirty="0"/>
              <a:t> </a:t>
            </a:r>
            <a:r>
              <a:rPr lang="ru-RU" dirty="0" err="1"/>
              <a:t>preferred</a:t>
            </a:r>
            <a:r>
              <a:rPr lang="ru-RU" dirty="0"/>
              <a:t> </a:t>
            </a:r>
            <a:r>
              <a:rPr lang="ru-RU" dirty="0" err="1"/>
              <a:t>projects</a:t>
            </a:r>
            <a:r>
              <a:rPr lang="ru-RU" dirty="0"/>
              <a:t>. </a:t>
            </a:r>
            <a:endParaRPr lang="en-US" dirty="0" smtClean="0"/>
          </a:p>
          <a:p>
            <a:r>
              <a:rPr lang="ru-RU" dirty="0" err="1" smtClean="0"/>
              <a:t>Long-term</a:t>
            </a:r>
            <a:r>
              <a:rPr lang="ru-RU" dirty="0" smtClean="0"/>
              <a:t> </a:t>
            </a:r>
            <a:r>
              <a:rPr lang="ru-RU" dirty="0" err="1"/>
              <a:t>commitments</a:t>
            </a:r>
            <a:r>
              <a:rPr lang="ru-RU" dirty="0"/>
              <a:t> </a:t>
            </a:r>
            <a:r>
              <a:rPr lang="ru-RU" dirty="0" err="1"/>
              <a:t>of</a:t>
            </a:r>
            <a:r>
              <a:rPr lang="ru-RU" dirty="0"/>
              <a:t> </a:t>
            </a:r>
            <a:r>
              <a:rPr lang="ru-RU" dirty="0" err="1"/>
              <a:t>funds</a:t>
            </a:r>
            <a:r>
              <a:rPr lang="ru-RU" dirty="0"/>
              <a:t> </a:t>
            </a:r>
            <a:r>
              <a:rPr lang="ru-RU" dirty="0" err="1"/>
              <a:t>extending</a:t>
            </a:r>
            <a:r>
              <a:rPr lang="ru-RU" dirty="0"/>
              <a:t> </a:t>
            </a:r>
            <a:r>
              <a:rPr lang="ru-RU" dirty="0" err="1"/>
              <a:t>beyond</a:t>
            </a:r>
            <a:r>
              <a:rPr lang="ru-RU" dirty="0"/>
              <a:t> </a:t>
            </a:r>
            <a:r>
              <a:rPr lang="ru-RU" dirty="0" err="1"/>
              <a:t>one</a:t>
            </a:r>
            <a:r>
              <a:rPr lang="ru-RU" dirty="0"/>
              <a:t> </a:t>
            </a:r>
            <a:r>
              <a:rPr lang="ru-RU" dirty="0" err="1"/>
              <a:t>year</a:t>
            </a:r>
            <a:r>
              <a:rPr lang="ru-RU" dirty="0"/>
              <a:t> </a:t>
            </a:r>
            <a:r>
              <a:rPr lang="ru-RU" dirty="0" err="1"/>
              <a:t>are</a:t>
            </a:r>
            <a:r>
              <a:rPr lang="ru-RU" dirty="0"/>
              <a:t> </a:t>
            </a:r>
            <a:r>
              <a:rPr lang="ru-RU" dirty="0" err="1"/>
              <a:t>called</a:t>
            </a:r>
            <a:r>
              <a:rPr lang="ru-RU" dirty="0"/>
              <a:t> </a:t>
            </a:r>
            <a:r>
              <a:rPr lang="ru-RU" dirty="0" err="1"/>
              <a:t>capital</a:t>
            </a:r>
            <a:r>
              <a:rPr lang="ru-RU" dirty="0"/>
              <a:t> </a:t>
            </a:r>
            <a:r>
              <a:rPr lang="ru-RU" dirty="0" err="1" smtClean="0"/>
              <a:t>expenditures</a:t>
            </a:r>
            <a:endParaRPr lang="en-US" dirty="0" smtClean="0"/>
          </a:p>
          <a:p>
            <a:r>
              <a:rPr lang="ru-RU" dirty="0" err="1"/>
              <a:t>Foreign</a:t>
            </a:r>
            <a:r>
              <a:rPr lang="ru-RU" dirty="0"/>
              <a:t> </a:t>
            </a:r>
            <a:r>
              <a:rPr lang="ru-RU" dirty="0" err="1"/>
              <a:t>projects</a:t>
            </a:r>
            <a:r>
              <a:rPr lang="ru-RU" dirty="0"/>
              <a:t> </a:t>
            </a:r>
            <a:r>
              <a:rPr lang="ru-RU" dirty="0" err="1"/>
              <a:t>involve</a:t>
            </a:r>
            <a:r>
              <a:rPr lang="ru-RU" dirty="0"/>
              <a:t> </a:t>
            </a:r>
            <a:r>
              <a:rPr lang="ru-RU" dirty="0" err="1"/>
              <a:t>foreign</a:t>
            </a:r>
            <a:r>
              <a:rPr lang="ru-RU" dirty="0"/>
              <a:t> </a:t>
            </a:r>
            <a:r>
              <a:rPr lang="ru-RU" dirty="0" err="1"/>
              <a:t>exchange</a:t>
            </a:r>
            <a:r>
              <a:rPr lang="ru-RU" dirty="0"/>
              <a:t> </a:t>
            </a:r>
            <a:r>
              <a:rPr lang="ru-RU" dirty="0" err="1"/>
              <a:t>risk</a:t>
            </a:r>
            <a:r>
              <a:rPr lang="ru-RU" dirty="0"/>
              <a:t>, </a:t>
            </a:r>
            <a:r>
              <a:rPr lang="ru-RU" dirty="0" err="1"/>
              <a:t>political</a:t>
            </a:r>
            <a:r>
              <a:rPr lang="ru-RU" dirty="0"/>
              <a:t> </a:t>
            </a:r>
            <a:r>
              <a:rPr lang="ru-RU" dirty="0" err="1"/>
              <a:t>risk</a:t>
            </a:r>
            <a:r>
              <a:rPr lang="ru-RU" dirty="0"/>
              <a:t>, </a:t>
            </a:r>
            <a:r>
              <a:rPr lang="ru-RU" dirty="0" err="1"/>
              <a:t>and</a:t>
            </a:r>
            <a:r>
              <a:rPr lang="ru-RU" dirty="0"/>
              <a:t> </a:t>
            </a:r>
            <a:r>
              <a:rPr lang="ru-RU" dirty="0" err="1"/>
              <a:t>foreign</a:t>
            </a:r>
            <a:r>
              <a:rPr lang="ru-RU" dirty="0"/>
              <a:t> </a:t>
            </a:r>
            <a:r>
              <a:rPr lang="ru-RU" dirty="0" err="1"/>
              <a:t>tax</a:t>
            </a:r>
            <a:r>
              <a:rPr lang="ru-RU" dirty="0"/>
              <a:t> </a:t>
            </a:r>
            <a:r>
              <a:rPr lang="ru-RU" dirty="0" err="1"/>
              <a:t>regulations</a:t>
            </a:r>
            <a:r>
              <a:rPr lang="ru-RU" dirty="0" smtClean="0"/>
              <a:t>.</a:t>
            </a:r>
            <a:endParaRPr lang="en-US" dirty="0" smtClean="0"/>
          </a:p>
          <a:p>
            <a:r>
              <a:rPr lang="ru-RU" dirty="0" err="1"/>
              <a:t>Several</a:t>
            </a:r>
            <a:r>
              <a:rPr lang="ru-RU" dirty="0"/>
              <a:t> </a:t>
            </a:r>
            <a:r>
              <a:rPr lang="ru-RU" dirty="0" err="1" smtClean="0"/>
              <a:t>effects</a:t>
            </a:r>
            <a:r>
              <a:rPr lang="ru-RU" dirty="0" smtClean="0"/>
              <a:t> </a:t>
            </a:r>
            <a:r>
              <a:rPr lang="ru-RU" dirty="0" err="1"/>
              <a:t>should</a:t>
            </a:r>
            <a:r>
              <a:rPr lang="ru-RU" dirty="0"/>
              <a:t> </a:t>
            </a:r>
            <a:r>
              <a:rPr lang="ru-RU" dirty="0" err="1"/>
              <a:t>be</a:t>
            </a:r>
            <a:r>
              <a:rPr lang="ru-RU" dirty="0"/>
              <a:t> </a:t>
            </a:r>
            <a:r>
              <a:rPr lang="ru-RU" dirty="0" err="1"/>
              <a:t>included</a:t>
            </a:r>
            <a:r>
              <a:rPr lang="ru-RU" dirty="0"/>
              <a:t> </a:t>
            </a:r>
            <a:r>
              <a:rPr lang="ru-RU" dirty="0" err="1"/>
              <a:t>in</a:t>
            </a:r>
            <a:r>
              <a:rPr lang="ru-RU" dirty="0"/>
              <a:t> </a:t>
            </a:r>
            <a:r>
              <a:rPr lang="ru-RU" dirty="0" err="1"/>
              <a:t>project</a:t>
            </a:r>
            <a:r>
              <a:rPr lang="ru-RU" dirty="0"/>
              <a:t> </a:t>
            </a:r>
            <a:r>
              <a:rPr lang="ru-RU" dirty="0" err="1"/>
              <a:t>valuation</a:t>
            </a:r>
            <a:r>
              <a:rPr lang="ru-RU" dirty="0"/>
              <a:t> </a:t>
            </a:r>
            <a:endParaRPr lang="en-US" dirty="0" smtClean="0"/>
          </a:p>
          <a:p>
            <a:pPr lvl="1"/>
            <a:r>
              <a:rPr lang="ru-RU" dirty="0" err="1" smtClean="0"/>
              <a:t>depreciation</a:t>
            </a:r>
            <a:r>
              <a:rPr lang="ru-RU" dirty="0" smtClean="0"/>
              <a:t> </a:t>
            </a:r>
            <a:r>
              <a:rPr lang="ru-RU" dirty="0" err="1" smtClean="0"/>
              <a:t>charges</a:t>
            </a:r>
            <a:r>
              <a:rPr lang="en-US" dirty="0" smtClean="0"/>
              <a:t>;</a:t>
            </a:r>
            <a:r>
              <a:rPr lang="ru-RU" dirty="0" smtClean="0"/>
              <a:t> </a:t>
            </a:r>
            <a:endParaRPr lang="en-US" dirty="0" smtClean="0"/>
          </a:p>
          <a:p>
            <a:pPr lvl="1"/>
            <a:r>
              <a:rPr lang="ru-RU" dirty="0" err="1" smtClean="0"/>
              <a:t>credit</a:t>
            </a:r>
            <a:r>
              <a:rPr lang="ru-RU" dirty="0" smtClean="0"/>
              <a:t> </a:t>
            </a:r>
            <a:r>
              <a:rPr lang="ru-RU" dirty="0" err="1"/>
              <a:t>terms</a:t>
            </a:r>
            <a:r>
              <a:rPr lang="ru-RU" dirty="0"/>
              <a:t> </a:t>
            </a:r>
            <a:r>
              <a:rPr lang="ru-RU" dirty="0" err="1"/>
              <a:t>extended</a:t>
            </a:r>
            <a:r>
              <a:rPr lang="ru-RU" dirty="0"/>
              <a:t> </a:t>
            </a:r>
            <a:r>
              <a:rPr lang="ru-RU" dirty="0" err="1"/>
              <a:t>to</a:t>
            </a:r>
            <a:r>
              <a:rPr lang="ru-RU" dirty="0"/>
              <a:t> </a:t>
            </a:r>
            <a:r>
              <a:rPr lang="ru-RU" dirty="0" err="1"/>
              <a:t>the</a:t>
            </a:r>
            <a:r>
              <a:rPr lang="ru-RU" dirty="0"/>
              <a:t> </a:t>
            </a:r>
            <a:r>
              <a:rPr lang="ru-RU" dirty="0" err="1"/>
              <a:t>subsidiary</a:t>
            </a:r>
            <a:r>
              <a:rPr lang="ru-RU" dirty="0"/>
              <a:t> </a:t>
            </a:r>
            <a:r>
              <a:rPr lang="ru-RU" dirty="0" err="1"/>
              <a:t>by</a:t>
            </a:r>
            <a:r>
              <a:rPr lang="ru-RU" dirty="0"/>
              <a:t> a </a:t>
            </a:r>
            <a:r>
              <a:rPr lang="ru-RU" dirty="0" err="1"/>
              <a:t>government</a:t>
            </a:r>
            <a:r>
              <a:rPr lang="ru-RU" dirty="0"/>
              <a:t> </a:t>
            </a:r>
            <a:r>
              <a:rPr lang="ru-RU" dirty="0" err="1"/>
              <a:t>or</a:t>
            </a:r>
            <a:r>
              <a:rPr lang="ru-RU" dirty="0"/>
              <a:t> </a:t>
            </a:r>
            <a:r>
              <a:rPr lang="ru-RU" dirty="0" err="1"/>
              <a:t>official</a:t>
            </a:r>
            <a:r>
              <a:rPr lang="ru-RU" dirty="0"/>
              <a:t> </a:t>
            </a:r>
            <a:r>
              <a:rPr lang="ru-RU" dirty="0" err="1" smtClean="0"/>
              <a:t>agency</a:t>
            </a:r>
            <a:r>
              <a:rPr lang="en-US" dirty="0" smtClean="0"/>
              <a:t>;</a:t>
            </a:r>
          </a:p>
          <a:p>
            <a:pPr lvl="1"/>
            <a:r>
              <a:rPr lang="ru-RU" dirty="0" err="1" smtClean="0"/>
              <a:t>deferred</a:t>
            </a:r>
            <a:r>
              <a:rPr lang="ru-RU" dirty="0" smtClean="0"/>
              <a:t> </a:t>
            </a:r>
            <a:r>
              <a:rPr lang="ru-RU" dirty="0" err="1"/>
              <a:t>or</a:t>
            </a:r>
            <a:r>
              <a:rPr lang="ru-RU" dirty="0"/>
              <a:t> </a:t>
            </a:r>
            <a:r>
              <a:rPr lang="ru-RU" dirty="0" err="1"/>
              <a:t>reduced</a:t>
            </a:r>
            <a:r>
              <a:rPr lang="ru-RU" dirty="0"/>
              <a:t> </a:t>
            </a:r>
            <a:r>
              <a:rPr lang="ru-RU" dirty="0" err="1"/>
              <a:t>taxes</a:t>
            </a:r>
            <a:r>
              <a:rPr lang="ru-RU" dirty="0"/>
              <a:t> </a:t>
            </a:r>
            <a:r>
              <a:rPr lang="ru-RU" dirty="0" err="1"/>
              <a:t>given</a:t>
            </a:r>
            <a:r>
              <a:rPr lang="ru-RU" dirty="0"/>
              <a:t> </a:t>
            </a:r>
            <a:r>
              <a:rPr lang="ru-RU" dirty="0" err="1"/>
              <a:t>as</a:t>
            </a:r>
            <a:r>
              <a:rPr lang="ru-RU" dirty="0"/>
              <a:t> </a:t>
            </a:r>
            <a:r>
              <a:rPr lang="ru-RU" dirty="0" err="1"/>
              <a:t>incentive</a:t>
            </a:r>
            <a:r>
              <a:rPr lang="ru-RU" dirty="0"/>
              <a:t> </a:t>
            </a:r>
            <a:r>
              <a:rPr lang="ru-RU" dirty="0" err="1"/>
              <a:t>to</a:t>
            </a:r>
            <a:r>
              <a:rPr lang="ru-RU" dirty="0"/>
              <a:t> </a:t>
            </a:r>
            <a:r>
              <a:rPr lang="ru-RU" dirty="0" err="1"/>
              <a:t>undertake</a:t>
            </a:r>
            <a:r>
              <a:rPr lang="ru-RU" dirty="0"/>
              <a:t> </a:t>
            </a:r>
            <a:r>
              <a:rPr lang="ru-RU" dirty="0" err="1"/>
              <a:t>the</a:t>
            </a:r>
            <a:r>
              <a:rPr lang="ru-RU" dirty="0"/>
              <a:t> </a:t>
            </a:r>
            <a:r>
              <a:rPr lang="ru-RU" dirty="0" err="1" smtClean="0"/>
              <a:t>expenditure</a:t>
            </a:r>
            <a:r>
              <a:rPr lang="en-US" dirty="0"/>
              <a:t>.</a:t>
            </a:r>
            <a:endParaRPr lang="ru-RU" dirty="0"/>
          </a:p>
        </p:txBody>
      </p:sp>
    </p:spTree>
    <p:extLst>
      <p:ext uri="{BB962C8B-B14F-4D97-AF65-F5344CB8AC3E}">
        <p14:creationId xmlns:p14="http://schemas.microsoft.com/office/powerpoint/2010/main" val="37795764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Unit 10. International Portfolio Investment</a:t>
            </a:r>
            <a:endParaRPr lang="ru-RU" dirty="0"/>
          </a:p>
        </p:txBody>
      </p:sp>
      <p:sp>
        <p:nvSpPr>
          <p:cNvPr id="3" name="Объект 2"/>
          <p:cNvSpPr>
            <a:spLocks noGrp="1"/>
          </p:cNvSpPr>
          <p:nvPr>
            <p:ph idx="1"/>
          </p:nvPr>
        </p:nvSpPr>
        <p:spPr/>
        <p:txBody>
          <a:bodyPr anchor="ctr"/>
          <a:lstStyle/>
          <a:p>
            <a:r>
              <a:rPr lang="en-US" dirty="0"/>
              <a:t>10.1. Portfolio Diversification</a:t>
            </a:r>
            <a:endParaRPr lang="ru-RU" dirty="0"/>
          </a:p>
          <a:p>
            <a:r>
              <a:rPr lang="en-US" dirty="0"/>
              <a:t>10.2. Depositary receipts</a:t>
            </a:r>
            <a:endParaRPr lang="ru-RU" dirty="0"/>
          </a:p>
          <a:p>
            <a:r>
              <a:rPr lang="en-US" dirty="0"/>
              <a:t>10.3. The Globalization of Equity Markets</a:t>
            </a:r>
            <a:endParaRPr lang="ru-RU" dirty="0"/>
          </a:p>
        </p:txBody>
      </p:sp>
    </p:spTree>
    <p:extLst>
      <p:ext uri="{BB962C8B-B14F-4D97-AF65-F5344CB8AC3E}">
        <p14:creationId xmlns:p14="http://schemas.microsoft.com/office/powerpoint/2010/main" val="3493172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err="1"/>
              <a:t>When</a:t>
            </a:r>
            <a:r>
              <a:rPr lang="ru-RU" dirty="0"/>
              <a:t> a </a:t>
            </a:r>
            <a:r>
              <a:rPr lang="ru-RU" dirty="0" err="1"/>
              <a:t>currency</a:t>
            </a:r>
            <a:r>
              <a:rPr lang="ru-RU" dirty="0"/>
              <a:t> </a:t>
            </a:r>
            <a:r>
              <a:rPr lang="ru-RU" dirty="0" err="1"/>
              <a:t>quote</a:t>
            </a:r>
            <a:r>
              <a:rPr lang="ru-RU" dirty="0"/>
              <a:t> </a:t>
            </a:r>
            <a:r>
              <a:rPr lang="ru-RU" dirty="0" err="1"/>
              <a:t>is</a:t>
            </a:r>
            <a:r>
              <a:rPr lang="ru-RU" dirty="0"/>
              <a:t> </a:t>
            </a:r>
            <a:r>
              <a:rPr lang="ru-RU" dirty="0" err="1"/>
              <a:t>given</a:t>
            </a:r>
            <a:r>
              <a:rPr lang="ru-RU" dirty="0"/>
              <a:t> </a:t>
            </a:r>
            <a:r>
              <a:rPr lang="ru-RU" dirty="0" err="1"/>
              <a:t>without</a:t>
            </a:r>
            <a:r>
              <a:rPr lang="ru-RU" dirty="0"/>
              <a:t> </a:t>
            </a:r>
            <a:r>
              <a:rPr lang="ru-RU" dirty="0" err="1"/>
              <a:t>the</a:t>
            </a:r>
            <a:r>
              <a:rPr lang="ru-RU" dirty="0"/>
              <a:t> U.S. </a:t>
            </a:r>
            <a:r>
              <a:rPr lang="ru-RU" dirty="0" err="1"/>
              <a:t>dollar</a:t>
            </a:r>
            <a:r>
              <a:rPr lang="ru-RU" dirty="0"/>
              <a:t> </a:t>
            </a:r>
            <a:r>
              <a:rPr lang="ru-RU" dirty="0" err="1"/>
              <a:t>as</a:t>
            </a:r>
            <a:r>
              <a:rPr lang="ru-RU" dirty="0"/>
              <a:t> </a:t>
            </a:r>
            <a:r>
              <a:rPr lang="ru-RU" dirty="0" err="1"/>
              <a:t>one</a:t>
            </a:r>
            <a:r>
              <a:rPr lang="ru-RU" dirty="0"/>
              <a:t> </a:t>
            </a:r>
            <a:r>
              <a:rPr lang="ru-RU" dirty="0" err="1"/>
              <a:t>of</a:t>
            </a:r>
            <a:r>
              <a:rPr lang="ru-RU" dirty="0"/>
              <a:t> </a:t>
            </a:r>
            <a:r>
              <a:rPr lang="ru-RU" dirty="0" err="1"/>
              <a:t>its</a:t>
            </a:r>
            <a:r>
              <a:rPr lang="ru-RU" dirty="0"/>
              <a:t> </a:t>
            </a:r>
            <a:r>
              <a:rPr lang="ru-RU" dirty="0" err="1"/>
              <a:t>components</a:t>
            </a:r>
            <a:r>
              <a:rPr lang="ru-RU" dirty="0"/>
              <a:t>, </a:t>
            </a:r>
            <a:r>
              <a:rPr lang="ru-RU" dirty="0" err="1"/>
              <a:t>this</a:t>
            </a:r>
            <a:r>
              <a:rPr lang="ru-RU" dirty="0"/>
              <a:t> </a:t>
            </a:r>
            <a:r>
              <a:rPr lang="ru-RU" dirty="0" err="1"/>
              <a:t>is</a:t>
            </a:r>
            <a:r>
              <a:rPr lang="ru-RU" dirty="0"/>
              <a:t> </a:t>
            </a:r>
            <a:r>
              <a:rPr lang="ru-RU" dirty="0" err="1"/>
              <a:t>called</a:t>
            </a:r>
            <a:r>
              <a:rPr lang="ru-RU" dirty="0"/>
              <a:t> a </a:t>
            </a:r>
            <a:r>
              <a:rPr lang="ru-RU" dirty="0" err="1"/>
              <a:t>cross</a:t>
            </a:r>
            <a:r>
              <a:rPr lang="ru-RU" dirty="0"/>
              <a:t> </a:t>
            </a:r>
            <a:r>
              <a:rPr lang="ru-RU" dirty="0" err="1"/>
              <a:t>currency</a:t>
            </a:r>
            <a:r>
              <a:rPr lang="ru-RU" dirty="0"/>
              <a:t>. </a:t>
            </a:r>
            <a:r>
              <a:rPr lang="ru-RU" dirty="0" err="1"/>
              <a:t>The</a:t>
            </a:r>
            <a:r>
              <a:rPr lang="ru-RU" dirty="0"/>
              <a:t> </a:t>
            </a:r>
            <a:r>
              <a:rPr lang="ru-RU" dirty="0" err="1"/>
              <a:t>most</a:t>
            </a:r>
            <a:r>
              <a:rPr lang="ru-RU" dirty="0"/>
              <a:t> </a:t>
            </a:r>
            <a:r>
              <a:rPr lang="ru-RU" dirty="0" err="1"/>
              <a:t>common</a:t>
            </a:r>
            <a:r>
              <a:rPr lang="ru-RU" dirty="0"/>
              <a:t> </a:t>
            </a:r>
            <a:r>
              <a:rPr lang="ru-RU" dirty="0" err="1"/>
              <a:t>cross</a:t>
            </a:r>
            <a:r>
              <a:rPr lang="ru-RU" dirty="0"/>
              <a:t> </a:t>
            </a:r>
            <a:r>
              <a:rPr lang="ru-RU" dirty="0" err="1"/>
              <a:t>currency</a:t>
            </a:r>
            <a:r>
              <a:rPr lang="ru-RU" dirty="0"/>
              <a:t> </a:t>
            </a:r>
            <a:r>
              <a:rPr lang="ru-RU" dirty="0" err="1"/>
              <a:t>pairs</a:t>
            </a:r>
            <a:r>
              <a:rPr lang="ru-RU" dirty="0"/>
              <a:t> </a:t>
            </a:r>
            <a:r>
              <a:rPr lang="ru-RU" dirty="0" err="1"/>
              <a:t>are</a:t>
            </a:r>
            <a:r>
              <a:rPr lang="ru-RU" dirty="0"/>
              <a:t> </a:t>
            </a:r>
            <a:r>
              <a:rPr lang="ru-RU" dirty="0" err="1"/>
              <a:t>the</a:t>
            </a:r>
            <a:r>
              <a:rPr lang="ru-RU" dirty="0"/>
              <a:t> EUR/GBP, EUR/CHF </a:t>
            </a:r>
            <a:r>
              <a:rPr lang="ru-RU" dirty="0" err="1"/>
              <a:t>and</a:t>
            </a:r>
            <a:r>
              <a:rPr lang="ru-RU" dirty="0"/>
              <a:t> </a:t>
            </a:r>
            <a:r>
              <a:rPr lang="ru-RU" dirty="0" smtClean="0"/>
              <a:t>EUR/JPY</a:t>
            </a:r>
            <a:r>
              <a:rPr lang="en-US" dirty="0" smtClean="0"/>
              <a:t>.</a:t>
            </a:r>
            <a:endParaRPr lang="ru-RU" dirty="0"/>
          </a:p>
        </p:txBody>
      </p:sp>
    </p:spTree>
    <p:extLst>
      <p:ext uri="{BB962C8B-B14F-4D97-AF65-F5344CB8AC3E}">
        <p14:creationId xmlns:p14="http://schemas.microsoft.com/office/powerpoint/2010/main" val="33902846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10.1. Portfolio Diversification</a:t>
            </a:r>
            <a:endParaRPr lang="ru-RU" dirty="0"/>
          </a:p>
        </p:txBody>
      </p:sp>
      <p:sp>
        <p:nvSpPr>
          <p:cNvPr id="3" name="Объект 2"/>
          <p:cNvSpPr>
            <a:spLocks noGrp="1"/>
          </p:cNvSpPr>
          <p:nvPr>
            <p:ph idx="1"/>
          </p:nvPr>
        </p:nvSpPr>
        <p:spPr/>
        <p:txBody>
          <a:bodyPr>
            <a:normAutofit fontScale="85000" lnSpcReduction="20000"/>
          </a:bodyPr>
          <a:lstStyle/>
          <a:p>
            <a:r>
              <a:rPr lang="en-US" dirty="0" smtClean="0"/>
              <a:t>D</a:t>
            </a:r>
            <a:r>
              <a:rPr lang="ru-RU" dirty="0" err="1" smtClean="0"/>
              <a:t>iversification</a:t>
            </a:r>
            <a:r>
              <a:rPr lang="ru-RU" dirty="0" smtClean="0"/>
              <a:t> </a:t>
            </a:r>
            <a:r>
              <a:rPr lang="ru-RU" dirty="0" err="1"/>
              <a:t>means</a:t>
            </a:r>
            <a:r>
              <a:rPr lang="ru-RU" dirty="0"/>
              <a:t> </a:t>
            </a:r>
            <a:r>
              <a:rPr lang="ru-RU" dirty="0" err="1"/>
              <a:t>reducing</a:t>
            </a:r>
            <a:r>
              <a:rPr lang="ru-RU" dirty="0"/>
              <a:t> </a:t>
            </a:r>
            <a:r>
              <a:rPr lang="ru-RU" dirty="0" err="1"/>
              <a:t>non-systematic</a:t>
            </a:r>
            <a:r>
              <a:rPr lang="ru-RU" dirty="0"/>
              <a:t> </a:t>
            </a:r>
            <a:r>
              <a:rPr lang="ru-RU" dirty="0" err="1"/>
              <a:t>risk</a:t>
            </a:r>
            <a:r>
              <a:rPr lang="ru-RU" dirty="0"/>
              <a:t> </a:t>
            </a:r>
            <a:r>
              <a:rPr lang="ru-RU" dirty="0" err="1"/>
              <a:t>by</a:t>
            </a:r>
            <a:r>
              <a:rPr lang="ru-RU" dirty="0"/>
              <a:t> </a:t>
            </a:r>
            <a:r>
              <a:rPr lang="ru-RU" dirty="0" err="1"/>
              <a:t>investing</a:t>
            </a:r>
            <a:r>
              <a:rPr lang="ru-RU" dirty="0"/>
              <a:t> </a:t>
            </a:r>
            <a:r>
              <a:rPr lang="ru-RU" dirty="0" err="1"/>
              <a:t>in</a:t>
            </a:r>
            <a:r>
              <a:rPr lang="ru-RU" dirty="0"/>
              <a:t> a </a:t>
            </a:r>
            <a:r>
              <a:rPr lang="ru-RU" dirty="0" err="1"/>
              <a:t>variety</a:t>
            </a:r>
            <a:r>
              <a:rPr lang="ru-RU" dirty="0"/>
              <a:t> </a:t>
            </a:r>
            <a:r>
              <a:rPr lang="ru-RU" dirty="0" err="1"/>
              <a:t>of</a:t>
            </a:r>
            <a:r>
              <a:rPr lang="ru-RU" dirty="0"/>
              <a:t> </a:t>
            </a:r>
            <a:r>
              <a:rPr lang="ru-RU" dirty="0" err="1"/>
              <a:t>assets</a:t>
            </a:r>
            <a:r>
              <a:rPr lang="ru-RU" dirty="0" smtClean="0"/>
              <a:t>.</a:t>
            </a:r>
            <a:endParaRPr lang="en-US" dirty="0" smtClean="0"/>
          </a:p>
          <a:p>
            <a:r>
              <a:rPr lang="en-US" dirty="0"/>
              <a:t>The variance that can be eliminated through diversification is called nonsystematic risk; this is the risk that is unique to a particular firm or industry. Systematic risk is common to all firms and remains even in diversified portfolios.</a:t>
            </a:r>
            <a:endParaRPr lang="ru-RU" dirty="0"/>
          </a:p>
          <a:p>
            <a:r>
              <a:rPr lang="en-US" dirty="0" smtClean="0"/>
              <a:t>I</a:t>
            </a:r>
            <a:r>
              <a:rPr lang="ru-RU" dirty="0" err="1" smtClean="0"/>
              <a:t>nternational</a:t>
            </a:r>
            <a:r>
              <a:rPr lang="ru-RU" dirty="0" smtClean="0"/>
              <a:t> </a:t>
            </a:r>
            <a:r>
              <a:rPr lang="ru-RU" dirty="0" err="1" smtClean="0"/>
              <a:t>diversification</a:t>
            </a:r>
            <a:r>
              <a:rPr lang="en-US" dirty="0" smtClean="0"/>
              <a:t>:</a:t>
            </a:r>
          </a:p>
          <a:p>
            <a:pPr lvl="1"/>
            <a:r>
              <a:rPr lang="en-US" dirty="0" smtClean="0"/>
              <a:t>More wide than domestic.</a:t>
            </a:r>
          </a:p>
          <a:p>
            <a:pPr lvl="1"/>
            <a:r>
              <a:rPr lang="ru-RU" dirty="0" err="1"/>
              <a:t>By</a:t>
            </a:r>
            <a:r>
              <a:rPr lang="ru-RU" dirty="0"/>
              <a:t> </a:t>
            </a:r>
            <a:r>
              <a:rPr lang="ru-RU" dirty="0" err="1"/>
              <a:t>investing</a:t>
            </a:r>
            <a:r>
              <a:rPr lang="ru-RU" dirty="0"/>
              <a:t> </a:t>
            </a:r>
            <a:r>
              <a:rPr lang="ru-RU" dirty="0" err="1"/>
              <a:t>across</a:t>
            </a:r>
            <a:r>
              <a:rPr lang="ru-RU" dirty="0"/>
              <a:t> </a:t>
            </a:r>
            <a:r>
              <a:rPr lang="ru-RU" dirty="0" err="1"/>
              <a:t>countries</a:t>
            </a:r>
            <a:r>
              <a:rPr lang="ru-RU" dirty="0"/>
              <a:t>, </a:t>
            </a:r>
            <a:r>
              <a:rPr lang="ru-RU" dirty="0" err="1"/>
              <a:t>we</a:t>
            </a:r>
            <a:r>
              <a:rPr lang="ru-RU" dirty="0"/>
              <a:t> </a:t>
            </a:r>
            <a:r>
              <a:rPr lang="ru-RU" dirty="0" err="1"/>
              <a:t>eliminate</a:t>
            </a:r>
            <a:r>
              <a:rPr lang="ru-RU" dirty="0"/>
              <a:t> </a:t>
            </a:r>
            <a:r>
              <a:rPr lang="ru-RU" dirty="0" err="1"/>
              <a:t>part</a:t>
            </a:r>
            <a:r>
              <a:rPr lang="ru-RU" dirty="0"/>
              <a:t> </a:t>
            </a:r>
            <a:r>
              <a:rPr lang="ru-RU" dirty="0" err="1"/>
              <a:t>of</a:t>
            </a:r>
            <a:r>
              <a:rPr lang="ru-RU" dirty="0"/>
              <a:t> </a:t>
            </a:r>
            <a:r>
              <a:rPr lang="ru-RU" dirty="0" err="1"/>
              <a:t>the</a:t>
            </a:r>
            <a:r>
              <a:rPr lang="ru-RU" dirty="0"/>
              <a:t> </a:t>
            </a:r>
            <a:r>
              <a:rPr lang="ru-RU" dirty="0" err="1"/>
              <a:t>cyclical</a:t>
            </a:r>
            <a:r>
              <a:rPr lang="ru-RU" dirty="0"/>
              <a:t> </a:t>
            </a:r>
            <a:r>
              <a:rPr lang="ru-RU" dirty="0" err="1"/>
              <a:t>fluctuation</a:t>
            </a:r>
            <a:r>
              <a:rPr lang="ru-RU" dirty="0"/>
              <a:t> </a:t>
            </a:r>
            <a:r>
              <a:rPr lang="ru-RU" dirty="0" err="1"/>
              <a:t>in</a:t>
            </a:r>
            <a:r>
              <a:rPr lang="ru-RU" dirty="0"/>
              <a:t> </a:t>
            </a:r>
            <a:r>
              <a:rPr lang="ru-RU" dirty="0" err="1"/>
              <a:t>our</a:t>
            </a:r>
            <a:r>
              <a:rPr lang="ru-RU" dirty="0"/>
              <a:t> </a:t>
            </a:r>
            <a:r>
              <a:rPr lang="ru-RU" dirty="0" err="1"/>
              <a:t>portfolio</a:t>
            </a:r>
            <a:r>
              <a:rPr lang="ru-RU" dirty="0"/>
              <a:t> </a:t>
            </a:r>
            <a:r>
              <a:rPr lang="ru-RU" dirty="0" err="1"/>
              <a:t>that</a:t>
            </a:r>
            <a:r>
              <a:rPr lang="ru-RU" dirty="0"/>
              <a:t> </a:t>
            </a:r>
            <a:r>
              <a:rPr lang="ru-RU" dirty="0" err="1"/>
              <a:t>would</a:t>
            </a:r>
            <a:r>
              <a:rPr lang="ru-RU" dirty="0"/>
              <a:t> </a:t>
            </a:r>
            <a:r>
              <a:rPr lang="ru-RU" dirty="0" err="1"/>
              <a:t>arise</a:t>
            </a:r>
            <a:r>
              <a:rPr lang="ru-RU" dirty="0"/>
              <a:t> </a:t>
            </a:r>
            <a:r>
              <a:rPr lang="ru-RU" dirty="0" err="1"/>
              <a:t>from</a:t>
            </a:r>
            <a:r>
              <a:rPr lang="ru-RU" dirty="0"/>
              <a:t> </a:t>
            </a:r>
            <a:r>
              <a:rPr lang="ru-RU" dirty="0" err="1"/>
              <a:t>the</a:t>
            </a:r>
            <a:r>
              <a:rPr lang="ru-RU" dirty="0"/>
              <a:t> </a:t>
            </a:r>
            <a:r>
              <a:rPr lang="ru-RU" dirty="0" err="1"/>
              <a:t>domestic</a:t>
            </a:r>
            <a:r>
              <a:rPr lang="ru-RU" dirty="0"/>
              <a:t> </a:t>
            </a:r>
            <a:r>
              <a:rPr lang="ru-RU" dirty="0" err="1"/>
              <a:t>business</a:t>
            </a:r>
            <a:r>
              <a:rPr lang="ru-RU" dirty="0"/>
              <a:t> </a:t>
            </a:r>
            <a:r>
              <a:rPr lang="ru-RU" dirty="0" err="1"/>
              <a:t>cycle</a:t>
            </a:r>
            <a:r>
              <a:rPr lang="ru-RU" dirty="0"/>
              <a:t>.</a:t>
            </a:r>
          </a:p>
        </p:txBody>
      </p:sp>
    </p:spTree>
    <p:extLst>
      <p:ext uri="{BB962C8B-B14F-4D97-AF65-F5344CB8AC3E}">
        <p14:creationId xmlns:p14="http://schemas.microsoft.com/office/powerpoint/2010/main" val="188211160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10.2. Depositary receipts</a:t>
            </a:r>
            <a:endParaRPr lang="ru-RU" dirty="0"/>
          </a:p>
        </p:txBody>
      </p:sp>
      <p:sp>
        <p:nvSpPr>
          <p:cNvPr id="3" name="Объект 2"/>
          <p:cNvSpPr>
            <a:spLocks noGrp="1"/>
          </p:cNvSpPr>
          <p:nvPr>
            <p:ph idx="1"/>
          </p:nvPr>
        </p:nvSpPr>
        <p:spPr/>
        <p:txBody>
          <a:bodyPr>
            <a:normAutofit lnSpcReduction="10000"/>
          </a:bodyPr>
          <a:lstStyle/>
          <a:p>
            <a:r>
              <a:rPr lang="ru-RU" dirty="0"/>
              <a:t>A </a:t>
            </a:r>
            <a:r>
              <a:rPr lang="ru-RU" dirty="0" err="1"/>
              <a:t>depositary</a:t>
            </a:r>
            <a:r>
              <a:rPr lang="ru-RU" dirty="0"/>
              <a:t> </a:t>
            </a:r>
            <a:r>
              <a:rPr lang="ru-RU" dirty="0" err="1"/>
              <a:t>receipt</a:t>
            </a:r>
            <a:r>
              <a:rPr lang="ru-RU" dirty="0"/>
              <a:t> </a:t>
            </a:r>
            <a:r>
              <a:rPr lang="ru-RU" dirty="0" err="1"/>
              <a:t>is</a:t>
            </a:r>
            <a:r>
              <a:rPr lang="ru-RU" dirty="0"/>
              <a:t> a </a:t>
            </a:r>
            <a:r>
              <a:rPr lang="ru-RU" dirty="0" err="1"/>
              <a:t>negotiable</a:t>
            </a:r>
            <a:r>
              <a:rPr lang="ru-RU" dirty="0"/>
              <a:t> </a:t>
            </a:r>
            <a:r>
              <a:rPr lang="ru-RU" dirty="0" err="1"/>
              <a:t>financial</a:t>
            </a:r>
            <a:r>
              <a:rPr lang="ru-RU" dirty="0"/>
              <a:t> </a:t>
            </a:r>
            <a:r>
              <a:rPr lang="ru-RU" dirty="0" err="1"/>
              <a:t>instrument</a:t>
            </a:r>
            <a:r>
              <a:rPr lang="ru-RU" dirty="0"/>
              <a:t> </a:t>
            </a:r>
            <a:r>
              <a:rPr lang="ru-RU" dirty="0" err="1"/>
              <a:t>issued</a:t>
            </a:r>
            <a:r>
              <a:rPr lang="ru-RU" dirty="0"/>
              <a:t> </a:t>
            </a:r>
            <a:r>
              <a:rPr lang="ru-RU" dirty="0" err="1"/>
              <a:t>by</a:t>
            </a:r>
            <a:r>
              <a:rPr lang="ru-RU" dirty="0"/>
              <a:t> a </a:t>
            </a:r>
            <a:r>
              <a:rPr lang="ru-RU" dirty="0" err="1"/>
              <a:t>bank</a:t>
            </a:r>
            <a:r>
              <a:rPr lang="ru-RU" dirty="0"/>
              <a:t> </a:t>
            </a:r>
            <a:r>
              <a:rPr lang="ru-RU" dirty="0" err="1"/>
              <a:t>to</a:t>
            </a:r>
            <a:r>
              <a:rPr lang="ru-RU" dirty="0"/>
              <a:t> </a:t>
            </a:r>
            <a:r>
              <a:rPr lang="ru-RU" dirty="0" err="1"/>
              <a:t>represent</a:t>
            </a:r>
            <a:r>
              <a:rPr lang="ru-RU" dirty="0"/>
              <a:t> a </a:t>
            </a:r>
            <a:r>
              <a:rPr lang="ru-RU" dirty="0" err="1"/>
              <a:t>foreign</a:t>
            </a:r>
            <a:r>
              <a:rPr lang="ru-RU" dirty="0"/>
              <a:t> </a:t>
            </a:r>
            <a:r>
              <a:rPr lang="ru-RU" dirty="0" err="1" smtClean="0"/>
              <a:t>company's</a:t>
            </a:r>
            <a:r>
              <a:rPr lang="ru-RU" dirty="0" smtClean="0"/>
              <a:t> </a:t>
            </a:r>
            <a:r>
              <a:rPr lang="ru-RU" dirty="0" err="1" smtClean="0"/>
              <a:t>publicly</a:t>
            </a:r>
            <a:r>
              <a:rPr lang="ru-RU" dirty="0" smtClean="0"/>
              <a:t> </a:t>
            </a:r>
            <a:r>
              <a:rPr lang="ru-RU" dirty="0" err="1" smtClean="0"/>
              <a:t>traded</a:t>
            </a:r>
            <a:r>
              <a:rPr lang="ru-RU" dirty="0" smtClean="0"/>
              <a:t> </a:t>
            </a:r>
            <a:r>
              <a:rPr lang="ru-RU" dirty="0" err="1" smtClean="0"/>
              <a:t>securities</a:t>
            </a:r>
            <a:r>
              <a:rPr lang="en-US" dirty="0" smtClean="0"/>
              <a:t>.</a:t>
            </a:r>
          </a:p>
          <a:p>
            <a:r>
              <a:rPr lang="en-US" dirty="0"/>
              <a:t>When the depositary bank is in the U.S., the instruments are known as American Depositary Receipts (ADRs). European banks issue European depository receipts (EDRs), and other banks issue global depository receipts (GDRs</a:t>
            </a:r>
            <a:r>
              <a:rPr lang="en-US" dirty="0" smtClean="0"/>
              <a:t>).</a:t>
            </a:r>
            <a:endParaRPr lang="ru-RU" dirty="0"/>
          </a:p>
        </p:txBody>
      </p:sp>
    </p:spTree>
    <p:extLst>
      <p:ext uri="{BB962C8B-B14F-4D97-AF65-F5344CB8AC3E}">
        <p14:creationId xmlns:p14="http://schemas.microsoft.com/office/powerpoint/2010/main" val="11827934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10.3. The Globalization </a:t>
            </a:r>
            <a:r>
              <a:rPr lang="en-US" dirty="0" smtClean="0"/>
              <a:t/>
            </a:r>
            <a:br>
              <a:rPr lang="en-US" dirty="0" smtClean="0"/>
            </a:br>
            <a:r>
              <a:rPr lang="en-US" dirty="0" smtClean="0"/>
              <a:t>of </a:t>
            </a:r>
            <a:r>
              <a:rPr lang="en-US" dirty="0"/>
              <a:t>Equity Markets</a:t>
            </a:r>
            <a:endParaRPr lang="ru-RU" dirty="0"/>
          </a:p>
        </p:txBody>
      </p:sp>
      <p:sp>
        <p:nvSpPr>
          <p:cNvPr id="3" name="Объект 2"/>
          <p:cNvSpPr>
            <a:spLocks noGrp="1"/>
          </p:cNvSpPr>
          <p:nvPr>
            <p:ph idx="1"/>
          </p:nvPr>
        </p:nvSpPr>
        <p:spPr/>
        <p:txBody>
          <a:bodyPr anchor="ctr"/>
          <a:lstStyle/>
          <a:p>
            <a:r>
              <a:rPr lang="ru-RU" dirty="0"/>
              <a:t>A </a:t>
            </a:r>
            <a:r>
              <a:rPr lang="ru-RU" dirty="0" err="1"/>
              <a:t>segmented</a:t>
            </a:r>
            <a:r>
              <a:rPr lang="ru-RU" dirty="0"/>
              <a:t> </a:t>
            </a:r>
            <a:r>
              <a:rPr lang="ru-RU" dirty="0" err="1"/>
              <a:t>market</a:t>
            </a:r>
            <a:r>
              <a:rPr lang="ru-RU" dirty="0"/>
              <a:t> </a:t>
            </a:r>
            <a:r>
              <a:rPr lang="ru-RU" dirty="0" err="1"/>
              <a:t>is</a:t>
            </a:r>
            <a:r>
              <a:rPr lang="ru-RU" dirty="0"/>
              <a:t> </a:t>
            </a:r>
            <a:r>
              <a:rPr lang="ru-RU" dirty="0" err="1"/>
              <a:t>one</a:t>
            </a:r>
            <a:r>
              <a:rPr lang="ru-RU" dirty="0"/>
              <a:t> </a:t>
            </a:r>
            <a:r>
              <a:rPr lang="ru-RU" dirty="0" err="1"/>
              <a:t>in</a:t>
            </a:r>
            <a:r>
              <a:rPr lang="ru-RU" dirty="0"/>
              <a:t> </a:t>
            </a:r>
            <a:r>
              <a:rPr lang="ru-RU" dirty="0" err="1"/>
              <a:t>which</a:t>
            </a:r>
            <a:r>
              <a:rPr lang="ru-RU" dirty="0"/>
              <a:t> </a:t>
            </a:r>
            <a:r>
              <a:rPr lang="ru-RU" dirty="0" err="1"/>
              <a:t>foreign</a:t>
            </a:r>
            <a:r>
              <a:rPr lang="ru-RU" dirty="0"/>
              <a:t> </a:t>
            </a:r>
            <a:r>
              <a:rPr lang="ru-RU" dirty="0" err="1"/>
              <a:t>investors</a:t>
            </a:r>
            <a:r>
              <a:rPr lang="ru-RU" dirty="0"/>
              <a:t> </a:t>
            </a:r>
            <a:r>
              <a:rPr lang="ru-RU" dirty="0" err="1"/>
              <a:t>are</a:t>
            </a:r>
            <a:r>
              <a:rPr lang="ru-RU" dirty="0"/>
              <a:t> </a:t>
            </a:r>
            <a:r>
              <a:rPr lang="ru-RU" dirty="0" err="1"/>
              <a:t>not</a:t>
            </a:r>
            <a:r>
              <a:rPr lang="ru-RU" dirty="0"/>
              <a:t> </a:t>
            </a:r>
            <a:r>
              <a:rPr lang="ru-RU" dirty="0" err="1"/>
              <a:t>allowed</a:t>
            </a:r>
            <a:r>
              <a:rPr lang="ru-RU" dirty="0"/>
              <a:t> </a:t>
            </a:r>
            <a:r>
              <a:rPr lang="ru-RU" dirty="0" err="1"/>
              <a:t>to</a:t>
            </a:r>
            <a:r>
              <a:rPr lang="ru-RU" dirty="0"/>
              <a:t> </a:t>
            </a:r>
            <a:r>
              <a:rPr lang="ru-RU" dirty="0" err="1"/>
              <a:t>buy</a:t>
            </a:r>
            <a:r>
              <a:rPr lang="ru-RU" dirty="0"/>
              <a:t> </a:t>
            </a:r>
            <a:r>
              <a:rPr lang="ru-RU" dirty="0" err="1"/>
              <a:t>domestic</a:t>
            </a:r>
            <a:r>
              <a:rPr lang="ru-RU" dirty="0"/>
              <a:t> </a:t>
            </a:r>
            <a:r>
              <a:rPr lang="ru-RU" dirty="0" err="1"/>
              <a:t>stocks</a:t>
            </a:r>
            <a:r>
              <a:rPr lang="ru-RU" dirty="0"/>
              <a:t> </a:t>
            </a:r>
            <a:r>
              <a:rPr lang="ru-RU" dirty="0" err="1"/>
              <a:t>and</a:t>
            </a:r>
            <a:r>
              <a:rPr lang="ru-RU" dirty="0"/>
              <a:t> </a:t>
            </a:r>
            <a:r>
              <a:rPr lang="ru-RU" dirty="0" err="1"/>
              <a:t>domestic</a:t>
            </a:r>
            <a:r>
              <a:rPr lang="ru-RU" dirty="0"/>
              <a:t> </a:t>
            </a:r>
            <a:r>
              <a:rPr lang="ru-RU" dirty="0" err="1"/>
              <a:t>investors</a:t>
            </a:r>
            <a:r>
              <a:rPr lang="ru-RU" dirty="0"/>
              <a:t> </a:t>
            </a:r>
            <a:r>
              <a:rPr lang="ru-RU" dirty="0" err="1"/>
              <a:t>are</a:t>
            </a:r>
            <a:r>
              <a:rPr lang="ru-RU" dirty="0"/>
              <a:t> </a:t>
            </a:r>
            <a:r>
              <a:rPr lang="ru-RU" dirty="0" err="1"/>
              <a:t>not</a:t>
            </a:r>
            <a:r>
              <a:rPr lang="ru-RU" dirty="0"/>
              <a:t> </a:t>
            </a:r>
            <a:r>
              <a:rPr lang="ru-RU" dirty="0" err="1"/>
              <a:t>allowed</a:t>
            </a:r>
            <a:r>
              <a:rPr lang="ru-RU" dirty="0"/>
              <a:t> </a:t>
            </a:r>
            <a:r>
              <a:rPr lang="ru-RU" dirty="0" err="1"/>
              <a:t>to</a:t>
            </a:r>
            <a:r>
              <a:rPr lang="ru-RU" dirty="0"/>
              <a:t> </a:t>
            </a:r>
            <a:r>
              <a:rPr lang="ru-RU" dirty="0" err="1"/>
              <a:t>buy</a:t>
            </a:r>
            <a:r>
              <a:rPr lang="ru-RU" dirty="0"/>
              <a:t> </a:t>
            </a:r>
            <a:r>
              <a:rPr lang="ru-RU" dirty="0" err="1"/>
              <a:t>foreign</a:t>
            </a:r>
            <a:r>
              <a:rPr lang="ru-RU" dirty="0"/>
              <a:t> </a:t>
            </a:r>
            <a:r>
              <a:rPr lang="ru-RU" dirty="0" err="1"/>
              <a:t>stocks</a:t>
            </a:r>
            <a:r>
              <a:rPr lang="ru-RU" dirty="0"/>
              <a:t>. </a:t>
            </a:r>
            <a:endParaRPr lang="en-US" dirty="0" smtClean="0"/>
          </a:p>
          <a:p>
            <a:r>
              <a:rPr lang="ru-RU" dirty="0" err="1" smtClean="0"/>
              <a:t>Part</a:t>
            </a:r>
            <a:r>
              <a:rPr lang="ru-RU" dirty="0" smtClean="0"/>
              <a:t> </a:t>
            </a:r>
            <a:r>
              <a:rPr lang="ru-RU" dirty="0" err="1"/>
              <a:t>of</a:t>
            </a:r>
            <a:r>
              <a:rPr lang="ru-RU" dirty="0"/>
              <a:t> </a:t>
            </a:r>
            <a:r>
              <a:rPr lang="ru-RU" dirty="0" err="1"/>
              <a:t>the</a:t>
            </a:r>
            <a:r>
              <a:rPr lang="ru-RU" dirty="0"/>
              <a:t> </a:t>
            </a:r>
            <a:r>
              <a:rPr lang="ru-RU" dirty="0" err="1"/>
              <a:t>process</a:t>
            </a:r>
            <a:r>
              <a:rPr lang="ru-RU" dirty="0"/>
              <a:t> </a:t>
            </a:r>
            <a:r>
              <a:rPr lang="ru-RU" dirty="0" err="1"/>
              <a:t>of</a:t>
            </a:r>
            <a:r>
              <a:rPr lang="ru-RU" dirty="0"/>
              <a:t> </a:t>
            </a:r>
            <a:r>
              <a:rPr lang="ru-RU" dirty="0" err="1"/>
              <a:t>the</a:t>
            </a:r>
            <a:r>
              <a:rPr lang="ru-RU" dirty="0"/>
              <a:t> </a:t>
            </a:r>
            <a:r>
              <a:rPr lang="ru-RU" dirty="0" err="1"/>
              <a:t>globalization</a:t>
            </a:r>
            <a:r>
              <a:rPr lang="ru-RU" dirty="0"/>
              <a:t> </a:t>
            </a:r>
            <a:r>
              <a:rPr lang="ru-RU" dirty="0" err="1"/>
              <a:t>of</a:t>
            </a:r>
            <a:r>
              <a:rPr lang="ru-RU" dirty="0"/>
              <a:t> </a:t>
            </a:r>
            <a:r>
              <a:rPr lang="ru-RU" dirty="0" err="1"/>
              <a:t>world</a:t>
            </a:r>
            <a:r>
              <a:rPr lang="ru-RU" dirty="0"/>
              <a:t> </a:t>
            </a:r>
            <a:r>
              <a:rPr lang="ru-RU" dirty="0" err="1"/>
              <a:t>economies</a:t>
            </a:r>
            <a:r>
              <a:rPr lang="ru-RU" dirty="0"/>
              <a:t> </a:t>
            </a:r>
            <a:r>
              <a:rPr lang="ru-RU" dirty="0" err="1"/>
              <a:t>is</a:t>
            </a:r>
            <a:r>
              <a:rPr lang="ru-RU" dirty="0"/>
              <a:t> </a:t>
            </a:r>
            <a:r>
              <a:rPr lang="ru-RU" dirty="0" err="1"/>
              <a:t>the</a:t>
            </a:r>
            <a:r>
              <a:rPr lang="ru-RU" dirty="0"/>
              <a:t> </a:t>
            </a:r>
            <a:r>
              <a:rPr lang="ru-RU" dirty="0" err="1"/>
              <a:t>liberalization</a:t>
            </a:r>
            <a:r>
              <a:rPr lang="ru-RU" dirty="0"/>
              <a:t> </a:t>
            </a:r>
            <a:r>
              <a:rPr lang="ru-RU" dirty="0" err="1"/>
              <a:t>of</a:t>
            </a:r>
            <a:r>
              <a:rPr lang="ru-RU" dirty="0"/>
              <a:t> </a:t>
            </a:r>
            <a:r>
              <a:rPr lang="ru-RU" dirty="0" err="1"/>
              <a:t>stock</a:t>
            </a:r>
            <a:r>
              <a:rPr lang="ru-RU" dirty="0"/>
              <a:t> </a:t>
            </a:r>
            <a:r>
              <a:rPr lang="ru-RU" dirty="0" err="1"/>
              <a:t>market</a:t>
            </a:r>
            <a:r>
              <a:rPr lang="ru-RU" dirty="0"/>
              <a:t> </a:t>
            </a:r>
            <a:r>
              <a:rPr lang="ru-RU" dirty="0" err="1"/>
              <a:t>restrictions</a:t>
            </a:r>
            <a:r>
              <a:rPr lang="ru-RU" dirty="0"/>
              <a:t> </a:t>
            </a:r>
            <a:r>
              <a:rPr lang="ru-RU" dirty="0" err="1"/>
              <a:t>to</a:t>
            </a:r>
            <a:r>
              <a:rPr lang="ru-RU" dirty="0"/>
              <a:t> </a:t>
            </a:r>
            <a:r>
              <a:rPr lang="ru-RU" dirty="0" err="1"/>
              <a:t>open</a:t>
            </a:r>
            <a:r>
              <a:rPr lang="ru-RU" dirty="0"/>
              <a:t> </a:t>
            </a:r>
            <a:r>
              <a:rPr lang="ru-RU" dirty="0" err="1"/>
              <a:t>markets</a:t>
            </a:r>
            <a:r>
              <a:rPr lang="ru-RU" dirty="0"/>
              <a:t> </a:t>
            </a:r>
            <a:r>
              <a:rPr lang="ru-RU" dirty="0" err="1"/>
              <a:t>to</a:t>
            </a:r>
            <a:r>
              <a:rPr lang="ru-RU" dirty="0"/>
              <a:t> </a:t>
            </a:r>
            <a:r>
              <a:rPr lang="ru-RU" dirty="0" err="1"/>
              <a:t>the</a:t>
            </a:r>
            <a:r>
              <a:rPr lang="ru-RU" dirty="0"/>
              <a:t> </a:t>
            </a:r>
            <a:r>
              <a:rPr lang="ru-RU" dirty="0" err="1"/>
              <a:t>world</a:t>
            </a:r>
            <a:r>
              <a:rPr lang="ru-RU" dirty="0"/>
              <a:t>.</a:t>
            </a:r>
          </a:p>
        </p:txBody>
      </p:sp>
    </p:spTree>
    <p:extLst>
      <p:ext uri="{BB962C8B-B14F-4D97-AF65-F5344CB8AC3E}">
        <p14:creationId xmlns:p14="http://schemas.microsoft.com/office/powerpoint/2010/main" val="137876243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err="1"/>
              <a:t>E</a:t>
            </a:r>
            <a:r>
              <a:rPr lang="ru-RU" dirty="0" err="1" smtClean="0"/>
              <a:t>merging</a:t>
            </a:r>
            <a:r>
              <a:rPr lang="ru-RU" dirty="0" smtClean="0"/>
              <a:t> </a:t>
            </a:r>
            <a:r>
              <a:rPr lang="ru-RU" dirty="0" err="1" smtClean="0"/>
              <a:t>economies</a:t>
            </a:r>
            <a:r>
              <a:rPr lang="en-US" dirty="0" smtClean="0"/>
              <a:t> </a:t>
            </a:r>
            <a:r>
              <a:rPr lang="ru-RU" dirty="0" err="1"/>
              <a:t>have</a:t>
            </a:r>
            <a:r>
              <a:rPr lang="ru-RU" dirty="0"/>
              <a:t> </a:t>
            </a:r>
            <a:r>
              <a:rPr lang="ru-RU" dirty="0" err="1"/>
              <a:t>the</a:t>
            </a:r>
            <a:r>
              <a:rPr lang="ru-RU" dirty="0"/>
              <a:t> </a:t>
            </a:r>
            <a:r>
              <a:rPr lang="ru-RU" dirty="0" err="1"/>
              <a:t>following</a:t>
            </a:r>
            <a:r>
              <a:rPr lang="ru-RU" dirty="0"/>
              <a:t> </a:t>
            </a:r>
            <a:r>
              <a:rPr lang="ru-RU" dirty="0" err="1"/>
              <a:t>signs</a:t>
            </a:r>
            <a:endParaRPr lang="ru-RU" dirty="0"/>
          </a:p>
        </p:txBody>
      </p:sp>
      <p:sp>
        <p:nvSpPr>
          <p:cNvPr id="3" name="Объект 2"/>
          <p:cNvSpPr>
            <a:spLocks noGrp="1"/>
          </p:cNvSpPr>
          <p:nvPr>
            <p:ph idx="1"/>
          </p:nvPr>
        </p:nvSpPr>
        <p:spPr/>
        <p:txBody>
          <a:bodyPr>
            <a:normAutofit fontScale="85000" lnSpcReduction="20000"/>
          </a:bodyPr>
          <a:lstStyle/>
          <a:p>
            <a:pPr marL="514350" lvl="0" indent="-514350">
              <a:buFont typeface="+mj-lt"/>
              <a:buAutoNum type="arabicPeriod"/>
            </a:pPr>
            <a:r>
              <a:rPr lang="en-US" dirty="0"/>
              <a:t>Attempting to order its national accounts, privatize state companies, and deregulate economic activity.</a:t>
            </a:r>
            <a:endParaRPr lang="ru-RU" dirty="0"/>
          </a:p>
          <a:p>
            <a:pPr marL="514350" lvl="0" indent="-514350">
              <a:buFont typeface="+mj-lt"/>
              <a:buAutoNum type="arabicPeriod"/>
            </a:pPr>
            <a:r>
              <a:rPr lang="en-US" dirty="0"/>
              <a:t>Stabilizing its political system, moving from more autocratic regimes to liberal, democratic rules; increasing public interest in solving the most pressing social problems.</a:t>
            </a:r>
            <a:endParaRPr lang="ru-RU" dirty="0"/>
          </a:p>
          <a:p>
            <a:pPr marL="514350" lvl="0" indent="-514350">
              <a:buFont typeface="+mj-lt"/>
              <a:buAutoNum type="arabicPeriod"/>
            </a:pPr>
            <a:r>
              <a:rPr lang="en-US" dirty="0"/>
              <a:t>Rapidly dismantling the barriers to foreign trade and investment, thereby quickly increasing its share in the world economy. Being flooded by foreign capital, hard technologies, and new, advanced managerial practices, as multinational corporations (MNCs) enter its territory</a:t>
            </a:r>
            <a:r>
              <a:rPr lang="en-US" dirty="0" smtClean="0"/>
              <a:t>.</a:t>
            </a:r>
            <a:endParaRPr lang="ru-RU" dirty="0"/>
          </a:p>
        </p:txBody>
      </p:sp>
    </p:spTree>
    <p:extLst>
      <p:ext uri="{BB962C8B-B14F-4D97-AF65-F5344CB8AC3E}">
        <p14:creationId xmlns:p14="http://schemas.microsoft.com/office/powerpoint/2010/main" val="27886064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77500" lnSpcReduction="20000"/>
          </a:bodyPr>
          <a:lstStyle/>
          <a:p>
            <a:pPr marL="514350" lvl="0" indent="-514350">
              <a:buFont typeface="+mj-lt"/>
              <a:buAutoNum type="arabicPeriod" startAt="4"/>
            </a:pPr>
            <a:r>
              <a:rPr lang="en-US" dirty="0"/>
              <a:t>Experiencing a profound change in the structure of entire industries and individual companies, </a:t>
            </a:r>
            <a:r>
              <a:rPr lang="en-US" dirty="0" smtClean="0"/>
              <a:t>pushing </a:t>
            </a:r>
            <a:r>
              <a:rPr lang="en-US" dirty="0"/>
              <a:t>firms to approach international standards of competitiveness.</a:t>
            </a:r>
            <a:endParaRPr lang="ru-RU" dirty="0"/>
          </a:p>
          <a:p>
            <a:pPr marL="514350" lvl="0" indent="-514350">
              <a:buFont typeface="+mj-lt"/>
              <a:buAutoNum type="arabicPeriod" startAt="4"/>
            </a:pPr>
            <a:r>
              <a:rPr lang="en-US" dirty="0" smtClean="0"/>
              <a:t>Growing </a:t>
            </a:r>
            <a:r>
              <a:rPr lang="en-US" dirty="0"/>
              <a:t>rate of activity in mergers and acquisitions (M8cAs), joint ventures, and the establishment of wholly owned </a:t>
            </a:r>
            <a:r>
              <a:rPr lang="en-US" dirty="0" smtClean="0"/>
              <a:t>subsidiaries to extract </a:t>
            </a:r>
            <a:r>
              <a:rPr lang="en-US" dirty="0"/>
              <a:t>value from the productivity gaps existing between the emerging economy and other more developed markets.</a:t>
            </a:r>
            <a:endParaRPr lang="ru-RU" dirty="0"/>
          </a:p>
          <a:p>
            <a:pPr marL="514350" indent="-514350">
              <a:buFont typeface="+mj-lt"/>
              <a:buAutoNum type="arabicPeriod" startAt="4"/>
            </a:pPr>
            <a:r>
              <a:rPr lang="ru-RU" dirty="0" err="1" smtClean="0"/>
              <a:t>Boasting</a:t>
            </a:r>
            <a:r>
              <a:rPr lang="en-US" dirty="0" smtClean="0"/>
              <a:t> domestic</a:t>
            </a:r>
            <a:r>
              <a:rPr lang="ru-RU" dirty="0" smtClean="0"/>
              <a:t> </a:t>
            </a:r>
            <a:r>
              <a:rPr lang="ru-RU" dirty="0" err="1" smtClean="0"/>
              <a:t>stock</a:t>
            </a:r>
            <a:r>
              <a:rPr lang="ru-RU" dirty="0" smtClean="0"/>
              <a:t> </a:t>
            </a:r>
            <a:r>
              <a:rPr lang="ru-RU" dirty="0" err="1"/>
              <a:t>market</a:t>
            </a:r>
            <a:r>
              <a:rPr lang="ru-RU" dirty="0"/>
              <a:t>, </a:t>
            </a:r>
            <a:r>
              <a:rPr lang="ru-RU" dirty="0" err="1"/>
              <a:t>which</a:t>
            </a:r>
            <a:r>
              <a:rPr lang="ru-RU" dirty="0"/>
              <a:t> </a:t>
            </a:r>
            <a:r>
              <a:rPr lang="ru-RU" dirty="0" err="1"/>
              <a:t>beckons</a:t>
            </a:r>
            <a:r>
              <a:rPr lang="ru-RU" dirty="0"/>
              <a:t> </a:t>
            </a:r>
            <a:r>
              <a:rPr lang="ru-RU" dirty="0" err="1"/>
              <a:t>international</a:t>
            </a:r>
            <a:r>
              <a:rPr lang="ru-RU" dirty="0"/>
              <a:t> </a:t>
            </a:r>
            <a:r>
              <a:rPr lang="ru-RU" dirty="0" err="1"/>
              <a:t>financial</a:t>
            </a:r>
            <a:r>
              <a:rPr lang="ru-RU" dirty="0"/>
              <a:t> </a:t>
            </a:r>
            <a:r>
              <a:rPr lang="ru-RU" dirty="0" err="1"/>
              <a:t>investors</a:t>
            </a:r>
            <a:r>
              <a:rPr lang="ru-RU" dirty="0"/>
              <a:t>. </a:t>
            </a:r>
            <a:endParaRPr lang="en-US" dirty="0" smtClean="0"/>
          </a:p>
          <a:p>
            <a:pPr marL="514350" indent="-514350">
              <a:buFont typeface="+mj-lt"/>
              <a:buAutoNum type="arabicPeriod" startAt="4"/>
            </a:pPr>
            <a:r>
              <a:rPr lang="ru-RU" dirty="0" err="1" smtClean="0"/>
              <a:t>Expanding</a:t>
            </a:r>
            <a:r>
              <a:rPr lang="ru-RU" dirty="0" smtClean="0"/>
              <a:t> </a:t>
            </a:r>
            <a:r>
              <a:rPr lang="ru-RU" dirty="0" err="1"/>
              <a:t>influence</a:t>
            </a:r>
            <a:r>
              <a:rPr lang="ru-RU" dirty="0"/>
              <a:t> </a:t>
            </a:r>
            <a:r>
              <a:rPr lang="ru-RU" dirty="0" err="1"/>
              <a:t>to</a:t>
            </a:r>
            <a:r>
              <a:rPr lang="ru-RU" dirty="0"/>
              <a:t> </a:t>
            </a:r>
            <a:r>
              <a:rPr lang="ru-RU" dirty="0" err="1"/>
              <a:t>other</a:t>
            </a:r>
            <a:r>
              <a:rPr lang="ru-RU" dirty="0"/>
              <a:t> </a:t>
            </a:r>
            <a:r>
              <a:rPr lang="ru-RU" dirty="0" err="1"/>
              <a:t>neighboring</a:t>
            </a:r>
            <a:r>
              <a:rPr lang="ru-RU" dirty="0"/>
              <a:t> </a:t>
            </a:r>
            <a:r>
              <a:rPr lang="ru-RU" dirty="0" err="1"/>
              <a:t>economies</a:t>
            </a:r>
            <a:r>
              <a:rPr lang="ru-RU" dirty="0"/>
              <a:t>, </a:t>
            </a:r>
            <a:r>
              <a:rPr lang="ru-RU" dirty="0" err="1"/>
              <a:t>which</a:t>
            </a:r>
            <a:r>
              <a:rPr lang="ru-RU" dirty="0"/>
              <a:t>, </a:t>
            </a:r>
            <a:r>
              <a:rPr lang="ru-RU" dirty="0" err="1"/>
              <a:t>in</a:t>
            </a:r>
            <a:r>
              <a:rPr lang="ru-RU" dirty="0"/>
              <a:t> </a:t>
            </a:r>
            <a:r>
              <a:rPr lang="ru-RU" dirty="0" err="1"/>
              <a:t>turn</a:t>
            </a:r>
            <a:r>
              <a:rPr lang="ru-RU" dirty="0"/>
              <a:t>, </a:t>
            </a:r>
            <a:r>
              <a:rPr lang="ru-RU" dirty="0" err="1"/>
              <a:t>start</a:t>
            </a:r>
            <a:r>
              <a:rPr lang="ru-RU" dirty="0"/>
              <a:t> </a:t>
            </a:r>
            <a:r>
              <a:rPr lang="ru-RU" dirty="0" err="1"/>
              <a:t>to</a:t>
            </a:r>
            <a:r>
              <a:rPr lang="ru-RU" dirty="0"/>
              <a:t> </a:t>
            </a:r>
            <a:r>
              <a:rPr lang="ru-RU" dirty="0" err="1"/>
              <a:t>open</a:t>
            </a:r>
            <a:r>
              <a:rPr lang="ru-RU" dirty="0"/>
              <a:t> </a:t>
            </a:r>
            <a:r>
              <a:rPr lang="ru-RU" dirty="0" err="1"/>
              <a:t>to</a:t>
            </a:r>
            <a:r>
              <a:rPr lang="ru-RU" dirty="0"/>
              <a:t> </a:t>
            </a:r>
            <a:r>
              <a:rPr lang="ru-RU" dirty="0" err="1"/>
              <a:t>the</a:t>
            </a:r>
            <a:r>
              <a:rPr lang="ru-RU" dirty="0"/>
              <a:t> </a:t>
            </a:r>
            <a:r>
              <a:rPr lang="ru-RU" dirty="0" err="1" smtClean="0"/>
              <a:t>world</a:t>
            </a:r>
            <a:r>
              <a:rPr lang="en-US" dirty="0" smtClean="0"/>
              <a:t>.</a:t>
            </a:r>
            <a:endParaRPr lang="ru-RU" dirty="0"/>
          </a:p>
        </p:txBody>
      </p:sp>
    </p:spTree>
    <p:extLst>
      <p:ext uri="{BB962C8B-B14F-4D97-AF65-F5344CB8AC3E}">
        <p14:creationId xmlns:p14="http://schemas.microsoft.com/office/powerpoint/2010/main" val="142687790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Unit 11. Direct Foreign Investment </a:t>
            </a:r>
            <a:r>
              <a:rPr lang="en-US" dirty="0" smtClean="0"/>
              <a:t/>
            </a:r>
            <a:br>
              <a:rPr lang="en-US" dirty="0" smtClean="0"/>
            </a:br>
            <a:r>
              <a:rPr lang="en-US" dirty="0" smtClean="0"/>
              <a:t>and </a:t>
            </a:r>
            <a:r>
              <a:rPr lang="en-US" dirty="0"/>
              <a:t>International Lending</a:t>
            </a:r>
            <a:endParaRPr lang="ru-RU" dirty="0"/>
          </a:p>
        </p:txBody>
      </p:sp>
      <p:sp>
        <p:nvSpPr>
          <p:cNvPr id="3" name="Объект 2"/>
          <p:cNvSpPr>
            <a:spLocks noGrp="1"/>
          </p:cNvSpPr>
          <p:nvPr>
            <p:ph idx="1"/>
          </p:nvPr>
        </p:nvSpPr>
        <p:spPr/>
        <p:txBody>
          <a:bodyPr anchor="ctr"/>
          <a:lstStyle/>
          <a:p>
            <a:r>
              <a:rPr lang="en-US" dirty="0"/>
              <a:t>11.1. Direct Foreign Investment</a:t>
            </a:r>
            <a:endParaRPr lang="ru-RU" dirty="0"/>
          </a:p>
          <a:p>
            <a:r>
              <a:rPr lang="en-US" dirty="0"/>
              <a:t>11.2. Capital Flight</a:t>
            </a:r>
            <a:endParaRPr lang="ru-RU" dirty="0"/>
          </a:p>
          <a:p>
            <a:r>
              <a:rPr lang="en-US" dirty="0"/>
              <a:t>11.3. International Lending and Crisis</a:t>
            </a:r>
            <a:endParaRPr lang="ru-RU" dirty="0"/>
          </a:p>
          <a:p>
            <a:r>
              <a:rPr lang="en-US" dirty="0"/>
              <a:t>11.4. IMF Conditionality</a:t>
            </a:r>
            <a:endParaRPr lang="ru-RU" dirty="0"/>
          </a:p>
          <a:p>
            <a:r>
              <a:rPr lang="en-US" dirty="0"/>
              <a:t>11.5. Country Risk Analysis</a:t>
            </a:r>
            <a:endParaRPr lang="ru-RU" dirty="0"/>
          </a:p>
        </p:txBody>
      </p:sp>
    </p:spTree>
    <p:extLst>
      <p:ext uri="{BB962C8B-B14F-4D97-AF65-F5344CB8AC3E}">
        <p14:creationId xmlns:p14="http://schemas.microsoft.com/office/powerpoint/2010/main" val="22535279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11.1. Direct Foreign Investment</a:t>
            </a:r>
            <a:endParaRPr lang="ru-RU" dirty="0"/>
          </a:p>
        </p:txBody>
      </p:sp>
      <p:sp>
        <p:nvSpPr>
          <p:cNvPr id="3" name="Объект 2"/>
          <p:cNvSpPr>
            <a:spLocks noGrp="1"/>
          </p:cNvSpPr>
          <p:nvPr>
            <p:ph idx="1"/>
          </p:nvPr>
        </p:nvSpPr>
        <p:spPr/>
        <p:txBody>
          <a:bodyPr>
            <a:normAutofit fontScale="92500"/>
          </a:bodyPr>
          <a:lstStyle/>
          <a:p>
            <a:r>
              <a:rPr lang="ru-RU" dirty="0" err="1"/>
              <a:t>Direct</a:t>
            </a:r>
            <a:r>
              <a:rPr lang="ru-RU" dirty="0"/>
              <a:t> </a:t>
            </a:r>
            <a:r>
              <a:rPr lang="ru-RU" dirty="0" err="1"/>
              <a:t>foreign</a:t>
            </a:r>
            <a:r>
              <a:rPr lang="ru-RU" dirty="0"/>
              <a:t> </a:t>
            </a:r>
            <a:r>
              <a:rPr lang="ru-RU" dirty="0" err="1"/>
              <a:t>investment</a:t>
            </a:r>
            <a:r>
              <a:rPr lang="ru-RU" dirty="0"/>
              <a:t> </a:t>
            </a:r>
            <a:r>
              <a:rPr lang="ru-RU" dirty="0" err="1"/>
              <a:t>is</a:t>
            </a:r>
            <a:r>
              <a:rPr lang="ru-RU" dirty="0"/>
              <a:t> </a:t>
            </a:r>
            <a:r>
              <a:rPr lang="ru-RU" dirty="0" err="1"/>
              <a:t>the</a:t>
            </a:r>
            <a:r>
              <a:rPr lang="ru-RU" dirty="0"/>
              <a:t> </a:t>
            </a:r>
            <a:r>
              <a:rPr lang="ru-RU" dirty="0" err="1"/>
              <a:t>spending</a:t>
            </a:r>
            <a:r>
              <a:rPr lang="ru-RU" dirty="0"/>
              <a:t> </a:t>
            </a:r>
            <a:r>
              <a:rPr lang="ru-RU" dirty="0" err="1"/>
              <a:t>by</a:t>
            </a:r>
            <a:r>
              <a:rPr lang="ru-RU" dirty="0"/>
              <a:t> a </a:t>
            </a:r>
            <a:r>
              <a:rPr lang="ru-RU" dirty="0" err="1"/>
              <a:t>domestic</a:t>
            </a:r>
            <a:r>
              <a:rPr lang="ru-RU" dirty="0"/>
              <a:t> </a:t>
            </a:r>
            <a:r>
              <a:rPr lang="ru-RU" dirty="0" err="1"/>
              <a:t>firm</a:t>
            </a:r>
            <a:r>
              <a:rPr lang="ru-RU" dirty="0"/>
              <a:t> </a:t>
            </a:r>
            <a:r>
              <a:rPr lang="ru-RU" dirty="0" err="1"/>
              <a:t>to</a:t>
            </a:r>
            <a:r>
              <a:rPr lang="ru-RU" dirty="0"/>
              <a:t> </a:t>
            </a:r>
            <a:r>
              <a:rPr lang="ru-RU" dirty="0" err="1"/>
              <a:t>establish</a:t>
            </a:r>
            <a:r>
              <a:rPr lang="ru-RU" dirty="0"/>
              <a:t> </a:t>
            </a:r>
            <a:r>
              <a:rPr lang="ru-RU" dirty="0" err="1"/>
              <a:t>foreign</a:t>
            </a:r>
            <a:r>
              <a:rPr lang="ru-RU" dirty="0"/>
              <a:t> </a:t>
            </a:r>
            <a:r>
              <a:rPr lang="ru-RU" dirty="0" err="1"/>
              <a:t>operating</a:t>
            </a:r>
            <a:r>
              <a:rPr lang="ru-RU" dirty="0"/>
              <a:t> </a:t>
            </a:r>
            <a:r>
              <a:rPr lang="ru-RU" dirty="0" err="1"/>
              <a:t>units</a:t>
            </a:r>
            <a:r>
              <a:rPr lang="ru-RU" dirty="0"/>
              <a:t>. </a:t>
            </a:r>
            <a:endParaRPr lang="en-US" dirty="0" smtClean="0"/>
          </a:p>
          <a:p>
            <a:r>
              <a:rPr lang="ru-RU" dirty="0" err="1" smtClean="0"/>
              <a:t>In</a:t>
            </a:r>
            <a:r>
              <a:rPr lang="ru-RU" dirty="0" smtClean="0"/>
              <a:t> </a:t>
            </a:r>
            <a:r>
              <a:rPr lang="ru-RU" dirty="0" err="1"/>
              <a:t>the</a:t>
            </a:r>
            <a:r>
              <a:rPr lang="ru-RU" dirty="0"/>
              <a:t> </a:t>
            </a:r>
            <a:r>
              <a:rPr lang="ru-RU" dirty="0" err="1"/>
              <a:t>balance</a:t>
            </a:r>
            <a:r>
              <a:rPr lang="ru-RU" dirty="0"/>
              <a:t> </a:t>
            </a:r>
            <a:r>
              <a:rPr lang="ru-RU" dirty="0" err="1"/>
              <a:t>of</a:t>
            </a:r>
            <a:r>
              <a:rPr lang="ru-RU" dirty="0"/>
              <a:t> </a:t>
            </a:r>
            <a:r>
              <a:rPr lang="ru-RU" dirty="0" err="1"/>
              <a:t>payments</a:t>
            </a:r>
            <a:r>
              <a:rPr lang="ru-RU" dirty="0"/>
              <a:t>, </a:t>
            </a:r>
            <a:r>
              <a:rPr lang="ru-RU" dirty="0" err="1"/>
              <a:t>direct</a:t>
            </a:r>
            <a:r>
              <a:rPr lang="ru-RU" dirty="0"/>
              <a:t> </a:t>
            </a:r>
            <a:r>
              <a:rPr lang="ru-RU" dirty="0" err="1"/>
              <a:t>investment</a:t>
            </a:r>
            <a:r>
              <a:rPr lang="ru-RU" dirty="0"/>
              <a:t> </a:t>
            </a:r>
            <a:r>
              <a:rPr lang="ru-RU" dirty="0" err="1"/>
              <a:t>is</a:t>
            </a:r>
            <a:r>
              <a:rPr lang="ru-RU" dirty="0"/>
              <a:t> </a:t>
            </a:r>
            <a:r>
              <a:rPr lang="ru-RU" dirty="0" err="1"/>
              <a:t>distinguished</a:t>
            </a:r>
            <a:r>
              <a:rPr lang="ru-RU" dirty="0"/>
              <a:t> </a:t>
            </a:r>
            <a:r>
              <a:rPr lang="ru-RU" dirty="0" err="1"/>
              <a:t>from</a:t>
            </a:r>
            <a:r>
              <a:rPr lang="ru-RU" dirty="0"/>
              <a:t> </a:t>
            </a:r>
            <a:r>
              <a:rPr lang="ru-RU" dirty="0" err="1"/>
              <a:t>portfolio</a:t>
            </a:r>
            <a:r>
              <a:rPr lang="ru-RU" dirty="0"/>
              <a:t> </a:t>
            </a:r>
            <a:r>
              <a:rPr lang="ru-RU" dirty="0" err="1"/>
              <a:t>investment</a:t>
            </a:r>
            <a:r>
              <a:rPr lang="ru-RU" dirty="0"/>
              <a:t> </a:t>
            </a:r>
            <a:r>
              <a:rPr lang="ru-RU" dirty="0" err="1"/>
              <a:t>solely</a:t>
            </a:r>
            <a:r>
              <a:rPr lang="ru-RU" dirty="0"/>
              <a:t> </a:t>
            </a:r>
            <a:r>
              <a:rPr lang="ru-RU" dirty="0" err="1"/>
              <a:t>on</a:t>
            </a:r>
            <a:r>
              <a:rPr lang="ru-RU" dirty="0"/>
              <a:t> </a:t>
            </a:r>
            <a:r>
              <a:rPr lang="ru-RU" dirty="0" err="1"/>
              <a:t>the</a:t>
            </a:r>
            <a:r>
              <a:rPr lang="ru-RU" dirty="0"/>
              <a:t> </a:t>
            </a:r>
            <a:r>
              <a:rPr lang="ru-RU" dirty="0" err="1"/>
              <a:t>basis</a:t>
            </a:r>
            <a:r>
              <a:rPr lang="ru-RU" dirty="0"/>
              <a:t> </a:t>
            </a:r>
            <a:r>
              <a:rPr lang="ru-RU" dirty="0" err="1"/>
              <a:t>of</a:t>
            </a:r>
            <a:r>
              <a:rPr lang="ru-RU" dirty="0"/>
              <a:t> </a:t>
            </a:r>
            <a:r>
              <a:rPr lang="ru-RU" dirty="0" err="1"/>
              <a:t>percentage</a:t>
            </a:r>
            <a:r>
              <a:rPr lang="ru-RU" dirty="0"/>
              <a:t> </a:t>
            </a:r>
            <a:r>
              <a:rPr lang="ru-RU" dirty="0" err="1"/>
              <a:t>of</a:t>
            </a:r>
            <a:r>
              <a:rPr lang="ru-RU" dirty="0"/>
              <a:t> </a:t>
            </a:r>
            <a:r>
              <a:rPr lang="ru-RU" dirty="0" err="1" smtClean="0"/>
              <a:t>ownership</a:t>
            </a:r>
            <a:r>
              <a:rPr lang="en-US" dirty="0" smtClean="0"/>
              <a:t>.</a:t>
            </a:r>
          </a:p>
          <a:p>
            <a:r>
              <a:rPr lang="ru-RU" dirty="0" err="1"/>
              <a:t>Capital</a:t>
            </a:r>
            <a:r>
              <a:rPr lang="ru-RU" dirty="0"/>
              <a:t> </a:t>
            </a:r>
            <a:r>
              <a:rPr lang="ru-RU" dirty="0" err="1"/>
              <a:t>flows</a:t>
            </a:r>
            <a:r>
              <a:rPr lang="ru-RU" dirty="0"/>
              <a:t> </a:t>
            </a:r>
            <a:r>
              <a:rPr lang="ru-RU" dirty="0" err="1"/>
              <a:t>are</a:t>
            </a:r>
            <a:r>
              <a:rPr lang="ru-RU" dirty="0"/>
              <a:t> </a:t>
            </a:r>
            <a:r>
              <a:rPr lang="ru-RU" dirty="0" err="1"/>
              <a:t>designated</a:t>
            </a:r>
            <a:r>
              <a:rPr lang="ru-RU" dirty="0"/>
              <a:t> </a:t>
            </a:r>
            <a:r>
              <a:rPr lang="ru-RU" dirty="0" err="1"/>
              <a:t>as</a:t>
            </a:r>
            <a:r>
              <a:rPr lang="ru-RU" dirty="0"/>
              <a:t> </a:t>
            </a:r>
            <a:r>
              <a:rPr lang="ru-RU" dirty="0" err="1"/>
              <a:t>direct</a:t>
            </a:r>
            <a:r>
              <a:rPr lang="ru-RU" dirty="0"/>
              <a:t> </a:t>
            </a:r>
            <a:r>
              <a:rPr lang="ru-RU" dirty="0" err="1"/>
              <a:t>investment</a:t>
            </a:r>
            <a:r>
              <a:rPr lang="ru-RU" dirty="0"/>
              <a:t> </a:t>
            </a:r>
            <a:r>
              <a:rPr lang="ru-RU" dirty="0" err="1"/>
              <a:t>when</a:t>
            </a:r>
            <a:r>
              <a:rPr lang="ru-RU" dirty="0"/>
              <a:t> a </a:t>
            </a:r>
            <a:r>
              <a:rPr lang="ru-RU" dirty="0" err="1"/>
              <a:t>foreign</a:t>
            </a:r>
            <a:r>
              <a:rPr lang="ru-RU" dirty="0"/>
              <a:t> </a:t>
            </a:r>
            <a:r>
              <a:rPr lang="ru-RU" dirty="0" err="1"/>
              <a:t>entity</a:t>
            </a:r>
            <a:r>
              <a:rPr lang="ru-RU" dirty="0"/>
              <a:t> </a:t>
            </a:r>
            <a:r>
              <a:rPr lang="ru-RU" dirty="0" err="1"/>
              <a:t>owns</a:t>
            </a:r>
            <a:r>
              <a:rPr lang="ru-RU" dirty="0"/>
              <a:t> 10 </a:t>
            </a:r>
            <a:r>
              <a:rPr lang="ru-RU" dirty="0" err="1"/>
              <a:t>percent</a:t>
            </a:r>
            <a:r>
              <a:rPr lang="ru-RU" dirty="0"/>
              <a:t> </a:t>
            </a:r>
            <a:r>
              <a:rPr lang="ru-RU" dirty="0" err="1"/>
              <a:t>or</a:t>
            </a:r>
            <a:r>
              <a:rPr lang="ru-RU" dirty="0"/>
              <a:t> </a:t>
            </a:r>
            <a:r>
              <a:rPr lang="ru-RU" dirty="0" err="1"/>
              <a:t>more</a:t>
            </a:r>
            <a:r>
              <a:rPr lang="ru-RU" dirty="0"/>
              <a:t> </a:t>
            </a:r>
            <a:r>
              <a:rPr lang="ru-RU" dirty="0" err="1"/>
              <a:t>of</a:t>
            </a:r>
            <a:r>
              <a:rPr lang="ru-RU" dirty="0"/>
              <a:t> a </a:t>
            </a:r>
            <a:r>
              <a:rPr lang="ru-RU" dirty="0" err="1" smtClean="0"/>
              <a:t>firm</a:t>
            </a:r>
            <a:r>
              <a:rPr lang="en-US" dirty="0" smtClean="0"/>
              <a:t>.</a:t>
            </a:r>
            <a:endParaRPr lang="ru-RU" dirty="0"/>
          </a:p>
        </p:txBody>
      </p:sp>
    </p:spTree>
    <p:extLst>
      <p:ext uri="{BB962C8B-B14F-4D97-AF65-F5344CB8AC3E}">
        <p14:creationId xmlns:p14="http://schemas.microsoft.com/office/powerpoint/2010/main" val="86326391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Direct investment in Russian Federation in millions of US dollars for years 1994-1Q 2014</a:t>
            </a:r>
            <a:endParaRPr lang="ru-RU" sz="3200" dirty="0"/>
          </a:p>
        </p:txBody>
      </p:sp>
      <p:pic>
        <p:nvPicPr>
          <p:cNvPr id="4" name="Объект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7128792" cy="3744416"/>
          </a:xfrm>
          <a:prstGeom prst="rect">
            <a:avLst/>
          </a:prstGeom>
          <a:noFill/>
        </p:spPr>
      </p:pic>
      <p:sp>
        <p:nvSpPr>
          <p:cNvPr id="5" name="Прямоугольник 4"/>
          <p:cNvSpPr/>
          <p:nvPr/>
        </p:nvSpPr>
        <p:spPr>
          <a:xfrm>
            <a:off x="971600" y="5517232"/>
            <a:ext cx="7200800" cy="369332"/>
          </a:xfrm>
          <a:prstGeom prst="rect">
            <a:avLst/>
          </a:prstGeom>
        </p:spPr>
        <p:txBody>
          <a:bodyPr wrap="square">
            <a:spAutoFit/>
          </a:bodyPr>
          <a:lstStyle/>
          <a:p>
            <a:r>
              <a:rPr lang="en-US" dirty="0"/>
              <a:t>Source: Central Bank of Russian Federation, </a:t>
            </a:r>
            <a:r>
              <a:rPr lang="en-US" u="sng" dirty="0">
                <a:hlinkClick r:id="rId3"/>
              </a:rPr>
              <a:t>www.cbr.ru</a:t>
            </a:r>
            <a:r>
              <a:rPr lang="en-US" dirty="0"/>
              <a:t>. 2014</a:t>
            </a:r>
            <a:endParaRPr lang="ru-RU" dirty="0"/>
          </a:p>
        </p:txBody>
      </p:sp>
    </p:spTree>
    <p:extLst>
      <p:ext uri="{BB962C8B-B14F-4D97-AF65-F5344CB8AC3E}">
        <p14:creationId xmlns:p14="http://schemas.microsoft.com/office/powerpoint/2010/main" val="156444962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11.2. Capital Flight</a:t>
            </a:r>
            <a:endParaRPr lang="ru-RU" dirty="0"/>
          </a:p>
        </p:txBody>
      </p:sp>
      <p:sp>
        <p:nvSpPr>
          <p:cNvPr id="3" name="Объект 2"/>
          <p:cNvSpPr>
            <a:spLocks noGrp="1"/>
          </p:cNvSpPr>
          <p:nvPr>
            <p:ph idx="1"/>
          </p:nvPr>
        </p:nvSpPr>
        <p:spPr/>
        <p:txBody>
          <a:bodyPr>
            <a:normAutofit fontScale="77500" lnSpcReduction="20000"/>
          </a:bodyPr>
          <a:lstStyle/>
          <a:p>
            <a:r>
              <a:rPr lang="ru-RU" dirty="0" err="1"/>
              <a:t>When</a:t>
            </a:r>
            <a:r>
              <a:rPr lang="ru-RU" dirty="0"/>
              <a:t> </a:t>
            </a:r>
            <a:r>
              <a:rPr lang="ru-RU" dirty="0" err="1"/>
              <a:t>the</a:t>
            </a:r>
            <a:r>
              <a:rPr lang="ru-RU" dirty="0"/>
              <a:t> </a:t>
            </a:r>
            <a:r>
              <a:rPr lang="ru-RU" dirty="0" err="1"/>
              <a:t>risk</a:t>
            </a:r>
            <a:r>
              <a:rPr lang="ru-RU" dirty="0"/>
              <a:t> </a:t>
            </a:r>
            <a:r>
              <a:rPr lang="ru-RU" dirty="0" err="1"/>
              <a:t>of</a:t>
            </a:r>
            <a:r>
              <a:rPr lang="ru-RU" dirty="0"/>
              <a:t> </a:t>
            </a:r>
            <a:r>
              <a:rPr lang="ru-RU" dirty="0" err="1"/>
              <a:t>doing</a:t>
            </a:r>
            <a:r>
              <a:rPr lang="ru-RU" dirty="0"/>
              <a:t> </a:t>
            </a:r>
            <a:r>
              <a:rPr lang="ru-RU" dirty="0" err="1"/>
              <a:t>business</a:t>
            </a:r>
            <a:r>
              <a:rPr lang="ru-RU" dirty="0"/>
              <a:t> </a:t>
            </a:r>
            <a:r>
              <a:rPr lang="ru-RU" dirty="0" err="1"/>
              <a:t>in</a:t>
            </a:r>
            <a:r>
              <a:rPr lang="ru-RU" dirty="0"/>
              <a:t> a </a:t>
            </a:r>
            <a:r>
              <a:rPr lang="ru-RU" dirty="0" err="1"/>
              <a:t>country</a:t>
            </a:r>
            <a:r>
              <a:rPr lang="ru-RU" dirty="0"/>
              <a:t> </a:t>
            </a:r>
            <a:r>
              <a:rPr lang="ru-RU" dirty="0" err="1"/>
              <a:t>rises</a:t>
            </a:r>
            <a:r>
              <a:rPr lang="ru-RU" dirty="0"/>
              <a:t> </a:t>
            </a:r>
            <a:r>
              <a:rPr lang="ru-RU" dirty="0" err="1"/>
              <a:t>sharply</a:t>
            </a:r>
            <a:r>
              <a:rPr lang="ru-RU" dirty="0"/>
              <a:t> </a:t>
            </a:r>
            <a:r>
              <a:rPr lang="ru-RU" dirty="0" err="1"/>
              <a:t>or</a:t>
            </a:r>
            <a:r>
              <a:rPr lang="ru-RU" dirty="0"/>
              <a:t> </a:t>
            </a:r>
            <a:r>
              <a:rPr lang="ru-RU" dirty="0" err="1"/>
              <a:t>the</a:t>
            </a:r>
            <a:r>
              <a:rPr lang="ru-RU" dirty="0"/>
              <a:t> </a:t>
            </a:r>
            <a:r>
              <a:rPr lang="ru-RU" dirty="0" err="1"/>
              <a:t>expected</a:t>
            </a:r>
            <a:r>
              <a:rPr lang="ru-RU" dirty="0"/>
              <a:t> </a:t>
            </a:r>
            <a:r>
              <a:rPr lang="ru-RU" dirty="0" err="1"/>
              <a:t>return</a:t>
            </a:r>
            <a:r>
              <a:rPr lang="ru-RU" dirty="0"/>
              <a:t> </a:t>
            </a:r>
            <a:r>
              <a:rPr lang="ru-RU" dirty="0" err="1"/>
              <a:t>falls</a:t>
            </a:r>
            <a:r>
              <a:rPr lang="ru-RU" dirty="0"/>
              <a:t>, </a:t>
            </a:r>
            <a:r>
              <a:rPr lang="ru-RU" dirty="0" err="1"/>
              <a:t>there</a:t>
            </a:r>
            <a:r>
              <a:rPr lang="ru-RU" dirty="0"/>
              <a:t> </a:t>
            </a:r>
            <a:r>
              <a:rPr lang="ru-RU" dirty="0" err="1"/>
              <a:t>are</a:t>
            </a:r>
            <a:r>
              <a:rPr lang="ru-RU" dirty="0"/>
              <a:t> </a:t>
            </a:r>
            <a:r>
              <a:rPr lang="ru-RU" dirty="0" err="1"/>
              <a:t>probable</a:t>
            </a:r>
            <a:r>
              <a:rPr lang="ru-RU" dirty="0"/>
              <a:t> </a:t>
            </a:r>
            <a:r>
              <a:rPr lang="ru-RU" dirty="0" err="1"/>
              <a:t>large</a:t>
            </a:r>
            <a:r>
              <a:rPr lang="ru-RU" dirty="0"/>
              <a:t> </a:t>
            </a:r>
            <a:r>
              <a:rPr lang="ru-RU" dirty="0" err="1"/>
              <a:t>outflows</a:t>
            </a:r>
            <a:r>
              <a:rPr lang="ru-RU" dirty="0"/>
              <a:t> </a:t>
            </a:r>
            <a:r>
              <a:rPr lang="ru-RU" dirty="0" err="1"/>
              <a:t>of</a:t>
            </a:r>
            <a:r>
              <a:rPr lang="ru-RU" dirty="0"/>
              <a:t> </a:t>
            </a:r>
            <a:r>
              <a:rPr lang="ru-RU" dirty="0" err="1"/>
              <a:t>investment</a:t>
            </a:r>
            <a:r>
              <a:rPr lang="ru-RU" dirty="0"/>
              <a:t> </a:t>
            </a:r>
            <a:r>
              <a:rPr lang="ru-RU" dirty="0" err="1"/>
              <a:t>funds</a:t>
            </a:r>
            <a:r>
              <a:rPr lang="ru-RU" dirty="0"/>
              <a:t> </a:t>
            </a:r>
            <a:r>
              <a:rPr lang="ru-RU" dirty="0" err="1"/>
              <a:t>so</a:t>
            </a:r>
            <a:r>
              <a:rPr lang="ru-RU" dirty="0"/>
              <a:t> </a:t>
            </a:r>
            <a:r>
              <a:rPr lang="ru-RU" dirty="0" err="1"/>
              <a:t>that</a:t>
            </a:r>
            <a:r>
              <a:rPr lang="ru-RU" dirty="0"/>
              <a:t> </a:t>
            </a:r>
            <a:r>
              <a:rPr lang="ru-RU" dirty="0" err="1"/>
              <a:t>the</a:t>
            </a:r>
            <a:r>
              <a:rPr lang="ru-RU" dirty="0"/>
              <a:t> </a:t>
            </a:r>
            <a:r>
              <a:rPr lang="ru-RU" dirty="0" err="1"/>
              <a:t>country</a:t>
            </a:r>
            <a:r>
              <a:rPr lang="ru-RU" dirty="0"/>
              <a:t> </a:t>
            </a:r>
            <a:r>
              <a:rPr lang="ru-RU" dirty="0" err="1"/>
              <a:t>experiences</a:t>
            </a:r>
            <a:r>
              <a:rPr lang="ru-RU" dirty="0"/>
              <a:t> </a:t>
            </a:r>
            <a:r>
              <a:rPr lang="ru-RU" dirty="0" err="1"/>
              <a:t>massive</a:t>
            </a:r>
            <a:r>
              <a:rPr lang="ru-RU" dirty="0"/>
              <a:t> </a:t>
            </a:r>
            <a:r>
              <a:rPr lang="ru-RU" dirty="0" err="1"/>
              <a:t>capital</a:t>
            </a:r>
            <a:r>
              <a:rPr lang="ru-RU" dirty="0"/>
              <a:t> </a:t>
            </a:r>
            <a:r>
              <a:rPr lang="ru-RU" dirty="0" err="1"/>
              <a:t>account</a:t>
            </a:r>
            <a:r>
              <a:rPr lang="ru-RU" dirty="0"/>
              <a:t> </a:t>
            </a:r>
            <a:r>
              <a:rPr lang="ru-RU" dirty="0" err="1"/>
              <a:t>deficits</a:t>
            </a:r>
            <a:r>
              <a:rPr lang="ru-RU" dirty="0" smtClean="0"/>
              <a:t>.</a:t>
            </a:r>
            <a:endParaRPr lang="en-US" dirty="0" smtClean="0"/>
          </a:p>
          <a:p>
            <a:r>
              <a:rPr lang="en-US" dirty="0"/>
              <a:t>The change in the risk-return relationship that gives rise to capital flight may be the result of political or financial crisis, tightening capital controls, tax increases, or fear of a domestic currency devaluation.</a:t>
            </a:r>
            <a:endParaRPr lang="ru-RU" dirty="0"/>
          </a:p>
          <a:p>
            <a:r>
              <a:rPr lang="ru-RU" dirty="0" err="1"/>
              <a:t>On</a:t>
            </a:r>
            <a:r>
              <a:rPr lang="ru-RU" dirty="0"/>
              <a:t> </a:t>
            </a:r>
            <a:r>
              <a:rPr lang="ru-RU" dirty="0" err="1"/>
              <a:t>the</a:t>
            </a:r>
            <a:r>
              <a:rPr lang="ru-RU" dirty="0"/>
              <a:t> </a:t>
            </a:r>
            <a:r>
              <a:rPr lang="ru-RU" dirty="0" err="1"/>
              <a:t>other</a:t>
            </a:r>
            <a:r>
              <a:rPr lang="ru-RU" dirty="0"/>
              <a:t> </a:t>
            </a:r>
            <a:r>
              <a:rPr lang="ru-RU" dirty="0" err="1"/>
              <a:t>side</a:t>
            </a:r>
            <a:r>
              <a:rPr lang="ru-RU" dirty="0"/>
              <a:t>, a </a:t>
            </a:r>
            <a:r>
              <a:rPr lang="ru-RU" dirty="0" err="1"/>
              <a:t>large</a:t>
            </a:r>
            <a:r>
              <a:rPr lang="ru-RU" dirty="0"/>
              <a:t> </a:t>
            </a:r>
            <a:r>
              <a:rPr lang="ru-RU" dirty="0" err="1"/>
              <a:t>capital</a:t>
            </a:r>
            <a:r>
              <a:rPr lang="ru-RU" dirty="0"/>
              <a:t> </a:t>
            </a:r>
            <a:r>
              <a:rPr lang="ru-RU" dirty="0" err="1"/>
              <a:t>inflow</a:t>
            </a:r>
            <a:r>
              <a:rPr lang="ru-RU" dirty="0"/>
              <a:t> </a:t>
            </a:r>
            <a:r>
              <a:rPr lang="ru-RU" dirty="0" err="1"/>
              <a:t>in</a:t>
            </a:r>
            <a:r>
              <a:rPr lang="ru-RU" dirty="0"/>
              <a:t> a </a:t>
            </a:r>
            <a:r>
              <a:rPr lang="ru-RU" dirty="0" err="1"/>
              <a:t>short</a:t>
            </a:r>
            <a:r>
              <a:rPr lang="ru-RU" dirty="0"/>
              <a:t> </a:t>
            </a:r>
            <a:r>
              <a:rPr lang="ru-RU" dirty="0" err="1"/>
              <a:t>period</a:t>
            </a:r>
            <a:r>
              <a:rPr lang="ru-RU" dirty="0"/>
              <a:t> </a:t>
            </a:r>
            <a:r>
              <a:rPr lang="ru-RU" dirty="0" err="1"/>
              <a:t>of</a:t>
            </a:r>
            <a:r>
              <a:rPr lang="ru-RU" dirty="0"/>
              <a:t> </a:t>
            </a:r>
            <a:r>
              <a:rPr lang="ru-RU" dirty="0" err="1"/>
              <a:t>time</a:t>
            </a:r>
            <a:r>
              <a:rPr lang="ru-RU" dirty="0"/>
              <a:t> </a:t>
            </a:r>
            <a:r>
              <a:rPr lang="ru-RU" dirty="0" err="1"/>
              <a:t>can</a:t>
            </a:r>
            <a:r>
              <a:rPr lang="ru-RU" dirty="0"/>
              <a:t> </a:t>
            </a:r>
            <a:r>
              <a:rPr lang="ru-RU" dirty="0" err="1"/>
              <a:t>lead</a:t>
            </a:r>
            <a:r>
              <a:rPr lang="ru-RU" dirty="0"/>
              <a:t> </a:t>
            </a:r>
            <a:r>
              <a:rPr lang="ru-RU" dirty="0" err="1"/>
              <a:t>to</a:t>
            </a:r>
            <a:r>
              <a:rPr lang="ru-RU" dirty="0"/>
              <a:t> </a:t>
            </a:r>
            <a:r>
              <a:rPr lang="ru-RU" dirty="0" err="1"/>
              <a:t>an</a:t>
            </a:r>
            <a:r>
              <a:rPr lang="ru-RU" dirty="0"/>
              <a:t> </a:t>
            </a:r>
            <a:r>
              <a:rPr lang="ru-RU" dirty="0" err="1"/>
              <a:t>appreciation</a:t>
            </a:r>
            <a:r>
              <a:rPr lang="ru-RU" dirty="0"/>
              <a:t> </a:t>
            </a:r>
            <a:r>
              <a:rPr lang="ru-RU" dirty="0" err="1"/>
              <a:t>of</a:t>
            </a:r>
            <a:r>
              <a:rPr lang="ru-RU" dirty="0"/>
              <a:t> </a:t>
            </a:r>
            <a:r>
              <a:rPr lang="ru-RU" dirty="0" err="1"/>
              <a:t>the</a:t>
            </a:r>
            <a:r>
              <a:rPr lang="ru-RU" dirty="0"/>
              <a:t> </a:t>
            </a:r>
            <a:r>
              <a:rPr lang="ru-RU" dirty="0" err="1"/>
              <a:t>recipient</a:t>
            </a:r>
            <a:r>
              <a:rPr lang="ru-RU" dirty="0"/>
              <a:t> </a:t>
            </a:r>
            <a:r>
              <a:rPr lang="ru-RU" dirty="0" err="1"/>
              <a:t>country’s</a:t>
            </a:r>
            <a:r>
              <a:rPr lang="ru-RU" dirty="0"/>
              <a:t> </a:t>
            </a:r>
            <a:r>
              <a:rPr lang="ru-RU" dirty="0" err="1"/>
              <a:t>currency</a:t>
            </a:r>
            <a:r>
              <a:rPr lang="ru-RU" dirty="0"/>
              <a:t>. </a:t>
            </a:r>
            <a:r>
              <a:rPr lang="ru-RU" dirty="0" err="1"/>
              <a:t>This</a:t>
            </a:r>
            <a:r>
              <a:rPr lang="ru-RU" dirty="0"/>
              <a:t> </a:t>
            </a:r>
            <a:r>
              <a:rPr lang="ru-RU" dirty="0" err="1"/>
              <a:t>appreciation</a:t>
            </a:r>
            <a:r>
              <a:rPr lang="ru-RU" dirty="0"/>
              <a:t> </a:t>
            </a:r>
            <a:r>
              <a:rPr lang="ru-RU" dirty="0" err="1"/>
              <a:t>may</a:t>
            </a:r>
            <a:r>
              <a:rPr lang="ru-RU" dirty="0"/>
              <a:t> </a:t>
            </a:r>
            <a:r>
              <a:rPr lang="ru-RU" dirty="0" err="1"/>
              <a:t>reduce</a:t>
            </a:r>
            <a:r>
              <a:rPr lang="ru-RU" dirty="0"/>
              <a:t> </a:t>
            </a:r>
            <a:r>
              <a:rPr lang="ru-RU" dirty="0" err="1"/>
              <a:t>the</a:t>
            </a:r>
            <a:r>
              <a:rPr lang="ru-RU" dirty="0"/>
              <a:t> </a:t>
            </a:r>
            <a:r>
              <a:rPr lang="ru-RU" dirty="0" err="1"/>
              <a:t>competitiveness</a:t>
            </a:r>
            <a:r>
              <a:rPr lang="ru-RU" dirty="0"/>
              <a:t> </a:t>
            </a:r>
            <a:r>
              <a:rPr lang="ru-RU" dirty="0" err="1"/>
              <a:t>of</a:t>
            </a:r>
            <a:r>
              <a:rPr lang="ru-RU" dirty="0"/>
              <a:t> </a:t>
            </a:r>
            <a:r>
              <a:rPr lang="ru-RU" dirty="0" err="1"/>
              <a:t>the</a:t>
            </a:r>
            <a:r>
              <a:rPr lang="ru-RU" dirty="0"/>
              <a:t> </a:t>
            </a:r>
            <a:r>
              <a:rPr lang="ru-RU" dirty="0" err="1"/>
              <a:t>nation’s</a:t>
            </a:r>
            <a:r>
              <a:rPr lang="ru-RU" dirty="0"/>
              <a:t> </a:t>
            </a:r>
            <a:r>
              <a:rPr lang="ru-RU" dirty="0" err="1"/>
              <a:t>export</a:t>
            </a:r>
            <a:r>
              <a:rPr lang="ru-RU" dirty="0"/>
              <a:t> </a:t>
            </a:r>
            <a:r>
              <a:rPr lang="ru-RU" dirty="0" err="1"/>
              <a:t>industries</a:t>
            </a:r>
            <a:r>
              <a:rPr lang="ru-RU" dirty="0"/>
              <a:t> </a:t>
            </a:r>
            <a:r>
              <a:rPr lang="ru-RU" dirty="0" err="1"/>
              <a:t>and</a:t>
            </a:r>
            <a:r>
              <a:rPr lang="ru-RU" dirty="0"/>
              <a:t> </a:t>
            </a:r>
            <a:r>
              <a:rPr lang="ru-RU" dirty="0" err="1"/>
              <a:t>cause</a:t>
            </a:r>
            <a:r>
              <a:rPr lang="ru-RU" dirty="0"/>
              <a:t> a </a:t>
            </a:r>
            <a:r>
              <a:rPr lang="ru-RU" dirty="0" err="1"/>
              <a:t>fall</a:t>
            </a:r>
            <a:r>
              <a:rPr lang="ru-RU" dirty="0"/>
              <a:t> </a:t>
            </a:r>
            <a:r>
              <a:rPr lang="ru-RU" dirty="0" err="1"/>
              <a:t>in</a:t>
            </a:r>
            <a:r>
              <a:rPr lang="ru-RU" dirty="0"/>
              <a:t> </a:t>
            </a:r>
            <a:r>
              <a:rPr lang="ru-RU" dirty="0" err="1"/>
              <a:t>output</a:t>
            </a:r>
            <a:r>
              <a:rPr lang="ru-RU" dirty="0"/>
              <a:t> </a:t>
            </a:r>
            <a:r>
              <a:rPr lang="ru-RU" dirty="0" err="1"/>
              <a:t>and</a:t>
            </a:r>
            <a:r>
              <a:rPr lang="ru-RU" dirty="0"/>
              <a:t> </a:t>
            </a:r>
            <a:r>
              <a:rPr lang="ru-RU" dirty="0" err="1"/>
              <a:t>rise</a:t>
            </a:r>
            <a:r>
              <a:rPr lang="ru-RU" dirty="0"/>
              <a:t> </a:t>
            </a:r>
            <a:r>
              <a:rPr lang="ru-RU" dirty="0" err="1"/>
              <a:t>in</a:t>
            </a:r>
            <a:r>
              <a:rPr lang="ru-RU" dirty="0"/>
              <a:t> </a:t>
            </a:r>
            <a:r>
              <a:rPr lang="ru-RU" dirty="0" err="1"/>
              <a:t>unemployment</a:t>
            </a:r>
            <a:r>
              <a:rPr lang="ru-RU" dirty="0"/>
              <a:t> </a:t>
            </a:r>
            <a:r>
              <a:rPr lang="ru-RU" dirty="0" err="1"/>
              <a:t>in</a:t>
            </a:r>
            <a:r>
              <a:rPr lang="ru-RU" dirty="0"/>
              <a:t> </a:t>
            </a:r>
            <a:r>
              <a:rPr lang="ru-RU" dirty="0" err="1"/>
              <a:t>these</a:t>
            </a:r>
            <a:r>
              <a:rPr lang="ru-RU" dirty="0"/>
              <a:t> </a:t>
            </a:r>
            <a:r>
              <a:rPr lang="ru-RU" dirty="0" err="1"/>
              <a:t>industries</a:t>
            </a:r>
            <a:r>
              <a:rPr lang="ru-RU" dirty="0"/>
              <a:t>.</a:t>
            </a:r>
          </a:p>
        </p:txBody>
      </p:sp>
    </p:spTree>
    <p:extLst>
      <p:ext uri="{BB962C8B-B14F-4D97-AF65-F5344CB8AC3E}">
        <p14:creationId xmlns:p14="http://schemas.microsoft.com/office/powerpoint/2010/main" val="216019648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11.3. International Lending and Crisis</a:t>
            </a:r>
            <a:endParaRPr lang="ru-RU" dirty="0"/>
          </a:p>
        </p:txBody>
      </p:sp>
      <p:sp>
        <p:nvSpPr>
          <p:cNvPr id="3" name="Объект 2"/>
          <p:cNvSpPr>
            <a:spLocks noGrp="1"/>
          </p:cNvSpPr>
          <p:nvPr>
            <p:ph idx="1"/>
          </p:nvPr>
        </p:nvSpPr>
        <p:spPr/>
        <p:txBody>
          <a:bodyPr anchor="ctr"/>
          <a:lstStyle/>
          <a:p>
            <a:pPr marL="0" indent="0">
              <a:buNone/>
            </a:pPr>
            <a:r>
              <a:rPr lang="en-US" dirty="0" smtClean="0"/>
              <a:t>W</a:t>
            </a:r>
            <a:r>
              <a:rPr lang="ru-RU" dirty="0" err="1" smtClean="0"/>
              <a:t>arning</a:t>
            </a:r>
            <a:r>
              <a:rPr lang="ru-RU" dirty="0" smtClean="0"/>
              <a:t> </a:t>
            </a:r>
            <a:r>
              <a:rPr lang="ru-RU" dirty="0" err="1"/>
              <a:t>indicators</a:t>
            </a:r>
            <a:r>
              <a:rPr lang="ru-RU" dirty="0"/>
              <a:t> </a:t>
            </a:r>
            <a:r>
              <a:rPr lang="ru-RU" dirty="0" err="1"/>
              <a:t>of</a:t>
            </a:r>
            <a:r>
              <a:rPr lang="ru-RU" dirty="0"/>
              <a:t> </a:t>
            </a:r>
            <a:r>
              <a:rPr lang="ru-RU" dirty="0" err="1"/>
              <a:t>potential</a:t>
            </a:r>
            <a:r>
              <a:rPr lang="ru-RU" dirty="0"/>
              <a:t> </a:t>
            </a:r>
            <a:r>
              <a:rPr lang="ru-RU" dirty="0" err="1"/>
              <a:t>future</a:t>
            </a:r>
            <a:r>
              <a:rPr lang="ru-RU" dirty="0"/>
              <a:t> </a:t>
            </a:r>
            <a:r>
              <a:rPr lang="ru-RU" dirty="0" err="1" smtClean="0"/>
              <a:t>crises</a:t>
            </a:r>
            <a:r>
              <a:rPr lang="en-US" dirty="0" smtClean="0"/>
              <a:t>:</a:t>
            </a:r>
          </a:p>
          <a:p>
            <a:pPr marL="514350" indent="-514350">
              <a:buAutoNum type="arabicPeriod"/>
            </a:pPr>
            <a:r>
              <a:rPr lang="ru-RU" dirty="0" err="1" smtClean="0"/>
              <a:t>Fixed</a:t>
            </a:r>
            <a:r>
              <a:rPr lang="ru-RU" dirty="0" smtClean="0"/>
              <a:t> </a:t>
            </a:r>
            <a:r>
              <a:rPr lang="ru-RU" dirty="0" err="1"/>
              <a:t>exchange</a:t>
            </a:r>
            <a:r>
              <a:rPr lang="ru-RU" dirty="0"/>
              <a:t> </a:t>
            </a:r>
            <a:r>
              <a:rPr lang="ru-RU" dirty="0" err="1"/>
              <a:t>rates</a:t>
            </a:r>
            <a:r>
              <a:rPr lang="ru-RU" dirty="0" smtClean="0"/>
              <a:t>.</a:t>
            </a:r>
            <a:endParaRPr lang="en-US" dirty="0" smtClean="0"/>
          </a:p>
          <a:p>
            <a:pPr marL="514350" indent="-514350">
              <a:buAutoNum type="arabicPeriod"/>
            </a:pPr>
            <a:r>
              <a:rPr lang="ru-RU" dirty="0" err="1" smtClean="0"/>
              <a:t>Falling</a:t>
            </a:r>
            <a:r>
              <a:rPr lang="ru-RU" dirty="0" smtClean="0"/>
              <a:t> </a:t>
            </a:r>
            <a:r>
              <a:rPr lang="ru-RU" dirty="0" err="1"/>
              <a:t>international</a:t>
            </a:r>
            <a:r>
              <a:rPr lang="ru-RU" dirty="0"/>
              <a:t> </a:t>
            </a:r>
            <a:r>
              <a:rPr lang="ru-RU" dirty="0" err="1"/>
              <a:t>reserves</a:t>
            </a:r>
            <a:r>
              <a:rPr lang="ru-RU" dirty="0" smtClean="0"/>
              <a:t>.</a:t>
            </a:r>
            <a:endParaRPr lang="en-US" dirty="0" smtClean="0"/>
          </a:p>
          <a:p>
            <a:pPr marL="514350" indent="-514350">
              <a:buAutoNum type="arabicPeriod"/>
            </a:pPr>
            <a:r>
              <a:rPr lang="ru-RU" dirty="0" err="1"/>
              <a:t>Lack</a:t>
            </a:r>
            <a:r>
              <a:rPr lang="ru-RU" dirty="0"/>
              <a:t> </a:t>
            </a:r>
            <a:r>
              <a:rPr lang="ru-RU" dirty="0" err="1"/>
              <a:t>of</a:t>
            </a:r>
            <a:r>
              <a:rPr lang="ru-RU" dirty="0"/>
              <a:t> </a:t>
            </a:r>
            <a:r>
              <a:rPr lang="ru-RU" dirty="0" err="1" smtClean="0"/>
              <a:t>transparency</a:t>
            </a:r>
            <a:r>
              <a:rPr lang="en-US" dirty="0" smtClean="0"/>
              <a:t>.</a:t>
            </a:r>
            <a:endParaRPr lang="ru-RU" dirty="0"/>
          </a:p>
        </p:txBody>
      </p:sp>
    </p:spTree>
    <p:extLst>
      <p:ext uri="{BB962C8B-B14F-4D97-AF65-F5344CB8AC3E}">
        <p14:creationId xmlns:p14="http://schemas.microsoft.com/office/powerpoint/2010/main" val="1929788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Bid and Ask price</a:t>
            </a:r>
            <a:endParaRPr lang="ru-RU" dirty="0"/>
          </a:p>
        </p:txBody>
      </p:sp>
      <p:sp>
        <p:nvSpPr>
          <p:cNvPr id="3" name="Объект 2"/>
          <p:cNvSpPr>
            <a:spLocks noGrp="1"/>
          </p:cNvSpPr>
          <p:nvPr>
            <p:ph idx="1"/>
          </p:nvPr>
        </p:nvSpPr>
        <p:spPr/>
        <p:txBody>
          <a:bodyPr>
            <a:normAutofit fontScale="85000" lnSpcReduction="10000"/>
          </a:bodyPr>
          <a:lstStyle/>
          <a:p>
            <a:r>
              <a:rPr lang="ru-RU" dirty="0" err="1"/>
              <a:t>When</a:t>
            </a:r>
            <a:r>
              <a:rPr lang="ru-RU" dirty="0"/>
              <a:t> </a:t>
            </a:r>
            <a:r>
              <a:rPr lang="ru-RU" dirty="0" err="1"/>
              <a:t>buying</a:t>
            </a:r>
            <a:r>
              <a:rPr lang="ru-RU" dirty="0"/>
              <a:t> a </a:t>
            </a:r>
            <a:r>
              <a:rPr lang="ru-RU" dirty="0" err="1"/>
              <a:t>currency</a:t>
            </a:r>
            <a:r>
              <a:rPr lang="ru-RU" dirty="0"/>
              <a:t> </a:t>
            </a:r>
            <a:r>
              <a:rPr lang="ru-RU" dirty="0" err="1"/>
              <a:t>pair</a:t>
            </a:r>
            <a:r>
              <a:rPr lang="ru-RU" dirty="0"/>
              <a:t> (</a:t>
            </a:r>
            <a:r>
              <a:rPr lang="ru-RU" dirty="0" err="1"/>
              <a:t>going</a:t>
            </a:r>
            <a:r>
              <a:rPr lang="ru-RU" dirty="0"/>
              <a:t> </a:t>
            </a:r>
            <a:r>
              <a:rPr lang="ru-RU" dirty="0" err="1"/>
              <a:t>long</a:t>
            </a:r>
            <a:r>
              <a:rPr lang="ru-RU" dirty="0"/>
              <a:t>), </a:t>
            </a:r>
            <a:r>
              <a:rPr lang="ru-RU" dirty="0" err="1"/>
              <a:t>the</a:t>
            </a:r>
            <a:r>
              <a:rPr lang="ru-RU" dirty="0"/>
              <a:t> </a:t>
            </a:r>
            <a:r>
              <a:rPr lang="ru-RU" dirty="0" err="1"/>
              <a:t>ask</a:t>
            </a:r>
            <a:r>
              <a:rPr lang="ru-RU" dirty="0"/>
              <a:t> </a:t>
            </a:r>
            <a:r>
              <a:rPr lang="ru-RU" dirty="0" err="1"/>
              <a:t>price</a:t>
            </a:r>
            <a:r>
              <a:rPr lang="ru-RU" dirty="0"/>
              <a:t> </a:t>
            </a:r>
            <a:r>
              <a:rPr lang="ru-RU" dirty="0" err="1"/>
              <a:t>refers</a:t>
            </a:r>
            <a:r>
              <a:rPr lang="ru-RU" dirty="0"/>
              <a:t> </a:t>
            </a:r>
            <a:r>
              <a:rPr lang="ru-RU" dirty="0" err="1"/>
              <a:t>to</a:t>
            </a:r>
            <a:r>
              <a:rPr lang="ru-RU" dirty="0"/>
              <a:t> </a:t>
            </a:r>
            <a:r>
              <a:rPr lang="ru-RU" dirty="0" err="1"/>
              <a:t>the</a:t>
            </a:r>
            <a:r>
              <a:rPr lang="ru-RU" dirty="0"/>
              <a:t> </a:t>
            </a:r>
            <a:r>
              <a:rPr lang="ru-RU" dirty="0" err="1"/>
              <a:t>amount</a:t>
            </a:r>
            <a:r>
              <a:rPr lang="ru-RU" dirty="0"/>
              <a:t> </a:t>
            </a:r>
            <a:r>
              <a:rPr lang="ru-RU" dirty="0" err="1"/>
              <a:t>of</a:t>
            </a:r>
            <a:r>
              <a:rPr lang="ru-RU" dirty="0"/>
              <a:t> </a:t>
            </a:r>
            <a:r>
              <a:rPr lang="ru-RU" dirty="0" err="1"/>
              <a:t>quoted</a:t>
            </a:r>
            <a:r>
              <a:rPr lang="ru-RU" dirty="0"/>
              <a:t> </a:t>
            </a:r>
            <a:r>
              <a:rPr lang="ru-RU" dirty="0" err="1"/>
              <a:t>currency</a:t>
            </a:r>
            <a:r>
              <a:rPr lang="ru-RU" dirty="0"/>
              <a:t> </a:t>
            </a:r>
            <a:r>
              <a:rPr lang="ru-RU" dirty="0" err="1"/>
              <a:t>that</a:t>
            </a:r>
            <a:r>
              <a:rPr lang="ru-RU" dirty="0"/>
              <a:t> </a:t>
            </a:r>
            <a:r>
              <a:rPr lang="ru-RU" dirty="0" err="1"/>
              <a:t>has</a:t>
            </a:r>
            <a:r>
              <a:rPr lang="ru-RU" dirty="0"/>
              <a:t> </a:t>
            </a:r>
            <a:r>
              <a:rPr lang="ru-RU" dirty="0" err="1"/>
              <a:t>to</a:t>
            </a:r>
            <a:r>
              <a:rPr lang="ru-RU" dirty="0"/>
              <a:t> </a:t>
            </a:r>
            <a:r>
              <a:rPr lang="ru-RU" dirty="0" err="1"/>
              <a:t>be</a:t>
            </a:r>
            <a:r>
              <a:rPr lang="ru-RU" dirty="0"/>
              <a:t> </a:t>
            </a:r>
            <a:r>
              <a:rPr lang="ru-RU" dirty="0" err="1"/>
              <a:t>paid</a:t>
            </a:r>
            <a:r>
              <a:rPr lang="ru-RU" dirty="0"/>
              <a:t> </a:t>
            </a:r>
            <a:r>
              <a:rPr lang="ru-RU" dirty="0" err="1"/>
              <a:t>in</a:t>
            </a:r>
            <a:r>
              <a:rPr lang="ru-RU" dirty="0"/>
              <a:t> </a:t>
            </a:r>
            <a:r>
              <a:rPr lang="ru-RU" dirty="0" err="1"/>
              <a:t>order</a:t>
            </a:r>
            <a:r>
              <a:rPr lang="ru-RU" dirty="0"/>
              <a:t> </a:t>
            </a:r>
            <a:r>
              <a:rPr lang="ru-RU" dirty="0" err="1"/>
              <a:t>to</a:t>
            </a:r>
            <a:r>
              <a:rPr lang="ru-RU" dirty="0"/>
              <a:t> </a:t>
            </a:r>
            <a:r>
              <a:rPr lang="ru-RU" dirty="0" err="1"/>
              <a:t>buy</a:t>
            </a:r>
            <a:r>
              <a:rPr lang="ru-RU" dirty="0"/>
              <a:t> </a:t>
            </a:r>
            <a:r>
              <a:rPr lang="ru-RU" dirty="0" err="1"/>
              <a:t>one</a:t>
            </a:r>
            <a:r>
              <a:rPr lang="ru-RU" dirty="0"/>
              <a:t> </a:t>
            </a:r>
            <a:r>
              <a:rPr lang="ru-RU" dirty="0" err="1"/>
              <a:t>unit</a:t>
            </a:r>
            <a:r>
              <a:rPr lang="ru-RU" dirty="0"/>
              <a:t> </a:t>
            </a:r>
            <a:r>
              <a:rPr lang="ru-RU" dirty="0" err="1"/>
              <a:t>of</a:t>
            </a:r>
            <a:r>
              <a:rPr lang="ru-RU" dirty="0"/>
              <a:t> </a:t>
            </a:r>
            <a:r>
              <a:rPr lang="ru-RU" dirty="0" err="1"/>
              <a:t>the</a:t>
            </a:r>
            <a:r>
              <a:rPr lang="ru-RU" dirty="0"/>
              <a:t> </a:t>
            </a:r>
            <a:r>
              <a:rPr lang="ru-RU" dirty="0" err="1"/>
              <a:t>base</a:t>
            </a:r>
            <a:r>
              <a:rPr lang="ru-RU" dirty="0"/>
              <a:t> </a:t>
            </a:r>
            <a:r>
              <a:rPr lang="ru-RU" dirty="0" err="1"/>
              <a:t>currency</a:t>
            </a:r>
            <a:r>
              <a:rPr lang="ru-RU" dirty="0"/>
              <a:t>, </a:t>
            </a:r>
            <a:r>
              <a:rPr lang="ru-RU" dirty="0" err="1"/>
              <a:t>or</a:t>
            </a:r>
            <a:r>
              <a:rPr lang="ru-RU" dirty="0"/>
              <a:t> </a:t>
            </a:r>
            <a:r>
              <a:rPr lang="ru-RU" dirty="0" err="1"/>
              <a:t>how</a:t>
            </a:r>
            <a:r>
              <a:rPr lang="ru-RU" dirty="0"/>
              <a:t> </a:t>
            </a:r>
            <a:r>
              <a:rPr lang="ru-RU" dirty="0" err="1"/>
              <a:t>much</a:t>
            </a:r>
            <a:r>
              <a:rPr lang="ru-RU" dirty="0"/>
              <a:t> </a:t>
            </a:r>
            <a:r>
              <a:rPr lang="ru-RU" dirty="0" err="1"/>
              <a:t>the</a:t>
            </a:r>
            <a:r>
              <a:rPr lang="ru-RU" dirty="0"/>
              <a:t> </a:t>
            </a:r>
            <a:r>
              <a:rPr lang="ru-RU" dirty="0" err="1"/>
              <a:t>market</a:t>
            </a:r>
            <a:r>
              <a:rPr lang="ru-RU" dirty="0"/>
              <a:t> </a:t>
            </a:r>
            <a:r>
              <a:rPr lang="ru-RU" dirty="0" err="1"/>
              <a:t>will</a:t>
            </a:r>
            <a:r>
              <a:rPr lang="ru-RU" dirty="0"/>
              <a:t> </a:t>
            </a:r>
            <a:r>
              <a:rPr lang="ru-RU" dirty="0" err="1"/>
              <a:t>sell</a:t>
            </a:r>
            <a:r>
              <a:rPr lang="ru-RU" dirty="0"/>
              <a:t> </a:t>
            </a:r>
            <a:r>
              <a:rPr lang="ru-RU" dirty="0" err="1"/>
              <a:t>one</a:t>
            </a:r>
            <a:r>
              <a:rPr lang="ru-RU" dirty="0"/>
              <a:t> </a:t>
            </a:r>
            <a:r>
              <a:rPr lang="ru-RU" dirty="0" err="1"/>
              <a:t>unit</a:t>
            </a:r>
            <a:r>
              <a:rPr lang="ru-RU" dirty="0"/>
              <a:t> </a:t>
            </a:r>
            <a:r>
              <a:rPr lang="ru-RU" dirty="0" err="1"/>
              <a:t>of</a:t>
            </a:r>
            <a:r>
              <a:rPr lang="ru-RU" dirty="0"/>
              <a:t> </a:t>
            </a:r>
            <a:r>
              <a:rPr lang="ru-RU" dirty="0" err="1"/>
              <a:t>the</a:t>
            </a:r>
            <a:r>
              <a:rPr lang="ru-RU" dirty="0"/>
              <a:t> </a:t>
            </a:r>
            <a:r>
              <a:rPr lang="ru-RU" dirty="0" err="1"/>
              <a:t>base</a:t>
            </a:r>
            <a:r>
              <a:rPr lang="ru-RU" dirty="0"/>
              <a:t> </a:t>
            </a:r>
            <a:r>
              <a:rPr lang="ru-RU" dirty="0" err="1"/>
              <a:t>currency</a:t>
            </a:r>
            <a:r>
              <a:rPr lang="ru-RU" dirty="0"/>
              <a:t> </a:t>
            </a:r>
            <a:r>
              <a:rPr lang="ru-RU" dirty="0" err="1"/>
              <a:t>for</a:t>
            </a:r>
            <a:r>
              <a:rPr lang="ru-RU" dirty="0"/>
              <a:t> </a:t>
            </a:r>
            <a:r>
              <a:rPr lang="ru-RU" dirty="0" err="1"/>
              <a:t>in</a:t>
            </a:r>
            <a:r>
              <a:rPr lang="ru-RU" dirty="0"/>
              <a:t> </a:t>
            </a:r>
            <a:r>
              <a:rPr lang="ru-RU" dirty="0" err="1"/>
              <a:t>relation</a:t>
            </a:r>
            <a:r>
              <a:rPr lang="ru-RU" dirty="0"/>
              <a:t> </a:t>
            </a:r>
            <a:r>
              <a:rPr lang="ru-RU" dirty="0" err="1"/>
              <a:t>to</a:t>
            </a:r>
            <a:r>
              <a:rPr lang="ru-RU" dirty="0"/>
              <a:t> </a:t>
            </a:r>
            <a:r>
              <a:rPr lang="ru-RU" dirty="0" err="1"/>
              <a:t>the</a:t>
            </a:r>
            <a:r>
              <a:rPr lang="ru-RU" dirty="0"/>
              <a:t> </a:t>
            </a:r>
            <a:r>
              <a:rPr lang="ru-RU" dirty="0" err="1"/>
              <a:t>quoted</a:t>
            </a:r>
            <a:r>
              <a:rPr lang="ru-RU" dirty="0"/>
              <a:t> </a:t>
            </a:r>
            <a:r>
              <a:rPr lang="ru-RU" dirty="0" err="1" smtClean="0"/>
              <a:t>currency</a:t>
            </a:r>
            <a:r>
              <a:rPr lang="en-US" dirty="0"/>
              <a:t>.</a:t>
            </a:r>
            <a:endParaRPr lang="en-US" dirty="0" smtClean="0"/>
          </a:p>
          <a:p>
            <a:r>
              <a:rPr lang="en-US" dirty="0" err="1"/>
              <a:t>W</a:t>
            </a:r>
            <a:r>
              <a:rPr lang="ru-RU" dirty="0" err="1" smtClean="0"/>
              <a:t>hen</a:t>
            </a:r>
            <a:r>
              <a:rPr lang="ru-RU" dirty="0" smtClean="0"/>
              <a:t> </a:t>
            </a:r>
            <a:r>
              <a:rPr lang="ru-RU" dirty="0" err="1"/>
              <a:t>selling</a:t>
            </a:r>
            <a:r>
              <a:rPr lang="ru-RU" dirty="0"/>
              <a:t> a </a:t>
            </a:r>
            <a:r>
              <a:rPr lang="ru-RU" dirty="0" err="1"/>
              <a:t>currency</a:t>
            </a:r>
            <a:r>
              <a:rPr lang="ru-RU" dirty="0"/>
              <a:t> </a:t>
            </a:r>
            <a:r>
              <a:rPr lang="ru-RU" dirty="0" err="1"/>
              <a:t>pair</a:t>
            </a:r>
            <a:r>
              <a:rPr lang="ru-RU" dirty="0"/>
              <a:t> (</a:t>
            </a:r>
            <a:r>
              <a:rPr lang="ru-RU" dirty="0" err="1"/>
              <a:t>going</a:t>
            </a:r>
            <a:r>
              <a:rPr lang="ru-RU" dirty="0"/>
              <a:t> </a:t>
            </a:r>
            <a:r>
              <a:rPr lang="ru-RU" dirty="0" err="1"/>
              <a:t>short</a:t>
            </a:r>
            <a:r>
              <a:rPr lang="ru-RU" dirty="0"/>
              <a:t>) </a:t>
            </a:r>
            <a:r>
              <a:rPr lang="en-US" dirty="0" smtClean="0"/>
              <a:t>the bid price </a:t>
            </a:r>
            <a:r>
              <a:rPr lang="ru-RU" dirty="0" err="1" smtClean="0"/>
              <a:t>reflects</a:t>
            </a:r>
            <a:r>
              <a:rPr lang="ru-RU" dirty="0" smtClean="0"/>
              <a:t> </a:t>
            </a:r>
            <a:r>
              <a:rPr lang="ru-RU" dirty="0" err="1"/>
              <a:t>how</a:t>
            </a:r>
            <a:r>
              <a:rPr lang="ru-RU" dirty="0"/>
              <a:t> </a:t>
            </a:r>
            <a:r>
              <a:rPr lang="ru-RU" dirty="0" err="1"/>
              <a:t>much</a:t>
            </a:r>
            <a:r>
              <a:rPr lang="ru-RU" dirty="0"/>
              <a:t> </a:t>
            </a:r>
            <a:r>
              <a:rPr lang="ru-RU" dirty="0" err="1"/>
              <a:t>of</a:t>
            </a:r>
            <a:r>
              <a:rPr lang="ru-RU" dirty="0"/>
              <a:t> </a:t>
            </a:r>
            <a:r>
              <a:rPr lang="ru-RU" dirty="0" err="1"/>
              <a:t>the</a:t>
            </a:r>
            <a:r>
              <a:rPr lang="ru-RU" dirty="0"/>
              <a:t> </a:t>
            </a:r>
            <a:r>
              <a:rPr lang="ru-RU" dirty="0" err="1"/>
              <a:t>quoted</a:t>
            </a:r>
            <a:r>
              <a:rPr lang="ru-RU" dirty="0"/>
              <a:t> </a:t>
            </a:r>
            <a:r>
              <a:rPr lang="ru-RU" dirty="0" err="1"/>
              <a:t>currency</a:t>
            </a:r>
            <a:r>
              <a:rPr lang="ru-RU" dirty="0"/>
              <a:t> </a:t>
            </a:r>
            <a:r>
              <a:rPr lang="ru-RU" dirty="0" err="1"/>
              <a:t>will</a:t>
            </a:r>
            <a:r>
              <a:rPr lang="ru-RU" dirty="0"/>
              <a:t> </a:t>
            </a:r>
            <a:r>
              <a:rPr lang="ru-RU" dirty="0" err="1"/>
              <a:t>be</a:t>
            </a:r>
            <a:r>
              <a:rPr lang="ru-RU" dirty="0"/>
              <a:t> </a:t>
            </a:r>
            <a:r>
              <a:rPr lang="ru-RU" dirty="0" err="1"/>
              <a:t>obtained</a:t>
            </a:r>
            <a:r>
              <a:rPr lang="ru-RU" dirty="0"/>
              <a:t> </a:t>
            </a:r>
            <a:r>
              <a:rPr lang="ru-RU" dirty="0" err="1"/>
              <a:t>when</a:t>
            </a:r>
            <a:r>
              <a:rPr lang="ru-RU" dirty="0"/>
              <a:t> </a:t>
            </a:r>
            <a:r>
              <a:rPr lang="ru-RU" dirty="0" err="1"/>
              <a:t>selling</a:t>
            </a:r>
            <a:r>
              <a:rPr lang="ru-RU" dirty="0"/>
              <a:t> </a:t>
            </a:r>
            <a:r>
              <a:rPr lang="ru-RU" dirty="0" err="1"/>
              <a:t>one</a:t>
            </a:r>
            <a:r>
              <a:rPr lang="ru-RU" dirty="0"/>
              <a:t> </a:t>
            </a:r>
            <a:r>
              <a:rPr lang="ru-RU" dirty="0" err="1"/>
              <a:t>unit</a:t>
            </a:r>
            <a:r>
              <a:rPr lang="ru-RU" dirty="0"/>
              <a:t> </a:t>
            </a:r>
            <a:r>
              <a:rPr lang="ru-RU" dirty="0" err="1"/>
              <a:t>of</a:t>
            </a:r>
            <a:r>
              <a:rPr lang="ru-RU" dirty="0"/>
              <a:t> </a:t>
            </a:r>
            <a:r>
              <a:rPr lang="ru-RU" dirty="0" err="1"/>
              <a:t>the</a:t>
            </a:r>
            <a:r>
              <a:rPr lang="ru-RU" dirty="0"/>
              <a:t> </a:t>
            </a:r>
            <a:r>
              <a:rPr lang="ru-RU" dirty="0" err="1"/>
              <a:t>base</a:t>
            </a:r>
            <a:r>
              <a:rPr lang="ru-RU" dirty="0"/>
              <a:t> </a:t>
            </a:r>
            <a:r>
              <a:rPr lang="ru-RU" dirty="0" err="1"/>
              <a:t>currency</a:t>
            </a:r>
            <a:r>
              <a:rPr lang="ru-RU" dirty="0"/>
              <a:t>, </a:t>
            </a:r>
            <a:r>
              <a:rPr lang="ru-RU" dirty="0" err="1"/>
              <a:t>or</a:t>
            </a:r>
            <a:r>
              <a:rPr lang="ru-RU" dirty="0"/>
              <a:t> </a:t>
            </a:r>
            <a:r>
              <a:rPr lang="ru-RU" dirty="0" err="1"/>
              <a:t>how</a:t>
            </a:r>
            <a:r>
              <a:rPr lang="ru-RU" dirty="0"/>
              <a:t> </a:t>
            </a:r>
            <a:r>
              <a:rPr lang="ru-RU" dirty="0" err="1"/>
              <a:t>much</a:t>
            </a:r>
            <a:r>
              <a:rPr lang="ru-RU" dirty="0"/>
              <a:t> </a:t>
            </a:r>
            <a:r>
              <a:rPr lang="ru-RU" dirty="0" err="1"/>
              <a:t>the</a:t>
            </a:r>
            <a:r>
              <a:rPr lang="ru-RU" dirty="0"/>
              <a:t> </a:t>
            </a:r>
            <a:r>
              <a:rPr lang="ru-RU" dirty="0" err="1"/>
              <a:t>market</a:t>
            </a:r>
            <a:r>
              <a:rPr lang="ru-RU" dirty="0"/>
              <a:t> </a:t>
            </a:r>
            <a:r>
              <a:rPr lang="ru-RU" dirty="0" err="1"/>
              <a:t>will</a:t>
            </a:r>
            <a:r>
              <a:rPr lang="ru-RU" dirty="0"/>
              <a:t> </a:t>
            </a:r>
            <a:r>
              <a:rPr lang="ru-RU" dirty="0" err="1"/>
              <a:t>pay</a:t>
            </a:r>
            <a:r>
              <a:rPr lang="ru-RU" dirty="0"/>
              <a:t> </a:t>
            </a:r>
            <a:r>
              <a:rPr lang="ru-RU" dirty="0" err="1"/>
              <a:t>for</a:t>
            </a:r>
            <a:r>
              <a:rPr lang="ru-RU" dirty="0"/>
              <a:t> </a:t>
            </a:r>
            <a:r>
              <a:rPr lang="ru-RU" dirty="0" err="1"/>
              <a:t>the</a:t>
            </a:r>
            <a:r>
              <a:rPr lang="ru-RU" dirty="0"/>
              <a:t> </a:t>
            </a:r>
            <a:r>
              <a:rPr lang="ru-RU" dirty="0" err="1"/>
              <a:t>quoted</a:t>
            </a:r>
            <a:r>
              <a:rPr lang="ru-RU" dirty="0"/>
              <a:t> </a:t>
            </a:r>
            <a:r>
              <a:rPr lang="ru-RU" dirty="0" err="1"/>
              <a:t>currency</a:t>
            </a:r>
            <a:r>
              <a:rPr lang="ru-RU" dirty="0"/>
              <a:t> </a:t>
            </a:r>
            <a:r>
              <a:rPr lang="ru-RU" dirty="0" err="1"/>
              <a:t>in</a:t>
            </a:r>
            <a:r>
              <a:rPr lang="ru-RU" dirty="0"/>
              <a:t> </a:t>
            </a:r>
            <a:r>
              <a:rPr lang="ru-RU" dirty="0" err="1"/>
              <a:t>relation</a:t>
            </a:r>
            <a:r>
              <a:rPr lang="ru-RU" dirty="0"/>
              <a:t> </a:t>
            </a:r>
            <a:r>
              <a:rPr lang="ru-RU" dirty="0" err="1"/>
              <a:t>to</a:t>
            </a:r>
            <a:r>
              <a:rPr lang="ru-RU" dirty="0"/>
              <a:t> </a:t>
            </a:r>
            <a:r>
              <a:rPr lang="ru-RU" dirty="0" err="1"/>
              <a:t>the</a:t>
            </a:r>
            <a:r>
              <a:rPr lang="ru-RU" dirty="0"/>
              <a:t> </a:t>
            </a:r>
            <a:r>
              <a:rPr lang="ru-RU" dirty="0" err="1"/>
              <a:t>base</a:t>
            </a:r>
            <a:r>
              <a:rPr lang="ru-RU" dirty="0"/>
              <a:t> </a:t>
            </a:r>
            <a:r>
              <a:rPr lang="ru-RU" dirty="0" err="1" smtClean="0"/>
              <a:t>currency</a:t>
            </a:r>
            <a:r>
              <a:rPr lang="en-US" dirty="0" smtClean="0"/>
              <a:t>.</a:t>
            </a:r>
            <a:endParaRPr lang="ru-RU" dirty="0"/>
          </a:p>
        </p:txBody>
      </p:sp>
    </p:spTree>
    <p:extLst>
      <p:ext uri="{BB962C8B-B14F-4D97-AF65-F5344CB8AC3E}">
        <p14:creationId xmlns:p14="http://schemas.microsoft.com/office/powerpoint/2010/main" val="182222460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11.4. IMF Conditionality</a:t>
            </a:r>
            <a:endParaRPr lang="ru-RU" dirty="0"/>
          </a:p>
        </p:txBody>
      </p:sp>
      <p:sp>
        <p:nvSpPr>
          <p:cNvPr id="3" name="Объект 2"/>
          <p:cNvSpPr>
            <a:spLocks noGrp="1"/>
          </p:cNvSpPr>
          <p:nvPr>
            <p:ph idx="1"/>
          </p:nvPr>
        </p:nvSpPr>
        <p:spPr/>
        <p:txBody>
          <a:bodyPr>
            <a:normAutofit fontScale="92500" lnSpcReduction="10000"/>
          </a:bodyPr>
          <a:lstStyle/>
          <a:p>
            <a:r>
              <a:rPr lang="ru-RU" dirty="0" err="1"/>
              <a:t>The</a:t>
            </a:r>
            <a:r>
              <a:rPr lang="ru-RU" dirty="0"/>
              <a:t> IMF </a:t>
            </a:r>
            <a:r>
              <a:rPr lang="ru-RU" dirty="0" err="1"/>
              <a:t>not</a:t>
            </a:r>
            <a:r>
              <a:rPr lang="ru-RU" dirty="0"/>
              <a:t> </a:t>
            </a:r>
            <a:r>
              <a:rPr lang="ru-RU" dirty="0" err="1"/>
              <a:t>only</a:t>
            </a:r>
            <a:r>
              <a:rPr lang="ru-RU" dirty="0"/>
              <a:t> “</a:t>
            </a:r>
            <a:r>
              <a:rPr lang="ru-RU" dirty="0" err="1"/>
              <a:t>bail</a:t>
            </a:r>
            <a:r>
              <a:rPr lang="ru-RU" dirty="0"/>
              <a:t> </a:t>
            </a:r>
            <a:r>
              <a:rPr lang="ru-RU" dirty="0" err="1"/>
              <a:t>out</a:t>
            </a:r>
            <a:r>
              <a:rPr lang="ru-RU" dirty="0"/>
              <a:t>” </a:t>
            </a:r>
            <a:r>
              <a:rPr lang="ru-RU" dirty="0" err="1"/>
              <a:t>commercial</a:t>
            </a:r>
            <a:r>
              <a:rPr lang="ru-RU" dirty="0"/>
              <a:t> </a:t>
            </a:r>
            <a:r>
              <a:rPr lang="ru-RU" dirty="0" err="1"/>
              <a:t>bank</a:t>
            </a:r>
            <a:r>
              <a:rPr lang="ru-RU" dirty="0"/>
              <a:t> </a:t>
            </a:r>
            <a:r>
              <a:rPr lang="ru-RU" dirty="0" err="1"/>
              <a:t>or</a:t>
            </a:r>
            <a:r>
              <a:rPr lang="ru-RU" dirty="0"/>
              <a:t> </a:t>
            </a:r>
            <a:r>
              <a:rPr lang="ru-RU" dirty="0" err="1"/>
              <a:t>government</a:t>
            </a:r>
            <a:r>
              <a:rPr lang="ru-RU" dirty="0"/>
              <a:t> </a:t>
            </a:r>
            <a:r>
              <a:rPr lang="ru-RU" dirty="0" err="1"/>
              <a:t>creditors</a:t>
            </a:r>
            <a:r>
              <a:rPr lang="ru-RU" dirty="0"/>
              <a:t>. </a:t>
            </a:r>
            <a:endParaRPr lang="en-US" dirty="0" smtClean="0"/>
          </a:p>
          <a:p>
            <a:r>
              <a:rPr lang="ru-RU" dirty="0" err="1" smtClean="0"/>
              <a:t>The</a:t>
            </a:r>
            <a:r>
              <a:rPr lang="ru-RU" dirty="0" smtClean="0"/>
              <a:t> </a:t>
            </a:r>
            <a:r>
              <a:rPr lang="ru-RU" dirty="0"/>
              <a:t>IMF </a:t>
            </a:r>
            <a:r>
              <a:rPr lang="ru-RU" dirty="0" err="1"/>
              <a:t>requires</a:t>
            </a:r>
            <a:r>
              <a:rPr lang="ru-RU" dirty="0"/>
              <a:t> </a:t>
            </a:r>
            <a:r>
              <a:rPr lang="ru-RU" dirty="0" err="1"/>
              <a:t>borrowers</a:t>
            </a:r>
            <a:r>
              <a:rPr lang="ru-RU" dirty="0"/>
              <a:t> </a:t>
            </a:r>
            <a:r>
              <a:rPr lang="ru-RU" dirty="0" err="1"/>
              <a:t>to</a:t>
            </a:r>
            <a:r>
              <a:rPr lang="ru-RU" dirty="0"/>
              <a:t> </a:t>
            </a:r>
            <a:r>
              <a:rPr lang="ru-RU" dirty="0" err="1"/>
              <a:t>adjust</a:t>
            </a:r>
            <a:r>
              <a:rPr lang="ru-RU" dirty="0"/>
              <a:t> </a:t>
            </a:r>
            <a:r>
              <a:rPr lang="ru-RU" dirty="0" err="1"/>
              <a:t>their</a:t>
            </a:r>
            <a:r>
              <a:rPr lang="ru-RU" dirty="0"/>
              <a:t> </a:t>
            </a:r>
            <a:r>
              <a:rPr lang="ru-RU" dirty="0" err="1"/>
              <a:t>economic</a:t>
            </a:r>
            <a:r>
              <a:rPr lang="ru-RU" dirty="0"/>
              <a:t> </a:t>
            </a:r>
            <a:r>
              <a:rPr lang="ru-RU" dirty="0" err="1"/>
              <a:t>policies</a:t>
            </a:r>
            <a:r>
              <a:rPr lang="ru-RU" dirty="0"/>
              <a:t> </a:t>
            </a:r>
            <a:r>
              <a:rPr lang="ru-RU" dirty="0" err="1"/>
              <a:t>to</a:t>
            </a:r>
            <a:r>
              <a:rPr lang="ru-RU" dirty="0"/>
              <a:t> </a:t>
            </a:r>
            <a:r>
              <a:rPr lang="ru-RU" dirty="0" err="1"/>
              <a:t>reduce</a:t>
            </a:r>
            <a:r>
              <a:rPr lang="ru-RU" dirty="0"/>
              <a:t> </a:t>
            </a:r>
            <a:r>
              <a:rPr lang="ru-RU" dirty="0" err="1"/>
              <a:t>balance</a:t>
            </a:r>
            <a:r>
              <a:rPr lang="ru-RU" dirty="0"/>
              <a:t> </a:t>
            </a:r>
            <a:r>
              <a:rPr lang="ru-RU" dirty="0" err="1"/>
              <a:t>of</a:t>
            </a:r>
            <a:r>
              <a:rPr lang="ru-RU" dirty="0"/>
              <a:t> </a:t>
            </a:r>
            <a:r>
              <a:rPr lang="ru-RU" dirty="0" err="1" smtClean="0"/>
              <a:t>payments</a:t>
            </a:r>
            <a:r>
              <a:rPr lang="en-US" dirty="0" smtClean="0"/>
              <a:t>.</a:t>
            </a:r>
          </a:p>
          <a:p>
            <a:r>
              <a:rPr lang="ru-RU" dirty="0" err="1"/>
              <a:t>The</a:t>
            </a:r>
            <a:r>
              <a:rPr lang="ru-RU" dirty="0"/>
              <a:t> IMF </a:t>
            </a:r>
            <a:r>
              <a:rPr lang="ru-RU" dirty="0" err="1"/>
              <a:t>has</a:t>
            </a:r>
            <a:r>
              <a:rPr lang="ru-RU" dirty="0"/>
              <a:t> </a:t>
            </a:r>
            <a:r>
              <a:rPr lang="ru-RU" dirty="0" err="1"/>
              <a:t>been</a:t>
            </a:r>
            <a:r>
              <a:rPr lang="ru-RU" dirty="0"/>
              <a:t> </a:t>
            </a:r>
            <a:r>
              <a:rPr lang="ru-RU" dirty="0" err="1"/>
              <a:t>criticized</a:t>
            </a:r>
            <a:r>
              <a:rPr lang="ru-RU" dirty="0"/>
              <a:t> </a:t>
            </a:r>
            <a:r>
              <a:rPr lang="ru-RU" dirty="0" err="1"/>
              <a:t>for</a:t>
            </a:r>
            <a:r>
              <a:rPr lang="ru-RU" dirty="0"/>
              <a:t> </a:t>
            </a:r>
            <a:r>
              <a:rPr lang="ru-RU" dirty="0" err="1"/>
              <a:t>imposing</a:t>
            </a:r>
            <a:r>
              <a:rPr lang="ru-RU" dirty="0"/>
              <a:t> </a:t>
            </a:r>
            <a:r>
              <a:rPr lang="ru-RU" dirty="0" err="1"/>
              <a:t>conditions</a:t>
            </a:r>
            <a:r>
              <a:rPr lang="ru-RU" dirty="0"/>
              <a:t> </a:t>
            </a:r>
            <a:r>
              <a:rPr lang="ru-RU" dirty="0" err="1"/>
              <a:t>that</a:t>
            </a:r>
            <a:r>
              <a:rPr lang="ru-RU" dirty="0"/>
              <a:t> </a:t>
            </a:r>
            <a:r>
              <a:rPr lang="ru-RU" dirty="0" err="1"/>
              <a:t>restrict</a:t>
            </a:r>
            <a:r>
              <a:rPr lang="ru-RU" dirty="0"/>
              <a:t> </a:t>
            </a:r>
            <a:r>
              <a:rPr lang="ru-RU" dirty="0" err="1"/>
              <a:t>economic</a:t>
            </a:r>
            <a:r>
              <a:rPr lang="ru-RU" dirty="0"/>
              <a:t> </a:t>
            </a:r>
            <a:r>
              <a:rPr lang="ru-RU" dirty="0" err="1"/>
              <a:t>growth</a:t>
            </a:r>
            <a:r>
              <a:rPr lang="ru-RU" dirty="0"/>
              <a:t> </a:t>
            </a:r>
            <a:r>
              <a:rPr lang="ru-RU" dirty="0" err="1"/>
              <a:t>and</a:t>
            </a:r>
            <a:r>
              <a:rPr lang="ru-RU" dirty="0"/>
              <a:t> </a:t>
            </a:r>
            <a:r>
              <a:rPr lang="ru-RU" dirty="0" err="1"/>
              <a:t>lower</a:t>
            </a:r>
            <a:r>
              <a:rPr lang="ru-RU" dirty="0"/>
              <a:t> </a:t>
            </a:r>
            <a:r>
              <a:rPr lang="ru-RU" dirty="0" err="1"/>
              <a:t>living</a:t>
            </a:r>
            <a:r>
              <a:rPr lang="ru-RU" dirty="0"/>
              <a:t> </a:t>
            </a:r>
            <a:r>
              <a:rPr lang="ru-RU" dirty="0" err="1"/>
              <a:t>standards</a:t>
            </a:r>
            <a:r>
              <a:rPr lang="ru-RU" dirty="0"/>
              <a:t> </a:t>
            </a:r>
            <a:r>
              <a:rPr lang="ru-RU" dirty="0" err="1"/>
              <a:t>in</a:t>
            </a:r>
            <a:r>
              <a:rPr lang="ru-RU" dirty="0"/>
              <a:t> </a:t>
            </a:r>
            <a:r>
              <a:rPr lang="ru-RU" dirty="0" err="1"/>
              <a:t>borrowing</a:t>
            </a:r>
            <a:r>
              <a:rPr lang="ru-RU" dirty="0"/>
              <a:t> </a:t>
            </a:r>
            <a:r>
              <a:rPr lang="ru-RU" dirty="0" err="1"/>
              <a:t>countries</a:t>
            </a:r>
            <a:r>
              <a:rPr lang="ru-RU" dirty="0"/>
              <a:t>. </a:t>
            </a:r>
            <a:endParaRPr lang="en-US" dirty="0" smtClean="0"/>
          </a:p>
          <a:p>
            <a:r>
              <a:rPr lang="ru-RU" dirty="0" err="1" smtClean="0"/>
              <a:t>The</a:t>
            </a:r>
            <a:r>
              <a:rPr lang="ru-RU" dirty="0" smtClean="0"/>
              <a:t> </a:t>
            </a:r>
            <a:r>
              <a:rPr lang="ru-RU" dirty="0" err="1"/>
              <a:t>typical</a:t>
            </a:r>
            <a:r>
              <a:rPr lang="ru-RU" dirty="0"/>
              <a:t> </a:t>
            </a:r>
            <a:r>
              <a:rPr lang="ru-RU" dirty="0" err="1"/>
              <a:t>conditionality</a:t>
            </a:r>
            <a:r>
              <a:rPr lang="ru-RU" dirty="0"/>
              <a:t> </a:t>
            </a:r>
            <a:r>
              <a:rPr lang="ru-RU" dirty="0" err="1"/>
              <a:t>involves</a:t>
            </a:r>
            <a:r>
              <a:rPr lang="ru-RU" dirty="0"/>
              <a:t> </a:t>
            </a:r>
            <a:r>
              <a:rPr lang="ru-RU" dirty="0" err="1"/>
              <a:t>reducing</a:t>
            </a:r>
            <a:r>
              <a:rPr lang="ru-RU" dirty="0"/>
              <a:t> </a:t>
            </a:r>
            <a:r>
              <a:rPr lang="ru-RU" dirty="0" err="1"/>
              <a:t>government</a:t>
            </a:r>
            <a:r>
              <a:rPr lang="ru-RU" dirty="0"/>
              <a:t> </a:t>
            </a:r>
            <a:r>
              <a:rPr lang="ru-RU" dirty="0" err="1"/>
              <a:t>spending</a:t>
            </a:r>
            <a:r>
              <a:rPr lang="ru-RU" dirty="0"/>
              <a:t>, </a:t>
            </a:r>
            <a:r>
              <a:rPr lang="ru-RU" dirty="0" err="1"/>
              <a:t>raising</a:t>
            </a:r>
            <a:r>
              <a:rPr lang="ru-RU" dirty="0"/>
              <a:t> </a:t>
            </a:r>
            <a:r>
              <a:rPr lang="ru-RU" dirty="0" err="1"/>
              <a:t>taxes</a:t>
            </a:r>
            <a:r>
              <a:rPr lang="ru-RU" dirty="0"/>
              <a:t>, </a:t>
            </a:r>
            <a:r>
              <a:rPr lang="ru-RU" dirty="0" err="1"/>
              <a:t>and</a:t>
            </a:r>
            <a:r>
              <a:rPr lang="ru-RU" dirty="0"/>
              <a:t> </a:t>
            </a:r>
            <a:r>
              <a:rPr lang="ru-RU" dirty="0" err="1"/>
              <a:t>restricting</a:t>
            </a:r>
            <a:r>
              <a:rPr lang="ru-RU" dirty="0"/>
              <a:t> </a:t>
            </a:r>
            <a:r>
              <a:rPr lang="ru-RU" dirty="0" err="1"/>
              <a:t>money</a:t>
            </a:r>
            <a:r>
              <a:rPr lang="ru-RU" dirty="0"/>
              <a:t> </a:t>
            </a:r>
            <a:r>
              <a:rPr lang="ru-RU" dirty="0" err="1"/>
              <a:t>growth</a:t>
            </a:r>
            <a:r>
              <a:rPr lang="ru-RU" dirty="0"/>
              <a:t>.</a:t>
            </a:r>
          </a:p>
        </p:txBody>
      </p:sp>
    </p:spTree>
    <p:extLst>
      <p:ext uri="{BB962C8B-B14F-4D97-AF65-F5344CB8AC3E}">
        <p14:creationId xmlns:p14="http://schemas.microsoft.com/office/powerpoint/2010/main" val="119969104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11.5. Country Risk Analysis</a:t>
            </a:r>
            <a:endParaRPr lang="ru-RU" dirty="0"/>
          </a:p>
        </p:txBody>
      </p:sp>
      <p:sp>
        <p:nvSpPr>
          <p:cNvPr id="3" name="Объект 2"/>
          <p:cNvSpPr>
            <a:spLocks noGrp="1"/>
          </p:cNvSpPr>
          <p:nvPr>
            <p:ph idx="1"/>
          </p:nvPr>
        </p:nvSpPr>
        <p:spPr/>
        <p:txBody>
          <a:bodyPr/>
          <a:lstStyle/>
          <a:p>
            <a:r>
              <a:rPr lang="ru-RU" dirty="0" err="1"/>
              <a:t>the</a:t>
            </a:r>
            <a:r>
              <a:rPr lang="ru-RU" dirty="0"/>
              <a:t> </a:t>
            </a:r>
            <a:r>
              <a:rPr lang="ru-RU" dirty="0" err="1"/>
              <a:t>evaluation</a:t>
            </a:r>
            <a:r>
              <a:rPr lang="ru-RU" dirty="0"/>
              <a:t> </a:t>
            </a:r>
            <a:r>
              <a:rPr lang="ru-RU" dirty="0" err="1"/>
              <a:t>of</a:t>
            </a:r>
            <a:r>
              <a:rPr lang="ru-RU" dirty="0"/>
              <a:t> </a:t>
            </a:r>
            <a:r>
              <a:rPr lang="ru-RU" dirty="0" err="1"/>
              <a:t>the</a:t>
            </a:r>
            <a:r>
              <a:rPr lang="ru-RU" dirty="0"/>
              <a:t> </a:t>
            </a:r>
            <a:r>
              <a:rPr lang="ru-RU" dirty="0" err="1"/>
              <a:t>overall</a:t>
            </a:r>
            <a:r>
              <a:rPr lang="ru-RU" dirty="0"/>
              <a:t> </a:t>
            </a:r>
            <a:r>
              <a:rPr lang="ru-RU" dirty="0" err="1"/>
              <a:t>political</a:t>
            </a:r>
            <a:r>
              <a:rPr lang="ru-RU" dirty="0"/>
              <a:t> </a:t>
            </a:r>
            <a:r>
              <a:rPr lang="ru-RU" dirty="0" err="1"/>
              <a:t>and</a:t>
            </a:r>
            <a:r>
              <a:rPr lang="ru-RU" dirty="0"/>
              <a:t> </a:t>
            </a:r>
            <a:r>
              <a:rPr lang="ru-RU" dirty="0" err="1"/>
              <a:t>financial</a:t>
            </a:r>
            <a:r>
              <a:rPr lang="ru-RU" dirty="0"/>
              <a:t> </a:t>
            </a:r>
            <a:r>
              <a:rPr lang="ru-RU" dirty="0" err="1"/>
              <a:t>situation</a:t>
            </a:r>
            <a:r>
              <a:rPr lang="ru-RU" dirty="0"/>
              <a:t> </a:t>
            </a:r>
            <a:r>
              <a:rPr lang="ru-RU" dirty="0" err="1"/>
              <a:t>in</a:t>
            </a:r>
            <a:r>
              <a:rPr lang="ru-RU" dirty="0"/>
              <a:t> a </a:t>
            </a:r>
            <a:r>
              <a:rPr lang="ru-RU" dirty="0" err="1"/>
              <a:t>country</a:t>
            </a:r>
            <a:r>
              <a:rPr lang="ru-RU" dirty="0"/>
              <a:t> </a:t>
            </a:r>
            <a:r>
              <a:rPr lang="ru-RU" dirty="0" err="1"/>
              <a:t>and</a:t>
            </a:r>
            <a:r>
              <a:rPr lang="ru-RU" dirty="0"/>
              <a:t> </a:t>
            </a:r>
            <a:r>
              <a:rPr lang="ru-RU" dirty="0" err="1"/>
              <a:t>the</a:t>
            </a:r>
            <a:r>
              <a:rPr lang="ru-RU" dirty="0"/>
              <a:t> </a:t>
            </a:r>
            <a:r>
              <a:rPr lang="ru-RU" dirty="0" err="1"/>
              <a:t>extent</a:t>
            </a:r>
            <a:r>
              <a:rPr lang="ru-RU" dirty="0"/>
              <a:t> </a:t>
            </a:r>
            <a:r>
              <a:rPr lang="ru-RU" dirty="0" err="1"/>
              <a:t>to</a:t>
            </a:r>
            <a:r>
              <a:rPr lang="ru-RU" dirty="0"/>
              <a:t> </a:t>
            </a:r>
            <a:r>
              <a:rPr lang="ru-RU" dirty="0" err="1"/>
              <a:t>which</a:t>
            </a:r>
            <a:r>
              <a:rPr lang="ru-RU" dirty="0"/>
              <a:t> </a:t>
            </a:r>
            <a:r>
              <a:rPr lang="ru-RU" dirty="0" err="1"/>
              <a:t>these</a:t>
            </a:r>
            <a:r>
              <a:rPr lang="ru-RU" dirty="0"/>
              <a:t> </a:t>
            </a:r>
            <a:r>
              <a:rPr lang="ru-RU" dirty="0" err="1"/>
              <a:t>conditions</a:t>
            </a:r>
            <a:r>
              <a:rPr lang="ru-RU" dirty="0"/>
              <a:t> </a:t>
            </a:r>
            <a:r>
              <a:rPr lang="ru-RU" dirty="0" err="1"/>
              <a:t>may</a:t>
            </a:r>
            <a:r>
              <a:rPr lang="ru-RU" dirty="0"/>
              <a:t> </a:t>
            </a:r>
            <a:r>
              <a:rPr lang="ru-RU" dirty="0" err="1"/>
              <a:t>affect</a:t>
            </a:r>
            <a:r>
              <a:rPr lang="ru-RU" dirty="0"/>
              <a:t> </a:t>
            </a:r>
            <a:r>
              <a:rPr lang="ru-RU" dirty="0" err="1"/>
              <a:t>the</a:t>
            </a:r>
            <a:r>
              <a:rPr lang="ru-RU" dirty="0"/>
              <a:t> </a:t>
            </a:r>
            <a:r>
              <a:rPr lang="ru-RU" dirty="0" err="1"/>
              <a:t>country’s</a:t>
            </a:r>
            <a:r>
              <a:rPr lang="ru-RU" dirty="0"/>
              <a:t> </a:t>
            </a:r>
            <a:r>
              <a:rPr lang="ru-RU" dirty="0" err="1"/>
              <a:t>ability</a:t>
            </a:r>
            <a:r>
              <a:rPr lang="ru-RU" dirty="0"/>
              <a:t> </a:t>
            </a:r>
            <a:r>
              <a:rPr lang="ru-RU" dirty="0" err="1"/>
              <a:t>to</a:t>
            </a:r>
            <a:r>
              <a:rPr lang="ru-RU" dirty="0"/>
              <a:t> </a:t>
            </a:r>
            <a:r>
              <a:rPr lang="ru-RU" dirty="0" err="1"/>
              <a:t>repay</a:t>
            </a:r>
            <a:r>
              <a:rPr lang="ru-RU" dirty="0"/>
              <a:t> </a:t>
            </a:r>
            <a:r>
              <a:rPr lang="ru-RU" dirty="0" err="1"/>
              <a:t>its</a:t>
            </a:r>
            <a:r>
              <a:rPr lang="ru-RU" dirty="0"/>
              <a:t> </a:t>
            </a:r>
            <a:r>
              <a:rPr lang="ru-RU" dirty="0" err="1" smtClean="0"/>
              <a:t>debts</a:t>
            </a:r>
            <a:r>
              <a:rPr lang="en-US" dirty="0" smtClean="0"/>
              <a:t>.</a:t>
            </a:r>
          </a:p>
          <a:p>
            <a:r>
              <a:rPr lang="ru-RU" dirty="0" err="1"/>
              <a:t>There</a:t>
            </a:r>
            <a:r>
              <a:rPr lang="ru-RU" dirty="0"/>
              <a:t> </a:t>
            </a:r>
            <a:r>
              <a:rPr lang="ru-RU" dirty="0" err="1"/>
              <a:t>are</a:t>
            </a:r>
            <a:r>
              <a:rPr lang="ru-RU" dirty="0"/>
              <a:t> </a:t>
            </a:r>
            <a:r>
              <a:rPr lang="ru-RU" dirty="0" err="1"/>
              <a:t>qualitative</a:t>
            </a:r>
            <a:r>
              <a:rPr lang="ru-RU" dirty="0"/>
              <a:t> </a:t>
            </a:r>
            <a:r>
              <a:rPr lang="ru-RU" dirty="0" err="1"/>
              <a:t>and</a:t>
            </a:r>
            <a:r>
              <a:rPr lang="ru-RU" dirty="0"/>
              <a:t> </a:t>
            </a:r>
            <a:r>
              <a:rPr lang="ru-RU" dirty="0" err="1"/>
              <a:t>quantitative</a:t>
            </a:r>
            <a:r>
              <a:rPr lang="ru-RU" dirty="0"/>
              <a:t> </a:t>
            </a:r>
            <a:r>
              <a:rPr lang="ru-RU" dirty="0" err="1"/>
              <a:t>factors</a:t>
            </a:r>
            <a:r>
              <a:rPr lang="ru-RU" dirty="0"/>
              <a:t> </a:t>
            </a:r>
            <a:r>
              <a:rPr lang="ru-RU" dirty="0" err="1"/>
              <a:t>that</a:t>
            </a:r>
            <a:r>
              <a:rPr lang="ru-RU" dirty="0"/>
              <a:t> </a:t>
            </a:r>
            <a:r>
              <a:rPr lang="ru-RU" dirty="0" err="1"/>
              <a:t>affect</a:t>
            </a:r>
            <a:r>
              <a:rPr lang="ru-RU" dirty="0"/>
              <a:t> </a:t>
            </a:r>
            <a:r>
              <a:rPr lang="ru-RU" dirty="0" err="1"/>
              <a:t>country</a:t>
            </a:r>
            <a:r>
              <a:rPr lang="ru-RU" dirty="0"/>
              <a:t> </a:t>
            </a:r>
            <a:r>
              <a:rPr lang="ru-RU" dirty="0" err="1"/>
              <a:t>risk</a:t>
            </a:r>
            <a:r>
              <a:rPr lang="ru-RU" dirty="0"/>
              <a:t> </a:t>
            </a:r>
            <a:r>
              <a:rPr lang="ru-RU" dirty="0" err="1"/>
              <a:t>premium</a:t>
            </a:r>
            <a:endParaRPr lang="ru-RU" dirty="0"/>
          </a:p>
        </p:txBody>
      </p:sp>
    </p:spTree>
    <p:extLst>
      <p:ext uri="{BB962C8B-B14F-4D97-AF65-F5344CB8AC3E}">
        <p14:creationId xmlns:p14="http://schemas.microsoft.com/office/powerpoint/2010/main" val="260121906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err="1"/>
              <a:t>Q</a:t>
            </a:r>
            <a:r>
              <a:rPr lang="ru-RU" dirty="0" err="1" smtClean="0"/>
              <a:t>ualitative</a:t>
            </a:r>
            <a:r>
              <a:rPr lang="ru-RU" dirty="0" smtClean="0"/>
              <a:t> </a:t>
            </a:r>
            <a:r>
              <a:rPr lang="ru-RU" dirty="0" err="1" smtClean="0"/>
              <a:t>factors</a:t>
            </a:r>
            <a:r>
              <a:rPr lang="ru-RU" dirty="0" smtClean="0"/>
              <a:t> </a:t>
            </a:r>
            <a:r>
              <a:rPr lang="en-US" dirty="0" smtClean="0"/>
              <a:t/>
            </a:r>
            <a:br>
              <a:rPr lang="en-US" dirty="0" smtClean="0"/>
            </a:br>
            <a:r>
              <a:rPr lang="ru-RU" dirty="0" err="1" smtClean="0"/>
              <a:t>that</a:t>
            </a:r>
            <a:r>
              <a:rPr lang="ru-RU" dirty="0" smtClean="0"/>
              <a:t> </a:t>
            </a:r>
            <a:r>
              <a:rPr lang="ru-RU" dirty="0" err="1"/>
              <a:t>affect</a:t>
            </a:r>
            <a:r>
              <a:rPr lang="ru-RU" dirty="0"/>
              <a:t> </a:t>
            </a:r>
            <a:r>
              <a:rPr lang="ru-RU" dirty="0" err="1"/>
              <a:t>country</a:t>
            </a:r>
            <a:r>
              <a:rPr lang="ru-RU" dirty="0"/>
              <a:t> </a:t>
            </a:r>
            <a:r>
              <a:rPr lang="ru-RU" dirty="0" err="1"/>
              <a:t>risk</a:t>
            </a:r>
            <a:r>
              <a:rPr lang="ru-RU" dirty="0"/>
              <a:t> </a:t>
            </a:r>
            <a:r>
              <a:rPr lang="ru-RU" dirty="0" err="1"/>
              <a:t>premium</a:t>
            </a:r>
            <a:endParaRPr lang="ru-RU" dirty="0"/>
          </a:p>
        </p:txBody>
      </p:sp>
      <p:sp>
        <p:nvSpPr>
          <p:cNvPr id="3" name="Объект 2"/>
          <p:cNvSpPr>
            <a:spLocks noGrp="1"/>
          </p:cNvSpPr>
          <p:nvPr>
            <p:ph idx="1"/>
          </p:nvPr>
        </p:nvSpPr>
        <p:spPr/>
        <p:txBody>
          <a:bodyPr>
            <a:normAutofit fontScale="85000" lnSpcReduction="10000"/>
          </a:bodyPr>
          <a:lstStyle/>
          <a:p>
            <a:r>
              <a:rPr lang="en-US" dirty="0"/>
              <a:t>1. Splits between different language, ethnic, and religious groups that threaten to undermine stability. </a:t>
            </a:r>
            <a:endParaRPr lang="ru-RU" dirty="0"/>
          </a:p>
          <a:p>
            <a:r>
              <a:rPr lang="en-US" dirty="0"/>
              <a:t>2. Extreme nationalism and aversion to foreigners that may lead to preferential treatment of local interests and nationalization of foreign holdings. </a:t>
            </a:r>
            <a:endParaRPr lang="ru-RU" dirty="0"/>
          </a:p>
          <a:p>
            <a:r>
              <a:rPr lang="en-US" dirty="0"/>
              <a:t>3. Unfavorable social conditions, including extremes of wealth. </a:t>
            </a:r>
            <a:endParaRPr lang="ru-RU" dirty="0"/>
          </a:p>
          <a:p>
            <a:r>
              <a:rPr lang="en-US" dirty="0"/>
              <a:t>4. Conflicts in society evidenced by frequency of demonstrations, violence, and guerrilla war. </a:t>
            </a:r>
            <a:endParaRPr lang="ru-RU" dirty="0"/>
          </a:p>
          <a:p>
            <a:r>
              <a:rPr lang="en-US" dirty="0"/>
              <a:t>5. The strength and organization of radical groups</a:t>
            </a:r>
            <a:r>
              <a:rPr lang="en-US" dirty="0" smtClean="0"/>
              <a:t>.</a:t>
            </a:r>
            <a:endParaRPr lang="ru-RU" dirty="0"/>
          </a:p>
        </p:txBody>
      </p:sp>
    </p:spTree>
    <p:extLst>
      <p:ext uri="{BB962C8B-B14F-4D97-AF65-F5344CB8AC3E}">
        <p14:creationId xmlns:p14="http://schemas.microsoft.com/office/powerpoint/2010/main" val="158127928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Q</a:t>
            </a:r>
            <a:r>
              <a:rPr lang="ru-RU" dirty="0" err="1" smtClean="0"/>
              <a:t>uantitative</a:t>
            </a:r>
            <a:r>
              <a:rPr lang="ru-RU" dirty="0" smtClean="0"/>
              <a:t> </a:t>
            </a:r>
            <a:r>
              <a:rPr lang="ru-RU" dirty="0" err="1"/>
              <a:t>factors</a:t>
            </a:r>
            <a:r>
              <a:rPr lang="ru-RU" dirty="0"/>
              <a:t> </a:t>
            </a:r>
            <a:r>
              <a:rPr lang="en-US" dirty="0" smtClean="0"/>
              <a:t/>
            </a:r>
            <a:br>
              <a:rPr lang="en-US" dirty="0" smtClean="0"/>
            </a:br>
            <a:r>
              <a:rPr lang="ru-RU" dirty="0" err="1" smtClean="0"/>
              <a:t>that</a:t>
            </a:r>
            <a:r>
              <a:rPr lang="ru-RU" dirty="0" smtClean="0"/>
              <a:t> </a:t>
            </a:r>
            <a:r>
              <a:rPr lang="ru-RU" dirty="0" err="1"/>
              <a:t>affect</a:t>
            </a:r>
            <a:r>
              <a:rPr lang="ru-RU" dirty="0"/>
              <a:t> </a:t>
            </a:r>
            <a:r>
              <a:rPr lang="ru-RU" dirty="0" err="1"/>
              <a:t>country</a:t>
            </a:r>
            <a:r>
              <a:rPr lang="ru-RU" dirty="0"/>
              <a:t> </a:t>
            </a:r>
            <a:r>
              <a:rPr lang="ru-RU" dirty="0" err="1"/>
              <a:t>risk</a:t>
            </a:r>
            <a:r>
              <a:rPr lang="ru-RU" dirty="0"/>
              <a:t> </a:t>
            </a:r>
            <a:r>
              <a:rPr lang="ru-RU" dirty="0" err="1"/>
              <a:t>premium</a:t>
            </a:r>
            <a:endParaRPr lang="ru-RU" dirty="0"/>
          </a:p>
        </p:txBody>
      </p:sp>
      <p:sp>
        <p:nvSpPr>
          <p:cNvPr id="3" name="Объект 2"/>
          <p:cNvSpPr>
            <a:spLocks noGrp="1"/>
          </p:cNvSpPr>
          <p:nvPr>
            <p:ph idx="1"/>
          </p:nvPr>
        </p:nvSpPr>
        <p:spPr/>
        <p:txBody>
          <a:bodyPr anchor="ctr">
            <a:normAutofit/>
          </a:bodyPr>
          <a:lstStyle/>
          <a:p>
            <a:r>
              <a:rPr lang="en-US" dirty="0"/>
              <a:t>1. External debt. </a:t>
            </a:r>
            <a:endParaRPr lang="ru-RU" dirty="0"/>
          </a:p>
          <a:p>
            <a:r>
              <a:rPr lang="en-US" dirty="0"/>
              <a:t>2. International reserve holdings. </a:t>
            </a:r>
            <a:endParaRPr lang="ru-RU" dirty="0"/>
          </a:p>
          <a:p>
            <a:r>
              <a:rPr lang="en-US" dirty="0"/>
              <a:t>3. Exports. </a:t>
            </a:r>
            <a:endParaRPr lang="ru-RU" dirty="0"/>
          </a:p>
          <a:p>
            <a:r>
              <a:rPr lang="ru-RU" dirty="0"/>
              <a:t>4. </a:t>
            </a:r>
            <a:r>
              <a:rPr lang="ru-RU" dirty="0" err="1"/>
              <a:t>Economic</a:t>
            </a:r>
            <a:r>
              <a:rPr lang="ru-RU" dirty="0"/>
              <a:t> </a:t>
            </a:r>
            <a:r>
              <a:rPr lang="ru-RU" dirty="0" err="1"/>
              <a:t>growth</a:t>
            </a:r>
            <a:r>
              <a:rPr lang="ru-RU" dirty="0"/>
              <a:t>.</a:t>
            </a:r>
          </a:p>
        </p:txBody>
      </p:sp>
    </p:spTree>
    <p:extLst>
      <p:ext uri="{BB962C8B-B14F-4D97-AF65-F5344CB8AC3E}">
        <p14:creationId xmlns:p14="http://schemas.microsoft.com/office/powerpoint/2010/main" val="108925265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Unit 12. Determinants </a:t>
            </a:r>
            <a:r>
              <a:rPr lang="en-US" dirty="0" smtClean="0"/>
              <a:t/>
            </a:r>
            <a:br>
              <a:rPr lang="en-US" dirty="0" smtClean="0"/>
            </a:br>
            <a:r>
              <a:rPr lang="en-US" dirty="0" smtClean="0"/>
              <a:t>of </a:t>
            </a:r>
            <a:r>
              <a:rPr lang="en-US" dirty="0"/>
              <a:t>the Balance of Trade</a:t>
            </a:r>
            <a:endParaRPr lang="ru-RU" dirty="0"/>
          </a:p>
        </p:txBody>
      </p:sp>
      <p:sp>
        <p:nvSpPr>
          <p:cNvPr id="3" name="Объект 2"/>
          <p:cNvSpPr>
            <a:spLocks noGrp="1"/>
          </p:cNvSpPr>
          <p:nvPr>
            <p:ph idx="1"/>
          </p:nvPr>
        </p:nvSpPr>
        <p:spPr/>
        <p:txBody>
          <a:bodyPr anchor="ctr"/>
          <a:lstStyle/>
          <a:p>
            <a:r>
              <a:rPr lang="en-US" dirty="0"/>
              <a:t>12.1. </a:t>
            </a:r>
            <a:r>
              <a:rPr lang="en-US" dirty="0" err="1"/>
              <a:t>Elasticities</a:t>
            </a:r>
            <a:r>
              <a:rPr lang="en-US" dirty="0"/>
              <a:t> Approach to the Balance of Trade</a:t>
            </a:r>
            <a:endParaRPr lang="ru-RU" dirty="0"/>
          </a:p>
          <a:p>
            <a:r>
              <a:rPr lang="en-US" dirty="0"/>
              <a:t>12.2. The Marshall-Lerner Condition</a:t>
            </a:r>
            <a:endParaRPr lang="ru-RU" dirty="0"/>
          </a:p>
          <a:p>
            <a:r>
              <a:rPr lang="en-US" dirty="0"/>
              <a:t>12.3. The Evidence from Devaluations</a:t>
            </a:r>
            <a:endParaRPr lang="ru-RU" dirty="0"/>
          </a:p>
          <a:p>
            <a:r>
              <a:rPr lang="en-US" dirty="0"/>
              <a:t>12.4. Absorption Approach to the Balance of Trade</a:t>
            </a:r>
            <a:endParaRPr lang="ru-RU" dirty="0"/>
          </a:p>
        </p:txBody>
      </p:sp>
    </p:spTree>
    <p:extLst>
      <p:ext uri="{BB962C8B-B14F-4D97-AF65-F5344CB8AC3E}">
        <p14:creationId xmlns:p14="http://schemas.microsoft.com/office/powerpoint/2010/main" val="309173952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12.1. </a:t>
            </a:r>
            <a:r>
              <a:rPr lang="en-US" dirty="0" err="1"/>
              <a:t>Elasticities</a:t>
            </a:r>
            <a:r>
              <a:rPr lang="en-US" dirty="0"/>
              <a:t> Approach to the Balance of Trade</a:t>
            </a:r>
            <a:endParaRPr lang="ru-RU" dirty="0"/>
          </a:p>
        </p:txBody>
      </p:sp>
      <p:sp>
        <p:nvSpPr>
          <p:cNvPr id="3" name="Объект 2"/>
          <p:cNvSpPr>
            <a:spLocks noGrp="1"/>
          </p:cNvSpPr>
          <p:nvPr>
            <p:ph idx="1"/>
          </p:nvPr>
        </p:nvSpPr>
        <p:spPr/>
        <p:txBody>
          <a:bodyPr/>
          <a:lstStyle/>
          <a:p>
            <a:r>
              <a:rPr lang="ru-RU" dirty="0" err="1"/>
              <a:t>Elasticity</a:t>
            </a:r>
            <a:r>
              <a:rPr lang="ru-RU" dirty="0"/>
              <a:t> </a:t>
            </a:r>
            <a:r>
              <a:rPr lang="ru-RU" dirty="0" err="1"/>
              <a:t>measures</a:t>
            </a:r>
            <a:r>
              <a:rPr lang="ru-RU" dirty="0"/>
              <a:t> </a:t>
            </a:r>
            <a:r>
              <a:rPr lang="ru-RU" dirty="0" err="1"/>
              <a:t>the</a:t>
            </a:r>
            <a:r>
              <a:rPr lang="ru-RU" dirty="0"/>
              <a:t> </a:t>
            </a:r>
            <a:r>
              <a:rPr lang="ru-RU" dirty="0" err="1"/>
              <a:t>responsiveness</a:t>
            </a:r>
            <a:r>
              <a:rPr lang="ru-RU" dirty="0"/>
              <a:t> </a:t>
            </a:r>
            <a:r>
              <a:rPr lang="ru-RU" dirty="0" err="1"/>
              <a:t>of</a:t>
            </a:r>
            <a:r>
              <a:rPr lang="ru-RU" dirty="0"/>
              <a:t> </a:t>
            </a:r>
            <a:r>
              <a:rPr lang="ru-RU" dirty="0" err="1"/>
              <a:t>quantity</a:t>
            </a:r>
            <a:r>
              <a:rPr lang="ru-RU" dirty="0"/>
              <a:t> </a:t>
            </a:r>
            <a:r>
              <a:rPr lang="ru-RU" dirty="0" err="1"/>
              <a:t>to</a:t>
            </a:r>
            <a:r>
              <a:rPr lang="ru-RU" dirty="0"/>
              <a:t> </a:t>
            </a:r>
            <a:r>
              <a:rPr lang="ru-RU" dirty="0" err="1"/>
              <a:t>changes</a:t>
            </a:r>
            <a:r>
              <a:rPr lang="ru-RU" dirty="0"/>
              <a:t> </a:t>
            </a:r>
            <a:r>
              <a:rPr lang="ru-RU" dirty="0" err="1"/>
              <a:t>in</a:t>
            </a:r>
            <a:r>
              <a:rPr lang="ru-RU" dirty="0"/>
              <a:t> </a:t>
            </a:r>
            <a:r>
              <a:rPr lang="ru-RU" dirty="0" err="1" smtClean="0"/>
              <a:t>price</a:t>
            </a:r>
            <a:endParaRPr lang="en-US" dirty="0" smtClean="0"/>
          </a:p>
          <a:p>
            <a:r>
              <a:rPr lang="en-US" dirty="0"/>
              <a:t>When demand or supply is elastic, it means that quantity demanded or supplied will be relatively responsive to the change in price. An inelastic demand or supply indicates that quantity is relatively unresponsive to price changes</a:t>
            </a:r>
            <a:r>
              <a:rPr lang="en-US" dirty="0" smtClean="0"/>
              <a:t>.</a:t>
            </a:r>
            <a:endParaRPr lang="ru-RU" dirty="0"/>
          </a:p>
        </p:txBody>
      </p:sp>
    </p:spTree>
    <p:extLst>
      <p:ext uri="{BB962C8B-B14F-4D97-AF65-F5344CB8AC3E}">
        <p14:creationId xmlns:p14="http://schemas.microsoft.com/office/powerpoint/2010/main" val="1934082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err="1"/>
              <a:t>T</a:t>
            </a:r>
            <a:r>
              <a:rPr lang="ru-RU" dirty="0" err="1" smtClean="0"/>
              <a:t>he</a:t>
            </a:r>
            <a:r>
              <a:rPr lang="ru-RU" dirty="0" smtClean="0"/>
              <a:t> </a:t>
            </a:r>
            <a:r>
              <a:rPr lang="ru-RU" dirty="0" err="1"/>
              <a:t>coefficient</a:t>
            </a:r>
            <a:r>
              <a:rPr lang="ru-RU" dirty="0"/>
              <a:t> </a:t>
            </a:r>
            <a:r>
              <a:rPr lang="ru-RU" dirty="0" err="1"/>
              <a:t>of</a:t>
            </a:r>
            <a:r>
              <a:rPr lang="ru-RU" dirty="0"/>
              <a:t> </a:t>
            </a:r>
            <a:r>
              <a:rPr lang="ru-RU" dirty="0" err="1"/>
              <a:t>elasticity</a:t>
            </a:r>
            <a:r>
              <a:rPr lang="ru-RU" dirty="0"/>
              <a:t> </a:t>
            </a:r>
            <a:r>
              <a:rPr lang="ru-RU" dirty="0" err="1"/>
              <a:t>of</a:t>
            </a:r>
            <a:r>
              <a:rPr lang="ru-RU" dirty="0"/>
              <a:t> </a:t>
            </a:r>
            <a:r>
              <a:rPr lang="ru-RU" dirty="0" err="1"/>
              <a:t>demand</a:t>
            </a:r>
            <a:endParaRPr lang="ru-RU" dirty="0"/>
          </a:p>
        </p:txBody>
      </p:sp>
      <p:pic>
        <p:nvPicPr>
          <p:cNvPr id="327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1840" y="1700808"/>
            <a:ext cx="3753144"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Прямоугольник 3"/>
              <p:cNvSpPr/>
              <p:nvPr/>
            </p:nvSpPr>
            <p:spPr>
              <a:xfrm>
                <a:off x="827584" y="2413338"/>
                <a:ext cx="7488832" cy="2677656"/>
              </a:xfrm>
              <a:prstGeom prst="rect">
                <a:avLst/>
              </a:prstGeom>
            </p:spPr>
            <p:txBody>
              <a:bodyPr wrap="square">
                <a:spAutoFit/>
              </a:bodyPr>
              <a:lstStyle/>
              <a:p>
                <a:r>
                  <a:rPr lang="en-US" sz="2400" dirty="0"/>
                  <a:t>T</a:t>
                </a:r>
                <a:r>
                  <a:rPr lang="en-US" sz="2400" dirty="0" smtClean="0"/>
                  <a:t>he </a:t>
                </a:r>
                <a:r>
                  <a:rPr lang="en-US" sz="2400" dirty="0"/>
                  <a:t>coefficient of elasticity of demand is equal to the percentage change in the quantity demanded </a:t>
                </a:r>
                <a:r>
                  <a:rPr lang="en-US" sz="2400" i="1" dirty="0"/>
                  <a:t>(</a:t>
                </a:r>
                <a14:m>
                  <m:oMath xmlns:m="http://schemas.openxmlformats.org/officeDocument/2006/math">
                    <m:r>
                      <a:rPr lang="en-US" sz="2400" i="1">
                        <a:latin typeface="Cambria Math"/>
                      </a:rPr>
                      <m:t>%∆</m:t>
                    </m:r>
                    <m:r>
                      <a:rPr lang="en-US" sz="2400" i="1">
                        <a:latin typeface="Cambria Math"/>
                      </a:rPr>
                      <m:t>𝑄</m:t>
                    </m:r>
                  </m:oMath>
                </a14:m>
                <a:r>
                  <a:rPr lang="en-US" sz="2400" dirty="0"/>
                  <a:t>), divided by the percentage change in price </a:t>
                </a:r>
                <a14:m>
                  <m:oMath xmlns:m="http://schemas.openxmlformats.org/officeDocument/2006/math">
                    <m:r>
                      <a:rPr lang="en-US" sz="2400" i="1">
                        <a:latin typeface="Cambria Math"/>
                      </a:rPr>
                      <m:t>(%∆</m:t>
                    </m:r>
                    <m:r>
                      <a:rPr lang="en-US" sz="2400" i="1">
                        <a:latin typeface="Cambria Math"/>
                      </a:rPr>
                      <m:t>𝑃</m:t>
                    </m:r>
                    <m:r>
                      <a:rPr lang="en-US" sz="2400" i="1">
                        <a:latin typeface="Cambria Math"/>
                      </a:rPr>
                      <m:t>)</m:t>
                    </m:r>
                  </m:oMath>
                </a14:m>
                <a:r>
                  <a:rPr lang="en-US" sz="2400" dirty="0"/>
                  <a:t>.</a:t>
                </a:r>
                <a:endParaRPr lang="ru-RU" sz="2400" dirty="0"/>
              </a:p>
              <a:p>
                <a:endParaRPr lang="en-US" sz="2400" dirty="0" smtClean="0"/>
              </a:p>
              <a:p>
                <a:r>
                  <a:rPr lang="en-US" sz="2400" dirty="0" smtClean="0"/>
                  <a:t>It </a:t>
                </a:r>
                <a:r>
                  <a:rPr lang="en-US" sz="2400" dirty="0"/>
                  <a:t>is said that demand (supply) is elastic if coefficient of elasticity exceeds one, otherwise demand (supply) would be inelastic.</a:t>
                </a:r>
                <a:endParaRPr lang="ru-RU" sz="2400" dirty="0"/>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827584" y="2413338"/>
                <a:ext cx="7488832" cy="2677656"/>
              </a:xfrm>
              <a:prstGeom prst="rect">
                <a:avLst/>
              </a:prstGeom>
              <a:blipFill rotWithShape="1">
                <a:blip r:embed="rId3"/>
                <a:stretch>
                  <a:fillRect l="-1303" t="-1822" b="-4328"/>
                </a:stretch>
              </a:blipFill>
            </p:spPr>
            <p:txBody>
              <a:bodyPr/>
              <a:lstStyle/>
              <a:p>
                <a:r>
                  <a:rPr lang="ru-RU">
                    <a:noFill/>
                  </a:rPr>
                  <a:t> </a:t>
                </a:r>
              </a:p>
            </p:txBody>
          </p:sp>
        </mc:Fallback>
      </mc:AlternateContent>
    </p:spTree>
    <p:extLst>
      <p:ext uri="{BB962C8B-B14F-4D97-AF65-F5344CB8AC3E}">
        <p14:creationId xmlns:p14="http://schemas.microsoft.com/office/powerpoint/2010/main" val="106097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The</a:t>
            </a:r>
            <a:r>
              <a:rPr lang="ru-RU" dirty="0"/>
              <a:t> J-</a:t>
            </a:r>
            <a:r>
              <a:rPr lang="ru-RU" dirty="0" err="1"/>
              <a:t>curve</a:t>
            </a:r>
            <a:r>
              <a:rPr lang="ru-RU" dirty="0"/>
              <a:t> </a:t>
            </a:r>
            <a:r>
              <a:rPr lang="ru-RU" dirty="0" err="1"/>
              <a:t>effect</a:t>
            </a:r>
            <a:endParaRPr lang="ru-RU" dirty="0"/>
          </a:p>
        </p:txBody>
      </p:sp>
      <p:pic>
        <p:nvPicPr>
          <p:cNvPr id="4" name="Объект 3"/>
          <p:cNvPicPr>
            <a:picLocks noGrp="1"/>
          </p:cNvPicPr>
          <p:nvPr>
            <p:ph idx="1"/>
          </p:nvPr>
        </p:nvPicPr>
        <p:blipFill>
          <a:blip r:embed="rId2"/>
          <a:stretch>
            <a:fillRect/>
          </a:stretch>
        </p:blipFill>
        <p:spPr>
          <a:xfrm>
            <a:off x="5076056" y="1322561"/>
            <a:ext cx="3409950" cy="3609975"/>
          </a:xfrm>
          <a:prstGeom prst="rect">
            <a:avLst/>
          </a:prstGeom>
        </p:spPr>
      </p:pic>
      <mc:AlternateContent xmlns:mc="http://schemas.openxmlformats.org/markup-compatibility/2006" xmlns:a14="http://schemas.microsoft.com/office/drawing/2010/main">
        <mc:Choice Requires="a14">
          <p:sp>
            <p:nvSpPr>
              <p:cNvPr id="5" name="Прямоугольник 4"/>
              <p:cNvSpPr/>
              <p:nvPr/>
            </p:nvSpPr>
            <p:spPr>
              <a:xfrm>
                <a:off x="395536" y="1484784"/>
                <a:ext cx="4608512" cy="4154984"/>
              </a:xfrm>
              <a:prstGeom prst="rect">
                <a:avLst/>
              </a:prstGeom>
            </p:spPr>
            <p:txBody>
              <a:bodyPr wrap="square">
                <a:spAutoFit/>
              </a:bodyPr>
              <a:lstStyle/>
              <a:p>
                <a:r>
                  <a:rPr lang="en-US" sz="2400" dirty="0" err="1"/>
                  <a:t>T</a:t>
                </a:r>
                <a:r>
                  <a:rPr lang="ru-RU" sz="2400" dirty="0" err="1" smtClean="0"/>
                  <a:t>he</a:t>
                </a:r>
                <a:r>
                  <a:rPr lang="ru-RU" sz="2400" dirty="0" smtClean="0"/>
                  <a:t> </a:t>
                </a:r>
                <a:r>
                  <a:rPr lang="ru-RU" sz="2400" dirty="0" err="1"/>
                  <a:t>trade</a:t>
                </a:r>
                <a:r>
                  <a:rPr lang="ru-RU" sz="2400" dirty="0"/>
                  <a:t> </a:t>
                </a:r>
                <a:r>
                  <a:rPr lang="ru-RU" sz="2400" dirty="0" err="1"/>
                  <a:t>balance</a:t>
                </a:r>
                <a:r>
                  <a:rPr lang="ru-RU" sz="2400" dirty="0"/>
                  <a:t> </a:t>
                </a:r>
                <a:r>
                  <a:rPr lang="ru-RU" sz="2400" dirty="0" err="1"/>
                  <a:t>is</a:t>
                </a:r>
                <a:r>
                  <a:rPr lang="ru-RU" sz="2400" dirty="0"/>
                  <a:t> </a:t>
                </a:r>
                <a:r>
                  <a:rPr lang="ru-RU" sz="2400" dirty="0" err="1"/>
                  <a:t>initially</a:t>
                </a:r>
                <a:r>
                  <a:rPr lang="ru-RU" sz="2400" dirty="0"/>
                  <a:t> </a:t>
                </a:r>
                <a:r>
                  <a:rPr lang="ru-RU" sz="2400" dirty="0" err="1"/>
                  <a:t>negative</a:t>
                </a:r>
                <a:r>
                  <a:rPr lang="ru-RU" sz="2400" dirty="0"/>
                  <a:t>, </a:t>
                </a:r>
                <a:r>
                  <a:rPr lang="ru-RU" sz="2400" dirty="0" err="1"/>
                  <a:t>falling</a:t>
                </a:r>
                <a:r>
                  <a:rPr lang="ru-RU" sz="2400" dirty="0"/>
                  <a:t> </a:t>
                </a:r>
                <a:r>
                  <a:rPr lang="ru-RU" sz="2400" dirty="0" err="1"/>
                  <a:t>over</a:t>
                </a:r>
                <a:r>
                  <a:rPr lang="ru-RU" sz="2400" dirty="0"/>
                  <a:t> </a:t>
                </a:r>
                <a:r>
                  <a:rPr lang="ru-RU" sz="2400" dirty="0" err="1"/>
                  <a:t>time</a:t>
                </a:r>
                <a:r>
                  <a:rPr lang="ru-RU" sz="2400" dirty="0"/>
                  <a:t>. </a:t>
                </a:r>
                <a:endParaRPr lang="en-US" sz="2400" dirty="0" smtClean="0"/>
              </a:p>
              <a:p>
                <a:r>
                  <a:rPr lang="ru-RU" sz="2400" dirty="0" err="1" smtClean="0"/>
                  <a:t>The</a:t>
                </a:r>
                <a:r>
                  <a:rPr lang="ru-RU" sz="2400" dirty="0" smtClean="0"/>
                  <a:t> </a:t>
                </a:r>
                <a:r>
                  <a:rPr lang="ru-RU" sz="2400" dirty="0" err="1"/>
                  <a:t>devaluation</a:t>
                </a:r>
                <a:r>
                  <a:rPr lang="ru-RU" sz="2400" dirty="0"/>
                  <a:t> </a:t>
                </a:r>
                <a:r>
                  <a:rPr lang="ru-RU" sz="2400" dirty="0" err="1"/>
                  <a:t>occurs</a:t>
                </a:r>
                <a:r>
                  <a:rPr lang="ru-RU" sz="2400" dirty="0"/>
                  <a:t> </a:t>
                </a:r>
                <a:r>
                  <a:rPr lang="ru-RU" sz="2400" dirty="0" err="1"/>
                  <a:t>at</a:t>
                </a:r>
                <a:r>
                  <a:rPr lang="ru-RU" sz="2400" dirty="0"/>
                  <a:t> </a:t>
                </a:r>
                <a:r>
                  <a:rPr lang="ru-RU" sz="2400" dirty="0" err="1"/>
                  <a:t>point</a:t>
                </a:r>
                <a:r>
                  <a:rPr lang="ru-RU" sz="2400" dirty="0"/>
                  <a:t> </a:t>
                </a:r>
                <a14:m>
                  <m:oMath xmlns:m="http://schemas.openxmlformats.org/officeDocument/2006/math">
                    <m:sSub>
                      <m:sSubPr>
                        <m:ctrlPr>
                          <a:rPr lang="ru-RU" sz="2400" i="1">
                            <a:latin typeface="Cambria Math"/>
                          </a:rPr>
                        </m:ctrlPr>
                      </m:sSubPr>
                      <m:e>
                        <m:r>
                          <a:rPr lang="ru-RU" sz="2400" i="1">
                            <a:latin typeface="Cambria Math"/>
                          </a:rPr>
                          <m:t>𝑡</m:t>
                        </m:r>
                      </m:e>
                      <m:sub>
                        <m:r>
                          <a:rPr lang="ru-RU" sz="2400">
                            <a:latin typeface="Cambria Math"/>
                          </a:rPr>
                          <m:t>0</m:t>
                        </m:r>
                      </m:sub>
                    </m:sSub>
                  </m:oMath>
                </a14:m>
                <a:r>
                  <a:rPr lang="ru-RU" sz="2400" dirty="0"/>
                  <a:t>. </a:t>
                </a:r>
                <a:endParaRPr lang="en-US" sz="2400" dirty="0" smtClean="0"/>
              </a:p>
              <a:p>
                <a:r>
                  <a:rPr lang="ru-RU" sz="2400" dirty="0" smtClean="0"/>
                  <a:t>Following </a:t>
                </a:r>
                <a:r>
                  <a:rPr lang="ru-RU" sz="2400" dirty="0" err="1"/>
                  <a:t>the</a:t>
                </a:r>
                <a:r>
                  <a:rPr lang="ru-RU" sz="2400" dirty="0"/>
                  <a:t> </a:t>
                </a:r>
                <a:r>
                  <a:rPr lang="ru-RU" sz="2400" dirty="0" err="1"/>
                  <a:t>devaluation</a:t>
                </a:r>
                <a:r>
                  <a:rPr lang="ru-RU" sz="2400" dirty="0"/>
                  <a:t>, </a:t>
                </a:r>
                <a:r>
                  <a:rPr lang="ru-RU" sz="2400" dirty="0" err="1"/>
                  <a:t>the</a:t>
                </a:r>
                <a:r>
                  <a:rPr lang="ru-RU" sz="2400" dirty="0"/>
                  <a:t> </a:t>
                </a:r>
                <a:r>
                  <a:rPr lang="ru-RU" sz="2400" dirty="0" err="1"/>
                  <a:t>balance</a:t>
                </a:r>
                <a:r>
                  <a:rPr lang="ru-RU" sz="2400" dirty="0"/>
                  <a:t> </a:t>
                </a:r>
                <a:r>
                  <a:rPr lang="ru-RU" sz="2400" dirty="0" err="1"/>
                  <a:t>of</a:t>
                </a:r>
                <a:r>
                  <a:rPr lang="ru-RU" sz="2400" dirty="0"/>
                  <a:t> </a:t>
                </a:r>
                <a:r>
                  <a:rPr lang="ru-RU" sz="2400" dirty="0" err="1"/>
                  <a:t>trade</a:t>
                </a:r>
                <a:r>
                  <a:rPr lang="ru-RU" sz="2400" dirty="0"/>
                  <a:t> </a:t>
                </a:r>
                <a:r>
                  <a:rPr lang="ru-RU" sz="2400" dirty="0" err="1"/>
                  <a:t>is</a:t>
                </a:r>
                <a:r>
                  <a:rPr lang="ru-RU" sz="2400" dirty="0"/>
                  <a:t> </a:t>
                </a:r>
                <a:r>
                  <a:rPr lang="ru-RU" sz="2400" dirty="0" err="1"/>
                  <a:t>even</a:t>
                </a:r>
                <a:r>
                  <a:rPr lang="ru-RU" sz="2400" dirty="0"/>
                  <a:t> </a:t>
                </a:r>
                <a:r>
                  <a:rPr lang="ru-RU" sz="2400" dirty="0" err="1"/>
                  <a:t>worsening</a:t>
                </a:r>
                <a:r>
                  <a:rPr lang="ru-RU" sz="2400" dirty="0"/>
                  <a:t> </a:t>
                </a:r>
                <a:r>
                  <a:rPr lang="ru-RU" sz="2400" dirty="0" err="1"/>
                  <a:t>before</a:t>
                </a:r>
                <a:r>
                  <a:rPr lang="ru-RU" sz="2400" dirty="0"/>
                  <a:t> </a:t>
                </a:r>
                <a:r>
                  <a:rPr lang="ru-RU" sz="2400" dirty="0" err="1"/>
                  <a:t>finally</a:t>
                </a:r>
                <a:r>
                  <a:rPr lang="ru-RU" sz="2400" dirty="0"/>
                  <a:t> </a:t>
                </a:r>
                <a:r>
                  <a:rPr lang="ru-RU" sz="2400" dirty="0" err="1"/>
                  <a:t>starting</a:t>
                </a:r>
                <a:r>
                  <a:rPr lang="ru-RU" sz="2400" dirty="0"/>
                  <a:t> </a:t>
                </a:r>
                <a:r>
                  <a:rPr lang="ru-RU" sz="2400" dirty="0" err="1"/>
                  <a:t>to</a:t>
                </a:r>
                <a:r>
                  <a:rPr lang="ru-RU" sz="2400" dirty="0"/>
                  <a:t> </a:t>
                </a:r>
                <a:r>
                  <a:rPr lang="ru-RU" sz="2400" dirty="0" err="1"/>
                  <a:t>improve</a:t>
                </a:r>
                <a:r>
                  <a:rPr lang="ru-RU" sz="2400" dirty="0"/>
                  <a:t>. </a:t>
                </a:r>
                <a:endParaRPr lang="en-US" sz="2400" dirty="0" smtClean="0"/>
              </a:p>
              <a:p>
                <a:r>
                  <a:rPr lang="ru-RU" sz="2400" dirty="0" err="1" smtClean="0"/>
                  <a:t>The</a:t>
                </a:r>
                <a:r>
                  <a:rPr lang="ru-RU" sz="2400" dirty="0" smtClean="0"/>
                  <a:t> </a:t>
                </a:r>
                <a:r>
                  <a:rPr lang="ru-RU" sz="2400" dirty="0" err="1"/>
                  <a:t>negative</a:t>
                </a:r>
                <a:r>
                  <a:rPr lang="ru-RU" sz="2400" dirty="0"/>
                  <a:t> </a:t>
                </a:r>
                <a:r>
                  <a:rPr lang="ru-RU" sz="2400" dirty="0" err="1"/>
                  <a:t>consequence</a:t>
                </a:r>
                <a:r>
                  <a:rPr lang="ru-RU" sz="2400" dirty="0"/>
                  <a:t> </a:t>
                </a:r>
                <a:r>
                  <a:rPr lang="ru-RU" sz="2400" dirty="0" err="1"/>
                  <a:t>from</a:t>
                </a:r>
                <a:r>
                  <a:rPr lang="ru-RU" sz="2400" dirty="0"/>
                  <a:t> </a:t>
                </a:r>
                <a:r>
                  <a:rPr lang="ru-RU" sz="2400" dirty="0" err="1"/>
                  <a:t>devaluation</a:t>
                </a:r>
                <a:r>
                  <a:rPr lang="ru-RU" sz="2400" dirty="0"/>
                  <a:t> </a:t>
                </a:r>
                <a:r>
                  <a:rPr lang="ru-RU" sz="2400" dirty="0" err="1"/>
                  <a:t>results</a:t>
                </a:r>
                <a:r>
                  <a:rPr lang="ru-RU" sz="2400" dirty="0"/>
                  <a:t> </a:t>
                </a:r>
                <a:r>
                  <a:rPr lang="ru-RU" sz="2400" dirty="0" err="1"/>
                  <a:t>from</a:t>
                </a:r>
                <a:r>
                  <a:rPr lang="ru-RU" sz="2400" dirty="0"/>
                  <a:t> </a:t>
                </a:r>
                <a:r>
                  <a:rPr lang="ru-RU" sz="2400" dirty="0" err="1"/>
                  <a:t>low</a:t>
                </a:r>
                <a:r>
                  <a:rPr lang="ru-RU" sz="2400" dirty="0"/>
                  <a:t> </a:t>
                </a:r>
                <a:r>
                  <a:rPr lang="ru-RU" sz="2400" dirty="0" err="1"/>
                  <a:t>elasticities</a:t>
                </a:r>
                <a:r>
                  <a:rPr lang="ru-RU" sz="2400" dirty="0"/>
                  <a:t> </a:t>
                </a:r>
                <a:r>
                  <a:rPr lang="ru-RU" sz="2400" dirty="0" err="1"/>
                  <a:t>in</a:t>
                </a:r>
                <a:r>
                  <a:rPr lang="ru-RU" sz="2400" dirty="0"/>
                  <a:t> </a:t>
                </a:r>
                <a:r>
                  <a:rPr lang="ru-RU" sz="2400" dirty="0" err="1"/>
                  <a:t>the</a:t>
                </a:r>
                <a:r>
                  <a:rPr lang="ru-RU" sz="2400" dirty="0"/>
                  <a:t> </a:t>
                </a:r>
                <a:r>
                  <a:rPr lang="ru-RU" sz="2400" dirty="0" err="1"/>
                  <a:t>short</a:t>
                </a:r>
                <a:r>
                  <a:rPr lang="ru-RU" sz="2400" dirty="0"/>
                  <a:t> </a:t>
                </a:r>
                <a:r>
                  <a:rPr lang="ru-RU" sz="2400" dirty="0" err="1"/>
                  <a:t>run</a:t>
                </a:r>
                <a:r>
                  <a:rPr lang="ru-RU" sz="2400" dirty="0"/>
                  <a:t>. </a:t>
                </a:r>
                <a:endParaRPr lang="en-US" sz="2400" dirty="0" smtClean="0"/>
              </a:p>
              <a:p>
                <a:r>
                  <a:rPr lang="ru-RU" sz="2400" dirty="0" err="1" smtClean="0"/>
                  <a:t>Over</a:t>
                </a:r>
                <a:r>
                  <a:rPr lang="ru-RU" sz="2400" dirty="0" smtClean="0"/>
                  <a:t> </a:t>
                </a:r>
                <a:r>
                  <a:rPr lang="ru-RU" sz="2400" dirty="0" err="1"/>
                  <a:t>time</a:t>
                </a:r>
                <a:r>
                  <a:rPr lang="ru-RU" sz="2400" dirty="0"/>
                  <a:t>, </a:t>
                </a:r>
                <a:r>
                  <a:rPr lang="ru-RU" sz="2400" dirty="0" err="1"/>
                  <a:t>elasticities</a:t>
                </a:r>
                <a:r>
                  <a:rPr lang="ru-RU" sz="2400" dirty="0"/>
                  <a:t> </a:t>
                </a:r>
                <a:r>
                  <a:rPr lang="ru-RU" sz="2400" dirty="0" err="1"/>
                  <a:t>increase</a:t>
                </a:r>
                <a:r>
                  <a:rPr lang="ru-RU" sz="2400" dirty="0"/>
                  <a:t> </a:t>
                </a:r>
                <a:r>
                  <a:rPr lang="ru-RU" sz="2400" dirty="0" err="1"/>
                  <a:t>so</a:t>
                </a:r>
                <a:r>
                  <a:rPr lang="ru-RU" sz="2400" dirty="0"/>
                  <a:t> </a:t>
                </a:r>
                <a:r>
                  <a:rPr lang="ru-RU" sz="2400" dirty="0" err="1"/>
                  <a:t>that</a:t>
                </a:r>
                <a:r>
                  <a:rPr lang="ru-RU" sz="2400" dirty="0"/>
                  <a:t> </a:t>
                </a:r>
                <a:r>
                  <a:rPr lang="ru-RU" sz="2400" dirty="0" err="1"/>
                  <a:t>the</a:t>
                </a:r>
                <a:r>
                  <a:rPr lang="ru-RU" sz="2400" dirty="0"/>
                  <a:t> </a:t>
                </a:r>
                <a:r>
                  <a:rPr lang="ru-RU" sz="2400" dirty="0" err="1"/>
                  <a:t>balance</a:t>
                </a:r>
                <a:r>
                  <a:rPr lang="ru-RU" sz="2400" dirty="0"/>
                  <a:t> </a:t>
                </a:r>
                <a:r>
                  <a:rPr lang="ru-RU" sz="2400" dirty="0" err="1"/>
                  <a:t>of</a:t>
                </a:r>
                <a:r>
                  <a:rPr lang="ru-RU" sz="2400" dirty="0"/>
                  <a:t> </a:t>
                </a:r>
                <a:r>
                  <a:rPr lang="ru-RU" sz="2400" dirty="0" err="1"/>
                  <a:t>trade</a:t>
                </a:r>
                <a:r>
                  <a:rPr lang="ru-RU" sz="2400" dirty="0"/>
                  <a:t> </a:t>
                </a:r>
                <a:r>
                  <a:rPr lang="ru-RU" sz="2400" dirty="0" err="1"/>
                  <a:t>improves</a:t>
                </a:r>
                <a:r>
                  <a:rPr lang="ru-RU" sz="2400" dirty="0"/>
                  <a:t>.</a:t>
                </a:r>
              </a:p>
            </p:txBody>
          </p:sp>
        </mc:Choice>
        <mc:Fallback xmlns="">
          <p:sp>
            <p:nvSpPr>
              <p:cNvPr id="5" name="Прямоугольник 4"/>
              <p:cNvSpPr>
                <a:spLocks noRot="1" noChangeAspect="1" noMove="1" noResize="1" noEditPoints="1" noAdjustHandles="1" noChangeArrowheads="1" noChangeShapeType="1" noTextEdit="1"/>
              </p:cNvSpPr>
              <p:nvPr/>
            </p:nvSpPr>
            <p:spPr>
              <a:xfrm>
                <a:off x="395536" y="1484784"/>
                <a:ext cx="4608512" cy="4154984"/>
              </a:xfrm>
              <a:prstGeom prst="rect">
                <a:avLst/>
              </a:prstGeom>
              <a:blipFill rotWithShape="1">
                <a:blip r:embed="rId3"/>
                <a:stretch>
                  <a:fillRect l="-2116" t="-1175" r="-529" b="-2496"/>
                </a:stretch>
              </a:blipFill>
            </p:spPr>
            <p:txBody>
              <a:bodyPr/>
              <a:lstStyle/>
              <a:p>
                <a:r>
                  <a:rPr lang="ru-RU">
                    <a:noFill/>
                  </a:rPr>
                  <a:t> </a:t>
                </a:r>
              </a:p>
            </p:txBody>
          </p:sp>
        </mc:Fallback>
      </mc:AlternateContent>
    </p:spTree>
    <p:extLst>
      <p:ext uri="{BB962C8B-B14F-4D97-AF65-F5344CB8AC3E}">
        <p14:creationId xmlns:p14="http://schemas.microsoft.com/office/powerpoint/2010/main" val="36487256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a:t>
            </a:r>
            <a:r>
              <a:rPr lang="ru-RU" dirty="0" err="1" smtClean="0"/>
              <a:t>he</a:t>
            </a:r>
            <a:r>
              <a:rPr lang="ru-RU" dirty="0" smtClean="0"/>
              <a:t> </a:t>
            </a:r>
            <a:r>
              <a:rPr lang="ru-RU" dirty="0" err="1"/>
              <a:t>currency</a:t>
            </a:r>
            <a:r>
              <a:rPr lang="ru-RU" dirty="0"/>
              <a:t> </a:t>
            </a:r>
            <a:r>
              <a:rPr lang="ru-RU" dirty="0" err="1"/>
              <a:t>contract</a:t>
            </a:r>
            <a:r>
              <a:rPr lang="ru-RU" dirty="0"/>
              <a:t> </a:t>
            </a:r>
            <a:r>
              <a:rPr lang="ru-RU" dirty="0" err="1"/>
              <a:t>period</a:t>
            </a:r>
            <a:endParaRPr lang="ru-RU" dirty="0"/>
          </a:p>
        </p:txBody>
      </p:sp>
      <p:pic>
        <p:nvPicPr>
          <p:cNvPr id="4" name="Объект 3"/>
          <p:cNvPicPr>
            <a:picLocks noGrp="1"/>
          </p:cNvPicPr>
          <p:nvPr>
            <p:ph idx="1"/>
          </p:nvPr>
        </p:nvPicPr>
        <p:blipFill>
          <a:blip r:embed="rId2"/>
          <a:stretch>
            <a:fillRect/>
          </a:stretch>
        </p:blipFill>
        <p:spPr>
          <a:xfrm>
            <a:off x="1187624" y="1844824"/>
            <a:ext cx="6480720" cy="1296144"/>
          </a:xfrm>
          <a:prstGeom prst="rect">
            <a:avLst/>
          </a:prstGeom>
        </p:spPr>
      </p:pic>
      <p:sp>
        <p:nvSpPr>
          <p:cNvPr id="5" name="Прямоугольник 4"/>
          <p:cNvSpPr/>
          <p:nvPr/>
        </p:nvSpPr>
        <p:spPr>
          <a:xfrm>
            <a:off x="971600" y="3429000"/>
            <a:ext cx="6912768" cy="1569660"/>
          </a:xfrm>
          <a:prstGeom prst="rect">
            <a:avLst/>
          </a:prstGeom>
        </p:spPr>
        <p:txBody>
          <a:bodyPr wrap="square">
            <a:spAutoFit/>
          </a:bodyPr>
          <a:lstStyle/>
          <a:p>
            <a:r>
              <a:rPr lang="ru-RU" sz="2400" dirty="0" err="1"/>
              <a:t>During</a:t>
            </a:r>
            <a:r>
              <a:rPr lang="ru-RU" sz="2400" dirty="0"/>
              <a:t> </a:t>
            </a:r>
            <a:r>
              <a:rPr lang="ru-RU" sz="2400" dirty="0" err="1"/>
              <a:t>this</a:t>
            </a:r>
            <a:r>
              <a:rPr lang="ru-RU" sz="2400" dirty="0"/>
              <a:t> </a:t>
            </a:r>
            <a:r>
              <a:rPr lang="ru-RU" sz="2400" dirty="0" err="1"/>
              <a:t>period</a:t>
            </a:r>
            <a:r>
              <a:rPr lang="ru-RU" sz="2400" dirty="0"/>
              <a:t> </a:t>
            </a:r>
            <a:r>
              <a:rPr lang="ru-RU" sz="2400" dirty="0" err="1"/>
              <a:t>the</a:t>
            </a:r>
            <a:r>
              <a:rPr lang="ru-RU" sz="2400" dirty="0"/>
              <a:t> </a:t>
            </a:r>
            <a:r>
              <a:rPr lang="ru-RU" sz="2400" dirty="0" err="1"/>
              <a:t>traders</a:t>
            </a:r>
            <a:r>
              <a:rPr lang="ru-RU" sz="2400" dirty="0"/>
              <a:t> </a:t>
            </a:r>
            <a:r>
              <a:rPr lang="ru-RU" sz="2400" dirty="0" err="1"/>
              <a:t>have</a:t>
            </a:r>
            <a:r>
              <a:rPr lang="ru-RU" sz="2400" dirty="0"/>
              <a:t> </a:t>
            </a:r>
            <a:r>
              <a:rPr lang="ru-RU" sz="2400" dirty="0" err="1"/>
              <a:t>limited</a:t>
            </a:r>
            <a:r>
              <a:rPr lang="ru-RU" sz="2400" dirty="0"/>
              <a:t> </a:t>
            </a:r>
            <a:r>
              <a:rPr lang="ru-RU" sz="2400" dirty="0" err="1"/>
              <a:t>changes</a:t>
            </a:r>
            <a:r>
              <a:rPr lang="ru-RU" sz="2400" dirty="0"/>
              <a:t> </a:t>
            </a:r>
            <a:r>
              <a:rPr lang="ru-RU" sz="2400" dirty="0" err="1"/>
              <a:t>in</a:t>
            </a:r>
            <a:r>
              <a:rPr lang="ru-RU" sz="2400" dirty="0"/>
              <a:t> </a:t>
            </a:r>
            <a:r>
              <a:rPr lang="ru-RU" sz="2400" dirty="0" err="1"/>
              <a:t>the</a:t>
            </a:r>
            <a:r>
              <a:rPr lang="ru-RU" sz="2400" dirty="0"/>
              <a:t> </a:t>
            </a:r>
            <a:r>
              <a:rPr lang="ru-RU" sz="2400" dirty="0" err="1"/>
              <a:t>quantities</a:t>
            </a:r>
            <a:r>
              <a:rPr lang="ru-RU" sz="2400" dirty="0"/>
              <a:t> </a:t>
            </a:r>
            <a:r>
              <a:rPr lang="ru-RU" sz="2400" dirty="0" err="1"/>
              <a:t>in</a:t>
            </a:r>
            <a:r>
              <a:rPr lang="ru-RU" sz="2400" dirty="0"/>
              <a:t> </a:t>
            </a:r>
            <a:r>
              <a:rPr lang="ru-RU" sz="2400" dirty="0" err="1"/>
              <a:t>response</a:t>
            </a:r>
            <a:r>
              <a:rPr lang="ru-RU" sz="2400" dirty="0"/>
              <a:t> </a:t>
            </a:r>
            <a:r>
              <a:rPr lang="ru-RU" sz="2400" dirty="0" err="1"/>
              <a:t>to</a:t>
            </a:r>
            <a:r>
              <a:rPr lang="ru-RU" sz="2400" dirty="0"/>
              <a:t> </a:t>
            </a:r>
            <a:r>
              <a:rPr lang="ru-RU" sz="2400" dirty="0" err="1"/>
              <a:t>the</a:t>
            </a:r>
            <a:r>
              <a:rPr lang="ru-RU" sz="2400" dirty="0"/>
              <a:t> </a:t>
            </a:r>
            <a:r>
              <a:rPr lang="ru-RU" sz="2400" dirty="0" err="1"/>
              <a:t>new</a:t>
            </a:r>
            <a:r>
              <a:rPr lang="ru-RU" sz="2400" dirty="0"/>
              <a:t> </a:t>
            </a:r>
            <a:r>
              <a:rPr lang="ru-RU" sz="2400" dirty="0" err="1"/>
              <a:t>set</a:t>
            </a:r>
            <a:r>
              <a:rPr lang="ru-RU" sz="2400" dirty="0"/>
              <a:t> </a:t>
            </a:r>
            <a:r>
              <a:rPr lang="ru-RU" sz="2400" dirty="0" err="1"/>
              <a:t>of</a:t>
            </a:r>
            <a:r>
              <a:rPr lang="ru-RU" sz="2400" dirty="0"/>
              <a:t> </a:t>
            </a:r>
            <a:r>
              <a:rPr lang="ru-RU" sz="2400" dirty="0" err="1"/>
              <a:t>prices</a:t>
            </a:r>
            <a:r>
              <a:rPr lang="ru-RU" sz="2400" dirty="0"/>
              <a:t> (</a:t>
            </a:r>
            <a:r>
              <a:rPr lang="ru-RU" sz="2400" dirty="0" err="1"/>
              <a:t>after</a:t>
            </a:r>
            <a:r>
              <a:rPr lang="ru-RU" sz="2400" dirty="0"/>
              <a:t> </a:t>
            </a:r>
            <a:r>
              <a:rPr lang="ru-RU" sz="2400" dirty="0" err="1"/>
              <a:t>devaluation</a:t>
            </a:r>
            <a:r>
              <a:rPr lang="ru-RU" sz="2400" dirty="0"/>
              <a:t>), </a:t>
            </a:r>
            <a:r>
              <a:rPr lang="ru-RU" sz="2400" dirty="0" err="1"/>
              <a:t>but</a:t>
            </a:r>
            <a:r>
              <a:rPr lang="ru-RU" sz="2400" dirty="0"/>
              <a:t> </a:t>
            </a:r>
            <a:r>
              <a:rPr lang="ru-RU" sz="2400" dirty="0" err="1"/>
              <a:t>over</a:t>
            </a:r>
            <a:r>
              <a:rPr lang="ru-RU" sz="2400" dirty="0"/>
              <a:t> </a:t>
            </a:r>
            <a:r>
              <a:rPr lang="ru-RU" sz="2400" dirty="0" err="1"/>
              <a:t>time</a:t>
            </a:r>
            <a:r>
              <a:rPr lang="ru-RU" sz="2400" dirty="0"/>
              <a:t> </a:t>
            </a:r>
            <a:r>
              <a:rPr lang="ru-RU" sz="2400" dirty="0" err="1"/>
              <a:t>the</a:t>
            </a:r>
            <a:r>
              <a:rPr lang="ru-RU" sz="2400" dirty="0"/>
              <a:t> </a:t>
            </a:r>
            <a:r>
              <a:rPr lang="ru-RU" sz="2400" dirty="0" err="1"/>
              <a:t>response</a:t>
            </a:r>
            <a:r>
              <a:rPr lang="ru-RU" sz="2400" dirty="0"/>
              <a:t> </a:t>
            </a:r>
            <a:r>
              <a:rPr lang="ru-RU" sz="2400" dirty="0" err="1"/>
              <a:t>becomes</a:t>
            </a:r>
            <a:r>
              <a:rPr lang="ru-RU" sz="2400" dirty="0"/>
              <a:t> </a:t>
            </a:r>
            <a:r>
              <a:rPr lang="ru-RU" sz="2400" dirty="0" err="1"/>
              <a:t>complete</a:t>
            </a:r>
            <a:r>
              <a:rPr lang="ru-RU" sz="2400" dirty="0"/>
              <a:t>. </a:t>
            </a:r>
          </a:p>
        </p:txBody>
      </p:sp>
    </p:spTree>
    <p:extLst>
      <p:ext uri="{BB962C8B-B14F-4D97-AF65-F5344CB8AC3E}">
        <p14:creationId xmlns:p14="http://schemas.microsoft.com/office/powerpoint/2010/main" val="46282899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err="1"/>
              <a:t>Russian</a:t>
            </a:r>
            <a:r>
              <a:rPr lang="ru-RU" sz="3200" dirty="0"/>
              <a:t> </a:t>
            </a:r>
            <a:r>
              <a:rPr lang="ru-RU" sz="3200" dirty="0" err="1"/>
              <a:t>Trade</a:t>
            </a:r>
            <a:r>
              <a:rPr lang="ru-RU" sz="3200" dirty="0"/>
              <a:t> </a:t>
            </a:r>
            <a:r>
              <a:rPr lang="ru-RU" sz="3200" dirty="0" err="1"/>
              <a:t>Balance</a:t>
            </a:r>
            <a:r>
              <a:rPr lang="ru-RU" sz="3200" dirty="0"/>
              <a:t> </a:t>
            </a:r>
            <a:r>
              <a:rPr lang="ru-RU" sz="3200" dirty="0" err="1"/>
              <a:t>Effects</a:t>
            </a:r>
            <a:r>
              <a:rPr lang="ru-RU" sz="3200" dirty="0"/>
              <a:t> </a:t>
            </a:r>
            <a:r>
              <a:rPr lang="ru-RU" sz="3200" dirty="0" err="1"/>
              <a:t>During</a:t>
            </a:r>
            <a:r>
              <a:rPr lang="ru-RU" sz="3200" dirty="0"/>
              <a:t> </a:t>
            </a:r>
            <a:r>
              <a:rPr lang="ru-RU" sz="3200" dirty="0" err="1"/>
              <a:t>Pass-Through</a:t>
            </a:r>
            <a:r>
              <a:rPr lang="ru-RU" sz="3200" dirty="0"/>
              <a:t> </a:t>
            </a:r>
            <a:r>
              <a:rPr lang="ru-RU" sz="3200" dirty="0" err="1"/>
              <a:t>Period</a:t>
            </a:r>
            <a:r>
              <a:rPr lang="ru-RU" sz="3200" dirty="0"/>
              <a:t> </a:t>
            </a:r>
            <a:r>
              <a:rPr lang="ru-RU" sz="3200" dirty="0" err="1"/>
              <a:t>Following</a:t>
            </a:r>
            <a:r>
              <a:rPr lang="ru-RU" sz="3200" dirty="0"/>
              <a:t> a </a:t>
            </a:r>
            <a:r>
              <a:rPr lang="ru-RU" sz="3200" dirty="0" err="1"/>
              <a:t>Devaluation</a:t>
            </a:r>
            <a:endParaRPr lang="ru-RU" sz="3200"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647411836"/>
              </p:ext>
            </p:extLst>
          </p:nvPr>
        </p:nvGraphicFramePr>
        <p:xfrm>
          <a:off x="539552" y="1484784"/>
          <a:ext cx="7920879" cy="4206240"/>
        </p:xfrm>
        <a:graphic>
          <a:graphicData uri="http://schemas.openxmlformats.org/drawingml/2006/table">
            <a:tbl>
              <a:tblPr firstRow="1" firstCol="1" bandRow="1">
                <a:tableStyleId>{5C22544A-7EE6-4342-B048-85BDC9FD1C3A}</a:tableStyleId>
              </a:tblPr>
              <a:tblGrid>
                <a:gridCol w="2640293"/>
                <a:gridCol w="2328259"/>
                <a:gridCol w="2952327"/>
              </a:tblGrid>
              <a:tr h="0">
                <a:tc rowSpan="2">
                  <a:txBody>
                    <a:bodyPr/>
                    <a:lstStyle/>
                    <a:p>
                      <a:pPr algn="ctr">
                        <a:lnSpc>
                          <a:spcPct val="115000"/>
                        </a:lnSpc>
                        <a:spcAft>
                          <a:spcPts val="0"/>
                        </a:spcAft>
                      </a:pPr>
                      <a:r>
                        <a:rPr lang="en-US" sz="2000">
                          <a:effectLst/>
                        </a:rPr>
                        <a:t>Russian exports</a:t>
                      </a:r>
                      <a:endParaRPr lang="ru-RU" sz="2000">
                        <a:effectLst/>
                        <a:latin typeface="Calibri"/>
                        <a:ea typeface="Calibri"/>
                        <a:cs typeface="Times New Roman"/>
                      </a:endParaRPr>
                    </a:p>
                  </a:txBody>
                  <a:tcPr marL="68580" marR="68580" marT="0" marB="0" anchor="ctr"/>
                </a:tc>
                <a:tc gridSpan="2">
                  <a:txBody>
                    <a:bodyPr/>
                    <a:lstStyle/>
                    <a:p>
                      <a:pPr algn="ctr">
                        <a:lnSpc>
                          <a:spcPct val="115000"/>
                        </a:lnSpc>
                        <a:spcAft>
                          <a:spcPts val="0"/>
                        </a:spcAft>
                      </a:pPr>
                      <a:r>
                        <a:rPr lang="en-US" sz="2000">
                          <a:effectLst/>
                        </a:rPr>
                        <a:t>Russian imports</a:t>
                      </a:r>
                      <a:endParaRPr lang="ru-RU" sz="2000">
                        <a:effectLst/>
                        <a:latin typeface="Calibri"/>
                        <a:ea typeface="Calibri"/>
                        <a:cs typeface="Times New Roman"/>
                      </a:endParaRPr>
                    </a:p>
                  </a:txBody>
                  <a:tcPr marL="68580" marR="68580" marT="0" marB="0" anchor="ctr"/>
                </a:tc>
                <a:tc hMerge="1">
                  <a:txBody>
                    <a:bodyPr/>
                    <a:lstStyle/>
                    <a:p>
                      <a:endParaRPr lang="ru-RU"/>
                    </a:p>
                  </a:txBody>
                  <a:tcPr/>
                </a:tc>
              </a:tr>
              <a:tr h="0">
                <a:tc vMerge="1">
                  <a:txBody>
                    <a:bodyPr/>
                    <a:lstStyle/>
                    <a:p>
                      <a:endParaRPr lang="ru-RU"/>
                    </a:p>
                  </a:txBody>
                  <a:tcPr/>
                </a:tc>
                <a:tc>
                  <a:txBody>
                    <a:bodyPr/>
                    <a:lstStyle/>
                    <a:p>
                      <a:pPr>
                        <a:lnSpc>
                          <a:spcPct val="115000"/>
                        </a:lnSpc>
                        <a:spcAft>
                          <a:spcPts val="0"/>
                        </a:spcAft>
                      </a:pPr>
                      <a:r>
                        <a:rPr lang="en-US" sz="2000">
                          <a:effectLst/>
                        </a:rPr>
                        <a:t>Inelastic supply</a:t>
                      </a:r>
                      <a:endParaRPr lang="ru-RU" sz="2000">
                        <a:effectLst/>
                        <a:latin typeface="Calibri"/>
                        <a:ea typeface="Calibri"/>
                        <a:cs typeface="Times New Roman"/>
                      </a:endParaRPr>
                    </a:p>
                  </a:txBody>
                  <a:tcPr marL="68580" marR="68580" marT="0" marB="0"/>
                </a:tc>
                <a:tc>
                  <a:txBody>
                    <a:bodyPr/>
                    <a:lstStyle/>
                    <a:p>
                      <a:pPr>
                        <a:lnSpc>
                          <a:spcPct val="115000"/>
                        </a:lnSpc>
                        <a:spcAft>
                          <a:spcPts val="0"/>
                        </a:spcAft>
                      </a:pPr>
                      <a:r>
                        <a:rPr lang="en-US" sz="2000">
                          <a:effectLst/>
                        </a:rPr>
                        <a:t>Inelastic demand</a:t>
                      </a:r>
                      <a:endParaRPr lang="ru-RU" sz="2000">
                        <a:effectLst/>
                        <a:latin typeface="Calibri"/>
                        <a:ea typeface="Calibri"/>
                        <a:cs typeface="Times New Roman"/>
                      </a:endParaRPr>
                    </a:p>
                  </a:txBody>
                  <a:tcPr marL="68580" marR="68580" marT="0" marB="0"/>
                </a:tc>
              </a:tr>
              <a:tr h="0">
                <a:tc>
                  <a:txBody>
                    <a:bodyPr/>
                    <a:lstStyle/>
                    <a:p>
                      <a:pPr>
                        <a:lnSpc>
                          <a:spcPct val="115000"/>
                        </a:lnSpc>
                        <a:spcAft>
                          <a:spcPts val="0"/>
                        </a:spcAft>
                      </a:pPr>
                      <a:r>
                        <a:rPr lang="en-US" sz="2000" dirty="0">
                          <a:effectLst/>
                        </a:rPr>
                        <a:t>Inelastic supply</a:t>
                      </a:r>
                      <a:endParaRPr lang="ru-RU" sz="20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000" dirty="0">
                          <a:effectLst/>
                        </a:rPr>
                        <a:t>1. Exports increase</a:t>
                      </a:r>
                      <a:endParaRPr lang="ru-RU" sz="2000" dirty="0">
                        <a:effectLst/>
                      </a:endParaRPr>
                    </a:p>
                    <a:p>
                      <a:pPr>
                        <a:lnSpc>
                          <a:spcPct val="115000"/>
                        </a:lnSpc>
                        <a:spcAft>
                          <a:spcPts val="0"/>
                        </a:spcAft>
                      </a:pPr>
                      <a:r>
                        <a:rPr lang="en-US" sz="2000" dirty="0">
                          <a:effectLst/>
                        </a:rPr>
                        <a:t>Imports constant</a:t>
                      </a:r>
                      <a:endParaRPr lang="ru-RU" sz="2000" dirty="0">
                        <a:effectLst/>
                      </a:endParaRPr>
                    </a:p>
                    <a:p>
                      <a:pPr>
                        <a:lnSpc>
                          <a:spcPct val="115000"/>
                        </a:lnSpc>
                        <a:spcAft>
                          <a:spcPts val="0"/>
                        </a:spcAft>
                      </a:pPr>
                      <a:r>
                        <a:rPr lang="en-US" sz="2000" dirty="0">
                          <a:effectLst/>
                        </a:rPr>
                        <a:t>Balance of trade increases</a:t>
                      </a:r>
                      <a:endParaRPr lang="ru-RU" sz="20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000">
                          <a:effectLst/>
                        </a:rPr>
                        <a:t>2. Exports increase</a:t>
                      </a:r>
                      <a:endParaRPr lang="ru-RU" sz="2000">
                        <a:effectLst/>
                      </a:endParaRPr>
                    </a:p>
                    <a:p>
                      <a:pPr>
                        <a:lnSpc>
                          <a:spcPct val="115000"/>
                        </a:lnSpc>
                        <a:spcAft>
                          <a:spcPts val="0"/>
                        </a:spcAft>
                      </a:pPr>
                      <a:r>
                        <a:rPr lang="en-US" sz="2000">
                          <a:effectLst/>
                        </a:rPr>
                        <a:t>Imports increase</a:t>
                      </a:r>
                      <a:endParaRPr lang="ru-RU" sz="2000">
                        <a:effectLst/>
                      </a:endParaRPr>
                    </a:p>
                    <a:p>
                      <a:pPr>
                        <a:lnSpc>
                          <a:spcPct val="115000"/>
                        </a:lnSpc>
                        <a:spcAft>
                          <a:spcPts val="0"/>
                        </a:spcAft>
                      </a:pPr>
                      <a:r>
                        <a:rPr lang="en-US" sz="2000">
                          <a:effectLst/>
                        </a:rPr>
                        <a:t>Initial surplus:</a:t>
                      </a:r>
                      <a:endParaRPr lang="ru-RU" sz="2000">
                        <a:effectLst/>
                      </a:endParaRPr>
                    </a:p>
                    <a:p>
                      <a:pPr>
                        <a:lnSpc>
                          <a:spcPct val="115000"/>
                        </a:lnSpc>
                        <a:spcAft>
                          <a:spcPts val="0"/>
                        </a:spcAft>
                      </a:pPr>
                      <a:r>
                        <a:rPr lang="en-US" sz="2000">
                          <a:effectLst/>
                        </a:rPr>
                        <a:t>balance of trade increase</a:t>
                      </a:r>
                      <a:endParaRPr lang="ru-RU" sz="2000">
                        <a:effectLst/>
                      </a:endParaRPr>
                    </a:p>
                    <a:p>
                      <a:pPr>
                        <a:lnSpc>
                          <a:spcPct val="115000"/>
                        </a:lnSpc>
                        <a:spcAft>
                          <a:spcPts val="0"/>
                        </a:spcAft>
                      </a:pPr>
                      <a:r>
                        <a:rPr lang="en-US" sz="2000">
                          <a:effectLst/>
                        </a:rPr>
                        <a:t>Initial deficit:</a:t>
                      </a:r>
                      <a:endParaRPr lang="ru-RU" sz="2000">
                        <a:effectLst/>
                      </a:endParaRPr>
                    </a:p>
                    <a:p>
                      <a:pPr>
                        <a:lnSpc>
                          <a:spcPct val="115000"/>
                        </a:lnSpc>
                        <a:spcAft>
                          <a:spcPts val="0"/>
                        </a:spcAft>
                      </a:pPr>
                      <a:r>
                        <a:rPr lang="en-US" sz="2000">
                          <a:effectLst/>
                        </a:rPr>
                        <a:t>balance of trade decreases</a:t>
                      </a:r>
                      <a:endParaRPr lang="ru-RU" sz="2000">
                        <a:effectLst/>
                        <a:latin typeface="Calibri"/>
                        <a:ea typeface="Calibri"/>
                        <a:cs typeface="Times New Roman"/>
                      </a:endParaRPr>
                    </a:p>
                  </a:txBody>
                  <a:tcPr marL="68580" marR="68580" marT="0" marB="0"/>
                </a:tc>
              </a:tr>
              <a:tr h="0">
                <a:tc>
                  <a:txBody>
                    <a:bodyPr/>
                    <a:lstStyle/>
                    <a:p>
                      <a:pPr>
                        <a:lnSpc>
                          <a:spcPct val="115000"/>
                        </a:lnSpc>
                        <a:spcAft>
                          <a:spcPts val="0"/>
                        </a:spcAft>
                      </a:pPr>
                      <a:r>
                        <a:rPr lang="en-US" sz="2000">
                          <a:effectLst/>
                        </a:rPr>
                        <a:t>Inelastic demand</a:t>
                      </a:r>
                      <a:endParaRPr lang="ru-RU" sz="2000">
                        <a:effectLst/>
                        <a:latin typeface="Calibri"/>
                        <a:ea typeface="Calibri"/>
                        <a:cs typeface="Times New Roman"/>
                      </a:endParaRPr>
                    </a:p>
                  </a:txBody>
                  <a:tcPr marL="68580" marR="68580" marT="0" marB="0"/>
                </a:tc>
                <a:tc>
                  <a:txBody>
                    <a:bodyPr/>
                    <a:lstStyle/>
                    <a:p>
                      <a:pPr>
                        <a:lnSpc>
                          <a:spcPct val="115000"/>
                        </a:lnSpc>
                        <a:spcAft>
                          <a:spcPts val="0"/>
                        </a:spcAft>
                      </a:pPr>
                      <a:r>
                        <a:rPr lang="en-US" sz="2000">
                          <a:effectLst/>
                        </a:rPr>
                        <a:t>3. Exports constant</a:t>
                      </a:r>
                      <a:endParaRPr lang="ru-RU" sz="2000">
                        <a:effectLst/>
                      </a:endParaRPr>
                    </a:p>
                    <a:p>
                      <a:pPr>
                        <a:lnSpc>
                          <a:spcPct val="115000"/>
                        </a:lnSpc>
                        <a:spcAft>
                          <a:spcPts val="0"/>
                        </a:spcAft>
                      </a:pPr>
                      <a:r>
                        <a:rPr lang="en-US" sz="2000">
                          <a:effectLst/>
                        </a:rPr>
                        <a:t>Imports constant</a:t>
                      </a:r>
                      <a:endParaRPr lang="ru-RU" sz="2000">
                        <a:effectLst/>
                      </a:endParaRPr>
                    </a:p>
                    <a:p>
                      <a:pPr>
                        <a:lnSpc>
                          <a:spcPct val="115000"/>
                        </a:lnSpc>
                        <a:spcAft>
                          <a:spcPts val="0"/>
                        </a:spcAft>
                      </a:pPr>
                      <a:r>
                        <a:rPr lang="en-US" sz="2000">
                          <a:effectLst/>
                        </a:rPr>
                        <a:t>Balance of trade constant</a:t>
                      </a:r>
                      <a:endParaRPr lang="ru-RU" sz="2000">
                        <a:effectLst/>
                        <a:latin typeface="Calibri"/>
                        <a:ea typeface="Calibri"/>
                        <a:cs typeface="Times New Roman"/>
                      </a:endParaRPr>
                    </a:p>
                  </a:txBody>
                  <a:tcPr marL="68580" marR="68580" marT="0" marB="0"/>
                </a:tc>
                <a:tc>
                  <a:txBody>
                    <a:bodyPr/>
                    <a:lstStyle/>
                    <a:p>
                      <a:pPr>
                        <a:lnSpc>
                          <a:spcPct val="115000"/>
                        </a:lnSpc>
                        <a:spcAft>
                          <a:spcPts val="0"/>
                        </a:spcAft>
                      </a:pPr>
                      <a:r>
                        <a:rPr lang="en-US" sz="2000" dirty="0">
                          <a:effectLst/>
                        </a:rPr>
                        <a:t>4. Exports constant</a:t>
                      </a:r>
                      <a:endParaRPr lang="ru-RU" sz="2000" dirty="0">
                        <a:effectLst/>
                      </a:endParaRPr>
                    </a:p>
                    <a:p>
                      <a:pPr>
                        <a:lnSpc>
                          <a:spcPct val="115000"/>
                        </a:lnSpc>
                        <a:spcAft>
                          <a:spcPts val="0"/>
                        </a:spcAft>
                      </a:pPr>
                      <a:r>
                        <a:rPr lang="en-US" sz="2000" dirty="0">
                          <a:effectLst/>
                        </a:rPr>
                        <a:t>Imports increase</a:t>
                      </a:r>
                      <a:endParaRPr lang="ru-RU" sz="2000" dirty="0">
                        <a:effectLst/>
                      </a:endParaRPr>
                    </a:p>
                    <a:p>
                      <a:pPr>
                        <a:lnSpc>
                          <a:spcPct val="115000"/>
                        </a:lnSpc>
                        <a:spcAft>
                          <a:spcPts val="0"/>
                        </a:spcAft>
                      </a:pPr>
                      <a:r>
                        <a:rPr lang="en-US" sz="2000" dirty="0">
                          <a:effectLst/>
                        </a:rPr>
                        <a:t>Balance of trade decreases</a:t>
                      </a:r>
                      <a:endParaRPr lang="ru-RU"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078752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err="1"/>
              <a:t>Whichever</a:t>
            </a:r>
            <a:r>
              <a:rPr lang="ru-RU" dirty="0"/>
              <a:t> </a:t>
            </a:r>
            <a:r>
              <a:rPr lang="ru-RU" dirty="0" err="1"/>
              <a:t>currency</a:t>
            </a:r>
            <a:r>
              <a:rPr lang="ru-RU" dirty="0"/>
              <a:t> </a:t>
            </a:r>
            <a:r>
              <a:rPr lang="ru-RU" dirty="0" err="1"/>
              <a:t>is</a:t>
            </a:r>
            <a:r>
              <a:rPr lang="ru-RU" dirty="0"/>
              <a:t> </a:t>
            </a:r>
            <a:r>
              <a:rPr lang="ru-RU" dirty="0" err="1"/>
              <a:t>quoted</a:t>
            </a:r>
            <a:r>
              <a:rPr lang="ru-RU" dirty="0"/>
              <a:t> </a:t>
            </a:r>
            <a:r>
              <a:rPr lang="ru-RU" dirty="0" err="1"/>
              <a:t>first</a:t>
            </a:r>
            <a:r>
              <a:rPr lang="ru-RU" dirty="0"/>
              <a:t> (</a:t>
            </a:r>
            <a:r>
              <a:rPr lang="ru-RU" dirty="0" err="1"/>
              <a:t>the</a:t>
            </a:r>
            <a:r>
              <a:rPr lang="ru-RU" dirty="0"/>
              <a:t> </a:t>
            </a:r>
            <a:r>
              <a:rPr lang="ru-RU" dirty="0" err="1"/>
              <a:t>base</a:t>
            </a:r>
            <a:r>
              <a:rPr lang="ru-RU" dirty="0"/>
              <a:t> </a:t>
            </a:r>
            <a:r>
              <a:rPr lang="ru-RU" dirty="0" err="1"/>
              <a:t>currency</a:t>
            </a:r>
            <a:r>
              <a:rPr lang="ru-RU" dirty="0"/>
              <a:t>) </a:t>
            </a:r>
            <a:r>
              <a:rPr lang="ru-RU" dirty="0" err="1"/>
              <a:t>is</a:t>
            </a:r>
            <a:r>
              <a:rPr lang="ru-RU" dirty="0"/>
              <a:t> </a:t>
            </a:r>
            <a:r>
              <a:rPr lang="ru-RU" dirty="0" err="1"/>
              <a:t>always</a:t>
            </a:r>
            <a:r>
              <a:rPr lang="ru-RU" dirty="0"/>
              <a:t> </a:t>
            </a:r>
            <a:r>
              <a:rPr lang="ru-RU" dirty="0" err="1"/>
              <a:t>the</a:t>
            </a:r>
            <a:r>
              <a:rPr lang="ru-RU" dirty="0"/>
              <a:t> </a:t>
            </a:r>
            <a:r>
              <a:rPr lang="ru-RU" dirty="0" err="1"/>
              <a:t>one</a:t>
            </a:r>
            <a:r>
              <a:rPr lang="ru-RU" dirty="0"/>
              <a:t> </a:t>
            </a:r>
            <a:r>
              <a:rPr lang="ru-RU" dirty="0" err="1"/>
              <a:t>in</a:t>
            </a:r>
            <a:r>
              <a:rPr lang="ru-RU" dirty="0"/>
              <a:t> </a:t>
            </a:r>
            <a:r>
              <a:rPr lang="ru-RU" dirty="0" err="1"/>
              <a:t>which</a:t>
            </a:r>
            <a:r>
              <a:rPr lang="ru-RU" dirty="0"/>
              <a:t> </a:t>
            </a:r>
            <a:r>
              <a:rPr lang="ru-RU" dirty="0" err="1"/>
              <a:t>the</a:t>
            </a:r>
            <a:r>
              <a:rPr lang="ru-RU" dirty="0"/>
              <a:t> </a:t>
            </a:r>
            <a:r>
              <a:rPr lang="ru-RU" dirty="0" err="1"/>
              <a:t>transaction</a:t>
            </a:r>
            <a:r>
              <a:rPr lang="ru-RU" dirty="0"/>
              <a:t> </a:t>
            </a:r>
            <a:r>
              <a:rPr lang="ru-RU" dirty="0" err="1"/>
              <a:t>is</a:t>
            </a:r>
            <a:r>
              <a:rPr lang="ru-RU" dirty="0"/>
              <a:t> </a:t>
            </a:r>
            <a:r>
              <a:rPr lang="ru-RU" dirty="0" err="1"/>
              <a:t>being</a:t>
            </a:r>
            <a:r>
              <a:rPr lang="ru-RU" dirty="0"/>
              <a:t> </a:t>
            </a:r>
            <a:r>
              <a:rPr lang="ru-RU" dirty="0" err="1"/>
              <a:t>conducted</a:t>
            </a:r>
            <a:r>
              <a:rPr lang="ru-RU" dirty="0"/>
              <a:t>. </a:t>
            </a:r>
            <a:r>
              <a:rPr lang="ru-RU" dirty="0" err="1"/>
              <a:t>Operator</a:t>
            </a:r>
            <a:r>
              <a:rPr lang="ru-RU" dirty="0"/>
              <a:t> </a:t>
            </a:r>
            <a:r>
              <a:rPr lang="ru-RU" dirty="0" err="1"/>
              <a:t>either</a:t>
            </a:r>
            <a:r>
              <a:rPr lang="ru-RU" dirty="0"/>
              <a:t> </a:t>
            </a:r>
            <a:r>
              <a:rPr lang="ru-RU" dirty="0" err="1"/>
              <a:t>buys</a:t>
            </a:r>
            <a:r>
              <a:rPr lang="ru-RU" dirty="0"/>
              <a:t> </a:t>
            </a:r>
            <a:r>
              <a:rPr lang="ru-RU" dirty="0" err="1"/>
              <a:t>or</a:t>
            </a:r>
            <a:r>
              <a:rPr lang="ru-RU" dirty="0"/>
              <a:t> </a:t>
            </a:r>
            <a:r>
              <a:rPr lang="ru-RU" dirty="0" err="1"/>
              <a:t>sells</a:t>
            </a:r>
            <a:r>
              <a:rPr lang="ru-RU" dirty="0"/>
              <a:t> </a:t>
            </a:r>
            <a:r>
              <a:rPr lang="ru-RU" dirty="0" err="1"/>
              <a:t>the</a:t>
            </a:r>
            <a:r>
              <a:rPr lang="ru-RU" dirty="0"/>
              <a:t> </a:t>
            </a:r>
            <a:r>
              <a:rPr lang="ru-RU" dirty="0" err="1"/>
              <a:t>base</a:t>
            </a:r>
            <a:r>
              <a:rPr lang="ru-RU" dirty="0"/>
              <a:t> </a:t>
            </a:r>
            <a:r>
              <a:rPr lang="ru-RU" dirty="0" err="1" smtClean="0"/>
              <a:t>currency</a:t>
            </a:r>
            <a:r>
              <a:rPr lang="en-US" dirty="0" smtClean="0"/>
              <a:t>.</a:t>
            </a:r>
            <a:endParaRPr lang="ru-RU" dirty="0"/>
          </a:p>
        </p:txBody>
      </p:sp>
    </p:spTree>
    <p:extLst>
      <p:ext uri="{BB962C8B-B14F-4D97-AF65-F5344CB8AC3E}">
        <p14:creationId xmlns:p14="http://schemas.microsoft.com/office/powerpoint/2010/main" val="355240179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12.2. The Marshall-Lerner Condition</a:t>
            </a:r>
            <a:endParaRPr lang="ru-RU" dirty="0"/>
          </a:p>
        </p:txBody>
      </p:sp>
      <p:sp>
        <p:nvSpPr>
          <p:cNvPr id="3" name="Объект 2"/>
          <p:cNvSpPr>
            <a:spLocks noGrp="1"/>
          </p:cNvSpPr>
          <p:nvPr>
            <p:ph idx="1"/>
          </p:nvPr>
        </p:nvSpPr>
        <p:spPr/>
        <p:txBody>
          <a:bodyPr>
            <a:normAutofit lnSpcReduction="10000"/>
          </a:bodyPr>
          <a:lstStyle/>
          <a:p>
            <a:r>
              <a:rPr lang="ru-RU" dirty="0" err="1"/>
              <a:t>In</a:t>
            </a:r>
            <a:r>
              <a:rPr lang="ru-RU" dirty="0"/>
              <a:t> </a:t>
            </a:r>
            <a:r>
              <a:rPr lang="ru-RU" dirty="0" err="1"/>
              <a:t>case</a:t>
            </a:r>
            <a:r>
              <a:rPr lang="ru-RU" dirty="0"/>
              <a:t> </a:t>
            </a:r>
            <a:r>
              <a:rPr lang="ru-RU" dirty="0" err="1"/>
              <a:t>when</a:t>
            </a:r>
            <a:r>
              <a:rPr lang="ru-RU" dirty="0"/>
              <a:t> </a:t>
            </a:r>
            <a:r>
              <a:rPr lang="ru-RU" dirty="0" err="1"/>
              <a:t>the</a:t>
            </a:r>
            <a:r>
              <a:rPr lang="ru-RU" dirty="0"/>
              <a:t> </a:t>
            </a:r>
            <a:r>
              <a:rPr lang="ru-RU" dirty="0" err="1"/>
              <a:t>demand</a:t>
            </a:r>
            <a:r>
              <a:rPr lang="ru-RU" dirty="0"/>
              <a:t> </a:t>
            </a:r>
            <a:r>
              <a:rPr lang="ru-RU" dirty="0" err="1"/>
              <a:t>elasticity</a:t>
            </a:r>
            <a:r>
              <a:rPr lang="ru-RU" dirty="0"/>
              <a:t> </a:t>
            </a:r>
            <a:r>
              <a:rPr lang="ru-RU" dirty="0" err="1"/>
              <a:t>for</a:t>
            </a:r>
            <a:r>
              <a:rPr lang="ru-RU" dirty="0"/>
              <a:t> </a:t>
            </a:r>
            <a:r>
              <a:rPr lang="ru-RU" dirty="0" err="1"/>
              <a:t>imports</a:t>
            </a:r>
            <a:r>
              <a:rPr lang="ru-RU" dirty="0"/>
              <a:t> </a:t>
            </a:r>
            <a:r>
              <a:rPr lang="ru-RU" dirty="0" err="1"/>
              <a:t>is</a:t>
            </a:r>
            <a:r>
              <a:rPr lang="ru-RU" dirty="0"/>
              <a:t> </a:t>
            </a:r>
            <a:r>
              <a:rPr lang="ru-RU" dirty="0" err="1"/>
              <a:t>perfectly</a:t>
            </a:r>
            <a:r>
              <a:rPr lang="ru-RU" dirty="0"/>
              <a:t> </a:t>
            </a:r>
            <a:r>
              <a:rPr lang="ru-RU" dirty="0" err="1"/>
              <a:t>inelastic</a:t>
            </a:r>
            <a:r>
              <a:rPr lang="ru-RU" dirty="0"/>
              <a:t> </a:t>
            </a:r>
            <a:r>
              <a:rPr lang="ru-RU" dirty="0" err="1"/>
              <a:t>and</a:t>
            </a:r>
            <a:r>
              <a:rPr lang="ru-RU" dirty="0"/>
              <a:t> </a:t>
            </a:r>
            <a:r>
              <a:rPr lang="ru-RU" dirty="0" err="1"/>
              <a:t>the</a:t>
            </a:r>
            <a:r>
              <a:rPr lang="ru-RU" dirty="0"/>
              <a:t> </a:t>
            </a:r>
            <a:r>
              <a:rPr lang="ru-RU" dirty="0" err="1"/>
              <a:t>demand</a:t>
            </a:r>
            <a:r>
              <a:rPr lang="ru-RU" dirty="0"/>
              <a:t> </a:t>
            </a:r>
            <a:r>
              <a:rPr lang="ru-RU" dirty="0" err="1"/>
              <a:t>for</a:t>
            </a:r>
            <a:r>
              <a:rPr lang="ru-RU" dirty="0"/>
              <a:t> </a:t>
            </a:r>
            <a:r>
              <a:rPr lang="ru-RU" dirty="0" err="1"/>
              <a:t>exports</a:t>
            </a:r>
            <a:r>
              <a:rPr lang="ru-RU" dirty="0"/>
              <a:t> </a:t>
            </a:r>
            <a:r>
              <a:rPr lang="ru-RU" dirty="0" err="1"/>
              <a:t>is</a:t>
            </a:r>
            <a:r>
              <a:rPr lang="ru-RU" dirty="0"/>
              <a:t> </a:t>
            </a:r>
            <a:r>
              <a:rPr lang="ru-RU" dirty="0" err="1"/>
              <a:t>also</a:t>
            </a:r>
            <a:r>
              <a:rPr lang="ru-RU" dirty="0"/>
              <a:t> </a:t>
            </a:r>
            <a:r>
              <a:rPr lang="ru-RU" dirty="0" err="1"/>
              <a:t>perfectly</a:t>
            </a:r>
            <a:r>
              <a:rPr lang="ru-RU" dirty="0"/>
              <a:t> </a:t>
            </a:r>
            <a:r>
              <a:rPr lang="ru-RU" dirty="0" err="1"/>
              <a:t>inelastic</a:t>
            </a:r>
            <a:r>
              <a:rPr lang="ru-RU" dirty="0"/>
              <a:t>, </a:t>
            </a:r>
            <a:r>
              <a:rPr lang="ru-RU" dirty="0" err="1"/>
              <a:t>the</a:t>
            </a:r>
            <a:r>
              <a:rPr lang="ru-RU" dirty="0"/>
              <a:t> </a:t>
            </a:r>
            <a:r>
              <a:rPr lang="ru-RU" dirty="0" err="1"/>
              <a:t>trade</a:t>
            </a:r>
            <a:r>
              <a:rPr lang="ru-RU" dirty="0"/>
              <a:t> </a:t>
            </a:r>
            <a:r>
              <a:rPr lang="ru-RU" dirty="0" err="1"/>
              <a:t>balance</a:t>
            </a:r>
            <a:r>
              <a:rPr lang="ru-RU" dirty="0"/>
              <a:t> </a:t>
            </a:r>
            <a:r>
              <a:rPr lang="ru-RU" dirty="0" err="1"/>
              <a:t>will</a:t>
            </a:r>
            <a:r>
              <a:rPr lang="ru-RU" dirty="0"/>
              <a:t> </a:t>
            </a:r>
            <a:r>
              <a:rPr lang="ru-RU" dirty="0" err="1"/>
              <a:t>not</a:t>
            </a:r>
            <a:r>
              <a:rPr lang="ru-RU" dirty="0"/>
              <a:t> </a:t>
            </a:r>
            <a:r>
              <a:rPr lang="ru-RU" dirty="0" err="1"/>
              <a:t>improve</a:t>
            </a:r>
            <a:r>
              <a:rPr lang="ru-RU" dirty="0"/>
              <a:t> </a:t>
            </a:r>
            <a:r>
              <a:rPr lang="ru-RU" dirty="0" err="1"/>
              <a:t>after</a:t>
            </a:r>
            <a:r>
              <a:rPr lang="ru-RU" dirty="0"/>
              <a:t> </a:t>
            </a:r>
            <a:r>
              <a:rPr lang="ru-RU" dirty="0" err="1" smtClean="0"/>
              <a:t>devaluation</a:t>
            </a:r>
            <a:r>
              <a:rPr lang="en-US" dirty="0" smtClean="0"/>
              <a:t>.</a:t>
            </a:r>
          </a:p>
          <a:p>
            <a:r>
              <a:rPr lang="ru-RU" dirty="0" err="1"/>
              <a:t>The</a:t>
            </a:r>
            <a:r>
              <a:rPr lang="ru-RU" dirty="0"/>
              <a:t> </a:t>
            </a:r>
            <a:r>
              <a:rPr lang="ru-RU" dirty="0" err="1" smtClean="0"/>
              <a:t>Marshall-Lerner</a:t>
            </a:r>
            <a:r>
              <a:rPr lang="ru-RU" dirty="0" smtClean="0"/>
              <a:t> </a:t>
            </a:r>
            <a:r>
              <a:rPr lang="ru-RU" dirty="0" err="1"/>
              <a:t>condition</a:t>
            </a:r>
            <a:r>
              <a:rPr lang="ru-RU" dirty="0"/>
              <a:t> </a:t>
            </a:r>
            <a:r>
              <a:rPr lang="ru-RU" dirty="0" err="1"/>
              <a:t>states</a:t>
            </a:r>
            <a:r>
              <a:rPr lang="ru-RU" dirty="0"/>
              <a:t> </a:t>
            </a:r>
            <a:r>
              <a:rPr lang="ru-RU" dirty="0" err="1"/>
              <a:t>that</a:t>
            </a:r>
            <a:r>
              <a:rPr lang="ru-RU" dirty="0"/>
              <a:t> </a:t>
            </a:r>
            <a:r>
              <a:rPr lang="en-US" dirty="0" smtClean="0"/>
              <a:t>to improve balance of trade </a:t>
            </a:r>
            <a:r>
              <a:rPr lang="ru-RU" dirty="0" err="1" smtClean="0"/>
              <a:t>the</a:t>
            </a:r>
            <a:r>
              <a:rPr lang="ru-RU" dirty="0" smtClean="0"/>
              <a:t> </a:t>
            </a:r>
            <a:r>
              <a:rPr lang="ru-RU" dirty="0" err="1"/>
              <a:t>absolute</a:t>
            </a:r>
            <a:r>
              <a:rPr lang="ru-RU" dirty="0"/>
              <a:t> </a:t>
            </a:r>
            <a:r>
              <a:rPr lang="ru-RU" dirty="0" err="1"/>
              <a:t>value</a:t>
            </a:r>
            <a:r>
              <a:rPr lang="ru-RU" dirty="0"/>
              <a:t> </a:t>
            </a:r>
            <a:r>
              <a:rPr lang="ru-RU" dirty="0" err="1"/>
              <a:t>of</a:t>
            </a:r>
            <a:r>
              <a:rPr lang="ru-RU" dirty="0"/>
              <a:t> </a:t>
            </a:r>
            <a:r>
              <a:rPr lang="ru-RU" dirty="0" err="1"/>
              <a:t>the</a:t>
            </a:r>
            <a:r>
              <a:rPr lang="ru-RU" dirty="0"/>
              <a:t> </a:t>
            </a:r>
            <a:r>
              <a:rPr lang="ru-RU" dirty="0" err="1"/>
              <a:t>sum</a:t>
            </a:r>
            <a:r>
              <a:rPr lang="ru-RU" dirty="0"/>
              <a:t> </a:t>
            </a:r>
            <a:r>
              <a:rPr lang="ru-RU" dirty="0" err="1"/>
              <a:t>of</a:t>
            </a:r>
            <a:r>
              <a:rPr lang="ru-RU" dirty="0"/>
              <a:t> </a:t>
            </a:r>
            <a:r>
              <a:rPr lang="ru-RU" dirty="0" err="1"/>
              <a:t>the</a:t>
            </a:r>
            <a:r>
              <a:rPr lang="ru-RU" dirty="0"/>
              <a:t> </a:t>
            </a:r>
            <a:r>
              <a:rPr lang="ru-RU" dirty="0" err="1"/>
              <a:t>elasticities</a:t>
            </a:r>
            <a:r>
              <a:rPr lang="ru-RU" dirty="0"/>
              <a:t> </a:t>
            </a:r>
            <a:r>
              <a:rPr lang="ru-RU" dirty="0" err="1"/>
              <a:t>of</a:t>
            </a:r>
            <a:r>
              <a:rPr lang="ru-RU" dirty="0"/>
              <a:t> </a:t>
            </a:r>
            <a:r>
              <a:rPr lang="ru-RU" dirty="0" err="1"/>
              <a:t>the</a:t>
            </a:r>
            <a:r>
              <a:rPr lang="ru-RU" dirty="0"/>
              <a:t> </a:t>
            </a:r>
            <a:r>
              <a:rPr lang="ru-RU" dirty="0" err="1"/>
              <a:t>demand</a:t>
            </a:r>
            <a:r>
              <a:rPr lang="ru-RU" dirty="0"/>
              <a:t> </a:t>
            </a:r>
            <a:r>
              <a:rPr lang="ru-RU" dirty="0" err="1"/>
              <a:t>for</a:t>
            </a:r>
            <a:r>
              <a:rPr lang="ru-RU" dirty="0"/>
              <a:t> </a:t>
            </a:r>
            <a:r>
              <a:rPr lang="ru-RU" dirty="0" err="1"/>
              <a:t>imports</a:t>
            </a:r>
            <a:r>
              <a:rPr lang="ru-RU" dirty="0"/>
              <a:t> </a:t>
            </a:r>
            <a:r>
              <a:rPr lang="ru-RU" dirty="0" err="1"/>
              <a:t>and</a:t>
            </a:r>
            <a:r>
              <a:rPr lang="ru-RU" dirty="0"/>
              <a:t> </a:t>
            </a:r>
            <a:r>
              <a:rPr lang="ru-RU" dirty="0" err="1"/>
              <a:t>the</a:t>
            </a:r>
            <a:r>
              <a:rPr lang="ru-RU" dirty="0"/>
              <a:t> </a:t>
            </a:r>
            <a:r>
              <a:rPr lang="ru-RU" dirty="0" err="1"/>
              <a:t>demand</a:t>
            </a:r>
            <a:r>
              <a:rPr lang="ru-RU" dirty="0"/>
              <a:t> </a:t>
            </a:r>
            <a:r>
              <a:rPr lang="ru-RU" dirty="0" err="1"/>
              <a:t>for</a:t>
            </a:r>
            <a:r>
              <a:rPr lang="ru-RU" dirty="0"/>
              <a:t> </a:t>
            </a:r>
            <a:r>
              <a:rPr lang="ru-RU" dirty="0" err="1"/>
              <a:t>exports</a:t>
            </a:r>
            <a:r>
              <a:rPr lang="ru-RU" dirty="0"/>
              <a:t> </a:t>
            </a:r>
            <a:r>
              <a:rPr lang="ru-RU" dirty="0" err="1"/>
              <a:t>has</a:t>
            </a:r>
            <a:r>
              <a:rPr lang="ru-RU" dirty="0"/>
              <a:t> </a:t>
            </a:r>
            <a:r>
              <a:rPr lang="ru-RU" dirty="0" err="1"/>
              <a:t>to</a:t>
            </a:r>
            <a:r>
              <a:rPr lang="ru-RU" dirty="0"/>
              <a:t> </a:t>
            </a:r>
            <a:r>
              <a:rPr lang="ru-RU" dirty="0" err="1"/>
              <a:t>be</a:t>
            </a:r>
            <a:r>
              <a:rPr lang="ru-RU" dirty="0"/>
              <a:t> </a:t>
            </a:r>
            <a:r>
              <a:rPr lang="ru-RU" dirty="0" err="1"/>
              <a:t>greater</a:t>
            </a:r>
            <a:r>
              <a:rPr lang="ru-RU" dirty="0"/>
              <a:t> </a:t>
            </a:r>
            <a:r>
              <a:rPr lang="ru-RU" dirty="0" err="1"/>
              <a:t>than</a:t>
            </a:r>
            <a:r>
              <a:rPr lang="ru-RU" dirty="0"/>
              <a:t> </a:t>
            </a:r>
            <a:r>
              <a:rPr lang="ru-RU" dirty="0" err="1"/>
              <a:t>unity</a:t>
            </a:r>
            <a:r>
              <a:rPr lang="ru-RU" dirty="0"/>
              <a:t>.</a:t>
            </a:r>
          </a:p>
        </p:txBody>
      </p:sp>
    </p:spTree>
    <p:extLst>
      <p:ext uri="{BB962C8B-B14F-4D97-AF65-F5344CB8AC3E}">
        <p14:creationId xmlns:p14="http://schemas.microsoft.com/office/powerpoint/2010/main" val="180125084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12.3. The Evidence from Devaluations</a:t>
            </a:r>
            <a:endParaRPr lang="ru-RU" dirty="0"/>
          </a:p>
        </p:txBody>
      </p:sp>
      <p:sp>
        <p:nvSpPr>
          <p:cNvPr id="3" name="Объект 2"/>
          <p:cNvSpPr>
            <a:spLocks noGrp="1"/>
          </p:cNvSpPr>
          <p:nvPr>
            <p:ph idx="1"/>
          </p:nvPr>
        </p:nvSpPr>
        <p:spPr/>
        <p:txBody>
          <a:bodyPr>
            <a:normAutofit/>
          </a:bodyPr>
          <a:lstStyle/>
          <a:p>
            <a:r>
              <a:rPr lang="en-US" dirty="0" smtClean="0"/>
              <a:t>I</a:t>
            </a:r>
            <a:r>
              <a:rPr lang="ru-RU" dirty="0" smtClean="0"/>
              <a:t>n </a:t>
            </a:r>
            <a:r>
              <a:rPr lang="ru-RU" dirty="0" err="1"/>
              <a:t>countries</a:t>
            </a:r>
            <a:r>
              <a:rPr lang="ru-RU" dirty="0"/>
              <a:t> </a:t>
            </a:r>
            <a:r>
              <a:rPr lang="ru-RU" dirty="0" err="1"/>
              <a:t>where</a:t>
            </a:r>
            <a:r>
              <a:rPr lang="ru-RU" dirty="0"/>
              <a:t> </a:t>
            </a:r>
            <a:r>
              <a:rPr lang="ru-RU" dirty="0" err="1"/>
              <a:t>the</a:t>
            </a:r>
            <a:r>
              <a:rPr lang="ru-RU" dirty="0"/>
              <a:t> </a:t>
            </a:r>
            <a:r>
              <a:rPr lang="ru-RU" dirty="0" err="1"/>
              <a:t>ratio</a:t>
            </a:r>
            <a:r>
              <a:rPr lang="ru-RU" dirty="0"/>
              <a:t> </a:t>
            </a:r>
            <a:r>
              <a:rPr lang="ru-RU" dirty="0" err="1"/>
              <a:t>of</a:t>
            </a:r>
            <a:r>
              <a:rPr lang="ru-RU" dirty="0"/>
              <a:t> </a:t>
            </a:r>
            <a:r>
              <a:rPr lang="ru-RU" dirty="0" err="1"/>
              <a:t>capital</a:t>
            </a:r>
            <a:r>
              <a:rPr lang="ru-RU" dirty="0"/>
              <a:t> </a:t>
            </a:r>
            <a:r>
              <a:rPr lang="ru-RU" dirty="0" err="1"/>
              <a:t>to</a:t>
            </a:r>
            <a:r>
              <a:rPr lang="ru-RU" dirty="0"/>
              <a:t> </a:t>
            </a:r>
            <a:r>
              <a:rPr lang="ru-RU" dirty="0" err="1"/>
              <a:t>labor</a:t>
            </a:r>
            <a:r>
              <a:rPr lang="ru-RU" dirty="0"/>
              <a:t> </a:t>
            </a:r>
            <a:r>
              <a:rPr lang="ru-RU" dirty="0" err="1"/>
              <a:t>employed</a:t>
            </a:r>
            <a:r>
              <a:rPr lang="ru-RU" dirty="0"/>
              <a:t> </a:t>
            </a:r>
            <a:r>
              <a:rPr lang="ru-RU" dirty="0" err="1"/>
              <a:t>is</a:t>
            </a:r>
            <a:r>
              <a:rPr lang="ru-RU" dirty="0"/>
              <a:t> </a:t>
            </a:r>
            <a:r>
              <a:rPr lang="ru-RU" dirty="0" err="1"/>
              <a:t>low</a:t>
            </a:r>
            <a:r>
              <a:rPr lang="ru-RU" dirty="0"/>
              <a:t>, </a:t>
            </a:r>
            <a:r>
              <a:rPr lang="ru-RU" dirty="0" err="1"/>
              <a:t>devaluations</a:t>
            </a:r>
            <a:r>
              <a:rPr lang="ru-RU" dirty="0"/>
              <a:t> </a:t>
            </a:r>
            <a:r>
              <a:rPr lang="ru-RU" dirty="0" err="1"/>
              <a:t>are</a:t>
            </a:r>
            <a:r>
              <a:rPr lang="ru-RU" dirty="0"/>
              <a:t> </a:t>
            </a:r>
            <a:r>
              <a:rPr lang="ru-RU" dirty="0" err="1"/>
              <a:t>much</a:t>
            </a:r>
            <a:r>
              <a:rPr lang="ru-RU" dirty="0"/>
              <a:t> </a:t>
            </a:r>
            <a:r>
              <a:rPr lang="ru-RU" dirty="0" err="1"/>
              <a:t>more</a:t>
            </a:r>
            <a:r>
              <a:rPr lang="ru-RU" dirty="0"/>
              <a:t> </a:t>
            </a:r>
            <a:r>
              <a:rPr lang="ru-RU" dirty="0" err="1"/>
              <a:t>likely</a:t>
            </a:r>
            <a:r>
              <a:rPr lang="ru-RU" dirty="0"/>
              <a:t> </a:t>
            </a:r>
            <a:r>
              <a:rPr lang="ru-RU" dirty="0" err="1"/>
              <a:t>to</a:t>
            </a:r>
            <a:r>
              <a:rPr lang="ru-RU" dirty="0"/>
              <a:t> </a:t>
            </a:r>
            <a:r>
              <a:rPr lang="ru-RU" dirty="0" err="1"/>
              <a:t>result</a:t>
            </a:r>
            <a:r>
              <a:rPr lang="ru-RU" dirty="0"/>
              <a:t> </a:t>
            </a:r>
            <a:r>
              <a:rPr lang="ru-RU" dirty="0" err="1"/>
              <a:t>in</a:t>
            </a:r>
            <a:r>
              <a:rPr lang="ru-RU" dirty="0"/>
              <a:t> </a:t>
            </a:r>
            <a:r>
              <a:rPr lang="ru-RU" dirty="0" err="1"/>
              <a:t>export</a:t>
            </a:r>
            <a:r>
              <a:rPr lang="ru-RU" dirty="0"/>
              <a:t> </a:t>
            </a:r>
            <a:r>
              <a:rPr lang="ru-RU" dirty="0" err="1"/>
              <a:t>expansion</a:t>
            </a:r>
            <a:r>
              <a:rPr lang="ru-RU" dirty="0"/>
              <a:t> </a:t>
            </a:r>
            <a:r>
              <a:rPr lang="ru-RU" dirty="0" err="1"/>
              <a:t>and</a:t>
            </a:r>
            <a:r>
              <a:rPr lang="ru-RU" dirty="0"/>
              <a:t> </a:t>
            </a:r>
            <a:r>
              <a:rPr lang="ru-RU" dirty="0" err="1"/>
              <a:t>faster</a:t>
            </a:r>
            <a:r>
              <a:rPr lang="ru-RU" dirty="0"/>
              <a:t> </a:t>
            </a:r>
            <a:r>
              <a:rPr lang="ru-RU" dirty="0" err="1"/>
              <a:t>economic</a:t>
            </a:r>
            <a:r>
              <a:rPr lang="ru-RU" dirty="0"/>
              <a:t> </a:t>
            </a:r>
            <a:r>
              <a:rPr lang="ru-RU" dirty="0" err="1"/>
              <a:t>growth</a:t>
            </a:r>
            <a:r>
              <a:rPr lang="ru-RU" dirty="0"/>
              <a:t>. </a:t>
            </a:r>
            <a:endParaRPr lang="en-US" dirty="0" smtClean="0"/>
          </a:p>
          <a:p>
            <a:r>
              <a:rPr lang="en-US" dirty="0" smtClean="0"/>
              <a:t>I</a:t>
            </a:r>
            <a:r>
              <a:rPr lang="ru-RU" dirty="0" smtClean="0"/>
              <a:t>n </a:t>
            </a:r>
            <a:r>
              <a:rPr lang="ru-RU" dirty="0" err="1"/>
              <a:t>countries</a:t>
            </a:r>
            <a:r>
              <a:rPr lang="ru-RU" dirty="0"/>
              <a:t> </a:t>
            </a:r>
            <a:r>
              <a:rPr lang="ru-RU" dirty="0" err="1"/>
              <a:t>where</a:t>
            </a:r>
            <a:r>
              <a:rPr lang="ru-RU" dirty="0"/>
              <a:t> </a:t>
            </a:r>
            <a:r>
              <a:rPr lang="ru-RU" dirty="0" err="1"/>
              <a:t>the</a:t>
            </a:r>
            <a:r>
              <a:rPr lang="ru-RU" dirty="0"/>
              <a:t> </a:t>
            </a:r>
            <a:r>
              <a:rPr lang="ru-RU" dirty="0" err="1"/>
              <a:t>capital</a:t>
            </a:r>
            <a:r>
              <a:rPr lang="ru-RU" dirty="0"/>
              <a:t>/ </a:t>
            </a:r>
            <a:r>
              <a:rPr lang="ru-RU" dirty="0" err="1"/>
              <a:t>labor</a:t>
            </a:r>
            <a:r>
              <a:rPr lang="ru-RU" dirty="0"/>
              <a:t> </a:t>
            </a:r>
            <a:r>
              <a:rPr lang="ru-RU" dirty="0" err="1"/>
              <a:t>ratio</a:t>
            </a:r>
            <a:r>
              <a:rPr lang="ru-RU" dirty="0"/>
              <a:t> </a:t>
            </a:r>
            <a:r>
              <a:rPr lang="ru-RU" dirty="0" err="1"/>
              <a:t>is</a:t>
            </a:r>
            <a:r>
              <a:rPr lang="ru-RU" dirty="0"/>
              <a:t> </a:t>
            </a:r>
            <a:r>
              <a:rPr lang="ru-RU" dirty="0" err="1"/>
              <a:t>high</a:t>
            </a:r>
            <a:r>
              <a:rPr lang="ru-RU" dirty="0"/>
              <a:t>, </a:t>
            </a:r>
            <a:r>
              <a:rPr lang="ru-RU" dirty="0" err="1"/>
              <a:t>devaluations</a:t>
            </a:r>
            <a:r>
              <a:rPr lang="ru-RU" dirty="0"/>
              <a:t> </a:t>
            </a:r>
            <a:r>
              <a:rPr lang="ru-RU" dirty="0" err="1"/>
              <a:t>will</a:t>
            </a:r>
            <a:r>
              <a:rPr lang="ru-RU" dirty="0"/>
              <a:t> </a:t>
            </a:r>
            <a:r>
              <a:rPr lang="ru-RU" dirty="0" err="1"/>
              <a:t>tend</a:t>
            </a:r>
            <a:r>
              <a:rPr lang="ru-RU" dirty="0"/>
              <a:t> </a:t>
            </a:r>
            <a:r>
              <a:rPr lang="ru-RU" dirty="0" err="1"/>
              <a:t>to</a:t>
            </a:r>
            <a:r>
              <a:rPr lang="ru-RU" dirty="0"/>
              <a:t> </a:t>
            </a:r>
            <a:r>
              <a:rPr lang="ru-RU" dirty="0" err="1"/>
              <a:t>have</a:t>
            </a:r>
            <a:r>
              <a:rPr lang="ru-RU" dirty="0"/>
              <a:t> </a:t>
            </a:r>
            <a:r>
              <a:rPr lang="ru-RU" dirty="0" err="1"/>
              <a:t>little</a:t>
            </a:r>
            <a:r>
              <a:rPr lang="ru-RU" dirty="0"/>
              <a:t> </a:t>
            </a:r>
            <a:r>
              <a:rPr lang="ru-RU" dirty="0" err="1"/>
              <a:t>if</a:t>
            </a:r>
            <a:r>
              <a:rPr lang="ru-RU" dirty="0"/>
              <a:t> </a:t>
            </a:r>
            <a:r>
              <a:rPr lang="ru-RU" dirty="0" err="1"/>
              <a:t>any</a:t>
            </a:r>
            <a:r>
              <a:rPr lang="ru-RU" dirty="0"/>
              <a:t> </a:t>
            </a:r>
            <a:r>
              <a:rPr lang="ru-RU" dirty="0" err="1"/>
              <a:t>expansionary</a:t>
            </a:r>
            <a:r>
              <a:rPr lang="ru-RU" dirty="0"/>
              <a:t> </a:t>
            </a:r>
            <a:r>
              <a:rPr lang="ru-RU" dirty="0" err="1"/>
              <a:t>influence</a:t>
            </a:r>
            <a:r>
              <a:rPr lang="ru-RU" dirty="0"/>
              <a:t> </a:t>
            </a:r>
            <a:r>
              <a:rPr lang="ru-RU" dirty="0" err="1"/>
              <a:t>on</a:t>
            </a:r>
            <a:r>
              <a:rPr lang="ru-RU" dirty="0"/>
              <a:t> </a:t>
            </a:r>
            <a:r>
              <a:rPr lang="ru-RU" dirty="0" err="1"/>
              <a:t>exports</a:t>
            </a:r>
            <a:r>
              <a:rPr lang="ru-RU" dirty="0"/>
              <a:t> </a:t>
            </a:r>
            <a:r>
              <a:rPr lang="ru-RU" dirty="0" err="1"/>
              <a:t>and</a:t>
            </a:r>
            <a:r>
              <a:rPr lang="ru-RU" dirty="0"/>
              <a:t> </a:t>
            </a:r>
            <a:r>
              <a:rPr lang="ru-RU" dirty="0" err="1"/>
              <a:t>economic</a:t>
            </a:r>
            <a:r>
              <a:rPr lang="ru-RU" dirty="0"/>
              <a:t> </a:t>
            </a:r>
            <a:r>
              <a:rPr lang="ru-RU" dirty="0" err="1"/>
              <a:t>growth</a:t>
            </a:r>
            <a:r>
              <a:rPr lang="ru-RU" dirty="0"/>
              <a:t>.</a:t>
            </a:r>
          </a:p>
        </p:txBody>
      </p:sp>
    </p:spTree>
    <p:extLst>
      <p:ext uri="{BB962C8B-B14F-4D97-AF65-F5344CB8AC3E}">
        <p14:creationId xmlns:p14="http://schemas.microsoft.com/office/powerpoint/2010/main" val="420983990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12.4. Absorption Approach to the Balance of Trade</a:t>
            </a:r>
            <a:endParaRPr lang="ru-RU" dirty="0"/>
          </a:p>
        </p:txBody>
      </p:sp>
      <p:sp>
        <p:nvSpPr>
          <p:cNvPr id="3" name="Объект 2"/>
          <p:cNvSpPr>
            <a:spLocks noGrp="1"/>
          </p:cNvSpPr>
          <p:nvPr>
            <p:ph idx="1"/>
          </p:nvPr>
        </p:nvSpPr>
        <p:spPr/>
        <p:txBody>
          <a:bodyPr anchor="ctr"/>
          <a:lstStyle/>
          <a:p>
            <a:r>
              <a:rPr lang="ru-RU" dirty="0" err="1"/>
              <a:t>The</a:t>
            </a:r>
            <a:r>
              <a:rPr lang="ru-RU" dirty="0"/>
              <a:t> </a:t>
            </a:r>
            <a:r>
              <a:rPr lang="ru-RU" dirty="0" err="1"/>
              <a:t>absorption</a:t>
            </a:r>
            <a:r>
              <a:rPr lang="ru-RU" dirty="0"/>
              <a:t> </a:t>
            </a:r>
            <a:r>
              <a:rPr lang="ru-RU" dirty="0" err="1"/>
              <a:t>approach</a:t>
            </a:r>
            <a:r>
              <a:rPr lang="ru-RU" dirty="0"/>
              <a:t> </a:t>
            </a:r>
            <a:r>
              <a:rPr lang="ru-RU" dirty="0" err="1"/>
              <a:t>to</a:t>
            </a:r>
            <a:r>
              <a:rPr lang="ru-RU" dirty="0"/>
              <a:t> </a:t>
            </a:r>
            <a:r>
              <a:rPr lang="ru-RU" dirty="0" err="1"/>
              <a:t>the</a:t>
            </a:r>
            <a:r>
              <a:rPr lang="ru-RU" dirty="0"/>
              <a:t> </a:t>
            </a:r>
            <a:r>
              <a:rPr lang="ru-RU" dirty="0" err="1"/>
              <a:t>balance</a:t>
            </a:r>
            <a:r>
              <a:rPr lang="ru-RU" dirty="0"/>
              <a:t> </a:t>
            </a:r>
            <a:r>
              <a:rPr lang="ru-RU" dirty="0" err="1"/>
              <a:t>of</a:t>
            </a:r>
            <a:r>
              <a:rPr lang="ru-RU" dirty="0"/>
              <a:t> </a:t>
            </a:r>
            <a:r>
              <a:rPr lang="ru-RU" dirty="0" err="1"/>
              <a:t>trade</a:t>
            </a:r>
            <a:r>
              <a:rPr lang="ru-RU" dirty="0"/>
              <a:t> </a:t>
            </a:r>
            <a:r>
              <a:rPr lang="ru-RU" dirty="0" err="1"/>
              <a:t>is</a:t>
            </a:r>
            <a:r>
              <a:rPr lang="ru-RU" dirty="0"/>
              <a:t> a </a:t>
            </a:r>
            <a:r>
              <a:rPr lang="ru-RU" dirty="0" err="1"/>
              <a:t>theory</a:t>
            </a:r>
            <a:r>
              <a:rPr lang="ru-RU" dirty="0"/>
              <a:t> </a:t>
            </a:r>
            <a:r>
              <a:rPr lang="ru-RU" dirty="0" err="1"/>
              <a:t>that</a:t>
            </a:r>
            <a:r>
              <a:rPr lang="ru-RU" dirty="0"/>
              <a:t> </a:t>
            </a:r>
            <a:r>
              <a:rPr lang="ru-RU" dirty="0" err="1"/>
              <a:t>emphasizes</a:t>
            </a:r>
            <a:r>
              <a:rPr lang="ru-RU" dirty="0"/>
              <a:t> </a:t>
            </a:r>
            <a:r>
              <a:rPr lang="ru-RU" dirty="0" err="1"/>
              <a:t>how</a:t>
            </a:r>
            <a:r>
              <a:rPr lang="ru-RU" dirty="0"/>
              <a:t> </a:t>
            </a:r>
            <a:r>
              <a:rPr lang="ru-RU" dirty="0" err="1"/>
              <a:t>domestic</a:t>
            </a:r>
            <a:r>
              <a:rPr lang="ru-RU" dirty="0"/>
              <a:t> </a:t>
            </a:r>
            <a:r>
              <a:rPr lang="ru-RU" dirty="0" err="1"/>
              <a:t>spending</a:t>
            </a:r>
            <a:r>
              <a:rPr lang="ru-RU" dirty="0"/>
              <a:t> </a:t>
            </a:r>
            <a:r>
              <a:rPr lang="ru-RU" dirty="0" err="1"/>
              <a:t>on</a:t>
            </a:r>
            <a:r>
              <a:rPr lang="ru-RU" dirty="0"/>
              <a:t> </a:t>
            </a:r>
            <a:r>
              <a:rPr lang="ru-RU" dirty="0" err="1"/>
              <a:t>domestic</a:t>
            </a:r>
            <a:r>
              <a:rPr lang="ru-RU" dirty="0"/>
              <a:t> </a:t>
            </a:r>
            <a:r>
              <a:rPr lang="ru-RU" dirty="0" err="1"/>
              <a:t>goods</a:t>
            </a:r>
            <a:r>
              <a:rPr lang="ru-RU" dirty="0"/>
              <a:t> </a:t>
            </a:r>
            <a:r>
              <a:rPr lang="ru-RU" dirty="0" err="1"/>
              <a:t>changes</a:t>
            </a:r>
            <a:r>
              <a:rPr lang="ru-RU" dirty="0"/>
              <a:t> </a:t>
            </a:r>
            <a:r>
              <a:rPr lang="ru-RU" dirty="0" err="1"/>
              <a:t>relative</a:t>
            </a:r>
            <a:r>
              <a:rPr lang="ru-RU" dirty="0"/>
              <a:t> </a:t>
            </a:r>
            <a:r>
              <a:rPr lang="ru-RU" dirty="0" err="1"/>
              <a:t>to</a:t>
            </a:r>
            <a:r>
              <a:rPr lang="ru-RU" dirty="0"/>
              <a:t> </a:t>
            </a:r>
            <a:r>
              <a:rPr lang="ru-RU" dirty="0" err="1"/>
              <a:t>domestic</a:t>
            </a:r>
            <a:r>
              <a:rPr lang="ru-RU" dirty="0"/>
              <a:t> </a:t>
            </a:r>
            <a:r>
              <a:rPr lang="ru-RU" dirty="0" err="1"/>
              <a:t>output</a:t>
            </a:r>
            <a:endParaRPr lang="ru-RU" dirty="0"/>
          </a:p>
        </p:txBody>
      </p:sp>
    </p:spTree>
    <p:extLst>
      <p:ext uri="{BB962C8B-B14F-4D97-AF65-F5344CB8AC3E}">
        <p14:creationId xmlns:p14="http://schemas.microsoft.com/office/powerpoint/2010/main" val="55620302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348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772816"/>
            <a:ext cx="5042810"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Прямоугольник 3"/>
          <p:cNvSpPr/>
          <p:nvPr/>
        </p:nvSpPr>
        <p:spPr>
          <a:xfrm>
            <a:off x="1043608" y="2828836"/>
            <a:ext cx="7056784" cy="2246769"/>
          </a:xfrm>
          <a:prstGeom prst="rect">
            <a:avLst/>
          </a:prstGeom>
        </p:spPr>
        <p:txBody>
          <a:bodyPr wrap="square">
            <a:spAutoFit/>
          </a:bodyPr>
          <a:lstStyle/>
          <a:p>
            <a:r>
              <a:rPr lang="ru-RU" sz="2800" dirty="0" err="1"/>
              <a:t>where</a:t>
            </a:r>
            <a:r>
              <a:rPr lang="ru-RU" sz="2800" dirty="0"/>
              <a:t> </a:t>
            </a:r>
            <a:r>
              <a:rPr lang="ru-RU" sz="2800" i="1" dirty="0"/>
              <a:t>C</a:t>
            </a:r>
            <a:r>
              <a:rPr lang="ru-RU" sz="2800" dirty="0"/>
              <a:t> </a:t>
            </a:r>
            <a:r>
              <a:rPr lang="ru-RU" sz="2800" dirty="0" err="1"/>
              <a:t>is</a:t>
            </a:r>
            <a:r>
              <a:rPr lang="ru-RU" sz="2800" dirty="0"/>
              <a:t> </a:t>
            </a:r>
            <a:r>
              <a:rPr lang="ru-RU" sz="2800" dirty="0" err="1"/>
              <a:t>consumption</a:t>
            </a:r>
            <a:r>
              <a:rPr lang="ru-RU" sz="2800" dirty="0"/>
              <a:t> ; </a:t>
            </a:r>
            <a:r>
              <a:rPr lang="ru-RU" sz="2800" i="1" dirty="0"/>
              <a:t>I</a:t>
            </a:r>
            <a:r>
              <a:rPr lang="ru-RU" sz="2800" dirty="0"/>
              <a:t>, </a:t>
            </a:r>
            <a:r>
              <a:rPr lang="ru-RU" sz="2800" dirty="0" err="1"/>
              <a:t>investment</a:t>
            </a:r>
            <a:r>
              <a:rPr lang="ru-RU" sz="2800" dirty="0"/>
              <a:t>; </a:t>
            </a:r>
            <a:r>
              <a:rPr lang="ru-RU" sz="2800" i="1" dirty="0"/>
              <a:t>G</a:t>
            </a:r>
            <a:r>
              <a:rPr lang="ru-RU" sz="2800" dirty="0"/>
              <a:t>, </a:t>
            </a:r>
            <a:r>
              <a:rPr lang="ru-RU" sz="2800" dirty="0" err="1"/>
              <a:t>government</a:t>
            </a:r>
            <a:r>
              <a:rPr lang="ru-RU" sz="2800" dirty="0"/>
              <a:t> </a:t>
            </a:r>
            <a:r>
              <a:rPr lang="ru-RU" sz="2800" dirty="0" err="1"/>
              <a:t>spending</a:t>
            </a:r>
            <a:r>
              <a:rPr lang="ru-RU" sz="2800" dirty="0"/>
              <a:t>; </a:t>
            </a:r>
            <a:r>
              <a:rPr lang="ru-RU" sz="2800" i="1" dirty="0"/>
              <a:t>X</a:t>
            </a:r>
            <a:r>
              <a:rPr lang="ru-RU" sz="2800" dirty="0"/>
              <a:t>, </a:t>
            </a:r>
            <a:r>
              <a:rPr lang="ru-RU" sz="2800" dirty="0" err="1"/>
              <a:t>exports</a:t>
            </a:r>
            <a:r>
              <a:rPr lang="ru-RU" sz="2800" dirty="0"/>
              <a:t>; </a:t>
            </a:r>
            <a:r>
              <a:rPr lang="ru-RU" sz="2800" dirty="0" err="1"/>
              <a:t>and</a:t>
            </a:r>
            <a:r>
              <a:rPr lang="ru-RU" sz="2800" dirty="0"/>
              <a:t> </a:t>
            </a:r>
            <a:r>
              <a:rPr lang="ru-RU" sz="2800" i="1" dirty="0"/>
              <a:t>M</a:t>
            </a:r>
            <a:r>
              <a:rPr lang="ru-RU" sz="2800" dirty="0"/>
              <a:t>, </a:t>
            </a:r>
            <a:r>
              <a:rPr lang="ru-RU" sz="2800" dirty="0" err="1"/>
              <a:t>imports</a:t>
            </a:r>
            <a:r>
              <a:rPr lang="ru-RU" sz="2800" dirty="0"/>
              <a:t>. </a:t>
            </a:r>
            <a:r>
              <a:rPr lang="ru-RU" sz="2800" dirty="0" err="1"/>
              <a:t>We</a:t>
            </a:r>
            <a:r>
              <a:rPr lang="ru-RU" sz="2800" dirty="0"/>
              <a:t> </a:t>
            </a:r>
            <a:r>
              <a:rPr lang="ru-RU" sz="2800" dirty="0" err="1"/>
              <a:t>can</a:t>
            </a:r>
            <a:r>
              <a:rPr lang="ru-RU" sz="2800" dirty="0"/>
              <a:t> </a:t>
            </a:r>
            <a:r>
              <a:rPr lang="ru-RU" sz="2800" dirty="0" err="1"/>
              <a:t>define</a:t>
            </a:r>
            <a:r>
              <a:rPr lang="ru-RU" sz="2800" dirty="0"/>
              <a:t> </a:t>
            </a:r>
            <a:r>
              <a:rPr lang="ru-RU" sz="2800" dirty="0" err="1"/>
              <a:t>absorption</a:t>
            </a:r>
            <a:r>
              <a:rPr lang="ru-RU" sz="2800" dirty="0"/>
              <a:t>, </a:t>
            </a:r>
            <a:r>
              <a:rPr lang="ru-RU" sz="2800" i="1" dirty="0"/>
              <a:t>A</a:t>
            </a:r>
            <a:r>
              <a:rPr lang="ru-RU" sz="2800" dirty="0"/>
              <a:t>, </a:t>
            </a:r>
            <a:r>
              <a:rPr lang="ru-RU" sz="2800" dirty="0" err="1"/>
              <a:t>as</a:t>
            </a:r>
            <a:r>
              <a:rPr lang="ru-RU" sz="2800" dirty="0"/>
              <a:t> </a:t>
            </a:r>
            <a:r>
              <a:rPr lang="ru-RU" sz="2800" dirty="0" err="1"/>
              <a:t>being</a:t>
            </a:r>
            <a:r>
              <a:rPr lang="ru-RU" sz="2800" dirty="0"/>
              <a:t> </a:t>
            </a:r>
            <a:r>
              <a:rPr lang="ru-RU" sz="2800" dirty="0" err="1"/>
              <a:t>equal</a:t>
            </a:r>
            <a:r>
              <a:rPr lang="ru-RU" sz="2800" dirty="0"/>
              <a:t> </a:t>
            </a:r>
            <a:r>
              <a:rPr lang="ru-RU" sz="2800" dirty="0" err="1"/>
              <a:t>to</a:t>
            </a:r>
            <a:r>
              <a:rPr lang="ru-RU" sz="2800" dirty="0"/>
              <a:t> </a:t>
            </a:r>
            <a:r>
              <a:rPr lang="ru-RU" sz="2800" i="1" dirty="0"/>
              <a:t>C + I + G</a:t>
            </a:r>
            <a:r>
              <a:rPr lang="ru-RU" sz="2800" dirty="0"/>
              <a:t>, </a:t>
            </a:r>
            <a:r>
              <a:rPr lang="ru-RU" sz="2800" dirty="0" err="1"/>
              <a:t>and</a:t>
            </a:r>
            <a:r>
              <a:rPr lang="ru-RU" sz="2800" dirty="0"/>
              <a:t> </a:t>
            </a:r>
            <a:r>
              <a:rPr lang="ru-RU" sz="2800" dirty="0" err="1"/>
              <a:t>net</a:t>
            </a:r>
            <a:r>
              <a:rPr lang="ru-RU" sz="2800" dirty="0"/>
              <a:t> </a:t>
            </a:r>
            <a:r>
              <a:rPr lang="ru-RU" sz="2800" dirty="0" err="1"/>
              <a:t>exports</a:t>
            </a:r>
            <a:r>
              <a:rPr lang="ru-RU" sz="2800" dirty="0"/>
              <a:t> </a:t>
            </a:r>
            <a:r>
              <a:rPr lang="ru-RU" sz="2800" dirty="0" err="1"/>
              <a:t>as</a:t>
            </a:r>
            <a:r>
              <a:rPr lang="ru-RU" sz="2800" dirty="0"/>
              <a:t> </a:t>
            </a:r>
            <a:r>
              <a:rPr lang="ru-RU" sz="2800" i="1" dirty="0"/>
              <a:t>(X − M)</a:t>
            </a:r>
            <a:r>
              <a:rPr lang="ru-RU" sz="2800" dirty="0"/>
              <a:t>. </a:t>
            </a:r>
            <a:r>
              <a:rPr lang="en-US" sz="2800" dirty="0" smtClean="0"/>
              <a:t>So, </a:t>
            </a:r>
            <a:endParaRPr lang="ru-RU" sz="2800" dirty="0"/>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4941168"/>
            <a:ext cx="3532284"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315913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en-US" dirty="0"/>
              <a:t>At the full employment, all resources are being used so that the only way for net exports to increase is to have absorption fall. </a:t>
            </a:r>
            <a:endParaRPr lang="en-US" dirty="0" smtClean="0"/>
          </a:p>
          <a:p>
            <a:r>
              <a:rPr lang="en-US" dirty="0" smtClean="0"/>
              <a:t>On </a:t>
            </a:r>
            <a:r>
              <a:rPr lang="en-US" dirty="0"/>
              <a:t>the other hand, with unemployment, </a:t>
            </a:r>
            <a:r>
              <a:rPr lang="en-US" i="1" dirty="0"/>
              <a:t>Y</a:t>
            </a:r>
            <a:r>
              <a:rPr lang="en-US" dirty="0"/>
              <a:t> is not at its maximum possible value, and thus </a:t>
            </a:r>
            <a:r>
              <a:rPr lang="en-US" i="1" dirty="0"/>
              <a:t>Y</a:t>
            </a:r>
            <a:r>
              <a:rPr lang="en-US" dirty="0"/>
              <a:t> could increase due to increases in exports, </a:t>
            </a:r>
            <a:r>
              <a:rPr lang="en-US" i="1" dirty="0"/>
              <a:t>X</a:t>
            </a:r>
            <a:r>
              <a:rPr lang="en-US" dirty="0"/>
              <a:t>, without changing the domestic absorption, </a:t>
            </a:r>
            <a:r>
              <a:rPr lang="en-US" i="1" dirty="0"/>
              <a:t>A</a:t>
            </a:r>
            <a:r>
              <a:rPr lang="en-US" dirty="0"/>
              <a:t>.</a:t>
            </a:r>
            <a:endParaRPr lang="ru-RU" dirty="0"/>
          </a:p>
          <a:p>
            <a:endParaRPr lang="ru-RU" dirty="0"/>
          </a:p>
        </p:txBody>
      </p:sp>
    </p:spTree>
    <p:extLst>
      <p:ext uri="{BB962C8B-B14F-4D97-AF65-F5344CB8AC3E}">
        <p14:creationId xmlns:p14="http://schemas.microsoft.com/office/powerpoint/2010/main" val="29794907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Absorption and IMF conditionality</a:t>
            </a:r>
            <a:endParaRPr lang="ru-RU" dirty="0"/>
          </a:p>
        </p:txBody>
      </p:sp>
      <p:sp>
        <p:nvSpPr>
          <p:cNvPr id="3" name="Объект 2"/>
          <p:cNvSpPr>
            <a:spLocks noGrp="1"/>
          </p:cNvSpPr>
          <p:nvPr>
            <p:ph idx="1"/>
          </p:nvPr>
        </p:nvSpPr>
        <p:spPr/>
        <p:txBody>
          <a:bodyPr>
            <a:normAutofit fontScale="92500" lnSpcReduction="10000"/>
          </a:bodyPr>
          <a:lstStyle/>
          <a:p>
            <a:r>
              <a:rPr lang="en-US" dirty="0"/>
              <a:t>The absorption approach is generally concerned with the effects of a devaluation on the trade balance. </a:t>
            </a:r>
            <a:endParaRPr lang="en-US" dirty="0" smtClean="0"/>
          </a:p>
          <a:p>
            <a:r>
              <a:rPr lang="en-US" dirty="0" smtClean="0"/>
              <a:t>At </a:t>
            </a:r>
            <a:r>
              <a:rPr lang="en-US" dirty="0"/>
              <a:t>the full employment level, it will not be possible to produce more goods and services. So devaluation will not improve trade balance and cause only inflation.</a:t>
            </a:r>
            <a:endParaRPr lang="ru-RU" dirty="0"/>
          </a:p>
          <a:p>
            <a:r>
              <a:rPr lang="ru-RU" dirty="0" err="1"/>
              <a:t>The</a:t>
            </a:r>
            <a:r>
              <a:rPr lang="ru-RU" dirty="0"/>
              <a:t> </a:t>
            </a:r>
            <a:r>
              <a:rPr lang="ru-RU" dirty="0" err="1"/>
              <a:t>typical</a:t>
            </a:r>
            <a:r>
              <a:rPr lang="ru-RU" dirty="0"/>
              <a:t> IMF </a:t>
            </a:r>
            <a:r>
              <a:rPr lang="ru-RU" dirty="0" err="1"/>
              <a:t>conditionality</a:t>
            </a:r>
            <a:r>
              <a:rPr lang="ru-RU" dirty="0"/>
              <a:t> </a:t>
            </a:r>
            <a:r>
              <a:rPr lang="ru-RU" dirty="0" err="1"/>
              <a:t>involves</a:t>
            </a:r>
            <a:r>
              <a:rPr lang="ru-RU" dirty="0"/>
              <a:t> </a:t>
            </a:r>
            <a:r>
              <a:rPr lang="ru-RU" dirty="0" err="1"/>
              <a:t>reducing</a:t>
            </a:r>
            <a:r>
              <a:rPr lang="ru-RU" dirty="0"/>
              <a:t> </a:t>
            </a:r>
            <a:r>
              <a:rPr lang="ru-RU" dirty="0" err="1"/>
              <a:t>government</a:t>
            </a:r>
            <a:r>
              <a:rPr lang="ru-RU" dirty="0"/>
              <a:t> </a:t>
            </a:r>
            <a:r>
              <a:rPr lang="ru-RU" dirty="0" err="1"/>
              <a:t>spending</a:t>
            </a:r>
            <a:r>
              <a:rPr lang="ru-RU" dirty="0"/>
              <a:t>, </a:t>
            </a:r>
            <a:r>
              <a:rPr lang="ru-RU" dirty="0" err="1"/>
              <a:t>raising</a:t>
            </a:r>
            <a:r>
              <a:rPr lang="ru-RU" dirty="0"/>
              <a:t> </a:t>
            </a:r>
            <a:r>
              <a:rPr lang="ru-RU" dirty="0" err="1"/>
              <a:t>taxes</a:t>
            </a:r>
            <a:r>
              <a:rPr lang="ru-RU" dirty="0"/>
              <a:t>, </a:t>
            </a:r>
            <a:r>
              <a:rPr lang="ru-RU" dirty="0" err="1"/>
              <a:t>and</a:t>
            </a:r>
            <a:r>
              <a:rPr lang="ru-RU" dirty="0"/>
              <a:t> </a:t>
            </a:r>
            <a:r>
              <a:rPr lang="ru-RU" dirty="0" err="1"/>
              <a:t>restricting</a:t>
            </a:r>
            <a:r>
              <a:rPr lang="ru-RU" dirty="0"/>
              <a:t> </a:t>
            </a:r>
            <a:r>
              <a:rPr lang="ru-RU" dirty="0" err="1"/>
              <a:t>money</a:t>
            </a:r>
            <a:r>
              <a:rPr lang="ru-RU" dirty="0"/>
              <a:t> </a:t>
            </a:r>
            <a:r>
              <a:rPr lang="ru-RU" dirty="0" err="1"/>
              <a:t>growth</a:t>
            </a:r>
            <a:r>
              <a:rPr lang="ru-RU" dirty="0"/>
              <a:t>. </a:t>
            </a:r>
          </a:p>
        </p:txBody>
      </p:sp>
    </p:spTree>
    <p:extLst>
      <p:ext uri="{BB962C8B-B14F-4D97-AF65-F5344CB8AC3E}">
        <p14:creationId xmlns:p14="http://schemas.microsoft.com/office/powerpoint/2010/main" val="246689382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Unit 13. The IS-LM-BP Approach</a:t>
            </a:r>
            <a:endParaRPr lang="ru-RU" dirty="0"/>
          </a:p>
        </p:txBody>
      </p:sp>
      <p:sp>
        <p:nvSpPr>
          <p:cNvPr id="3" name="Объект 2"/>
          <p:cNvSpPr>
            <a:spLocks noGrp="1"/>
          </p:cNvSpPr>
          <p:nvPr>
            <p:ph idx="1"/>
          </p:nvPr>
        </p:nvSpPr>
        <p:spPr/>
        <p:txBody>
          <a:bodyPr/>
          <a:lstStyle/>
          <a:p>
            <a:r>
              <a:rPr lang="en-US" dirty="0"/>
              <a:t>13.1. IS-LM-BP model</a:t>
            </a:r>
            <a:endParaRPr lang="ru-RU" dirty="0"/>
          </a:p>
          <a:p>
            <a:r>
              <a:rPr lang="en-US" dirty="0"/>
              <a:t>13.2. Monetary Policy under Fixed Exchange Rates</a:t>
            </a:r>
            <a:endParaRPr lang="ru-RU" dirty="0"/>
          </a:p>
          <a:p>
            <a:r>
              <a:rPr lang="en-US" dirty="0"/>
              <a:t>13.3. Fiscal Policy under Fixed Exchange Rates</a:t>
            </a:r>
            <a:endParaRPr lang="ru-RU" dirty="0"/>
          </a:p>
          <a:p>
            <a:r>
              <a:rPr lang="en-US" dirty="0"/>
              <a:t>13.4. Monetary Policy under Floating Exchange Rates</a:t>
            </a:r>
            <a:endParaRPr lang="ru-RU" dirty="0"/>
          </a:p>
          <a:p>
            <a:r>
              <a:rPr lang="en-US" dirty="0"/>
              <a:t>13.5. Fiscal Policy under Floating Exchange </a:t>
            </a:r>
            <a:r>
              <a:rPr lang="en-US" dirty="0" smtClean="0"/>
              <a:t>Rates</a:t>
            </a:r>
            <a:endParaRPr lang="ru-RU" dirty="0"/>
          </a:p>
        </p:txBody>
      </p:sp>
    </p:spTree>
    <p:extLst>
      <p:ext uri="{BB962C8B-B14F-4D97-AF65-F5344CB8AC3E}">
        <p14:creationId xmlns:p14="http://schemas.microsoft.com/office/powerpoint/2010/main" val="41955878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13.1. IS-LM-BP model</a:t>
            </a:r>
            <a:endParaRPr lang="ru-RU" dirty="0"/>
          </a:p>
        </p:txBody>
      </p:sp>
      <p:pic>
        <p:nvPicPr>
          <p:cNvPr id="4" name="Объект 3"/>
          <p:cNvPicPr>
            <a:picLocks noGrp="1"/>
          </p:cNvPicPr>
          <p:nvPr>
            <p:ph idx="1"/>
          </p:nvPr>
        </p:nvPicPr>
        <p:blipFill>
          <a:blip r:embed="rId2"/>
          <a:stretch>
            <a:fillRect/>
          </a:stretch>
        </p:blipFill>
        <p:spPr>
          <a:xfrm>
            <a:off x="4139952" y="1421284"/>
            <a:ext cx="4259733" cy="4311972"/>
          </a:xfrm>
          <a:prstGeom prst="rect">
            <a:avLst/>
          </a:prstGeom>
        </p:spPr>
      </p:pic>
      <p:sp>
        <p:nvSpPr>
          <p:cNvPr id="5" name="Прямоугольник 4"/>
          <p:cNvSpPr/>
          <p:nvPr/>
        </p:nvSpPr>
        <p:spPr>
          <a:xfrm>
            <a:off x="1187624" y="2348880"/>
            <a:ext cx="2664296" cy="830997"/>
          </a:xfrm>
          <a:prstGeom prst="rect">
            <a:avLst/>
          </a:prstGeom>
        </p:spPr>
        <p:txBody>
          <a:bodyPr wrap="square">
            <a:spAutoFit/>
          </a:bodyPr>
          <a:lstStyle/>
          <a:p>
            <a:r>
              <a:rPr lang="ru-RU" sz="2400" dirty="0" err="1"/>
              <a:t>Macroeconomic</a:t>
            </a:r>
            <a:r>
              <a:rPr lang="ru-RU" sz="2400" dirty="0"/>
              <a:t> </a:t>
            </a:r>
            <a:r>
              <a:rPr lang="ru-RU" sz="2400" dirty="0" err="1"/>
              <a:t>equilibrium</a:t>
            </a:r>
            <a:r>
              <a:rPr lang="ru-RU" sz="2400" dirty="0"/>
              <a:t> </a:t>
            </a:r>
          </a:p>
        </p:txBody>
      </p:sp>
    </p:spTree>
    <p:extLst>
      <p:ext uri="{BB962C8B-B14F-4D97-AF65-F5344CB8AC3E}">
        <p14:creationId xmlns:p14="http://schemas.microsoft.com/office/powerpoint/2010/main" val="196922072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548680"/>
            <a:ext cx="2962672" cy="4738538"/>
          </a:xfrm>
        </p:spPr>
        <p:txBody>
          <a:bodyPr>
            <a:normAutofit/>
          </a:bodyPr>
          <a:lstStyle/>
          <a:p>
            <a:r>
              <a:rPr lang="ru-RU" dirty="0" err="1"/>
              <a:t>Goods</a:t>
            </a:r>
            <a:r>
              <a:rPr lang="ru-RU" dirty="0"/>
              <a:t> </a:t>
            </a:r>
            <a:r>
              <a:rPr lang="ru-RU" dirty="0" err="1"/>
              <a:t>market</a:t>
            </a:r>
            <a:r>
              <a:rPr lang="ru-RU" dirty="0"/>
              <a:t> </a:t>
            </a:r>
            <a:r>
              <a:rPr lang="ru-RU" dirty="0" err="1" smtClean="0"/>
              <a:t>equilibrium</a:t>
            </a:r>
            <a:r>
              <a:rPr lang="en-US" dirty="0" smtClean="0"/>
              <a:t>. </a:t>
            </a:r>
            <a:br>
              <a:rPr lang="en-US" dirty="0" smtClean="0"/>
            </a:br>
            <a:r>
              <a:rPr lang="ru-RU" dirty="0" err="1" smtClean="0"/>
              <a:t>Investment-Saving</a:t>
            </a:r>
            <a:r>
              <a:rPr lang="ru-RU" dirty="0" smtClean="0"/>
              <a:t> </a:t>
            </a:r>
            <a:r>
              <a:rPr lang="ru-RU" dirty="0"/>
              <a:t>(IS) </a:t>
            </a:r>
            <a:r>
              <a:rPr lang="ru-RU" dirty="0" err="1"/>
              <a:t>curve</a:t>
            </a:r>
            <a:endParaRPr lang="ru-RU" dirty="0"/>
          </a:p>
        </p:txBody>
      </p:sp>
      <p:pic>
        <p:nvPicPr>
          <p:cNvPr id="4" name="Объект 3"/>
          <p:cNvPicPr>
            <a:picLocks noGrp="1"/>
          </p:cNvPicPr>
          <p:nvPr>
            <p:ph idx="1"/>
          </p:nvPr>
        </p:nvPicPr>
        <p:blipFill>
          <a:blip r:embed="rId2"/>
          <a:stretch>
            <a:fillRect/>
          </a:stretch>
        </p:blipFill>
        <p:spPr>
          <a:xfrm>
            <a:off x="4067944" y="404664"/>
            <a:ext cx="4859072" cy="5577483"/>
          </a:xfrm>
          <a:prstGeom prst="rect">
            <a:avLst/>
          </a:prstGeom>
        </p:spPr>
      </p:pic>
    </p:spTree>
    <p:extLst>
      <p:ext uri="{BB962C8B-B14F-4D97-AF65-F5344CB8AC3E}">
        <p14:creationId xmlns:p14="http://schemas.microsoft.com/office/powerpoint/2010/main" val="37225531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642194"/>
          </a:xfrm>
        </p:spPr>
        <p:txBody>
          <a:bodyPr>
            <a:noAutofit/>
          </a:bodyPr>
          <a:lstStyle/>
          <a:p>
            <a:r>
              <a:rPr lang="ru-RU" sz="3200" dirty="0" err="1"/>
              <a:t>Money</a:t>
            </a:r>
            <a:r>
              <a:rPr lang="ru-RU" sz="3200" dirty="0"/>
              <a:t> </a:t>
            </a:r>
            <a:r>
              <a:rPr lang="ru-RU" sz="3200" dirty="0" err="1"/>
              <a:t>market</a:t>
            </a:r>
            <a:r>
              <a:rPr lang="ru-RU" sz="3200" dirty="0"/>
              <a:t> </a:t>
            </a:r>
            <a:r>
              <a:rPr lang="ru-RU" sz="3200" dirty="0" err="1"/>
              <a:t>equilibrium</a:t>
            </a:r>
            <a:r>
              <a:rPr lang="ru-RU" sz="3200" dirty="0"/>
              <a:t>. </a:t>
            </a:r>
            <a:r>
              <a:rPr lang="en-US" sz="3200" dirty="0" smtClean="0"/>
              <a:t/>
            </a:r>
            <a:br>
              <a:rPr lang="en-US" sz="3200" dirty="0" smtClean="0"/>
            </a:br>
            <a:r>
              <a:rPr lang="ru-RU" sz="3200" dirty="0" err="1" smtClean="0"/>
              <a:t>Liquidity</a:t>
            </a:r>
            <a:r>
              <a:rPr lang="ru-RU" sz="3200" dirty="0" smtClean="0"/>
              <a:t> </a:t>
            </a:r>
            <a:r>
              <a:rPr lang="ru-RU" sz="3200" dirty="0" err="1"/>
              <a:t>preference</a:t>
            </a:r>
            <a:r>
              <a:rPr lang="ru-RU" sz="3200" dirty="0"/>
              <a:t> </a:t>
            </a:r>
            <a:r>
              <a:rPr lang="ru-RU" sz="3200" dirty="0" err="1"/>
              <a:t>and</a:t>
            </a:r>
            <a:r>
              <a:rPr lang="ru-RU" sz="3200" dirty="0"/>
              <a:t> </a:t>
            </a:r>
            <a:r>
              <a:rPr lang="en-US" sz="3200" dirty="0" smtClean="0"/>
              <a:t/>
            </a:r>
            <a:br>
              <a:rPr lang="en-US" sz="3200" dirty="0" smtClean="0"/>
            </a:br>
            <a:r>
              <a:rPr lang="ru-RU" sz="3200" dirty="0" err="1" smtClean="0"/>
              <a:t>Money</a:t>
            </a:r>
            <a:r>
              <a:rPr lang="ru-RU" sz="3200" dirty="0" smtClean="0"/>
              <a:t> </a:t>
            </a:r>
            <a:r>
              <a:rPr lang="ru-RU" sz="3200" dirty="0" err="1"/>
              <a:t>supply</a:t>
            </a:r>
            <a:r>
              <a:rPr lang="ru-RU" sz="3200" dirty="0"/>
              <a:t> (LM) </a:t>
            </a:r>
            <a:r>
              <a:rPr lang="ru-RU" sz="3200" dirty="0" err="1"/>
              <a:t>curve</a:t>
            </a:r>
            <a:endParaRPr lang="ru-RU" sz="3200" dirty="0"/>
          </a:p>
        </p:txBody>
      </p:sp>
      <p:pic>
        <p:nvPicPr>
          <p:cNvPr id="4" name="Объект 3"/>
          <p:cNvPicPr>
            <a:picLocks noGrp="1"/>
          </p:cNvPicPr>
          <p:nvPr>
            <p:ph idx="1"/>
          </p:nvPr>
        </p:nvPicPr>
        <p:blipFill>
          <a:blip r:embed="rId2"/>
          <a:stretch>
            <a:fillRect/>
          </a:stretch>
        </p:blipFill>
        <p:spPr>
          <a:xfrm>
            <a:off x="1259632" y="1988840"/>
            <a:ext cx="6505897" cy="4176464"/>
          </a:xfrm>
          <a:prstGeom prst="rect">
            <a:avLst/>
          </a:prstGeom>
        </p:spPr>
      </p:pic>
    </p:spTree>
    <p:extLst>
      <p:ext uri="{BB962C8B-B14F-4D97-AF65-F5344CB8AC3E}">
        <p14:creationId xmlns:p14="http://schemas.microsoft.com/office/powerpoint/2010/main" val="436266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Spread, pips and points</a:t>
            </a:r>
            <a:endParaRPr lang="ru-RU" dirty="0"/>
          </a:p>
        </p:txBody>
      </p:sp>
      <p:sp>
        <p:nvSpPr>
          <p:cNvPr id="3" name="Объект 2"/>
          <p:cNvSpPr>
            <a:spLocks noGrp="1"/>
          </p:cNvSpPr>
          <p:nvPr>
            <p:ph idx="1"/>
          </p:nvPr>
        </p:nvSpPr>
        <p:spPr/>
        <p:txBody>
          <a:bodyPr>
            <a:normAutofit fontScale="92500" lnSpcReduction="10000"/>
          </a:bodyPr>
          <a:lstStyle/>
          <a:p>
            <a:r>
              <a:rPr lang="ru-RU" dirty="0" err="1"/>
              <a:t>The</a:t>
            </a:r>
            <a:r>
              <a:rPr lang="ru-RU" dirty="0"/>
              <a:t> </a:t>
            </a:r>
            <a:r>
              <a:rPr lang="ru-RU" dirty="0" err="1"/>
              <a:t>difference</a:t>
            </a:r>
            <a:r>
              <a:rPr lang="ru-RU" dirty="0"/>
              <a:t> </a:t>
            </a:r>
            <a:r>
              <a:rPr lang="ru-RU" dirty="0" err="1"/>
              <a:t>between</a:t>
            </a:r>
            <a:r>
              <a:rPr lang="ru-RU" dirty="0"/>
              <a:t> </a:t>
            </a:r>
            <a:r>
              <a:rPr lang="ru-RU" dirty="0" err="1"/>
              <a:t>the</a:t>
            </a:r>
            <a:r>
              <a:rPr lang="ru-RU" dirty="0"/>
              <a:t> </a:t>
            </a:r>
            <a:r>
              <a:rPr lang="ru-RU" dirty="0" err="1"/>
              <a:t>bid</a:t>
            </a:r>
            <a:r>
              <a:rPr lang="ru-RU" dirty="0"/>
              <a:t> </a:t>
            </a:r>
            <a:r>
              <a:rPr lang="ru-RU" dirty="0" err="1"/>
              <a:t>price</a:t>
            </a:r>
            <a:r>
              <a:rPr lang="ru-RU" dirty="0"/>
              <a:t> </a:t>
            </a:r>
            <a:r>
              <a:rPr lang="ru-RU" dirty="0" err="1"/>
              <a:t>and</a:t>
            </a:r>
            <a:r>
              <a:rPr lang="ru-RU" dirty="0"/>
              <a:t> </a:t>
            </a:r>
            <a:r>
              <a:rPr lang="ru-RU" dirty="0" err="1"/>
              <a:t>the</a:t>
            </a:r>
            <a:r>
              <a:rPr lang="ru-RU" dirty="0"/>
              <a:t> </a:t>
            </a:r>
            <a:r>
              <a:rPr lang="ru-RU" dirty="0" err="1"/>
              <a:t>ask</a:t>
            </a:r>
            <a:r>
              <a:rPr lang="ru-RU" dirty="0"/>
              <a:t> </a:t>
            </a:r>
            <a:r>
              <a:rPr lang="ru-RU" dirty="0" err="1" smtClean="0"/>
              <a:t>price</a:t>
            </a:r>
            <a:r>
              <a:rPr lang="en-US" dirty="0" smtClean="0"/>
              <a:t>.</a:t>
            </a:r>
          </a:p>
          <a:p>
            <a:r>
              <a:rPr lang="ru-RU" dirty="0"/>
              <a:t>EUR/USD = 1.25</a:t>
            </a:r>
            <a:r>
              <a:rPr lang="en-US" dirty="0"/>
              <a:t>155</a:t>
            </a:r>
            <a:r>
              <a:rPr lang="ru-RU" dirty="0"/>
              <a:t>/03</a:t>
            </a:r>
            <a:r>
              <a:rPr lang="en-US" dirty="0"/>
              <a:t>5</a:t>
            </a:r>
            <a:r>
              <a:rPr lang="ru-RU" dirty="0"/>
              <a:t>, </a:t>
            </a:r>
            <a:r>
              <a:rPr lang="ru-RU" dirty="0" err="1"/>
              <a:t>the</a:t>
            </a:r>
            <a:r>
              <a:rPr lang="ru-RU" dirty="0"/>
              <a:t> </a:t>
            </a:r>
            <a:r>
              <a:rPr lang="ru-RU" dirty="0" err="1"/>
              <a:t>spread</a:t>
            </a:r>
            <a:r>
              <a:rPr lang="ru-RU" dirty="0"/>
              <a:t> </a:t>
            </a:r>
            <a:r>
              <a:rPr lang="ru-RU" dirty="0" err="1"/>
              <a:t>would</a:t>
            </a:r>
            <a:r>
              <a:rPr lang="ru-RU" dirty="0"/>
              <a:t> </a:t>
            </a:r>
            <a:r>
              <a:rPr lang="ru-RU" dirty="0" err="1"/>
              <a:t>be</a:t>
            </a:r>
            <a:r>
              <a:rPr lang="ru-RU" dirty="0"/>
              <a:t> 0.0003</a:t>
            </a:r>
            <a:r>
              <a:rPr lang="en-US" dirty="0"/>
              <a:t>5</a:t>
            </a:r>
            <a:r>
              <a:rPr lang="ru-RU" dirty="0"/>
              <a:t> </a:t>
            </a:r>
            <a:r>
              <a:rPr lang="ru-RU" dirty="0" err="1"/>
              <a:t>or</a:t>
            </a:r>
            <a:r>
              <a:rPr lang="ru-RU" dirty="0"/>
              <a:t> 3</a:t>
            </a:r>
            <a:r>
              <a:rPr lang="en-US" dirty="0"/>
              <a:t>5</a:t>
            </a:r>
            <a:r>
              <a:rPr lang="ru-RU" dirty="0"/>
              <a:t> </a:t>
            </a:r>
            <a:r>
              <a:rPr lang="ru-RU" dirty="0" err="1"/>
              <a:t>pips</a:t>
            </a:r>
            <a:r>
              <a:rPr lang="ru-RU" dirty="0"/>
              <a:t>, </a:t>
            </a:r>
            <a:r>
              <a:rPr lang="ru-RU" dirty="0" err="1"/>
              <a:t>also</a:t>
            </a:r>
            <a:r>
              <a:rPr lang="ru-RU" dirty="0"/>
              <a:t> </a:t>
            </a:r>
            <a:r>
              <a:rPr lang="ru-RU" dirty="0" err="1"/>
              <a:t>known</a:t>
            </a:r>
            <a:r>
              <a:rPr lang="ru-RU" dirty="0"/>
              <a:t> </a:t>
            </a:r>
            <a:r>
              <a:rPr lang="ru-RU" dirty="0" err="1"/>
              <a:t>as</a:t>
            </a:r>
            <a:r>
              <a:rPr lang="ru-RU" dirty="0"/>
              <a:t> </a:t>
            </a:r>
            <a:r>
              <a:rPr lang="ru-RU" dirty="0" err="1" smtClean="0"/>
              <a:t>points</a:t>
            </a:r>
            <a:r>
              <a:rPr lang="en-US" dirty="0" smtClean="0"/>
              <a:t>.</a:t>
            </a:r>
          </a:p>
          <a:p>
            <a:r>
              <a:rPr lang="ru-RU" dirty="0" err="1"/>
              <a:t>The</a:t>
            </a:r>
            <a:r>
              <a:rPr lang="ru-RU" dirty="0"/>
              <a:t> </a:t>
            </a:r>
            <a:r>
              <a:rPr lang="ru-RU" dirty="0" err="1"/>
              <a:t>pip</a:t>
            </a:r>
            <a:r>
              <a:rPr lang="ru-RU" dirty="0"/>
              <a:t> </a:t>
            </a:r>
            <a:r>
              <a:rPr lang="ru-RU" dirty="0" err="1"/>
              <a:t>is</a:t>
            </a:r>
            <a:r>
              <a:rPr lang="ru-RU" dirty="0"/>
              <a:t> </a:t>
            </a:r>
            <a:r>
              <a:rPr lang="ru-RU" dirty="0" err="1"/>
              <a:t>the</a:t>
            </a:r>
            <a:r>
              <a:rPr lang="ru-RU" dirty="0"/>
              <a:t> </a:t>
            </a:r>
            <a:r>
              <a:rPr lang="ru-RU" dirty="0" err="1"/>
              <a:t>smallest</a:t>
            </a:r>
            <a:r>
              <a:rPr lang="ru-RU" dirty="0"/>
              <a:t> </a:t>
            </a:r>
            <a:r>
              <a:rPr lang="ru-RU" dirty="0" err="1"/>
              <a:t>amount</a:t>
            </a:r>
            <a:r>
              <a:rPr lang="ru-RU" dirty="0"/>
              <a:t> a </a:t>
            </a:r>
            <a:r>
              <a:rPr lang="ru-RU" dirty="0" err="1"/>
              <a:t>price</a:t>
            </a:r>
            <a:r>
              <a:rPr lang="ru-RU" dirty="0"/>
              <a:t> </a:t>
            </a:r>
            <a:r>
              <a:rPr lang="ru-RU" dirty="0" err="1"/>
              <a:t>can</a:t>
            </a:r>
            <a:r>
              <a:rPr lang="ru-RU" dirty="0"/>
              <a:t> </a:t>
            </a:r>
            <a:r>
              <a:rPr lang="ru-RU" dirty="0" err="1"/>
              <a:t>move</a:t>
            </a:r>
            <a:r>
              <a:rPr lang="ru-RU" dirty="0"/>
              <a:t> </a:t>
            </a:r>
            <a:r>
              <a:rPr lang="ru-RU" dirty="0" err="1"/>
              <a:t>in</a:t>
            </a:r>
            <a:r>
              <a:rPr lang="ru-RU" dirty="0"/>
              <a:t> </a:t>
            </a:r>
            <a:r>
              <a:rPr lang="ru-RU" dirty="0" err="1"/>
              <a:t>any</a:t>
            </a:r>
            <a:r>
              <a:rPr lang="ru-RU" dirty="0"/>
              <a:t> </a:t>
            </a:r>
            <a:r>
              <a:rPr lang="ru-RU" dirty="0" err="1"/>
              <a:t>currency</a:t>
            </a:r>
            <a:r>
              <a:rPr lang="ru-RU" dirty="0"/>
              <a:t> </a:t>
            </a:r>
            <a:r>
              <a:rPr lang="ru-RU" dirty="0" err="1"/>
              <a:t>quote</a:t>
            </a:r>
            <a:r>
              <a:rPr lang="ru-RU" dirty="0"/>
              <a:t>. </a:t>
            </a:r>
            <a:r>
              <a:rPr lang="ru-RU" dirty="0" err="1"/>
              <a:t>In</a:t>
            </a:r>
            <a:r>
              <a:rPr lang="ru-RU" dirty="0"/>
              <a:t> </a:t>
            </a:r>
            <a:r>
              <a:rPr lang="ru-RU" dirty="0" err="1"/>
              <a:t>the</a:t>
            </a:r>
            <a:r>
              <a:rPr lang="ru-RU" dirty="0"/>
              <a:t> </a:t>
            </a:r>
            <a:r>
              <a:rPr lang="ru-RU" dirty="0" err="1"/>
              <a:t>case</a:t>
            </a:r>
            <a:r>
              <a:rPr lang="ru-RU" dirty="0"/>
              <a:t> </a:t>
            </a:r>
            <a:r>
              <a:rPr lang="ru-RU" dirty="0" err="1"/>
              <a:t>of</a:t>
            </a:r>
            <a:r>
              <a:rPr lang="ru-RU" dirty="0"/>
              <a:t> </a:t>
            </a:r>
            <a:r>
              <a:rPr lang="ru-RU" dirty="0" err="1"/>
              <a:t>the</a:t>
            </a:r>
            <a:r>
              <a:rPr lang="ru-RU" dirty="0"/>
              <a:t> U.S. </a:t>
            </a:r>
            <a:r>
              <a:rPr lang="ru-RU" dirty="0" err="1"/>
              <a:t>dollar</a:t>
            </a:r>
            <a:r>
              <a:rPr lang="ru-RU" dirty="0"/>
              <a:t>, </a:t>
            </a:r>
            <a:r>
              <a:rPr lang="ru-RU" dirty="0" err="1"/>
              <a:t>euro</a:t>
            </a:r>
            <a:r>
              <a:rPr lang="ru-RU" dirty="0"/>
              <a:t>, </a:t>
            </a:r>
            <a:r>
              <a:rPr lang="ru-RU" dirty="0" err="1"/>
              <a:t>British</a:t>
            </a:r>
            <a:r>
              <a:rPr lang="ru-RU" dirty="0"/>
              <a:t> </a:t>
            </a:r>
            <a:r>
              <a:rPr lang="ru-RU" dirty="0" err="1"/>
              <a:t>pound</a:t>
            </a:r>
            <a:r>
              <a:rPr lang="ru-RU" dirty="0"/>
              <a:t> </a:t>
            </a:r>
            <a:r>
              <a:rPr lang="ru-RU" dirty="0" err="1"/>
              <a:t>or</a:t>
            </a:r>
            <a:r>
              <a:rPr lang="ru-RU" dirty="0"/>
              <a:t> </a:t>
            </a:r>
            <a:r>
              <a:rPr lang="ru-RU" dirty="0" err="1"/>
              <a:t>Swiss</a:t>
            </a:r>
            <a:r>
              <a:rPr lang="ru-RU" dirty="0"/>
              <a:t> </a:t>
            </a:r>
            <a:r>
              <a:rPr lang="ru-RU" dirty="0" err="1"/>
              <a:t>franc</a:t>
            </a:r>
            <a:r>
              <a:rPr lang="ru-RU" dirty="0"/>
              <a:t>, </a:t>
            </a:r>
            <a:r>
              <a:rPr lang="ru-RU" dirty="0" err="1"/>
              <a:t>one</a:t>
            </a:r>
            <a:r>
              <a:rPr lang="ru-RU" dirty="0"/>
              <a:t> </a:t>
            </a:r>
            <a:r>
              <a:rPr lang="ru-RU" dirty="0" err="1"/>
              <a:t>pip</a:t>
            </a:r>
            <a:r>
              <a:rPr lang="ru-RU" dirty="0"/>
              <a:t> </a:t>
            </a:r>
            <a:r>
              <a:rPr lang="ru-RU" dirty="0" err="1"/>
              <a:t>would</a:t>
            </a:r>
            <a:r>
              <a:rPr lang="ru-RU" dirty="0"/>
              <a:t> </a:t>
            </a:r>
            <a:r>
              <a:rPr lang="ru-RU" dirty="0" err="1"/>
              <a:t>be</a:t>
            </a:r>
            <a:r>
              <a:rPr lang="ru-RU" dirty="0"/>
              <a:t> 0.000</a:t>
            </a:r>
            <a:r>
              <a:rPr lang="en-US" dirty="0"/>
              <a:t>0</a:t>
            </a:r>
            <a:r>
              <a:rPr lang="ru-RU" dirty="0"/>
              <a:t>1. </a:t>
            </a:r>
            <a:r>
              <a:rPr lang="ru-RU" dirty="0" err="1"/>
              <a:t>With</a:t>
            </a:r>
            <a:r>
              <a:rPr lang="ru-RU" dirty="0"/>
              <a:t> </a:t>
            </a:r>
            <a:r>
              <a:rPr lang="ru-RU" dirty="0" err="1"/>
              <a:t>the</a:t>
            </a:r>
            <a:r>
              <a:rPr lang="ru-RU" dirty="0"/>
              <a:t> </a:t>
            </a:r>
            <a:r>
              <a:rPr lang="ru-RU" dirty="0" err="1"/>
              <a:t>Japanese</a:t>
            </a:r>
            <a:r>
              <a:rPr lang="ru-RU" dirty="0"/>
              <a:t> </a:t>
            </a:r>
            <a:r>
              <a:rPr lang="ru-RU" dirty="0" err="1"/>
              <a:t>yen</a:t>
            </a:r>
            <a:r>
              <a:rPr lang="ru-RU" dirty="0"/>
              <a:t>, </a:t>
            </a:r>
            <a:r>
              <a:rPr lang="ru-RU" dirty="0" err="1"/>
              <a:t>one</a:t>
            </a:r>
            <a:r>
              <a:rPr lang="ru-RU" dirty="0"/>
              <a:t> </a:t>
            </a:r>
            <a:r>
              <a:rPr lang="ru-RU" dirty="0" err="1"/>
              <a:t>pip</a:t>
            </a:r>
            <a:r>
              <a:rPr lang="ru-RU" dirty="0"/>
              <a:t> </a:t>
            </a:r>
            <a:r>
              <a:rPr lang="ru-RU" dirty="0" err="1"/>
              <a:t>would</a:t>
            </a:r>
            <a:r>
              <a:rPr lang="ru-RU" dirty="0"/>
              <a:t> </a:t>
            </a:r>
            <a:r>
              <a:rPr lang="ru-RU" dirty="0" err="1"/>
              <a:t>be</a:t>
            </a:r>
            <a:r>
              <a:rPr lang="ru-RU" dirty="0"/>
              <a:t> 0.0</a:t>
            </a:r>
            <a:r>
              <a:rPr lang="en-US" dirty="0"/>
              <a:t>0</a:t>
            </a:r>
            <a:r>
              <a:rPr lang="ru-RU" dirty="0"/>
              <a:t>1, </a:t>
            </a:r>
            <a:r>
              <a:rPr lang="ru-RU" dirty="0" err="1"/>
              <a:t>because</a:t>
            </a:r>
            <a:r>
              <a:rPr lang="ru-RU" dirty="0"/>
              <a:t> </a:t>
            </a:r>
            <a:r>
              <a:rPr lang="ru-RU" dirty="0" err="1"/>
              <a:t>this</a:t>
            </a:r>
            <a:r>
              <a:rPr lang="ru-RU" dirty="0"/>
              <a:t> </a:t>
            </a:r>
            <a:r>
              <a:rPr lang="ru-RU" dirty="0" err="1"/>
              <a:t>currency</a:t>
            </a:r>
            <a:r>
              <a:rPr lang="ru-RU" dirty="0"/>
              <a:t> </a:t>
            </a:r>
            <a:r>
              <a:rPr lang="ru-RU" dirty="0" err="1"/>
              <a:t>is</a:t>
            </a:r>
            <a:r>
              <a:rPr lang="ru-RU" dirty="0"/>
              <a:t> </a:t>
            </a:r>
            <a:r>
              <a:rPr lang="ru-RU" dirty="0" err="1"/>
              <a:t>quoted</a:t>
            </a:r>
            <a:r>
              <a:rPr lang="ru-RU" dirty="0"/>
              <a:t> </a:t>
            </a:r>
            <a:r>
              <a:rPr lang="ru-RU" dirty="0" err="1"/>
              <a:t>to</a:t>
            </a:r>
            <a:r>
              <a:rPr lang="ru-RU" dirty="0"/>
              <a:t> </a:t>
            </a:r>
            <a:r>
              <a:rPr lang="ru-RU" dirty="0" err="1"/>
              <a:t>two</a:t>
            </a:r>
            <a:r>
              <a:rPr lang="ru-RU" dirty="0"/>
              <a:t> </a:t>
            </a:r>
            <a:r>
              <a:rPr lang="ru-RU" dirty="0" err="1"/>
              <a:t>decimal</a:t>
            </a:r>
            <a:r>
              <a:rPr lang="ru-RU" dirty="0"/>
              <a:t> </a:t>
            </a:r>
            <a:r>
              <a:rPr lang="ru-RU" dirty="0" err="1"/>
              <a:t>places</a:t>
            </a:r>
            <a:r>
              <a:rPr lang="ru-RU" dirty="0"/>
              <a:t>.</a:t>
            </a:r>
          </a:p>
        </p:txBody>
      </p:sp>
    </p:spTree>
    <p:extLst>
      <p:ext uri="{BB962C8B-B14F-4D97-AF65-F5344CB8AC3E}">
        <p14:creationId xmlns:p14="http://schemas.microsoft.com/office/powerpoint/2010/main" val="223928425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2674640" cy="5170586"/>
          </a:xfrm>
        </p:spPr>
        <p:txBody>
          <a:bodyPr>
            <a:normAutofit/>
          </a:bodyPr>
          <a:lstStyle/>
          <a:p>
            <a:r>
              <a:rPr lang="ru-RU" sz="3200" dirty="0" err="1"/>
              <a:t>Balance</a:t>
            </a:r>
            <a:r>
              <a:rPr lang="ru-RU" sz="3200" dirty="0"/>
              <a:t> </a:t>
            </a:r>
            <a:r>
              <a:rPr lang="ru-RU" sz="3200" dirty="0" err="1"/>
              <a:t>of</a:t>
            </a:r>
            <a:r>
              <a:rPr lang="ru-RU" sz="3200" dirty="0"/>
              <a:t> </a:t>
            </a:r>
            <a:r>
              <a:rPr lang="ru-RU" sz="3200" dirty="0" err="1"/>
              <a:t>payments</a:t>
            </a:r>
            <a:r>
              <a:rPr lang="ru-RU" sz="3200" dirty="0"/>
              <a:t> </a:t>
            </a:r>
            <a:r>
              <a:rPr lang="ru-RU" sz="3200" dirty="0" err="1"/>
              <a:t>equilibrium</a:t>
            </a:r>
            <a:r>
              <a:rPr lang="ru-RU" sz="3200" dirty="0" smtClean="0"/>
              <a:t>.</a:t>
            </a:r>
            <a:r>
              <a:rPr lang="en-US" sz="3200" dirty="0" smtClean="0"/>
              <a:t/>
            </a:r>
            <a:br>
              <a:rPr lang="en-US" sz="3200" dirty="0" smtClean="0"/>
            </a:br>
            <a:r>
              <a:rPr lang="ru-RU" sz="3200" dirty="0" err="1"/>
              <a:t>Balance</a:t>
            </a:r>
            <a:r>
              <a:rPr lang="ru-RU" sz="3200" dirty="0"/>
              <a:t> </a:t>
            </a:r>
            <a:r>
              <a:rPr lang="ru-RU" sz="3200" dirty="0" err="1"/>
              <a:t>of</a:t>
            </a:r>
            <a:r>
              <a:rPr lang="ru-RU" sz="3200" dirty="0"/>
              <a:t> </a:t>
            </a:r>
            <a:r>
              <a:rPr lang="ru-RU" sz="3200" dirty="0" err="1"/>
              <a:t>Payment</a:t>
            </a:r>
            <a:r>
              <a:rPr lang="ru-RU" sz="3200" dirty="0"/>
              <a:t> (BP) </a:t>
            </a:r>
            <a:r>
              <a:rPr lang="ru-RU" sz="3200" dirty="0" err="1"/>
              <a:t>curve</a:t>
            </a:r>
            <a:endParaRPr lang="ru-RU" sz="3200" dirty="0"/>
          </a:p>
        </p:txBody>
      </p:sp>
      <p:pic>
        <p:nvPicPr>
          <p:cNvPr id="4" name="Объект 3"/>
          <p:cNvPicPr>
            <a:picLocks noGrp="1"/>
          </p:cNvPicPr>
          <p:nvPr>
            <p:ph idx="1"/>
          </p:nvPr>
        </p:nvPicPr>
        <p:blipFill>
          <a:blip r:embed="rId2"/>
          <a:stretch>
            <a:fillRect/>
          </a:stretch>
        </p:blipFill>
        <p:spPr>
          <a:xfrm>
            <a:off x="3203848" y="404664"/>
            <a:ext cx="5425430" cy="5256584"/>
          </a:xfrm>
          <a:prstGeom prst="rect">
            <a:avLst/>
          </a:prstGeom>
        </p:spPr>
      </p:pic>
    </p:spTree>
    <p:extLst>
      <p:ext uri="{BB962C8B-B14F-4D97-AF65-F5344CB8AC3E}">
        <p14:creationId xmlns:p14="http://schemas.microsoft.com/office/powerpoint/2010/main" val="286136273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13.2. Monetary Policy under Fixed Exchange Rates</a:t>
            </a:r>
            <a:endParaRPr lang="ru-RU"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3728" y="1844824"/>
            <a:ext cx="5078114" cy="3279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Прямоугольник 3"/>
          <p:cNvSpPr/>
          <p:nvPr/>
        </p:nvSpPr>
        <p:spPr>
          <a:xfrm>
            <a:off x="1259632" y="5013176"/>
            <a:ext cx="7272808" cy="1200329"/>
          </a:xfrm>
          <a:prstGeom prst="rect">
            <a:avLst/>
          </a:prstGeom>
        </p:spPr>
        <p:txBody>
          <a:bodyPr wrap="square">
            <a:spAutoFit/>
          </a:bodyPr>
          <a:lstStyle/>
          <a:p>
            <a:r>
              <a:rPr lang="ru-RU" sz="2400" dirty="0" err="1"/>
              <a:t>With</a:t>
            </a:r>
            <a:r>
              <a:rPr lang="ru-RU" sz="2400" dirty="0"/>
              <a:t> </a:t>
            </a:r>
            <a:r>
              <a:rPr lang="ru-RU" sz="2400" dirty="0" err="1"/>
              <a:t>fixed</a:t>
            </a:r>
            <a:r>
              <a:rPr lang="ru-RU" sz="2400" dirty="0"/>
              <a:t> </a:t>
            </a:r>
            <a:r>
              <a:rPr lang="ru-RU" sz="2400" dirty="0" err="1"/>
              <a:t>exchange</a:t>
            </a:r>
            <a:r>
              <a:rPr lang="ru-RU" sz="2400" dirty="0"/>
              <a:t> </a:t>
            </a:r>
            <a:r>
              <a:rPr lang="ru-RU" sz="2400" dirty="0" err="1"/>
              <a:t>rates</a:t>
            </a:r>
            <a:r>
              <a:rPr lang="ru-RU" sz="2400" dirty="0"/>
              <a:t>, a </a:t>
            </a:r>
            <a:r>
              <a:rPr lang="ru-RU" sz="2400" dirty="0" err="1"/>
              <a:t>country</a:t>
            </a:r>
            <a:r>
              <a:rPr lang="ru-RU" sz="2400" dirty="0"/>
              <a:t> </a:t>
            </a:r>
            <a:r>
              <a:rPr lang="ru-RU" sz="2400" dirty="0" err="1"/>
              <a:t>cannot</a:t>
            </a:r>
            <a:r>
              <a:rPr lang="ru-RU" sz="2400" dirty="0"/>
              <a:t> </a:t>
            </a:r>
            <a:r>
              <a:rPr lang="ru-RU" sz="2400" dirty="0" err="1"/>
              <a:t>conduct</a:t>
            </a:r>
            <a:r>
              <a:rPr lang="ru-RU" sz="2400" dirty="0"/>
              <a:t> </a:t>
            </a:r>
            <a:r>
              <a:rPr lang="ru-RU" sz="2400" dirty="0" err="1"/>
              <a:t>an</a:t>
            </a:r>
            <a:r>
              <a:rPr lang="ru-RU" sz="2400" dirty="0"/>
              <a:t> </a:t>
            </a:r>
            <a:r>
              <a:rPr lang="ru-RU" sz="2400" dirty="0" err="1"/>
              <a:t>independent</a:t>
            </a:r>
            <a:r>
              <a:rPr lang="ru-RU" sz="2400" dirty="0"/>
              <a:t> </a:t>
            </a:r>
            <a:r>
              <a:rPr lang="ru-RU" sz="2400" dirty="0" err="1"/>
              <a:t>monetary</a:t>
            </a:r>
            <a:r>
              <a:rPr lang="ru-RU" sz="2400" dirty="0"/>
              <a:t> </a:t>
            </a:r>
            <a:r>
              <a:rPr lang="ru-RU" sz="2400" dirty="0" err="1"/>
              <a:t>policy</a:t>
            </a:r>
            <a:r>
              <a:rPr lang="ru-RU" sz="2400" dirty="0"/>
              <a:t> </a:t>
            </a:r>
            <a:r>
              <a:rPr lang="ru-RU" sz="2400" dirty="0" err="1"/>
              <a:t>to</a:t>
            </a:r>
            <a:r>
              <a:rPr lang="ru-RU" sz="2400" dirty="0"/>
              <a:t> </a:t>
            </a:r>
            <a:r>
              <a:rPr lang="ru-RU" sz="2400" dirty="0" err="1"/>
              <a:t>change</a:t>
            </a:r>
            <a:r>
              <a:rPr lang="ru-RU" sz="2400" dirty="0"/>
              <a:t> </a:t>
            </a:r>
            <a:r>
              <a:rPr lang="ru-RU" sz="2400" dirty="0" err="1"/>
              <a:t>domestic</a:t>
            </a:r>
            <a:r>
              <a:rPr lang="ru-RU" sz="2400" dirty="0"/>
              <a:t> </a:t>
            </a:r>
            <a:r>
              <a:rPr lang="ru-RU" sz="2400" dirty="0" err="1"/>
              <a:t>income</a:t>
            </a:r>
            <a:r>
              <a:rPr lang="ru-RU" sz="2400" dirty="0"/>
              <a:t>.</a:t>
            </a:r>
          </a:p>
        </p:txBody>
      </p:sp>
    </p:spTree>
    <p:extLst>
      <p:ext uri="{BB962C8B-B14F-4D97-AF65-F5344CB8AC3E}">
        <p14:creationId xmlns:p14="http://schemas.microsoft.com/office/powerpoint/2010/main" val="96880055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13.3. Fiscal Policy under Fixed Exchange Rates</a:t>
            </a:r>
            <a:endParaRPr lang="ru-RU"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736" y="1844824"/>
            <a:ext cx="5310201" cy="3376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36714" y="5229200"/>
            <a:ext cx="6768752" cy="1200329"/>
          </a:xfrm>
          <a:prstGeom prst="rect">
            <a:avLst/>
          </a:prstGeom>
          <a:noFill/>
        </p:spPr>
        <p:txBody>
          <a:bodyPr wrap="square" rtlCol="0">
            <a:spAutoFit/>
          </a:bodyPr>
          <a:lstStyle/>
          <a:p>
            <a:r>
              <a:rPr lang="en-US" sz="2400" dirty="0" smtClean="0"/>
              <a:t>Fiscal expansion with fixed exchange rates has effect on income and can be used to stimulate the domestic economy.</a:t>
            </a:r>
            <a:endParaRPr lang="ru-RU" sz="2400" dirty="0"/>
          </a:p>
        </p:txBody>
      </p:sp>
    </p:spTree>
    <p:extLst>
      <p:ext uri="{BB962C8B-B14F-4D97-AF65-F5344CB8AC3E}">
        <p14:creationId xmlns:p14="http://schemas.microsoft.com/office/powerpoint/2010/main" val="335281416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13.4. Monetary Policy under Floating Exchange Rates</a:t>
            </a:r>
            <a:endParaRPr lang="ru-RU"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1700808"/>
            <a:ext cx="5150750" cy="3367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Прямоугольник 3"/>
          <p:cNvSpPr/>
          <p:nvPr/>
        </p:nvSpPr>
        <p:spPr>
          <a:xfrm>
            <a:off x="1763688" y="5013176"/>
            <a:ext cx="6048672" cy="830997"/>
          </a:xfrm>
          <a:prstGeom prst="rect">
            <a:avLst/>
          </a:prstGeom>
        </p:spPr>
        <p:txBody>
          <a:bodyPr wrap="square">
            <a:spAutoFit/>
          </a:bodyPr>
          <a:lstStyle/>
          <a:p>
            <a:r>
              <a:rPr lang="en-US" sz="2400" dirty="0" err="1"/>
              <a:t>W</a:t>
            </a:r>
            <a:r>
              <a:rPr lang="ru-RU" sz="2400" dirty="0" err="1" smtClean="0"/>
              <a:t>ith</a:t>
            </a:r>
            <a:r>
              <a:rPr lang="ru-RU" sz="2400" dirty="0" smtClean="0"/>
              <a:t> </a:t>
            </a:r>
            <a:r>
              <a:rPr lang="ru-RU" sz="2400" dirty="0" err="1"/>
              <a:t>floating</a:t>
            </a:r>
            <a:r>
              <a:rPr lang="ru-RU" sz="2400" dirty="0"/>
              <a:t> </a:t>
            </a:r>
            <a:r>
              <a:rPr lang="ru-RU" sz="2400" dirty="0" err="1"/>
              <a:t>exchange</a:t>
            </a:r>
            <a:r>
              <a:rPr lang="ru-RU" sz="2400" dirty="0"/>
              <a:t> </a:t>
            </a:r>
            <a:r>
              <a:rPr lang="ru-RU" sz="2400" dirty="0" err="1"/>
              <a:t>rates</a:t>
            </a:r>
            <a:r>
              <a:rPr lang="ru-RU" sz="2400" dirty="0"/>
              <a:t>, </a:t>
            </a:r>
            <a:r>
              <a:rPr lang="ru-RU" sz="2400" dirty="0" err="1"/>
              <a:t>monetary</a:t>
            </a:r>
            <a:r>
              <a:rPr lang="ru-RU" sz="2400" dirty="0"/>
              <a:t> </a:t>
            </a:r>
            <a:r>
              <a:rPr lang="ru-RU" sz="2400" dirty="0" err="1"/>
              <a:t>policy</a:t>
            </a:r>
            <a:r>
              <a:rPr lang="ru-RU" sz="2400" dirty="0"/>
              <a:t> </a:t>
            </a:r>
            <a:r>
              <a:rPr lang="ru-RU" sz="2400" dirty="0" err="1"/>
              <a:t>is</a:t>
            </a:r>
            <a:r>
              <a:rPr lang="ru-RU" sz="2400" dirty="0"/>
              <a:t> </a:t>
            </a:r>
            <a:r>
              <a:rPr lang="ru-RU" sz="2400" dirty="0" err="1"/>
              <a:t>effective</a:t>
            </a:r>
            <a:r>
              <a:rPr lang="ru-RU" sz="2400" dirty="0"/>
              <a:t> </a:t>
            </a:r>
            <a:r>
              <a:rPr lang="ru-RU" sz="2400" dirty="0" err="1"/>
              <a:t>in</a:t>
            </a:r>
            <a:r>
              <a:rPr lang="ru-RU" sz="2400" dirty="0"/>
              <a:t> </a:t>
            </a:r>
            <a:r>
              <a:rPr lang="ru-RU" sz="2400" dirty="0" err="1"/>
              <a:t>changing</a:t>
            </a:r>
            <a:r>
              <a:rPr lang="ru-RU" sz="2400" dirty="0"/>
              <a:t> </a:t>
            </a:r>
            <a:r>
              <a:rPr lang="ru-RU" sz="2400" dirty="0" err="1"/>
              <a:t>domestic</a:t>
            </a:r>
            <a:r>
              <a:rPr lang="ru-RU" sz="2400" dirty="0"/>
              <a:t> </a:t>
            </a:r>
            <a:r>
              <a:rPr lang="ru-RU" sz="2400" dirty="0" err="1"/>
              <a:t>income</a:t>
            </a:r>
            <a:endParaRPr lang="ru-RU" sz="2400" dirty="0"/>
          </a:p>
        </p:txBody>
      </p:sp>
    </p:spTree>
    <p:extLst>
      <p:ext uri="{BB962C8B-B14F-4D97-AF65-F5344CB8AC3E}">
        <p14:creationId xmlns:p14="http://schemas.microsoft.com/office/powerpoint/2010/main" val="25095085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13.5. Fiscal Policy under Floating Exchange Rates</a:t>
            </a:r>
            <a:endParaRPr lang="ru-RU"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633" y="1785128"/>
            <a:ext cx="5472608" cy="3516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Прямоугольник 3"/>
          <p:cNvSpPr/>
          <p:nvPr/>
        </p:nvSpPr>
        <p:spPr>
          <a:xfrm>
            <a:off x="969529" y="5301208"/>
            <a:ext cx="7344816" cy="1200329"/>
          </a:xfrm>
          <a:prstGeom prst="rect">
            <a:avLst/>
          </a:prstGeom>
        </p:spPr>
        <p:txBody>
          <a:bodyPr wrap="square">
            <a:spAutoFit/>
          </a:bodyPr>
          <a:lstStyle/>
          <a:p>
            <a:r>
              <a:rPr lang="ru-RU" sz="2400" dirty="0" err="1"/>
              <a:t>With</a:t>
            </a:r>
            <a:r>
              <a:rPr lang="ru-RU" sz="2400" dirty="0"/>
              <a:t> </a:t>
            </a:r>
            <a:r>
              <a:rPr lang="ru-RU" sz="2400" dirty="0" err="1"/>
              <a:t>floating</a:t>
            </a:r>
            <a:r>
              <a:rPr lang="ru-RU" sz="2400" dirty="0"/>
              <a:t> </a:t>
            </a:r>
            <a:r>
              <a:rPr lang="ru-RU" sz="2400" dirty="0" err="1"/>
              <a:t>exchange</a:t>
            </a:r>
            <a:r>
              <a:rPr lang="ru-RU" sz="2400" dirty="0"/>
              <a:t> </a:t>
            </a:r>
            <a:r>
              <a:rPr lang="ru-RU" sz="2400" dirty="0" err="1"/>
              <a:t>rates</a:t>
            </a:r>
            <a:r>
              <a:rPr lang="ru-RU" sz="2400" dirty="0"/>
              <a:t>, </a:t>
            </a:r>
            <a:r>
              <a:rPr lang="ru-RU" sz="2400" dirty="0" err="1"/>
              <a:t>fiscal</a:t>
            </a:r>
            <a:r>
              <a:rPr lang="ru-RU" sz="2400" dirty="0"/>
              <a:t> </a:t>
            </a:r>
            <a:r>
              <a:rPr lang="ru-RU" sz="2400" dirty="0" err="1"/>
              <a:t>policy</a:t>
            </a:r>
            <a:r>
              <a:rPr lang="ru-RU" sz="2400" dirty="0"/>
              <a:t> </a:t>
            </a:r>
            <a:r>
              <a:rPr lang="ru-RU" sz="2400" dirty="0" err="1"/>
              <a:t>is</a:t>
            </a:r>
            <a:r>
              <a:rPr lang="ru-RU" sz="2400" dirty="0"/>
              <a:t> </a:t>
            </a:r>
            <a:r>
              <a:rPr lang="ru-RU" sz="2400" dirty="0" err="1"/>
              <a:t>ineffective</a:t>
            </a:r>
            <a:r>
              <a:rPr lang="ru-RU" sz="2400" dirty="0"/>
              <a:t> </a:t>
            </a:r>
            <a:r>
              <a:rPr lang="ru-RU" sz="2400" dirty="0" err="1"/>
              <a:t>in</a:t>
            </a:r>
            <a:r>
              <a:rPr lang="ru-RU" sz="2400" dirty="0"/>
              <a:t> </a:t>
            </a:r>
            <a:r>
              <a:rPr lang="ru-RU" sz="2400" dirty="0" err="1"/>
              <a:t>shifting</a:t>
            </a:r>
            <a:r>
              <a:rPr lang="ru-RU" sz="2400" dirty="0"/>
              <a:t> </a:t>
            </a:r>
            <a:r>
              <a:rPr lang="ru-RU" sz="2400" dirty="0" err="1"/>
              <a:t>the</a:t>
            </a:r>
            <a:r>
              <a:rPr lang="ru-RU" sz="2400" dirty="0"/>
              <a:t> </a:t>
            </a:r>
            <a:r>
              <a:rPr lang="ru-RU" sz="2400" dirty="0" err="1"/>
              <a:t>level</a:t>
            </a:r>
            <a:r>
              <a:rPr lang="ru-RU" sz="2400" dirty="0"/>
              <a:t> </a:t>
            </a:r>
            <a:r>
              <a:rPr lang="ru-RU" sz="2400" dirty="0" err="1"/>
              <a:t>of</a:t>
            </a:r>
            <a:r>
              <a:rPr lang="ru-RU" sz="2400" dirty="0"/>
              <a:t> </a:t>
            </a:r>
            <a:r>
              <a:rPr lang="ru-RU" sz="2400" dirty="0" err="1"/>
              <a:t>income</a:t>
            </a:r>
            <a:r>
              <a:rPr lang="ru-RU" sz="2400" dirty="0"/>
              <a:t>. </a:t>
            </a:r>
            <a:r>
              <a:rPr lang="ru-RU" sz="2400" dirty="0" err="1"/>
              <a:t>It</a:t>
            </a:r>
            <a:r>
              <a:rPr lang="ru-RU" sz="2400" dirty="0"/>
              <a:t> </a:t>
            </a:r>
            <a:r>
              <a:rPr lang="ru-RU" sz="2400" dirty="0" err="1"/>
              <a:t>will</a:t>
            </a:r>
            <a:r>
              <a:rPr lang="ru-RU" sz="2400" dirty="0"/>
              <a:t> </a:t>
            </a:r>
            <a:r>
              <a:rPr lang="ru-RU" sz="2400" dirty="0" err="1"/>
              <a:t>cause</a:t>
            </a:r>
            <a:r>
              <a:rPr lang="ru-RU" sz="2400" dirty="0"/>
              <a:t> </a:t>
            </a:r>
            <a:r>
              <a:rPr lang="ru-RU" sz="2400" dirty="0" err="1"/>
              <a:t>only</a:t>
            </a:r>
            <a:r>
              <a:rPr lang="ru-RU" sz="2400" dirty="0"/>
              <a:t> </a:t>
            </a:r>
            <a:r>
              <a:rPr lang="ru-RU" sz="2400" dirty="0" err="1"/>
              <a:t>the</a:t>
            </a:r>
            <a:r>
              <a:rPr lang="ru-RU" sz="2400" dirty="0"/>
              <a:t> </a:t>
            </a:r>
            <a:r>
              <a:rPr lang="ru-RU" sz="2400" dirty="0" err="1"/>
              <a:t>appreciation</a:t>
            </a:r>
            <a:r>
              <a:rPr lang="ru-RU" sz="2400" dirty="0"/>
              <a:t> </a:t>
            </a:r>
            <a:r>
              <a:rPr lang="ru-RU" sz="2400" dirty="0" err="1"/>
              <a:t>of</a:t>
            </a:r>
            <a:r>
              <a:rPr lang="ru-RU" sz="2400" dirty="0"/>
              <a:t> </a:t>
            </a:r>
            <a:r>
              <a:rPr lang="ru-RU" sz="2400" dirty="0" err="1"/>
              <a:t>domestic</a:t>
            </a:r>
            <a:r>
              <a:rPr lang="ru-RU" sz="2400" dirty="0"/>
              <a:t> </a:t>
            </a:r>
            <a:r>
              <a:rPr lang="ru-RU" sz="2400" dirty="0" err="1"/>
              <a:t>currency</a:t>
            </a:r>
            <a:r>
              <a:rPr lang="ru-RU" sz="2400" dirty="0"/>
              <a:t>.</a:t>
            </a:r>
          </a:p>
        </p:txBody>
      </p:sp>
    </p:spTree>
    <p:extLst>
      <p:ext uri="{BB962C8B-B14F-4D97-AF65-F5344CB8AC3E}">
        <p14:creationId xmlns:p14="http://schemas.microsoft.com/office/powerpoint/2010/main" val="267138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1.3. Russian foreign exchange market</a:t>
            </a:r>
            <a:endParaRPr lang="ru-RU" dirty="0"/>
          </a:p>
        </p:txBody>
      </p:sp>
      <p:sp>
        <p:nvSpPr>
          <p:cNvPr id="3" name="Объект 2"/>
          <p:cNvSpPr>
            <a:spLocks noGrp="1"/>
          </p:cNvSpPr>
          <p:nvPr>
            <p:ph idx="1"/>
          </p:nvPr>
        </p:nvSpPr>
        <p:spPr/>
        <p:txBody>
          <a:bodyPr>
            <a:normAutofit fontScale="77500" lnSpcReduction="20000"/>
          </a:bodyPr>
          <a:lstStyle/>
          <a:p>
            <a:r>
              <a:rPr lang="en-US" dirty="0"/>
              <a:t>Moscow Exchange </a:t>
            </a:r>
            <a:r>
              <a:rPr lang="en-US" dirty="0" smtClean="0"/>
              <a:t>Group</a:t>
            </a:r>
            <a:r>
              <a:rPr lang="ru-RU" dirty="0" smtClean="0"/>
              <a:t> </a:t>
            </a:r>
            <a:r>
              <a:rPr lang="en-US" dirty="0" smtClean="0"/>
              <a:t>(</a:t>
            </a:r>
            <a:r>
              <a:rPr lang="ru-RU" u="sng" dirty="0">
                <a:hlinkClick r:id="rId2"/>
              </a:rPr>
              <a:t>http://moex.com</a:t>
            </a:r>
            <a:r>
              <a:rPr lang="en-US" dirty="0" smtClean="0"/>
              <a:t>) </a:t>
            </a:r>
            <a:r>
              <a:rPr lang="ru-RU" dirty="0" err="1" smtClean="0"/>
              <a:t>is</a:t>
            </a:r>
            <a:r>
              <a:rPr lang="ru-RU" dirty="0" smtClean="0"/>
              <a:t> </a:t>
            </a:r>
            <a:r>
              <a:rPr lang="ru-RU" dirty="0"/>
              <a:t>a </a:t>
            </a:r>
            <a:r>
              <a:rPr lang="ru-RU" dirty="0" err="1"/>
              <a:t>rouble</a:t>
            </a:r>
            <a:r>
              <a:rPr lang="ru-RU" dirty="0"/>
              <a:t> </a:t>
            </a:r>
            <a:r>
              <a:rPr lang="ru-RU" dirty="0" err="1"/>
              <a:t>liquidity</a:t>
            </a:r>
            <a:r>
              <a:rPr lang="ru-RU" dirty="0"/>
              <a:t> </a:t>
            </a:r>
            <a:r>
              <a:rPr lang="ru-RU" dirty="0" err="1"/>
              <a:t>centre</a:t>
            </a:r>
            <a:r>
              <a:rPr lang="ru-RU" dirty="0"/>
              <a:t> </a:t>
            </a:r>
            <a:r>
              <a:rPr lang="ru-RU" dirty="0" err="1"/>
              <a:t>and</a:t>
            </a:r>
            <a:r>
              <a:rPr lang="ru-RU" dirty="0"/>
              <a:t> </a:t>
            </a:r>
            <a:r>
              <a:rPr lang="ru-RU" dirty="0" err="1"/>
              <a:t>the</a:t>
            </a:r>
            <a:r>
              <a:rPr lang="ru-RU" dirty="0"/>
              <a:t> </a:t>
            </a:r>
            <a:r>
              <a:rPr lang="ru-RU" dirty="0" err="1"/>
              <a:t>oldest</a:t>
            </a:r>
            <a:r>
              <a:rPr lang="ru-RU" dirty="0"/>
              <a:t> </a:t>
            </a:r>
            <a:r>
              <a:rPr lang="ru-RU" dirty="0" err="1"/>
              <a:t>regulated</a:t>
            </a:r>
            <a:r>
              <a:rPr lang="ru-RU" dirty="0"/>
              <a:t> </a:t>
            </a:r>
            <a:r>
              <a:rPr lang="ru-RU" dirty="0" err="1"/>
              <a:t>domestic</a:t>
            </a:r>
            <a:r>
              <a:rPr lang="ru-RU" dirty="0"/>
              <a:t> FX </a:t>
            </a:r>
            <a:r>
              <a:rPr lang="ru-RU" dirty="0" err="1"/>
              <a:t>trading</a:t>
            </a:r>
            <a:r>
              <a:rPr lang="ru-RU" dirty="0"/>
              <a:t> </a:t>
            </a:r>
            <a:r>
              <a:rPr lang="ru-RU" dirty="0" err="1"/>
              <a:t>venue</a:t>
            </a:r>
            <a:r>
              <a:rPr lang="ru-RU" dirty="0"/>
              <a:t>, </a:t>
            </a:r>
            <a:r>
              <a:rPr lang="ru-RU" dirty="0" err="1"/>
              <a:t>operating</a:t>
            </a:r>
            <a:r>
              <a:rPr lang="ru-RU" dirty="0"/>
              <a:t> </a:t>
            </a:r>
            <a:r>
              <a:rPr lang="ru-RU" dirty="0" err="1"/>
              <a:t>since</a:t>
            </a:r>
            <a:r>
              <a:rPr lang="ru-RU" dirty="0"/>
              <a:t> 1992</a:t>
            </a:r>
            <a:r>
              <a:rPr lang="ru-RU" dirty="0" smtClean="0"/>
              <a:t>.</a:t>
            </a:r>
            <a:endParaRPr lang="en-US" dirty="0" smtClean="0"/>
          </a:p>
          <a:p>
            <a:r>
              <a:rPr lang="ru-RU" dirty="0" err="1" smtClean="0"/>
              <a:t>The</a:t>
            </a:r>
            <a:r>
              <a:rPr lang="ru-RU" dirty="0" smtClean="0"/>
              <a:t> </a:t>
            </a:r>
            <a:r>
              <a:rPr lang="ru-RU" dirty="0" err="1"/>
              <a:t>Central</a:t>
            </a:r>
            <a:r>
              <a:rPr lang="ru-RU" dirty="0"/>
              <a:t> </a:t>
            </a:r>
            <a:r>
              <a:rPr lang="ru-RU" dirty="0" err="1"/>
              <a:t>Bank</a:t>
            </a:r>
            <a:r>
              <a:rPr lang="ru-RU" dirty="0"/>
              <a:t> </a:t>
            </a:r>
            <a:r>
              <a:rPr lang="ru-RU" dirty="0" err="1"/>
              <a:t>of</a:t>
            </a:r>
            <a:r>
              <a:rPr lang="ru-RU" dirty="0"/>
              <a:t> </a:t>
            </a:r>
            <a:r>
              <a:rPr lang="ru-RU" dirty="0" err="1"/>
              <a:t>the</a:t>
            </a:r>
            <a:r>
              <a:rPr lang="ru-RU" dirty="0"/>
              <a:t> </a:t>
            </a:r>
            <a:r>
              <a:rPr lang="ru-RU" dirty="0" err="1"/>
              <a:t>Russian</a:t>
            </a:r>
            <a:r>
              <a:rPr lang="ru-RU" dirty="0"/>
              <a:t> </a:t>
            </a:r>
            <a:r>
              <a:rPr lang="ru-RU" dirty="0" err="1"/>
              <a:t>Federation</a:t>
            </a:r>
            <a:r>
              <a:rPr lang="ru-RU" dirty="0"/>
              <a:t> </a:t>
            </a:r>
            <a:r>
              <a:rPr lang="ru-RU" dirty="0" err="1"/>
              <a:t>sets</a:t>
            </a:r>
            <a:r>
              <a:rPr lang="ru-RU" dirty="0"/>
              <a:t> </a:t>
            </a:r>
            <a:r>
              <a:rPr lang="ru-RU" dirty="0" err="1"/>
              <a:t>the</a:t>
            </a:r>
            <a:r>
              <a:rPr lang="ru-RU" dirty="0"/>
              <a:t> </a:t>
            </a:r>
            <a:r>
              <a:rPr lang="ru-RU" dirty="0" err="1"/>
              <a:t>official</a:t>
            </a:r>
            <a:r>
              <a:rPr lang="ru-RU" dirty="0"/>
              <a:t> RUB </a:t>
            </a:r>
            <a:r>
              <a:rPr lang="ru-RU" dirty="0" err="1"/>
              <a:t>exchange</a:t>
            </a:r>
            <a:r>
              <a:rPr lang="ru-RU" dirty="0"/>
              <a:t> </a:t>
            </a:r>
            <a:r>
              <a:rPr lang="ru-RU" dirty="0" err="1"/>
              <a:t>rate</a:t>
            </a:r>
            <a:r>
              <a:rPr lang="ru-RU" dirty="0"/>
              <a:t> </a:t>
            </a:r>
            <a:r>
              <a:rPr lang="ru-RU" dirty="0" err="1"/>
              <a:t>based</a:t>
            </a:r>
            <a:r>
              <a:rPr lang="ru-RU" dirty="0"/>
              <a:t> </a:t>
            </a:r>
            <a:r>
              <a:rPr lang="ru-RU" dirty="0" err="1"/>
              <a:t>on</a:t>
            </a:r>
            <a:r>
              <a:rPr lang="ru-RU" dirty="0"/>
              <a:t> </a:t>
            </a:r>
            <a:r>
              <a:rPr lang="ru-RU" dirty="0" err="1"/>
              <a:t>exchange</a:t>
            </a:r>
            <a:r>
              <a:rPr lang="ru-RU" dirty="0"/>
              <a:t> </a:t>
            </a:r>
            <a:r>
              <a:rPr lang="ru-RU" dirty="0" err="1"/>
              <a:t>trading</a:t>
            </a:r>
            <a:r>
              <a:rPr lang="ru-RU" dirty="0"/>
              <a:t> </a:t>
            </a:r>
            <a:r>
              <a:rPr lang="ru-RU" dirty="0" err="1"/>
              <a:t>results</a:t>
            </a:r>
            <a:r>
              <a:rPr lang="ru-RU" dirty="0" smtClean="0"/>
              <a:t>.</a:t>
            </a:r>
            <a:endParaRPr lang="en-US" dirty="0" smtClean="0"/>
          </a:p>
          <a:p>
            <a:r>
              <a:rPr lang="ru-RU" dirty="0"/>
              <a:t>FX </a:t>
            </a:r>
            <a:r>
              <a:rPr lang="ru-RU" dirty="0" err="1"/>
              <a:t>Market</a:t>
            </a:r>
            <a:r>
              <a:rPr lang="ru-RU" dirty="0"/>
              <a:t> </a:t>
            </a:r>
            <a:r>
              <a:rPr lang="ru-RU" dirty="0" err="1"/>
              <a:t>members</a:t>
            </a:r>
            <a:r>
              <a:rPr lang="ru-RU" dirty="0"/>
              <a:t> </a:t>
            </a:r>
            <a:r>
              <a:rPr lang="ru-RU" dirty="0" err="1"/>
              <a:t>post</a:t>
            </a:r>
            <a:r>
              <a:rPr lang="ru-RU" dirty="0"/>
              <a:t> </a:t>
            </a:r>
            <a:r>
              <a:rPr lang="ru-RU" dirty="0" err="1"/>
              <a:t>full</a:t>
            </a:r>
            <a:r>
              <a:rPr lang="ru-RU" dirty="0"/>
              <a:t> </a:t>
            </a:r>
            <a:r>
              <a:rPr lang="ru-RU" dirty="0" err="1"/>
              <a:t>or</a:t>
            </a:r>
            <a:r>
              <a:rPr lang="ru-RU" dirty="0"/>
              <a:t> </a:t>
            </a:r>
            <a:r>
              <a:rPr lang="ru-RU" dirty="0" err="1"/>
              <a:t>partial</a:t>
            </a:r>
            <a:r>
              <a:rPr lang="ru-RU" dirty="0"/>
              <a:t> </a:t>
            </a:r>
            <a:r>
              <a:rPr lang="ru-RU" dirty="0" err="1"/>
              <a:t>collateral</a:t>
            </a:r>
            <a:r>
              <a:rPr lang="ru-RU" dirty="0"/>
              <a:t> </a:t>
            </a:r>
            <a:r>
              <a:rPr lang="ru-RU" dirty="0" err="1"/>
              <a:t>to</a:t>
            </a:r>
            <a:r>
              <a:rPr lang="ru-RU" dirty="0"/>
              <a:t> </a:t>
            </a:r>
            <a:r>
              <a:rPr lang="ru-RU" dirty="0" err="1"/>
              <a:t>execute</a:t>
            </a:r>
            <a:r>
              <a:rPr lang="ru-RU" dirty="0"/>
              <a:t> </a:t>
            </a:r>
            <a:r>
              <a:rPr lang="ru-RU" dirty="0" err="1"/>
              <a:t>their</a:t>
            </a:r>
            <a:r>
              <a:rPr lang="ru-RU" dirty="0"/>
              <a:t> </a:t>
            </a:r>
            <a:r>
              <a:rPr lang="ru-RU" dirty="0" err="1"/>
              <a:t>trades</a:t>
            </a:r>
            <a:r>
              <a:rPr lang="ru-RU" dirty="0"/>
              <a:t>. </a:t>
            </a:r>
            <a:endParaRPr lang="en-US" dirty="0" smtClean="0"/>
          </a:p>
          <a:p>
            <a:r>
              <a:rPr lang="ru-RU" dirty="0" err="1" smtClean="0"/>
              <a:t>Trades</a:t>
            </a:r>
            <a:r>
              <a:rPr lang="ru-RU" dirty="0" smtClean="0"/>
              <a:t> </a:t>
            </a:r>
            <a:r>
              <a:rPr lang="ru-RU" dirty="0" err="1"/>
              <a:t>are</a:t>
            </a:r>
            <a:r>
              <a:rPr lang="ru-RU" dirty="0"/>
              <a:t> </a:t>
            </a:r>
            <a:r>
              <a:rPr lang="ru-RU" dirty="0" err="1"/>
              <a:t>settled</a:t>
            </a:r>
            <a:r>
              <a:rPr lang="ru-RU" dirty="0"/>
              <a:t> </a:t>
            </a:r>
            <a:r>
              <a:rPr lang="ru-RU" dirty="0" err="1"/>
              <a:t>on</a:t>
            </a:r>
            <a:r>
              <a:rPr lang="ru-RU" dirty="0"/>
              <a:t> a </a:t>
            </a:r>
            <a:r>
              <a:rPr lang="ru-RU" dirty="0" err="1"/>
              <a:t>payment</a:t>
            </a:r>
            <a:r>
              <a:rPr lang="ru-RU" dirty="0"/>
              <a:t> </a:t>
            </a:r>
            <a:r>
              <a:rPr lang="ru-RU" dirty="0" err="1"/>
              <a:t>vs</a:t>
            </a:r>
            <a:r>
              <a:rPr lang="ru-RU" dirty="0"/>
              <a:t>. </a:t>
            </a:r>
            <a:r>
              <a:rPr lang="ru-RU" dirty="0" err="1"/>
              <a:t>payment</a:t>
            </a:r>
            <a:r>
              <a:rPr lang="ru-RU" dirty="0"/>
              <a:t> </a:t>
            </a:r>
            <a:r>
              <a:rPr lang="ru-RU" dirty="0" err="1"/>
              <a:t>basis</a:t>
            </a:r>
            <a:r>
              <a:rPr lang="ru-RU" dirty="0"/>
              <a:t>, </a:t>
            </a:r>
            <a:r>
              <a:rPr lang="ru-RU" dirty="0" err="1"/>
              <a:t>whereby</a:t>
            </a:r>
            <a:r>
              <a:rPr lang="ru-RU" dirty="0"/>
              <a:t> </a:t>
            </a:r>
            <a:r>
              <a:rPr lang="ru-RU" dirty="0" err="1"/>
              <a:t>delivery</a:t>
            </a:r>
            <a:r>
              <a:rPr lang="ru-RU" dirty="0"/>
              <a:t> </a:t>
            </a:r>
            <a:r>
              <a:rPr lang="ru-RU" dirty="0" err="1"/>
              <a:t>is</a:t>
            </a:r>
            <a:r>
              <a:rPr lang="ru-RU" dirty="0"/>
              <a:t> </a:t>
            </a:r>
            <a:r>
              <a:rPr lang="ru-RU" dirty="0" err="1"/>
              <a:t>made</a:t>
            </a:r>
            <a:r>
              <a:rPr lang="ru-RU" dirty="0"/>
              <a:t> </a:t>
            </a:r>
            <a:r>
              <a:rPr lang="ru-RU" dirty="0" err="1"/>
              <a:t>when</a:t>
            </a:r>
            <a:r>
              <a:rPr lang="ru-RU" dirty="0"/>
              <a:t> a </a:t>
            </a:r>
            <a:r>
              <a:rPr lang="ru-RU" dirty="0" err="1"/>
              <a:t>member</a:t>
            </a:r>
            <a:r>
              <a:rPr lang="ru-RU" dirty="0"/>
              <a:t> </a:t>
            </a:r>
            <a:r>
              <a:rPr lang="ru-RU" dirty="0" err="1"/>
              <a:t>fulfils</a:t>
            </a:r>
            <a:r>
              <a:rPr lang="ru-RU" dirty="0"/>
              <a:t> </a:t>
            </a:r>
            <a:r>
              <a:rPr lang="ru-RU" dirty="0" err="1"/>
              <a:t>all</a:t>
            </a:r>
            <a:r>
              <a:rPr lang="ru-RU" dirty="0"/>
              <a:t> </a:t>
            </a:r>
            <a:r>
              <a:rPr lang="ru-RU" dirty="0" err="1"/>
              <a:t>of</a:t>
            </a:r>
            <a:r>
              <a:rPr lang="ru-RU" dirty="0"/>
              <a:t> </a:t>
            </a:r>
            <a:r>
              <a:rPr lang="ru-RU" dirty="0" err="1"/>
              <a:t>its</a:t>
            </a:r>
            <a:r>
              <a:rPr lang="ru-RU" dirty="0"/>
              <a:t> </a:t>
            </a:r>
            <a:r>
              <a:rPr lang="ru-RU" dirty="0" err="1"/>
              <a:t>obligations</a:t>
            </a:r>
            <a:r>
              <a:rPr lang="ru-RU" dirty="0"/>
              <a:t> </a:t>
            </a:r>
            <a:r>
              <a:rPr lang="ru-RU" dirty="0" err="1"/>
              <a:t>to</a:t>
            </a:r>
            <a:r>
              <a:rPr lang="ru-RU" dirty="0"/>
              <a:t> </a:t>
            </a:r>
            <a:r>
              <a:rPr lang="ru-RU" dirty="0" err="1"/>
              <a:t>the</a:t>
            </a:r>
            <a:r>
              <a:rPr lang="ru-RU" dirty="0"/>
              <a:t> </a:t>
            </a:r>
            <a:r>
              <a:rPr lang="ru-RU" dirty="0" err="1"/>
              <a:t>the</a:t>
            </a:r>
            <a:r>
              <a:rPr lang="ru-RU" dirty="0"/>
              <a:t> </a:t>
            </a:r>
            <a:r>
              <a:rPr lang="ru-RU" dirty="0" err="1"/>
              <a:t>National</a:t>
            </a:r>
            <a:r>
              <a:rPr lang="ru-RU" dirty="0"/>
              <a:t> </a:t>
            </a:r>
            <a:r>
              <a:rPr lang="ru-RU" dirty="0" err="1"/>
              <a:t>Clearing</a:t>
            </a:r>
            <a:r>
              <a:rPr lang="ru-RU" dirty="0"/>
              <a:t> </a:t>
            </a:r>
            <a:r>
              <a:rPr lang="ru-RU" dirty="0" err="1"/>
              <a:t>Centre</a:t>
            </a:r>
            <a:r>
              <a:rPr lang="ru-RU" dirty="0"/>
              <a:t> (NCC) </a:t>
            </a:r>
            <a:r>
              <a:rPr lang="ru-RU" dirty="0" err="1"/>
              <a:t>which</a:t>
            </a:r>
            <a:r>
              <a:rPr lang="ru-RU" dirty="0"/>
              <a:t> </a:t>
            </a:r>
            <a:r>
              <a:rPr lang="ru-RU" dirty="0" err="1"/>
              <a:t>acts</a:t>
            </a:r>
            <a:r>
              <a:rPr lang="ru-RU" dirty="0"/>
              <a:t> </a:t>
            </a:r>
            <a:r>
              <a:rPr lang="ru-RU" dirty="0" err="1"/>
              <a:t>as</a:t>
            </a:r>
            <a:r>
              <a:rPr lang="ru-RU" dirty="0"/>
              <a:t> </a:t>
            </a:r>
            <a:r>
              <a:rPr lang="ru-RU" dirty="0" err="1"/>
              <a:t>the</a:t>
            </a:r>
            <a:r>
              <a:rPr lang="ru-RU" dirty="0"/>
              <a:t> </a:t>
            </a:r>
            <a:r>
              <a:rPr lang="ru-RU" dirty="0" err="1"/>
              <a:t>central</a:t>
            </a:r>
            <a:r>
              <a:rPr lang="ru-RU" dirty="0"/>
              <a:t> </a:t>
            </a:r>
            <a:r>
              <a:rPr lang="ru-RU" dirty="0" err="1"/>
              <a:t>counterparty</a:t>
            </a:r>
            <a:r>
              <a:rPr lang="ru-RU" dirty="0"/>
              <a:t> </a:t>
            </a:r>
            <a:r>
              <a:rPr lang="ru-RU" dirty="0" err="1"/>
              <a:t>and</a:t>
            </a:r>
            <a:r>
              <a:rPr lang="ru-RU" dirty="0"/>
              <a:t> </a:t>
            </a:r>
            <a:r>
              <a:rPr lang="ru-RU" dirty="0" err="1"/>
              <a:t>is</a:t>
            </a:r>
            <a:r>
              <a:rPr lang="ru-RU" dirty="0"/>
              <a:t> </a:t>
            </a:r>
            <a:r>
              <a:rPr lang="ru-RU" dirty="0" err="1"/>
              <a:t>responsible</a:t>
            </a:r>
            <a:r>
              <a:rPr lang="ru-RU" dirty="0"/>
              <a:t> </a:t>
            </a:r>
            <a:r>
              <a:rPr lang="ru-RU" dirty="0" err="1"/>
              <a:t>for</a:t>
            </a:r>
            <a:r>
              <a:rPr lang="ru-RU" dirty="0"/>
              <a:t> </a:t>
            </a:r>
            <a:r>
              <a:rPr lang="ru-RU" dirty="0" err="1"/>
              <a:t>centralised</a:t>
            </a:r>
            <a:r>
              <a:rPr lang="ru-RU" dirty="0"/>
              <a:t> </a:t>
            </a:r>
            <a:r>
              <a:rPr lang="ru-RU" dirty="0" err="1"/>
              <a:t>clearing</a:t>
            </a:r>
            <a:r>
              <a:rPr lang="ru-RU" dirty="0"/>
              <a:t>.</a:t>
            </a:r>
          </a:p>
        </p:txBody>
      </p:sp>
    </p:spTree>
    <p:extLst>
      <p:ext uri="{BB962C8B-B14F-4D97-AF65-F5344CB8AC3E}">
        <p14:creationId xmlns:p14="http://schemas.microsoft.com/office/powerpoint/2010/main" val="1100684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a:t>Moscow</a:t>
            </a:r>
            <a:r>
              <a:rPr lang="ru-RU" dirty="0"/>
              <a:t> </a:t>
            </a:r>
            <a:r>
              <a:rPr lang="ru-RU" dirty="0" err="1"/>
              <a:t>Exchange</a:t>
            </a:r>
            <a:r>
              <a:rPr lang="ru-RU" dirty="0"/>
              <a:t> </a:t>
            </a:r>
            <a:r>
              <a:rPr lang="ru-RU" dirty="0" err="1"/>
              <a:t>offers</a:t>
            </a:r>
            <a:r>
              <a:rPr lang="ru-RU" dirty="0"/>
              <a:t> </a:t>
            </a:r>
            <a:r>
              <a:rPr lang="ru-RU" dirty="0" err="1"/>
              <a:t>trading</a:t>
            </a:r>
            <a:r>
              <a:rPr lang="ru-RU" dirty="0"/>
              <a:t> </a:t>
            </a:r>
            <a:r>
              <a:rPr lang="ru-RU" dirty="0" err="1"/>
              <a:t>in</a:t>
            </a:r>
            <a:r>
              <a:rPr lang="ru-RU" dirty="0"/>
              <a:t> </a:t>
            </a:r>
            <a:r>
              <a:rPr lang="ru-RU" dirty="0" err="1"/>
              <a:t>the</a:t>
            </a:r>
            <a:r>
              <a:rPr lang="ru-RU" dirty="0"/>
              <a:t> </a:t>
            </a:r>
            <a:r>
              <a:rPr lang="ru-RU" dirty="0" err="1"/>
              <a:t>following</a:t>
            </a:r>
            <a:r>
              <a:rPr lang="ru-RU" dirty="0"/>
              <a:t> </a:t>
            </a:r>
            <a:r>
              <a:rPr lang="ru-RU" dirty="0" err="1" smtClean="0"/>
              <a:t>currencies</a:t>
            </a:r>
            <a:r>
              <a:rPr lang="en-US" dirty="0" smtClean="0"/>
              <a:t>:</a:t>
            </a:r>
            <a:endParaRPr lang="ru-RU" dirty="0"/>
          </a:p>
        </p:txBody>
      </p:sp>
      <p:sp>
        <p:nvSpPr>
          <p:cNvPr id="3" name="Объект 2"/>
          <p:cNvSpPr>
            <a:spLocks noGrp="1"/>
          </p:cNvSpPr>
          <p:nvPr>
            <p:ph idx="1"/>
          </p:nvPr>
        </p:nvSpPr>
        <p:spPr/>
        <p:txBody>
          <a:bodyPr/>
          <a:lstStyle/>
          <a:p>
            <a:pPr marL="514350" indent="-514350">
              <a:buFont typeface="+mj-lt"/>
              <a:buAutoNum type="arabicPeriod"/>
            </a:pPr>
            <a:r>
              <a:rPr lang="en-US" dirty="0" smtClean="0"/>
              <a:t>U.S </a:t>
            </a:r>
            <a:r>
              <a:rPr lang="en-US" dirty="0"/>
              <a:t>dollar (USD), euro (EUR), U.S. dollar-euro basket (BKT), Chinese yuan (CNY), Ukrainian </a:t>
            </a:r>
            <a:r>
              <a:rPr lang="en-US" dirty="0" err="1"/>
              <a:t>hryvnia</a:t>
            </a:r>
            <a:r>
              <a:rPr lang="en-US" dirty="0"/>
              <a:t> (UAH), Kazakh </a:t>
            </a:r>
            <a:r>
              <a:rPr lang="en-US" dirty="0" err="1"/>
              <a:t>tenge</a:t>
            </a:r>
            <a:r>
              <a:rPr lang="en-US" dirty="0"/>
              <a:t> (KZT), and Belarusian ruble (BYR), with settlement in Russian rubles (RUB</a:t>
            </a:r>
            <a:r>
              <a:rPr lang="en-US" dirty="0" smtClean="0"/>
              <a:t>).</a:t>
            </a:r>
            <a:endParaRPr lang="ru-RU" dirty="0"/>
          </a:p>
          <a:p>
            <a:pPr marL="514350" indent="-514350">
              <a:buFont typeface="+mj-lt"/>
              <a:buAutoNum type="arabicPeriod"/>
            </a:pPr>
            <a:r>
              <a:rPr lang="en-US" dirty="0" smtClean="0"/>
              <a:t>Euro </a:t>
            </a:r>
            <a:r>
              <a:rPr lang="en-US" dirty="0"/>
              <a:t>with </a:t>
            </a:r>
            <a:r>
              <a:rPr lang="en-US" dirty="0" smtClean="0"/>
              <a:t>settlement </a:t>
            </a:r>
            <a:r>
              <a:rPr lang="en-US" dirty="0"/>
              <a:t>in U.S. dollars</a:t>
            </a:r>
            <a:r>
              <a:rPr lang="en-US" dirty="0" smtClean="0"/>
              <a:t>.</a:t>
            </a:r>
          </a:p>
          <a:p>
            <a:pPr marL="0" indent="0">
              <a:buNone/>
            </a:pPr>
            <a:r>
              <a:rPr lang="en-US" dirty="0" smtClean="0"/>
              <a:t>I</a:t>
            </a:r>
            <a:r>
              <a:rPr lang="ru-RU" dirty="0" smtClean="0"/>
              <a:t>n 2013 </a:t>
            </a:r>
            <a:r>
              <a:rPr lang="en-US" dirty="0" smtClean="0"/>
              <a:t>s</a:t>
            </a:r>
            <a:r>
              <a:rPr lang="ru-RU" dirty="0" err="1" smtClean="0"/>
              <a:t>pot</a:t>
            </a:r>
            <a:r>
              <a:rPr lang="ru-RU" dirty="0" smtClean="0"/>
              <a:t> </a:t>
            </a:r>
            <a:r>
              <a:rPr lang="ru-RU" dirty="0" err="1"/>
              <a:t>trades</a:t>
            </a:r>
            <a:r>
              <a:rPr lang="ru-RU" dirty="0"/>
              <a:t> </a:t>
            </a:r>
            <a:r>
              <a:rPr lang="ru-RU" dirty="0" err="1"/>
              <a:t>totalled</a:t>
            </a:r>
            <a:r>
              <a:rPr lang="ru-RU" dirty="0"/>
              <a:t> RUB 57 </a:t>
            </a:r>
            <a:r>
              <a:rPr lang="ru-RU" dirty="0" err="1"/>
              <a:t>trln</a:t>
            </a:r>
            <a:r>
              <a:rPr lang="ru-RU" dirty="0"/>
              <a:t> </a:t>
            </a:r>
            <a:r>
              <a:rPr lang="ru-RU" dirty="0" err="1"/>
              <a:t>and</a:t>
            </a:r>
            <a:r>
              <a:rPr lang="ru-RU" dirty="0"/>
              <a:t> </a:t>
            </a:r>
            <a:r>
              <a:rPr lang="ru-RU" dirty="0" err="1"/>
              <a:t>swap</a:t>
            </a:r>
            <a:r>
              <a:rPr lang="ru-RU" dirty="0"/>
              <a:t> </a:t>
            </a:r>
            <a:r>
              <a:rPr lang="ru-RU" dirty="0" err="1"/>
              <a:t>trades</a:t>
            </a:r>
            <a:r>
              <a:rPr lang="ru-RU" dirty="0"/>
              <a:t> </a:t>
            </a:r>
            <a:r>
              <a:rPr lang="ru-RU" dirty="0" err="1"/>
              <a:t>amounted</a:t>
            </a:r>
            <a:r>
              <a:rPr lang="ru-RU" dirty="0"/>
              <a:t> </a:t>
            </a:r>
            <a:r>
              <a:rPr lang="ru-RU" dirty="0" err="1"/>
              <a:t>to</a:t>
            </a:r>
            <a:r>
              <a:rPr lang="ru-RU" dirty="0"/>
              <a:t> RUB 99 </a:t>
            </a:r>
            <a:r>
              <a:rPr lang="ru-RU" dirty="0" err="1" smtClean="0"/>
              <a:t>trln</a:t>
            </a:r>
            <a:r>
              <a:rPr lang="en-US" dirty="0" smtClean="0"/>
              <a:t>.</a:t>
            </a:r>
            <a:endParaRPr lang="ru-RU" dirty="0"/>
          </a:p>
        </p:txBody>
      </p:sp>
    </p:spTree>
    <p:extLst>
      <p:ext uri="{BB962C8B-B14F-4D97-AF65-F5344CB8AC3E}">
        <p14:creationId xmlns:p14="http://schemas.microsoft.com/office/powerpoint/2010/main" val="3098034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1.4. Currency Arbitrage</a:t>
            </a:r>
            <a:endParaRPr lang="ru-RU" dirty="0"/>
          </a:p>
        </p:txBody>
      </p:sp>
      <p:sp>
        <p:nvSpPr>
          <p:cNvPr id="3" name="Объект 2"/>
          <p:cNvSpPr>
            <a:spLocks noGrp="1"/>
          </p:cNvSpPr>
          <p:nvPr>
            <p:ph idx="1"/>
          </p:nvPr>
        </p:nvSpPr>
        <p:spPr/>
        <p:txBody>
          <a:bodyPr>
            <a:normAutofit fontScale="85000" lnSpcReduction="10000"/>
          </a:bodyPr>
          <a:lstStyle/>
          <a:p>
            <a:r>
              <a:rPr lang="en-US" dirty="0" smtClean="0"/>
              <a:t>Currency arbitrage </a:t>
            </a:r>
            <a:r>
              <a:rPr lang="en-US" dirty="0"/>
              <a:t>is the practice of taking advantage of </a:t>
            </a:r>
            <a:r>
              <a:rPr lang="en-US" dirty="0" smtClean="0"/>
              <a:t>exchange rates difference </a:t>
            </a:r>
            <a:r>
              <a:rPr lang="en-US" dirty="0"/>
              <a:t>between two or more </a:t>
            </a:r>
            <a:r>
              <a:rPr lang="en-US" dirty="0" smtClean="0"/>
              <a:t>markets.</a:t>
            </a:r>
          </a:p>
          <a:p>
            <a:pPr marL="0" indent="0">
              <a:buNone/>
            </a:pPr>
            <a:r>
              <a:rPr lang="en-US" dirty="0" smtClean="0"/>
              <a:t>Arbitrage opportunity for USD/CHF:</a:t>
            </a:r>
          </a:p>
          <a:p>
            <a:pPr marL="0" indent="0">
              <a:buNone/>
            </a:pPr>
            <a:r>
              <a:rPr lang="en-US" dirty="0" smtClean="0"/>
              <a:t>Citibank </a:t>
            </a:r>
            <a:r>
              <a:rPr lang="en-US" dirty="0"/>
              <a:t>is quoting 0.8745-55.</a:t>
            </a:r>
            <a:endParaRPr lang="ru-RU" dirty="0"/>
          </a:p>
          <a:p>
            <a:pPr marL="0" indent="0">
              <a:buNone/>
            </a:pPr>
            <a:r>
              <a:rPr lang="ru-RU" dirty="0" err="1"/>
              <a:t>Deutsche</a:t>
            </a:r>
            <a:r>
              <a:rPr lang="ru-RU" dirty="0"/>
              <a:t> </a:t>
            </a:r>
            <a:r>
              <a:rPr lang="ru-RU" dirty="0" err="1"/>
              <a:t>Bank</a:t>
            </a:r>
            <a:r>
              <a:rPr lang="ru-RU" dirty="0"/>
              <a:t> </a:t>
            </a:r>
            <a:r>
              <a:rPr lang="ru-RU" dirty="0" err="1" smtClean="0"/>
              <a:t>is</a:t>
            </a:r>
            <a:r>
              <a:rPr lang="ru-RU" dirty="0" smtClean="0"/>
              <a:t> </a:t>
            </a:r>
            <a:r>
              <a:rPr lang="ru-RU" dirty="0" err="1"/>
              <a:t>quoting</a:t>
            </a:r>
            <a:r>
              <a:rPr lang="ru-RU" dirty="0"/>
              <a:t> 0.8725-35</a:t>
            </a:r>
            <a:r>
              <a:rPr lang="ru-RU" dirty="0" smtClean="0"/>
              <a:t>.</a:t>
            </a:r>
            <a:endParaRPr lang="en-US" dirty="0" smtClean="0"/>
          </a:p>
          <a:p>
            <a:pPr marL="0" indent="0">
              <a:buNone/>
            </a:pPr>
            <a:r>
              <a:rPr lang="ru-RU" dirty="0" err="1"/>
              <a:t>Trader</a:t>
            </a:r>
            <a:r>
              <a:rPr lang="ru-RU" dirty="0"/>
              <a:t> </a:t>
            </a:r>
            <a:r>
              <a:rPr lang="ru-RU" dirty="0" err="1"/>
              <a:t>could</a:t>
            </a:r>
            <a:r>
              <a:rPr lang="ru-RU" dirty="0"/>
              <a:t> </a:t>
            </a:r>
            <a:r>
              <a:rPr lang="ru-RU" dirty="0" err="1"/>
              <a:t>buy</a:t>
            </a:r>
            <a:r>
              <a:rPr lang="ru-RU" dirty="0"/>
              <a:t> $ 10 </a:t>
            </a:r>
            <a:r>
              <a:rPr lang="ru-RU" dirty="0" err="1"/>
              <a:t>million</a:t>
            </a:r>
            <a:r>
              <a:rPr lang="ru-RU" dirty="0"/>
              <a:t> </a:t>
            </a:r>
            <a:r>
              <a:rPr lang="ru-RU" dirty="0" err="1"/>
              <a:t>at</a:t>
            </a:r>
            <a:r>
              <a:rPr lang="ru-RU" dirty="0"/>
              <a:t> </a:t>
            </a:r>
            <a:r>
              <a:rPr lang="ru-RU" dirty="0" err="1"/>
              <a:t>Deutsche</a:t>
            </a:r>
            <a:r>
              <a:rPr lang="ru-RU" dirty="0"/>
              <a:t> </a:t>
            </a:r>
            <a:r>
              <a:rPr lang="ru-RU" dirty="0" err="1"/>
              <a:t>Bank’s</a:t>
            </a:r>
            <a:r>
              <a:rPr lang="ru-RU" dirty="0"/>
              <a:t> </a:t>
            </a:r>
            <a:r>
              <a:rPr lang="ru-RU" dirty="0" err="1"/>
              <a:t>offer</a:t>
            </a:r>
            <a:r>
              <a:rPr lang="ru-RU" dirty="0"/>
              <a:t> </a:t>
            </a:r>
            <a:r>
              <a:rPr lang="ru-RU" dirty="0" err="1"/>
              <a:t>price</a:t>
            </a:r>
            <a:r>
              <a:rPr lang="ru-RU" dirty="0"/>
              <a:t> </a:t>
            </a:r>
            <a:r>
              <a:rPr lang="ru-RU" dirty="0" err="1"/>
              <a:t>of</a:t>
            </a:r>
            <a:r>
              <a:rPr lang="ru-RU" dirty="0"/>
              <a:t> 0.8735 </a:t>
            </a:r>
            <a:r>
              <a:rPr lang="ru-RU" dirty="0" err="1"/>
              <a:t>and</a:t>
            </a:r>
            <a:r>
              <a:rPr lang="ru-RU" dirty="0"/>
              <a:t> </a:t>
            </a:r>
            <a:r>
              <a:rPr lang="ru-RU" dirty="0" err="1"/>
              <a:t>simultaneously</a:t>
            </a:r>
            <a:r>
              <a:rPr lang="ru-RU" dirty="0"/>
              <a:t> </a:t>
            </a:r>
            <a:r>
              <a:rPr lang="ru-RU" dirty="0" err="1"/>
              <a:t>sell</a:t>
            </a:r>
            <a:r>
              <a:rPr lang="ru-RU" dirty="0"/>
              <a:t> $ 10 </a:t>
            </a:r>
            <a:r>
              <a:rPr lang="ru-RU" dirty="0" err="1"/>
              <a:t>million</a:t>
            </a:r>
            <a:r>
              <a:rPr lang="ru-RU" dirty="0"/>
              <a:t> </a:t>
            </a:r>
            <a:r>
              <a:rPr lang="ru-RU" dirty="0" err="1"/>
              <a:t>to</a:t>
            </a:r>
            <a:r>
              <a:rPr lang="ru-RU" dirty="0"/>
              <a:t> </a:t>
            </a:r>
            <a:r>
              <a:rPr lang="ru-RU" dirty="0" err="1"/>
              <a:t>Citibank</a:t>
            </a:r>
            <a:r>
              <a:rPr lang="ru-RU" dirty="0"/>
              <a:t> </a:t>
            </a:r>
            <a:r>
              <a:rPr lang="ru-RU" dirty="0" err="1"/>
              <a:t>at</a:t>
            </a:r>
            <a:r>
              <a:rPr lang="ru-RU" dirty="0"/>
              <a:t> </a:t>
            </a:r>
            <a:r>
              <a:rPr lang="ru-RU" dirty="0" err="1"/>
              <a:t>their</a:t>
            </a:r>
            <a:r>
              <a:rPr lang="ru-RU" dirty="0"/>
              <a:t> </a:t>
            </a:r>
            <a:r>
              <a:rPr lang="ru-RU" dirty="0" err="1"/>
              <a:t>bid</a:t>
            </a:r>
            <a:r>
              <a:rPr lang="ru-RU" dirty="0"/>
              <a:t> </a:t>
            </a:r>
            <a:r>
              <a:rPr lang="ru-RU" dirty="0" err="1"/>
              <a:t>price</a:t>
            </a:r>
            <a:r>
              <a:rPr lang="ru-RU" dirty="0"/>
              <a:t> </a:t>
            </a:r>
            <a:r>
              <a:rPr lang="ru-RU" dirty="0" err="1"/>
              <a:t>of</a:t>
            </a:r>
            <a:r>
              <a:rPr lang="ru-RU" dirty="0"/>
              <a:t> 0.8745 </a:t>
            </a:r>
            <a:r>
              <a:rPr lang="ru-RU" dirty="0" err="1"/>
              <a:t>francs</a:t>
            </a:r>
            <a:r>
              <a:rPr lang="ru-RU" dirty="0"/>
              <a:t>. </a:t>
            </a:r>
            <a:r>
              <a:rPr lang="ru-RU" dirty="0" err="1"/>
              <a:t>This</a:t>
            </a:r>
            <a:r>
              <a:rPr lang="ru-RU" dirty="0"/>
              <a:t> </a:t>
            </a:r>
            <a:r>
              <a:rPr lang="ru-RU" dirty="0" err="1"/>
              <a:t>would</a:t>
            </a:r>
            <a:r>
              <a:rPr lang="ru-RU" dirty="0"/>
              <a:t> </a:t>
            </a:r>
            <a:r>
              <a:rPr lang="ru-RU" dirty="0" err="1"/>
              <a:t>earn</a:t>
            </a:r>
            <a:r>
              <a:rPr lang="ru-RU" dirty="0"/>
              <a:t> a </a:t>
            </a:r>
            <a:r>
              <a:rPr lang="ru-RU" dirty="0" err="1"/>
              <a:t>profit</a:t>
            </a:r>
            <a:r>
              <a:rPr lang="ru-RU" dirty="0"/>
              <a:t> </a:t>
            </a:r>
            <a:r>
              <a:rPr lang="ru-RU" dirty="0" err="1"/>
              <a:t>of</a:t>
            </a:r>
            <a:r>
              <a:rPr lang="ru-RU" dirty="0"/>
              <a:t> SF0.0010 </a:t>
            </a:r>
            <a:r>
              <a:rPr lang="ru-RU" dirty="0" err="1"/>
              <a:t>per</a:t>
            </a:r>
            <a:r>
              <a:rPr lang="ru-RU" dirty="0"/>
              <a:t> </a:t>
            </a:r>
            <a:r>
              <a:rPr lang="ru-RU" dirty="0" err="1"/>
              <a:t>dollar</a:t>
            </a:r>
            <a:r>
              <a:rPr lang="ru-RU" dirty="0"/>
              <a:t> </a:t>
            </a:r>
            <a:r>
              <a:rPr lang="ru-RU" dirty="0" err="1"/>
              <a:t>traded</a:t>
            </a:r>
            <a:r>
              <a:rPr lang="ru-RU" dirty="0"/>
              <a:t>, </a:t>
            </a:r>
            <a:r>
              <a:rPr lang="ru-RU" dirty="0" err="1"/>
              <a:t>or</a:t>
            </a:r>
            <a:r>
              <a:rPr lang="ru-RU" dirty="0"/>
              <a:t> SF10,000 </a:t>
            </a:r>
            <a:r>
              <a:rPr lang="ru-RU" dirty="0" err="1"/>
              <a:t>would</a:t>
            </a:r>
            <a:r>
              <a:rPr lang="ru-RU" dirty="0"/>
              <a:t> </a:t>
            </a:r>
            <a:r>
              <a:rPr lang="ru-RU" dirty="0" err="1"/>
              <a:t>be</a:t>
            </a:r>
            <a:r>
              <a:rPr lang="ru-RU" dirty="0"/>
              <a:t> </a:t>
            </a:r>
            <a:r>
              <a:rPr lang="ru-RU" dirty="0" err="1"/>
              <a:t>the</a:t>
            </a:r>
            <a:r>
              <a:rPr lang="ru-RU" dirty="0"/>
              <a:t> </a:t>
            </a:r>
            <a:r>
              <a:rPr lang="ru-RU" dirty="0" err="1"/>
              <a:t>total</a:t>
            </a:r>
            <a:r>
              <a:rPr lang="ru-RU" dirty="0"/>
              <a:t> </a:t>
            </a:r>
            <a:r>
              <a:rPr lang="ru-RU" dirty="0" err="1"/>
              <a:t>arbitrage</a:t>
            </a:r>
            <a:r>
              <a:rPr lang="ru-RU" dirty="0"/>
              <a:t> </a:t>
            </a:r>
            <a:r>
              <a:rPr lang="ru-RU" dirty="0" err="1"/>
              <a:t>profit</a:t>
            </a:r>
            <a:r>
              <a:rPr lang="ru-RU" dirty="0"/>
              <a:t>.</a:t>
            </a:r>
          </a:p>
        </p:txBody>
      </p:sp>
    </p:spTree>
    <p:extLst>
      <p:ext uri="{BB962C8B-B14F-4D97-AF65-F5344CB8AC3E}">
        <p14:creationId xmlns:p14="http://schemas.microsoft.com/office/powerpoint/2010/main" val="13614702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1.5. Short-term  and Long-term Foreign Exchange Movements</a:t>
            </a:r>
            <a:endParaRPr lang="ru-RU" dirty="0"/>
          </a:p>
        </p:txBody>
      </p:sp>
      <p:sp>
        <p:nvSpPr>
          <p:cNvPr id="3" name="Объект 2"/>
          <p:cNvSpPr>
            <a:spLocks noGrp="1"/>
          </p:cNvSpPr>
          <p:nvPr>
            <p:ph idx="1"/>
          </p:nvPr>
        </p:nvSpPr>
        <p:spPr/>
        <p:txBody>
          <a:bodyPr>
            <a:normAutofit lnSpcReduction="10000"/>
          </a:bodyPr>
          <a:lstStyle/>
          <a:p>
            <a:r>
              <a:rPr lang="en-US" dirty="0" smtClean="0"/>
              <a:t>C</a:t>
            </a:r>
            <a:r>
              <a:rPr lang="ru-RU" dirty="0" err="1" smtClean="0"/>
              <a:t>auses</a:t>
            </a:r>
            <a:r>
              <a:rPr lang="ru-RU" dirty="0" smtClean="0"/>
              <a:t> </a:t>
            </a:r>
            <a:r>
              <a:rPr lang="ru-RU" dirty="0" err="1"/>
              <a:t>of</a:t>
            </a:r>
            <a:r>
              <a:rPr lang="ru-RU" dirty="0"/>
              <a:t> </a:t>
            </a:r>
            <a:r>
              <a:rPr lang="ru-RU" dirty="0" err="1"/>
              <a:t>short-term</a:t>
            </a:r>
            <a:r>
              <a:rPr lang="ru-RU" dirty="0"/>
              <a:t> (</a:t>
            </a:r>
            <a:r>
              <a:rPr lang="ru-RU" dirty="0" err="1"/>
              <a:t>throughout</a:t>
            </a:r>
            <a:r>
              <a:rPr lang="ru-RU" dirty="0"/>
              <a:t> </a:t>
            </a:r>
            <a:r>
              <a:rPr lang="ru-RU" dirty="0" err="1"/>
              <a:t>the</a:t>
            </a:r>
            <a:r>
              <a:rPr lang="ru-RU" dirty="0"/>
              <a:t> </a:t>
            </a:r>
            <a:r>
              <a:rPr lang="ru-RU" dirty="0" err="1"/>
              <a:t>day</a:t>
            </a:r>
            <a:r>
              <a:rPr lang="ru-RU" dirty="0"/>
              <a:t>) FX </a:t>
            </a:r>
            <a:r>
              <a:rPr lang="ru-RU" dirty="0" err="1" smtClean="0"/>
              <a:t>movements</a:t>
            </a:r>
            <a:r>
              <a:rPr lang="en-US" dirty="0" smtClean="0"/>
              <a:t>:</a:t>
            </a:r>
          </a:p>
          <a:p>
            <a:pPr lvl="1"/>
            <a:r>
              <a:rPr lang="ru-RU" dirty="0" err="1"/>
              <a:t>inventory</a:t>
            </a:r>
            <a:r>
              <a:rPr lang="ru-RU" dirty="0"/>
              <a:t> </a:t>
            </a:r>
            <a:r>
              <a:rPr lang="ru-RU" dirty="0" err="1" smtClean="0"/>
              <a:t>control</a:t>
            </a:r>
            <a:r>
              <a:rPr lang="en-US" dirty="0" smtClean="0"/>
              <a:t>;</a:t>
            </a:r>
          </a:p>
          <a:p>
            <a:pPr lvl="1"/>
            <a:r>
              <a:rPr lang="ru-RU" dirty="0" err="1" smtClean="0"/>
              <a:t>asymmetric</a:t>
            </a:r>
            <a:r>
              <a:rPr lang="ru-RU" dirty="0" smtClean="0"/>
              <a:t> </a:t>
            </a:r>
            <a:r>
              <a:rPr lang="ru-RU" dirty="0" err="1"/>
              <a:t>information</a:t>
            </a:r>
            <a:r>
              <a:rPr lang="ru-RU" dirty="0"/>
              <a:t> </a:t>
            </a:r>
            <a:r>
              <a:rPr lang="ru-RU" dirty="0" err="1" smtClean="0"/>
              <a:t>effects</a:t>
            </a:r>
            <a:r>
              <a:rPr lang="en-US" dirty="0" smtClean="0"/>
              <a:t>.</a:t>
            </a:r>
          </a:p>
          <a:p>
            <a:r>
              <a:rPr lang="ru-RU" dirty="0" err="1"/>
              <a:t>In</a:t>
            </a:r>
            <a:r>
              <a:rPr lang="ru-RU" dirty="0"/>
              <a:t> </a:t>
            </a:r>
            <a:r>
              <a:rPr lang="ru-RU" dirty="0" err="1"/>
              <a:t>the</a:t>
            </a:r>
            <a:r>
              <a:rPr lang="ru-RU" dirty="0"/>
              <a:t> </a:t>
            </a:r>
            <a:r>
              <a:rPr lang="ru-RU" dirty="0" err="1"/>
              <a:t>long</a:t>
            </a:r>
            <a:r>
              <a:rPr lang="ru-RU" dirty="0"/>
              <a:t> </a:t>
            </a:r>
            <a:r>
              <a:rPr lang="ru-RU" dirty="0" err="1"/>
              <a:t>run</a:t>
            </a:r>
            <a:r>
              <a:rPr lang="ru-RU" dirty="0"/>
              <a:t>, </a:t>
            </a:r>
            <a:r>
              <a:rPr lang="ru-RU" dirty="0" err="1"/>
              <a:t>economic</a:t>
            </a:r>
            <a:r>
              <a:rPr lang="ru-RU" dirty="0"/>
              <a:t> </a:t>
            </a:r>
            <a:r>
              <a:rPr lang="ru-RU" dirty="0" err="1"/>
              <a:t>factors</a:t>
            </a:r>
            <a:r>
              <a:rPr lang="ru-RU" dirty="0"/>
              <a:t> </a:t>
            </a:r>
            <a:r>
              <a:rPr lang="ru-RU" dirty="0" err="1"/>
              <a:t>affect</a:t>
            </a:r>
            <a:r>
              <a:rPr lang="ru-RU" dirty="0"/>
              <a:t> </a:t>
            </a:r>
            <a:r>
              <a:rPr lang="ru-RU" dirty="0" err="1"/>
              <a:t>the</a:t>
            </a:r>
            <a:r>
              <a:rPr lang="ru-RU" dirty="0"/>
              <a:t> </a:t>
            </a:r>
            <a:r>
              <a:rPr lang="ru-RU" dirty="0" err="1"/>
              <a:t>exchange</a:t>
            </a:r>
            <a:r>
              <a:rPr lang="ru-RU" dirty="0"/>
              <a:t> </a:t>
            </a:r>
            <a:r>
              <a:rPr lang="ru-RU" dirty="0" err="1"/>
              <a:t>rate</a:t>
            </a:r>
            <a:r>
              <a:rPr lang="ru-RU" dirty="0"/>
              <a:t> </a:t>
            </a:r>
            <a:r>
              <a:rPr lang="ru-RU" dirty="0" err="1" smtClean="0"/>
              <a:t>movements</a:t>
            </a:r>
            <a:r>
              <a:rPr lang="en-US" dirty="0" smtClean="0"/>
              <a:t>:</a:t>
            </a:r>
          </a:p>
          <a:p>
            <a:pPr lvl="1"/>
            <a:r>
              <a:rPr lang="ru-RU" dirty="0" err="1" smtClean="0"/>
              <a:t>demand</a:t>
            </a:r>
            <a:r>
              <a:rPr lang="ru-RU" dirty="0"/>
              <a:t>/ </a:t>
            </a:r>
            <a:r>
              <a:rPr lang="ru-RU" dirty="0" err="1"/>
              <a:t>supply</a:t>
            </a:r>
            <a:r>
              <a:rPr lang="ru-RU" dirty="0"/>
              <a:t> </a:t>
            </a:r>
            <a:r>
              <a:rPr lang="ru-RU" dirty="0" err="1"/>
              <a:t>of</a:t>
            </a:r>
            <a:r>
              <a:rPr lang="ru-RU" dirty="0"/>
              <a:t> </a:t>
            </a:r>
            <a:r>
              <a:rPr lang="ru-RU" dirty="0" err="1"/>
              <a:t>foreign</a:t>
            </a:r>
            <a:r>
              <a:rPr lang="ru-RU" dirty="0"/>
              <a:t> </a:t>
            </a:r>
            <a:r>
              <a:rPr lang="ru-RU" dirty="0" err="1"/>
              <a:t>and</a:t>
            </a:r>
            <a:r>
              <a:rPr lang="ru-RU" dirty="0"/>
              <a:t> </a:t>
            </a:r>
            <a:r>
              <a:rPr lang="ru-RU" dirty="0" err="1"/>
              <a:t>domestic</a:t>
            </a:r>
            <a:r>
              <a:rPr lang="ru-RU" dirty="0"/>
              <a:t> </a:t>
            </a:r>
            <a:r>
              <a:rPr lang="ru-RU" dirty="0" err="1"/>
              <a:t>goods</a:t>
            </a:r>
            <a:r>
              <a:rPr lang="ru-RU" dirty="0" smtClean="0"/>
              <a:t>)</a:t>
            </a:r>
            <a:r>
              <a:rPr lang="en-US" dirty="0" smtClean="0"/>
              <a:t>;</a:t>
            </a:r>
          </a:p>
          <a:p>
            <a:pPr lvl="1"/>
            <a:r>
              <a:rPr lang="en-US" dirty="0" smtClean="0"/>
              <a:t>Government policy change;</a:t>
            </a:r>
          </a:p>
          <a:p>
            <a:pPr lvl="1"/>
            <a:r>
              <a:rPr lang="en-US" dirty="0" smtClean="0"/>
              <a:t>Economic growth and inflation.</a:t>
            </a:r>
            <a:endParaRPr lang="en-US" dirty="0"/>
          </a:p>
          <a:p>
            <a:pPr lvl="1"/>
            <a:endParaRPr lang="ru-RU" dirty="0"/>
          </a:p>
        </p:txBody>
      </p:sp>
    </p:spTree>
    <p:extLst>
      <p:ext uri="{BB962C8B-B14F-4D97-AF65-F5344CB8AC3E}">
        <p14:creationId xmlns:p14="http://schemas.microsoft.com/office/powerpoint/2010/main" val="4037729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1.6. Trade-weighted Exchange Rate Indexes</a:t>
            </a:r>
            <a:endParaRPr lang="ru-RU" dirty="0"/>
          </a:p>
        </p:txBody>
      </p:sp>
      <p:sp>
        <p:nvSpPr>
          <p:cNvPr id="3" name="Объект 2"/>
          <p:cNvSpPr>
            <a:spLocks noGrp="1"/>
          </p:cNvSpPr>
          <p:nvPr>
            <p:ph idx="1"/>
          </p:nvPr>
        </p:nvSpPr>
        <p:spPr/>
        <p:txBody>
          <a:bodyPr anchor="ctr">
            <a:normAutofit fontScale="92500" lnSpcReduction="10000"/>
          </a:bodyPr>
          <a:lstStyle/>
          <a:p>
            <a:r>
              <a:rPr lang="ru-RU" dirty="0" err="1"/>
              <a:t>An</a:t>
            </a:r>
            <a:r>
              <a:rPr lang="ru-RU" dirty="0"/>
              <a:t> </a:t>
            </a:r>
            <a:r>
              <a:rPr lang="ru-RU" dirty="0" err="1"/>
              <a:t>exchange</a:t>
            </a:r>
            <a:r>
              <a:rPr lang="ru-RU" dirty="0"/>
              <a:t> </a:t>
            </a:r>
            <a:r>
              <a:rPr lang="ru-RU" dirty="0" err="1"/>
              <a:t>rate</a:t>
            </a:r>
            <a:r>
              <a:rPr lang="ru-RU" dirty="0"/>
              <a:t> </a:t>
            </a:r>
            <a:r>
              <a:rPr lang="ru-RU" dirty="0" err="1"/>
              <a:t>index</a:t>
            </a:r>
            <a:r>
              <a:rPr lang="ru-RU" dirty="0"/>
              <a:t> </a:t>
            </a:r>
            <a:r>
              <a:rPr lang="ru-RU" dirty="0" err="1"/>
              <a:t>is</a:t>
            </a:r>
            <a:r>
              <a:rPr lang="ru-RU" dirty="0"/>
              <a:t> a </a:t>
            </a:r>
            <a:r>
              <a:rPr lang="ru-RU" dirty="0" err="1"/>
              <a:t>weighted</a:t>
            </a:r>
            <a:r>
              <a:rPr lang="ru-RU" dirty="0"/>
              <a:t> </a:t>
            </a:r>
            <a:r>
              <a:rPr lang="ru-RU" dirty="0" err="1"/>
              <a:t>average</a:t>
            </a:r>
            <a:r>
              <a:rPr lang="ru-RU" dirty="0"/>
              <a:t> </a:t>
            </a:r>
            <a:r>
              <a:rPr lang="ru-RU" dirty="0" err="1"/>
              <a:t>of</a:t>
            </a:r>
            <a:r>
              <a:rPr lang="ru-RU" dirty="0"/>
              <a:t> a </a:t>
            </a:r>
            <a:r>
              <a:rPr lang="ru-RU" dirty="0" err="1"/>
              <a:t>currency’s</a:t>
            </a:r>
            <a:r>
              <a:rPr lang="ru-RU" dirty="0"/>
              <a:t> </a:t>
            </a:r>
            <a:r>
              <a:rPr lang="ru-RU" dirty="0" err="1"/>
              <a:t>value</a:t>
            </a:r>
            <a:r>
              <a:rPr lang="ru-RU" dirty="0"/>
              <a:t> </a:t>
            </a:r>
            <a:r>
              <a:rPr lang="ru-RU" dirty="0" err="1"/>
              <a:t>relative</a:t>
            </a:r>
            <a:r>
              <a:rPr lang="ru-RU" dirty="0"/>
              <a:t> </a:t>
            </a:r>
            <a:r>
              <a:rPr lang="ru-RU" dirty="0" err="1"/>
              <a:t>to</a:t>
            </a:r>
            <a:r>
              <a:rPr lang="ru-RU" dirty="0"/>
              <a:t> </a:t>
            </a:r>
            <a:r>
              <a:rPr lang="ru-RU" dirty="0" err="1"/>
              <a:t>other</a:t>
            </a:r>
            <a:r>
              <a:rPr lang="ru-RU" dirty="0"/>
              <a:t> </a:t>
            </a:r>
            <a:r>
              <a:rPr lang="ru-RU" dirty="0" err="1"/>
              <a:t>currencies</a:t>
            </a:r>
            <a:r>
              <a:rPr lang="ru-RU" dirty="0"/>
              <a:t>, </a:t>
            </a:r>
            <a:r>
              <a:rPr lang="ru-RU" dirty="0" err="1"/>
              <a:t>with</a:t>
            </a:r>
            <a:r>
              <a:rPr lang="ru-RU" dirty="0"/>
              <a:t> </a:t>
            </a:r>
            <a:r>
              <a:rPr lang="ru-RU" dirty="0" err="1"/>
              <a:t>the</a:t>
            </a:r>
            <a:r>
              <a:rPr lang="ru-RU" dirty="0"/>
              <a:t> </a:t>
            </a:r>
            <a:r>
              <a:rPr lang="ru-RU" dirty="0" err="1"/>
              <a:t>weights</a:t>
            </a:r>
            <a:r>
              <a:rPr lang="ru-RU" dirty="0"/>
              <a:t> </a:t>
            </a:r>
            <a:r>
              <a:rPr lang="ru-RU" dirty="0" err="1"/>
              <a:t>typically</a:t>
            </a:r>
            <a:r>
              <a:rPr lang="ru-RU" dirty="0"/>
              <a:t> </a:t>
            </a:r>
            <a:r>
              <a:rPr lang="ru-RU" dirty="0" err="1"/>
              <a:t>based</a:t>
            </a:r>
            <a:r>
              <a:rPr lang="ru-RU" dirty="0"/>
              <a:t> </a:t>
            </a:r>
            <a:r>
              <a:rPr lang="ru-RU" dirty="0" err="1"/>
              <a:t>on</a:t>
            </a:r>
            <a:r>
              <a:rPr lang="ru-RU" dirty="0"/>
              <a:t> </a:t>
            </a:r>
            <a:r>
              <a:rPr lang="ru-RU" dirty="0" err="1"/>
              <a:t>the</a:t>
            </a:r>
            <a:r>
              <a:rPr lang="ru-RU" dirty="0"/>
              <a:t> </a:t>
            </a:r>
            <a:r>
              <a:rPr lang="ru-RU" dirty="0" err="1"/>
              <a:t>importance</a:t>
            </a:r>
            <a:r>
              <a:rPr lang="ru-RU" dirty="0"/>
              <a:t> </a:t>
            </a:r>
            <a:r>
              <a:rPr lang="ru-RU" dirty="0" err="1"/>
              <a:t>of</a:t>
            </a:r>
            <a:r>
              <a:rPr lang="ru-RU" dirty="0"/>
              <a:t> </a:t>
            </a:r>
            <a:r>
              <a:rPr lang="ru-RU" dirty="0" err="1"/>
              <a:t>each</a:t>
            </a:r>
            <a:r>
              <a:rPr lang="ru-RU" dirty="0"/>
              <a:t> </a:t>
            </a:r>
            <a:r>
              <a:rPr lang="ru-RU" dirty="0" err="1"/>
              <a:t>currency</a:t>
            </a:r>
            <a:r>
              <a:rPr lang="ru-RU" dirty="0"/>
              <a:t> </a:t>
            </a:r>
            <a:r>
              <a:rPr lang="ru-RU" dirty="0" err="1"/>
              <a:t>to</a:t>
            </a:r>
            <a:r>
              <a:rPr lang="ru-RU" dirty="0"/>
              <a:t> </a:t>
            </a:r>
            <a:r>
              <a:rPr lang="ru-RU" dirty="0" err="1"/>
              <a:t>international</a:t>
            </a:r>
            <a:r>
              <a:rPr lang="ru-RU" dirty="0"/>
              <a:t> </a:t>
            </a:r>
            <a:r>
              <a:rPr lang="ru-RU" dirty="0" err="1"/>
              <a:t>trade</a:t>
            </a:r>
            <a:r>
              <a:rPr lang="ru-RU" dirty="0" smtClean="0"/>
              <a:t>.</a:t>
            </a:r>
            <a:endParaRPr lang="en-US" dirty="0" smtClean="0"/>
          </a:p>
          <a:p>
            <a:r>
              <a:rPr lang="ru-RU" dirty="0" err="1"/>
              <a:t>The</a:t>
            </a:r>
            <a:r>
              <a:rPr lang="ru-RU" dirty="0"/>
              <a:t> </a:t>
            </a:r>
            <a:r>
              <a:rPr lang="en-US" dirty="0" smtClean="0"/>
              <a:t>Russian Central Bank calculates the value </a:t>
            </a:r>
            <a:r>
              <a:rPr lang="ru-RU" dirty="0" err="1" smtClean="0"/>
              <a:t>dual-currency</a:t>
            </a:r>
            <a:r>
              <a:rPr lang="ru-RU" dirty="0" smtClean="0"/>
              <a:t> </a:t>
            </a:r>
            <a:r>
              <a:rPr lang="ru-RU" dirty="0" err="1"/>
              <a:t>busket</a:t>
            </a:r>
            <a:r>
              <a:rPr lang="ru-RU" dirty="0"/>
              <a:t> </a:t>
            </a:r>
            <a:r>
              <a:rPr lang="ru-RU" dirty="0" err="1"/>
              <a:t>as</a:t>
            </a:r>
            <a:r>
              <a:rPr lang="ru-RU" dirty="0"/>
              <a:t> </a:t>
            </a:r>
            <a:r>
              <a:rPr lang="ru-RU" dirty="0" err="1"/>
              <a:t>the</a:t>
            </a:r>
            <a:r>
              <a:rPr lang="ru-RU" dirty="0"/>
              <a:t> </a:t>
            </a:r>
            <a:r>
              <a:rPr lang="ru-RU" dirty="0" err="1"/>
              <a:t>sum</a:t>
            </a:r>
            <a:r>
              <a:rPr lang="ru-RU" dirty="0"/>
              <a:t> </a:t>
            </a:r>
            <a:r>
              <a:rPr lang="ru-RU" dirty="0" err="1"/>
              <a:t>of</a:t>
            </a:r>
            <a:r>
              <a:rPr lang="ru-RU" dirty="0"/>
              <a:t> </a:t>
            </a:r>
            <a:r>
              <a:rPr lang="ru-RU" dirty="0" err="1"/>
              <a:t>rouble</a:t>
            </a:r>
            <a:r>
              <a:rPr lang="ru-RU" dirty="0"/>
              <a:t> </a:t>
            </a:r>
            <a:r>
              <a:rPr lang="ru-RU" dirty="0" err="1"/>
              <a:t>values</a:t>
            </a:r>
            <a:r>
              <a:rPr lang="ru-RU" dirty="0"/>
              <a:t> </a:t>
            </a:r>
            <a:r>
              <a:rPr lang="ru-RU" dirty="0" err="1"/>
              <a:t>of</a:t>
            </a:r>
            <a:r>
              <a:rPr lang="ru-RU" dirty="0"/>
              <a:t> 0.55 US </a:t>
            </a:r>
            <a:r>
              <a:rPr lang="ru-RU" dirty="0" err="1"/>
              <a:t>dollars</a:t>
            </a:r>
            <a:r>
              <a:rPr lang="ru-RU" dirty="0"/>
              <a:t> </a:t>
            </a:r>
            <a:r>
              <a:rPr lang="ru-RU" dirty="0" err="1"/>
              <a:t>and</a:t>
            </a:r>
            <a:r>
              <a:rPr lang="ru-RU" dirty="0"/>
              <a:t> 0.45 </a:t>
            </a:r>
            <a:r>
              <a:rPr lang="ru-RU" dirty="0" err="1" smtClean="0"/>
              <a:t>euros</a:t>
            </a:r>
            <a:r>
              <a:rPr lang="ru-RU" dirty="0" smtClean="0"/>
              <a:t>. </a:t>
            </a:r>
            <a:r>
              <a:rPr lang="ru-RU" dirty="0" err="1"/>
              <a:t>The</a:t>
            </a:r>
            <a:r>
              <a:rPr lang="ru-RU" dirty="0"/>
              <a:t> </a:t>
            </a:r>
            <a:r>
              <a:rPr lang="ru-RU" dirty="0" err="1"/>
              <a:t>rouble</a:t>
            </a:r>
            <a:r>
              <a:rPr lang="ru-RU" dirty="0"/>
              <a:t> </a:t>
            </a:r>
            <a:r>
              <a:rPr lang="ru-RU" dirty="0" err="1"/>
              <a:t>value</a:t>
            </a:r>
            <a:r>
              <a:rPr lang="ru-RU" dirty="0"/>
              <a:t> </a:t>
            </a:r>
            <a:r>
              <a:rPr lang="ru-RU" dirty="0" err="1"/>
              <a:t>of</a:t>
            </a:r>
            <a:r>
              <a:rPr lang="ru-RU" dirty="0"/>
              <a:t> </a:t>
            </a:r>
            <a:r>
              <a:rPr lang="ru-RU" dirty="0" err="1"/>
              <a:t>the</a:t>
            </a:r>
            <a:r>
              <a:rPr lang="ru-RU" dirty="0"/>
              <a:t> </a:t>
            </a:r>
            <a:r>
              <a:rPr lang="ru-RU" dirty="0" err="1"/>
              <a:t>dual-currency</a:t>
            </a:r>
            <a:r>
              <a:rPr lang="ru-RU" dirty="0"/>
              <a:t> </a:t>
            </a:r>
            <a:r>
              <a:rPr lang="ru-RU" dirty="0" err="1"/>
              <a:t>basket</a:t>
            </a:r>
            <a:r>
              <a:rPr lang="ru-RU" dirty="0"/>
              <a:t> </a:t>
            </a:r>
            <a:r>
              <a:rPr lang="ru-RU" dirty="0" err="1"/>
              <a:t>has</a:t>
            </a:r>
            <a:r>
              <a:rPr lang="ru-RU" dirty="0"/>
              <a:t> </a:t>
            </a:r>
            <a:r>
              <a:rPr lang="ru-RU" dirty="0" err="1"/>
              <a:t>been</a:t>
            </a:r>
            <a:r>
              <a:rPr lang="ru-RU" dirty="0"/>
              <a:t> </a:t>
            </a:r>
            <a:r>
              <a:rPr lang="ru-RU" dirty="0" err="1"/>
              <a:t>the</a:t>
            </a:r>
            <a:r>
              <a:rPr lang="ru-RU" dirty="0"/>
              <a:t> </a:t>
            </a:r>
            <a:r>
              <a:rPr lang="ru-RU" dirty="0" err="1"/>
              <a:t>operational</a:t>
            </a:r>
            <a:r>
              <a:rPr lang="ru-RU" dirty="0"/>
              <a:t> </a:t>
            </a:r>
            <a:r>
              <a:rPr lang="ru-RU" dirty="0" err="1"/>
              <a:t>indicator</a:t>
            </a:r>
            <a:r>
              <a:rPr lang="ru-RU" dirty="0"/>
              <a:t> </a:t>
            </a:r>
            <a:r>
              <a:rPr lang="ru-RU" dirty="0" err="1"/>
              <a:t>of</a:t>
            </a:r>
            <a:r>
              <a:rPr lang="ru-RU" dirty="0"/>
              <a:t> </a:t>
            </a:r>
            <a:r>
              <a:rPr lang="ru-RU" dirty="0" err="1"/>
              <a:t>the</a:t>
            </a:r>
            <a:r>
              <a:rPr lang="ru-RU" dirty="0"/>
              <a:t> </a:t>
            </a:r>
            <a:r>
              <a:rPr lang="ru-RU" dirty="0" err="1"/>
              <a:t>Bank</a:t>
            </a:r>
            <a:r>
              <a:rPr lang="ru-RU" dirty="0"/>
              <a:t> </a:t>
            </a:r>
            <a:r>
              <a:rPr lang="ru-RU" dirty="0" err="1"/>
              <a:t>of</a:t>
            </a:r>
            <a:r>
              <a:rPr lang="ru-RU" dirty="0"/>
              <a:t> </a:t>
            </a:r>
            <a:r>
              <a:rPr lang="ru-RU" dirty="0" err="1"/>
              <a:t>Russia</a:t>
            </a:r>
            <a:r>
              <a:rPr lang="ru-RU" dirty="0"/>
              <a:t> </a:t>
            </a:r>
            <a:r>
              <a:rPr lang="ru-RU" dirty="0" err="1"/>
              <a:t>exchange</a:t>
            </a:r>
            <a:r>
              <a:rPr lang="ru-RU" dirty="0"/>
              <a:t> </a:t>
            </a:r>
            <a:r>
              <a:rPr lang="ru-RU" dirty="0" err="1"/>
              <a:t>rate</a:t>
            </a:r>
            <a:r>
              <a:rPr lang="ru-RU" dirty="0"/>
              <a:t> </a:t>
            </a:r>
            <a:r>
              <a:rPr lang="ru-RU" dirty="0" err="1"/>
              <a:t>policy</a:t>
            </a:r>
            <a:r>
              <a:rPr lang="ru-RU" dirty="0"/>
              <a:t> </a:t>
            </a:r>
            <a:r>
              <a:rPr lang="ru-RU" dirty="0" err="1"/>
              <a:t>since</a:t>
            </a:r>
            <a:r>
              <a:rPr lang="ru-RU" dirty="0"/>
              <a:t> </a:t>
            </a:r>
            <a:r>
              <a:rPr lang="ru-RU" dirty="0" err="1"/>
              <a:t>February</a:t>
            </a:r>
            <a:r>
              <a:rPr lang="ru-RU" dirty="0"/>
              <a:t> 2005. </a:t>
            </a:r>
          </a:p>
        </p:txBody>
      </p:sp>
    </p:spTree>
    <p:extLst>
      <p:ext uri="{BB962C8B-B14F-4D97-AF65-F5344CB8AC3E}">
        <p14:creationId xmlns:p14="http://schemas.microsoft.com/office/powerpoint/2010/main" val="3727131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Unit 1. The Foreign Exchange </a:t>
            </a:r>
            <a:r>
              <a:rPr lang="en-US" dirty="0" smtClean="0"/>
              <a:t>Market</a:t>
            </a:r>
            <a:endParaRPr lang="ru-RU" dirty="0"/>
          </a:p>
        </p:txBody>
      </p:sp>
      <p:sp>
        <p:nvSpPr>
          <p:cNvPr id="3" name="Объект 2"/>
          <p:cNvSpPr>
            <a:spLocks noGrp="1"/>
          </p:cNvSpPr>
          <p:nvPr>
            <p:ph idx="1"/>
          </p:nvPr>
        </p:nvSpPr>
        <p:spPr/>
        <p:txBody>
          <a:bodyPr/>
          <a:lstStyle/>
          <a:p>
            <a:r>
              <a:rPr lang="en-US" dirty="0"/>
              <a:t>1.1. Foreign Exchange Market definition</a:t>
            </a:r>
            <a:endParaRPr lang="ru-RU" dirty="0"/>
          </a:p>
          <a:p>
            <a:r>
              <a:rPr lang="en-US" dirty="0"/>
              <a:t>1.2. Understanding currency quote</a:t>
            </a:r>
            <a:endParaRPr lang="ru-RU" dirty="0"/>
          </a:p>
          <a:p>
            <a:r>
              <a:rPr lang="en-US" dirty="0"/>
              <a:t>1.3. Russian foreign exchange market</a:t>
            </a:r>
            <a:endParaRPr lang="ru-RU" dirty="0"/>
          </a:p>
          <a:p>
            <a:r>
              <a:rPr lang="en-US" dirty="0"/>
              <a:t>1.4. Currency Arbitrage</a:t>
            </a:r>
            <a:endParaRPr lang="ru-RU" dirty="0"/>
          </a:p>
          <a:p>
            <a:r>
              <a:rPr lang="en-US" dirty="0"/>
              <a:t>1.5. Short-term  and Long-term Foreign Exchange Movements</a:t>
            </a:r>
            <a:endParaRPr lang="ru-RU" dirty="0"/>
          </a:p>
          <a:p>
            <a:r>
              <a:rPr lang="en-US" dirty="0"/>
              <a:t>1.6. Trade-weighted Exchange Rate Indexes</a:t>
            </a:r>
            <a:endParaRPr lang="ru-RU" dirty="0"/>
          </a:p>
        </p:txBody>
      </p:sp>
    </p:spTree>
    <p:extLst>
      <p:ext uri="{BB962C8B-B14F-4D97-AF65-F5344CB8AC3E}">
        <p14:creationId xmlns:p14="http://schemas.microsoft.com/office/powerpoint/2010/main" val="3813150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gn="l"/>
            <a:r>
              <a:rPr lang="en-US" sz="2000" b="1" dirty="0"/>
              <a:t>The values of the dual currency basket calculated by The Central Bank of Russian Federation.</a:t>
            </a:r>
            <a:r>
              <a:rPr lang="ru-RU" sz="2000" b="1" dirty="0"/>
              <a:t/>
            </a:r>
            <a:br>
              <a:rPr lang="ru-RU" sz="2000" b="1" dirty="0"/>
            </a:br>
            <a:r>
              <a:rPr lang="en-US" sz="2000" dirty="0"/>
              <a:t>Source: </a:t>
            </a:r>
            <a:r>
              <a:rPr lang="en-US" sz="2000" u="sng" dirty="0">
                <a:hlinkClick r:id="rId2"/>
              </a:rPr>
              <a:t>The Central Bank of Russian Federation</a:t>
            </a:r>
            <a:r>
              <a:rPr lang="en-US" sz="2000" dirty="0"/>
              <a:t>. 2014. </a:t>
            </a:r>
            <a:r>
              <a:rPr lang="en-US" sz="2000" u="sng" dirty="0">
                <a:hlinkClick r:id="rId3"/>
              </a:rPr>
              <a:t>http://www.cbr.ru/</a:t>
            </a:r>
            <a:endParaRPr lang="ru-RU" sz="2000" dirty="0"/>
          </a:p>
        </p:txBody>
      </p:sp>
      <p:pic>
        <p:nvPicPr>
          <p:cNvPr id="4" name="Объект 3"/>
          <p:cNvPicPr>
            <a:picLocks noGrp="1"/>
          </p:cNvPicPr>
          <p:nvPr>
            <p:ph idx="1"/>
          </p:nvPr>
        </p:nvPicPr>
        <p:blipFill>
          <a:blip r:embed="rId4"/>
          <a:stretch>
            <a:fillRect/>
          </a:stretch>
        </p:blipFill>
        <p:spPr>
          <a:xfrm>
            <a:off x="1151435" y="1600200"/>
            <a:ext cx="6841130" cy="4525963"/>
          </a:xfrm>
          <a:prstGeom prst="rect">
            <a:avLst/>
          </a:prstGeom>
        </p:spPr>
      </p:pic>
    </p:spTree>
    <p:extLst>
      <p:ext uri="{BB962C8B-B14F-4D97-AF65-F5344CB8AC3E}">
        <p14:creationId xmlns:p14="http://schemas.microsoft.com/office/powerpoint/2010/main" val="610368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Unit 2. International Monetary Arrangements</a:t>
            </a:r>
            <a:endParaRPr lang="ru-RU" dirty="0"/>
          </a:p>
        </p:txBody>
      </p:sp>
      <p:sp>
        <p:nvSpPr>
          <p:cNvPr id="3" name="Объект 2"/>
          <p:cNvSpPr>
            <a:spLocks noGrp="1"/>
          </p:cNvSpPr>
          <p:nvPr>
            <p:ph idx="1"/>
          </p:nvPr>
        </p:nvSpPr>
        <p:spPr/>
        <p:txBody>
          <a:bodyPr/>
          <a:lstStyle/>
          <a:p>
            <a:r>
              <a:rPr lang="en-US" dirty="0"/>
              <a:t>2.1. The Gold Standard: 1880 to 1914. The Interwar Period: 1918 to 1939</a:t>
            </a:r>
            <a:endParaRPr lang="ru-RU" dirty="0"/>
          </a:p>
          <a:p>
            <a:r>
              <a:rPr lang="en-US" dirty="0"/>
              <a:t>2.2. The Bretton Woods Agreement: 1944 to 1973 and its breakdown</a:t>
            </a:r>
            <a:endParaRPr lang="ru-RU" dirty="0"/>
          </a:p>
          <a:p>
            <a:r>
              <a:rPr lang="en-US" dirty="0"/>
              <a:t>2.3. Floating Exchange Rates: 1973 to the Present</a:t>
            </a:r>
            <a:endParaRPr lang="ru-RU" dirty="0"/>
          </a:p>
          <a:p>
            <a:r>
              <a:rPr lang="en-US" dirty="0"/>
              <a:t>2.4. The European Monetary System and the </a:t>
            </a:r>
            <a:r>
              <a:rPr lang="en-US" dirty="0" smtClean="0"/>
              <a:t>Euro</a:t>
            </a:r>
            <a:endParaRPr lang="ru-RU" dirty="0"/>
          </a:p>
        </p:txBody>
      </p:sp>
    </p:spTree>
    <p:extLst>
      <p:ext uri="{BB962C8B-B14F-4D97-AF65-F5344CB8AC3E}">
        <p14:creationId xmlns:p14="http://schemas.microsoft.com/office/powerpoint/2010/main" val="1745126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2.1. The Gold Standard: 1880 to 1914. The Interwar Period: 1918 to 1939</a:t>
            </a:r>
            <a:endParaRPr lang="ru-RU" dirty="0"/>
          </a:p>
        </p:txBody>
      </p:sp>
      <p:sp>
        <p:nvSpPr>
          <p:cNvPr id="3" name="Объект 2"/>
          <p:cNvSpPr>
            <a:spLocks noGrp="1"/>
          </p:cNvSpPr>
          <p:nvPr>
            <p:ph idx="1"/>
          </p:nvPr>
        </p:nvSpPr>
        <p:spPr/>
        <p:txBody>
          <a:bodyPr>
            <a:normAutofit/>
          </a:bodyPr>
          <a:lstStyle/>
          <a:p>
            <a:r>
              <a:rPr lang="ru-RU" dirty="0" err="1" smtClean="0"/>
              <a:t>Under</a:t>
            </a:r>
            <a:r>
              <a:rPr lang="ru-RU" dirty="0" smtClean="0"/>
              <a:t> </a:t>
            </a:r>
            <a:r>
              <a:rPr lang="ru-RU" dirty="0"/>
              <a:t>a </a:t>
            </a:r>
            <a:r>
              <a:rPr lang="ru-RU" dirty="0" err="1"/>
              <a:t>gold</a:t>
            </a:r>
            <a:r>
              <a:rPr lang="ru-RU" dirty="0"/>
              <a:t> </a:t>
            </a:r>
            <a:r>
              <a:rPr lang="ru-RU" dirty="0" err="1"/>
              <a:t>standard</a:t>
            </a:r>
            <a:r>
              <a:rPr lang="ru-RU" dirty="0"/>
              <a:t>, </a:t>
            </a:r>
            <a:r>
              <a:rPr lang="ru-RU" dirty="0" err="1"/>
              <a:t>currencies</a:t>
            </a:r>
            <a:r>
              <a:rPr lang="ru-RU" dirty="0"/>
              <a:t> </a:t>
            </a:r>
            <a:r>
              <a:rPr lang="ru-RU" dirty="0" err="1"/>
              <a:t>are</a:t>
            </a:r>
            <a:r>
              <a:rPr lang="ru-RU" dirty="0"/>
              <a:t> </a:t>
            </a:r>
            <a:r>
              <a:rPr lang="ru-RU" dirty="0" err="1"/>
              <a:t>valued</a:t>
            </a:r>
            <a:r>
              <a:rPr lang="ru-RU" dirty="0"/>
              <a:t> </a:t>
            </a:r>
            <a:r>
              <a:rPr lang="ru-RU" dirty="0" err="1"/>
              <a:t>in</a:t>
            </a:r>
            <a:r>
              <a:rPr lang="ru-RU" dirty="0"/>
              <a:t> </a:t>
            </a:r>
            <a:r>
              <a:rPr lang="ru-RU" dirty="0" err="1"/>
              <a:t>terms</a:t>
            </a:r>
            <a:r>
              <a:rPr lang="ru-RU" dirty="0"/>
              <a:t> </a:t>
            </a:r>
            <a:r>
              <a:rPr lang="ru-RU" dirty="0" err="1"/>
              <a:t>of</a:t>
            </a:r>
            <a:r>
              <a:rPr lang="ru-RU" dirty="0"/>
              <a:t> </a:t>
            </a:r>
            <a:r>
              <a:rPr lang="ru-RU" dirty="0" err="1"/>
              <a:t>their</a:t>
            </a:r>
            <a:r>
              <a:rPr lang="ru-RU" dirty="0"/>
              <a:t> </a:t>
            </a:r>
            <a:r>
              <a:rPr lang="ru-RU" dirty="0" err="1"/>
              <a:t>gold</a:t>
            </a:r>
            <a:r>
              <a:rPr lang="ru-RU" dirty="0"/>
              <a:t> </a:t>
            </a:r>
            <a:r>
              <a:rPr lang="ru-RU" dirty="0" err="1"/>
              <a:t>equivalent</a:t>
            </a:r>
            <a:r>
              <a:rPr lang="ru-RU" dirty="0"/>
              <a:t> (</a:t>
            </a:r>
            <a:r>
              <a:rPr lang="ru-RU" dirty="0" err="1"/>
              <a:t>an</a:t>
            </a:r>
            <a:r>
              <a:rPr lang="ru-RU" dirty="0"/>
              <a:t> </a:t>
            </a:r>
            <a:r>
              <a:rPr lang="ru-RU" dirty="0" err="1"/>
              <a:t>ounce</a:t>
            </a:r>
            <a:r>
              <a:rPr lang="ru-RU" dirty="0"/>
              <a:t> </a:t>
            </a:r>
            <a:r>
              <a:rPr lang="ru-RU" dirty="0" err="1"/>
              <a:t>of</a:t>
            </a:r>
            <a:r>
              <a:rPr lang="ru-RU" dirty="0"/>
              <a:t> </a:t>
            </a:r>
            <a:r>
              <a:rPr lang="ru-RU" dirty="0" err="1"/>
              <a:t>gold</a:t>
            </a:r>
            <a:r>
              <a:rPr lang="ru-RU" dirty="0"/>
              <a:t> </a:t>
            </a:r>
            <a:r>
              <a:rPr lang="ru-RU" dirty="0" err="1"/>
              <a:t>was</a:t>
            </a:r>
            <a:r>
              <a:rPr lang="ru-RU" dirty="0"/>
              <a:t> </a:t>
            </a:r>
            <a:r>
              <a:rPr lang="ru-RU" dirty="0" err="1"/>
              <a:t>worth</a:t>
            </a:r>
            <a:r>
              <a:rPr lang="ru-RU" dirty="0"/>
              <a:t> $ 20.67 </a:t>
            </a:r>
            <a:r>
              <a:rPr lang="ru-RU" dirty="0" err="1"/>
              <a:t>in</a:t>
            </a:r>
            <a:r>
              <a:rPr lang="ru-RU" dirty="0"/>
              <a:t> </a:t>
            </a:r>
            <a:r>
              <a:rPr lang="ru-RU" dirty="0" err="1"/>
              <a:t>terms</a:t>
            </a:r>
            <a:r>
              <a:rPr lang="ru-RU" dirty="0"/>
              <a:t> </a:t>
            </a:r>
            <a:r>
              <a:rPr lang="ru-RU" dirty="0" err="1"/>
              <a:t>of</a:t>
            </a:r>
            <a:r>
              <a:rPr lang="ru-RU" dirty="0"/>
              <a:t> </a:t>
            </a:r>
            <a:r>
              <a:rPr lang="ru-RU" dirty="0" err="1"/>
              <a:t>the</a:t>
            </a:r>
            <a:r>
              <a:rPr lang="ru-RU" dirty="0"/>
              <a:t> U.S. </a:t>
            </a:r>
            <a:r>
              <a:rPr lang="ru-RU" dirty="0" err="1"/>
              <a:t>dollar</a:t>
            </a:r>
            <a:r>
              <a:rPr lang="ru-RU" dirty="0"/>
              <a:t> </a:t>
            </a:r>
            <a:r>
              <a:rPr lang="ru-RU" dirty="0" err="1"/>
              <a:t>over</a:t>
            </a:r>
            <a:r>
              <a:rPr lang="ru-RU" dirty="0"/>
              <a:t> </a:t>
            </a:r>
            <a:r>
              <a:rPr lang="ru-RU" dirty="0" err="1"/>
              <a:t>the</a:t>
            </a:r>
            <a:r>
              <a:rPr lang="ru-RU" dirty="0"/>
              <a:t> </a:t>
            </a:r>
            <a:r>
              <a:rPr lang="ru-RU" dirty="0" err="1"/>
              <a:t>gold</a:t>
            </a:r>
            <a:r>
              <a:rPr lang="ru-RU" dirty="0"/>
              <a:t> </a:t>
            </a:r>
            <a:r>
              <a:rPr lang="ru-RU" dirty="0" err="1"/>
              <a:t>standard</a:t>
            </a:r>
            <a:r>
              <a:rPr lang="ru-RU" dirty="0"/>
              <a:t> </a:t>
            </a:r>
            <a:r>
              <a:rPr lang="ru-RU" dirty="0" err="1"/>
              <a:t>period</a:t>
            </a:r>
            <a:r>
              <a:rPr lang="ru-RU" dirty="0"/>
              <a:t>). </a:t>
            </a:r>
            <a:endParaRPr lang="ru-RU" dirty="0" smtClean="0"/>
          </a:p>
          <a:p>
            <a:r>
              <a:rPr lang="en-US" dirty="0" smtClean="0"/>
              <a:t>T</a:t>
            </a:r>
            <a:r>
              <a:rPr lang="ru-RU" dirty="0" err="1" smtClean="0"/>
              <a:t>he</a:t>
            </a:r>
            <a:r>
              <a:rPr lang="ru-RU" dirty="0" smtClean="0"/>
              <a:t> </a:t>
            </a:r>
            <a:r>
              <a:rPr lang="en-US" dirty="0" smtClean="0"/>
              <a:t>I World W</a:t>
            </a:r>
            <a:r>
              <a:rPr lang="ru-RU" dirty="0" err="1" smtClean="0"/>
              <a:t>ar</a:t>
            </a:r>
            <a:r>
              <a:rPr lang="ru-RU" dirty="0" smtClean="0"/>
              <a:t> </a:t>
            </a:r>
            <a:r>
              <a:rPr lang="ru-RU" dirty="0" err="1" smtClean="0"/>
              <a:t>ended</a:t>
            </a:r>
            <a:r>
              <a:rPr lang="ru-RU" dirty="0" smtClean="0"/>
              <a:t> </a:t>
            </a:r>
            <a:r>
              <a:rPr lang="ru-RU" dirty="0" err="1"/>
              <a:t>Britain’s</a:t>
            </a:r>
            <a:r>
              <a:rPr lang="ru-RU" dirty="0"/>
              <a:t> </a:t>
            </a:r>
            <a:r>
              <a:rPr lang="ru-RU" dirty="0" err="1"/>
              <a:t>financial</a:t>
            </a:r>
            <a:r>
              <a:rPr lang="ru-RU" dirty="0"/>
              <a:t> </a:t>
            </a:r>
            <a:r>
              <a:rPr lang="ru-RU" dirty="0" err="1"/>
              <a:t>preeminence</a:t>
            </a:r>
            <a:r>
              <a:rPr lang="ru-RU" dirty="0"/>
              <a:t>, </a:t>
            </a:r>
            <a:r>
              <a:rPr lang="ru-RU" dirty="0" err="1"/>
              <a:t>since</a:t>
            </a:r>
            <a:r>
              <a:rPr lang="ru-RU" dirty="0"/>
              <a:t> </a:t>
            </a:r>
            <a:r>
              <a:rPr lang="ru-RU" dirty="0" err="1"/>
              <a:t>the</a:t>
            </a:r>
            <a:r>
              <a:rPr lang="ru-RU" dirty="0"/>
              <a:t> </a:t>
            </a:r>
            <a:r>
              <a:rPr lang="ru-RU" dirty="0" err="1"/>
              <a:t>United</a:t>
            </a:r>
            <a:r>
              <a:rPr lang="ru-RU" dirty="0"/>
              <a:t> </a:t>
            </a:r>
            <a:r>
              <a:rPr lang="ru-RU" dirty="0" err="1"/>
              <a:t>States</a:t>
            </a:r>
            <a:r>
              <a:rPr lang="ru-RU" dirty="0"/>
              <a:t> </a:t>
            </a:r>
            <a:r>
              <a:rPr lang="ru-RU" dirty="0" err="1"/>
              <a:t>had</a:t>
            </a:r>
            <a:r>
              <a:rPr lang="ru-RU" dirty="0"/>
              <a:t> </a:t>
            </a:r>
            <a:r>
              <a:rPr lang="ru-RU" dirty="0" err="1"/>
              <a:t>risen</a:t>
            </a:r>
            <a:r>
              <a:rPr lang="ru-RU" dirty="0"/>
              <a:t> </a:t>
            </a:r>
            <a:r>
              <a:rPr lang="ru-RU" dirty="0" err="1"/>
              <a:t>to</a:t>
            </a:r>
            <a:r>
              <a:rPr lang="ru-RU" dirty="0"/>
              <a:t> </a:t>
            </a:r>
            <a:r>
              <a:rPr lang="ru-RU" dirty="0" err="1"/>
              <a:t>the</a:t>
            </a:r>
            <a:r>
              <a:rPr lang="ru-RU" dirty="0"/>
              <a:t> </a:t>
            </a:r>
            <a:r>
              <a:rPr lang="ru-RU" dirty="0" err="1"/>
              <a:t>status</a:t>
            </a:r>
            <a:r>
              <a:rPr lang="ru-RU" dirty="0"/>
              <a:t> </a:t>
            </a:r>
            <a:r>
              <a:rPr lang="ru-RU" dirty="0" err="1"/>
              <a:t>of</a:t>
            </a:r>
            <a:r>
              <a:rPr lang="ru-RU" dirty="0"/>
              <a:t> </a:t>
            </a:r>
            <a:r>
              <a:rPr lang="ru-RU" dirty="0" err="1"/>
              <a:t>the</a:t>
            </a:r>
            <a:r>
              <a:rPr lang="ru-RU" dirty="0"/>
              <a:t> </a:t>
            </a:r>
            <a:r>
              <a:rPr lang="ru-RU" dirty="0" err="1"/>
              <a:t>world’s</a:t>
            </a:r>
            <a:r>
              <a:rPr lang="ru-RU" dirty="0"/>
              <a:t> </a:t>
            </a:r>
            <a:r>
              <a:rPr lang="ru-RU" dirty="0" err="1"/>
              <a:t>dominant</a:t>
            </a:r>
            <a:r>
              <a:rPr lang="ru-RU" dirty="0"/>
              <a:t> </a:t>
            </a:r>
            <a:r>
              <a:rPr lang="ru-RU" dirty="0" err="1"/>
              <a:t>banker</a:t>
            </a:r>
            <a:r>
              <a:rPr lang="ru-RU" dirty="0"/>
              <a:t> </a:t>
            </a:r>
            <a:r>
              <a:rPr lang="ru-RU" dirty="0" err="1"/>
              <a:t>country</a:t>
            </a:r>
            <a:r>
              <a:rPr lang="ru-RU" dirty="0"/>
              <a:t>.</a:t>
            </a:r>
          </a:p>
        </p:txBody>
      </p:sp>
    </p:spTree>
    <p:extLst>
      <p:ext uri="{BB962C8B-B14F-4D97-AF65-F5344CB8AC3E}">
        <p14:creationId xmlns:p14="http://schemas.microsoft.com/office/powerpoint/2010/main" val="3152940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normAutofit fontScale="90000"/>
          </a:bodyPr>
          <a:lstStyle/>
          <a:p>
            <a:r>
              <a:rPr lang="en-US" sz="2400" b="1" dirty="0"/>
              <a:t>Leading central bank/treasury gold </a:t>
            </a:r>
            <a:r>
              <a:rPr lang="en-US" sz="2400" b="1" dirty="0" smtClean="0"/>
              <a:t>reserves</a:t>
            </a:r>
            <a:br>
              <a:rPr lang="en-US" sz="2400" b="1" dirty="0" smtClean="0"/>
            </a:br>
            <a:r>
              <a:rPr lang="en-US" sz="2400" b="1" dirty="0" smtClean="0"/>
              <a:t>(</a:t>
            </a:r>
            <a:r>
              <a:rPr lang="en-US" sz="2400" b="1" dirty="0"/>
              <a:t>in metric tons fine gold) </a:t>
            </a:r>
            <a:r>
              <a:rPr lang="en-US" sz="2400" b="1" dirty="0" smtClean="0"/>
              <a:t>1845-1945</a:t>
            </a:r>
            <a:endParaRPr lang="ru-RU" sz="2400"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376125966"/>
              </p:ext>
            </p:extLst>
          </p:nvPr>
        </p:nvGraphicFramePr>
        <p:xfrm>
          <a:off x="755577" y="1124739"/>
          <a:ext cx="6696746" cy="5512689"/>
        </p:xfrm>
        <a:graphic>
          <a:graphicData uri="http://schemas.openxmlformats.org/drawingml/2006/table">
            <a:tbl>
              <a:tblPr firstRow="1" firstCol="1" bandRow="1">
                <a:tableStyleId>{5C22544A-7EE6-4342-B048-85BDC9FD1C3A}</a:tableStyleId>
              </a:tblPr>
              <a:tblGrid>
                <a:gridCol w="957450"/>
                <a:gridCol w="694444"/>
                <a:gridCol w="694444"/>
                <a:gridCol w="694444"/>
                <a:gridCol w="694444"/>
                <a:gridCol w="786316"/>
                <a:gridCol w="786316"/>
                <a:gridCol w="694444"/>
                <a:gridCol w="694444"/>
              </a:tblGrid>
              <a:tr h="262509">
                <a:tc>
                  <a:txBody>
                    <a:bodyPr/>
                    <a:lstStyle/>
                    <a:p>
                      <a:pPr>
                        <a:lnSpc>
                          <a:spcPct val="115000"/>
                        </a:lnSpc>
                        <a:spcAft>
                          <a:spcPts val="0"/>
                        </a:spcAft>
                      </a:pPr>
                      <a:r>
                        <a:rPr lang="en-US" sz="1400" dirty="0">
                          <a:effectLst/>
                        </a:rPr>
                        <a:t>Year</a:t>
                      </a:r>
                      <a:endParaRPr lang="ru-RU" sz="1400" dirty="0">
                        <a:effectLst/>
                        <a:latin typeface="Calibri"/>
                        <a:ea typeface="Calibri"/>
                        <a:cs typeface="Times New Roman"/>
                      </a:endParaRPr>
                    </a:p>
                  </a:txBody>
                  <a:tcPr marL="68580" marR="68580" marT="0" marB="0">
                    <a:solidFill>
                      <a:srgbClr val="0070C0"/>
                    </a:solidFill>
                  </a:tcPr>
                </a:tc>
                <a:tc>
                  <a:txBody>
                    <a:bodyPr/>
                    <a:lstStyle/>
                    <a:p>
                      <a:pPr algn="ctr">
                        <a:lnSpc>
                          <a:spcPct val="115000"/>
                        </a:lnSpc>
                        <a:spcAft>
                          <a:spcPts val="0"/>
                        </a:spcAft>
                      </a:pPr>
                      <a:r>
                        <a:rPr lang="ru-RU" sz="1400" dirty="0">
                          <a:effectLst/>
                        </a:rPr>
                        <a:t>1845</a:t>
                      </a:r>
                      <a:endParaRPr lang="ru-RU" sz="1400" dirty="0">
                        <a:effectLst/>
                        <a:latin typeface="Calibri"/>
                        <a:ea typeface="Calibri"/>
                        <a:cs typeface="Times New Roman"/>
                      </a:endParaRPr>
                    </a:p>
                  </a:txBody>
                  <a:tcPr marL="68580" marR="68580" marT="0" marB="0" anchor="ctr">
                    <a:solidFill>
                      <a:srgbClr val="0070C0"/>
                    </a:solidFill>
                  </a:tcPr>
                </a:tc>
                <a:tc>
                  <a:txBody>
                    <a:bodyPr/>
                    <a:lstStyle/>
                    <a:p>
                      <a:pPr algn="ctr">
                        <a:lnSpc>
                          <a:spcPct val="115000"/>
                        </a:lnSpc>
                        <a:spcAft>
                          <a:spcPts val="0"/>
                        </a:spcAft>
                      </a:pPr>
                      <a:r>
                        <a:rPr lang="ru-RU" sz="1400" dirty="0">
                          <a:effectLst/>
                        </a:rPr>
                        <a:t>1850</a:t>
                      </a:r>
                      <a:endParaRPr lang="ru-RU" sz="1400" dirty="0">
                        <a:effectLst/>
                        <a:latin typeface="Calibri"/>
                        <a:ea typeface="Calibri"/>
                        <a:cs typeface="Times New Roman"/>
                      </a:endParaRPr>
                    </a:p>
                  </a:txBody>
                  <a:tcPr marL="68580" marR="68580" marT="0" marB="0" anchor="ctr">
                    <a:solidFill>
                      <a:srgbClr val="0070C0"/>
                    </a:solidFill>
                  </a:tcPr>
                </a:tc>
                <a:tc>
                  <a:txBody>
                    <a:bodyPr/>
                    <a:lstStyle/>
                    <a:p>
                      <a:pPr algn="ctr">
                        <a:lnSpc>
                          <a:spcPct val="115000"/>
                        </a:lnSpc>
                        <a:spcAft>
                          <a:spcPts val="0"/>
                        </a:spcAft>
                      </a:pPr>
                      <a:r>
                        <a:rPr lang="ru-RU" sz="1400" dirty="0">
                          <a:effectLst/>
                        </a:rPr>
                        <a:t>1855</a:t>
                      </a:r>
                      <a:endParaRPr lang="ru-RU" sz="1400" dirty="0">
                        <a:effectLst/>
                        <a:latin typeface="Calibri"/>
                        <a:ea typeface="Calibri"/>
                        <a:cs typeface="Times New Roman"/>
                      </a:endParaRPr>
                    </a:p>
                  </a:txBody>
                  <a:tcPr marL="68580" marR="68580" marT="0" marB="0" anchor="ctr">
                    <a:solidFill>
                      <a:srgbClr val="0070C0"/>
                    </a:solidFill>
                  </a:tcPr>
                </a:tc>
                <a:tc>
                  <a:txBody>
                    <a:bodyPr/>
                    <a:lstStyle/>
                    <a:p>
                      <a:pPr algn="ctr">
                        <a:lnSpc>
                          <a:spcPct val="115000"/>
                        </a:lnSpc>
                        <a:spcAft>
                          <a:spcPts val="0"/>
                        </a:spcAft>
                      </a:pPr>
                      <a:r>
                        <a:rPr lang="ru-RU" sz="1400" dirty="0">
                          <a:effectLst/>
                        </a:rPr>
                        <a:t>1860</a:t>
                      </a:r>
                      <a:endParaRPr lang="ru-RU" sz="1400" dirty="0">
                        <a:effectLst/>
                        <a:latin typeface="Calibri"/>
                        <a:ea typeface="Calibri"/>
                        <a:cs typeface="Times New Roman"/>
                      </a:endParaRPr>
                    </a:p>
                  </a:txBody>
                  <a:tcPr marL="68580" marR="68580" marT="0" marB="0" anchor="ctr">
                    <a:solidFill>
                      <a:srgbClr val="0070C0"/>
                    </a:solidFill>
                  </a:tcPr>
                </a:tc>
                <a:tc>
                  <a:txBody>
                    <a:bodyPr/>
                    <a:lstStyle/>
                    <a:p>
                      <a:pPr algn="ctr">
                        <a:lnSpc>
                          <a:spcPct val="115000"/>
                        </a:lnSpc>
                        <a:spcAft>
                          <a:spcPts val="0"/>
                        </a:spcAft>
                      </a:pPr>
                      <a:r>
                        <a:rPr lang="ru-RU" sz="1400">
                          <a:effectLst/>
                        </a:rPr>
                        <a:t>1865</a:t>
                      </a:r>
                      <a:endParaRPr lang="ru-RU" sz="1400">
                        <a:effectLst/>
                        <a:latin typeface="Calibri"/>
                        <a:ea typeface="Calibri"/>
                        <a:cs typeface="Times New Roman"/>
                      </a:endParaRPr>
                    </a:p>
                  </a:txBody>
                  <a:tcPr marL="68580" marR="68580" marT="0" marB="0" anchor="ctr">
                    <a:solidFill>
                      <a:srgbClr val="0070C0"/>
                    </a:solidFill>
                  </a:tcPr>
                </a:tc>
                <a:tc>
                  <a:txBody>
                    <a:bodyPr/>
                    <a:lstStyle/>
                    <a:p>
                      <a:pPr algn="ctr">
                        <a:lnSpc>
                          <a:spcPct val="115000"/>
                        </a:lnSpc>
                        <a:spcAft>
                          <a:spcPts val="0"/>
                        </a:spcAft>
                      </a:pPr>
                      <a:r>
                        <a:rPr lang="ru-RU" sz="1400">
                          <a:effectLst/>
                        </a:rPr>
                        <a:t>1870</a:t>
                      </a:r>
                      <a:endParaRPr lang="ru-RU" sz="1400">
                        <a:effectLst/>
                        <a:latin typeface="Calibri"/>
                        <a:ea typeface="Calibri"/>
                        <a:cs typeface="Times New Roman"/>
                      </a:endParaRPr>
                    </a:p>
                  </a:txBody>
                  <a:tcPr marL="68580" marR="68580" marT="0" marB="0" anchor="ctr">
                    <a:solidFill>
                      <a:srgbClr val="0070C0"/>
                    </a:solidFill>
                  </a:tcPr>
                </a:tc>
                <a:tc>
                  <a:txBody>
                    <a:bodyPr/>
                    <a:lstStyle/>
                    <a:p>
                      <a:pPr algn="ctr">
                        <a:lnSpc>
                          <a:spcPct val="115000"/>
                        </a:lnSpc>
                        <a:spcAft>
                          <a:spcPts val="0"/>
                        </a:spcAft>
                      </a:pPr>
                      <a:r>
                        <a:rPr lang="ru-RU" sz="1400" dirty="0">
                          <a:effectLst/>
                        </a:rPr>
                        <a:t>1875</a:t>
                      </a:r>
                      <a:endParaRPr lang="ru-RU" sz="1400" dirty="0">
                        <a:effectLst/>
                        <a:latin typeface="Calibri"/>
                        <a:ea typeface="Calibri"/>
                        <a:cs typeface="Times New Roman"/>
                      </a:endParaRPr>
                    </a:p>
                  </a:txBody>
                  <a:tcPr marL="68580" marR="68580" marT="0" marB="0" anchor="ctr">
                    <a:solidFill>
                      <a:srgbClr val="0070C0"/>
                    </a:solidFill>
                  </a:tcPr>
                </a:tc>
                <a:tc>
                  <a:txBody>
                    <a:bodyPr/>
                    <a:lstStyle/>
                    <a:p>
                      <a:pPr algn="ctr">
                        <a:lnSpc>
                          <a:spcPct val="115000"/>
                        </a:lnSpc>
                        <a:spcAft>
                          <a:spcPts val="0"/>
                        </a:spcAft>
                      </a:pPr>
                      <a:r>
                        <a:rPr lang="ru-RU" sz="1400" dirty="0">
                          <a:effectLst/>
                        </a:rPr>
                        <a:t>1880</a:t>
                      </a:r>
                      <a:endParaRPr lang="ru-RU" sz="1400" dirty="0">
                        <a:effectLst/>
                        <a:latin typeface="Calibri"/>
                        <a:ea typeface="Calibri"/>
                        <a:cs typeface="Times New Roman"/>
                      </a:endParaRPr>
                    </a:p>
                  </a:txBody>
                  <a:tcPr marL="68580" marR="68580" marT="0" marB="0" anchor="ctr">
                    <a:solidFill>
                      <a:srgbClr val="0070C0"/>
                    </a:solidFill>
                  </a:tcPr>
                </a:tc>
              </a:tr>
              <a:tr h="262509">
                <a:tc>
                  <a:txBody>
                    <a:bodyPr/>
                    <a:lstStyle/>
                    <a:p>
                      <a:pPr>
                        <a:lnSpc>
                          <a:spcPct val="115000"/>
                        </a:lnSpc>
                        <a:spcAft>
                          <a:spcPts val="0"/>
                        </a:spcAft>
                      </a:pPr>
                      <a:r>
                        <a:rPr lang="ru-RU" sz="1400">
                          <a:effectLst/>
                        </a:rPr>
                        <a:t>UK</a:t>
                      </a:r>
                      <a:endParaRPr lang="ru-RU" sz="14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a:effectLst/>
                        </a:rPr>
                        <a:t>82</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104</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74</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dirty="0">
                          <a:effectLst/>
                        </a:rPr>
                        <a:t>78</a:t>
                      </a:r>
                      <a:endParaRPr lang="ru-RU" sz="14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dirty="0">
                          <a:effectLst/>
                        </a:rPr>
                        <a:t>93</a:t>
                      </a:r>
                      <a:endParaRPr lang="ru-RU" sz="14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dirty="0">
                          <a:effectLst/>
                        </a:rPr>
                        <a:t>161</a:t>
                      </a:r>
                      <a:endParaRPr lang="ru-RU" sz="14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dirty="0">
                          <a:effectLst/>
                        </a:rPr>
                        <a:t>154</a:t>
                      </a:r>
                      <a:endParaRPr lang="ru-RU" sz="14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170</a:t>
                      </a:r>
                      <a:endParaRPr lang="ru-RU" sz="1400">
                        <a:effectLst/>
                        <a:latin typeface="Calibri"/>
                        <a:ea typeface="Calibri"/>
                        <a:cs typeface="Times New Roman"/>
                      </a:endParaRPr>
                    </a:p>
                  </a:txBody>
                  <a:tcPr marL="68580" marR="68580" marT="0" marB="0" anchor="ctr"/>
                </a:tc>
              </a:tr>
              <a:tr h="262509">
                <a:tc>
                  <a:txBody>
                    <a:bodyPr/>
                    <a:lstStyle/>
                    <a:p>
                      <a:pPr>
                        <a:lnSpc>
                          <a:spcPct val="115000"/>
                        </a:lnSpc>
                        <a:spcAft>
                          <a:spcPts val="0"/>
                        </a:spcAft>
                      </a:pPr>
                      <a:r>
                        <a:rPr lang="ru-RU" sz="1400">
                          <a:effectLst/>
                        </a:rPr>
                        <a:t>France</a:t>
                      </a:r>
                      <a:endParaRPr lang="ru-RU" sz="14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a:effectLst/>
                        </a:rPr>
                        <a:t>2</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3,5</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32,8</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105</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194</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217</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337</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242</a:t>
                      </a:r>
                      <a:endParaRPr lang="ru-RU" sz="1400">
                        <a:effectLst/>
                        <a:latin typeface="Calibri"/>
                        <a:ea typeface="Calibri"/>
                        <a:cs typeface="Times New Roman"/>
                      </a:endParaRPr>
                    </a:p>
                  </a:txBody>
                  <a:tcPr marL="68580" marR="68580" marT="0" marB="0" anchor="ctr"/>
                </a:tc>
              </a:tr>
              <a:tr h="262509">
                <a:tc>
                  <a:txBody>
                    <a:bodyPr/>
                    <a:lstStyle/>
                    <a:p>
                      <a:pPr>
                        <a:lnSpc>
                          <a:spcPct val="115000"/>
                        </a:lnSpc>
                        <a:spcAft>
                          <a:spcPts val="0"/>
                        </a:spcAft>
                      </a:pPr>
                      <a:r>
                        <a:rPr lang="ru-RU" sz="1400">
                          <a:effectLst/>
                        </a:rPr>
                        <a:t>Germany</a:t>
                      </a:r>
                      <a:endParaRPr lang="ru-RU" sz="14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dirty="0">
                          <a:effectLst/>
                        </a:rPr>
                        <a:t>n/a</a:t>
                      </a:r>
                      <a:endParaRPr lang="ru-RU" sz="14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43</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81</a:t>
                      </a:r>
                      <a:endParaRPr lang="ru-RU" sz="1400">
                        <a:effectLst/>
                        <a:latin typeface="Calibri"/>
                        <a:ea typeface="Calibri"/>
                        <a:cs typeface="Times New Roman"/>
                      </a:endParaRPr>
                    </a:p>
                  </a:txBody>
                  <a:tcPr marL="68580" marR="68580" marT="0" marB="0" anchor="ctr"/>
                </a:tc>
              </a:tr>
              <a:tr h="262509">
                <a:tc>
                  <a:txBody>
                    <a:bodyPr/>
                    <a:lstStyle/>
                    <a:p>
                      <a:pPr>
                        <a:lnSpc>
                          <a:spcPct val="115000"/>
                        </a:lnSpc>
                        <a:spcAft>
                          <a:spcPts val="0"/>
                        </a:spcAft>
                      </a:pPr>
                      <a:r>
                        <a:rPr lang="ru-RU" sz="1400">
                          <a:effectLst/>
                        </a:rPr>
                        <a:t>Italy</a:t>
                      </a:r>
                      <a:endParaRPr lang="ru-RU" sz="14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dirty="0">
                          <a:effectLst/>
                        </a:rPr>
                        <a:t>n/a</a:t>
                      </a:r>
                      <a:endParaRPr lang="ru-RU" sz="14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30,8</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26</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22</a:t>
                      </a:r>
                      <a:endParaRPr lang="ru-RU" sz="1400">
                        <a:effectLst/>
                        <a:latin typeface="Calibri"/>
                        <a:ea typeface="Calibri"/>
                        <a:cs typeface="Times New Roman"/>
                      </a:endParaRPr>
                    </a:p>
                  </a:txBody>
                  <a:tcPr marL="68580" marR="68580" marT="0" marB="0" anchor="ctr"/>
                </a:tc>
              </a:tr>
              <a:tr h="262509">
                <a:tc>
                  <a:txBody>
                    <a:bodyPr/>
                    <a:lstStyle/>
                    <a:p>
                      <a:pPr>
                        <a:lnSpc>
                          <a:spcPct val="115000"/>
                        </a:lnSpc>
                        <a:spcAft>
                          <a:spcPts val="0"/>
                        </a:spcAft>
                      </a:pPr>
                      <a:r>
                        <a:rPr lang="ru-RU" sz="1400">
                          <a:effectLst/>
                        </a:rPr>
                        <a:t>Russia</a:t>
                      </a:r>
                      <a:endParaRPr lang="ru-RU" sz="14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81</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57</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160</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230</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195</a:t>
                      </a:r>
                      <a:endParaRPr lang="ru-RU" sz="1400">
                        <a:effectLst/>
                        <a:latin typeface="Calibri"/>
                        <a:ea typeface="Calibri"/>
                        <a:cs typeface="Times New Roman"/>
                      </a:endParaRPr>
                    </a:p>
                  </a:txBody>
                  <a:tcPr marL="68580" marR="68580" marT="0" marB="0" anchor="ctr"/>
                </a:tc>
              </a:tr>
              <a:tr h="262509">
                <a:tc>
                  <a:txBody>
                    <a:bodyPr/>
                    <a:lstStyle/>
                    <a:p>
                      <a:pPr>
                        <a:lnSpc>
                          <a:spcPct val="115000"/>
                        </a:lnSpc>
                        <a:spcAft>
                          <a:spcPts val="0"/>
                        </a:spcAft>
                      </a:pPr>
                      <a:r>
                        <a:rPr lang="ru-RU" sz="1400">
                          <a:effectLst/>
                        </a:rPr>
                        <a:t>USA</a:t>
                      </a:r>
                      <a:endParaRPr lang="ru-RU" sz="14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107</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87</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208</a:t>
                      </a:r>
                      <a:endParaRPr lang="ru-RU" sz="1400">
                        <a:effectLst/>
                        <a:latin typeface="Calibri"/>
                        <a:ea typeface="Calibri"/>
                        <a:cs typeface="Times New Roman"/>
                      </a:endParaRPr>
                    </a:p>
                  </a:txBody>
                  <a:tcPr marL="68580" marR="68580" marT="0" marB="0" anchor="ctr"/>
                </a:tc>
              </a:tr>
              <a:tr h="262509">
                <a:tc>
                  <a:txBody>
                    <a:bodyPr/>
                    <a:lstStyle/>
                    <a:p>
                      <a:pPr>
                        <a:lnSpc>
                          <a:spcPct val="115000"/>
                        </a:lnSpc>
                        <a:spcAft>
                          <a:spcPts val="0"/>
                        </a:spcAft>
                      </a:pPr>
                      <a:r>
                        <a:rPr lang="en-US" sz="1400" dirty="0">
                          <a:effectLst/>
                        </a:rPr>
                        <a:t>Year</a:t>
                      </a:r>
                      <a:endParaRPr lang="ru-RU" sz="1400" dirty="0">
                        <a:effectLst/>
                        <a:latin typeface="Calibri"/>
                        <a:ea typeface="Calibri"/>
                        <a:cs typeface="Times New Roman"/>
                      </a:endParaRPr>
                    </a:p>
                  </a:txBody>
                  <a:tcPr marL="68580" marR="68580" marT="0" marB="0">
                    <a:solidFill>
                      <a:srgbClr val="0070C0"/>
                    </a:solidFill>
                  </a:tcPr>
                </a:tc>
                <a:tc>
                  <a:txBody>
                    <a:bodyPr/>
                    <a:lstStyle/>
                    <a:p>
                      <a:pPr algn="ctr">
                        <a:lnSpc>
                          <a:spcPct val="115000"/>
                        </a:lnSpc>
                        <a:spcAft>
                          <a:spcPts val="0"/>
                        </a:spcAft>
                      </a:pPr>
                      <a:r>
                        <a:rPr lang="ru-RU" sz="1400" dirty="0">
                          <a:effectLst/>
                        </a:rPr>
                        <a:t>1885</a:t>
                      </a:r>
                      <a:endParaRPr lang="ru-RU" sz="1400" dirty="0">
                        <a:effectLst/>
                        <a:latin typeface="Calibri"/>
                        <a:ea typeface="Calibri"/>
                        <a:cs typeface="Times New Roman"/>
                      </a:endParaRPr>
                    </a:p>
                  </a:txBody>
                  <a:tcPr marL="68580" marR="68580" marT="0" marB="0" anchor="ctr">
                    <a:solidFill>
                      <a:srgbClr val="0070C0"/>
                    </a:solidFill>
                  </a:tcPr>
                </a:tc>
                <a:tc>
                  <a:txBody>
                    <a:bodyPr/>
                    <a:lstStyle/>
                    <a:p>
                      <a:pPr algn="ctr">
                        <a:lnSpc>
                          <a:spcPct val="115000"/>
                        </a:lnSpc>
                        <a:spcAft>
                          <a:spcPts val="0"/>
                        </a:spcAft>
                      </a:pPr>
                      <a:r>
                        <a:rPr lang="ru-RU" sz="1400" dirty="0">
                          <a:effectLst/>
                        </a:rPr>
                        <a:t>1890</a:t>
                      </a:r>
                      <a:endParaRPr lang="ru-RU" sz="1400" dirty="0">
                        <a:effectLst/>
                        <a:latin typeface="Calibri"/>
                        <a:ea typeface="Calibri"/>
                        <a:cs typeface="Times New Roman"/>
                      </a:endParaRPr>
                    </a:p>
                  </a:txBody>
                  <a:tcPr marL="68580" marR="68580" marT="0" marB="0" anchor="ctr">
                    <a:solidFill>
                      <a:srgbClr val="0070C0"/>
                    </a:solidFill>
                  </a:tcPr>
                </a:tc>
                <a:tc>
                  <a:txBody>
                    <a:bodyPr/>
                    <a:lstStyle/>
                    <a:p>
                      <a:pPr algn="ctr">
                        <a:lnSpc>
                          <a:spcPct val="115000"/>
                        </a:lnSpc>
                        <a:spcAft>
                          <a:spcPts val="0"/>
                        </a:spcAft>
                      </a:pPr>
                      <a:r>
                        <a:rPr lang="ru-RU" sz="1400" dirty="0">
                          <a:effectLst/>
                        </a:rPr>
                        <a:t>1895</a:t>
                      </a:r>
                      <a:endParaRPr lang="ru-RU" sz="1400" dirty="0">
                        <a:effectLst/>
                        <a:latin typeface="Calibri"/>
                        <a:ea typeface="Calibri"/>
                        <a:cs typeface="Times New Roman"/>
                      </a:endParaRPr>
                    </a:p>
                  </a:txBody>
                  <a:tcPr marL="68580" marR="68580" marT="0" marB="0" anchor="ctr">
                    <a:solidFill>
                      <a:srgbClr val="0070C0"/>
                    </a:solidFill>
                  </a:tcPr>
                </a:tc>
                <a:tc>
                  <a:txBody>
                    <a:bodyPr/>
                    <a:lstStyle/>
                    <a:p>
                      <a:pPr algn="ctr">
                        <a:lnSpc>
                          <a:spcPct val="115000"/>
                        </a:lnSpc>
                        <a:spcAft>
                          <a:spcPts val="0"/>
                        </a:spcAft>
                      </a:pPr>
                      <a:r>
                        <a:rPr lang="ru-RU" sz="1400">
                          <a:effectLst/>
                        </a:rPr>
                        <a:t>1900</a:t>
                      </a:r>
                      <a:endParaRPr lang="ru-RU" sz="1400">
                        <a:effectLst/>
                        <a:latin typeface="Calibri"/>
                        <a:ea typeface="Calibri"/>
                        <a:cs typeface="Times New Roman"/>
                      </a:endParaRPr>
                    </a:p>
                  </a:txBody>
                  <a:tcPr marL="68580" marR="68580" marT="0" marB="0" anchor="ctr">
                    <a:solidFill>
                      <a:srgbClr val="0070C0"/>
                    </a:solidFill>
                  </a:tcPr>
                </a:tc>
                <a:tc>
                  <a:txBody>
                    <a:bodyPr/>
                    <a:lstStyle/>
                    <a:p>
                      <a:pPr algn="ctr">
                        <a:lnSpc>
                          <a:spcPct val="115000"/>
                        </a:lnSpc>
                        <a:spcAft>
                          <a:spcPts val="0"/>
                        </a:spcAft>
                      </a:pPr>
                      <a:r>
                        <a:rPr lang="ru-RU" sz="1400">
                          <a:effectLst/>
                        </a:rPr>
                        <a:t>1905</a:t>
                      </a:r>
                      <a:endParaRPr lang="ru-RU" sz="1400">
                        <a:effectLst/>
                        <a:latin typeface="Calibri"/>
                        <a:ea typeface="Calibri"/>
                        <a:cs typeface="Times New Roman"/>
                      </a:endParaRPr>
                    </a:p>
                  </a:txBody>
                  <a:tcPr marL="68580" marR="68580" marT="0" marB="0" anchor="ctr">
                    <a:solidFill>
                      <a:srgbClr val="0070C0"/>
                    </a:solidFill>
                  </a:tcPr>
                </a:tc>
                <a:tc>
                  <a:txBody>
                    <a:bodyPr/>
                    <a:lstStyle/>
                    <a:p>
                      <a:pPr algn="ctr">
                        <a:lnSpc>
                          <a:spcPct val="115000"/>
                        </a:lnSpc>
                        <a:spcAft>
                          <a:spcPts val="0"/>
                        </a:spcAft>
                      </a:pPr>
                      <a:r>
                        <a:rPr lang="ru-RU" sz="1400" dirty="0">
                          <a:effectLst/>
                        </a:rPr>
                        <a:t>1910</a:t>
                      </a:r>
                      <a:endParaRPr lang="ru-RU" sz="1400" dirty="0">
                        <a:effectLst/>
                        <a:latin typeface="Calibri"/>
                        <a:ea typeface="Calibri"/>
                        <a:cs typeface="Times New Roman"/>
                      </a:endParaRPr>
                    </a:p>
                  </a:txBody>
                  <a:tcPr marL="68580" marR="68580" marT="0" marB="0" anchor="ctr">
                    <a:solidFill>
                      <a:srgbClr val="0070C0"/>
                    </a:solidFill>
                  </a:tcPr>
                </a:tc>
                <a:tc>
                  <a:txBody>
                    <a:bodyPr/>
                    <a:lstStyle/>
                    <a:p>
                      <a:pPr algn="ctr">
                        <a:lnSpc>
                          <a:spcPct val="115000"/>
                        </a:lnSpc>
                        <a:spcAft>
                          <a:spcPts val="0"/>
                        </a:spcAft>
                      </a:pPr>
                      <a:r>
                        <a:rPr lang="ru-RU" sz="1400" dirty="0">
                          <a:effectLst/>
                        </a:rPr>
                        <a:t>1913</a:t>
                      </a:r>
                      <a:endParaRPr lang="ru-RU" sz="1400" dirty="0">
                        <a:effectLst/>
                        <a:latin typeface="Calibri"/>
                        <a:ea typeface="Calibri"/>
                        <a:cs typeface="Times New Roman"/>
                      </a:endParaRPr>
                    </a:p>
                  </a:txBody>
                  <a:tcPr marL="68580" marR="68580" marT="0" marB="0" anchor="ctr">
                    <a:solidFill>
                      <a:srgbClr val="0070C0"/>
                    </a:solidFill>
                  </a:tcPr>
                </a:tc>
                <a:tc>
                  <a:txBody>
                    <a:bodyPr/>
                    <a:lstStyle/>
                    <a:p>
                      <a:pPr algn="ctr">
                        <a:lnSpc>
                          <a:spcPct val="115000"/>
                        </a:lnSpc>
                        <a:spcAft>
                          <a:spcPts val="0"/>
                        </a:spcAft>
                      </a:pPr>
                      <a:r>
                        <a:rPr lang="ru-RU" sz="1400" dirty="0">
                          <a:effectLst/>
                        </a:rPr>
                        <a:t>1915</a:t>
                      </a:r>
                      <a:endParaRPr lang="ru-RU" sz="1400" dirty="0">
                        <a:effectLst/>
                        <a:latin typeface="Calibri"/>
                        <a:ea typeface="Calibri"/>
                        <a:cs typeface="Times New Roman"/>
                      </a:endParaRPr>
                    </a:p>
                  </a:txBody>
                  <a:tcPr marL="68580" marR="68580" marT="0" marB="0" anchor="ctr">
                    <a:solidFill>
                      <a:srgbClr val="0070C0"/>
                    </a:solidFill>
                  </a:tcPr>
                </a:tc>
              </a:tr>
              <a:tr h="262509">
                <a:tc>
                  <a:txBody>
                    <a:bodyPr/>
                    <a:lstStyle/>
                    <a:p>
                      <a:pPr>
                        <a:lnSpc>
                          <a:spcPct val="115000"/>
                        </a:lnSpc>
                        <a:spcAft>
                          <a:spcPts val="0"/>
                        </a:spcAft>
                      </a:pPr>
                      <a:r>
                        <a:rPr lang="ru-RU" sz="1400">
                          <a:effectLst/>
                        </a:rPr>
                        <a:t>UK</a:t>
                      </a:r>
                      <a:endParaRPr lang="ru-RU" sz="14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a:effectLst/>
                        </a:rPr>
                        <a:t>141</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166</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dirty="0">
                          <a:effectLst/>
                        </a:rPr>
                        <a:t>305</a:t>
                      </a:r>
                      <a:endParaRPr lang="ru-RU" sz="14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dirty="0">
                          <a:effectLst/>
                        </a:rPr>
                        <a:t>198</a:t>
                      </a:r>
                      <a:endParaRPr lang="ru-RU" sz="14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dirty="0">
                          <a:effectLst/>
                        </a:rPr>
                        <a:t>199</a:t>
                      </a:r>
                      <a:endParaRPr lang="ru-RU" sz="14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dirty="0">
                          <a:effectLst/>
                        </a:rPr>
                        <a:t>223</a:t>
                      </a:r>
                      <a:endParaRPr lang="ru-RU" sz="14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248</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585</a:t>
                      </a:r>
                      <a:endParaRPr lang="ru-RU" sz="1400">
                        <a:effectLst/>
                        <a:latin typeface="Calibri"/>
                        <a:ea typeface="Calibri"/>
                        <a:cs typeface="Times New Roman"/>
                      </a:endParaRPr>
                    </a:p>
                  </a:txBody>
                  <a:tcPr marL="68580" marR="68580" marT="0" marB="0" anchor="ctr"/>
                </a:tc>
              </a:tr>
              <a:tr h="262509">
                <a:tc>
                  <a:txBody>
                    <a:bodyPr/>
                    <a:lstStyle/>
                    <a:p>
                      <a:pPr>
                        <a:lnSpc>
                          <a:spcPct val="115000"/>
                        </a:lnSpc>
                        <a:spcAft>
                          <a:spcPts val="0"/>
                        </a:spcAft>
                      </a:pPr>
                      <a:r>
                        <a:rPr lang="ru-RU" sz="1400">
                          <a:effectLst/>
                        </a:rPr>
                        <a:t>France</a:t>
                      </a:r>
                      <a:endParaRPr lang="ru-RU" sz="14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a:effectLst/>
                        </a:rPr>
                        <a:t>344</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370</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460</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544</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836</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952</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1,03</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1,457</a:t>
                      </a:r>
                      <a:endParaRPr lang="ru-RU" sz="1400">
                        <a:effectLst/>
                        <a:latin typeface="Calibri"/>
                        <a:ea typeface="Calibri"/>
                        <a:cs typeface="Times New Roman"/>
                      </a:endParaRPr>
                    </a:p>
                  </a:txBody>
                  <a:tcPr marL="68580" marR="68580" marT="0" marB="0" anchor="ctr"/>
                </a:tc>
              </a:tr>
              <a:tr h="262509">
                <a:tc>
                  <a:txBody>
                    <a:bodyPr/>
                    <a:lstStyle/>
                    <a:p>
                      <a:pPr>
                        <a:lnSpc>
                          <a:spcPct val="115000"/>
                        </a:lnSpc>
                        <a:spcAft>
                          <a:spcPts val="0"/>
                        </a:spcAft>
                      </a:pPr>
                      <a:r>
                        <a:rPr lang="ru-RU" sz="1400">
                          <a:effectLst/>
                        </a:rPr>
                        <a:t>Germany</a:t>
                      </a:r>
                      <a:endParaRPr lang="ru-RU" sz="14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a:effectLst/>
                        </a:rPr>
                        <a:t>99</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186</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252</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211</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267</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240</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437</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876</a:t>
                      </a:r>
                      <a:endParaRPr lang="ru-RU" sz="1400">
                        <a:effectLst/>
                        <a:latin typeface="Calibri"/>
                        <a:ea typeface="Calibri"/>
                        <a:cs typeface="Times New Roman"/>
                      </a:endParaRPr>
                    </a:p>
                  </a:txBody>
                  <a:tcPr marL="68580" marR="68580" marT="0" marB="0" anchor="ctr"/>
                </a:tc>
              </a:tr>
              <a:tr h="262509">
                <a:tc>
                  <a:txBody>
                    <a:bodyPr/>
                    <a:lstStyle/>
                    <a:p>
                      <a:pPr>
                        <a:lnSpc>
                          <a:spcPct val="115000"/>
                        </a:lnSpc>
                        <a:spcAft>
                          <a:spcPts val="0"/>
                        </a:spcAft>
                      </a:pPr>
                      <a:r>
                        <a:rPr lang="ru-RU" sz="1400">
                          <a:effectLst/>
                        </a:rPr>
                        <a:t>Italy</a:t>
                      </a:r>
                      <a:endParaRPr lang="ru-RU" sz="14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a:effectLst/>
                        </a:rPr>
                        <a:t>142</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133</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132</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115</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285</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350</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355</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397</a:t>
                      </a:r>
                      <a:endParaRPr lang="ru-RU" sz="1400">
                        <a:effectLst/>
                        <a:latin typeface="Calibri"/>
                        <a:ea typeface="Calibri"/>
                        <a:cs typeface="Times New Roman"/>
                      </a:endParaRPr>
                    </a:p>
                  </a:txBody>
                  <a:tcPr marL="68580" marR="68580" marT="0" marB="0" anchor="ctr"/>
                </a:tc>
              </a:tr>
              <a:tr h="262509">
                <a:tc>
                  <a:txBody>
                    <a:bodyPr/>
                    <a:lstStyle/>
                    <a:p>
                      <a:pPr>
                        <a:lnSpc>
                          <a:spcPct val="115000"/>
                        </a:lnSpc>
                        <a:spcAft>
                          <a:spcPts val="0"/>
                        </a:spcAft>
                      </a:pPr>
                      <a:r>
                        <a:rPr lang="ru-RU" sz="1400">
                          <a:effectLst/>
                        </a:rPr>
                        <a:t>Russia</a:t>
                      </a:r>
                      <a:endParaRPr lang="ru-RU" sz="14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a:effectLst/>
                        </a:rPr>
                        <a:t>195</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312</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695</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661</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654</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954</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1,233</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1,25</a:t>
                      </a:r>
                      <a:endParaRPr lang="ru-RU" sz="1400">
                        <a:effectLst/>
                        <a:latin typeface="Calibri"/>
                        <a:ea typeface="Calibri"/>
                        <a:cs typeface="Times New Roman"/>
                      </a:endParaRPr>
                    </a:p>
                  </a:txBody>
                  <a:tcPr marL="68580" marR="68580" marT="0" marB="0" anchor="ctr"/>
                </a:tc>
              </a:tr>
              <a:tr h="262509">
                <a:tc>
                  <a:txBody>
                    <a:bodyPr/>
                    <a:lstStyle/>
                    <a:p>
                      <a:pPr>
                        <a:lnSpc>
                          <a:spcPct val="115000"/>
                        </a:lnSpc>
                        <a:spcAft>
                          <a:spcPts val="0"/>
                        </a:spcAft>
                      </a:pPr>
                      <a:r>
                        <a:rPr lang="ru-RU" sz="1400">
                          <a:effectLst/>
                        </a:rPr>
                        <a:t>USA</a:t>
                      </a:r>
                      <a:endParaRPr lang="ru-RU" sz="14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a:effectLst/>
                        </a:rPr>
                        <a:t>371</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442</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169</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602</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1,149</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1,66</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2,293</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2,568</a:t>
                      </a:r>
                      <a:endParaRPr lang="ru-RU" sz="1400">
                        <a:effectLst/>
                        <a:latin typeface="Calibri"/>
                        <a:ea typeface="Calibri"/>
                        <a:cs typeface="Times New Roman"/>
                      </a:endParaRPr>
                    </a:p>
                  </a:txBody>
                  <a:tcPr marL="68580" marR="68580" marT="0" marB="0" anchor="ctr"/>
                </a:tc>
              </a:tr>
              <a:tr h="262509">
                <a:tc>
                  <a:txBody>
                    <a:bodyPr/>
                    <a:lstStyle/>
                    <a:p>
                      <a:pPr>
                        <a:lnSpc>
                          <a:spcPct val="115000"/>
                        </a:lnSpc>
                        <a:spcAft>
                          <a:spcPts val="0"/>
                        </a:spcAft>
                      </a:pPr>
                      <a:r>
                        <a:rPr lang="en-US" sz="1400" dirty="0">
                          <a:effectLst/>
                        </a:rPr>
                        <a:t>Year</a:t>
                      </a:r>
                      <a:endParaRPr lang="ru-RU" sz="1400" dirty="0">
                        <a:effectLst/>
                        <a:latin typeface="Calibri"/>
                        <a:ea typeface="Calibri"/>
                        <a:cs typeface="Times New Roman"/>
                      </a:endParaRPr>
                    </a:p>
                  </a:txBody>
                  <a:tcPr marL="68580" marR="68580" marT="0" marB="0">
                    <a:solidFill>
                      <a:srgbClr val="0070C0"/>
                    </a:solidFill>
                  </a:tcPr>
                </a:tc>
                <a:tc>
                  <a:txBody>
                    <a:bodyPr/>
                    <a:lstStyle/>
                    <a:p>
                      <a:pPr algn="ctr">
                        <a:lnSpc>
                          <a:spcPct val="115000"/>
                        </a:lnSpc>
                        <a:spcAft>
                          <a:spcPts val="0"/>
                        </a:spcAft>
                      </a:pPr>
                      <a:r>
                        <a:rPr lang="ru-RU" sz="1400" dirty="0">
                          <a:effectLst/>
                        </a:rPr>
                        <a:t>1920</a:t>
                      </a:r>
                      <a:endParaRPr lang="ru-RU" sz="1400" dirty="0">
                        <a:effectLst/>
                        <a:latin typeface="Calibri"/>
                        <a:ea typeface="Calibri"/>
                        <a:cs typeface="Times New Roman"/>
                      </a:endParaRPr>
                    </a:p>
                  </a:txBody>
                  <a:tcPr marL="68580" marR="68580" marT="0" marB="0" anchor="ctr">
                    <a:solidFill>
                      <a:srgbClr val="0070C0"/>
                    </a:solidFill>
                  </a:tcPr>
                </a:tc>
                <a:tc>
                  <a:txBody>
                    <a:bodyPr/>
                    <a:lstStyle/>
                    <a:p>
                      <a:pPr algn="ctr">
                        <a:lnSpc>
                          <a:spcPct val="115000"/>
                        </a:lnSpc>
                        <a:spcAft>
                          <a:spcPts val="0"/>
                        </a:spcAft>
                      </a:pPr>
                      <a:r>
                        <a:rPr lang="ru-RU" sz="1400" dirty="0">
                          <a:effectLst/>
                        </a:rPr>
                        <a:t>1925</a:t>
                      </a:r>
                      <a:endParaRPr lang="ru-RU" sz="1400" dirty="0">
                        <a:effectLst/>
                        <a:latin typeface="Calibri"/>
                        <a:ea typeface="Calibri"/>
                        <a:cs typeface="Times New Roman"/>
                      </a:endParaRPr>
                    </a:p>
                  </a:txBody>
                  <a:tcPr marL="68580" marR="68580" marT="0" marB="0" anchor="ctr">
                    <a:solidFill>
                      <a:srgbClr val="0070C0"/>
                    </a:solidFill>
                  </a:tcPr>
                </a:tc>
                <a:tc>
                  <a:txBody>
                    <a:bodyPr/>
                    <a:lstStyle/>
                    <a:p>
                      <a:pPr algn="ctr">
                        <a:lnSpc>
                          <a:spcPct val="115000"/>
                        </a:lnSpc>
                        <a:spcAft>
                          <a:spcPts val="0"/>
                        </a:spcAft>
                      </a:pPr>
                      <a:r>
                        <a:rPr lang="ru-RU" sz="1400" dirty="0">
                          <a:effectLst/>
                        </a:rPr>
                        <a:t>1930</a:t>
                      </a:r>
                      <a:endParaRPr lang="ru-RU" sz="1400" dirty="0">
                        <a:effectLst/>
                        <a:latin typeface="Calibri"/>
                        <a:ea typeface="Calibri"/>
                        <a:cs typeface="Times New Roman"/>
                      </a:endParaRPr>
                    </a:p>
                  </a:txBody>
                  <a:tcPr marL="68580" marR="68580" marT="0" marB="0" anchor="ctr">
                    <a:solidFill>
                      <a:srgbClr val="0070C0"/>
                    </a:solidFill>
                  </a:tcPr>
                </a:tc>
                <a:tc>
                  <a:txBody>
                    <a:bodyPr/>
                    <a:lstStyle/>
                    <a:p>
                      <a:pPr algn="ctr">
                        <a:lnSpc>
                          <a:spcPct val="115000"/>
                        </a:lnSpc>
                        <a:spcAft>
                          <a:spcPts val="0"/>
                        </a:spcAft>
                      </a:pPr>
                      <a:r>
                        <a:rPr lang="ru-RU" sz="1400" dirty="0">
                          <a:effectLst/>
                        </a:rPr>
                        <a:t>1935</a:t>
                      </a:r>
                      <a:endParaRPr lang="ru-RU" sz="1400" dirty="0">
                        <a:effectLst/>
                        <a:latin typeface="Calibri"/>
                        <a:ea typeface="Calibri"/>
                        <a:cs typeface="Times New Roman"/>
                      </a:endParaRPr>
                    </a:p>
                  </a:txBody>
                  <a:tcPr marL="68580" marR="68580" marT="0" marB="0" anchor="ctr">
                    <a:solidFill>
                      <a:srgbClr val="0070C0"/>
                    </a:solidFill>
                  </a:tcPr>
                </a:tc>
                <a:tc>
                  <a:txBody>
                    <a:bodyPr/>
                    <a:lstStyle/>
                    <a:p>
                      <a:pPr algn="ctr">
                        <a:lnSpc>
                          <a:spcPct val="115000"/>
                        </a:lnSpc>
                        <a:spcAft>
                          <a:spcPts val="0"/>
                        </a:spcAft>
                      </a:pPr>
                      <a:r>
                        <a:rPr lang="ru-RU" sz="1400" dirty="0">
                          <a:effectLst/>
                        </a:rPr>
                        <a:t>1940</a:t>
                      </a:r>
                      <a:endParaRPr lang="ru-RU" sz="1400" dirty="0">
                        <a:effectLst/>
                        <a:latin typeface="Calibri"/>
                        <a:ea typeface="Calibri"/>
                        <a:cs typeface="Times New Roman"/>
                      </a:endParaRPr>
                    </a:p>
                  </a:txBody>
                  <a:tcPr marL="68580" marR="68580" marT="0" marB="0" anchor="ctr">
                    <a:solidFill>
                      <a:srgbClr val="0070C0"/>
                    </a:solidFill>
                  </a:tcPr>
                </a:tc>
                <a:tc>
                  <a:txBody>
                    <a:bodyPr/>
                    <a:lstStyle/>
                    <a:p>
                      <a:pPr algn="ctr">
                        <a:lnSpc>
                          <a:spcPct val="115000"/>
                        </a:lnSpc>
                        <a:spcAft>
                          <a:spcPts val="0"/>
                        </a:spcAft>
                      </a:pPr>
                      <a:r>
                        <a:rPr lang="ru-RU" sz="1400" dirty="0">
                          <a:effectLst/>
                        </a:rPr>
                        <a:t>1945</a:t>
                      </a:r>
                      <a:endParaRPr lang="ru-RU" sz="1400" dirty="0">
                        <a:effectLst/>
                        <a:latin typeface="Calibri"/>
                        <a:ea typeface="Calibri"/>
                        <a:cs typeface="Times New Roman"/>
                      </a:endParaRPr>
                    </a:p>
                  </a:txBody>
                  <a:tcPr marL="68580" marR="68580" marT="0" marB="0" anchor="ctr">
                    <a:solidFill>
                      <a:srgbClr val="0070C0"/>
                    </a:solidFill>
                  </a:tcPr>
                </a:tc>
                <a:tc>
                  <a:txBody>
                    <a:bodyPr/>
                    <a:lstStyle/>
                    <a:p>
                      <a:endParaRPr lang="ru-RU" sz="1400" dirty="0">
                        <a:effectLst/>
                        <a:latin typeface="Calibri"/>
                      </a:endParaRPr>
                    </a:p>
                  </a:txBody>
                  <a:tcPr marL="68580" marR="68580" marT="0" marB="0" anchor="ctr">
                    <a:solidFill>
                      <a:srgbClr val="0070C0"/>
                    </a:solidFill>
                  </a:tcPr>
                </a:tc>
                <a:tc>
                  <a:txBody>
                    <a:bodyPr/>
                    <a:lstStyle/>
                    <a:p>
                      <a:endParaRPr lang="ru-RU" sz="1400" dirty="0">
                        <a:effectLst/>
                        <a:latin typeface="Calibri"/>
                      </a:endParaRPr>
                    </a:p>
                  </a:txBody>
                  <a:tcPr marL="68580" marR="68580" marT="0" marB="0" anchor="ctr">
                    <a:solidFill>
                      <a:srgbClr val="0070C0"/>
                    </a:solidFill>
                  </a:tcPr>
                </a:tc>
              </a:tr>
              <a:tr h="262509">
                <a:tc>
                  <a:txBody>
                    <a:bodyPr/>
                    <a:lstStyle/>
                    <a:p>
                      <a:pPr>
                        <a:lnSpc>
                          <a:spcPct val="115000"/>
                        </a:lnSpc>
                        <a:spcAft>
                          <a:spcPts val="0"/>
                        </a:spcAft>
                      </a:pPr>
                      <a:r>
                        <a:rPr lang="ru-RU" sz="1400">
                          <a:effectLst/>
                        </a:rPr>
                        <a:t>UK</a:t>
                      </a:r>
                      <a:endParaRPr lang="ru-RU" sz="14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a:effectLst/>
                        </a:rPr>
                        <a:t>864</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1,045</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1,08</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1,464</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1,773</a:t>
                      </a:r>
                      <a:endParaRPr lang="ru-RU" sz="1400">
                        <a:effectLst/>
                        <a:latin typeface="Calibri"/>
                        <a:ea typeface="Calibri"/>
                        <a:cs typeface="Times New Roman"/>
                      </a:endParaRPr>
                    </a:p>
                  </a:txBody>
                  <a:tcPr marL="68580" marR="68580" marT="0" marB="0" anchor="ctr"/>
                </a:tc>
                <a:tc>
                  <a:txBody>
                    <a:bodyPr/>
                    <a:lstStyle/>
                    <a:p>
                      <a:endParaRPr lang="ru-RU" sz="1400">
                        <a:effectLst/>
                        <a:latin typeface="Calibri"/>
                      </a:endParaRPr>
                    </a:p>
                  </a:txBody>
                  <a:tcPr marL="68580" marR="68580" marT="0" marB="0" anchor="ctr"/>
                </a:tc>
                <a:tc>
                  <a:txBody>
                    <a:bodyPr/>
                    <a:lstStyle/>
                    <a:p>
                      <a:endParaRPr lang="ru-RU" sz="1400">
                        <a:effectLst/>
                        <a:latin typeface="Calibri"/>
                      </a:endParaRPr>
                    </a:p>
                  </a:txBody>
                  <a:tcPr marL="68580" marR="68580" marT="0" marB="0" anchor="ctr"/>
                </a:tc>
              </a:tr>
              <a:tr h="262509">
                <a:tc>
                  <a:txBody>
                    <a:bodyPr/>
                    <a:lstStyle/>
                    <a:p>
                      <a:pPr>
                        <a:lnSpc>
                          <a:spcPct val="115000"/>
                        </a:lnSpc>
                        <a:spcAft>
                          <a:spcPts val="0"/>
                        </a:spcAft>
                      </a:pPr>
                      <a:r>
                        <a:rPr lang="ru-RU" sz="1400">
                          <a:effectLst/>
                        </a:rPr>
                        <a:t>France</a:t>
                      </a:r>
                      <a:endParaRPr lang="ru-RU" sz="14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a:effectLst/>
                        </a:rPr>
                        <a:t>1,622</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1,201</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3,16</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3,907</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1,773</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1,378</a:t>
                      </a:r>
                      <a:endParaRPr lang="ru-RU" sz="1400">
                        <a:effectLst/>
                        <a:latin typeface="Calibri"/>
                        <a:ea typeface="Calibri"/>
                        <a:cs typeface="Times New Roman"/>
                      </a:endParaRPr>
                    </a:p>
                  </a:txBody>
                  <a:tcPr marL="68580" marR="68580" marT="0" marB="0" anchor="ctr"/>
                </a:tc>
                <a:tc>
                  <a:txBody>
                    <a:bodyPr/>
                    <a:lstStyle/>
                    <a:p>
                      <a:endParaRPr lang="ru-RU" sz="1400">
                        <a:effectLst/>
                        <a:latin typeface="Calibri"/>
                      </a:endParaRPr>
                    </a:p>
                  </a:txBody>
                  <a:tcPr marL="68580" marR="68580" marT="0" marB="0" anchor="ctr"/>
                </a:tc>
                <a:tc>
                  <a:txBody>
                    <a:bodyPr/>
                    <a:lstStyle/>
                    <a:p>
                      <a:endParaRPr lang="ru-RU" sz="1400">
                        <a:effectLst/>
                        <a:latin typeface="Calibri"/>
                      </a:endParaRPr>
                    </a:p>
                  </a:txBody>
                  <a:tcPr marL="68580" marR="68580" marT="0" marB="0" anchor="ctr"/>
                </a:tc>
              </a:tr>
              <a:tr h="262509">
                <a:tc>
                  <a:txBody>
                    <a:bodyPr/>
                    <a:lstStyle/>
                    <a:p>
                      <a:pPr>
                        <a:lnSpc>
                          <a:spcPct val="115000"/>
                        </a:lnSpc>
                        <a:spcAft>
                          <a:spcPts val="0"/>
                        </a:spcAft>
                      </a:pPr>
                      <a:r>
                        <a:rPr lang="ru-RU" sz="1400">
                          <a:effectLst/>
                        </a:rPr>
                        <a:t>Germany</a:t>
                      </a:r>
                      <a:endParaRPr lang="ru-RU" sz="14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a:effectLst/>
                        </a:rPr>
                        <a:t>391</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432</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794</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56</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endParaRPr lang="ru-RU" sz="1400">
                        <a:effectLst/>
                        <a:latin typeface="Calibri"/>
                      </a:endParaRPr>
                    </a:p>
                  </a:txBody>
                  <a:tcPr marL="68580" marR="68580" marT="0" marB="0" anchor="ctr"/>
                </a:tc>
                <a:tc>
                  <a:txBody>
                    <a:bodyPr/>
                    <a:lstStyle/>
                    <a:p>
                      <a:endParaRPr lang="ru-RU" sz="1400">
                        <a:effectLst/>
                        <a:latin typeface="Calibri"/>
                      </a:endParaRPr>
                    </a:p>
                  </a:txBody>
                  <a:tcPr marL="68580" marR="68580" marT="0" marB="0" anchor="ctr"/>
                </a:tc>
              </a:tr>
              <a:tr h="262509">
                <a:tc>
                  <a:txBody>
                    <a:bodyPr/>
                    <a:lstStyle/>
                    <a:p>
                      <a:pPr>
                        <a:lnSpc>
                          <a:spcPct val="115000"/>
                        </a:lnSpc>
                        <a:spcAft>
                          <a:spcPts val="0"/>
                        </a:spcAft>
                      </a:pPr>
                      <a:r>
                        <a:rPr lang="ru-RU" sz="1400">
                          <a:effectLst/>
                        </a:rPr>
                        <a:t>Italy</a:t>
                      </a:r>
                      <a:endParaRPr lang="ru-RU" sz="14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a:effectLst/>
                        </a:rPr>
                        <a:t>307</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498</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420</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240</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122</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28</a:t>
                      </a:r>
                      <a:endParaRPr lang="ru-RU" sz="1400">
                        <a:effectLst/>
                        <a:latin typeface="Calibri"/>
                        <a:ea typeface="Calibri"/>
                        <a:cs typeface="Times New Roman"/>
                      </a:endParaRPr>
                    </a:p>
                  </a:txBody>
                  <a:tcPr marL="68580" marR="68580" marT="0" marB="0" anchor="ctr"/>
                </a:tc>
                <a:tc>
                  <a:txBody>
                    <a:bodyPr/>
                    <a:lstStyle/>
                    <a:p>
                      <a:endParaRPr lang="ru-RU" sz="1400">
                        <a:effectLst/>
                        <a:latin typeface="Calibri"/>
                      </a:endParaRPr>
                    </a:p>
                  </a:txBody>
                  <a:tcPr marL="68580" marR="68580" marT="0" marB="0" anchor="ctr"/>
                </a:tc>
                <a:tc>
                  <a:txBody>
                    <a:bodyPr/>
                    <a:lstStyle/>
                    <a:p>
                      <a:endParaRPr lang="ru-RU" sz="1400">
                        <a:effectLst/>
                        <a:latin typeface="Calibri"/>
                      </a:endParaRPr>
                    </a:p>
                  </a:txBody>
                  <a:tcPr marL="68580" marR="68580" marT="0" marB="0" anchor="ctr"/>
                </a:tc>
              </a:tr>
              <a:tr h="262509">
                <a:tc>
                  <a:txBody>
                    <a:bodyPr/>
                    <a:lstStyle/>
                    <a:p>
                      <a:pPr>
                        <a:lnSpc>
                          <a:spcPct val="115000"/>
                        </a:lnSpc>
                        <a:spcAft>
                          <a:spcPts val="0"/>
                        </a:spcAft>
                      </a:pPr>
                      <a:r>
                        <a:rPr lang="ru-RU" sz="1400">
                          <a:effectLst/>
                        </a:rPr>
                        <a:t>Russia</a:t>
                      </a:r>
                      <a:endParaRPr lang="ru-RU" sz="14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141</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375</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7,456</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n/a</a:t>
                      </a:r>
                      <a:endParaRPr lang="ru-RU" sz="1400">
                        <a:effectLst/>
                        <a:latin typeface="Calibri"/>
                        <a:ea typeface="Calibri"/>
                        <a:cs typeface="Times New Roman"/>
                      </a:endParaRPr>
                    </a:p>
                  </a:txBody>
                  <a:tcPr marL="68580" marR="68580" marT="0" marB="0" anchor="ctr"/>
                </a:tc>
                <a:tc>
                  <a:txBody>
                    <a:bodyPr/>
                    <a:lstStyle/>
                    <a:p>
                      <a:endParaRPr lang="ru-RU" sz="1400">
                        <a:effectLst/>
                        <a:latin typeface="Calibri"/>
                      </a:endParaRPr>
                    </a:p>
                  </a:txBody>
                  <a:tcPr marL="68580" marR="68580" marT="0" marB="0" anchor="ctr"/>
                </a:tc>
                <a:tc>
                  <a:txBody>
                    <a:bodyPr/>
                    <a:lstStyle/>
                    <a:p>
                      <a:endParaRPr lang="ru-RU" sz="1400">
                        <a:effectLst/>
                        <a:latin typeface="Calibri"/>
                      </a:endParaRPr>
                    </a:p>
                  </a:txBody>
                  <a:tcPr marL="68580" marR="68580" marT="0" marB="0" anchor="ctr"/>
                </a:tc>
              </a:tr>
              <a:tr h="262509">
                <a:tc>
                  <a:txBody>
                    <a:bodyPr/>
                    <a:lstStyle/>
                    <a:p>
                      <a:pPr>
                        <a:lnSpc>
                          <a:spcPct val="115000"/>
                        </a:lnSpc>
                        <a:spcAft>
                          <a:spcPts val="0"/>
                        </a:spcAft>
                      </a:pPr>
                      <a:r>
                        <a:rPr lang="ru-RU" sz="1400">
                          <a:effectLst/>
                        </a:rPr>
                        <a:t>USA</a:t>
                      </a:r>
                      <a:endParaRPr lang="ru-RU" sz="14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400">
                          <a:effectLst/>
                        </a:rPr>
                        <a:t>3,679</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5,998</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6,358</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8,998</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19,543</a:t>
                      </a:r>
                      <a:endParaRPr lang="ru-RU" sz="14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400">
                          <a:effectLst/>
                        </a:rPr>
                        <a:t>17,848</a:t>
                      </a:r>
                      <a:endParaRPr lang="ru-RU" sz="1400">
                        <a:effectLst/>
                        <a:latin typeface="Calibri"/>
                        <a:ea typeface="Calibri"/>
                        <a:cs typeface="Times New Roman"/>
                      </a:endParaRPr>
                    </a:p>
                  </a:txBody>
                  <a:tcPr marL="68580" marR="68580" marT="0" marB="0" anchor="ctr"/>
                </a:tc>
                <a:tc>
                  <a:txBody>
                    <a:bodyPr/>
                    <a:lstStyle/>
                    <a:p>
                      <a:endParaRPr lang="ru-RU" sz="1400">
                        <a:effectLst/>
                        <a:latin typeface="Calibri"/>
                      </a:endParaRPr>
                    </a:p>
                  </a:txBody>
                  <a:tcPr marL="68580" marR="68580" marT="0" marB="0" anchor="ctr"/>
                </a:tc>
                <a:tc>
                  <a:txBody>
                    <a:bodyPr/>
                    <a:lstStyle/>
                    <a:p>
                      <a:endParaRPr lang="ru-RU" sz="1400" dirty="0">
                        <a:effectLst/>
                        <a:latin typeface="Calibri"/>
                      </a:endParaRPr>
                    </a:p>
                  </a:txBody>
                  <a:tcPr marL="68580" marR="68580" marT="0" marB="0" anchor="ctr"/>
                </a:tc>
              </a:tr>
            </a:tbl>
          </a:graphicData>
        </a:graphic>
      </p:graphicFrame>
      <p:sp>
        <p:nvSpPr>
          <p:cNvPr id="5" name="Прямоугольник 4"/>
          <p:cNvSpPr/>
          <p:nvPr/>
        </p:nvSpPr>
        <p:spPr>
          <a:xfrm rot="16200000">
            <a:off x="5490358" y="3206623"/>
            <a:ext cx="5364088" cy="1200329"/>
          </a:xfrm>
          <a:prstGeom prst="rect">
            <a:avLst/>
          </a:prstGeom>
        </p:spPr>
        <p:txBody>
          <a:bodyPr wrap="square">
            <a:spAutoFit/>
          </a:bodyPr>
          <a:lstStyle/>
          <a:p>
            <a:r>
              <a:rPr lang="en-US" dirty="0"/>
              <a:t>Source: World Gold Council. Historical Data - Annual time series on </a:t>
            </a:r>
            <a:br>
              <a:rPr lang="en-US" dirty="0"/>
            </a:br>
            <a:r>
              <a:rPr lang="en-US" dirty="0"/>
              <a:t>World Official Gold Reserves since 1845. 10</a:t>
            </a:r>
            <a:r>
              <a:rPr lang="en-US" baseline="30000" dirty="0"/>
              <a:t>th</a:t>
            </a:r>
            <a:r>
              <a:rPr lang="en-US" dirty="0"/>
              <a:t> August 2011</a:t>
            </a:r>
            <a:endParaRPr lang="ru-RU" dirty="0"/>
          </a:p>
        </p:txBody>
      </p:sp>
    </p:spTree>
    <p:extLst>
      <p:ext uri="{BB962C8B-B14F-4D97-AF65-F5344CB8AC3E}">
        <p14:creationId xmlns:p14="http://schemas.microsoft.com/office/powerpoint/2010/main" val="40374423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r>
              <a:rPr lang="en-US" dirty="0" smtClean="0"/>
              <a:t>So </a:t>
            </a:r>
            <a:r>
              <a:rPr lang="en-US" dirty="0"/>
              <a:t>a run on U.S. gold at the end of 1931 led to a 15 percent drop in U.S. gold holdings. </a:t>
            </a:r>
            <a:r>
              <a:rPr lang="en-US" dirty="0" smtClean="0"/>
              <a:t>By </a:t>
            </a:r>
            <a:r>
              <a:rPr lang="en-US" dirty="0"/>
              <a:t>1933 the United States abandoned the gold standard.</a:t>
            </a:r>
            <a:endParaRPr lang="ru-RU" dirty="0"/>
          </a:p>
          <a:p>
            <a:r>
              <a:rPr lang="ru-RU" dirty="0" err="1"/>
              <a:t>The</a:t>
            </a:r>
            <a:r>
              <a:rPr lang="ru-RU" dirty="0"/>
              <a:t> </a:t>
            </a:r>
            <a:r>
              <a:rPr lang="ru-RU" dirty="0" err="1"/>
              <a:t>early</a:t>
            </a:r>
            <a:r>
              <a:rPr lang="ru-RU" dirty="0"/>
              <a:t> </a:t>
            </a:r>
            <a:r>
              <a:rPr lang="ru-RU" dirty="0" err="1"/>
              <a:t>to</a:t>
            </a:r>
            <a:r>
              <a:rPr lang="ru-RU" dirty="0"/>
              <a:t> mid-1930s </a:t>
            </a:r>
            <a:r>
              <a:rPr lang="en-US" dirty="0" smtClean="0"/>
              <a:t>was a </a:t>
            </a:r>
            <a:r>
              <a:rPr lang="ru-RU" dirty="0" err="1" smtClean="0"/>
              <a:t>period</a:t>
            </a:r>
            <a:r>
              <a:rPr lang="ru-RU" dirty="0" smtClean="0"/>
              <a:t> </a:t>
            </a:r>
            <a:r>
              <a:rPr lang="ru-RU" dirty="0" err="1"/>
              <a:t>of</a:t>
            </a:r>
            <a:r>
              <a:rPr lang="ru-RU" dirty="0"/>
              <a:t> </a:t>
            </a:r>
            <a:r>
              <a:rPr lang="ru-RU" dirty="0" err="1"/>
              <a:t>competitive</a:t>
            </a:r>
            <a:r>
              <a:rPr lang="ru-RU" dirty="0"/>
              <a:t> </a:t>
            </a:r>
            <a:r>
              <a:rPr lang="ru-RU" dirty="0" err="1" smtClean="0"/>
              <a:t>devaluations</a:t>
            </a:r>
            <a:r>
              <a:rPr lang="en-US" dirty="0" smtClean="0"/>
              <a:t> and</a:t>
            </a:r>
            <a:r>
              <a:rPr lang="ru-RU" dirty="0" smtClean="0"/>
              <a:t> </a:t>
            </a:r>
            <a:r>
              <a:rPr lang="ru-RU" dirty="0" err="1" smtClean="0"/>
              <a:t>foreign</a:t>
            </a:r>
            <a:r>
              <a:rPr lang="ru-RU" dirty="0" smtClean="0"/>
              <a:t> </a:t>
            </a:r>
            <a:r>
              <a:rPr lang="ru-RU" dirty="0" err="1"/>
              <a:t>exchange</a:t>
            </a:r>
            <a:r>
              <a:rPr lang="ru-RU" dirty="0"/>
              <a:t> </a:t>
            </a:r>
            <a:r>
              <a:rPr lang="ru-RU" dirty="0" err="1" smtClean="0"/>
              <a:t>controls</a:t>
            </a:r>
            <a:r>
              <a:rPr lang="en-US" dirty="0" smtClean="0"/>
              <a:t>.</a:t>
            </a:r>
            <a:endParaRPr lang="ru-RU" dirty="0"/>
          </a:p>
        </p:txBody>
      </p:sp>
    </p:spTree>
    <p:extLst>
      <p:ext uri="{BB962C8B-B14F-4D97-AF65-F5344CB8AC3E}">
        <p14:creationId xmlns:p14="http://schemas.microsoft.com/office/powerpoint/2010/main" val="14379497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2.2. The Bretton Woods Agreement: 1944 to 1973 and its breakdown</a:t>
            </a:r>
            <a:endParaRPr lang="ru-RU" dirty="0"/>
          </a:p>
        </p:txBody>
      </p:sp>
      <p:sp>
        <p:nvSpPr>
          <p:cNvPr id="3" name="Объект 2"/>
          <p:cNvSpPr>
            <a:spLocks noGrp="1"/>
          </p:cNvSpPr>
          <p:nvPr>
            <p:ph idx="1"/>
          </p:nvPr>
        </p:nvSpPr>
        <p:spPr/>
        <p:txBody>
          <a:bodyPr>
            <a:normAutofit fontScale="92500" lnSpcReduction="10000"/>
          </a:bodyPr>
          <a:lstStyle/>
          <a:p>
            <a:r>
              <a:rPr lang="ru-RU" dirty="0" err="1"/>
              <a:t>Bretton</a:t>
            </a:r>
            <a:r>
              <a:rPr lang="ru-RU" dirty="0"/>
              <a:t> </a:t>
            </a:r>
            <a:r>
              <a:rPr lang="ru-RU" dirty="0" err="1"/>
              <a:t>Woods</a:t>
            </a:r>
            <a:r>
              <a:rPr lang="ru-RU" dirty="0"/>
              <a:t> </a:t>
            </a:r>
            <a:r>
              <a:rPr lang="ru-RU" dirty="0" err="1"/>
              <a:t>agreement</a:t>
            </a:r>
            <a:r>
              <a:rPr lang="ru-RU" dirty="0"/>
              <a:t> </a:t>
            </a:r>
            <a:r>
              <a:rPr lang="ru-RU" dirty="0" err="1"/>
              <a:t>required</a:t>
            </a:r>
            <a:r>
              <a:rPr lang="ru-RU" dirty="0"/>
              <a:t> </a:t>
            </a:r>
            <a:r>
              <a:rPr lang="ru-RU" dirty="0" err="1"/>
              <a:t>each</a:t>
            </a:r>
            <a:r>
              <a:rPr lang="ru-RU" dirty="0"/>
              <a:t> </a:t>
            </a:r>
            <a:r>
              <a:rPr lang="ru-RU" dirty="0" err="1"/>
              <a:t>country</a:t>
            </a:r>
            <a:r>
              <a:rPr lang="ru-RU" dirty="0"/>
              <a:t> </a:t>
            </a:r>
            <a:r>
              <a:rPr lang="ru-RU" dirty="0" err="1"/>
              <a:t>to</a:t>
            </a:r>
            <a:r>
              <a:rPr lang="ru-RU" dirty="0"/>
              <a:t> </a:t>
            </a:r>
            <a:r>
              <a:rPr lang="ru-RU" dirty="0" err="1"/>
              <a:t>fix</a:t>
            </a:r>
            <a:r>
              <a:rPr lang="ru-RU" dirty="0"/>
              <a:t> </a:t>
            </a:r>
            <a:r>
              <a:rPr lang="ru-RU" dirty="0" err="1"/>
              <a:t>the</a:t>
            </a:r>
            <a:r>
              <a:rPr lang="ru-RU" dirty="0"/>
              <a:t> </a:t>
            </a:r>
            <a:r>
              <a:rPr lang="ru-RU" dirty="0" err="1"/>
              <a:t>value</a:t>
            </a:r>
            <a:r>
              <a:rPr lang="ru-RU" dirty="0"/>
              <a:t> </a:t>
            </a:r>
            <a:r>
              <a:rPr lang="ru-RU" dirty="0" err="1"/>
              <a:t>of</a:t>
            </a:r>
            <a:r>
              <a:rPr lang="ru-RU" dirty="0"/>
              <a:t> </a:t>
            </a:r>
            <a:r>
              <a:rPr lang="ru-RU" dirty="0" err="1"/>
              <a:t>its</a:t>
            </a:r>
            <a:r>
              <a:rPr lang="ru-RU" dirty="0"/>
              <a:t> </a:t>
            </a:r>
            <a:r>
              <a:rPr lang="ru-RU" dirty="0" err="1"/>
              <a:t>currency</a:t>
            </a:r>
            <a:r>
              <a:rPr lang="ru-RU" dirty="0"/>
              <a:t> </a:t>
            </a:r>
            <a:r>
              <a:rPr lang="ru-RU" dirty="0" err="1"/>
              <a:t>in</a:t>
            </a:r>
            <a:r>
              <a:rPr lang="ru-RU" dirty="0"/>
              <a:t> </a:t>
            </a:r>
            <a:r>
              <a:rPr lang="ru-RU" dirty="0" err="1"/>
              <a:t>terms</a:t>
            </a:r>
            <a:r>
              <a:rPr lang="ru-RU" dirty="0"/>
              <a:t> </a:t>
            </a:r>
            <a:r>
              <a:rPr lang="ru-RU" dirty="0" err="1"/>
              <a:t>of</a:t>
            </a:r>
            <a:r>
              <a:rPr lang="ru-RU" dirty="0"/>
              <a:t> </a:t>
            </a:r>
            <a:r>
              <a:rPr lang="ru-RU" dirty="0" err="1"/>
              <a:t>an</a:t>
            </a:r>
            <a:r>
              <a:rPr lang="ru-RU" dirty="0"/>
              <a:t> </a:t>
            </a:r>
            <a:r>
              <a:rPr lang="ru-RU" dirty="0" err="1"/>
              <a:t>anchor</a:t>
            </a:r>
            <a:r>
              <a:rPr lang="ru-RU" dirty="0"/>
              <a:t> </a:t>
            </a:r>
            <a:r>
              <a:rPr lang="ru-RU" dirty="0" err="1"/>
              <a:t>currency</a:t>
            </a:r>
            <a:r>
              <a:rPr lang="ru-RU" dirty="0"/>
              <a:t>, </a:t>
            </a:r>
            <a:r>
              <a:rPr lang="ru-RU" dirty="0" err="1"/>
              <a:t>namely</a:t>
            </a:r>
            <a:r>
              <a:rPr lang="ru-RU" dirty="0"/>
              <a:t> </a:t>
            </a:r>
            <a:r>
              <a:rPr lang="ru-RU" dirty="0" err="1"/>
              <a:t>the</a:t>
            </a:r>
            <a:r>
              <a:rPr lang="ru-RU" dirty="0"/>
              <a:t> </a:t>
            </a:r>
            <a:r>
              <a:rPr lang="ru-RU" dirty="0" err="1" smtClean="0"/>
              <a:t>dollar</a:t>
            </a:r>
            <a:r>
              <a:rPr lang="ru-RU" dirty="0" smtClean="0"/>
              <a:t>. </a:t>
            </a:r>
            <a:endParaRPr lang="en-US" dirty="0" smtClean="0"/>
          </a:p>
          <a:p>
            <a:r>
              <a:rPr lang="ru-RU" dirty="0" err="1" smtClean="0"/>
              <a:t>The</a:t>
            </a:r>
            <a:r>
              <a:rPr lang="ru-RU" dirty="0" smtClean="0"/>
              <a:t> </a:t>
            </a:r>
            <a:r>
              <a:rPr lang="ru-RU" dirty="0"/>
              <a:t>U.S. </a:t>
            </a:r>
            <a:r>
              <a:rPr lang="ru-RU" dirty="0" err="1"/>
              <a:t>dollar</a:t>
            </a:r>
            <a:r>
              <a:rPr lang="ru-RU" dirty="0"/>
              <a:t> </a:t>
            </a:r>
            <a:r>
              <a:rPr lang="ru-RU" dirty="0" err="1"/>
              <a:t>was</a:t>
            </a:r>
            <a:r>
              <a:rPr lang="ru-RU" dirty="0"/>
              <a:t> </a:t>
            </a:r>
            <a:r>
              <a:rPr lang="ru-RU" dirty="0" err="1"/>
              <a:t>the</a:t>
            </a:r>
            <a:r>
              <a:rPr lang="ru-RU" dirty="0"/>
              <a:t> </a:t>
            </a:r>
            <a:r>
              <a:rPr lang="ru-RU" dirty="0" err="1"/>
              <a:t>key</a:t>
            </a:r>
            <a:r>
              <a:rPr lang="ru-RU" dirty="0"/>
              <a:t> </a:t>
            </a:r>
            <a:r>
              <a:rPr lang="ru-RU" dirty="0" err="1"/>
              <a:t>currency</a:t>
            </a:r>
            <a:r>
              <a:rPr lang="ru-RU" dirty="0"/>
              <a:t> </a:t>
            </a:r>
            <a:r>
              <a:rPr lang="ru-RU" dirty="0" err="1"/>
              <a:t>in</a:t>
            </a:r>
            <a:r>
              <a:rPr lang="ru-RU" dirty="0"/>
              <a:t> </a:t>
            </a:r>
            <a:r>
              <a:rPr lang="ru-RU" dirty="0" err="1"/>
              <a:t>the</a:t>
            </a:r>
            <a:r>
              <a:rPr lang="ru-RU" dirty="0"/>
              <a:t> </a:t>
            </a:r>
            <a:r>
              <a:rPr lang="ru-RU" dirty="0" err="1"/>
              <a:t>system</a:t>
            </a:r>
            <a:r>
              <a:rPr lang="ru-RU" dirty="0"/>
              <a:t>, </a:t>
            </a:r>
            <a:r>
              <a:rPr lang="ru-RU" dirty="0" err="1"/>
              <a:t>and</a:t>
            </a:r>
            <a:r>
              <a:rPr lang="ru-RU" dirty="0"/>
              <a:t> $ 1 </a:t>
            </a:r>
            <a:r>
              <a:rPr lang="ru-RU" dirty="0" err="1"/>
              <a:t>was</a:t>
            </a:r>
            <a:r>
              <a:rPr lang="ru-RU" dirty="0"/>
              <a:t> </a:t>
            </a:r>
            <a:r>
              <a:rPr lang="ru-RU" dirty="0" err="1"/>
              <a:t>defined</a:t>
            </a:r>
            <a:r>
              <a:rPr lang="ru-RU" dirty="0"/>
              <a:t> </a:t>
            </a:r>
            <a:r>
              <a:rPr lang="ru-RU" dirty="0" err="1"/>
              <a:t>as</a:t>
            </a:r>
            <a:r>
              <a:rPr lang="ru-RU" dirty="0"/>
              <a:t> </a:t>
            </a:r>
            <a:r>
              <a:rPr lang="ru-RU" dirty="0" err="1"/>
              <a:t>being</a:t>
            </a:r>
            <a:r>
              <a:rPr lang="ru-RU" dirty="0"/>
              <a:t> </a:t>
            </a:r>
            <a:r>
              <a:rPr lang="ru-RU" dirty="0" err="1"/>
              <a:t>equal</a:t>
            </a:r>
            <a:r>
              <a:rPr lang="ru-RU" dirty="0"/>
              <a:t> </a:t>
            </a:r>
            <a:r>
              <a:rPr lang="ru-RU" dirty="0" err="1"/>
              <a:t>in</a:t>
            </a:r>
            <a:r>
              <a:rPr lang="ru-RU" dirty="0"/>
              <a:t> </a:t>
            </a:r>
            <a:r>
              <a:rPr lang="ru-RU" dirty="0" err="1"/>
              <a:t>value</a:t>
            </a:r>
            <a:r>
              <a:rPr lang="ru-RU" dirty="0"/>
              <a:t> </a:t>
            </a:r>
            <a:r>
              <a:rPr lang="ru-RU" dirty="0" err="1"/>
              <a:t>to</a:t>
            </a:r>
            <a:r>
              <a:rPr lang="ru-RU" dirty="0"/>
              <a:t> 1/ 35 </a:t>
            </a:r>
            <a:r>
              <a:rPr lang="ru-RU" dirty="0" err="1"/>
              <a:t>ounce</a:t>
            </a:r>
            <a:r>
              <a:rPr lang="ru-RU" dirty="0"/>
              <a:t> </a:t>
            </a:r>
            <a:r>
              <a:rPr lang="ru-RU" dirty="0" err="1"/>
              <a:t>of</a:t>
            </a:r>
            <a:r>
              <a:rPr lang="ru-RU" dirty="0"/>
              <a:t> </a:t>
            </a:r>
            <a:r>
              <a:rPr lang="ru-RU" dirty="0" err="1"/>
              <a:t>gold</a:t>
            </a:r>
            <a:r>
              <a:rPr lang="ru-RU" dirty="0"/>
              <a:t>. </a:t>
            </a:r>
            <a:endParaRPr lang="en-US" dirty="0" smtClean="0"/>
          </a:p>
          <a:p>
            <a:r>
              <a:rPr lang="ru-RU" dirty="0" err="1" smtClean="0"/>
              <a:t>Since</a:t>
            </a:r>
            <a:r>
              <a:rPr lang="ru-RU" dirty="0" smtClean="0"/>
              <a:t> </a:t>
            </a:r>
            <a:r>
              <a:rPr lang="ru-RU" dirty="0" err="1"/>
              <a:t>every</a:t>
            </a:r>
            <a:r>
              <a:rPr lang="ru-RU" dirty="0"/>
              <a:t> </a:t>
            </a:r>
            <a:r>
              <a:rPr lang="ru-RU" dirty="0" err="1"/>
              <a:t>currency</a:t>
            </a:r>
            <a:r>
              <a:rPr lang="ru-RU" dirty="0"/>
              <a:t> </a:t>
            </a:r>
            <a:r>
              <a:rPr lang="ru-RU" dirty="0" err="1"/>
              <a:t>had</a:t>
            </a:r>
            <a:r>
              <a:rPr lang="ru-RU" dirty="0"/>
              <a:t> </a:t>
            </a:r>
            <a:r>
              <a:rPr lang="ru-RU" dirty="0" err="1"/>
              <a:t>an</a:t>
            </a:r>
            <a:r>
              <a:rPr lang="ru-RU" dirty="0"/>
              <a:t> </a:t>
            </a:r>
            <a:r>
              <a:rPr lang="ru-RU" dirty="0" err="1"/>
              <a:t>implicitly</a:t>
            </a:r>
            <a:r>
              <a:rPr lang="ru-RU" dirty="0"/>
              <a:t> </a:t>
            </a:r>
            <a:r>
              <a:rPr lang="ru-RU" dirty="0" err="1"/>
              <a:t>defined</a:t>
            </a:r>
            <a:r>
              <a:rPr lang="ru-RU" dirty="0"/>
              <a:t> </a:t>
            </a:r>
            <a:r>
              <a:rPr lang="ru-RU" dirty="0" err="1"/>
              <a:t>gold</a:t>
            </a:r>
            <a:r>
              <a:rPr lang="ru-RU" dirty="0"/>
              <a:t> </a:t>
            </a:r>
            <a:r>
              <a:rPr lang="ru-RU" dirty="0" err="1"/>
              <a:t>value</a:t>
            </a:r>
            <a:r>
              <a:rPr lang="ru-RU" dirty="0"/>
              <a:t>, </a:t>
            </a:r>
            <a:r>
              <a:rPr lang="ru-RU" dirty="0" err="1"/>
              <a:t>through</a:t>
            </a:r>
            <a:r>
              <a:rPr lang="ru-RU" dirty="0"/>
              <a:t> </a:t>
            </a:r>
            <a:r>
              <a:rPr lang="ru-RU" dirty="0" err="1"/>
              <a:t>the</a:t>
            </a:r>
            <a:r>
              <a:rPr lang="ru-RU" dirty="0"/>
              <a:t> </a:t>
            </a:r>
            <a:r>
              <a:rPr lang="ru-RU" dirty="0" err="1"/>
              <a:t>link</a:t>
            </a:r>
            <a:r>
              <a:rPr lang="ru-RU" dirty="0"/>
              <a:t> </a:t>
            </a:r>
            <a:r>
              <a:rPr lang="ru-RU" dirty="0" err="1"/>
              <a:t>to</a:t>
            </a:r>
            <a:r>
              <a:rPr lang="ru-RU" dirty="0"/>
              <a:t> </a:t>
            </a:r>
            <a:r>
              <a:rPr lang="ru-RU" dirty="0" err="1"/>
              <a:t>the</a:t>
            </a:r>
            <a:r>
              <a:rPr lang="ru-RU" dirty="0"/>
              <a:t> </a:t>
            </a:r>
            <a:r>
              <a:rPr lang="ru-RU" dirty="0" err="1"/>
              <a:t>dollar</a:t>
            </a:r>
            <a:r>
              <a:rPr lang="ru-RU" dirty="0"/>
              <a:t>, </a:t>
            </a:r>
            <a:r>
              <a:rPr lang="ru-RU" dirty="0" err="1"/>
              <a:t>all</a:t>
            </a:r>
            <a:r>
              <a:rPr lang="ru-RU" dirty="0"/>
              <a:t> </a:t>
            </a:r>
            <a:r>
              <a:rPr lang="ru-RU" dirty="0" err="1"/>
              <a:t>currencies</a:t>
            </a:r>
            <a:r>
              <a:rPr lang="ru-RU" dirty="0"/>
              <a:t> </a:t>
            </a:r>
            <a:r>
              <a:rPr lang="ru-RU" dirty="0" err="1"/>
              <a:t>were</a:t>
            </a:r>
            <a:r>
              <a:rPr lang="ru-RU" dirty="0"/>
              <a:t> </a:t>
            </a:r>
            <a:r>
              <a:rPr lang="ru-RU" dirty="0" err="1"/>
              <a:t>linked</a:t>
            </a:r>
            <a:r>
              <a:rPr lang="ru-RU" dirty="0"/>
              <a:t> </a:t>
            </a:r>
            <a:r>
              <a:rPr lang="ru-RU" dirty="0" err="1"/>
              <a:t>in</a:t>
            </a:r>
            <a:r>
              <a:rPr lang="ru-RU" dirty="0"/>
              <a:t> a </a:t>
            </a:r>
            <a:r>
              <a:rPr lang="ru-RU" dirty="0" err="1"/>
              <a:t>system</a:t>
            </a:r>
            <a:r>
              <a:rPr lang="ru-RU" dirty="0"/>
              <a:t> </a:t>
            </a:r>
            <a:r>
              <a:rPr lang="ru-RU" dirty="0" err="1"/>
              <a:t>of</a:t>
            </a:r>
            <a:r>
              <a:rPr lang="ru-RU" dirty="0"/>
              <a:t> </a:t>
            </a:r>
            <a:r>
              <a:rPr lang="ru-RU" dirty="0" err="1"/>
              <a:t>fixed</a:t>
            </a:r>
            <a:r>
              <a:rPr lang="ru-RU" dirty="0"/>
              <a:t> </a:t>
            </a:r>
            <a:r>
              <a:rPr lang="ru-RU" dirty="0" err="1"/>
              <a:t>exchange</a:t>
            </a:r>
            <a:r>
              <a:rPr lang="ru-RU" dirty="0"/>
              <a:t> </a:t>
            </a:r>
            <a:r>
              <a:rPr lang="ru-RU" dirty="0" err="1"/>
              <a:t>rates</a:t>
            </a:r>
            <a:r>
              <a:rPr lang="ru-RU" dirty="0"/>
              <a:t>.</a:t>
            </a:r>
          </a:p>
        </p:txBody>
      </p:sp>
    </p:spTree>
    <p:extLst>
      <p:ext uri="{BB962C8B-B14F-4D97-AF65-F5344CB8AC3E}">
        <p14:creationId xmlns:p14="http://schemas.microsoft.com/office/powerpoint/2010/main" val="1350899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r>
              <a:rPr lang="ru-RU" dirty="0" err="1"/>
              <a:t>Nations</a:t>
            </a:r>
            <a:r>
              <a:rPr lang="ru-RU" dirty="0"/>
              <a:t> </a:t>
            </a:r>
            <a:r>
              <a:rPr lang="ru-RU" dirty="0" err="1"/>
              <a:t>were</a:t>
            </a:r>
            <a:r>
              <a:rPr lang="ru-RU" dirty="0"/>
              <a:t> </a:t>
            </a:r>
            <a:r>
              <a:rPr lang="ru-RU" dirty="0" err="1"/>
              <a:t>committed</a:t>
            </a:r>
            <a:r>
              <a:rPr lang="ru-RU" dirty="0"/>
              <a:t> </a:t>
            </a:r>
            <a:r>
              <a:rPr lang="ru-RU" dirty="0" err="1"/>
              <a:t>to</a:t>
            </a:r>
            <a:r>
              <a:rPr lang="ru-RU" dirty="0"/>
              <a:t> </a:t>
            </a:r>
            <a:r>
              <a:rPr lang="ru-RU" dirty="0" err="1"/>
              <a:t>maintaining</a:t>
            </a:r>
            <a:r>
              <a:rPr lang="ru-RU" dirty="0"/>
              <a:t> </a:t>
            </a:r>
            <a:r>
              <a:rPr lang="ru-RU" dirty="0" err="1"/>
              <a:t>the</a:t>
            </a:r>
            <a:r>
              <a:rPr lang="ru-RU" dirty="0"/>
              <a:t> </a:t>
            </a:r>
            <a:r>
              <a:rPr lang="ru-RU" dirty="0" err="1"/>
              <a:t>parity</a:t>
            </a:r>
            <a:r>
              <a:rPr lang="ru-RU" dirty="0"/>
              <a:t> </a:t>
            </a:r>
            <a:r>
              <a:rPr lang="ru-RU" dirty="0" err="1"/>
              <a:t>value</a:t>
            </a:r>
            <a:r>
              <a:rPr lang="ru-RU" dirty="0"/>
              <a:t> </a:t>
            </a:r>
            <a:r>
              <a:rPr lang="ru-RU" dirty="0" err="1"/>
              <a:t>of</a:t>
            </a:r>
            <a:r>
              <a:rPr lang="ru-RU" dirty="0"/>
              <a:t> </a:t>
            </a:r>
            <a:r>
              <a:rPr lang="ru-RU" dirty="0" err="1"/>
              <a:t>their</a:t>
            </a:r>
            <a:r>
              <a:rPr lang="ru-RU" dirty="0"/>
              <a:t> </a:t>
            </a:r>
            <a:r>
              <a:rPr lang="ru-RU" dirty="0" err="1"/>
              <a:t>currencies</a:t>
            </a:r>
            <a:r>
              <a:rPr lang="ru-RU" dirty="0"/>
              <a:t> </a:t>
            </a:r>
            <a:r>
              <a:rPr lang="ru-RU" dirty="0" err="1"/>
              <a:t>within</a:t>
            </a:r>
            <a:r>
              <a:rPr lang="ru-RU" dirty="0"/>
              <a:t> 1 </a:t>
            </a:r>
            <a:r>
              <a:rPr lang="ru-RU" dirty="0" err="1"/>
              <a:t>percent</a:t>
            </a:r>
            <a:r>
              <a:rPr lang="ru-RU" dirty="0"/>
              <a:t> </a:t>
            </a:r>
            <a:r>
              <a:rPr lang="ru-RU" dirty="0" err="1"/>
              <a:t>of</a:t>
            </a:r>
            <a:r>
              <a:rPr lang="ru-RU" dirty="0"/>
              <a:t> </a:t>
            </a:r>
            <a:r>
              <a:rPr lang="ru-RU" dirty="0" err="1"/>
              <a:t>parity</a:t>
            </a:r>
            <a:r>
              <a:rPr lang="ru-RU" dirty="0" smtClean="0"/>
              <a:t>. </a:t>
            </a:r>
            <a:endParaRPr lang="en-US" dirty="0" smtClean="0"/>
          </a:p>
          <a:p>
            <a:r>
              <a:rPr lang="ru-RU" dirty="0" err="1" smtClean="0"/>
              <a:t>When</a:t>
            </a:r>
            <a:r>
              <a:rPr lang="ru-RU" dirty="0" smtClean="0"/>
              <a:t> </a:t>
            </a:r>
            <a:r>
              <a:rPr lang="ru-RU" dirty="0"/>
              <a:t>a </a:t>
            </a:r>
            <a:r>
              <a:rPr lang="ru-RU" dirty="0" err="1"/>
              <a:t>country</a:t>
            </a:r>
            <a:r>
              <a:rPr lang="ru-RU" dirty="0"/>
              <a:t> </a:t>
            </a:r>
            <a:r>
              <a:rPr lang="ru-RU" dirty="0" err="1"/>
              <a:t>was</a:t>
            </a:r>
            <a:r>
              <a:rPr lang="ru-RU" dirty="0"/>
              <a:t> </a:t>
            </a:r>
            <a:r>
              <a:rPr lang="ru-RU" dirty="0" err="1"/>
              <a:t>experiencing</a:t>
            </a:r>
            <a:r>
              <a:rPr lang="ru-RU" dirty="0"/>
              <a:t> </a:t>
            </a:r>
            <a:r>
              <a:rPr lang="ru-RU" dirty="0" err="1"/>
              <a:t>difficulty</a:t>
            </a:r>
            <a:r>
              <a:rPr lang="ru-RU" dirty="0"/>
              <a:t> </a:t>
            </a:r>
            <a:r>
              <a:rPr lang="ru-RU" dirty="0" err="1"/>
              <a:t>maintaining</a:t>
            </a:r>
            <a:r>
              <a:rPr lang="ru-RU" dirty="0"/>
              <a:t> </a:t>
            </a:r>
            <a:r>
              <a:rPr lang="ru-RU" dirty="0" err="1"/>
              <a:t>its</a:t>
            </a:r>
            <a:r>
              <a:rPr lang="ru-RU" dirty="0"/>
              <a:t> </a:t>
            </a:r>
            <a:r>
              <a:rPr lang="ru-RU" dirty="0" err="1"/>
              <a:t>parity</a:t>
            </a:r>
            <a:r>
              <a:rPr lang="ru-RU" dirty="0"/>
              <a:t> </a:t>
            </a:r>
            <a:r>
              <a:rPr lang="ru-RU" dirty="0" err="1"/>
              <a:t>value</a:t>
            </a:r>
            <a:r>
              <a:rPr lang="ru-RU" dirty="0"/>
              <a:t> </a:t>
            </a:r>
            <a:r>
              <a:rPr lang="ru-RU" dirty="0" err="1"/>
              <a:t>because</a:t>
            </a:r>
            <a:r>
              <a:rPr lang="ru-RU" dirty="0"/>
              <a:t> </a:t>
            </a:r>
            <a:r>
              <a:rPr lang="ru-RU" dirty="0" err="1"/>
              <a:t>of</a:t>
            </a:r>
            <a:r>
              <a:rPr lang="ru-RU" dirty="0"/>
              <a:t> </a:t>
            </a:r>
            <a:r>
              <a:rPr lang="ru-RU" dirty="0" err="1"/>
              <a:t>balance</a:t>
            </a:r>
            <a:r>
              <a:rPr lang="ru-RU" dirty="0"/>
              <a:t> </a:t>
            </a:r>
            <a:r>
              <a:rPr lang="ru-RU" dirty="0" err="1"/>
              <a:t>of</a:t>
            </a:r>
            <a:r>
              <a:rPr lang="ru-RU" dirty="0"/>
              <a:t> </a:t>
            </a:r>
            <a:r>
              <a:rPr lang="ru-RU" dirty="0" err="1"/>
              <a:t>payments</a:t>
            </a:r>
            <a:r>
              <a:rPr lang="ru-RU" dirty="0"/>
              <a:t> </a:t>
            </a:r>
            <a:r>
              <a:rPr lang="ru-RU" dirty="0" err="1"/>
              <a:t>disequilibrium</a:t>
            </a:r>
            <a:r>
              <a:rPr lang="ru-RU" dirty="0"/>
              <a:t>, </a:t>
            </a:r>
            <a:r>
              <a:rPr lang="ru-RU" dirty="0" err="1"/>
              <a:t>it</a:t>
            </a:r>
            <a:r>
              <a:rPr lang="ru-RU" dirty="0"/>
              <a:t> </a:t>
            </a:r>
            <a:r>
              <a:rPr lang="ru-RU" dirty="0" err="1"/>
              <a:t>could</a:t>
            </a:r>
            <a:r>
              <a:rPr lang="ru-RU" dirty="0"/>
              <a:t> </a:t>
            </a:r>
            <a:r>
              <a:rPr lang="ru-RU" dirty="0" err="1"/>
              <a:t>turn</a:t>
            </a:r>
            <a:r>
              <a:rPr lang="ru-RU" dirty="0"/>
              <a:t> </a:t>
            </a:r>
            <a:r>
              <a:rPr lang="ru-RU" dirty="0" err="1"/>
              <a:t>to</a:t>
            </a:r>
            <a:r>
              <a:rPr lang="ru-RU" dirty="0"/>
              <a:t> </a:t>
            </a:r>
            <a:r>
              <a:rPr lang="ru-RU" dirty="0" err="1" smtClean="0"/>
              <a:t>the</a:t>
            </a:r>
            <a:r>
              <a:rPr lang="ru-RU" dirty="0" smtClean="0"/>
              <a:t> </a:t>
            </a:r>
            <a:r>
              <a:rPr lang="ru-RU" dirty="0" err="1"/>
              <a:t>International</a:t>
            </a:r>
            <a:r>
              <a:rPr lang="ru-RU" dirty="0"/>
              <a:t> </a:t>
            </a:r>
            <a:r>
              <a:rPr lang="ru-RU" dirty="0" err="1"/>
              <a:t>Monetary</a:t>
            </a:r>
            <a:r>
              <a:rPr lang="ru-RU" dirty="0"/>
              <a:t> </a:t>
            </a:r>
            <a:r>
              <a:rPr lang="ru-RU" dirty="0" err="1"/>
              <a:t>Fund</a:t>
            </a:r>
            <a:r>
              <a:rPr lang="ru-RU" dirty="0"/>
              <a:t> (IMF).</a:t>
            </a:r>
          </a:p>
        </p:txBody>
      </p:sp>
    </p:spTree>
    <p:extLst>
      <p:ext uri="{BB962C8B-B14F-4D97-AF65-F5344CB8AC3E}">
        <p14:creationId xmlns:p14="http://schemas.microsoft.com/office/powerpoint/2010/main" val="33102895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err="1"/>
              <a:t>The</a:t>
            </a:r>
            <a:r>
              <a:rPr lang="ru-RU" dirty="0"/>
              <a:t> IMF </a:t>
            </a:r>
            <a:r>
              <a:rPr lang="ru-RU" dirty="0" err="1"/>
              <a:t>was</a:t>
            </a:r>
            <a:r>
              <a:rPr lang="ru-RU" dirty="0"/>
              <a:t> </a:t>
            </a:r>
            <a:r>
              <a:rPr lang="ru-RU" dirty="0" err="1"/>
              <a:t>created</a:t>
            </a:r>
            <a:r>
              <a:rPr lang="ru-RU" dirty="0"/>
              <a:t> </a:t>
            </a:r>
            <a:r>
              <a:rPr lang="ru-RU" dirty="0" err="1"/>
              <a:t>to</a:t>
            </a:r>
            <a:r>
              <a:rPr lang="ru-RU" dirty="0"/>
              <a:t> </a:t>
            </a:r>
            <a:r>
              <a:rPr lang="ru-RU" dirty="0" err="1"/>
              <a:t>monitor</a:t>
            </a:r>
            <a:r>
              <a:rPr lang="ru-RU" dirty="0"/>
              <a:t> </a:t>
            </a:r>
            <a:r>
              <a:rPr lang="ru-RU" dirty="0" err="1"/>
              <a:t>the</a:t>
            </a:r>
            <a:r>
              <a:rPr lang="ru-RU" dirty="0"/>
              <a:t> </a:t>
            </a:r>
            <a:r>
              <a:rPr lang="ru-RU" dirty="0" err="1"/>
              <a:t>operation</a:t>
            </a:r>
            <a:r>
              <a:rPr lang="ru-RU" dirty="0"/>
              <a:t> </a:t>
            </a:r>
            <a:r>
              <a:rPr lang="ru-RU" dirty="0" err="1"/>
              <a:t>of</a:t>
            </a:r>
            <a:r>
              <a:rPr lang="ru-RU" dirty="0"/>
              <a:t> </a:t>
            </a:r>
            <a:r>
              <a:rPr lang="ru-RU" dirty="0" err="1"/>
              <a:t>the</a:t>
            </a:r>
            <a:r>
              <a:rPr lang="ru-RU" dirty="0"/>
              <a:t> </a:t>
            </a:r>
            <a:r>
              <a:rPr lang="ru-RU" dirty="0" err="1"/>
              <a:t>system</a:t>
            </a:r>
            <a:r>
              <a:rPr lang="ru-RU" dirty="0"/>
              <a:t> </a:t>
            </a:r>
            <a:r>
              <a:rPr lang="ru-RU" dirty="0" err="1"/>
              <a:t>and</a:t>
            </a:r>
            <a:r>
              <a:rPr lang="ru-RU" dirty="0"/>
              <a:t> </a:t>
            </a:r>
            <a:r>
              <a:rPr lang="ru-RU" dirty="0" err="1"/>
              <a:t>provide</a:t>
            </a:r>
            <a:r>
              <a:rPr lang="ru-RU" dirty="0"/>
              <a:t> </a:t>
            </a:r>
            <a:r>
              <a:rPr lang="ru-RU" dirty="0" err="1"/>
              <a:t>short-term</a:t>
            </a:r>
            <a:r>
              <a:rPr lang="ru-RU" dirty="0"/>
              <a:t> </a:t>
            </a:r>
            <a:r>
              <a:rPr lang="ru-RU" dirty="0" err="1"/>
              <a:t>loans</a:t>
            </a:r>
            <a:r>
              <a:rPr lang="ru-RU" dirty="0"/>
              <a:t> </a:t>
            </a:r>
            <a:r>
              <a:rPr lang="ru-RU" dirty="0" err="1"/>
              <a:t>to</a:t>
            </a:r>
            <a:r>
              <a:rPr lang="ru-RU" dirty="0"/>
              <a:t> </a:t>
            </a:r>
            <a:r>
              <a:rPr lang="ru-RU" dirty="0" err="1"/>
              <a:t>countries</a:t>
            </a:r>
            <a:r>
              <a:rPr lang="ru-RU" dirty="0"/>
              <a:t> </a:t>
            </a:r>
            <a:r>
              <a:rPr lang="ru-RU" dirty="0" err="1"/>
              <a:t>experiencing</a:t>
            </a:r>
            <a:r>
              <a:rPr lang="ru-RU" dirty="0"/>
              <a:t> </a:t>
            </a:r>
            <a:r>
              <a:rPr lang="ru-RU" dirty="0" err="1"/>
              <a:t>temporary</a:t>
            </a:r>
            <a:r>
              <a:rPr lang="ru-RU" dirty="0"/>
              <a:t> </a:t>
            </a:r>
            <a:r>
              <a:rPr lang="ru-RU" dirty="0" err="1"/>
              <a:t>balance</a:t>
            </a:r>
            <a:r>
              <a:rPr lang="ru-RU" dirty="0"/>
              <a:t> </a:t>
            </a:r>
            <a:r>
              <a:rPr lang="ru-RU" dirty="0" err="1"/>
              <a:t>of</a:t>
            </a:r>
            <a:r>
              <a:rPr lang="ru-RU" dirty="0"/>
              <a:t> </a:t>
            </a:r>
            <a:r>
              <a:rPr lang="ru-RU" dirty="0" err="1"/>
              <a:t>payments</a:t>
            </a:r>
            <a:r>
              <a:rPr lang="ru-RU" dirty="0"/>
              <a:t> </a:t>
            </a:r>
            <a:r>
              <a:rPr lang="ru-RU" dirty="0" err="1"/>
              <a:t>difficulties</a:t>
            </a:r>
            <a:r>
              <a:rPr lang="ru-RU" dirty="0"/>
              <a:t>. </a:t>
            </a:r>
            <a:endParaRPr lang="en-US" dirty="0" smtClean="0"/>
          </a:p>
          <a:p>
            <a:r>
              <a:rPr lang="ru-RU" dirty="0" smtClean="0"/>
              <a:t>IMF </a:t>
            </a:r>
            <a:r>
              <a:rPr lang="ru-RU" dirty="0" err="1"/>
              <a:t>conditions</a:t>
            </a:r>
            <a:r>
              <a:rPr lang="ru-RU" dirty="0"/>
              <a:t> </a:t>
            </a:r>
            <a:r>
              <a:rPr lang="en-US" dirty="0" smtClean="0"/>
              <a:t>for </a:t>
            </a:r>
            <a:r>
              <a:rPr lang="ru-RU" dirty="0" err="1"/>
              <a:t>loans</a:t>
            </a:r>
            <a:r>
              <a:rPr lang="ru-RU" dirty="0"/>
              <a:t> </a:t>
            </a:r>
            <a:r>
              <a:rPr lang="en-US" dirty="0" smtClean="0"/>
              <a:t>were </a:t>
            </a:r>
            <a:r>
              <a:rPr lang="ru-RU" dirty="0" err="1" smtClean="0"/>
              <a:t>changes</a:t>
            </a:r>
            <a:r>
              <a:rPr lang="ru-RU" dirty="0" smtClean="0"/>
              <a:t> </a:t>
            </a:r>
            <a:r>
              <a:rPr lang="ru-RU" dirty="0" err="1"/>
              <a:t>in</a:t>
            </a:r>
            <a:r>
              <a:rPr lang="ru-RU" dirty="0"/>
              <a:t> </a:t>
            </a:r>
            <a:r>
              <a:rPr lang="ru-RU" dirty="0" err="1"/>
              <a:t>domestic</a:t>
            </a:r>
            <a:r>
              <a:rPr lang="ru-RU" dirty="0"/>
              <a:t> </a:t>
            </a:r>
            <a:r>
              <a:rPr lang="ru-RU" dirty="0" err="1"/>
              <a:t>economic</a:t>
            </a:r>
            <a:r>
              <a:rPr lang="ru-RU" dirty="0"/>
              <a:t> </a:t>
            </a:r>
            <a:r>
              <a:rPr lang="ru-RU" dirty="0" err="1"/>
              <a:t>policy</a:t>
            </a:r>
            <a:r>
              <a:rPr lang="ru-RU" dirty="0"/>
              <a:t> </a:t>
            </a:r>
            <a:r>
              <a:rPr lang="ru-RU" dirty="0" err="1"/>
              <a:t>aimed</a:t>
            </a:r>
            <a:r>
              <a:rPr lang="ru-RU" dirty="0"/>
              <a:t> </a:t>
            </a:r>
            <a:r>
              <a:rPr lang="ru-RU" dirty="0" err="1"/>
              <a:t>at</a:t>
            </a:r>
            <a:r>
              <a:rPr lang="ru-RU" dirty="0"/>
              <a:t> </a:t>
            </a:r>
            <a:r>
              <a:rPr lang="ru-RU" dirty="0" err="1"/>
              <a:t>restoring</a:t>
            </a:r>
            <a:r>
              <a:rPr lang="ru-RU" dirty="0"/>
              <a:t> </a:t>
            </a:r>
            <a:r>
              <a:rPr lang="ru-RU" dirty="0" err="1"/>
              <a:t>balance</a:t>
            </a:r>
            <a:r>
              <a:rPr lang="ru-RU" dirty="0"/>
              <a:t> </a:t>
            </a:r>
            <a:r>
              <a:rPr lang="ru-RU" dirty="0" err="1"/>
              <a:t>of</a:t>
            </a:r>
            <a:r>
              <a:rPr lang="ru-RU" dirty="0"/>
              <a:t> </a:t>
            </a:r>
            <a:r>
              <a:rPr lang="ru-RU" dirty="0" err="1"/>
              <a:t>payments</a:t>
            </a:r>
            <a:r>
              <a:rPr lang="ru-RU" dirty="0"/>
              <a:t> </a:t>
            </a:r>
            <a:r>
              <a:rPr lang="ru-RU" dirty="0" err="1"/>
              <a:t>equilibrium</a:t>
            </a:r>
            <a:r>
              <a:rPr lang="ru-RU" dirty="0"/>
              <a:t>.</a:t>
            </a:r>
          </a:p>
        </p:txBody>
      </p:sp>
    </p:spTree>
    <p:extLst>
      <p:ext uri="{BB962C8B-B14F-4D97-AF65-F5344CB8AC3E}">
        <p14:creationId xmlns:p14="http://schemas.microsoft.com/office/powerpoint/2010/main" val="11560135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85000" lnSpcReduction="20000"/>
          </a:bodyPr>
          <a:lstStyle/>
          <a:p>
            <a:r>
              <a:rPr lang="en-US" dirty="0"/>
              <a:t>The failure to realign currency values in the face of fundamental economic change spelled the beginning of the end for the gold exchange standard of the Bretton Woods </a:t>
            </a:r>
            <a:r>
              <a:rPr lang="en-US" dirty="0" smtClean="0"/>
              <a:t>agreement b</a:t>
            </a:r>
            <a:r>
              <a:rPr lang="ru-RU" dirty="0" smtClean="0"/>
              <a:t>y </a:t>
            </a:r>
            <a:r>
              <a:rPr lang="ru-RU" dirty="0" err="1"/>
              <a:t>the</a:t>
            </a:r>
            <a:r>
              <a:rPr lang="ru-RU" dirty="0"/>
              <a:t> </a:t>
            </a:r>
            <a:r>
              <a:rPr lang="ru-RU" dirty="0" err="1"/>
              <a:t>late</a:t>
            </a:r>
            <a:r>
              <a:rPr lang="ru-RU" dirty="0"/>
              <a:t> </a:t>
            </a:r>
            <a:r>
              <a:rPr lang="ru-RU" dirty="0" smtClean="0"/>
              <a:t>1960s</a:t>
            </a:r>
            <a:r>
              <a:rPr lang="en-US" dirty="0" smtClean="0"/>
              <a:t>.</a:t>
            </a:r>
          </a:p>
          <a:p>
            <a:r>
              <a:rPr lang="ru-RU" dirty="0" err="1"/>
              <a:t>In</a:t>
            </a:r>
            <a:r>
              <a:rPr lang="ru-RU" dirty="0"/>
              <a:t> </a:t>
            </a:r>
            <a:r>
              <a:rPr lang="ru-RU" dirty="0" err="1"/>
              <a:t>December</a:t>
            </a:r>
            <a:r>
              <a:rPr lang="ru-RU" dirty="0"/>
              <a:t> 1971, </a:t>
            </a:r>
            <a:r>
              <a:rPr lang="ru-RU" dirty="0" err="1"/>
              <a:t>the</a:t>
            </a:r>
            <a:r>
              <a:rPr lang="ru-RU" dirty="0"/>
              <a:t> </a:t>
            </a:r>
            <a:r>
              <a:rPr lang="ru-RU" dirty="0" err="1"/>
              <a:t>dollar</a:t>
            </a:r>
            <a:r>
              <a:rPr lang="ru-RU" dirty="0"/>
              <a:t> </a:t>
            </a:r>
            <a:r>
              <a:rPr lang="ru-RU" dirty="0" err="1"/>
              <a:t>per</a:t>
            </a:r>
            <a:r>
              <a:rPr lang="ru-RU" dirty="0"/>
              <a:t> </a:t>
            </a:r>
            <a:r>
              <a:rPr lang="ru-RU" dirty="0" err="1"/>
              <a:t>gold</a:t>
            </a:r>
            <a:r>
              <a:rPr lang="ru-RU" dirty="0"/>
              <a:t> </a:t>
            </a:r>
            <a:r>
              <a:rPr lang="ru-RU" dirty="0" err="1"/>
              <a:t>exchange</a:t>
            </a:r>
            <a:r>
              <a:rPr lang="ru-RU" dirty="0"/>
              <a:t> </a:t>
            </a:r>
            <a:r>
              <a:rPr lang="ru-RU" dirty="0" err="1"/>
              <a:t>value</a:t>
            </a:r>
            <a:r>
              <a:rPr lang="ru-RU" dirty="0"/>
              <a:t> </a:t>
            </a:r>
            <a:r>
              <a:rPr lang="ru-RU" dirty="0" err="1"/>
              <a:t>was</a:t>
            </a:r>
            <a:r>
              <a:rPr lang="ru-RU" dirty="0"/>
              <a:t> </a:t>
            </a:r>
            <a:r>
              <a:rPr lang="ru-RU" dirty="0" err="1"/>
              <a:t>changed</a:t>
            </a:r>
            <a:r>
              <a:rPr lang="ru-RU" dirty="0"/>
              <a:t> </a:t>
            </a:r>
            <a:r>
              <a:rPr lang="ru-RU" dirty="0" err="1"/>
              <a:t>from</a:t>
            </a:r>
            <a:r>
              <a:rPr lang="ru-RU" dirty="0"/>
              <a:t> $ 35 </a:t>
            </a:r>
            <a:r>
              <a:rPr lang="ru-RU" dirty="0" err="1"/>
              <a:t>to</a:t>
            </a:r>
            <a:r>
              <a:rPr lang="ru-RU" dirty="0"/>
              <a:t> $ 38.02 </a:t>
            </a:r>
            <a:r>
              <a:rPr lang="ru-RU" dirty="0" err="1"/>
              <a:t>per</a:t>
            </a:r>
            <a:r>
              <a:rPr lang="ru-RU" dirty="0"/>
              <a:t> </a:t>
            </a:r>
            <a:r>
              <a:rPr lang="ru-RU" dirty="0" err="1"/>
              <a:t>ounce</a:t>
            </a:r>
            <a:r>
              <a:rPr lang="ru-RU" dirty="0"/>
              <a:t> </a:t>
            </a:r>
            <a:r>
              <a:rPr lang="ru-RU" dirty="0" err="1"/>
              <a:t>of</a:t>
            </a:r>
            <a:r>
              <a:rPr lang="ru-RU" dirty="0"/>
              <a:t> </a:t>
            </a:r>
            <a:r>
              <a:rPr lang="ru-RU" dirty="0" err="1"/>
              <a:t>gold</a:t>
            </a:r>
            <a:r>
              <a:rPr lang="ru-RU" dirty="0"/>
              <a:t>. </a:t>
            </a:r>
            <a:r>
              <a:rPr lang="ru-RU" dirty="0" err="1"/>
              <a:t>But</a:t>
            </a:r>
            <a:r>
              <a:rPr lang="ru-RU" dirty="0"/>
              <a:t> </a:t>
            </a:r>
            <a:r>
              <a:rPr lang="ru-RU" dirty="0" err="1"/>
              <a:t>the</a:t>
            </a:r>
            <a:r>
              <a:rPr lang="ru-RU" dirty="0"/>
              <a:t> </a:t>
            </a:r>
            <a:r>
              <a:rPr lang="ru-RU" dirty="0" err="1"/>
              <a:t>dollar</a:t>
            </a:r>
            <a:r>
              <a:rPr lang="ru-RU" dirty="0"/>
              <a:t> </a:t>
            </a:r>
            <a:r>
              <a:rPr lang="ru-RU" dirty="0" err="1"/>
              <a:t>was</a:t>
            </a:r>
            <a:r>
              <a:rPr lang="ru-RU" dirty="0"/>
              <a:t> </a:t>
            </a:r>
            <a:r>
              <a:rPr lang="ru-RU" dirty="0" err="1"/>
              <a:t>still</a:t>
            </a:r>
            <a:r>
              <a:rPr lang="ru-RU" dirty="0"/>
              <a:t> </a:t>
            </a:r>
            <a:r>
              <a:rPr lang="ru-RU" dirty="0" err="1"/>
              <a:t>inconvertible</a:t>
            </a:r>
            <a:r>
              <a:rPr lang="ru-RU" dirty="0"/>
              <a:t> </a:t>
            </a:r>
            <a:r>
              <a:rPr lang="ru-RU" dirty="0" err="1"/>
              <a:t>into</a:t>
            </a:r>
            <a:r>
              <a:rPr lang="ru-RU" dirty="0"/>
              <a:t> </a:t>
            </a:r>
            <a:r>
              <a:rPr lang="ru-RU" dirty="0" err="1" smtClean="0"/>
              <a:t>gold</a:t>
            </a:r>
            <a:r>
              <a:rPr lang="en-US" dirty="0" smtClean="0"/>
              <a:t>.</a:t>
            </a:r>
          </a:p>
          <a:p>
            <a:r>
              <a:rPr lang="ru-RU" dirty="0" err="1"/>
              <a:t>The</a:t>
            </a:r>
            <a:r>
              <a:rPr lang="ru-RU" dirty="0"/>
              <a:t> </a:t>
            </a:r>
            <a:r>
              <a:rPr lang="ru-RU" dirty="0" err="1"/>
              <a:t>speculative</a:t>
            </a:r>
            <a:r>
              <a:rPr lang="ru-RU" dirty="0"/>
              <a:t> </a:t>
            </a:r>
            <a:r>
              <a:rPr lang="ru-RU" dirty="0" err="1"/>
              <a:t>capital</a:t>
            </a:r>
            <a:r>
              <a:rPr lang="ru-RU" dirty="0"/>
              <a:t> </a:t>
            </a:r>
            <a:r>
              <a:rPr lang="ru-RU" dirty="0" err="1"/>
              <a:t>flows</a:t>
            </a:r>
            <a:r>
              <a:rPr lang="ru-RU" dirty="0"/>
              <a:t> </a:t>
            </a:r>
            <a:r>
              <a:rPr lang="ru-RU" dirty="0" err="1"/>
              <a:t>of</a:t>
            </a:r>
            <a:r>
              <a:rPr lang="ru-RU" dirty="0"/>
              <a:t> 1972 </a:t>
            </a:r>
            <a:r>
              <a:rPr lang="ru-RU" dirty="0" err="1"/>
              <a:t>and</a:t>
            </a:r>
            <a:r>
              <a:rPr lang="ru-RU" dirty="0"/>
              <a:t> </a:t>
            </a:r>
            <a:r>
              <a:rPr lang="ru-RU" dirty="0" err="1"/>
              <a:t>early</a:t>
            </a:r>
            <a:r>
              <a:rPr lang="ru-RU" dirty="0"/>
              <a:t> 1973 </a:t>
            </a:r>
            <a:r>
              <a:rPr lang="ru-RU" dirty="0" err="1"/>
              <a:t>led</a:t>
            </a:r>
            <a:r>
              <a:rPr lang="ru-RU" dirty="0"/>
              <a:t> </a:t>
            </a:r>
            <a:r>
              <a:rPr lang="ru-RU" dirty="0" err="1"/>
              <a:t>to</a:t>
            </a:r>
            <a:r>
              <a:rPr lang="ru-RU" dirty="0"/>
              <a:t> a </a:t>
            </a:r>
            <a:r>
              <a:rPr lang="ru-RU" dirty="0" err="1"/>
              <a:t>further</a:t>
            </a:r>
            <a:r>
              <a:rPr lang="ru-RU" dirty="0"/>
              <a:t> </a:t>
            </a:r>
            <a:r>
              <a:rPr lang="ru-RU" dirty="0" err="1"/>
              <a:t>devaluation</a:t>
            </a:r>
            <a:r>
              <a:rPr lang="ru-RU" dirty="0"/>
              <a:t> </a:t>
            </a:r>
            <a:r>
              <a:rPr lang="ru-RU" dirty="0" err="1"/>
              <a:t>of</a:t>
            </a:r>
            <a:r>
              <a:rPr lang="ru-RU" dirty="0"/>
              <a:t> </a:t>
            </a:r>
            <a:r>
              <a:rPr lang="ru-RU" dirty="0" err="1"/>
              <a:t>the</a:t>
            </a:r>
            <a:r>
              <a:rPr lang="ru-RU" dirty="0"/>
              <a:t> </a:t>
            </a:r>
            <a:r>
              <a:rPr lang="ru-RU" dirty="0" err="1"/>
              <a:t>dollar</a:t>
            </a:r>
            <a:r>
              <a:rPr lang="ru-RU" dirty="0"/>
              <a:t> </a:t>
            </a:r>
            <a:r>
              <a:rPr lang="ru-RU" dirty="0" err="1"/>
              <a:t>in</a:t>
            </a:r>
            <a:r>
              <a:rPr lang="ru-RU" dirty="0"/>
              <a:t> </a:t>
            </a:r>
            <a:r>
              <a:rPr lang="ru-RU" dirty="0" err="1"/>
              <a:t>February</a:t>
            </a:r>
            <a:r>
              <a:rPr lang="ru-RU" dirty="0"/>
              <a:t> 1973, </a:t>
            </a:r>
            <a:r>
              <a:rPr lang="ru-RU" dirty="0" err="1"/>
              <a:t>when</a:t>
            </a:r>
            <a:r>
              <a:rPr lang="ru-RU" dirty="0"/>
              <a:t> </a:t>
            </a:r>
            <a:r>
              <a:rPr lang="ru-RU" dirty="0" err="1"/>
              <a:t>the</a:t>
            </a:r>
            <a:r>
              <a:rPr lang="ru-RU" dirty="0"/>
              <a:t> </a:t>
            </a:r>
            <a:r>
              <a:rPr lang="ru-RU" dirty="0" err="1"/>
              <a:t>official</a:t>
            </a:r>
            <a:r>
              <a:rPr lang="ru-RU" dirty="0"/>
              <a:t> </a:t>
            </a:r>
            <a:r>
              <a:rPr lang="ru-RU" dirty="0" err="1"/>
              <a:t>price</a:t>
            </a:r>
            <a:r>
              <a:rPr lang="ru-RU" dirty="0"/>
              <a:t> </a:t>
            </a:r>
            <a:r>
              <a:rPr lang="ru-RU" dirty="0" err="1"/>
              <a:t>of</a:t>
            </a:r>
            <a:r>
              <a:rPr lang="ru-RU" dirty="0"/>
              <a:t> </a:t>
            </a:r>
            <a:r>
              <a:rPr lang="ru-RU" dirty="0" err="1"/>
              <a:t>an</a:t>
            </a:r>
            <a:r>
              <a:rPr lang="ru-RU" dirty="0"/>
              <a:t> </a:t>
            </a:r>
            <a:r>
              <a:rPr lang="ru-RU" dirty="0" err="1"/>
              <a:t>ounce</a:t>
            </a:r>
            <a:r>
              <a:rPr lang="ru-RU" dirty="0"/>
              <a:t> </a:t>
            </a:r>
            <a:r>
              <a:rPr lang="ru-RU" dirty="0" err="1"/>
              <a:t>of</a:t>
            </a:r>
            <a:r>
              <a:rPr lang="ru-RU" dirty="0"/>
              <a:t> </a:t>
            </a:r>
            <a:r>
              <a:rPr lang="ru-RU" dirty="0" err="1"/>
              <a:t>gold</a:t>
            </a:r>
            <a:r>
              <a:rPr lang="ru-RU" dirty="0"/>
              <a:t> </a:t>
            </a:r>
            <a:r>
              <a:rPr lang="ru-RU" dirty="0" err="1"/>
              <a:t>rose</a:t>
            </a:r>
            <a:r>
              <a:rPr lang="ru-RU" dirty="0"/>
              <a:t> </a:t>
            </a:r>
            <a:r>
              <a:rPr lang="ru-RU" dirty="0" err="1"/>
              <a:t>from</a:t>
            </a:r>
            <a:r>
              <a:rPr lang="ru-RU" dirty="0"/>
              <a:t> $ 38 </a:t>
            </a:r>
            <a:r>
              <a:rPr lang="ru-RU" dirty="0" err="1"/>
              <a:t>to</a:t>
            </a:r>
            <a:r>
              <a:rPr lang="ru-RU" dirty="0"/>
              <a:t> $ </a:t>
            </a:r>
            <a:r>
              <a:rPr lang="ru-RU" dirty="0" smtClean="0"/>
              <a:t>42.22</a:t>
            </a:r>
            <a:r>
              <a:rPr lang="en-US" dirty="0" smtClean="0"/>
              <a:t>.</a:t>
            </a:r>
          </a:p>
          <a:p>
            <a:r>
              <a:rPr lang="en-US" dirty="0" smtClean="0"/>
              <a:t>I</a:t>
            </a:r>
            <a:r>
              <a:rPr lang="ru-RU" dirty="0" smtClean="0"/>
              <a:t>n </a:t>
            </a:r>
            <a:r>
              <a:rPr lang="ru-RU" dirty="0" err="1"/>
              <a:t>March</a:t>
            </a:r>
            <a:r>
              <a:rPr lang="ru-RU" dirty="0"/>
              <a:t> 1973, </a:t>
            </a:r>
            <a:r>
              <a:rPr lang="ru-RU" dirty="0" err="1"/>
              <a:t>the</a:t>
            </a:r>
            <a:r>
              <a:rPr lang="ru-RU" dirty="0"/>
              <a:t> </a:t>
            </a:r>
            <a:r>
              <a:rPr lang="ru-RU" dirty="0" err="1"/>
              <a:t>major</a:t>
            </a:r>
            <a:r>
              <a:rPr lang="ru-RU" dirty="0"/>
              <a:t> </a:t>
            </a:r>
            <a:r>
              <a:rPr lang="ru-RU" dirty="0" err="1"/>
              <a:t>currencies</a:t>
            </a:r>
            <a:r>
              <a:rPr lang="ru-RU" dirty="0"/>
              <a:t> </a:t>
            </a:r>
            <a:r>
              <a:rPr lang="ru-RU" dirty="0" err="1"/>
              <a:t>began</a:t>
            </a:r>
            <a:r>
              <a:rPr lang="ru-RU" dirty="0"/>
              <a:t> </a:t>
            </a:r>
            <a:r>
              <a:rPr lang="ru-RU" dirty="0" err="1"/>
              <a:t>to</a:t>
            </a:r>
            <a:r>
              <a:rPr lang="ru-RU" dirty="0"/>
              <a:t> </a:t>
            </a:r>
            <a:r>
              <a:rPr lang="ru-RU" dirty="0" err="1"/>
              <a:t>float</a:t>
            </a:r>
            <a:endParaRPr lang="ru-RU" dirty="0"/>
          </a:p>
        </p:txBody>
      </p:sp>
    </p:spTree>
    <p:extLst>
      <p:ext uri="{BB962C8B-B14F-4D97-AF65-F5344CB8AC3E}">
        <p14:creationId xmlns:p14="http://schemas.microsoft.com/office/powerpoint/2010/main" val="7392125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2.3. Floating Exchange Rates: 1973 to the Present</a:t>
            </a:r>
            <a:endParaRPr lang="ru-RU" dirty="0"/>
          </a:p>
        </p:txBody>
      </p:sp>
      <p:sp>
        <p:nvSpPr>
          <p:cNvPr id="3" name="Объект 2"/>
          <p:cNvSpPr>
            <a:spLocks noGrp="1"/>
          </p:cNvSpPr>
          <p:nvPr>
            <p:ph idx="1"/>
          </p:nvPr>
        </p:nvSpPr>
        <p:spPr/>
        <p:txBody>
          <a:bodyPr>
            <a:normAutofit lnSpcReduction="10000"/>
          </a:bodyPr>
          <a:lstStyle/>
          <a:p>
            <a:r>
              <a:rPr lang="ru-RU" dirty="0" err="1"/>
              <a:t>The</a:t>
            </a:r>
            <a:r>
              <a:rPr lang="ru-RU" dirty="0"/>
              <a:t> </a:t>
            </a:r>
            <a:r>
              <a:rPr lang="ru-RU" dirty="0" err="1"/>
              <a:t>types</a:t>
            </a:r>
            <a:r>
              <a:rPr lang="ru-RU" dirty="0"/>
              <a:t> </a:t>
            </a:r>
            <a:r>
              <a:rPr lang="ru-RU" dirty="0" err="1"/>
              <a:t>of</a:t>
            </a:r>
            <a:r>
              <a:rPr lang="ru-RU" dirty="0"/>
              <a:t> </a:t>
            </a:r>
            <a:r>
              <a:rPr lang="ru-RU" dirty="0" err="1"/>
              <a:t>exchange</a:t>
            </a:r>
            <a:r>
              <a:rPr lang="ru-RU" dirty="0"/>
              <a:t> </a:t>
            </a:r>
            <a:r>
              <a:rPr lang="ru-RU" dirty="0" err="1"/>
              <a:t>rate</a:t>
            </a:r>
            <a:r>
              <a:rPr lang="ru-RU" dirty="0"/>
              <a:t> </a:t>
            </a:r>
            <a:r>
              <a:rPr lang="ru-RU" dirty="0" err="1"/>
              <a:t>systems</a:t>
            </a:r>
            <a:r>
              <a:rPr lang="ru-RU" dirty="0"/>
              <a:t> </a:t>
            </a:r>
            <a:r>
              <a:rPr lang="ru-RU" dirty="0" err="1"/>
              <a:t>range</a:t>
            </a:r>
            <a:r>
              <a:rPr lang="ru-RU" dirty="0"/>
              <a:t> </a:t>
            </a:r>
            <a:r>
              <a:rPr lang="ru-RU" dirty="0" err="1"/>
              <a:t>from</a:t>
            </a:r>
            <a:r>
              <a:rPr lang="ru-RU" dirty="0"/>
              <a:t> (1), “</a:t>
            </a:r>
            <a:r>
              <a:rPr lang="ru-RU" dirty="0" err="1"/>
              <a:t>dollarization</a:t>
            </a:r>
            <a:r>
              <a:rPr lang="ru-RU" dirty="0"/>
              <a:t>” </a:t>
            </a:r>
            <a:r>
              <a:rPr lang="ru-RU" dirty="0" err="1"/>
              <a:t>where</a:t>
            </a:r>
            <a:r>
              <a:rPr lang="ru-RU" dirty="0"/>
              <a:t> </a:t>
            </a:r>
            <a:r>
              <a:rPr lang="ru-RU" dirty="0" err="1"/>
              <a:t>the</a:t>
            </a:r>
            <a:r>
              <a:rPr lang="ru-RU" dirty="0"/>
              <a:t> </a:t>
            </a:r>
            <a:r>
              <a:rPr lang="ru-RU" dirty="0" err="1"/>
              <a:t>central</a:t>
            </a:r>
            <a:r>
              <a:rPr lang="ru-RU" dirty="0"/>
              <a:t> </a:t>
            </a:r>
            <a:r>
              <a:rPr lang="ru-RU" dirty="0" err="1"/>
              <a:t>bank</a:t>
            </a:r>
            <a:r>
              <a:rPr lang="ru-RU" dirty="0"/>
              <a:t> </a:t>
            </a:r>
            <a:r>
              <a:rPr lang="ru-RU" dirty="0" err="1"/>
              <a:t>of</a:t>
            </a:r>
            <a:r>
              <a:rPr lang="ru-RU" dirty="0"/>
              <a:t> </a:t>
            </a:r>
            <a:r>
              <a:rPr lang="ru-RU" dirty="0" err="1"/>
              <a:t>the</a:t>
            </a:r>
            <a:r>
              <a:rPr lang="ru-RU" dirty="0"/>
              <a:t> </a:t>
            </a:r>
            <a:r>
              <a:rPr lang="ru-RU" dirty="0" err="1"/>
              <a:t>country</a:t>
            </a:r>
            <a:r>
              <a:rPr lang="ru-RU" dirty="0"/>
              <a:t> </a:t>
            </a:r>
            <a:r>
              <a:rPr lang="ru-RU" dirty="0" err="1"/>
              <a:t>has</a:t>
            </a:r>
            <a:r>
              <a:rPr lang="ru-RU" dirty="0"/>
              <a:t> </a:t>
            </a:r>
            <a:r>
              <a:rPr lang="ru-RU" dirty="0" err="1"/>
              <a:t>completely</a:t>
            </a:r>
            <a:r>
              <a:rPr lang="ru-RU" dirty="0"/>
              <a:t> </a:t>
            </a:r>
            <a:r>
              <a:rPr lang="ru-RU" dirty="0" err="1"/>
              <a:t>given</a:t>
            </a:r>
            <a:r>
              <a:rPr lang="ru-RU" dirty="0"/>
              <a:t> </a:t>
            </a:r>
            <a:r>
              <a:rPr lang="ru-RU" dirty="0" err="1"/>
              <a:t>up</a:t>
            </a:r>
            <a:r>
              <a:rPr lang="ru-RU" dirty="0"/>
              <a:t> </a:t>
            </a:r>
            <a:r>
              <a:rPr lang="ru-RU" dirty="0" err="1"/>
              <a:t>control</a:t>
            </a:r>
            <a:r>
              <a:rPr lang="ru-RU" dirty="0"/>
              <a:t> </a:t>
            </a:r>
            <a:r>
              <a:rPr lang="ru-RU" dirty="0" err="1"/>
              <a:t>of</a:t>
            </a:r>
            <a:r>
              <a:rPr lang="ru-RU" dirty="0"/>
              <a:t> </a:t>
            </a:r>
            <a:r>
              <a:rPr lang="ru-RU" dirty="0" err="1"/>
              <a:t>the</a:t>
            </a:r>
            <a:r>
              <a:rPr lang="ru-RU" dirty="0"/>
              <a:t> </a:t>
            </a:r>
            <a:r>
              <a:rPr lang="ru-RU" dirty="0" err="1"/>
              <a:t>money</a:t>
            </a:r>
            <a:r>
              <a:rPr lang="ru-RU" dirty="0"/>
              <a:t> </a:t>
            </a:r>
            <a:r>
              <a:rPr lang="ru-RU" dirty="0" err="1"/>
              <a:t>supply</a:t>
            </a:r>
            <a:r>
              <a:rPr lang="ru-RU" dirty="0"/>
              <a:t> </a:t>
            </a:r>
            <a:r>
              <a:rPr lang="ru-RU" dirty="0" err="1"/>
              <a:t>to</a:t>
            </a:r>
            <a:r>
              <a:rPr lang="ru-RU" dirty="0"/>
              <a:t> </a:t>
            </a:r>
            <a:r>
              <a:rPr lang="ru-RU" dirty="0" err="1"/>
              <a:t>adopt</a:t>
            </a:r>
            <a:r>
              <a:rPr lang="ru-RU" dirty="0"/>
              <a:t> </a:t>
            </a:r>
            <a:r>
              <a:rPr lang="ru-RU" dirty="0" err="1"/>
              <a:t>some</a:t>
            </a:r>
            <a:r>
              <a:rPr lang="ru-RU" dirty="0"/>
              <a:t> </a:t>
            </a:r>
            <a:r>
              <a:rPr lang="ru-RU" dirty="0" err="1"/>
              <a:t>other</a:t>
            </a:r>
            <a:r>
              <a:rPr lang="ru-RU" dirty="0"/>
              <a:t> </a:t>
            </a:r>
            <a:r>
              <a:rPr lang="ru-RU" dirty="0" err="1"/>
              <a:t>country’s</a:t>
            </a:r>
            <a:r>
              <a:rPr lang="ru-RU" dirty="0"/>
              <a:t> </a:t>
            </a:r>
            <a:r>
              <a:rPr lang="ru-RU" dirty="0" err="1"/>
              <a:t>currency</a:t>
            </a:r>
            <a:r>
              <a:rPr lang="ru-RU" dirty="0"/>
              <a:t>, </a:t>
            </a:r>
            <a:r>
              <a:rPr lang="ru-RU" dirty="0" err="1"/>
              <a:t>to</a:t>
            </a:r>
            <a:r>
              <a:rPr lang="ru-RU" dirty="0"/>
              <a:t> </a:t>
            </a:r>
            <a:r>
              <a:rPr lang="ru-RU" dirty="0" err="1"/>
              <a:t>the</a:t>
            </a:r>
            <a:r>
              <a:rPr lang="ru-RU" dirty="0"/>
              <a:t> </a:t>
            </a:r>
            <a:r>
              <a:rPr lang="ru-RU" dirty="0" err="1"/>
              <a:t>other</a:t>
            </a:r>
            <a:r>
              <a:rPr lang="ru-RU" dirty="0"/>
              <a:t> </a:t>
            </a:r>
            <a:r>
              <a:rPr lang="ru-RU" dirty="0" err="1"/>
              <a:t>extreme</a:t>
            </a:r>
            <a:r>
              <a:rPr lang="ru-RU" dirty="0"/>
              <a:t> </a:t>
            </a:r>
            <a:r>
              <a:rPr lang="ru-RU" dirty="0" err="1"/>
              <a:t>of</a:t>
            </a:r>
            <a:r>
              <a:rPr lang="ru-RU" dirty="0"/>
              <a:t> (6), </a:t>
            </a:r>
            <a:r>
              <a:rPr lang="ru-RU" dirty="0" err="1"/>
              <a:t>purely</a:t>
            </a:r>
            <a:r>
              <a:rPr lang="ru-RU" dirty="0"/>
              <a:t> </a:t>
            </a:r>
            <a:r>
              <a:rPr lang="ru-RU" dirty="0" err="1"/>
              <a:t>floating</a:t>
            </a:r>
            <a:r>
              <a:rPr lang="ru-RU" dirty="0"/>
              <a:t>, </a:t>
            </a:r>
            <a:r>
              <a:rPr lang="ru-RU" dirty="0" err="1"/>
              <a:t>where</a:t>
            </a:r>
            <a:r>
              <a:rPr lang="ru-RU" dirty="0"/>
              <a:t> </a:t>
            </a:r>
            <a:r>
              <a:rPr lang="ru-RU" dirty="0" err="1"/>
              <a:t>the</a:t>
            </a:r>
            <a:r>
              <a:rPr lang="ru-RU" dirty="0"/>
              <a:t> </a:t>
            </a:r>
            <a:r>
              <a:rPr lang="ru-RU" dirty="0" err="1"/>
              <a:t>central</a:t>
            </a:r>
            <a:r>
              <a:rPr lang="ru-RU" dirty="0"/>
              <a:t> </a:t>
            </a:r>
            <a:r>
              <a:rPr lang="ru-RU" dirty="0" err="1"/>
              <a:t>bank</a:t>
            </a:r>
            <a:r>
              <a:rPr lang="ru-RU" dirty="0"/>
              <a:t> </a:t>
            </a:r>
            <a:r>
              <a:rPr lang="ru-RU" dirty="0" err="1"/>
              <a:t>retains</a:t>
            </a:r>
            <a:r>
              <a:rPr lang="ru-RU" dirty="0"/>
              <a:t> </a:t>
            </a:r>
            <a:r>
              <a:rPr lang="ru-RU" dirty="0" err="1"/>
              <a:t>domestic</a:t>
            </a:r>
            <a:r>
              <a:rPr lang="ru-RU" dirty="0"/>
              <a:t> </a:t>
            </a:r>
            <a:r>
              <a:rPr lang="ru-RU" dirty="0" err="1"/>
              <a:t>control</a:t>
            </a:r>
            <a:r>
              <a:rPr lang="ru-RU" dirty="0"/>
              <a:t> </a:t>
            </a:r>
            <a:r>
              <a:rPr lang="ru-RU" dirty="0" err="1"/>
              <a:t>over</a:t>
            </a:r>
            <a:r>
              <a:rPr lang="ru-RU" dirty="0"/>
              <a:t> </a:t>
            </a:r>
            <a:r>
              <a:rPr lang="ru-RU" dirty="0" err="1"/>
              <a:t>the</a:t>
            </a:r>
            <a:r>
              <a:rPr lang="ru-RU" dirty="0"/>
              <a:t> </a:t>
            </a:r>
            <a:r>
              <a:rPr lang="ru-RU" dirty="0" err="1"/>
              <a:t>currency</a:t>
            </a:r>
            <a:r>
              <a:rPr lang="ru-RU" dirty="0"/>
              <a:t> </a:t>
            </a:r>
            <a:r>
              <a:rPr lang="ru-RU" dirty="0" err="1"/>
              <a:t>in</a:t>
            </a:r>
            <a:r>
              <a:rPr lang="ru-RU" dirty="0"/>
              <a:t> </a:t>
            </a:r>
            <a:r>
              <a:rPr lang="ru-RU" dirty="0" err="1"/>
              <a:t>the</a:t>
            </a:r>
            <a:r>
              <a:rPr lang="ru-RU" dirty="0"/>
              <a:t> </a:t>
            </a:r>
            <a:r>
              <a:rPr lang="ru-RU" dirty="0" err="1"/>
              <a:t>country</a:t>
            </a:r>
            <a:r>
              <a:rPr lang="ru-RU" dirty="0"/>
              <a:t>. </a:t>
            </a:r>
            <a:r>
              <a:rPr lang="ru-RU" dirty="0" err="1"/>
              <a:t>In</a:t>
            </a:r>
            <a:r>
              <a:rPr lang="ru-RU" dirty="0"/>
              <a:t> </a:t>
            </a:r>
            <a:r>
              <a:rPr lang="ru-RU" dirty="0" err="1"/>
              <a:t>between</a:t>
            </a:r>
            <a:r>
              <a:rPr lang="ru-RU" dirty="0"/>
              <a:t>, </a:t>
            </a:r>
            <a:r>
              <a:rPr lang="ru-RU" dirty="0" err="1"/>
              <a:t>the</a:t>
            </a:r>
            <a:r>
              <a:rPr lang="ru-RU" dirty="0"/>
              <a:t> </a:t>
            </a:r>
            <a:r>
              <a:rPr lang="ru-RU" dirty="0" err="1"/>
              <a:t>central</a:t>
            </a:r>
            <a:r>
              <a:rPr lang="ru-RU" dirty="0"/>
              <a:t> </a:t>
            </a:r>
            <a:r>
              <a:rPr lang="ru-RU" dirty="0" err="1"/>
              <a:t>bank</a:t>
            </a:r>
            <a:r>
              <a:rPr lang="ru-RU" dirty="0"/>
              <a:t> </a:t>
            </a:r>
            <a:r>
              <a:rPr lang="ru-RU" dirty="0" err="1"/>
              <a:t>has</a:t>
            </a:r>
            <a:r>
              <a:rPr lang="ru-RU" dirty="0"/>
              <a:t> </a:t>
            </a:r>
            <a:r>
              <a:rPr lang="ru-RU" dirty="0" err="1"/>
              <a:t>some</a:t>
            </a:r>
            <a:r>
              <a:rPr lang="ru-RU" dirty="0"/>
              <a:t> </a:t>
            </a:r>
            <a:r>
              <a:rPr lang="ru-RU" dirty="0" err="1"/>
              <a:t>degree</a:t>
            </a:r>
            <a:r>
              <a:rPr lang="ru-RU" dirty="0"/>
              <a:t> </a:t>
            </a:r>
            <a:r>
              <a:rPr lang="ru-RU" dirty="0" err="1"/>
              <a:t>of</a:t>
            </a:r>
            <a:r>
              <a:rPr lang="ru-RU" dirty="0"/>
              <a:t> </a:t>
            </a:r>
            <a:r>
              <a:rPr lang="ru-RU" dirty="0" err="1"/>
              <a:t>control</a:t>
            </a:r>
            <a:r>
              <a:rPr lang="ru-RU" dirty="0"/>
              <a:t> </a:t>
            </a:r>
            <a:r>
              <a:rPr lang="ru-RU" dirty="0" err="1"/>
              <a:t>over</a:t>
            </a:r>
            <a:r>
              <a:rPr lang="ru-RU" dirty="0"/>
              <a:t> </a:t>
            </a:r>
            <a:r>
              <a:rPr lang="ru-RU" dirty="0" err="1"/>
              <a:t>the</a:t>
            </a:r>
            <a:r>
              <a:rPr lang="ru-RU" dirty="0"/>
              <a:t> </a:t>
            </a:r>
            <a:r>
              <a:rPr lang="ru-RU" dirty="0" err="1"/>
              <a:t>money</a:t>
            </a:r>
            <a:r>
              <a:rPr lang="ru-RU" dirty="0"/>
              <a:t> </a:t>
            </a:r>
            <a:r>
              <a:rPr lang="ru-RU" dirty="0" err="1"/>
              <a:t>supply</a:t>
            </a:r>
            <a:r>
              <a:rPr lang="ru-RU" dirty="0"/>
              <a:t>.</a:t>
            </a:r>
          </a:p>
        </p:txBody>
      </p:sp>
    </p:spTree>
    <p:extLst>
      <p:ext uri="{BB962C8B-B14F-4D97-AF65-F5344CB8AC3E}">
        <p14:creationId xmlns:p14="http://schemas.microsoft.com/office/powerpoint/2010/main" val="1294576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1.1. Foreign Exchange Market definition</a:t>
            </a:r>
            <a:endParaRPr lang="ru-RU" dirty="0"/>
          </a:p>
        </p:txBody>
      </p:sp>
      <p:sp>
        <p:nvSpPr>
          <p:cNvPr id="3" name="Объект 2"/>
          <p:cNvSpPr>
            <a:spLocks noGrp="1"/>
          </p:cNvSpPr>
          <p:nvPr>
            <p:ph idx="1"/>
          </p:nvPr>
        </p:nvSpPr>
        <p:spPr/>
        <p:txBody>
          <a:bodyPr anchor="ctr"/>
          <a:lstStyle/>
          <a:p>
            <a:r>
              <a:rPr lang="ru-RU" dirty="0" err="1"/>
              <a:t>The</a:t>
            </a:r>
            <a:r>
              <a:rPr lang="ru-RU" dirty="0"/>
              <a:t> </a:t>
            </a:r>
            <a:r>
              <a:rPr lang="ru-RU" dirty="0" err="1"/>
              <a:t>foreign</a:t>
            </a:r>
            <a:r>
              <a:rPr lang="ru-RU" dirty="0"/>
              <a:t> </a:t>
            </a:r>
            <a:r>
              <a:rPr lang="ru-RU" dirty="0" err="1"/>
              <a:t>exchange</a:t>
            </a:r>
            <a:r>
              <a:rPr lang="ru-RU" dirty="0"/>
              <a:t> </a:t>
            </a:r>
            <a:r>
              <a:rPr lang="ru-RU" dirty="0" err="1"/>
              <a:t>market</a:t>
            </a:r>
            <a:r>
              <a:rPr lang="ru-RU" dirty="0"/>
              <a:t> </a:t>
            </a:r>
            <a:r>
              <a:rPr lang="ru-RU" dirty="0" err="1"/>
              <a:t>is</a:t>
            </a:r>
            <a:r>
              <a:rPr lang="ru-RU" dirty="0"/>
              <a:t> a </a:t>
            </a:r>
            <a:r>
              <a:rPr lang="ru-RU" dirty="0" err="1"/>
              <a:t>place</a:t>
            </a:r>
            <a:r>
              <a:rPr lang="ru-RU" dirty="0"/>
              <a:t> </a:t>
            </a:r>
            <a:r>
              <a:rPr lang="ru-RU" dirty="0" err="1"/>
              <a:t>where</a:t>
            </a:r>
            <a:r>
              <a:rPr lang="ru-RU" dirty="0"/>
              <a:t> </a:t>
            </a:r>
            <a:r>
              <a:rPr lang="ru-RU" dirty="0" err="1"/>
              <a:t>large</a:t>
            </a:r>
            <a:r>
              <a:rPr lang="ru-RU" dirty="0"/>
              <a:t> </a:t>
            </a:r>
            <a:r>
              <a:rPr lang="ru-RU" dirty="0" err="1"/>
              <a:t>commercial</a:t>
            </a:r>
            <a:r>
              <a:rPr lang="ru-RU" dirty="0"/>
              <a:t> </a:t>
            </a:r>
            <a:r>
              <a:rPr lang="ru-RU" dirty="0" err="1"/>
              <a:t>banks</a:t>
            </a:r>
            <a:r>
              <a:rPr lang="ru-RU" dirty="0"/>
              <a:t> </a:t>
            </a:r>
            <a:r>
              <a:rPr lang="ru-RU" dirty="0" err="1"/>
              <a:t>trade</a:t>
            </a:r>
            <a:r>
              <a:rPr lang="ru-RU" dirty="0"/>
              <a:t> </a:t>
            </a:r>
            <a:r>
              <a:rPr lang="ru-RU" dirty="0" err="1"/>
              <a:t>foreign-currency-denominated</a:t>
            </a:r>
            <a:r>
              <a:rPr lang="ru-RU" dirty="0"/>
              <a:t> </a:t>
            </a:r>
            <a:r>
              <a:rPr lang="ru-RU" dirty="0" err="1"/>
              <a:t>deposits</a:t>
            </a:r>
            <a:r>
              <a:rPr lang="ru-RU" dirty="0"/>
              <a:t> </a:t>
            </a:r>
            <a:r>
              <a:rPr lang="ru-RU" dirty="0" err="1"/>
              <a:t>with</a:t>
            </a:r>
            <a:r>
              <a:rPr lang="ru-RU" dirty="0"/>
              <a:t> </a:t>
            </a:r>
            <a:r>
              <a:rPr lang="ru-RU" dirty="0" err="1"/>
              <a:t>each</a:t>
            </a:r>
            <a:r>
              <a:rPr lang="ru-RU" dirty="0"/>
              <a:t> </a:t>
            </a:r>
            <a:r>
              <a:rPr lang="ru-RU" dirty="0" err="1"/>
              <a:t>other</a:t>
            </a:r>
            <a:endParaRPr lang="ru-RU" dirty="0"/>
          </a:p>
        </p:txBody>
      </p:sp>
    </p:spTree>
    <p:extLst>
      <p:ext uri="{BB962C8B-B14F-4D97-AF65-F5344CB8AC3E}">
        <p14:creationId xmlns:p14="http://schemas.microsoft.com/office/powerpoint/2010/main" val="23493634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types of exchange rate systems</a:t>
            </a:r>
            <a:endParaRPr lang="ru-RU" dirty="0"/>
          </a:p>
        </p:txBody>
      </p:sp>
      <p:sp>
        <p:nvSpPr>
          <p:cNvPr id="3" name="Объект 2"/>
          <p:cNvSpPr>
            <a:spLocks noGrp="1"/>
          </p:cNvSpPr>
          <p:nvPr>
            <p:ph idx="1"/>
          </p:nvPr>
        </p:nvSpPr>
        <p:spPr/>
        <p:txBody>
          <a:bodyPr>
            <a:normAutofit lnSpcReduction="10000"/>
          </a:bodyPr>
          <a:lstStyle/>
          <a:p>
            <a:pPr marL="514350" indent="-514350">
              <a:buFont typeface="+mj-lt"/>
              <a:buAutoNum type="arabicPeriod"/>
            </a:pPr>
            <a:r>
              <a:rPr lang="en-US" dirty="0" smtClean="0"/>
              <a:t>Free </a:t>
            </a:r>
            <a:r>
              <a:rPr lang="en-US" dirty="0"/>
              <a:t>floating. </a:t>
            </a:r>
          </a:p>
          <a:p>
            <a:pPr marL="514350" indent="-514350">
              <a:buFont typeface="+mj-lt"/>
              <a:buAutoNum type="arabicPeriod"/>
            </a:pPr>
            <a:r>
              <a:rPr lang="en-US" dirty="0" smtClean="0"/>
              <a:t>Managed </a:t>
            </a:r>
            <a:r>
              <a:rPr lang="en-US" dirty="0"/>
              <a:t>floating.</a:t>
            </a:r>
          </a:p>
          <a:p>
            <a:pPr marL="514350" indent="-514350">
              <a:buFont typeface="+mj-lt"/>
              <a:buAutoNum type="arabicPeriod"/>
            </a:pPr>
            <a:r>
              <a:rPr lang="en-US" dirty="0" smtClean="0"/>
              <a:t>Horizontal </a:t>
            </a:r>
            <a:r>
              <a:rPr lang="en-US" dirty="0"/>
              <a:t>bands.</a:t>
            </a:r>
          </a:p>
          <a:p>
            <a:pPr marL="514350" indent="-514350">
              <a:buFont typeface="+mj-lt"/>
              <a:buAutoNum type="arabicPeriod"/>
            </a:pPr>
            <a:r>
              <a:rPr lang="en-US" dirty="0" smtClean="0"/>
              <a:t>Crawling </a:t>
            </a:r>
            <a:r>
              <a:rPr lang="en-US" dirty="0"/>
              <a:t>pegs. </a:t>
            </a:r>
          </a:p>
          <a:p>
            <a:pPr marL="514350" indent="-514350">
              <a:buFont typeface="+mj-lt"/>
              <a:buAutoNum type="arabicPeriod"/>
            </a:pPr>
            <a:r>
              <a:rPr lang="en-US" dirty="0" smtClean="0"/>
              <a:t>Crawling </a:t>
            </a:r>
            <a:r>
              <a:rPr lang="en-US" dirty="0"/>
              <a:t>bands.</a:t>
            </a:r>
          </a:p>
          <a:p>
            <a:pPr marL="514350" indent="-514350">
              <a:buFont typeface="+mj-lt"/>
              <a:buAutoNum type="arabicPeriod"/>
            </a:pPr>
            <a:r>
              <a:rPr lang="en-US" dirty="0" smtClean="0"/>
              <a:t>Fixed </a:t>
            </a:r>
            <a:r>
              <a:rPr lang="en-US" dirty="0"/>
              <a:t>peg. </a:t>
            </a:r>
          </a:p>
          <a:p>
            <a:pPr marL="514350" indent="-514350">
              <a:buFont typeface="+mj-lt"/>
              <a:buAutoNum type="arabicPeriod"/>
            </a:pPr>
            <a:r>
              <a:rPr lang="en-US" dirty="0" smtClean="0"/>
              <a:t>Currency </a:t>
            </a:r>
            <a:r>
              <a:rPr lang="en-US" dirty="0"/>
              <a:t>board. </a:t>
            </a:r>
          </a:p>
          <a:p>
            <a:pPr marL="514350" indent="-514350">
              <a:buFont typeface="+mj-lt"/>
              <a:buAutoNum type="arabicPeriod"/>
            </a:pPr>
            <a:r>
              <a:rPr lang="en-US" dirty="0" smtClean="0"/>
              <a:t>“</a:t>
            </a:r>
            <a:r>
              <a:rPr lang="en-US" dirty="0"/>
              <a:t>Dollarization” or No separate legal tender.</a:t>
            </a:r>
            <a:endParaRPr lang="ru-RU" dirty="0"/>
          </a:p>
        </p:txBody>
      </p:sp>
    </p:spTree>
    <p:extLst>
      <p:ext uri="{BB962C8B-B14F-4D97-AF65-F5344CB8AC3E}">
        <p14:creationId xmlns:p14="http://schemas.microsoft.com/office/powerpoint/2010/main" val="17669982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a:t>Characteristics</a:t>
            </a:r>
            <a:r>
              <a:rPr lang="ru-RU" dirty="0"/>
              <a:t> </a:t>
            </a:r>
            <a:r>
              <a:rPr lang="ru-RU" dirty="0" err="1"/>
              <a:t>Associated</a:t>
            </a:r>
            <a:r>
              <a:rPr lang="ru-RU" dirty="0"/>
              <a:t> </a:t>
            </a:r>
            <a:r>
              <a:rPr lang="ru-RU" dirty="0" err="1"/>
              <a:t>with</a:t>
            </a:r>
            <a:r>
              <a:rPr lang="ru-RU" dirty="0"/>
              <a:t> </a:t>
            </a:r>
            <a:r>
              <a:rPr lang="ru-RU" dirty="0" err="1"/>
              <a:t>Countries</a:t>
            </a:r>
            <a:r>
              <a:rPr lang="ru-RU" dirty="0"/>
              <a:t> </a:t>
            </a:r>
            <a:r>
              <a:rPr lang="ru-RU" dirty="0" err="1"/>
              <a:t>Choosing</a:t>
            </a:r>
            <a:r>
              <a:rPr lang="ru-RU" dirty="0"/>
              <a:t> </a:t>
            </a:r>
            <a:r>
              <a:rPr lang="ru-RU" dirty="0" err="1"/>
              <a:t>to</a:t>
            </a:r>
            <a:r>
              <a:rPr lang="ru-RU" dirty="0"/>
              <a:t> </a:t>
            </a:r>
            <a:r>
              <a:rPr lang="ru-RU" dirty="0" err="1"/>
              <a:t>Peg</a:t>
            </a:r>
            <a:r>
              <a:rPr lang="ru-RU" dirty="0"/>
              <a:t> </a:t>
            </a:r>
            <a:r>
              <a:rPr lang="ru-RU" dirty="0" err="1"/>
              <a:t>or</a:t>
            </a:r>
            <a:r>
              <a:rPr lang="ru-RU" dirty="0"/>
              <a:t> </a:t>
            </a:r>
            <a:r>
              <a:rPr lang="ru-RU" dirty="0" err="1"/>
              <a:t>Float</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802503761"/>
              </p:ext>
            </p:extLst>
          </p:nvPr>
        </p:nvGraphicFramePr>
        <p:xfrm>
          <a:off x="1115616" y="1988841"/>
          <a:ext cx="6696744" cy="3516136"/>
        </p:xfrm>
        <a:graphic>
          <a:graphicData uri="http://schemas.openxmlformats.org/drawingml/2006/table">
            <a:tbl>
              <a:tblPr firstRow="1" firstCol="1" bandRow="1">
                <a:tableStyleId>{5940675A-B579-460E-94D1-54222C63F5DA}</a:tableStyleId>
              </a:tblPr>
              <a:tblGrid>
                <a:gridCol w="3269277"/>
                <a:gridCol w="3427467"/>
              </a:tblGrid>
              <a:tr h="633670">
                <a:tc>
                  <a:txBody>
                    <a:bodyPr/>
                    <a:lstStyle/>
                    <a:p>
                      <a:pPr algn="ctr">
                        <a:lnSpc>
                          <a:spcPct val="115000"/>
                        </a:lnSpc>
                        <a:spcAft>
                          <a:spcPts val="0"/>
                        </a:spcAft>
                      </a:pPr>
                      <a:r>
                        <a:rPr lang="en-US" sz="2800" dirty="0" err="1">
                          <a:effectLst/>
                        </a:rPr>
                        <a:t>Peggers</a:t>
                      </a:r>
                      <a:endParaRPr lang="ru-RU" sz="2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800">
                          <a:effectLst/>
                        </a:rPr>
                        <a:t>Floaters</a:t>
                      </a:r>
                      <a:endParaRPr lang="ru-RU" sz="2800">
                        <a:effectLst/>
                        <a:latin typeface="Calibri"/>
                        <a:ea typeface="Calibri"/>
                        <a:cs typeface="Times New Roman"/>
                      </a:endParaRPr>
                    </a:p>
                  </a:txBody>
                  <a:tcPr marL="68580" marR="68580" marT="0" marB="0"/>
                </a:tc>
              </a:tr>
              <a:tr h="633670">
                <a:tc>
                  <a:txBody>
                    <a:bodyPr/>
                    <a:lstStyle/>
                    <a:p>
                      <a:pPr>
                        <a:lnSpc>
                          <a:spcPct val="115000"/>
                        </a:lnSpc>
                        <a:spcAft>
                          <a:spcPts val="0"/>
                        </a:spcAft>
                      </a:pPr>
                      <a:r>
                        <a:rPr lang="en-US" sz="2800" dirty="0">
                          <a:effectLst/>
                        </a:rPr>
                        <a:t>Small size</a:t>
                      </a:r>
                      <a:endParaRPr lang="ru-RU" sz="28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800">
                          <a:effectLst/>
                        </a:rPr>
                        <a:t>Large size </a:t>
                      </a:r>
                      <a:endParaRPr lang="ru-RU" sz="2800">
                        <a:effectLst/>
                        <a:latin typeface="Calibri"/>
                        <a:ea typeface="Calibri"/>
                        <a:cs typeface="Times New Roman"/>
                      </a:endParaRPr>
                    </a:p>
                  </a:txBody>
                  <a:tcPr marL="68580" marR="68580" marT="0" marB="0"/>
                </a:tc>
              </a:tr>
              <a:tr h="633670">
                <a:tc>
                  <a:txBody>
                    <a:bodyPr/>
                    <a:lstStyle/>
                    <a:p>
                      <a:pPr>
                        <a:lnSpc>
                          <a:spcPct val="115000"/>
                        </a:lnSpc>
                        <a:spcAft>
                          <a:spcPts val="0"/>
                        </a:spcAft>
                      </a:pPr>
                      <a:r>
                        <a:rPr lang="en-US" sz="2800" dirty="0">
                          <a:effectLst/>
                        </a:rPr>
                        <a:t>Open economy</a:t>
                      </a:r>
                      <a:endParaRPr lang="ru-RU" sz="28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800" dirty="0">
                          <a:effectLst/>
                        </a:rPr>
                        <a:t>Closed economy </a:t>
                      </a:r>
                      <a:endParaRPr lang="ru-RU" sz="2800" dirty="0">
                        <a:effectLst/>
                        <a:latin typeface="Calibri"/>
                        <a:ea typeface="Calibri"/>
                        <a:cs typeface="Times New Roman"/>
                      </a:endParaRPr>
                    </a:p>
                  </a:txBody>
                  <a:tcPr marL="68580" marR="68580" marT="0" marB="0"/>
                </a:tc>
              </a:tr>
              <a:tr h="633670">
                <a:tc>
                  <a:txBody>
                    <a:bodyPr/>
                    <a:lstStyle/>
                    <a:p>
                      <a:pPr>
                        <a:lnSpc>
                          <a:spcPct val="115000"/>
                        </a:lnSpc>
                        <a:spcAft>
                          <a:spcPts val="0"/>
                        </a:spcAft>
                      </a:pPr>
                      <a:r>
                        <a:rPr lang="en-US" sz="2800">
                          <a:effectLst/>
                        </a:rPr>
                        <a:t>Harmonious inflation rate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en-US" sz="2800" dirty="0">
                          <a:effectLst/>
                        </a:rPr>
                        <a:t>Divergent inflation rate</a:t>
                      </a:r>
                      <a:endParaRPr lang="ru-RU" sz="2800" dirty="0">
                        <a:effectLst/>
                        <a:latin typeface="Calibri"/>
                        <a:ea typeface="Calibri"/>
                        <a:cs typeface="Times New Roman"/>
                      </a:endParaRPr>
                    </a:p>
                  </a:txBody>
                  <a:tcPr marL="68580" marR="68580" marT="0" marB="0"/>
                </a:tc>
              </a:tr>
              <a:tr h="633670">
                <a:tc>
                  <a:txBody>
                    <a:bodyPr/>
                    <a:lstStyle/>
                    <a:p>
                      <a:pPr>
                        <a:lnSpc>
                          <a:spcPct val="115000"/>
                        </a:lnSpc>
                        <a:spcAft>
                          <a:spcPts val="0"/>
                        </a:spcAft>
                      </a:pPr>
                      <a:r>
                        <a:rPr lang="en-US" sz="2800">
                          <a:effectLst/>
                        </a:rPr>
                        <a:t>Concentrated trade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en-US" sz="2800" dirty="0">
                          <a:effectLst/>
                        </a:rPr>
                        <a:t>Diversified trade</a:t>
                      </a:r>
                      <a:endParaRPr lang="ru-RU" sz="2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893589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2.4. The European Monetary System and the Euro</a:t>
            </a:r>
            <a:endParaRPr lang="ru-RU" dirty="0"/>
          </a:p>
        </p:txBody>
      </p:sp>
      <p:sp>
        <p:nvSpPr>
          <p:cNvPr id="3" name="Объект 2"/>
          <p:cNvSpPr>
            <a:spLocks noGrp="1"/>
          </p:cNvSpPr>
          <p:nvPr>
            <p:ph idx="1"/>
          </p:nvPr>
        </p:nvSpPr>
        <p:spPr/>
        <p:txBody>
          <a:bodyPr/>
          <a:lstStyle/>
          <a:p>
            <a:r>
              <a:rPr lang="ru-RU" dirty="0" err="1"/>
              <a:t>The</a:t>
            </a:r>
            <a:r>
              <a:rPr lang="ru-RU" dirty="0"/>
              <a:t> </a:t>
            </a:r>
            <a:r>
              <a:rPr lang="ru-RU" dirty="0" err="1"/>
              <a:t>European</a:t>
            </a:r>
            <a:r>
              <a:rPr lang="ru-RU" dirty="0"/>
              <a:t> </a:t>
            </a:r>
            <a:r>
              <a:rPr lang="ru-RU" dirty="0" err="1"/>
              <a:t>Monetary</a:t>
            </a:r>
            <a:r>
              <a:rPr lang="ru-RU" dirty="0"/>
              <a:t> </a:t>
            </a:r>
            <a:r>
              <a:rPr lang="ru-RU" dirty="0" err="1"/>
              <a:t>System</a:t>
            </a:r>
            <a:r>
              <a:rPr lang="ru-RU" dirty="0"/>
              <a:t> (EMS) </a:t>
            </a:r>
            <a:r>
              <a:rPr lang="ru-RU" dirty="0" err="1"/>
              <a:t>was</a:t>
            </a:r>
            <a:r>
              <a:rPr lang="ru-RU" dirty="0"/>
              <a:t> </a:t>
            </a:r>
            <a:r>
              <a:rPr lang="ru-RU" dirty="0" err="1"/>
              <a:t>established</a:t>
            </a:r>
            <a:r>
              <a:rPr lang="ru-RU" dirty="0"/>
              <a:t> </a:t>
            </a:r>
            <a:r>
              <a:rPr lang="ru-RU" dirty="0" err="1"/>
              <a:t>in</a:t>
            </a:r>
            <a:r>
              <a:rPr lang="ru-RU" dirty="0"/>
              <a:t> </a:t>
            </a:r>
            <a:r>
              <a:rPr lang="ru-RU" dirty="0" err="1"/>
              <a:t>March</a:t>
            </a:r>
            <a:r>
              <a:rPr lang="ru-RU" dirty="0"/>
              <a:t> 1979. </a:t>
            </a:r>
            <a:endParaRPr lang="en-US" dirty="0" smtClean="0"/>
          </a:p>
          <a:p>
            <a:r>
              <a:rPr lang="ru-RU" dirty="0" err="1" smtClean="0"/>
              <a:t>The</a:t>
            </a:r>
            <a:r>
              <a:rPr lang="ru-RU" dirty="0" smtClean="0"/>
              <a:t> </a:t>
            </a:r>
            <a:r>
              <a:rPr lang="ru-RU" dirty="0" err="1"/>
              <a:t>member</a:t>
            </a:r>
            <a:r>
              <a:rPr lang="ru-RU" dirty="0"/>
              <a:t> </a:t>
            </a:r>
            <a:r>
              <a:rPr lang="ru-RU" dirty="0" err="1"/>
              <a:t>countries</a:t>
            </a:r>
            <a:r>
              <a:rPr lang="ru-RU" dirty="0"/>
              <a:t> </a:t>
            </a:r>
            <a:r>
              <a:rPr lang="ru-RU" dirty="0" err="1"/>
              <a:t>agreed</a:t>
            </a:r>
            <a:r>
              <a:rPr lang="ru-RU" dirty="0"/>
              <a:t> </a:t>
            </a:r>
            <a:r>
              <a:rPr lang="ru-RU" dirty="0" err="1"/>
              <a:t>to</a:t>
            </a:r>
            <a:r>
              <a:rPr lang="ru-RU" dirty="0"/>
              <a:t> </a:t>
            </a:r>
            <a:r>
              <a:rPr lang="ru-RU" dirty="0" err="1"/>
              <a:t>maintain</a:t>
            </a:r>
            <a:r>
              <a:rPr lang="ru-RU" dirty="0"/>
              <a:t> </a:t>
            </a:r>
            <a:r>
              <a:rPr lang="ru-RU" dirty="0" err="1"/>
              <a:t>small</a:t>
            </a:r>
            <a:r>
              <a:rPr lang="ru-RU" dirty="0"/>
              <a:t> </a:t>
            </a:r>
            <a:r>
              <a:rPr lang="ru-RU" dirty="0" err="1"/>
              <a:t>exchange</a:t>
            </a:r>
            <a:r>
              <a:rPr lang="ru-RU" dirty="0"/>
              <a:t> </a:t>
            </a:r>
            <a:r>
              <a:rPr lang="ru-RU" dirty="0" err="1"/>
              <a:t>rate</a:t>
            </a:r>
            <a:r>
              <a:rPr lang="ru-RU" dirty="0"/>
              <a:t> </a:t>
            </a:r>
            <a:r>
              <a:rPr lang="ru-RU" dirty="0" err="1"/>
              <a:t>fluctuations</a:t>
            </a:r>
            <a:r>
              <a:rPr lang="ru-RU" dirty="0"/>
              <a:t> </a:t>
            </a:r>
            <a:r>
              <a:rPr lang="ru-RU" dirty="0" err="1"/>
              <a:t>among</a:t>
            </a:r>
            <a:r>
              <a:rPr lang="ru-RU" dirty="0"/>
              <a:t> </a:t>
            </a:r>
            <a:r>
              <a:rPr lang="ru-RU" dirty="0" err="1"/>
              <a:t>themselves</a:t>
            </a:r>
            <a:r>
              <a:rPr lang="ru-RU" dirty="0"/>
              <a:t>, </a:t>
            </a:r>
            <a:r>
              <a:rPr lang="ru-RU" dirty="0" err="1"/>
              <a:t>while</a:t>
            </a:r>
            <a:r>
              <a:rPr lang="ru-RU" dirty="0"/>
              <a:t> </a:t>
            </a:r>
            <a:r>
              <a:rPr lang="ru-RU" dirty="0" err="1"/>
              <a:t>allowing</a:t>
            </a:r>
            <a:r>
              <a:rPr lang="ru-RU" dirty="0"/>
              <a:t> </a:t>
            </a:r>
            <a:r>
              <a:rPr lang="ru-RU" dirty="0" err="1"/>
              <a:t>free</a:t>
            </a:r>
            <a:r>
              <a:rPr lang="ru-RU" dirty="0"/>
              <a:t> </a:t>
            </a:r>
            <a:r>
              <a:rPr lang="ru-RU" dirty="0" err="1"/>
              <a:t>float</a:t>
            </a:r>
            <a:r>
              <a:rPr lang="ru-RU" dirty="0"/>
              <a:t> </a:t>
            </a:r>
            <a:r>
              <a:rPr lang="ru-RU" dirty="0" err="1"/>
              <a:t>against</a:t>
            </a:r>
            <a:r>
              <a:rPr lang="ru-RU" dirty="0"/>
              <a:t> </a:t>
            </a:r>
            <a:r>
              <a:rPr lang="ru-RU" dirty="0" err="1"/>
              <a:t>outside</a:t>
            </a:r>
            <a:r>
              <a:rPr lang="ru-RU" dirty="0"/>
              <a:t> </a:t>
            </a:r>
            <a:r>
              <a:rPr lang="ru-RU" dirty="0" err="1" smtClean="0"/>
              <a:t>currencies</a:t>
            </a:r>
            <a:r>
              <a:rPr lang="en-US" dirty="0" smtClean="0"/>
              <a:t>.</a:t>
            </a:r>
            <a:endParaRPr lang="ru-RU" dirty="0"/>
          </a:p>
        </p:txBody>
      </p:sp>
    </p:spTree>
    <p:extLst>
      <p:ext uri="{BB962C8B-B14F-4D97-AF65-F5344CB8AC3E}">
        <p14:creationId xmlns:p14="http://schemas.microsoft.com/office/powerpoint/2010/main" val="27139623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Convergence of monetary policy</a:t>
            </a:r>
            <a:endParaRPr lang="ru-RU" dirty="0"/>
          </a:p>
        </p:txBody>
      </p:sp>
      <p:sp>
        <p:nvSpPr>
          <p:cNvPr id="3" name="Объект 2"/>
          <p:cNvSpPr>
            <a:spLocks noGrp="1"/>
          </p:cNvSpPr>
          <p:nvPr>
            <p:ph idx="1"/>
          </p:nvPr>
        </p:nvSpPr>
        <p:spPr/>
        <p:txBody>
          <a:bodyPr>
            <a:normAutofit fontScale="92500" lnSpcReduction="20000"/>
          </a:bodyPr>
          <a:lstStyle/>
          <a:p>
            <a:r>
              <a:rPr lang="en-US" dirty="0" smtClean="0"/>
              <a:t>(</a:t>
            </a:r>
            <a:r>
              <a:rPr lang="en-US" dirty="0"/>
              <a:t>a) the country’s inflation rate did not exceed the average of the lowest three member country rates by more than 1.5 percentage points; </a:t>
            </a:r>
            <a:endParaRPr lang="en-US" dirty="0" smtClean="0"/>
          </a:p>
          <a:p>
            <a:r>
              <a:rPr lang="en-US" dirty="0" smtClean="0"/>
              <a:t>(</a:t>
            </a:r>
            <a:r>
              <a:rPr lang="en-US" dirty="0"/>
              <a:t>b) its interest rate on long-term government bonds did not exceed those of the three lowest-inflation members by more than 2 percentage points; </a:t>
            </a:r>
            <a:endParaRPr lang="en-US" dirty="0" smtClean="0"/>
          </a:p>
          <a:p>
            <a:r>
              <a:rPr lang="en-US" dirty="0" smtClean="0"/>
              <a:t>(</a:t>
            </a:r>
            <a:r>
              <a:rPr lang="en-US" dirty="0"/>
              <a:t>c) the country’s government budget deficit did not exceed 3 percent of GDP, and outstanding government debt did not exceed 60 percent of GDP</a:t>
            </a:r>
            <a:r>
              <a:rPr lang="en-US" dirty="0" smtClean="0"/>
              <a:t>.</a:t>
            </a:r>
            <a:endParaRPr lang="ru-RU" dirty="0"/>
          </a:p>
        </p:txBody>
      </p:sp>
    </p:spTree>
    <p:extLst>
      <p:ext uri="{BB962C8B-B14F-4D97-AF65-F5344CB8AC3E}">
        <p14:creationId xmlns:p14="http://schemas.microsoft.com/office/powerpoint/2010/main" val="25617156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T</a:t>
            </a:r>
            <a:r>
              <a:rPr lang="ru-RU" dirty="0" err="1" smtClean="0"/>
              <a:t>he</a:t>
            </a:r>
            <a:r>
              <a:rPr lang="ru-RU" dirty="0" smtClean="0"/>
              <a:t> </a:t>
            </a:r>
            <a:r>
              <a:rPr lang="ru-RU" dirty="0" err="1"/>
              <a:t>optimum</a:t>
            </a:r>
            <a:r>
              <a:rPr lang="ru-RU" dirty="0"/>
              <a:t> </a:t>
            </a:r>
            <a:r>
              <a:rPr lang="ru-RU" dirty="0" err="1"/>
              <a:t>currency</a:t>
            </a:r>
            <a:r>
              <a:rPr lang="ru-RU" dirty="0"/>
              <a:t> </a:t>
            </a:r>
            <a:r>
              <a:rPr lang="ru-RU" dirty="0" err="1"/>
              <a:t>area</a:t>
            </a:r>
            <a:endParaRPr lang="ru-RU" dirty="0"/>
          </a:p>
        </p:txBody>
      </p:sp>
      <p:sp>
        <p:nvSpPr>
          <p:cNvPr id="3" name="Объект 2"/>
          <p:cNvSpPr>
            <a:spLocks noGrp="1"/>
          </p:cNvSpPr>
          <p:nvPr>
            <p:ph idx="1"/>
          </p:nvPr>
        </p:nvSpPr>
        <p:spPr/>
        <p:txBody>
          <a:bodyPr anchor="ctr"/>
          <a:lstStyle/>
          <a:p>
            <a:r>
              <a:rPr lang="en-US" dirty="0" smtClean="0"/>
              <a:t>T</a:t>
            </a:r>
            <a:r>
              <a:rPr lang="ru-RU" dirty="0" err="1" smtClean="0"/>
              <a:t>he</a:t>
            </a:r>
            <a:r>
              <a:rPr lang="ru-RU" dirty="0" smtClean="0"/>
              <a:t> </a:t>
            </a:r>
            <a:r>
              <a:rPr lang="ru-RU" dirty="0" err="1"/>
              <a:t>geographical</a:t>
            </a:r>
            <a:r>
              <a:rPr lang="ru-RU" dirty="0"/>
              <a:t> </a:t>
            </a:r>
            <a:r>
              <a:rPr lang="ru-RU" dirty="0" err="1"/>
              <a:t>region</a:t>
            </a:r>
            <a:r>
              <a:rPr lang="ru-RU" dirty="0"/>
              <a:t> </a:t>
            </a:r>
            <a:r>
              <a:rPr lang="ru-RU" dirty="0" err="1"/>
              <a:t>that</a:t>
            </a:r>
            <a:r>
              <a:rPr lang="ru-RU" dirty="0"/>
              <a:t> </a:t>
            </a:r>
            <a:r>
              <a:rPr lang="ru-RU" dirty="0" err="1"/>
              <a:t>could</a:t>
            </a:r>
            <a:r>
              <a:rPr lang="ru-RU" dirty="0"/>
              <a:t> </a:t>
            </a:r>
            <a:r>
              <a:rPr lang="ru-RU" dirty="0" err="1"/>
              <a:t>gain</a:t>
            </a:r>
            <a:r>
              <a:rPr lang="ru-RU" dirty="0"/>
              <a:t> </a:t>
            </a:r>
            <a:r>
              <a:rPr lang="ru-RU" dirty="0" err="1"/>
              <a:t>economic</a:t>
            </a:r>
            <a:r>
              <a:rPr lang="ru-RU" dirty="0"/>
              <a:t> </a:t>
            </a:r>
            <a:r>
              <a:rPr lang="ru-RU" dirty="0" err="1"/>
              <a:t>efficiency</a:t>
            </a:r>
            <a:r>
              <a:rPr lang="ru-RU" dirty="0"/>
              <a:t> </a:t>
            </a:r>
            <a:r>
              <a:rPr lang="ru-RU" dirty="0" err="1"/>
              <a:t>by</a:t>
            </a:r>
            <a:r>
              <a:rPr lang="ru-RU" dirty="0"/>
              <a:t> </a:t>
            </a:r>
            <a:r>
              <a:rPr lang="ru-RU" dirty="0" err="1"/>
              <a:t>fixing</a:t>
            </a:r>
            <a:r>
              <a:rPr lang="ru-RU" dirty="0"/>
              <a:t> </a:t>
            </a:r>
            <a:r>
              <a:rPr lang="ru-RU" dirty="0" err="1"/>
              <a:t>exchange</a:t>
            </a:r>
            <a:r>
              <a:rPr lang="ru-RU" dirty="0"/>
              <a:t> </a:t>
            </a:r>
            <a:r>
              <a:rPr lang="ru-RU" dirty="0" err="1"/>
              <a:t>rates</a:t>
            </a:r>
            <a:r>
              <a:rPr lang="ru-RU" dirty="0"/>
              <a:t> </a:t>
            </a:r>
            <a:r>
              <a:rPr lang="ru-RU" dirty="0" err="1"/>
              <a:t>within</a:t>
            </a:r>
            <a:r>
              <a:rPr lang="ru-RU" dirty="0"/>
              <a:t> a </a:t>
            </a:r>
            <a:r>
              <a:rPr lang="ru-RU" dirty="0" err="1"/>
              <a:t>group</a:t>
            </a:r>
            <a:r>
              <a:rPr lang="ru-RU" dirty="0"/>
              <a:t> </a:t>
            </a:r>
            <a:r>
              <a:rPr lang="ru-RU" dirty="0" err="1"/>
              <a:t>and</a:t>
            </a:r>
            <a:r>
              <a:rPr lang="ru-RU" dirty="0"/>
              <a:t> </a:t>
            </a:r>
            <a:r>
              <a:rPr lang="ru-RU" dirty="0" err="1"/>
              <a:t>floating</a:t>
            </a:r>
            <a:r>
              <a:rPr lang="ru-RU" dirty="0"/>
              <a:t> </a:t>
            </a:r>
            <a:r>
              <a:rPr lang="ru-RU" dirty="0" err="1"/>
              <a:t>exchange</a:t>
            </a:r>
            <a:r>
              <a:rPr lang="ru-RU" dirty="0"/>
              <a:t> </a:t>
            </a:r>
            <a:r>
              <a:rPr lang="ru-RU" dirty="0" err="1"/>
              <a:t>rates</a:t>
            </a:r>
            <a:r>
              <a:rPr lang="ru-RU" dirty="0"/>
              <a:t> </a:t>
            </a:r>
            <a:r>
              <a:rPr lang="ru-RU" dirty="0" err="1"/>
              <a:t>with</a:t>
            </a:r>
            <a:r>
              <a:rPr lang="ru-RU" dirty="0"/>
              <a:t> </a:t>
            </a:r>
            <a:r>
              <a:rPr lang="ru-RU" dirty="0" err="1"/>
              <a:t>the</a:t>
            </a:r>
            <a:r>
              <a:rPr lang="ru-RU" dirty="0"/>
              <a:t> </a:t>
            </a:r>
            <a:r>
              <a:rPr lang="ru-RU" dirty="0" err="1"/>
              <a:t>rest</a:t>
            </a:r>
            <a:r>
              <a:rPr lang="ru-RU" dirty="0"/>
              <a:t> </a:t>
            </a:r>
            <a:r>
              <a:rPr lang="ru-RU" dirty="0" err="1"/>
              <a:t>of</a:t>
            </a:r>
            <a:r>
              <a:rPr lang="ru-RU" dirty="0"/>
              <a:t> </a:t>
            </a:r>
            <a:r>
              <a:rPr lang="ru-RU" dirty="0" err="1"/>
              <a:t>the</a:t>
            </a:r>
            <a:r>
              <a:rPr lang="ru-RU" dirty="0"/>
              <a:t> </a:t>
            </a:r>
            <a:r>
              <a:rPr lang="ru-RU" dirty="0" err="1"/>
              <a:t>world</a:t>
            </a:r>
            <a:r>
              <a:rPr lang="ru-RU" dirty="0"/>
              <a:t>. </a:t>
            </a:r>
            <a:endParaRPr lang="en-US" dirty="0" smtClean="0"/>
          </a:p>
          <a:p>
            <a:r>
              <a:rPr lang="en-US" dirty="0" smtClean="0"/>
              <a:t>N</a:t>
            </a:r>
            <a:r>
              <a:rPr lang="ru-RU" dirty="0" err="1" smtClean="0"/>
              <a:t>ecessary</a:t>
            </a:r>
            <a:r>
              <a:rPr lang="ru-RU" dirty="0" smtClean="0"/>
              <a:t> </a:t>
            </a:r>
            <a:r>
              <a:rPr lang="ru-RU" dirty="0" err="1" smtClean="0"/>
              <a:t>condition</a:t>
            </a:r>
            <a:r>
              <a:rPr lang="en-US" dirty="0" smtClean="0"/>
              <a:t> is</a:t>
            </a:r>
            <a:r>
              <a:rPr lang="ru-RU" dirty="0" smtClean="0"/>
              <a:t> </a:t>
            </a:r>
            <a:r>
              <a:rPr lang="ru-RU" dirty="0" err="1" smtClean="0"/>
              <a:t>perfect</a:t>
            </a:r>
            <a:r>
              <a:rPr lang="ru-RU" dirty="0" smtClean="0"/>
              <a:t> </a:t>
            </a:r>
            <a:r>
              <a:rPr lang="ru-RU" dirty="0" err="1"/>
              <a:t>mobility</a:t>
            </a:r>
            <a:r>
              <a:rPr lang="ru-RU" dirty="0"/>
              <a:t> </a:t>
            </a:r>
            <a:r>
              <a:rPr lang="ru-RU" dirty="0" err="1"/>
              <a:t>of</a:t>
            </a:r>
            <a:r>
              <a:rPr lang="ru-RU" dirty="0"/>
              <a:t> </a:t>
            </a:r>
            <a:r>
              <a:rPr lang="ru-RU" dirty="0" err="1"/>
              <a:t>the</a:t>
            </a:r>
            <a:r>
              <a:rPr lang="ru-RU" dirty="0"/>
              <a:t> </a:t>
            </a:r>
            <a:r>
              <a:rPr lang="ru-RU" dirty="0" err="1"/>
              <a:t>factors</a:t>
            </a:r>
            <a:r>
              <a:rPr lang="ru-RU" dirty="0"/>
              <a:t> </a:t>
            </a:r>
            <a:r>
              <a:rPr lang="ru-RU" dirty="0" err="1"/>
              <a:t>of</a:t>
            </a:r>
            <a:r>
              <a:rPr lang="ru-RU" dirty="0"/>
              <a:t> </a:t>
            </a:r>
            <a:r>
              <a:rPr lang="ru-RU" dirty="0" err="1"/>
              <a:t>production</a:t>
            </a:r>
            <a:r>
              <a:rPr lang="ru-RU" dirty="0"/>
              <a:t>.</a:t>
            </a:r>
          </a:p>
        </p:txBody>
      </p:sp>
    </p:spTree>
    <p:extLst>
      <p:ext uri="{BB962C8B-B14F-4D97-AF65-F5344CB8AC3E}">
        <p14:creationId xmlns:p14="http://schemas.microsoft.com/office/powerpoint/2010/main" val="5113053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The</a:t>
            </a:r>
            <a:r>
              <a:rPr lang="ru-RU" dirty="0"/>
              <a:t> </a:t>
            </a:r>
            <a:r>
              <a:rPr lang="ru-RU" dirty="0" err="1"/>
              <a:t>European</a:t>
            </a:r>
            <a:r>
              <a:rPr lang="ru-RU" dirty="0"/>
              <a:t> </a:t>
            </a:r>
            <a:r>
              <a:rPr lang="ru-RU" dirty="0" err="1"/>
              <a:t>Central</a:t>
            </a:r>
            <a:r>
              <a:rPr lang="ru-RU" dirty="0"/>
              <a:t> </a:t>
            </a:r>
            <a:r>
              <a:rPr lang="ru-RU" dirty="0" err="1"/>
              <a:t>Bank</a:t>
            </a:r>
            <a:r>
              <a:rPr lang="ru-RU" dirty="0"/>
              <a:t> (ECB)</a:t>
            </a:r>
          </a:p>
        </p:txBody>
      </p:sp>
      <p:sp>
        <p:nvSpPr>
          <p:cNvPr id="3" name="Объект 2"/>
          <p:cNvSpPr>
            <a:spLocks noGrp="1"/>
          </p:cNvSpPr>
          <p:nvPr>
            <p:ph idx="1"/>
          </p:nvPr>
        </p:nvSpPr>
        <p:spPr/>
        <p:txBody>
          <a:bodyPr>
            <a:normAutofit lnSpcReduction="10000"/>
          </a:bodyPr>
          <a:lstStyle/>
          <a:p>
            <a:r>
              <a:rPr lang="en-US" dirty="0" smtClean="0"/>
              <a:t>C</a:t>
            </a:r>
            <a:r>
              <a:rPr lang="ru-RU" dirty="0" err="1" smtClean="0"/>
              <a:t>reated</a:t>
            </a:r>
            <a:r>
              <a:rPr lang="ru-RU" dirty="0" smtClean="0"/>
              <a:t> </a:t>
            </a:r>
            <a:r>
              <a:rPr lang="ru-RU" dirty="0" err="1"/>
              <a:t>on</a:t>
            </a:r>
            <a:r>
              <a:rPr lang="ru-RU" dirty="0"/>
              <a:t> </a:t>
            </a:r>
            <a:r>
              <a:rPr lang="ru-RU" dirty="0" err="1"/>
              <a:t>June</a:t>
            </a:r>
            <a:r>
              <a:rPr lang="ru-RU" dirty="0"/>
              <a:t> 1, 1998, </a:t>
            </a:r>
            <a:r>
              <a:rPr lang="ru-RU" dirty="0" err="1"/>
              <a:t>in</a:t>
            </a:r>
            <a:r>
              <a:rPr lang="ru-RU" dirty="0"/>
              <a:t> </a:t>
            </a:r>
            <a:r>
              <a:rPr lang="ru-RU" dirty="0" err="1"/>
              <a:t>Frankfurt</a:t>
            </a:r>
            <a:r>
              <a:rPr lang="ru-RU" dirty="0"/>
              <a:t>, </a:t>
            </a:r>
            <a:r>
              <a:rPr lang="ru-RU" dirty="0" err="1"/>
              <a:t>Germany</a:t>
            </a:r>
            <a:r>
              <a:rPr lang="ru-RU" dirty="0"/>
              <a:t>. </a:t>
            </a:r>
            <a:endParaRPr lang="en-US" dirty="0" smtClean="0"/>
          </a:p>
          <a:p>
            <a:r>
              <a:rPr lang="ru-RU" dirty="0" err="1" smtClean="0"/>
              <a:t>The</a:t>
            </a:r>
            <a:r>
              <a:rPr lang="ru-RU" dirty="0" smtClean="0"/>
              <a:t> </a:t>
            </a:r>
            <a:r>
              <a:rPr lang="ru-RU" dirty="0" err="1"/>
              <a:t>European</a:t>
            </a:r>
            <a:r>
              <a:rPr lang="ru-RU" dirty="0"/>
              <a:t> </a:t>
            </a:r>
            <a:r>
              <a:rPr lang="ru-RU" dirty="0" err="1"/>
              <a:t>Central</a:t>
            </a:r>
            <a:r>
              <a:rPr lang="ru-RU" dirty="0"/>
              <a:t> </a:t>
            </a:r>
            <a:r>
              <a:rPr lang="ru-RU" dirty="0" err="1"/>
              <a:t>Bank</a:t>
            </a:r>
            <a:r>
              <a:rPr lang="ru-RU" dirty="0"/>
              <a:t> (ECB) </a:t>
            </a:r>
            <a:r>
              <a:rPr lang="ru-RU" dirty="0" err="1"/>
              <a:t>is</a:t>
            </a:r>
            <a:r>
              <a:rPr lang="ru-RU" dirty="0"/>
              <a:t> </a:t>
            </a:r>
            <a:r>
              <a:rPr lang="ru-RU" dirty="0" err="1"/>
              <a:t>responsible</a:t>
            </a:r>
            <a:r>
              <a:rPr lang="ru-RU" dirty="0"/>
              <a:t> </a:t>
            </a:r>
            <a:r>
              <a:rPr lang="ru-RU" dirty="0" err="1"/>
              <a:t>for</a:t>
            </a:r>
            <a:r>
              <a:rPr lang="ru-RU" dirty="0"/>
              <a:t> </a:t>
            </a:r>
            <a:r>
              <a:rPr lang="ru-RU" dirty="0" err="1"/>
              <a:t>monetary</a:t>
            </a:r>
            <a:r>
              <a:rPr lang="ru-RU" dirty="0"/>
              <a:t> </a:t>
            </a:r>
            <a:r>
              <a:rPr lang="ru-RU" dirty="0" err="1"/>
              <a:t>policy</a:t>
            </a:r>
            <a:r>
              <a:rPr lang="ru-RU" dirty="0"/>
              <a:t> </a:t>
            </a:r>
            <a:r>
              <a:rPr lang="ru-RU" dirty="0" err="1"/>
              <a:t>of</a:t>
            </a:r>
            <a:r>
              <a:rPr lang="ru-RU" dirty="0"/>
              <a:t> </a:t>
            </a:r>
            <a:r>
              <a:rPr lang="ru-RU" dirty="0" err="1"/>
              <a:t>the</a:t>
            </a:r>
            <a:r>
              <a:rPr lang="ru-RU" dirty="0"/>
              <a:t> </a:t>
            </a:r>
            <a:r>
              <a:rPr lang="ru-RU" dirty="0" err="1"/>
              <a:t>Eurozone</a:t>
            </a:r>
            <a:r>
              <a:rPr lang="ru-RU" dirty="0"/>
              <a:t>. </a:t>
            </a:r>
            <a:endParaRPr lang="en-US" dirty="0" smtClean="0"/>
          </a:p>
          <a:p>
            <a:r>
              <a:rPr lang="ru-RU" dirty="0" err="1" smtClean="0"/>
              <a:t>The</a:t>
            </a:r>
            <a:r>
              <a:rPr lang="ru-RU" dirty="0" smtClean="0"/>
              <a:t> </a:t>
            </a:r>
            <a:r>
              <a:rPr lang="ru-RU" dirty="0"/>
              <a:t>ECB </a:t>
            </a:r>
            <a:r>
              <a:rPr lang="ru-RU" dirty="0" err="1"/>
              <a:t>is</a:t>
            </a:r>
            <a:r>
              <a:rPr lang="ru-RU" dirty="0"/>
              <a:t> </a:t>
            </a:r>
            <a:r>
              <a:rPr lang="ru-RU" dirty="0" err="1"/>
              <a:t>governed</a:t>
            </a:r>
            <a:r>
              <a:rPr lang="ru-RU" dirty="0"/>
              <a:t> </a:t>
            </a:r>
            <a:r>
              <a:rPr lang="ru-RU" dirty="0" err="1"/>
              <a:t>by</a:t>
            </a:r>
            <a:r>
              <a:rPr lang="ru-RU" dirty="0"/>
              <a:t> a </a:t>
            </a:r>
            <a:r>
              <a:rPr lang="ru-RU" dirty="0" err="1"/>
              <a:t>president</a:t>
            </a:r>
            <a:r>
              <a:rPr lang="ru-RU" dirty="0"/>
              <a:t> </a:t>
            </a:r>
            <a:r>
              <a:rPr lang="ru-RU" dirty="0" err="1"/>
              <a:t>and</a:t>
            </a:r>
            <a:r>
              <a:rPr lang="ru-RU" dirty="0"/>
              <a:t> a </a:t>
            </a:r>
            <a:r>
              <a:rPr lang="ru-RU" dirty="0" err="1"/>
              <a:t>board</a:t>
            </a:r>
            <a:r>
              <a:rPr lang="ru-RU" dirty="0"/>
              <a:t> </a:t>
            </a:r>
            <a:r>
              <a:rPr lang="ru-RU" dirty="0" err="1"/>
              <a:t>of</a:t>
            </a:r>
            <a:r>
              <a:rPr lang="ru-RU" dirty="0"/>
              <a:t> </a:t>
            </a:r>
            <a:r>
              <a:rPr lang="ru-RU" dirty="0" err="1"/>
              <a:t>the</a:t>
            </a:r>
            <a:r>
              <a:rPr lang="ru-RU" dirty="0"/>
              <a:t> </a:t>
            </a:r>
            <a:r>
              <a:rPr lang="ru-RU" dirty="0" err="1"/>
              <a:t>heads</a:t>
            </a:r>
            <a:r>
              <a:rPr lang="ru-RU" dirty="0"/>
              <a:t> </a:t>
            </a:r>
            <a:r>
              <a:rPr lang="ru-RU" dirty="0" err="1"/>
              <a:t>of</a:t>
            </a:r>
            <a:r>
              <a:rPr lang="ru-RU" dirty="0"/>
              <a:t> </a:t>
            </a:r>
            <a:r>
              <a:rPr lang="ru-RU" dirty="0" err="1"/>
              <a:t>national</a:t>
            </a:r>
            <a:r>
              <a:rPr lang="ru-RU" dirty="0"/>
              <a:t> </a:t>
            </a:r>
            <a:r>
              <a:rPr lang="ru-RU" dirty="0" err="1"/>
              <a:t>central</a:t>
            </a:r>
            <a:r>
              <a:rPr lang="ru-RU" dirty="0"/>
              <a:t> </a:t>
            </a:r>
            <a:r>
              <a:rPr lang="ru-RU" dirty="0" err="1"/>
              <a:t>banks</a:t>
            </a:r>
            <a:r>
              <a:rPr lang="ru-RU" dirty="0"/>
              <a:t>. </a:t>
            </a:r>
            <a:endParaRPr lang="en-US" dirty="0" smtClean="0"/>
          </a:p>
          <a:p>
            <a:r>
              <a:rPr lang="ru-RU" dirty="0" err="1" smtClean="0"/>
              <a:t>The</a:t>
            </a:r>
            <a:r>
              <a:rPr lang="ru-RU" dirty="0" smtClean="0"/>
              <a:t> </a:t>
            </a:r>
            <a:r>
              <a:rPr lang="ru-RU" dirty="0" err="1"/>
              <a:t>main</a:t>
            </a:r>
            <a:r>
              <a:rPr lang="ru-RU" dirty="0"/>
              <a:t> </a:t>
            </a:r>
            <a:r>
              <a:rPr lang="ru-RU" dirty="0" err="1"/>
              <a:t>purpose</a:t>
            </a:r>
            <a:r>
              <a:rPr lang="ru-RU" dirty="0"/>
              <a:t> </a:t>
            </a:r>
            <a:r>
              <a:rPr lang="ru-RU" dirty="0" err="1"/>
              <a:t>of</a:t>
            </a:r>
            <a:r>
              <a:rPr lang="ru-RU" dirty="0"/>
              <a:t> </a:t>
            </a:r>
            <a:r>
              <a:rPr lang="ru-RU" dirty="0" err="1"/>
              <a:t>the</a:t>
            </a:r>
            <a:r>
              <a:rPr lang="ru-RU" dirty="0"/>
              <a:t> ECB </a:t>
            </a:r>
            <a:r>
              <a:rPr lang="ru-RU" dirty="0" err="1"/>
              <a:t>is</a:t>
            </a:r>
            <a:r>
              <a:rPr lang="ru-RU" dirty="0"/>
              <a:t> </a:t>
            </a:r>
            <a:r>
              <a:rPr lang="ru-RU" dirty="0" err="1"/>
              <a:t>to</a:t>
            </a:r>
            <a:r>
              <a:rPr lang="ru-RU" dirty="0"/>
              <a:t> </a:t>
            </a:r>
            <a:r>
              <a:rPr lang="ru-RU" dirty="0" err="1"/>
              <a:t>keep</a:t>
            </a:r>
            <a:r>
              <a:rPr lang="ru-RU" dirty="0"/>
              <a:t> </a:t>
            </a:r>
            <a:r>
              <a:rPr lang="ru-RU" dirty="0" err="1"/>
              <a:t>inflation</a:t>
            </a:r>
            <a:r>
              <a:rPr lang="ru-RU" dirty="0"/>
              <a:t> </a:t>
            </a:r>
            <a:r>
              <a:rPr lang="ru-RU" dirty="0" err="1"/>
              <a:t>under</a:t>
            </a:r>
            <a:r>
              <a:rPr lang="ru-RU" dirty="0"/>
              <a:t> </a:t>
            </a:r>
            <a:r>
              <a:rPr lang="ru-RU" dirty="0" err="1"/>
              <a:t>control</a:t>
            </a:r>
            <a:r>
              <a:rPr lang="ru-RU" dirty="0"/>
              <a:t>.</a:t>
            </a:r>
          </a:p>
        </p:txBody>
      </p:sp>
    </p:spTree>
    <p:extLst>
      <p:ext uri="{BB962C8B-B14F-4D97-AF65-F5344CB8AC3E}">
        <p14:creationId xmlns:p14="http://schemas.microsoft.com/office/powerpoint/2010/main" val="8877323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20000"/>
          </a:bodyPr>
          <a:lstStyle/>
          <a:p>
            <a:r>
              <a:rPr lang="ru-RU" dirty="0" err="1"/>
              <a:t>The</a:t>
            </a:r>
            <a:r>
              <a:rPr lang="ru-RU" dirty="0"/>
              <a:t> </a:t>
            </a:r>
            <a:r>
              <a:rPr lang="ru-RU" dirty="0" err="1"/>
              <a:t>new</a:t>
            </a:r>
            <a:r>
              <a:rPr lang="ru-RU" dirty="0"/>
              <a:t> </a:t>
            </a:r>
            <a:r>
              <a:rPr lang="ru-RU" dirty="0" err="1"/>
              <a:t>European</a:t>
            </a:r>
            <a:r>
              <a:rPr lang="ru-RU" dirty="0"/>
              <a:t> </a:t>
            </a:r>
            <a:r>
              <a:rPr lang="ru-RU" dirty="0" err="1"/>
              <a:t>currency</a:t>
            </a:r>
            <a:r>
              <a:rPr lang="ru-RU" dirty="0"/>
              <a:t>, </a:t>
            </a:r>
            <a:r>
              <a:rPr lang="ru-RU" dirty="0" err="1"/>
              <a:t>the</a:t>
            </a:r>
            <a:r>
              <a:rPr lang="ru-RU" dirty="0"/>
              <a:t> </a:t>
            </a:r>
            <a:r>
              <a:rPr lang="ru-RU" dirty="0" err="1"/>
              <a:t>euro</a:t>
            </a:r>
            <a:r>
              <a:rPr lang="ru-RU" dirty="0"/>
              <a:t>, </a:t>
            </a:r>
            <a:r>
              <a:rPr lang="ru-RU" dirty="0" err="1"/>
              <a:t>made</a:t>
            </a:r>
            <a:r>
              <a:rPr lang="ru-RU" dirty="0"/>
              <a:t> </a:t>
            </a:r>
            <a:r>
              <a:rPr lang="ru-RU" dirty="0" err="1"/>
              <a:t>its</a:t>
            </a:r>
            <a:r>
              <a:rPr lang="ru-RU" dirty="0"/>
              <a:t> </a:t>
            </a:r>
            <a:r>
              <a:rPr lang="ru-RU" dirty="0" err="1"/>
              <a:t>debut</a:t>
            </a:r>
            <a:r>
              <a:rPr lang="ru-RU" dirty="0"/>
              <a:t> </a:t>
            </a:r>
            <a:r>
              <a:rPr lang="ru-RU" dirty="0" err="1"/>
              <a:t>on</a:t>
            </a:r>
            <a:r>
              <a:rPr lang="ru-RU" dirty="0"/>
              <a:t> </a:t>
            </a:r>
            <a:r>
              <a:rPr lang="ru-RU" dirty="0" err="1"/>
              <a:t>January</a:t>
            </a:r>
            <a:r>
              <a:rPr lang="ru-RU" dirty="0"/>
              <a:t> 1, 1999. </a:t>
            </a:r>
            <a:r>
              <a:rPr lang="ru-RU" dirty="0" err="1"/>
              <a:t>The</a:t>
            </a:r>
            <a:r>
              <a:rPr lang="ru-RU" dirty="0"/>
              <a:t> </a:t>
            </a:r>
            <a:r>
              <a:rPr lang="ru-RU" dirty="0" err="1"/>
              <a:t>symbol</a:t>
            </a:r>
            <a:r>
              <a:rPr lang="ru-RU" dirty="0"/>
              <a:t> </a:t>
            </a:r>
            <a:r>
              <a:rPr lang="ru-RU" dirty="0" err="1"/>
              <a:t>is</a:t>
            </a:r>
            <a:r>
              <a:rPr lang="ru-RU" dirty="0"/>
              <a:t> €, </a:t>
            </a:r>
            <a:r>
              <a:rPr lang="ru-RU" dirty="0" err="1"/>
              <a:t>and</a:t>
            </a:r>
            <a:r>
              <a:rPr lang="ru-RU" dirty="0"/>
              <a:t> </a:t>
            </a:r>
            <a:r>
              <a:rPr lang="ru-RU" dirty="0" err="1"/>
              <a:t>the</a:t>
            </a:r>
            <a:r>
              <a:rPr lang="ru-RU" dirty="0"/>
              <a:t> ISO </a:t>
            </a:r>
            <a:r>
              <a:rPr lang="ru-RU" dirty="0" err="1"/>
              <a:t>code</a:t>
            </a:r>
            <a:r>
              <a:rPr lang="ru-RU" dirty="0"/>
              <a:t> </a:t>
            </a:r>
            <a:r>
              <a:rPr lang="ru-RU" dirty="0" err="1"/>
              <a:t>is</a:t>
            </a:r>
            <a:r>
              <a:rPr lang="ru-RU" dirty="0"/>
              <a:t> EUR. </a:t>
            </a:r>
            <a:endParaRPr lang="en-US" dirty="0" smtClean="0"/>
          </a:p>
          <a:p>
            <a:r>
              <a:rPr lang="ru-RU" dirty="0" err="1" smtClean="0"/>
              <a:t>In</a:t>
            </a:r>
            <a:r>
              <a:rPr lang="ru-RU" dirty="0" smtClean="0"/>
              <a:t> </a:t>
            </a:r>
            <a:r>
              <a:rPr lang="ru-RU" dirty="0" err="1"/>
              <a:t>the</a:t>
            </a:r>
            <a:r>
              <a:rPr lang="ru-RU" dirty="0"/>
              <a:t> </a:t>
            </a:r>
            <a:r>
              <a:rPr lang="ru-RU" dirty="0" err="1"/>
              <a:t>transition</a:t>
            </a:r>
            <a:r>
              <a:rPr lang="ru-RU" dirty="0"/>
              <a:t> </a:t>
            </a:r>
            <a:r>
              <a:rPr lang="ru-RU" dirty="0" err="1"/>
              <a:t>years</a:t>
            </a:r>
            <a:r>
              <a:rPr lang="ru-RU" dirty="0"/>
              <a:t> </a:t>
            </a:r>
            <a:r>
              <a:rPr lang="ru-RU" dirty="0" err="1"/>
              <a:t>of</a:t>
            </a:r>
            <a:r>
              <a:rPr lang="ru-RU" dirty="0"/>
              <a:t> 1999 </a:t>
            </a:r>
            <a:r>
              <a:rPr lang="ru-RU" dirty="0" err="1"/>
              <a:t>to</a:t>
            </a:r>
            <a:r>
              <a:rPr lang="ru-RU" dirty="0"/>
              <a:t> 2001, </a:t>
            </a:r>
            <a:r>
              <a:rPr lang="ru-RU" dirty="0" err="1"/>
              <a:t>people</a:t>
            </a:r>
            <a:r>
              <a:rPr lang="ru-RU" dirty="0"/>
              <a:t> </a:t>
            </a:r>
            <a:r>
              <a:rPr lang="ru-RU" dirty="0" err="1"/>
              <a:t>used</a:t>
            </a:r>
            <a:r>
              <a:rPr lang="ru-RU" dirty="0"/>
              <a:t> </a:t>
            </a:r>
            <a:r>
              <a:rPr lang="ru-RU" dirty="0" err="1"/>
              <a:t>the</a:t>
            </a:r>
            <a:r>
              <a:rPr lang="ru-RU" dirty="0"/>
              <a:t> </a:t>
            </a:r>
            <a:r>
              <a:rPr lang="ru-RU" dirty="0" err="1"/>
              <a:t>euro</a:t>
            </a:r>
            <a:r>
              <a:rPr lang="ru-RU" dirty="0"/>
              <a:t> </a:t>
            </a:r>
            <a:r>
              <a:rPr lang="ru-RU" dirty="0" err="1"/>
              <a:t>as</a:t>
            </a:r>
            <a:r>
              <a:rPr lang="ru-RU" dirty="0"/>
              <a:t> a </a:t>
            </a:r>
            <a:r>
              <a:rPr lang="ru-RU" dirty="0" err="1"/>
              <a:t>unit</a:t>
            </a:r>
            <a:r>
              <a:rPr lang="ru-RU" dirty="0"/>
              <a:t> </a:t>
            </a:r>
            <a:r>
              <a:rPr lang="ru-RU" dirty="0" err="1"/>
              <a:t>of</a:t>
            </a:r>
            <a:r>
              <a:rPr lang="ru-RU" dirty="0"/>
              <a:t> </a:t>
            </a:r>
            <a:r>
              <a:rPr lang="ru-RU" dirty="0" err="1"/>
              <a:t>account</a:t>
            </a:r>
            <a:r>
              <a:rPr lang="ru-RU" dirty="0"/>
              <a:t>, </a:t>
            </a:r>
            <a:r>
              <a:rPr lang="ru-RU" dirty="0" err="1"/>
              <a:t>denominating</a:t>
            </a:r>
            <a:r>
              <a:rPr lang="ru-RU" dirty="0"/>
              <a:t> </a:t>
            </a:r>
            <a:r>
              <a:rPr lang="ru-RU" dirty="0" err="1"/>
              <a:t>financial</a:t>
            </a:r>
            <a:r>
              <a:rPr lang="ru-RU" dirty="0"/>
              <a:t> </a:t>
            </a:r>
            <a:r>
              <a:rPr lang="ru-RU" dirty="0" err="1"/>
              <a:t>asset</a:t>
            </a:r>
            <a:r>
              <a:rPr lang="ru-RU" dirty="0"/>
              <a:t> </a:t>
            </a:r>
            <a:r>
              <a:rPr lang="ru-RU" dirty="0" err="1"/>
              <a:t>values</a:t>
            </a:r>
            <a:r>
              <a:rPr lang="ru-RU" dirty="0"/>
              <a:t> </a:t>
            </a:r>
            <a:r>
              <a:rPr lang="ru-RU" dirty="0" err="1"/>
              <a:t>and</a:t>
            </a:r>
            <a:r>
              <a:rPr lang="ru-RU" dirty="0"/>
              <a:t> </a:t>
            </a:r>
            <a:r>
              <a:rPr lang="ru-RU" dirty="0" err="1"/>
              <a:t>transactions</a:t>
            </a:r>
            <a:r>
              <a:rPr lang="ru-RU" dirty="0"/>
              <a:t> </a:t>
            </a:r>
            <a:r>
              <a:rPr lang="ru-RU" dirty="0" err="1"/>
              <a:t>in</a:t>
            </a:r>
            <a:r>
              <a:rPr lang="ru-RU" dirty="0"/>
              <a:t> </a:t>
            </a:r>
            <a:r>
              <a:rPr lang="ru-RU" dirty="0" err="1"/>
              <a:t>euro</a:t>
            </a:r>
            <a:r>
              <a:rPr lang="ru-RU" dirty="0"/>
              <a:t> </a:t>
            </a:r>
            <a:r>
              <a:rPr lang="ru-RU" dirty="0" err="1"/>
              <a:t>amounts</a:t>
            </a:r>
            <a:r>
              <a:rPr lang="ru-RU" dirty="0"/>
              <a:t>. </a:t>
            </a:r>
            <a:r>
              <a:rPr lang="ru-RU" dirty="0" err="1"/>
              <a:t>Bank</a:t>
            </a:r>
            <a:r>
              <a:rPr lang="ru-RU" dirty="0"/>
              <a:t> </a:t>
            </a:r>
            <a:r>
              <a:rPr lang="ru-RU" dirty="0" err="1"/>
              <a:t>accounts</a:t>
            </a:r>
            <a:r>
              <a:rPr lang="ru-RU" dirty="0"/>
              <a:t> </a:t>
            </a:r>
            <a:r>
              <a:rPr lang="ru-RU" dirty="0" err="1"/>
              <a:t>were</a:t>
            </a:r>
            <a:r>
              <a:rPr lang="ru-RU" dirty="0"/>
              <a:t> </a:t>
            </a:r>
            <a:r>
              <a:rPr lang="ru-RU" dirty="0" err="1"/>
              <a:t>available</a:t>
            </a:r>
            <a:r>
              <a:rPr lang="ru-RU" dirty="0"/>
              <a:t> </a:t>
            </a:r>
            <a:r>
              <a:rPr lang="ru-RU" dirty="0" err="1"/>
              <a:t>in</a:t>
            </a:r>
            <a:r>
              <a:rPr lang="ru-RU" dirty="0"/>
              <a:t> </a:t>
            </a:r>
            <a:r>
              <a:rPr lang="ru-RU" dirty="0" err="1"/>
              <a:t>euros</a:t>
            </a:r>
            <a:r>
              <a:rPr lang="ru-RU" dirty="0"/>
              <a:t> </a:t>
            </a:r>
            <a:r>
              <a:rPr lang="ru-RU" dirty="0" err="1"/>
              <a:t>and</a:t>
            </a:r>
            <a:r>
              <a:rPr lang="ru-RU" dirty="0"/>
              <a:t> </a:t>
            </a:r>
            <a:r>
              <a:rPr lang="ru-RU" dirty="0" err="1"/>
              <a:t>credit</a:t>
            </a:r>
            <a:r>
              <a:rPr lang="ru-RU" dirty="0"/>
              <a:t> </a:t>
            </a:r>
            <a:r>
              <a:rPr lang="ru-RU" dirty="0" err="1"/>
              <a:t>transactions</a:t>
            </a:r>
            <a:r>
              <a:rPr lang="ru-RU" dirty="0"/>
              <a:t> </a:t>
            </a:r>
            <a:r>
              <a:rPr lang="ru-RU" dirty="0" err="1"/>
              <a:t>were</a:t>
            </a:r>
            <a:r>
              <a:rPr lang="ru-RU" dirty="0"/>
              <a:t> </a:t>
            </a:r>
            <a:r>
              <a:rPr lang="ru-RU" dirty="0" err="1"/>
              <a:t>denominated</a:t>
            </a:r>
            <a:r>
              <a:rPr lang="ru-RU" dirty="0"/>
              <a:t> </a:t>
            </a:r>
            <a:r>
              <a:rPr lang="ru-RU" dirty="0" err="1"/>
              <a:t>in</a:t>
            </a:r>
            <a:r>
              <a:rPr lang="ru-RU" dirty="0"/>
              <a:t> </a:t>
            </a:r>
            <a:r>
              <a:rPr lang="ru-RU" dirty="0" err="1"/>
              <a:t>euros</a:t>
            </a:r>
            <a:r>
              <a:rPr lang="ru-RU" dirty="0"/>
              <a:t>. </a:t>
            </a:r>
            <a:endParaRPr lang="en-US" dirty="0" smtClean="0"/>
          </a:p>
          <a:p>
            <a:r>
              <a:rPr lang="ru-RU" dirty="0" err="1"/>
              <a:t>Euro</a:t>
            </a:r>
            <a:r>
              <a:rPr lang="ru-RU" dirty="0"/>
              <a:t> </a:t>
            </a:r>
            <a:r>
              <a:rPr lang="ru-RU" dirty="0" err="1"/>
              <a:t>notes</a:t>
            </a:r>
            <a:r>
              <a:rPr lang="ru-RU" dirty="0"/>
              <a:t> </a:t>
            </a:r>
            <a:r>
              <a:rPr lang="ru-RU" dirty="0" err="1"/>
              <a:t>and</a:t>
            </a:r>
            <a:r>
              <a:rPr lang="ru-RU" dirty="0"/>
              <a:t> </a:t>
            </a:r>
            <a:r>
              <a:rPr lang="ru-RU" dirty="0" err="1"/>
              <a:t>coins</a:t>
            </a:r>
            <a:r>
              <a:rPr lang="ru-RU" dirty="0"/>
              <a:t> </a:t>
            </a:r>
            <a:r>
              <a:rPr lang="ru-RU" dirty="0" err="1"/>
              <a:t>began</a:t>
            </a:r>
            <a:r>
              <a:rPr lang="ru-RU" dirty="0"/>
              <a:t> </a:t>
            </a:r>
            <a:r>
              <a:rPr lang="ru-RU" dirty="0" err="1"/>
              <a:t>to</a:t>
            </a:r>
            <a:r>
              <a:rPr lang="ru-RU" dirty="0"/>
              <a:t> </a:t>
            </a:r>
            <a:r>
              <a:rPr lang="ru-RU" dirty="0" err="1"/>
              <a:t>circulate</a:t>
            </a:r>
            <a:r>
              <a:rPr lang="ru-RU" dirty="0"/>
              <a:t> </a:t>
            </a:r>
            <a:r>
              <a:rPr lang="ru-RU" dirty="0" err="1"/>
              <a:t>on</a:t>
            </a:r>
            <a:r>
              <a:rPr lang="ru-RU" dirty="0"/>
              <a:t> </a:t>
            </a:r>
            <a:r>
              <a:rPr lang="ru-RU" dirty="0" err="1"/>
              <a:t>January</a:t>
            </a:r>
            <a:r>
              <a:rPr lang="ru-RU" dirty="0"/>
              <a:t> 1, 2002.</a:t>
            </a:r>
          </a:p>
        </p:txBody>
      </p:sp>
    </p:spTree>
    <p:extLst>
      <p:ext uri="{BB962C8B-B14F-4D97-AF65-F5344CB8AC3E}">
        <p14:creationId xmlns:p14="http://schemas.microsoft.com/office/powerpoint/2010/main" val="36977946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a:t>
            </a:r>
            <a:r>
              <a:rPr lang="ru-RU" dirty="0" err="1" smtClean="0"/>
              <a:t>ember</a:t>
            </a:r>
            <a:r>
              <a:rPr lang="ru-RU" dirty="0" smtClean="0"/>
              <a:t> </a:t>
            </a:r>
            <a:r>
              <a:rPr lang="ru-RU" dirty="0" err="1"/>
              <a:t>states</a:t>
            </a:r>
            <a:endParaRPr lang="ru-RU" dirty="0"/>
          </a:p>
        </p:txBody>
      </p:sp>
      <p:sp>
        <p:nvSpPr>
          <p:cNvPr id="3" name="Объект 2"/>
          <p:cNvSpPr>
            <a:spLocks noGrp="1"/>
          </p:cNvSpPr>
          <p:nvPr>
            <p:ph idx="1"/>
          </p:nvPr>
        </p:nvSpPr>
        <p:spPr/>
        <p:txBody>
          <a:bodyPr>
            <a:normAutofit lnSpcReduction="10000"/>
          </a:bodyPr>
          <a:lstStyle/>
          <a:p>
            <a:pPr marL="0" indent="0">
              <a:buNone/>
            </a:pPr>
            <a:r>
              <a:rPr lang="ru-RU" dirty="0" err="1"/>
              <a:t>As</a:t>
            </a:r>
            <a:r>
              <a:rPr lang="ru-RU" dirty="0"/>
              <a:t> </a:t>
            </a:r>
            <a:r>
              <a:rPr lang="ru-RU" dirty="0" err="1"/>
              <a:t>of</a:t>
            </a:r>
            <a:r>
              <a:rPr lang="ru-RU" dirty="0"/>
              <a:t> </a:t>
            </a:r>
            <a:r>
              <a:rPr lang="ru-RU" dirty="0" err="1"/>
              <a:t>August</a:t>
            </a:r>
            <a:r>
              <a:rPr lang="ru-RU" dirty="0"/>
              <a:t> 2014, </a:t>
            </a:r>
            <a:r>
              <a:rPr lang="ru-RU" dirty="0" err="1"/>
              <a:t>the</a:t>
            </a:r>
            <a:r>
              <a:rPr lang="ru-RU" dirty="0"/>
              <a:t> </a:t>
            </a:r>
            <a:r>
              <a:rPr lang="ru-RU" dirty="0" err="1"/>
              <a:t>Euro</a:t>
            </a:r>
            <a:r>
              <a:rPr lang="ru-RU" dirty="0"/>
              <a:t> </a:t>
            </a:r>
            <a:r>
              <a:rPr lang="ru-RU" dirty="0" err="1"/>
              <a:t>was</a:t>
            </a:r>
            <a:r>
              <a:rPr lang="ru-RU" dirty="0"/>
              <a:t> </a:t>
            </a:r>
            <a:r>
              <a:rPr lang="ru-RU" dirty="0" err="1"/>
              <a:t>adopted</a:t>
            </a:r>
            <a:r>
              <a:rPr lang="ru-RU" dirty="0"/>
              <a:t> </a:t>
            </a:r>
            <a:r>
              <a:rPr lang="ru-RU" dirty="0" err="1"/>
              <a:t>by</a:t>
            </a:r>
            <a:r>
              <a:rPr lang="ru-RU" dirty="0"/>
              <a:t> 18 </a:t>
            </a:r>
            <a:r>
              <a:rPr lang="ru-RU" dirty="0" err="1"/>
              <a:t>member</a:t>
            </a:r>
            <a:r>
              <a:rPr lang="ru-RU" dirty="0"/>
              <a:t> </a:t>
            </a:r>
            <a:r>
              <a:rPr lang="ru-RU" dirty="0" err="1"/>
              <a:t>states</a:t>
            </a:r>
            <a:r>
              <a:rPr lang="ru-RU" dirty="0"/>
              <a:t> </a:t>
            </a:r>
            <a:r>
              <a:rPr lang="ru-RU" dirty="0" err="1"/>
              <a:t>of</a:t>
            </a:r>
            <a:r>
              <a:rPr lang="ru-RU" dirty="0"/>
              <a:t> </a:t>
            </a:r>
            <a:r>
              <a:rPr lang="ru-RU" dirty="0" err="1"/>
              <a:t>European</a:t>
            </a:r>
            <a:r>
              <a:rPr lang="ru-RU" dirty="0"/>
              <a:t> </a:t>
            </a:r>
            <a:r>
              <a:rPr lang="ru-RU" dirty="0" err="1"/>
              <a:t>Union</a:t>
            </a:r>
            <a:r>
              <a:rPr lang="ru-RU" dirty="0"/>
              <a:t>: </a:t>
            </a:r>
            <a:endParaRPr lang="en-US" dirty="0" smtClean="0"/>
          </a:p>
          <a:p>
            <a:pPr marL="0" indent="0">
              <a:buNone/>
            </a:pPr>
            <a:r>
              <a:rPr lang="ru-RU" dirty="0" err="1" smtClean="0"/>
              <a:t>Austria</a:t>
            </a:r>
            <a:r>
              <a:rPr lang="ru-RU" dirty="0" smtClean="0"/>
              <a:t> </a:t>
            </a:r>
            <a:r>
              <a:rPr lang="ru-RU" dirty="0"/>
              <a:t>(1999), </a:t>
            </a:r>
            <a:r>
              <a:rPr lang="ru-RU" dirty="0" err="1"/>
              <a:t>Belgium</a:t>
            </a:r>
            <a:r>
              <a:rPr lang="ru-RU" dirty="0"/>
              <a:t> (1999), </a:t>
            </a:r>
            <a:r>
              <a:rPr lang="ru-RU" dirty="0" err="1"/>
              <a:t>Cyprus</a:t>
            </a:r>
            <a:r>
              <a:rPr lang="ru-RU" dirty="0"/>
              <a:t> (2008), </a:t>
            </a:r>
            <a:r>
              <a:rPr lang="ru-RU" dirty="0" err="1"/>
              <a:t>Estonia</a:t>
            </a:r>
            <a:r>
              <a:rPr lang="ru-RU" dirty="0"/>
              <a:t> (2011), </a:t>
            </a:r>
            <a:r>
              <a:rPr lang="ru-RU" dirty="0" err="1"/>
              <a:t>Finland</a:t>
            </a:r>
            <a:r>
              <a:rPr lang="ru-RU" dirty="0"/>
              <a:t> (1999), </a:t>
            </a:r>
            <a:r>
              <a:rPr lang="ru-RU" dirty="0" err="1"/>
              <a:t>France</a:t>
            </a:r>
            <a:r>
              <a:rPr lang="ru-RU" dirty="0"/>
              <a:t> (1999), </a:t>
            </a:r>
            <a:r>
              <a:rPr lang="ru-RU" dirty="0" err="1"/>
              <a:t>Germany</a:t>
            </a:r>
            <a:r>
              <a:rPr lang="ru-RU" dirty="0"/>
              <a:t> (1999), </a:t>
            </a:r>
            <a:r>
              <a:rPr lang="ru-RU" dirty="0" err="1"/>
              <a:t>Greece</a:t>
            </a:r>
            <a:r>
              <a:rPr lang="ru-RU" dirty="0"/>
              <a:t> (2001), </a:t>
            </a:r>
            <a:r>
              <a:rPr lang="ru-RU" dirty="0" err="1"/>
              <a:t>Ireland</a:t>
            </a:r>
            <a:r>
              <a:rPr lang="ru-RU" dirty="0"/>
              <a:t> (1999), </a:t>
            </a:r>
            <a:r>
              <a:rPr lang="ru-RU" dirty="0" err="1"/>
              <a:t>Italy</a:t>
            </a:r>
            <a:r>
              <a:rPr lang="ru-RU" dirty="0"/>
              <a:t> (1999), </a:t>
            </a:r>
            <a:r>
              <a:rPr lang="ru-RU" dirty="0" err="1"/>
              <a:t>Latvia</a:t>
            </a:r>
            <a:r>
              <a:rPr lang="ru-RU" dirty="0"/>
              <a:t> (2014), </a:t>
            </a:r>
            <a:r>
              <a:rPr lang="ru-RU" dirty="0" err="1"/>
              <a:t>Luxembourg</a:t>
            </a:r>
            <a:r>
              <a:rPr lang="ru-RU" dirty="0"/>
              <a:t> (1999), </a:t>
            </a:r>
            <a:r>
              <a:rPr lang="ru-RU" dirty="0" err="1"/>
              <a:t>Malta</a:t>
            </a:r>
            <a:r>
              <a:rPr lang="ru-RU" dirty="0"/>
              <a:t> (2008), </a:t>
            </a:r>
            <a:r>
              <a:rPr lang="ru-RU" dirty="0" err="1"/>
              <a:t>the</a:t>
            </a:r>
            <a:r>
              <a:rPr lang="ru-RU" dirty="0"/>
              <a:t> </a:t>
            </a:r>
            <a:r>
              <a:rPr lang="ru-RU" dirty="0" err="1"/>
              <a:t>Netherlands</a:t>
            </a:r>
            <a:r>
              <a:rPr lang="ru-RU" dirty="0"/>
              <a:t> (1999), </a:t>
            </a:r>
            <a:r>
              <a:rPr lang="ru-RU" dirty="0" err="1"/>
              <a:t>Portugal</a:t>
            </a:r>
            <a:r>
              <a:rPr lang="ru-RU" dirty="0"/>
              <a:t> (1999), </a:t>
            </a:r>
            <a:r>
              <a:rPr lang="ru-RU" dirty="0" err="1"/>
              <a:t>Slovakia</a:t>
            </a:r>
            <a:r>
              <a:rPr lang="ru-RU" dirty="0"/>
              <a:t> 2009), </a:t>
            </a:r>
            <a:r>
              <a:rPr lang="ru-RU" dirty="0" err="1"/>
              <a:t>Slovenia</a:t>
            </a:r>
            <a:r>
              <a:rPr lang="ru-RU" dirty="0"/>
              <a:t> (2007), </a:t>
            </a:r>
            <a:r>
              <a:rPr lang="ru-RU" dirty="0" err="1"/>
              <a:t>and</a:t>
            </a:r>
            <a:r>
              <a:rPr lang="ru-RU" dirty="0"/>
              <a:t> </a:t>
            </a:r>
            <a:r>
              <a:rPr lang="ru-RU" dirty="0" err="1"/>
              <a:t>Spain</a:t>
            </a:r>
            <a:r>
              <a:rPr lang="ru-RU" dirty="0"/>
              <a:t> (1999). </a:t>
            </a:r>
            <a:endParaRPr lang="en-US" dirty="0" smtClean="0"/>
          </a:p>
          <a:p>
            <a:pPr marL="0" indent="0">
              <a:buNone/>
            </a:pPr>
            <a:endParaRPr lang="ru-RU" dirty="0"/>
          </a:p>
        </p:txBody>
      </p:sp>
    </p:spTree>
    <p:extLst>
      <p:ext uri="{BB962C8B-B14F-4D97-AF65-F5344CB8AC3E}">
        <p14:creationId xmlns:p14="http://schemas.microsoft.com/office/powerpoint/2010/main" val="1039138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Unit 3. The Balance of Payments</a:t>
            </a:r>
            <a:endParaRPr lang="ru-RU" dirty="0"/>
          </a:p>
        </p:txBody>
      </p:sp>
      <p:sp>
        <p:nvSpPr>
          <p:cNvPr id="3" name="Объект 2"/>
          <p:cNvSpPr>
            <a:spLocks noGrp="1"/>
          </p:cNvSpPr>
          <p:nvPr>
            <p:ph idx="1"/>
          </p:nvPr>
        </p:nvSpPr>
        <p:spPr/>
        <p:txBody>
          <a:bodyPr/>
          <a:lstStyle/>
          <a:p>
            <a:r>
              <a:rPr lang="en-US" dirty="0"/>
              <a:t>3.1. Definitions: the balance of payments, the current account, the capital account</a:t>
            </a:r>
            <a:endParaRPr lang="ru-RU" dirty="0"/>
          </a:p>
          <a:p>
            <a:r>
              <a:rPr lang="en-US" dirty="0"/>
              <a:t>3.2. The balance of payments transactions classification</a:t>
            </a:r>
            <a:endParaRPr lang="ru-RU" dirty="0"/>
          </a:p>
          <a:p>
            <a:r>
              <a:rPr lang="en-US" dirty="0"/>
              <a:t>3.3. Balance of Payments Equilibrium and Adjustment</a:t>
            </a:r>
            <a:endParaRPr lang="ru-RU" dirty="0"/>
          </a:p>
          <a:p>
            <a:r>
              <a:rPr lang="en-US" dirty="0"/>
              <a:t>3.4. The Russian Foreign Debt</a:t>
            </a:r>
            <a:endParaRPr lang="ru-RU" dirty="0"/>
          </a:p>
        </p:txBody>
      </p:sp>
    </p:spTree>
    <p:extLst>
      <p:ext uri="{BB962C8B-B14F-4D97-AF65-F5344CB8AC3E}">
        <p14:creationId xmlns:p14="http://schemas.microsoft.com/office/powerpoint/2010/main" val="9985681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570186"/>
          </a:xfrm>
        </p:spPr>
        <p:txBody>
          <a:bodyPr>
            <a:normAutofit fontScale="90000"/>
          </a:bodyPr>
          <a:lstStyle/>
          <a:p>
            <a:r>
              <a:rPr lang="en-US" dirty="0"/>
              <a:t>3.1. Definitions: the balance of payments, the current account, the capital account</a:t>
            </a:r>
            <a:endParaRPr lang="ru-RU" dirty="0"/>
          </a:p>
        </p:txBody>
      </p:sp>
      <p:sp>
        <p:nvSpPr>
          <p:cNvPr id="3" name="Объект 2"/>
          <p:cNvSpPr>
            <a:spLocks noGrp="1"/>
          </p:cNvSpPr>
          <p:nvPr>
            <p:ph idx="1"/>
          </p:nvPr>
        </p:nvSpPr>
        <p:spPr>
          <a:xfrm>
            <a:off x="457200" y="2204864"/>
            <a:ext cx="8229600" cy="3921299"/>
          </a:xfrm>
        </p:spPr>
        <p:txBody>
          <a:bodyPr>
            <a:normAutofit fontScale="77500" lnSpcReduction="20000"/>
          </a:bodyPr>
          <a:lstStyle/>
          <a:p>
            <a:r>
              <a:rPr lang="ru-RU" dirty="0" err="1"/>
              <a:t>Balance</a:t>
            </a:r>
            <a:r>
              <a:rPr lang="ru-RU" dirty="0"/>
              <a:t> </a:t>
            </a:r>
            <a:r>
              <a:rPr lang="ru-RU" dirty="0" err="1"/>
              <a:t>of</a:t>
            </a:r>
            <a:r>
              <a:rPr lang="ru-RU" dirty="0"/>
              <a:t> </a:t>
            </a:r>
            <a:r>
              <a:rPr lang="ru-RU" dirty="0" err="1"/>
              <a:t>payments</a:t>
            </a:r>
            <a:r>
              <a:rPr lang="ru-RU" dirty="0"/>
              <a:t> </a:t>
            </a:r>
            <a:r>
              <a:rPr lang="ru-RU" dirty="0" err="1"/>
              <a:t>accounts</a:t>
            </a:r>
            <a:r>
              <a:rPr lang="ru-RU" dirty="0"/>
              <a:t> </a:t>
            </a:r>
            <a:r>
              <a:rPr lang="ru-RU" dirty="0" err="1"/>
              <a:t>are</a:t>
            </a:r>
            <a:r>
              <a:rPr lang="ru-RU" dirty="0"/>
              <a:t> </a:t>
            </a:r>
            <a:r>
              <a:rPr lang="ru-RU" dirty="0" err="1"/>
              <a:t>an</a:t>
            </a:r>
            <a:r>
              <a:rPr lang="ru-RU" dirty="0"/>
              <a:t> </a:t>
            </a:r>
            <a:r>
              <a:rPr lang="ru-RU" dirty="0" err="1"/>
              <a:t>accounting</a:t>
            </a:r>
            <a:r>
              <a:rPr lang="ru-RU" dirty="0"/>
              <a:t> </a:t>
            </a:r>
            <a:r>
              <a:rPr lang="ru-RU" dirty="0" err="1"/>
              <a:t>record</a:t>
            </a:r>
            <a:r>
              <a:rPr lang="ru-RU" dirty="0"/>
              <a:t> </a:t>
            </a:r>
            <a:r>
              <a:rPr lang="ru-RU" dirty="0" err="1"/>
              <a:t>of</a:t>
            </a:r>
            <a:r>
              <a:rPr lang="ru-RU" dirty="0"/>
              <a:t> </a:t>
            </a:r>
            <a:r>
              <a:rPr lang="ru-RU" dirty="0" err="1"/>
              <a:t>all</a:t>
            </a:r>
            <a:r>
              <a:rPr lang="ru-RU" dirty="0"/>
              <a:t> </a:t>
            </a:r>
            <a:r>
              <a:rPr lang="ru-RU" dirty="0" err="1"/>
              <a:t>monetary</a:t>
            </a:r>
            <a:r>
              <a:rPr lang="ru-RU" dirty="0"/>
              <a:t> </a:t>
            </a:r>
            <a:r>
              <a:rPr lang="ru-RU" dirty="0" err="1"/>
              <a:t>transactions</a:t>
            </a:r>
            <a:r>
              <a:rPr lang="ru-RU" dirty="0"/>
              <a:t> </a:t>
            </a:r>
            <a:r>
              <a:rPr lang="ru-RU" dirty="0" err="1"/>
              <a:t>between</a:t>
            </a:r>
            <a:r>
              <a:rPr lang="ru-RU" dirty="0"/>
              <a:t> a </a:t>
            </a:r>
            <a:r>
              <a:rPr lang="ru-RU" dirty="0" err="1"/>
              <a:t>country</a:t>
            </a:r>
            <a:r>
              <a:rPr lang="ru-RU" dirty="0"/>
              <a:t> </a:t>
            </a:r>
            <a:r>
              <a:rPr lang="ru-RU" dirty="0" err="1"/>
              <a:t>and</a:t>
            </a:r>
            <a:r>
              <a:rPr lang="ru-RU" dirty="0"/>
              <a:t> </a:t>
            </a:r>
            <a:r>
              <a:rPr lang="ru-RU" dirty="0" err="1"/>
              <a:t>the</a:t>
            </a:r>
            <a:r>
              <a:rPr lang="ru-RU" dirty="0"/>
              <a:t> </a:t>
            </a:r>
            <a:r>
              <a:rPr lang="ru-RU" dirty="0" err="1"/>
              <a:t>rest</a:t>
            </a:r>
            <a:r>
              <a:rPr lang="ru-RU" dirty="0"/>
              <a:t> </a:t>
            </a:r>
            <a:r>
              <a:rPr lang="ru-RU" dirty="0" err="1"/>
              <a:t>of</a:t>
            </a:r>
            <a:r>
              <a:rPr lang="ru-RU" dirty="0"/>
              <a:t> </a:t>
            </a:r>
            <a:r>
              <a:rPr lang="ru-RU" dirty="0" err="1"/>
              <a:t>the</a:t>
            </a:r>
            <a:r>
              <a:rPr lang="ru-RU" dirty="0"/>
              <a:t> </a:t>
            </a:r>
            <a:r>
              <a:rPr lang="ru-RU" dirty="0" err="1"/>
              <a:t>world</a:t>
            </a:r>
            <a:r>
              <a:rPr lang="ru-RU" dirty="0" smtClean="0"/>
              <a:t>.</a:t>
            </a:r>
            <a:endParaRPr lang="en-US" dirty="0" smtClean="0"/>
          </a:p>
          <a:p>
            <a:r>
              <a:rPr lang="ru-RU" dirty="0" err="1" smtClean="0"/>
              <a:t>Balance</a:t>
            </a:r>
            <a:r>
              <a:rPr lang="ru-RU" dirty="0" smtClean="0"/>
              <a:t> </a:t>
            </a:r>
            <a:r>
              <a:rPr lang="ru-RU" dirty="0" err="1"/>
              <a:t>of</a:t>
            </a:r>
            <a:r>
              <a:rPr lang="ru-RU" dirty="0"/>
              <a:t> </a:t>
            </a:r>
            <a:r>
              <a:rPr lang="ru-RU" dirty="0" err="1"/>
              <a:t>payments</a:t>
            </a:r>
            <a:r>
              <a:rPr lang="ru-RU" dirty="0"/>
              <a:t> </a:t>
            </a:r>
            <a:r>
              <a:rPr lang="ru-RU" dirty="0" err="1"/>
              <a:t>data</a:t>
            </a:r>
            <a:r>
              <a:rPr lang="ru-RU" dirty="0"/>
              <a:t> </a:t>
            </a:r>
            <a:r>
              <a:rPr lang="ru-RU" dirty="0" err="1"/>
              <a:t>are</a:t>
            </a:r>
            <a:r>
              <a:rPr lang="ru-RU" dirty="0"/>
              <a:t> </a:t>
            </a:r>
            <a:r>
              <a:rPr lang="ru-RU" dirty="0" err="1"/>
              <a:t>reported</a:t>
            </a:r>
            <a:r>
              <a:rPr lang="ru-RU" dirty="0"/>
              <a:t> </a:t>
            </a:r>
            <a:r>
              <a:rPr lang="ru-RU" dirty="0" err="1"/>
              <a:t>quarterly</a:t>
            </a:r>
            <a:r>
              <a:rPr lang="ru-RU" dirty="0"/>
              <a:t> </a:t>
            </a:r>
            <a:r>
              <a:rPr lang="ru-RU" dirty="0" err="1"/>
              <a:t>for</a:t>
            </a:r>
            <a:r>
              <a:rPr lang="ru-RU" dirty="0"/>
              <a:t> </a:t>
            </a:r>
            <a:r>
              <a:rPr lang="ru-RU" dirty="0" err="1"/>
              <a:t>most</a:t>
            </a:r>
            <a:r>
              <a:rPr lang="ru-RU" dirty="0"/>
              <a:t> </a:t>
            </a:r>
            <a:r>
              <a:rPr lang="ru-RU" dirty="0" err="1"/>
              <a:t>developed</a:t>
            </a:r>
            <a:r>
              <a:rPr lang="ru-RU" dirty="0"/>
              <a:t> </a:t>
            </a:r>
            <a:r>
              <a:rPr lang="ru-RU" dirty="0" err="1" smtClean="0"/>
              <a:t>countries</a:t>
            </a:r>
            <a:r>
              <a:rPr lang="en-US" dirty="0" smtClean="0"/>
              <a:t>.</a:t>
            </a:r>
          </a:p>
          <a:p>
            <a:r>
              <a:rPr lang="ru-RU" dirty="0" err="1"/>
              <a:t>If</a:t>
            </a:r>
            <a:r>
              <a:rPr lang="ru-RU" dirty="0"/>
              <a:t> </a:t>
            </a:r>
            <a:r>
              <a:rPr lang="ru-RU" dirty="0" err="1"/>
              <a:t>any</a:t>
            </a:r>
            <a:r>
              <a:rPr lang="ru-RU" dirty="0"/>
              <a:t> </a:t>
            </a:r>
            <a:r>
              <a:rPr lang="ru-RU" dirty="0" err="1"/>
              <a:t>particular</a:t>
            </a:r>
            <a:r>
              <a:rPr lang="ru-RU" dirty="0"/>
              <a:t> </a:t>
            </a:r>
            <a:r>
              <a:rPr lang="ru-RU" dirty="0" err="1"/>
              <a:t>account</a:t>
            </a:r>
            <a:r>
              <a:rPr lang="ru-RU" dirty="0"/>
              <a:t> </a:t>
            </a:r>
            <a:r>
              <a:rPr lang="ru-RU" dirty="0" err="1"/>
              <a:t>has</a:t>
            </a:r>
            <a:r>
              <a:rPr lang="ru-RU" dirty="0"/>
              <a:t> </a:t>
            </a:r>
            <a:r>
              <a:rPr lang="ru-RU" dirty="0" err="1"/>
              <a:t>the</a:t>
            </a:r>
            <a:r>
              <a:rPr lang="ru-RU" dirty="0"/>
              <a:t> </a:t>
            </a:r>
            <a:r>
              <a:rPr lang="ru-RU" dirty="0" err="1"/>
              <a:t>value</a:t>
            </a:r>
            <a:r>
              <a:rPr lang="ru-RU" dirty="0"/>
              <a:t> </a:t>
            </a:r>
            <a:r>
              <a:rPr lang="ru-RU" dirty="0" err="1"/>
              <a:t>of</a:t>
            </a:r>
            <a:r>
              <a:rPr lang="ru-RU" dirty="0"/>
              <a:t> </a:t>
            </a:r>
            <a:r>
              <a:rPr lang="ru-RU" dirty="0" err="1"/>
              <a:t>the</a:t>
            </a:r>
            <a:r>
              <a:rPr lang="ru-RU" dirty="0"/>
              <a:t> </a:t>
            </a:r>
            <a:r>
              <a:rPr lang="ru-RU" dirty="0" err="1"/>
              <a:t>credit</a:t>
            </a:r>
            <a:r>
              <a:rPr lang="ru-RU" dirty="0"/>
              <a:t> </a:t>
            </a:r>
            <a:r>
              <a:rPr lang="ru-RU" dirty="0" err="1"/>
              <a:t>entries</a:t>
            </a:r>
            <a:r>
              <a:rPr lang="ru-RU" dirty="0"/>
              <a:t> </a:t>
            </a:r>
            <a:r>
              <a:rPr lang="ru-RU" dirty="0" err="1"/>
              <a:t>that</a:t>
            </a:r>
            <a:r>
              <a:rPr lang="ru-RU" dirty="0"/>
              <a:t> </a:t>
            </a:r>
            <a:r>
              <a:rPr lang="ru-RU" dirty="0" err="1"/>
              <a:t>exceeds</a:t>
            </a:r>
            <a:r>
              <a:rPr lang="ru-RU" dirty="0"/>
              <a:t> </a:t>
            </a:r>
            <a:r>
              <a:rPr lang="ru-RU" dirty="0" err="1"/>
              <a:t>the</a:t>
            </a:r>
            <a:r>
              <a:rPr lang="ru-RU" dirty="0"/>
              <a:t> </a:t>
            </a:r>
            <a:r>
              <a:rPr lang="ru-RU" dirty="0" err="1"/>
              <a:t>debits</a:t>
            </a:r>
            <a:r>
              <a:rPr lang="ru-RU" dirty="0"/>
              <a:t>, </a:t>
            </a:r>
            <a:r>
              <a:rPr lang="ru-RU" dirty="0" err="1"/>
              <a:t>the</a:t>
            </a:r>
            <a:r>
              <a:rPr lang="ru-RU" dirty="0"/>
              <a:t> </a:t>
            </a:r>
            <a:r>
              <a:rPr lang="ru-RU" dirty="0" err="1"/>
              <a:t>account</a:t>
            </a:r>
            <a:r>
              <a:rPr lang="ru-RU" dirty="0"/>
              <a:t> </a:t>
            </a:r>
            <a:r>
              <a:rPr lang="ru-RU" dirty="0" err="1"/>
              <a:t>has</a:t>
            </a:r>
            <a:r>
              <a:rPr lang="ru-RU" dirty="0"/>
              <a:t> a </a:t>
            </a:r>
            <a:r>
              <a:rPr lang="ru-RU" dirty="0" err="1" smtClean="0"/>
              <a:t>surplus</a:t>
            </a:r>
            <a:r>
              <a:rPr lang="ru-RU" dirty="0" smtClean="0"/>
              <a:t>.</a:t>
            </a:r>
            <a:r>
              <a:rPr lang="en-US" dirty="0" smtClean="0"/>
              <a:t> If</a:t>
            </a:r>
            <a:r>
              <a:rPr lang="ru-RU" dirty="0" smtClean="0"/>
              <a:t> </a:t>
            </a:r>
            <a:r>
              <a:rPr lang="ru-RU" dirty="0" err="1"/>
              <a:t>the</a:t>
            </a:r>
            <a:r>
              <a:rPr lang="ru-RU" dirty="0"/>
              <a:t> </a:t>
            </a:r>
            <a:r>
              <a:rPr lang="ru-RU" dirty="0" err="1"/>
              <a:t>debits</a:t>
            </a:r>
            <a:r>
              <a:rPr lang="ru-RU" dirty="0"/>
              <a:t> </a:t>
            </a:r>
            <a:r>
              <a:rPr lang="ru-RU" dirty="0" err="1"/>
              <a:t>exceed</a:t>
            </a:r>
            <a:r>
              <a:rPr lang="ru-RU" dirty="0"/>
              <a:t> </a:t>
            </a:r>
            <a:r>
              <a:rPr lang="ru-RU" dirty="0" err="1"/>
              <a:t>the</a:t>
            </a:r>
            <a:r>
              <a:rPr lang="ru-RU" dirty="0"/>
              <a:t> </a:t>
            </a:r>
            <a:r>
              <a:rPr lang="ru-RU" dirty="0" err="1"/>
              <a:t>credits</a:t>
            </a:r>
            <a:r>
              <a:rPr lang="ru-RU" dirty="0"/>
              <a:t>, a </a:t>
            </a:r>
            <a:r>
              <a:rPr lang="ru-RU" dirty="0" err="1"/>
              <a:t>deficit</a:t>
            </a:r>
            <a:r>
              <a:rPr lang="ru-RU" dirty="0"/>
              <a:t> </a:t>
            </a:r>
            <a:r>
              <a:rPr lang="ru-RU" dirty="0" err="1" smtClean="0"/>
              <a:t>exists</a:t>
            </a:r>
            <a:r>
              <a:rPr lang="en-US" dirty="0" smtClean="0"/>
              <a:t>.</a:t>
            </a:r>
          </a:p>
          <a:p>
            <a:r>
              <a:rPr lang="ru-RU" dirty="0"/>
              <a:t>A </a:t>
            </a:r>
            <a:r>
              <a:rPr lang="ru-RU" dirty="0" err="1"/>
              <a:t>surplus</a:t>
            </a:r>
            <a:r>
              <a:rPr lang="ru-RU" dirty="0"/>
              <a:t> </a:t>
            </a:r>
            <a:r>
              <a:rPr lang="ru-RU" dirty="0" err="1"/>
              <a:t>or</a:t>
            </a:r>
            <a:r>
              <a:rPr lang="ru-RU" dirty="0"/>
              <a:t> </a:t>
            </a:r>
            <a:r>
              <a:rPr lang="ru-RU" dirty="0" err="1"/>
              <a:t>deficit</a:t>
            </a:r>
            <a:r>
              <a:rPr lang="ru-RU" dirty="0"/>
              <a:t> </a:t>
            </a:r>
            <a:r>
              <a:rPr lang="ru-RU" dirty="0" err="1"/>
              <a:t>can</a:t>
            </a:r>
            <a:r>
              <a:rPr lang="ru-RU" dirty="0"/>
              <a:t> </a:t>
            </a:r>
            <a:r>
              <a:rPr lang="ru-RU" dirty="0" err="1"/>
              <a:t>apply</a:t>
            </a:r>
            <a:r>
              <a:rPr lang="ru-RU" dirty="0"/>
              <a:t> </a:t>
            </a:r>
            <a:r>
              <a:rPr lang="ru-RU" dirty="0" err="1"/>
              <a:t>only</a:t>
            </a:r>
            <a:r>
              <a:rPr lang="ru-RU" dirty="0"/>
              <a:t> </a:t>
            </a:r>
            <a:r>
              <a:rPr lang="ru-RU" dirty="0" err="1"/>
              <a:t>to</a:t>
            </a:r>
            <a:r>
              <a:rPr lang="ru-RU" dirty="0"/>
              <a:t> a </a:t>
            </a:r>
            <a:r>
              <a:rPr lang="ru-RU" dirty="0" err="1"/>
              <a:t>particular</a:t>
            </a:r>
            <a:r>
              <a:rPr lang="ru-RU" dirty="0"/>
              <a:t> </a:t>
            </a:r>
            <a:r>
              <a:rPr lang="ru-RU" dirty="0" err="1"/>
              <a:t>account</a:t>
            </a:r>
            <a:r>
              <a:rPr lang="ru-RU" dirty="0"/>
              <a:t> </a:t>
            </a:r>
            <a:r>
              <a:rPr lang="ru-RU" dirty="0" err="1"/>
              <a:t>of</a:t>
            </a:r>
            <a:r>
              <a:rPr lang="ru-RU" dirty="0"/>
              <a:t> </a:t>
            </a:r>
            <a:r>
              <a:rPr lang="ru-RU" dirty="0" err="1"/>
              <a:t>the</a:t>
            </a:r>
            <a:r>
              <a:rPr lang="ru-RU" dirty="0"/>
              <a:t> </a:t>
            </a:r>
            <a:r>
              <a:rPr lang="ru-RU" dirty="0" err="1"/>
              <a:t>balance</a:t>
            </a:r>
            <a:r>
              <a:rPr lang="ru-RU" dirty="0"/>
              <a:t> </a:t>
            </a:r>
            <a:r>
              <a:rPr lang="ru-RU" dirty="0" err="1"/>
              <a:t>of</a:t>
            </a:r>
            <a:r>
              <a:rPr lang="ru-RU" dirty="0"/>
              <a:t> </a:t>
            </a:r>
            <a:r>
              <a:rPr lang="ru-RU" dirty="0" err="1" smtClean="0"/>
              <a:t>payments</a:t>
            </a:r>
            <a:r>
              <a:rPr lang="en-US" dirty="0" smtClean="0"/>
              <a:t>.</a:t>
            </a:r>
          </a:p>
          <a:p>
            <a:r>
              <a:rPr lang="en-US" dirty="0" smtClean="0"/>
              <a:t>T</a:t>
            </a:r>
            <a:r>
              <a:rPr lang="ru-RU" dirty="0" err="1" smtClean="0"/>
              <a:t>he</a:t>
            </a:r>
            <a:r>
              <a:rPr lang="ru-RU" dirty="0" smtClean="0"/>
              <a:t> </a:t>
            </a:r>
            <a:r>
              <a:rPr lang="ru-RU" dirty="0" err="1"/>
              <a:t>balance</a:t>
            </a:r>
            <a:r>
              <a:rPr lang="ru-RU" dirty="0"/>
              <a:t> </a:t>
            </a:r>
            <a:r>
              <a:rPr lang="ru-RU" dirty="0" err="1"/>
              <a:t>of</a:t>
            </a:r>
            <a:r>
              <a:rPr lang="ru-RU" dirty="0"/>
              <a:t> </a:t>
            </a:r>
            <a:r>
              <a:rPr lang="ru-RU" dirty="0" err="1"/>
              <a:t>payments</a:t>
            </a:r>
            <a:r>
              <a:rPr lang="ru-RU" dirty="0"/>
              <a:t> </a:t>
            </a:r>
            <a:r>
              <a:rPr lang="ru-RU" dirty="0" err="1"/>
              <a:t>is</a:t>
            </a:r>
            <a:r>
              <a:rPr lang="ru-RU" dirty="0"/>
              <a:t> </a:t>
            </a:r>
            <a:r>
              <a:rPr lang="ru-RU" dirty="0" err="1"/>
              <a:t>always</a:t>
            </a:r>
            <a:r>
              <a:rPr lang="ru-RU" dirty="0"/>
              <a:t> </a:t>
            </a:r>
            <a:r>
              <a:rPr lang="ru-RU" dirty="0" err="1" smtClean="0"/>
              <a:t>zero</a:t>
            </a:r>
            <a:r>
              <a:rPr lang="en-US" dirty="0" smtClean="0"/>
              <a:t>.</a:t>
            </a:r>
            <a:endParaRPr lang="ru-RU" dirty="0"/>
          </a:p>
        </p:txBody>
      </p:sp>
    </p:spTree>
    <p:extLst>
      <p:ext uri="{BB962C8B-B14F-4D97-AF65-F5344CB8AC3E}">
        <p14:creationId xmlns:p14="http://schemas.microsoft.com/office/powerpoint/2010/main" val="162003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498178"/>
          </a:xfrm>
        </p:spPr>
        <p:txBody>
          <a:bodyPr>
            <a:noAutofit/>
          </a:bodyPr>
          <a:lstStyle/>
          <a:p>
            <a:r>
              <a:rPr lang="en-US" sz="3200" b="1" dirty="0"/>
              <a:t>Global foreign exchange market turnover, </a:t>
            </a:r>
            <a:br>
              <a:rPr lang="en-US" sz="3200" b="1" dirty="0"/>
            </a:br>
            <a:r>
              <a:rPr lang="en-US" sz="3200" b="1" dirty="0"/>
              <a:t>daily averages in billions of US dollars and </a:t>
            </a:r>
            <a:r>
              <a:rPr lang="en-US" sz="3200" b="1" dirty="0" smtClean="0"/>
              <a:t>percentages</a:t>
            </a:r>
            <a:endParaRPr lang="ru-RU" sz="3200"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752587736"/>
              </p:ext>
            </p:extLst>
          </p:nvPr>
        </p:nvGraphicFramePr>
        <p:xfrm>
          <a:off x="1187624" y="1844824"/>
          <a:ext cx="6840762" cy="3790168"/>
        </p:xfrm>
        <a:graphic>
          <a:graphicData uri="http://schemas.openxmlformats.org/drawingml/2006/table">
            <a:tbl>
              <a:tblPr firstRow="1" firstCol="1" bandRow="1">
                <a:tableStyleId>{5C22544A-7EE6-4342-B048-85BDC9FD1C3A}</a:tableStyleId>
              </a:tblPr>
              <a:tblGrid>
                <a:gridCol w="2790162"/>
                <a:gridCol w="675100"/>
                <a:gridCol w="675100"/>
                <a:gridCol w="675100"/>
                <a:gridCol w="675100"/>
                <a:gridCol w="675100"/>
                <a:gridCol w="675100"/>
              </a:tblGrid>
              <a:tr h="421762">
                <a:tc>
                  <a:txBody>
                    <a:bodyPr/>
                    <a:lstStyle/>
                    <a:p>
                      <a:pPr>
                        <a:lnSpc>
                          <a:spcPct val="115000"/>
                        </a:lnSpc>
                        <a:spcAft>
                          <a:spcPts val="0"/>
                        </a:spcAft>
                      </a:pPr>
                      <a:r>
                        <a:rPr lang="ru-RU" sz="2000">
                          <a:effectLst/>
                        </a:rPr>
                        <a:t>Instrument</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1998</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2001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2004</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2007</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2010</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2013</a:t>
                      </a:r>
                      <a:endParaRPr lang="ru-RU" sz="2000">
                        <a:effectLst/>
                        <a:latin typeface="Calibri"/>
                        <a:ea typeface="Calibri"/>
                        <a:cs typeface="Times New Roman"/>
                      </a:endParaRPr>
                    </a:p>
                  </a:txBody>
                  <a:tcPr marL="68580" marR="68580" marT="0" marB="0"/>
                </a:tc>
              </a:tr>
              <a:tr h="421762">
                <a:tc>
                  <a:txBody>
                    <a:bodyPr/>
                    <a:lstStyle/>
                    <a:p>
                      <a:pPr>
                        <a:lnSpc>
                          <a:spcPct val="115000"/>
                        </a:lnSpc>
                        <a:spcAft>
                          <a:spcPts val="0"/>
                        </a:spcAft>
                      </a:pPr>
                      <a:r>
                        <a:rPr lang="ru-RU" sz="2000">
                          <a:effectLst/>
                        </a:rPr>
                        <a:t>Foreign exchange instruments</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1527</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1239</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1934</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3324</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3971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5345</a:t>
                      </a:r>
                      <a:endParaRPr lang="ru-RU" sz="2000">
                        <a:effectLst/>
                        <a:latin typeface="Calibri"/>
                        <a:ea typeface="Calibri"/>
                        <a:cs typeface="Times New Roman"/>
                      </a:endParaRPr>
                    </a:p>
                  </a:txBody>
                  <a:tcPr marL="68580" marR="68580" marT="0" marB="0"/>
                </a:tc>
              </a:tr>
              <a:tr h="421762">
                <a:tc>
                  <a:txBody>
                    <a:bodyPr/>
                    <a:lstStyle/>
                    <a:p>
                      <a:pPr indent="127000">
                        <a:lnSpc>
                          <a:spcPct val="115000"/>
                        </a:lnSpc>
                        <a:spcAft>
                          <a:spcPts val="0"/>
                        </a:spcAft>
                      </a:pPr>
                      <a:r>
                        <a:rPr lang="ru-RU" sz="2000">
                          <a:effectLst/>
                        </a:rPr>
                        <a:t>Spot transactions</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37%</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31%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33%</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30%</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37%</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38%</a:t>
                      </a:r>
                      <a:endParaRPr lang="ru-RU" sz="2000">
                        <a:effectLst/>
                        <a:latin typeface="Calibri"/>
                        <a:ea typeface="Calibri"/>
                        <a:cs typeface="Times New Roman"/>
                      </a:endParaRPr>
                    </a:p>
                  </a:txBody>
                  <a:tcPr marL="68580" marR="68580" marT="0" marB="0"/>
                </a:tc>
              </a:tr>
              <a:tr h="421762">
                <a:tc>
                  <a:txBody>
                    <a:bodyPr/>
                    <a:lstStyle/>
                    <a:p>
                      <a:pPr indent="127000">
                        <a:lnSpc>
                          <a:spcPct val="115000"/>
                        </a:lnSpc>
                        <a:spcAft>
                          <a:spcPts val="0"/>
                        </a:spcAft>
                      </a:pPr>
                      <a:r>
                        <a:rPr lang="ru-RU" sz="2000">
                          <a:effectLst/>
                        </a:rPr>
                        <a:t>Outright forwards</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8%</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10%</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12%</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13%</a:t>
                      </a:r>
                      <a:endParaRPr lang="ru-RU" sz="2000">
                        <a:effectLst/>
                        <a:latin typeface="Calibri"/>
                        <a:ea typeface="Calibri"/>
                        <a:cs typeface="Times New Roman"/>
                      </a:endParaRPr>
                    </a:p>
                  </a:txBody>
                  <a:tcPr marL="68580" marR="68580" marT="0" marB="0"/>
                </a:tc>
              </a:tr>
              <a:tr h="421762">
                <a:tc>
                  <a:txBody>
                    <a:bodyPr/>
                    <a:lstStyle/>
                    <a:p>
                      <a:pPr indent="127000">
                        <a:lnSpc>
                          <a:spcPct val="115000"/>
                        </a:lnSpc>
                        <a:spcAft>
                          <a:spcPts val="0"/>
                        </a:spcAft>
                      </a:pPr>
                      <a:r>
                        <a:rPr lang="ru-RU" sz="2000">
                          <a:effectLst/>
                        </a:rPr>
                        <a:t>Foreign exchange swaps</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48%</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53%</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49%</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52%</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44%</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42%</a:t>
                      </a:r>
                      <a:endParaRPr lang="ru-RU" sz="2000">
                        <a:effectLst/>
                        <a:latin typeface="Calibri"/>
                        <a:ea typeface="Calibri"/>
                        <a:cs typeface="Times New Roman"/>
                      </a:endParaRPr>
                    </a:p>
                  </a:txBody>
                  <a:tcPr marL="68580" marR="68580" marT="0" marB="0"/>
                </a:tc>
              </a:tr>
              <a:tr h="421762">
                <a:tc>
                  <a:txBody>
                    <a:bodyPr/>
                    <a:lstStyle/>
                    <a:p>
                      <a:pPr indent="127000">
                        <a:lnSpc>
                          <a:spcPct val="115000"/>
                        </a:lnSpc>
                        <a:spcAft>
                          <a:spcPts val="0"/>
                        </a:spcAft>
                      </a:pPr>
                      <a:r>
                        <a:rPr lang="ru-RU" sz="2000">
                          <a:effectLst/>
                        </a:rPr>
                        <a:t>Currency swaps</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a:t>
                      </a:r>
                      <a:endParaRPr lang="ru-RU" sz="2000">
                        <a:effectLst/>
                        <a:latin typeface="Calibri"/>
                        <a:ea typeface="Calibri"/>
                        <a:cs typeface="Times New Roman"/>
                      </a:endParaRPr>
                    </a:p>
                  </a:txBody>
                  <a:tcPr marL="68580" marR="68580" marT="0" marB="0"/>
                </a:tc>
              </a:tr>
              <a:tr h="421762">
                <a:tc>
                  <a:txBody>
                    <a:bodyPr/>
                    <a:lstStyle/>
                    <a:p>
                      <a:pPr indent="127000">
                        <a:lnSpc>
                          <a:spcPct val="115000"/>
                        </a:lnSpc>
                        <a:spcAft>
                          <a:spcPts val="0"/>
                        </a:spcAft>
                      </a:pPr>
                      <a:r>
                        <a:rPr lang="ru-RU" sz="2000">
                          <a:effectLst/>
                        </a:rPr>
                        <a:t>Options and other products</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6%</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5%</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6%</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6%</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5%</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dirty="0">
                          <a:effectLst/>
                        </a:rPr>
                        <a:t>6%</a:t>
                      </a:r>
                      <a:endParaRPr lang="ru-RU" sz="2000" dirty="0">
                        <a:effectLst/>
                        <a:latin typeface="Calibri"/>
                        <a:ea typeface="Calibri"/>
                        <a:cs typeface="Times New Roman"/>
                      </a:endParaRPr>
                    </a:p>
                  </a:txBody>
                  <a:tcPr marL="68580" marR="68580" marT="0" marB="0"/>
                </a:tc>
              </a:tr>
            </a:tbl>
          </a:graphicData>
        </a:graphic>
      </p:graphicFrame>
      <p:sp>
        <p:nvSpPr>
          <p:cNvPr id="5" name="Прямоугольник 4"/>
          <p:cNvSpPr/>
          <p:nvPr/>
        </p:nvSpPr>
        <p:spPr>
          <a:xfrm>
            <a:off x="395536" y="5657671"/>
            <a:ext cx="8208912" cy="646331"/>
          </a:xfrm>
          <a:prstGeom prst="rect">
            <a:avLst/>
          </a:prstGeom>
        </p:spPr>
        <p:txBody>
          <a:bodyPr wrap="square">
            <a:spAutoFit/>
          </a:bodyPr>
          <a:lstStyle/>
          <a:p>
            <a:r>
              <a:rPr lang="en-US" dirty="0"/>
              <a:t>Source: Bank for International Settlements. </a:t>
            </a:r>
            <a:r>
              <a:rPr lang="en-US" u="sng" dirty="0">
                <a:hlinkClick r:id="rId2"/>
              </a:rPr>
              <a:t>Triennial Central Bank Survey. Report on Global Foreign Exchange Market Activity in 2013</a:t>
            </a:r>
            <a:r>
              <a:rPr lang="en-US" dirty="0"/>
              <a:t>. Basel, December, 2013</a:t>
            </a:r>
            <a:endParaRPr lang="ru-RU" dirty="0"/>
          </a:p>
        </p:txBody>
      </p:sp>
    </p:spTree>
    <p:extLst>
      <p:ext uri="{BB962C8B-B14F-4D97-AF65-F5344CB8AC3E}">
        <p14:creationId xmlns:p14="http://schemas.microsoft.com/office/powerpoint/2010/main" val="29329064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Balance of payments </a:t>
            </a:r>
            <a:br>
              <a:rPr lang="en-US" dirty="0" smtClean="0"/>
            </a:br>
            <a:r>
              <a:rPr lang="ru-RU" dirty="0" err="1" smtClean="0"/>
              <a:t>in</a:t>
            </a:r>
            <a:r>
              <a:rPr lang="ru-RU" dirty="0" smtClean="0"/>
              <a:t> </a:t>
            </a:r>
            <a:r>
              <a:rPr lang="ru-RU" dirty="0" err="1"/>
              <a:t>the</a:t>
            </a:r>
            <a:r>
              <a:rPr lang="ru-RU" dirty="0"/>
              <a:t> </a:t>
            </a:r>
            <a:r>
              <a:rPr lang="ru-RU" dirty="0" err="1"/>
              <a:t>IMF`s</a:t>
            </a:r>
            <a:r>
              <a:rPr lang="ru-RU" dirty="0"/>
              <a:t> </a:t>
            </a:r>
            <a:r>
              <a:rPr lang="ru-RU" dirty="0" err="1"/>
              <a:t>terminology</a:t>
            </a:r>
            <a:endParaRPr lang="ru-RU" dirty="0"/>
          </a:p>
        </p:txBody>
      </p:sp>
      <p:sp>
        <p:nvSpPr>
          <p:cNvPr id="3" name="Объект 2"/>
          <p:cNvSpPr>
            <a:spLocks noGrp="1"/>
          </p:cNvSpPr>
          <p:nvPr>
            <p:ph idx="1"/>
          </p:nvPr>
        </p:nvSpPr>
        <p:spPr/>
        <p:txBody>
          <a:bodyPr>
            <a:normAutofit fontScale="92500" lnSpcReduction="20000"/>
          </a:bodyPr>
          <a:lstStyle/>
          <a:p>
            <a:r>
              <a:rPr lang="ru-RU" dirty="0" err="1"/>
              <a:t>The</a:t>
            </a:r>
            <a:r>
              <a:rPr lang="ru-RU" dirty="0"/>
              <a:t> </a:t>
            </a:r>
            <a:r>
              <a:rPr lang="ru-RU" dirty="0" err="1"/>
              <a:t>current</a:t>
            </a:r>
            <a:r>
              <a:rPr lang="ru-RU" dirty="0"/>
              <a:t> </a:t>
            </a:r>
            <a:r>
              <a:rPr lang="ru-RU" dirty="0" err="1"/>
              <a:t>account</a:t>
            </a:r>
            <a:r>
              <a:rPr lang="ru-RU" dirty="0"/>
              <a:t> </a:t>
            </a:r>
            <a:r>
              <a:rPr lang="ru-RU" dirty="0" err="1"/>
              <a:t>includes</a:t>
            </a:r>
            <a:r>
              <a:rPr lang="ru-RU" dirty="0"/>
              <a:t> </a:t>
            </a:r>
            <a:r>
              <a:rPr lang="ru-RU" dirty="0" err="1"/>
              <a:t>the</a:t>
            </a:r>
            <a:r>
              <a:rPr lang="ru-RU" dirty="0"/>
              <a:t> </a:t>
            </a:r>
            <a:r>
              <a:rPr lang="ru-RU" dirty="0" err="1"/>
              <a:t>value</a:t>
            </a:r>
            <a:r>
              <a:rPr lang="ru-RU" dirty="0"/>
              <a:t> </a:t>
            </a:r>
            <a:r>
              <a:rPr lang="ru-RU" dirty="0" err="1"/>
              <a:t>of</a:t>
            </a:r>
            <a:r>
              <a:rPr lang="ru-RU" dirty="0"/>
              <a:t> </a:t>
            </a:r>
            <a:r>
              <a:rPr lang="ru-RU" dirty="0" err="1"/>
              <a:t>trade</a:t>
            </a:r>
            <a:r>
              <a:rPr lang="ru-RU" dirty="0"/>
              <a:t> </a:t>
            </a:r>
            <a:r>
              <a:rPr lang="ru-RU" dirty="0" err="1"/>
              <a:t>in</a:t>
            </a:r>
            <a:r>
              <a:rPr lang="ru-RU" dirty="0"/>
              <a:t> </a:t>
            </a:r>
            <a:r>
              <a:rPr lang="ru-RU" dirty="0" err="1"/>
              <a:t>merchandise</a:t>
            </a:r>
            <a:r>
              <a:rPr lang="ru-RU" dirty="0"/>
              <a:t>, </a:t>
            </a:r>
            <a:r>
              <a:rPr lang="ru-RU" dirty="0" err="1"/>
              <a:t>services</a:t>
            </a:r>
            <a:r>
              <a:rPr lang="ru-RU" dirty="0"/>
              <a:t>, </a:t>
            </a:r>
            <a:r>
              <a:rPr lang="ru-RU" dirty="0" err="1"/>
              <a:t>investment</a:t>
            </a:r>
            <a:r>
              <a:rPr lang="ru-RU" dirty="0"/>
              <a:t> </a:t>
            </a:r>
            <a:r>
              <a:rPr lang="ru-RU" dirty="0" err="1"/>
              <a:t>income</a:t>
            </a:r>
            <a:r>
              <a:rPr lang="ru-RU" dirty="0"/>
              <a:t>, </a:t>
            </a:r>
            <a:r>
              <a:rPr lang="ru-RU" dirty="0" err="1"/>
              <a:t>and</a:t>
            </a:r>
            <a:r>
              <a:rPr lang="ru-RU" dirty="0"/>
              <a:t> </a:t>
            </a:r>
            <a:r>
              <a:rPr lang="ru-RU" dirty="0" err="1"/>
              <a:t>cash</a:t>
            </a:r>
            <a:r>
              <a:rPr lang="ru-RU" dirty="0"/>
              <a:t> </a:t>
            </a:r>
            <a:r>
              <a:rPr lang="ru-RU" dirty="0" err="1" smtClean="0"/>
              <a:t>transfers</a:t>
            </a:r>
            <a:r>
              <a:rPr lang="en-US" dirty="0" smtClean="0"/>
              <a:t>.</a:t>
            </a:r>
          </a:p>
          <a:p>
            <a:r>
              <a:rPr lang="en-US" dirty="0" err="1"/>
              <a:t>T</a:t>
            </a:r>
            <a:r>
              <a:rPr lang="ru-RU" dirty="0" err="1" smtClean="0"/>
              <a:t>he</a:t>
            </a:r>
            <a:r>
              <a:rPr lang="ru-RU" dirty="0" smtClean="0"/>
              <a:t> </a:t>
            </a:r>
            <a:r>
              <a:rPr lang="ru-RU" dirty="0" err="1"/>
              <a:t>capital</a:t>
            </a:r>
            <a:r>
              <a:rPr lang="ru-RU" dirty="0"/>
              <a:t> </a:t>
            </a:r>
            <a:r>
              <a:rPr lang="ru-RU" dirty="0" err="1"/>
              <a:t>account</a:t>
            </a:r>
            <a:r>
              <a:rPr lang="ru-RU" dirty="0"/>
              <a:t> </a:t>
            </a:r>
            <a:r>
              <a:rPr lang="ru-RU" dirty="0" err="1"/>
              <a:t>represents</a:t>
            </a:r>
            <a:r>
              <a:rPr lang="ru-RU" dirty="0"/>
              <a:t> </a:t>
            </a:r>
            <a:r>
              <a:rPr lang="ru-RU" dirty="0" err="1" smtClean="0"/>
              <a:t>transfers</a:t>
            </a:r>
            <a:r>
              <a:rPr lang="ru-RU" dirty="0"/>
              <a:t>. </a:t>
            </a:r>
            <a:r>
              <a:rPr lang="ru-RU" dirty="0" err="1"/>
              <a:t>Transfers</a:t>
            </a:r>
            <a:r>
              <a:rPr lang="ru-RU" dirty="0"/>
              <a:t> </a:t>
            </a:r>
            <a:r>
              <a:rPr lang="ru-RU" dirty="0" err="1"/>
              <a:t>are</a:t>
            </a:r>
            <a:r>
              <a:rPr lang="ru-RU" dirty="0"/>
              <a:t> </a:t>
            </a:r>
            <a:r>
              <a:rPr lang="ru-RU" dirty="0" err="1"/>
              <a:t>one-way</a:t>
            </a:r>
            <a:r>
              <a:rPr lang="ru-RU" dirty="0"/>
              <a:t> </a:t>
            </a:r>
            <a:r>
              <a:rPr lang="ru-RU" dirty="0" err="1"/>
              <a:t>flows</a:t>
            </a:r>
            <a:r>
              <a:rPr lang="ru-RU" dirty="0"/>
              <a:t>, </a:t>
            </a:r>
            <a:r>
              <a:rPr lang="ru-RU" dirty="0" err="1"/>
              <a:t>such</a:t>
            </a:r>
            <a:r>
              <a:rPr lang="ru-RU" dirty="0"/>
              <a:t> </a:t>
            </a:r>
            <a:r>
              <a:rPr lang="ru-RU" dirty="0" err="1"/>
              <a:t>as</a:t>
            </a:r>
            <a:r>
              <a:rPr lang="ru-RU" dirty="0"/>
              <a:t> </a:t>
            </a:r>
            <a:r>
              <a:rPr lang="ru-RU" dirty="0" err="1"/>
              <a:t>gifts</a:t>
            </a:r>
            <a:r>
              <a:rPr lang="ru-RU" dirty="0"/>
              <a:t>, </a:t>
            </a:r>
            <a:r>
              <a:rPr lang="ru-RU" dirty="0" err="1"/>
              <a:t>as</a:t>
            </a:r>
            <a:r>
              <a:rPr lang="ru-RU" dirty="0"/>
              <a:t> </a:t>
            </a:r>
            <a:r>
              <a:rPr lang="ru-RU" dirty="0" err="1"/>
              <a:t>opposed</a:t>
            </a:r>
            <a:r>
              <a:rPr lang="ru-RU" dirty="0"/>
              <a:t> </a:t>
            </a:r>
            <a:r>
              <a:rPr lang="ru-RU" dirty="0" err="1"/>
              <a:t>to</a:t>
            </a:r>
            <a:r>
              <a:rPr lang="ru-RU" dirty="0"/>
              <a:t> </a:t>
            </a:r>
            <a:r>
              <a:rPr lang="ru-RU" dirty="0" err="1"/>
              <a:t>commercial</a:t>
            </a:r>
            <a:r>
              <a:rPr lang="ru-RU" dirty="0"/>
              <a:t> </a:t>
            </a:r>
            <a:r>
              <a:rPr lang="ru-RU" dirty="0" err="1"/>
              <a:t>exchanges</a:t>
            </a:r>
            <a:r>
              <a:rPr lang="ru-RU" dirty="0"/>
              <a:t> (</a:t>
            </a:r>
            <a:r>
              <a:rPr lang="ru-RU" dirty="0" err="1"/>
              <a:t>i.e</a:t>
            </a:r>
            <a:r>
              <a:rPr lang="ru-RU" dirty="0"/>
              <a:t>., </a:t>
            </a:r>
            <a:r>
              <a:rPr lang="ru-RU" dirty="0" err="1"/>
              <a:t>buying</a:t>
            </a:r>
            <a:r>
              <a:rPr lang="ru-RU" dirty="0"/>
              <a:t>/</a:t>
            </a:r>
            <a:r>
              <a:rPr lang="ru-RU" dirty="0" err="1"/>
              <a:t>selling</a:t>
            </a:r>
            <a:r>
              <a:rPr lang="ru-RU" dirty="0"/>
              <a:t> </a:t>
            </a:r>
            <a:r>
              <a:rPr lang="ru-RU" dirty="0" err="1"/>
              <a:t>and</a:t>
            </a:r>
            <a:r>
              <a:rPr lang="ru-RU" dirty="0"/>
              <a:t> </a:t>
            </a:r>
            <a:r>
              <a:rPr lang="ru-RU" dirty="0" err="1"/>
              <a:t>barter</a:t>
            </a:r>
            <a:r>
              <a:rPr lang="ru-RU" dirty="0" smtClean="0"/>
              <a:t>)</a:t>
            </a:r>
            <a:r>
              <a:rPr lang="en-US" dirty="0" smtClean="0"/>
              <a:t>.</a:t>
            </a:r>
          </a:p>
          <a:p>
            <a:r>
              <a:rPr lang="ru-RU" dirty="0" err="1"/>
              <a:t>The</a:t>
            </a:r>
            <a:r>
              <a:rPr lang="ru-RU" dirty="0"/>
              <a:t> </a:t>
            </a:r>
            <a:r>
              <a:rPr lang="ru-RU" dirty="0" err="1"/>
              <a:t>financial</a:t>
            </a:r>
            <a:r>
              <a:rPr lang="ru-RU" dirty="0"/>
              <a:t> </a:t>
            </a:r>
            <a:r>
              <a:rPr lang="ru-RU" dirty="0" err="1"/>
              <a:t>account</a:t>
            </a:r>
            <a:r>
              <a:rPr lang="ru-RU" dirty="0"/>
              <a:t> </a:t>
            </a:r>
            <a:r>
              <a:rPr lang="ru-RU" dirty="0" err="1" smtClean="0"/>
              <a:t>is</a:t>
            </a:r>
            <a:r>
              <a:rPr lang="ru-RU" dirty="0" smtClean="0"/>
              <a:t> </a:t>
            </a:r>
            <a:r>
              <a:rPr lang="ru-RU" dirty="0" err="1"/>
              <a:t>the</a:t>
            </a:r>
            <a:r>
              <a:rPr lang="ru-RU" dirty="0"/>
              <a:t> </a:t>
            </a:r>
            <a:r>
              <a:rPr lang="ru-RU" dirty="0" err="1"/>
              <a:t>net</a:t>
            </a:r>
            <a:r>
              <a:rPr lang="ru-RU" dirty="0"/>
              <a:t> </a:t>
            </a:r>
            <a:r>
              <a:rPr lang="ru-RU" dirty="0" err="1"/>
              <a:t>change</a:t>
            </a:r>
            <a:r>
              <a:rPr lang="ru-RU" dirty="0"/>
              <a:t> </a:t>
            </a:r>
            <a:r>
              <a:rPr lang="ru-RU" dirty="0" err="1"/>
              <a:t>in</a:t>
            </a:r>
            <a:r>
              <a:rPr lang="ru-RU" dirty="0"/>
              <a:t> </a:t>
            </a:r>
            <a:r>
              <a:rPr lang="ru-RU" dirty="0" err="1"/>
              <a:t>ownership</a:t>
            </a:r>
            <a:r>
              <a:rPr lang="ru-RU" dirty="0"/>
              <a:t> </a:t>
            </a:r>
            <a:r>
              <a:rPr lang="ru-RU" dirty="0" err="1"/>
              <a:t>of</a:t>
            </a:r>
            <a:r>
              <a:rPr lang="ru-RU" dirty="0"/>
              <a:t> </a:t>
            </a:r>
            <a:r>
              <a:rPr lang="ru-RU" dirty="0" err="1"/>
              <a:t>foreign</a:t>
            </a:r>
            <a:r>
              <a:rPr lang="ru-RU" dirty="0"/>
              <a:t> </a:t>
            </a:r>
            <a:r>
              <a:rPr lang="ru-RU" dirty="0" err="1"/>
              <a:t>assets</a:t>
            </a:r>
            <a:r>
              <a:rPr lang="ru-RU" dirty="0"/>
              <a:t>. </a:t>
            </a:r>
            <a:r>
              <a:rPr lang="ru-RU" dirty="0" err="1"/>
              <a:t>It</a:t>
            </a:r>
            <a:r>
              <a:rPr lang="ru-RU" dirty="0"/>
              <a:t> </a:t>
            </a:r>
            <a:r>
              <a:rPr lang="ru-RU" dirty="0" err="1"/>
              <a:t>includes</a:t>
            </a:r>
            <a:r>
              <a:rPr lang="ru-RU" dirty="0"/>
              <a:t> </a:t>
            </a:r>
            <a:r>
              <a:rPr lang="ru-RU" dirty="0" err="1"/>
              <a:t>loans</a:t>
            </a:r>
            <a:r>
              <a:rPr lang="ru-RU" dirty="0"/>
              <a:t>, </a:t>
            </a:r>
            <a:r>
              <a:rPr lang="ru-RU" dirty="0" err="1"/>
              <a:t>direct</a:t>
            </a:r>
            <a:r>
              <a:rPr lang="ru-RU" dirty="0"/>
              <a:t> </a:t>
            </a:r>
            <a:r>
              <a:rPr lang="ru-RU" dirty="0" err="1"/>
              <a:t>and</a:t>
            </a:r>
            <a:r>
              <a:rPr lang="ru-RU" dirty="0"/>
              <a:t> </a:t>
            </a:r>
            <a:r>
              <a:rPr lang="ru-RU" dirty="0" err="1"/>
              <a:t>portfolio</a:t>
            </a:r>
            <a:r>
              <a:rPr lang="ru-RU" dirty="0"/>
              <a:t> </a:t>
            </a:r>
            <a:r>
              <a:rPr lang="ru-RU" dirty="0" err="1"/>
              <a:t>investments</a:t>
            </a:r>
            <a:r>
              <a:rPr lang="ru-RU" dirty="0"/>
              <a:t> </a:t>
            </a:r>
            <a:r>
              <a:rPr lang="ru-RU" dirty="0" err="1"/>
              <a:t>between</a:t>
            </a:r>
            <a:r>
              <a:rPr lang="ru-RU" dirty="0"/>
              <a:t> </a:t>
            </a:r>
            <a:r>
              <a:rPr lang="ru-RU" dirty="0" err="1"/>
              <a:t>the</a:t>
            </a:r>
            <a:r>
              <a:rPr lang="ru-RU" dirty="0"/>
              <a:t> </a:t>
            </a:r>
            <a:r>
              <a:rPr lang="ru-RU" dirty="0" err="1"/>
              <a:t>country</a:t>
            </a:r>
            <a:r>
              <a:rPr lang="ru-RU" dirty="0"/>
              <a:t> </a:t>
            </a:r>
            <a:r>
              <a:rPr lang="ru-RU" dirty="0" err="1"/>
              <a:t>and</a:t>
            </a:r>
            <a:r>
              <a:rPr lang="ru-RU" dirty="0"/>
              <a:t> </a:t>
            </a:r>
            <a:r>
              <a:rPr lang="ru-RU" dirty="0" err="1"/>
              <a:t>the</a:t>
            </a:r>
            <a:r>
              <a:rPr lang="ru-RU" dirty="0"/>
              <a:t> </a:t>
            </a:r>
            <a:r>
              <a:rPr lang="ru-RU" dirty="0" err="1"/>
              <a:t>rest</a:t>
            </a:r>
            <a:r>
              <a:rPr lang="ru-RU" dirty="0"/>
              <a:t> </a:t>
            </a:r>
            <a:r>
              <a:rPr lang="ru-RU" dirty="0" err="1"/>
              <a:t>of</a:t>
            </a:r>
            <a:r>
              <a:rPr lang="ru-RU" dirty="0"/>
              <a:t> </a:t>
            </a:r>
            <a:r>
              <a:rPr lang="ru-RU" dirty="0" err="1" smtClean="0"/>
              <a:t>world</a:t>
            </a:r>
            <a:r>
              <a:rPr lang="en-US" dirty="0" smtClean="0"/>
              <a:t>, </a:t>
            </a:r>
            <a:r>
              <a:rPr lang="ru-RU" dirty="0" err="1" smtClean="0"/>
              <a:t>reserve</a:t>
            </a:r>
            <a:r>
              <a:rPr lang="ru-RU" dirty="0" smtClean="0"/>
              <a:t> </a:t>
            </a:r>
            <a:r>
              <a:rPr lang="ru-RU" dirty="0" err="1" smtClean="0"/>
              <a:t>account</a:t>
            </a:r>
            <a:r>
              <a:rPr lang="ru-RU" dirty="0" smtClean="0"/>
              <a:t>.</a:t>
            </a:r>
            <a:endParaRPr lang="ru-RU" dirty="0"/>
          </a:p>
        </p:txBody>
      </p:sp>
    </p:spTree>
    <p:extLst>
      <p:ext uri="{BB962C8B-B14F-4D97-AF65-F5344CB8AC3E}">
        <p14:creationId xmlns:p14="http://schemas.microsoft.com/office/powerpoint/2010/main" val="17192730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2800" b="1" dirty="0" smtClean="0"/>
              <a:t>Current account of </a:t>
            </a:r>
            <a:r>
              <a:rPr lang="en-US" sz="2800" b="1" dirty="0"/>
              <a:t>Russian Federation </a:t>
            </a:r>
            <a:r>
              <a:rPr lang="en-US" sz="2800" b="1" dirty="0" smtClean="0"/>
              <a:t/>
            </a:r>
            <a:br>
              <a:rPr lang="en-US" sz="2800" b="1" dirty="0" smtClean="0"/>
            </a:br>
            <a:r>
              <a:rPr lang="en-US" sz="2800" b="1" dirty="0" smtClean="0"/>
              <a:t>in </a:t>
            </a:r>
            <a:r>
              <a:rPr lang="en-US" sz="2800" b="1" dirty="0"/>
              <a:t>millions of US </a:t>
            </a:r>
            <a:r>
              <a:rPr lang="en-US" sz="2800" b="1" dirty="0" smtClean="0"/>
              <a:t>dollars </a:t>
            </a:r>
            <a:br>
              <a:rPr lang="en-US" sz="2800" b="1" dirty="0" smtClean="0"/>
            </a:br>
            <a:r>
              <a:rPr lang="en-US" sz="2800" b="1" dirty="0" smtClean="0"/>
              <a:t>for </a:t>
            </a:r>
            <a:r>
              <a:rPr lang="en-US" sz="2800" b="1" dirty="0"/>
              <a:t>period from 2005 to 1Q </a:t>
            </a:r>
            <a:r>
              <a:rPr lang="en-US" sz="2800" b="1" dirty="0" smtClean="0"/>
              <a:t>2014</a:t>
            </a:r>
            <a:endParaRPr lang="ru-RU" sz="2800"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977539588"/>
              </p:ext>
            </p:extLst>
          </p:nvPr>
        </p:nvGraphicFramePr>
        <p:xfrm>
          <a:off x="1115616" y="1700810"/>
          <a:ext cx="7560841" cy="3942445"/>
        </p:xfrm>
        <a:graphic>
          <a:graphicData uri="http://schemas.openxmlformats.org/drawingml/2006/table">
            <a:tbl>
              <a:tblPr firstRow="1" firstCol="1" bandRow="1">
                <a:tableStyleId>{5C22544A-7EE6-4342-B048-85BDC9FD1C3A}</a:tableStyleId>
              </a:tblPr>
              <a:tblGrid>
                <a:gridCol w="2945966"/>
                <a:gridCol w="900490"/>
                <a:gridCol w="900490"/>
                <a:gridCol w="900490"/>
                <a:gridCol w="900490"/>
                <a:gridCol w="1012915"/>
              </a:tblGrid>
              <a:tr h="546907">
                <a:tc>
                  <a:txBody>
                    <a:bodyPr/>
                    <a:lstStyle/>
                    <a:p>
                      <a:pPr algn="ctr">
                        <a:lnSpc>
                          <a:spcPct val="115000"/>
                        </a:lnSpc>
                        <a:spcAft>
                          <a:spcPts val="0"/>
                        </a:spcAft>
                      </a:pPr>
                      <a:r>
                        <a:rPr lang="en-US" sz="1800">
                          <a:effectLst/>
                        </a:rPr>
                        <a:t>Indicator</a:t>
                      </a:r>
                      <a:endParaRPr lang="ru-RU" sz="18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2005</a:t>
                      </a:r>
                      <a:endParaRPr lang="ru-RU" sz="18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2008</a:t>
                      </a:r>
                      <a:endParaRPr lang="ru-RU" sz="18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2011</a:t>
                      </a:r>
                      <a:endParaRPr lang="ru-RU" sz="18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2013</a:t>
                      </a:r>
                      <a:endParaRPr lang="ru-RU" sz="18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Q1 2014</a:t>
                      </a:r>
                      <a:endParaRPr lang="ru-RU" sz="1800">
                        <a:effectLst/>
                        <a:latin typeface="Calibri"/>
                        <a:ea typeface="Calibri"/>
                        <a:cs typeface="Times New Roman"/>
                      </a:endParaRPr>
                    </a:p>
                  </a:txBody>
                  <a:tcPr marL="68580" marR="68580" marT="0" marB="0" anchor="ctr"/>
                </a:tc>
              </a:tr>
              <a:tr h="500910">
                <a:tc>
                  <a:txBody>
                    <a:bodyPr/>
                    <a:lstStyle/>
                    <a:p>
                      <a:pPr>
                        <a:lnSpc>
                          <a:spcPct val="115000"/>
                        </a:lnSpc>
                        <a:spcAft>
                          <a:spcPts val="0"/>
                        </a:spcAft>
                      </a:pPr>
                      <a:r>
                        <a:rPr lang="ru-RU" sz="1800">
                          <a:effectLst/>
                        </a:rPr>
                        <a:t>Current account</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84389</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103935</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97274</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34141</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27089</a:t>
                      </a:r>
                      <a:endParaRPr lang="ru-RU" sz="1800">
                        <a:effectLst/>
                        <a:latin typeface="Calibri"/>
                        <a:ea typeface="Calibri"/>
                        <a:cs typeface="Times New Roman"/>
                      </a:endParaRPr>
                    </a:p>
                  </a:txBody>
                  <a:tcPr marL="68580" marR="68580" marT="0" marB="0"/>
                </a:tc>
              </a:tr>
              <a:tr h="500910">
                <a:tc>
                  <a:txBody>
                    <a:bodyPr/>
                    <a:lstStyle/>
                    <a:p>
                      <a:pPr indent="255270">
                        <a:lnSpc>
                          <a:spcPct val="115000"/>
                        </a:lnSpc>
                        <a:spcAft>
                          <a:spcPts val="0"/>
                        </a:spcAft>
                      </a:pPr>
                      <a:r>
                        <a:rPr lang="ru-RU" sz="1800">
                          <a:effectLst/>
                        </a:rPr>
                        <a:t>Goods and services </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104560</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157206</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163398</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123661</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40022</a:t>
                      </a:r>
                      <a:endParaRPr lang="ru-RU" sz="1800">
                        <a:effectLst/>
                        <a:latin typeface="Calibri"/>
                        <a:ea typeface="Calibri"/>
                        <a:cs typeface="Times New Roman"/>
                      </a:endParaRPr>
                    </a:p>
                  </a:txBody>
                  <a:tcPr marL="68580" marR="68580" marT="0" marB="0"/>
                </a:tc>
              </a:tr>
              <a:tr h="500910">
                <a:tc>
                  <a:txBody>
                    <a:bodyPr/>
                    <a:lstStyle/>
                    <a:p>
                      <a:pPr marL="344805">
                        <a:lnSpc>
                          <a:spcPct val="115000"/>
                        </a:lnSpc>
                        <a:spcAft>
                          <a:spcPts val="0"/>
                        </a:spcAft>
                      </a:pPr>
                      <a:r>
                        <a:rPr lang="ru-RU" sz="1800">
                          <a:effectLst/>
                        </a:rPr>
                        <a:t>Goods </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116185</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177625</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196854</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181939</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dirty="0">
                          <a:effectLst/>
                        </a:rPr>
                        <a:t>50728</a:t>
                      </a:r>
                      <a:endParaRPr lang="ru-RU" sz="1800" dirty="0">
                        <a:effectLst/>
                        <a:latin typeface="Calibri"/>
                        <a:ea typeface="Calibri"/>
                        <a:cs typeface="Times New Roman"/>
                      </a:endParaRPr>
                    </a:p>
                  </a:txBody>
                  <a:tcPr marL="68580" marR="68580" marT="0" marB="0"/>
                </a:tc>
              </a:tr>
              <a:tr h="280465">
                <a:tc>
                  <a:txBody>
                    <a:bodyPr/>
                    <a:lstStyle/>
                    <a:p>
                      <a:pPr marL="344805">
                        <a:lnSpc>
                          <a:spcPct val="115000"/>
                        </a:lnSpc>
                        <a:spcAft>
                          <a:spcPts val="0"/>
                        </a:spcAft>
                      </a:pPr>
                      <a:r>
                        <a:rPr lang="ru-RU" sz="1800">
                          <a:effectLst/>
                        </a:rPr>
                        <a:t>Services </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-11626</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-20420</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-33456</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-58277</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-10707</a:t>
                      </a:r>
                      <a:endParaRPr lang="ru-RU" sz="1800">
                        <a:effectLst/>
                        <a:latin typeface="Calibri"/>
                        <a:ea typeface="Calibri"/>
                        <a:cs typeface="Times New Roman"/>
                      </a:endParaRPr>
                    </a:p>
                  </a:txBody>
                  <a:tcPr marL="68580" marR="68580" marT="0" marB="0"/>
                </a:tc>
              </a:tr>
              <a:tr h="280465">
                <a:tc>
                  <a:txBody>
                    <a:bodyPr/>
                    <a:lstStyle/>
                    <a:p>
                      <a:pPr indent="255270">
                        <a:lnSpc>
                          <a:spcPct val="115000"/>
                        </a:lnSpc>
                        <a:spcAft>
                          <a:spcPts val="0"/>
                        </a:spcAft>
                      </a:pPr>
                      <a:r>
                        <a:rPr lang="ru-RU" sz="1800">
                          <a:effectLst/>
                        </a:rPr>
                        <a:t>Primary income</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-18526</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-46483</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-60399</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-80246</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-10998</a:t>
                      </a:r>
                      <a:endParaRPr lang="ru-RU" sz="1800">
                        <a:effectLst/>
                        <a:latin typeface="Calibri"/>
                        <a:ea typeface="Calibri"/>
                        <a:cs typeface="Times New Roman"/>
                      </a:endParaRPr>
                    </a:p>
                  </a:txBody>
                  <a:tcPr marL="68580" marR="68580" marT="0" marB="0"/>
                </a:tc>
              </a:tr>
              <a:tr h="500910">
                <a:tc>
                  <a:txBody>
                    <a:bodyPr/>
                    <a:lstStyle/>
                    <a:p>
                      <a:pPr marL="344805">
                        <a:lnSpc>
                          <a:spcPct val="115000"/>
                        </a:lnSpc>
                        <a:spcAft>
                          <a:spcPts val="0"/>
                        </a:spcAft>
                      </a:pPr>
                      <a:r>
                        <a:rPr lang="ru-RU" sz="1800">
                          <a:effectLst/>
                        </a:rPr>
                        <a:t>Compensation of employees </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-1133</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-14357</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-9522</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-13170</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-2361</a:t>
                      </a:r>
                      <a:endParaRPr lang="ru-RU" sz="1800">
                        <a:effectLst/>
                        <a:latin typeface="Calibri"/>
                        <a:ea typeface="Calibri"/>
                        <a:cs typeface="Times New Roman"/>
                      </a:endParaRPr>
                    </a:p>
                  </a:txBody>
                  <a:tcPr marL="68580" marR="68580" marT="0" marB="0"/>
                </a:tc>
              </a:tr>
              <a:tr h="280465">
                <a:tc>
                  <a:txBody>
                    <a:bodyPr/>
                    <a:lstStyle/>
                    <a:p>
                      <a:pPr marL="344805">
                        <a:lnSpc>
                          <a:spcPct val="115000"/>
                        </a:lnSpc>
                        <a:spcAft>
                          <a:spcPts val="0"/>
                        </a:spcAft>
                      </a:pPr>
                      <a:r>
                        <a:rPr lang="ru-RU" sz="1800">
                          <a:effectLst/>
                        </a:rPr>
                        <a:t>Investment income</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-17394</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-32125</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-51031</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-67157</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-8664</a:t>
                      </a:r>
                      <a:endParaRPr lang="ru-RU" sz="1800">
                        <a:effectLst/>
                        <a:latin typeface="Calibri"/>
                        <a:ea typeface="Calibri"/>
                        <a:cs typeface="Times New Roman"/>
                      </a:endParaRPr>
                    </a:p>
                  </a:txBody>
                  <a:tcPr marL="68580" marR="68580" marT="0" marB="0"/>
                </a:tc>
              </a:tr>
              <a:tr h="280465">
                <a:tc>
                  <a:txBody>
                    <a:bodyPr/>
                    <a:lstStyle/>
                    <a:p>
                      <a:pPr indent="255270">
                        <a:lnSpc>
                          <a:spcPct val="115000"/>
                        </a:lnSpc>
                        <a:spcAft>
                          <a:spcPts val="0"/>
                        </a:spcAft>
                      </a:pPr>
                      <a:r>
                        <a:rPr lang="ru-RU" sz="1800">
                          <a:effectLst/>
                        </a:rPr>
                        <a:t>Secondary income </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-1645</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-6788</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-5725</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-9274</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dirty="0">
                          <a:effectLst/>
                        </a:rPr>
                        <a:t>-1935</a:t>
                      </a:r>
                      <a:endParaRPr lang="ru-RU" sz="1800" dirty="0">
                        <a:effectLst/>
                        <a:latin typeface="Calibri"/>
                        <a:ea typeface="Calibri"/>
                        <a:cs typeface="Times New Roman"/>
                      </a:endParaRPr>
                    </a:p>
                  </a:txBody>
                  <a:tcPr marL="68580" marR="68580" marT="0" marB="0"/>
                </a:tc>
              </a:tr>
            </a:tbl>
          </a:graphicData>
        </a:graphic>
      </p:graphicFrame>
      <p:sp>
        <p:nvSpPr>
          <p:cNvPr id="5" name="Прямоугольник 4"/>
          <p:cNvSpPr/>
          <p:nvPr/>
        </p:nvSpPr>
        <p:spPr>
          <a:xfrm>
            <a:off x="1115616" y="5589240"/>
            <a:ext cx="7488832" cy="369332"/>
          </a:xfrm>
          <a:prstGeom prst="rect">
            <a:avLst/>
          </a:prstGeom>
        </p:spPr>
        <p:txBody>
          <a:bodyPr wrap="square">
            <a:spAutoFit/>
          </a:bodyPr>
          <a:lstStyle/>
          <a:p>
            <a:r>
              <a:rPr lang="en-US" b="1" dirty="0"/>
              <a:t>Source: Central Bank of Russian Federation, </a:t>
            </a:r>
            <a:r>
              <a:rPr lang="en-US" b="1" u="sng" dirty="0">
                <a:hlinkClick r:id="rId2"/>
              </a:rPr>
              <a:t>www.cbr.ru</a:t>
            </a:r>
            <a:r>
              <a:rPr lang="en-US" b="1" dirty="0"/>
              <a:t>. 2014.</a:t>
            </a:r>
            <a:endParaRPr lang="ru-RU" b="1" dirty="0"/>
          </a:p>
        </p:txBody>
      </p:sp>
    </p:spTree>
    <p:extLst>
      <p:ext uri="{BB962C8B-B14F-4D97-AF65-F5344CB8AC3E}">
        <p14:creationId xmlns:p14="http://schemas.microsoft.com/office/powerpoint/2010/main" val="3621121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2800" b="1" dirty="0"/>
              <a:t>Current account of Russian Federation </a:t>
            </a:r>
            <a:r>
              <a:rPr lang="en-US" sz="2800" b="1" dirty="0" smtClean="0"/>
              <a:t/>
            </a:r>
            <a:br>
              <a:rPr lang="en-US" sz="2800" b="1" dirty="0" smtClean="0"/>
            </a:br>
            <a:r>
              <a:rPr lang="en-US" sz="2800" b="1" dirty="0" smtClean="0"/>
              <a:t>in </a:t>
            </a:r>
            <a:r>
              <a:rPr lang="en-US" sz="2800" b="1" dirty="0"/>
              <a:t>millions of US dollars</a:t>
            </a:r>
            <a:r>
              <a:rPr lang="en-US" sz="2800" b="1" dirty="0" smtClean="0"/>
              <a:t>. </a:t>
            </a:r>
            <a:r>
              <a:rPr lang="ru-RU" sz="2800" b="1" dirty="0"/>
              <a:t/>
            </a:r>
            <a:br>
              <a:rPr lang="ru-RU" sz="2800" b="1" dirty="0"/>
            </a:br>
            <a:r>
              <a:rPr lang="en-US" sz="2800" dirty="0"/>
              <a:t>Quarterly data for years 2005-1Q 2014</a:t>
            </a:r>
            <a:endParaRPr lang="ru-RU" sz="2800" dirty="0"/>
          </a:p>
        </p:txBody>
      </p:sp>
      <p:pic>
        <p:nvPicPr>
          <p:cNvPr id="4" name="Объект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484784"/>
            <a:ext cx="8496944" cy="4032448"/>
          </a:xfrm>
          <a:prstGeom prst="rect">
            <a:avLst/>
          </a:prstGeom>
          <a:noFill/>
        </p:spPr>
      </p:pic>
      <p:sp>
        <p:nvSpPr>
          <p:cNvPr id="5" name="Прямоугольник 4"/>
          <p:cNvSpPr/>
          <p:nvPr/>
        </p:nvSpPr>
        <p:spPr>
          <a:xfrm>
            <a:off x="323528" y="5589240"/>
            <a:ext cx="8496944" cy="369332"/>
          </a:xfrm>
          <a:prstGeom prst="rect">
            <a:avLst/>
          </a:prstGeom>
        </p:spPr>
        <p:txBody>
          <a:bodyPr wrap="square">
            <a:spAutoFit/>
          </a:bodyPr>
          <a:lstStyle/>
          <a:p>
            <a:r>
              <a:rPr lang="en-US" dirty="0"/>
              <a:t>Source: Central Bank of Russian Federation, </a:t>
            </a:r>
            <a:r>
              <a:rPr lang="en-US" u="sng" dirty="0">
                <a:hlinkClick r:id="rId3"/>
              </a:rPr>
              <a:t>www.cbr.ru</a:t>
            </a:r>
            <a:r>
              <a:rPr lang="en-US" dirty="0"/>
              <a:t>. 2014.</a:t>
            </a:r>
            <a:endParaRPr lang="ru-RU" dirty="0"/>
          </a:p>
        </p:txBody>
      </p:sp>
    </p:spTree>
    <p:extLst>
      <p:ext uri="{BB962C8B-B14F-4D97-AF65-F5344CB8AC3E}">
        <p14:creationId xmlns:p14="http://schemas.microsoft.com/office/powerpoint/2010/main" val="2002756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err="1"/>
              <a:t>Capital</a:t>
            </a:r>
            <a:r>
              <a:rPr lang="ru-RU" sz="2800" dirty="0"/>
              <a:t> </a:t>
            </a:r>
            <a:r>
              <a:rPr lang="ru-RU" sz="2800" dirty="0" err="1"/>
              <a:t>account</a:t>
            </a:r>
            <a:r>
              <a:rPr lang="ru-RU" sz="2800" dirty="0"/>
              <a:t> </a:t>
            </a:r>
            <a:r>
              <a:rPr lang="ru-RU" sz="2800" dirty="0" err="1"/>
              <a:t>of</a:t>
            </a:r>
            <a:r>
              <a:rPr lang="ru-RU" sz="2800" dirty="0"/>
              <a:t> </a:t>
            </a:r>
            <a:r>
              <a:rPr lang="ru-RU" sz="2800" dirty="0" err="1"/>
              <a:t>Russian</a:t>
            </a:r>
            <a:r>
              <a:rPr lang="ru-RU" sz="2800" dirty="0"/>
              <a:t> </a:t>
            </a:r>
            <a:r>
              <a:rPr lang="ru-RU" sz="2800" dirty="0" err="1"/>
              <a:t>Federation</a:t>
            </a:r>
            <a:r>
              <a:rPr lang="ru-RU" sz="2800" dirty="0"/>
              <a:t> </a:t>
            </a:r>
            <a:r>
              <a:rPr lang="en-US" sz="2800" dirty="0" smtClean="0"/>
              <a:t/>
            </a:r>
            <a:br>
              <a:rPr lang="en-US" sz="2800" dirty="0" smtClean="0"/>
            </a:br>
            <a:r>
              <a:rPr lang="ru-RU" sz="2800" dirty="0" err="1" smtClean="0"/>
              <a:t>in</a:t>
            </a:r>
            <a:r>
              <a:rPr lang="ru-RU" sz="2800" dirty="0" smtClean="0"/>
              <a:t> </a:t>
            </a:r>
            <a:r>
              <a:rPr lang="ru-RU" sz="2800" dirty="0" err="1"/>
              <a:t>millions</a:t>
            </a:r>
            <a:r>
              <a:rPr lang="ru-RU" sz="2800" dirty="0"/>
              <a:t> </a:t>
            </a:r>
            <a:r>
              <a:rPr lang="ru-RU" sz="2800" dirty="0" err="1"/>
              <a:t>of</a:t>
            </a:r>
            <a:r>
              <a:rPr lang="ru-RU" sz="2800" dirty="0"/>
              <a:t> US </a:t>
            </a:r>
            <a:r>
              <a:rPr lang="ru-RU" sz="2800" dirty="0" err="1"/>
              <a:t>dollars</a:t>
            </a:r>
            <a:r>
              <a:rPr lang="ru-RU" sz="2800" dirty="0"/>
              <a:t/>
            </a:r>
            <a:br>
              <a:rPr lang="ru-RU" sz="2800" dirty="0"/>
            </a:br>
            <a:r>
              <a:rPr lang="ru-RU" sz="2800" dirty="0" err="1"/>
              <a:t>for</a:t>
            </a:r>
            <a:r>
              <a:rPr lang="ru-RU" sz="2800" dirty="0"/>
              <a:t> </a:t>
            </a:r>
            <a:r>
              <a:rPr lang="ru-RU" sz="2800" dirty="0" err="1"/>
              <a:t>period</a:t>
            </a:r>
            <a:r>
              <a:rPr lang="ru-RU" sz="2800" dirty="0"/>
              <a:t> </a:t>
            </a:r>
            <a:r>
              <a:rPr lang="ru-RU" sz="2800" dirty="0" err="1"/>
              <a:t>from</a:t>
            </a:r>
            <a:r>
              <a:rPr lang="ru-RU" sz="2800" dirty="0"/>
              <a:t> 2005 </a:t>
            </a:r>
            <a:r>
              <a:rPr lang="ru-RU" sz="2800" dirty="0" err="1"/>
              <a:t>to</a:t>
            </a:r>
            <a:r>
              <a:rPr lang="ru-RU" sz="2800" dirty="0"/>
              <a:t> 1Q 2014</a:t>
            </a:r>
          </a:p>
        </p:txBody>
      </p:sp>
      <p:graphicFrame>
        <p:nvGraphicFramePr>
          <p:cNvPr id="4" name="Объект 3"/>
          <p:cNvGraphicFramePr>
            <a:graphicFrameLocks noGrp="1"/>
          </p:cNvGraphicFramePr>
          <p:nvPr>
            <p:ph idx="1"/>
            <p:extLst>
              <p:ext uri="{D42A27DB-BD31-4B8C-83A1-F6EECF244321}">
                <p14:modId xmlns:p14="http://schemas.microsoft.com/office/powerpoint/2010/main" val="2004976920"/>
              </p:ext>
            </p:extLst>
          </p:nvPr>
        </p:nvGraphicFramePr>
        <p:xfrm>
          <a:off x="611560" y="1700808"/>
          <a:ext cx="7848871" cy="3154680"/>
        </p:xfrm>
        <a:graphic>
          <a:graphicData uri="http://schemas.openxmlformats.org/drawingml/2006/table">
            <a:tbl>
              <a:tblPr firstRow="1" firstCol="1" bandRow="1">
                <a:tableStyleId>{5C22544A-7EE6-4342-B048-85BDC9FD1C3A}</a:tableStyleId>
              </a:tblPr>
              <a:tblGrid>
                <a:gridCol w="3626081"/>
                <a:gridCol w="920579"/>
                <a:gridCol w="751875"/>
                <a:gridCol w="751875"/>
                <a:gridCol w="751875"/>
                <a:gridCol w="1046586"/>
              </a:tblGrid>
              <a:tr h="190500">
                <a:tc>
                  <a:txBody>
                    <a:bodyPr/>
                    <a:lstStyle/>
                    <a:p>
                      <a:pPr algn="ctr">
                        <a:lnSpc>
                          <a:spcPct val="115000"/>
                        </a:lnSpc>
                        <a:spcAft>
                          <a:spcPts val="0"/>
                        </a:spcAft>
                      </a:pPr>
                      <a:r>
                        <a:rPr lang="en-US" sz="1800">
                          <a:effectLst/>
                        </a:rPr>
                        <a:t>Indicator</a:t>
                      </a:r>
                      <a:endParaRPr lang="ru-RU" sz="18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2005</a:t>
                      </a:r>
                      <a:endParaRPr lang="ru-RU" sz="18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2008</a:t>
                      </a:r>
                      <a:endParaRPr lang="ru-RU" sz="18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2011</a:t>
                      </a:r>
                      <a:endParaRPr lang="ru-RU" sz="18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2013</a:t>
                      </a:r>
                      <a:endParaRPr lang="ru-RU" sz="18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Q1 2014</a:t>
                      </a:r>
                      <a:endParaRPr lang="ru-RU" sz="1800">
                        <a:effectLst/>
                        <a:latin typeface="Calibri"/>
                        <a:ea typeface="Calibri"/>
                        <a:cs typeface="Times New Roman"/>
                      </a:endParaRPr>
                    </a:p>
                  </a:txBody>
                  <a:tcPr marL="68580" marR="68580" marT="0" marB="0" anchor="ctr"/>
                </a:tc>
              </a:tr>
              <a:tr h="190500">
                <a:tc>
                  <a:txBody>
                    <a:bodyPr/>
                    <a:lstStyle/>
                    <a:p>
                      <a:pPr>
                        <a:lnSpc>
                          <a:spcPct val="115000"/>
                        </a:lnSpc>
                        <a:spcAft>
                          <a:spcPts val="0"/>
                        </a:spcAft>
                      </a:pPr>
                      <a:r>
                        <a:rPr lang="ru-RU" sz="1800">
                          <a:effectLst/>
                        </a:rPr>
                        <a:t>Capital account</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-12387</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-104</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130</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-395</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-185</a:t>
                      </a:r>
                      <a:endParaRPr lang="ru-RU" sz="1800">
                        <a:effectLst/>
                        <a:latin typeface="Calibri"/>
                        <a:ea typeface="Calibri"/>
                        <a:cs typeface="Times New Roman"/>
                      </a:endParaRPr>
                    </a:p>
                  </a:txBody>
                  <a:tcPr marL="68580" marR="68580" marT="0" marB="0"/>
                </a:tc>
              </a:tr>
              <a:tr h="190500">
                <a:tc>
                  <a:txBody>
                    <a:bodyPr/>
                    <a:lstStyle/>
                    <a:p>
                      <a:pPr marL="344805">
                        <a:lnSpc>
                          <a:spcPct val="115000"/>
                        </a:lnSpc>
                        <a:spcAft>
                          <a:spcPts val="0"/>
                        </a:spcAft>
                      </a:pPr>
                      <a:r>
                        <a:rPr lang="en-US" sz="1800">
                          <a:effectLst/>
                        </a:rPr>
                        <a:t>Gross acquisitions (debit) / disposals (credit) of nonproduced nonfinancial assets </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-57</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-309</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38</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-146</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-191</a:t>
                      </a:r>
                      <a:endParaRPr lang="ru-RU" sz="1800">
                        <a:effectLst/>
                        <a:latin typeface="Calibri"/>
                        <a:ea typeface="Calibri"/>
                        <a:cs typeface="Times New Roman"/>
                      </a:endParaRPr>
                    </a:p>
                  </a:txBody>
                  <a:tcPr marL="68580" marR="68580" marT="0" marB="0"/>
                </a:tc>
              </a:tr>
              <a:tr h="190500">
                <a:tc>
                  <a:txBody>
                    <a:bodyPr/>
                    <a:lstStyle/>
                    <a:p>
                      <a:pPr marL="344805">
                        <a:lnSpc>
                          <a:spcPct val="115000"/>
                        </a:lnSpc>
                        <a:spcAft>
                          <a:spcPts val="0"/>
                        </a:spcAft>
                      </a:pPr>
                      <a:r>
                        <a:rPr lang="en-US" sz="1800">
                          <a:effectLst/>
                        </a:rPr>
                        <a:t>Capital</a:t>
                      </a:r>
                      <a:r>
                        <a:rPr lang="ru-RU" sz="1800">
                          <a:effectLst/>
                        </a:rPr>
                        <a:t> transfers </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-12331</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205</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92</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-249</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6</a:t>
                      </a:r>
                      <a:endParaRPr lang="ru-RU" sz="1800">
                        <a:effectLst/>
                        <a:latin typeface="Calibri"/>
                        <a:ea typeface="Calibri"/>
                        <a:cs typeface="Times New Roman"/>
                      </a:endParaRPr>
                    </a:p>
                  </a:txBody>
                  <a:tcPr marL="68580" marR="68580" marT="0" marB="0"/>
                </a:tc>
              </a:tr>
              <a:tr h="190500">
                <a:tc>
                  <a:txBody>
                    <a:bodyPr/>
                    <a:lstStyle/>
                    <a:p>
                      <a:pPr marL="344805">
                        <a:lnSpc>
                          <a:spcPct val="115000"/>
                        </a:lnSpc>
                        <a:spcAft>
                          <a:spcPts val="0"/>
                        </a:spcAft>
                      </a:pPr>
                      <a:r>
                        <a:rPr lang="en-US" sz="1800">
                          <a:effectLst/>
                        </a:rPr>
                        <a:t>General</a:t>
                      </a:r>
                      <a:r>
                        <a:rPr lang="ru-RU" sz="1800">
                          <a:effectLst/>
                        </a:rPr>
                        <a:t> government</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-12331</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205</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4</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-430</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-47</a:t>
                      </a:r>
                      <a:endParaRPr lang="ru-RU" sz="1800">
                        <a:effectLst/>
                        <a:latin typeface="Calibri"/>
                        <a:ea typeface="Calibri"/>
                        <a:cs typeface="Times New Roman"/>
                      </a:endParaRPr>
                    </a:p>
                  </a:txBody>
                  <a:tcPr marL="68580" marR="68580" marT="0" marB="0"/>
                </a:tc>
              </a:tr>
              <a:tr h="190500">
                <a:tc>
                  <a:txBody>
                    <a:bodyPr/>
                    <a:lstStyle/>
                    <a:p>
                      <a:pPr marL="344805">
                        <a:lnSpc>
                          <a:spcPct val="115000"/>
                        </a:lnSpc>
                        <a:spcAft>
                          <a:spcPts val="0"/>
                        </a:spcAft>
                      </a:pPr>
                      <a:r>
                        <a:rPr lang="en-US" sz="1800">
                          <a:effectLst/>
                        </a:rPr>
                        <a:t>Financial corporations, nonfinancial corporations, households</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0</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0</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88</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181</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dirty="0">
                          <a:effectLst/>
                        </a:rPr>
                        <a:t>53</a:t>
                      </a:r>
                      <a:endParaRPr lang="ru-RU" sz="1800" dirty="0">
                        <a:effectLst/>
                        <a:latin typeface="Calibri"/>
                        <a:ea typeface="Calibri"/>
                        <a:cs typeface="Times New Roman"/>
                      </a:endParaRPr>
                    </a:p>
                  </a:txBody>
                  <a:tcPr marL="68580" marR="68580" marT="0" marB="0"/>
                </a:tc>
              </a:tr>
            </a:tbl>
          </a:graphicData>
        </a:graphic>
      </p:graphicFrame>
      <p:sp>
        <p:nvSpPr>
          <p:cNvPr id="5" name="Прямоугольник 4"/>
          <p:cNvSpPr/>
          <p:nvPr/>
        </p:nvSpPr>
        <p:spPr>
          <a:xfrm>
            <a:off x="611560" y="4941168"/>
            <a:ext cx="7776864" cy="369332"/>
          </a:xfrm>
          <a:prstGeom prst="rect">
            <a:avLst/>
          </a:prstGeom>
        </p:spPr>
        <p:txBody>
          <a:bodyPr wrap="square">
            <a:spAutoFit/>
          </a:bodyPr>
          <a:lstStyle/>
          <a:p>
            <a:r>
              <a:rPr lang="en-US" dirty="0"/>
              <a:t>Source: Central Bank of Russian Federation, </a:t>
            </a:r>
            <a:r>
              <a:rPr lang="en-US" u="sng" dirty="0">
                <a:hlinkClick r:id="rId2"/>
              </a:rPr>
              <a:t>www.cbr.ru</a:t>
            </a:r>
            <a:r>
              <a:rPr lang="en-US" dirty="0"/>
              <a:t>. </a:t>
            </a:r>
            <a:r>
              <a:rPr lang="en-US" dirty="0" smtClean="0"/>
              <a:t>2014.</a:t>
            </a:r>
            <a:endParaRPr lang="ru-RU" dirty="0"/>
          </a:p>
        </p:txBody>
      </p:sp>
    </p:spTree>
    <p:extLst>
      <p:ext uri="{BB962C8B-B14F-4D97-AF65-F5344CB8AC3E}">
        <p14:creationId xmlns:p14="http://schemas.microsoft.com/office/powerpoint/2010/main" val="986501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err="1"/>
              <a:t>Financial</a:t>
            </a:r>
            <a:r>
              <a:rPr lang="ru-RU" sz="2800" dirty="0"/>
              <a:t> </a:t>
            </a:r>
            <a:r>
              <a:rPr lang="ru-RU" sz="2800" dirty="0" err="1"/>
              <a:t>account</a:t>
            </a:r>
            <a:r>
              <a:rPr lang="ru-RU" sz="2800" dirty="0"/>
              <a:t> </a:t>
            </a:r>
            <a:r>
              <a:rPr lang="ru-RU" sz="2800" dirty="0" err="1"/>
              <a:t>of</a:t>
            </a:r>
            <a:r>
              <a:rPr lang="ru-RU" sz="2800" dirty="0"/>
              <a:t> </a:t>
            </a:r>
            <a:r>
              <a:rPr lang="ru-RU" sz="2800" dirty="0" err="1"/>
              <a:t>Russian</a:t>
            </a:r>
            <a:r>
              <a:rPr lang="ru-RU" sz="2800" dirty="0"/>
              <a:t> </a:t>
            </a:r>
            <a:r>
              <a:rPr lang="ru-RU" sz="2800" dirty="0" err="1"/>
              <a:t>Federation</a:t>
            </a:r>
            <a:r>
              <a:rPr lang="ru-RU" sz="2800" dirty="0"/>
              <a:t> </a:t>
            </a:r>
            <a:r>
              <a:rPr lang="en-US" sz="2800" dirty="0" smtClean="0"/>
              <a:t/>
            </a:r>
            <a:br>
              <a:rPr lang="en-US" sz="2800" dirty="0" smtClean="0"/>
            </a:br>
            <a:r>
              <a:rPr lang="ru-RU" sz="2800" dirty="0" err="1" smtClean="0"/>
              <a:t>in</a:t>
            </a:r>
            <a:r>
              <a:rPr lang="ru-RU" sz="2800" dirty="0" smtClean="0"/>
              <a:t> </a:t>
            </a:r>
            <a:r>
              <a:rPr lang="ru-RU" sz="2800" dirty="0" err="1"/>
              <a:t>millions</a:t>
            </a:r>
            <a:r>
              <a:rPr lang="ru-RU" sz="2800" dirty="0"/>
              <a:t> </a:t>
            </a:r>
            <a:r>
              <a:rPr lang="ru-RU" sz="2800" dirty="0" err="1"/>
              <a:t>of</a:t>
            </a:r>
            <a:r>
              <a:rPr lang="ru-RU" sz="2800" dirty="0"/>
              <a:t> US </a:t>
            </a:r>
            <a:r>
              <a:rPr lang="ru-RU" sz="2800" dirty="0" err="1"/>
              <a:t>dollars</a:t>
            </a:r>
            <a:r>
              <a:rPr lang="ru-RU" sz="2800" dirty="0"/>
              <a:t/>
            </a:r>
            <a:br>
              <a:rPr lang="ru-RU" sz="2800" dirty="0"/>
            </a:br>
            <a:r>
              <a:rPr lang="ru-RU" sz="2800" dirty="0" err="1"/>
              <a:t>for</a:t>
            </a:r>
            <a:r>
              <a:rPr lang="ru-RU" sz="2800" dirty="0"/>
              <a:t> </a:t>
            </a:r>
            <a:r>
              <a:rPr lang="ru-RU" sz="2800" dirty="0" err="1"/>
              <a:t>period</a:t>
            </a:r>
            <a:r>
              <a:rPr lang="ru-RU" sz="2800" dirty="0"/>
              <a:t> </a:t>
            </a:r>
            <a:r>
              <a:rPr lang="ru-RU" sz="2800" dirty="0" err="1"/>
              <a:t>from</a:t>
            </a:r>
            <a:r>
              <a:rPr lang="ru-RU" sz="2800" dirty="0"/>
              <a:t> 2005 </a:t>
            </a:r>
            <a:r>
              <a:rPr lang="ru-RU" sz="2800" dirty="0" err="1"/>
              <a:t>to</a:t>
            </a:r>
            <a:r>
              <a:rPr lang="ru-RU" sz="2800" dirty="0"/>
              <a:t> 1Q 2014</a:t>
            </a:r>
          </a:p>
        </p:txBody>
      </p:sp>
      <p:graphicFrame>
        <p:nvGraphicFramePr>
          <p:cNvPr id="4" name="Объект 3"/>
          <p:cNvGraphicFramePr>
            <a:graphicFrameLocks noGrp="1"/>
          </p:cNvGraphicFramePr>
          <p:nvPr>
            <p:ph idx="1"/>
            <p:extLst>
              <p:ext uri="{D42A27DB-BD31-4B8C-83A1-F6EECF244321}">
                <p14:modId xmlns:p14="http://schemas.microsoft.com/office/powerpoint/2010/main" val="2528531670"/>
              </p:ext>
            </p:extLst>
          </p:nvPr>
        </p:nvGraphicFramePr>
        <p:xfrm>
          <a:off x="611560" y="1628800"/>
          <a:ext cx="7704856" cy="2523744"/>
        </p:xfrm>
        <a:graphic>
          <a:graphicData uri="http://schemas.openxmlformats.org/drawingml/2006/table">
            <a:tbl>
              <a:tblPr firstRow="1" firstCol="1" bandRow="1">
                <a:tableStyleId>{5C22544A-7EE6-4342-B048-85BDC9FD1C3A}</a:tableStyleId>
              </a:tblPr>
              <a:tblGrid>
                <a:gridCol w="3166638"/>
                <a:gridCol w="803608"/>
                <a:gridCol w="916980"/>
                <a:gridCol w="803608"/>
                <a:gridCol w="911423"/>
                <a:gridCol w="1102599"/>
              </a:tblGrid>
              <a:tr h="190500">
                <a:tc>
                  <a:txBody>
                    <a:bodyPr/>
                    <a:lstStyle/>
                    <a:p>
                      <a:pPr algn="ctr">
                        <a:lnSpc>
                          <a:spcPct val="115000"/>
                        </a:lnSpc>
                        <a:spcAft>
                          <a:spcPts val="0"/>
                        </a:spcAft>
                      </a:pPr>
                      <a:r>
                        <a:rPr lang="en-US" sz="1800">
                          <a:effectLst/>
                        </a:rPr>
                        <a:t>Indicator</a:t>
                      </a:r>
                      <a:endParaRPr lang="ru-RU" sz="18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2005</a:t>
                      </a:r>
                      <a:endParaRPr lang="ru-RU" sz="18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2008</a:t>
                      </a:r>
                      <a:endParaRPr lang="ru-RU" sz="18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2011</a:t>
                      </a:r>
                      <a:endParaRPr lang="ru-RU" sz="18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2013</a:t>
                      </a:r>
                      <a:endParaRPr lang="ru-RU" sz="18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1800">
                          <a:effectLst/>
                        </a:rPr>
                        <a:t>Q1 2014</a:t>
                      </a:r>
                      <a:endParaRPr lang="ru-RU" sz="1800">
                        <a:effectLst/>
                        <a:latin typeface="Calibri"/>
                        <a:ea typeface="Calibri"/>
                        <a:cs typeface="Times New Roman"/>
                      </a:endParaRPr>
                    </a:p>
                  </a:txBody>
                  <a:tcPr marL="68580" marR="68580" marT="0" marB="0" anchor="ctr"/>
                </a:tc>
              </a:tr>
              <a:tr h="190500">
                <a:tc>
                  <a:txBody>
                    <a:bodyPr/>
                    <a:lstStyle/>
                    <a:p>
                      <a:pPr>
                        <a:lnSpc>
                          <a:spcPct val="115000"/>
                        </a:lnSpc>
                        <a:spcAft>
                          <a:spcPts val="0"/>
                        </a:spcAft>
                      </a:pPr>
                      <a:r>
                        <a:rPr lang="ru-RU" sz="1800">
                          <a:effectLst/>
                        </a:rPr>
                        <a:t>Financial account</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66997</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100781</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88748</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22906</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21229</a:t>
                      </a:r>
                      <a:endParaRPr lang="ru-RU" sz="1800">
                        <a:effectLst/>
                        <a:latin typeface="Calibri"/>
                        <a:ea typeface="Calibri"/>
                        <a:cs typeface="Times New Roman"/>
                      </a:endParaRPr>
                    </a:p>
                  </a:txBody>
                  <a:tcPr marL="68580" marR="68580" marT="0" marB="0"/>
                </a:tc>
              </a:tr>
              <a:tr h="190500">
                <a:tc>
                  <a:txBody>
                    <a:bodyPr/>
                    <a:lstStyle/>
                    <a:p>
                      <a:pPr marL="255270">
                        <a:lnSpc>
                          <a:spcPct val="115000"/>
                        </a:lnSpc>
                        <a:spcAft>
                          <a:spcPts val="0"/>
                        </a:spcAft>
                      </a:pPr>
                      <a:r>
                        <a:rPr lang="ru-RU" sz="1800">
                          <a:effectLst/>
                        </a:rPr>
                        <a:t>Direct investment </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2372</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-19120</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11767</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16058</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5627</a:t>
                      </a:r>
                      <a:endParaRPr lang="ru-RU" sz="1800">
                        <a:effectLst/>
                        <a:latin typeface="Calibri"/>
                        <a:ea typeface="Calibri"/>
                        <a:cs typeface="Times New Roman"/>
                      </a:endParaRPr>
                    </a:p>
                  </a:txBody>
                  <a:tcPr marL="68580" marR="68580" marT="0" marB="0"/>
                </a:tc>
              </a:tr>
              <a:tr h="161925">
                <a:tc>
                  <a:txBody>
                    <a:bodyPr/>
                    <a:lstStyle/>
                    <a:p>
                      <a:pPr marL="255270">
                        <a:lnSpc>
                          <a:spcPct val="115000"/>
                        </a:lnSpc>
                        <a:spcAft>
                          <a:spcPts val="0"/>
                        </a:spcAft>
                      </a:pPr>
                      <a:r>
                        <a:rPr lang="ru-RU" sz="1800">
                          <a:effectLst/>
                        </a:rPr>
                        <a:t>Portfolio investment </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11443</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35691</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15277</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11011</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17635</a:t>
                      </a:r>
                      <a:endParaRPr lang="ru-RU" sz="1800">
                        <a:effectLst/>
                        <a:latin typeface="Calibri"/>
                        <a:ea typeface="Calibri"/>
                        <a:cs typeface="Times New Roman"/>
                      </a:endParaRPr>
                    </a:p>
                  </a:txBody>
                  <a:tcPr marL="68580" marR="68580" marT="0" marB="0"/>
                </a:tc>
              </a:tr>
              <a:tr h="190500">
                <a:tc>
                  <a:txBody>
                    <a:bodyPr/>
                    <a:lstStyle/>
                    <a:p>
                      <a:pPr marL="255270">
                        <a:lnSpc>
                          <a:spcPct val="115000"/>
                        </a:lnSpc>
                        <a:spcAft>
                          <a:spcPts val="0"/>
                        </a:spcAft>
                      </a:pPr>
                      <a:r>
                        <a:rPr lang="en-US" sz="1800">
                          <a:effectLst/>
                        </a:rPr>
                        <a:t>Financial derivatives</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233</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1370</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1394</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346</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623</a:t>
                      </a:r>
                      <a:endParaRPr lang="ru-RU" sz="1800">
                        <a:effectLst/>
                        <a:latin typeface="Calibri"/>
                        <a:ea typeface="Calibri"/>
                        <a:cs typeface="Times New Roman"/>
                      </a:endParaRPr>
                    </a:p>
                  </a:txBody>
                  <a:tcPr marL="68580" marR="68580" marT="0" marB="0"/>
                </a:tc>
              </a:tr>
              <a:tr h="161925">
                <a:tc>
                  <a:txBody>
                    <a:bodyPr/>
                    <a:lstStyle/>
                    <a:p>
                      <a:pPr marL="255270">
                        <a:lnSpc>
                          <a:spcPct val="115000"/>
                        </a:lnSpc>
                        <a:spcAft>
                          <a:spcPts val="0"/>
                        </a:spcAft>
                      </a:pPr>
                      <a:r>
                        <a:rPr lang="ru-RU" sz="1800">
                          <a:effectLst/>
                        </a:rPr>
                        <a:t>Other investment </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-8511</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121765</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47679</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17567</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24695</a:t>
                      </a:r>
                      <a:endParaRPr lang="ru-RU" sz="1800">
                        <a:effectLst/>
                        <a:latin typeface="Calibri"/>
                        <a:ea typeface="Calibri"/>
                        <a:cs typeface="Times New Roman"/>
                      </a:endParaRPr>
                    </a:p>
                  </a:txBody>
                  <a:tcPr marL="68580" marR="68580" marT="0" marB="0"/>
                </a:tc>
              </a:tr>
              <a:tr h="161925">
                <a:tc>
                  <a:txBody>
                    <a:bodyPr/>
                    <a:lstStyle/>
                    <a:p>
                      <a:pPr marL="255270">
                        <a:lnSpc>
                          <a:spcPct val="115000"/>
                        </a:lnSpc>
                        <a:spcAft>
                          <a:spcPts val="0"/>
                        </a:spcAft>
                      </a:pPr>
                      <a:r>
                        <a:rPr lang="ru-RU" sz="1800">
                          <a:effectLst/>
                        </a:rPr>
                        <a:t>Reserve assets </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61461</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-38925</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12630</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-22077</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-27351</a:t>
                      </a:r>
                      <a:endParaRPr lang="ru-RU" sz="1800">
                        <a:effectLst/>
                        <a:latin typeface="Calibri"/>
                        <a:ea typeface="Calibri"/>
                        <a:cs typeface="Times New Roman"/>
                      </a:endParaRPr>
                    </a:p>
                  </a:txBody>
                  <a:tcPr marL="68580" marR="68580" marT="0" marB="0"/>
                </a:tc>
              </a:tr>
              <a:tr h="161925">
                <a:tc>
                  <a:txBody>
                    <a:bodyPr/>
                    <a:lstStyle/>
                    <a:p>
                      <a:pPr>
                        <a:lnSpc>
                          <a:spcPct val="115000"/>
                        </a:lnSpc>
                        <a:spcAft>
                          <a:spcPts val="0"/>
                        </a:spcAft>
                      </a:pPr>
                      <a:r>
                        <a:rPr lang="ru-RU" sz="1800">
                          <a:effectLst/>
                        </a:rPr>
                        <a:t>Net errors and omissions</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-5004</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-3051</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-8655</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a:effectLst/>
                        </a:rPr>
                        <a:t>-10840</a:t>
                      </a:r>
                      <a:endParaRPr lang="ru-RU" sz="1800">
                        <a:effectLst/>
                        <a:latin typeface="Calibri"/>
                        <a:ea typeface="Calibri"/>
                        <a:cs typeface="Times New Roman"/>
                      </a:endParaRPr>
                    </a:p>
                  </a:txBody>
                  <a:tcPr marL="68580" marR="68580" marT="0" marB="0"/>
                </a:tc>
                <a:tc>
                  <a:txBody>
                    <a:bodyPr/>
                    <a:lstStyle/>
                    <a:p>
                      <a:pPr algn="r">
                        <a:lnSpc>
                          <a:spcPct val="115000"/>
                        </a:lnSpc>
                        <a:spcAft>
                          <a:spcPts val="0"/>
                        </a:spcAft>
                      </a:pPr>
                      <a:r>
                        <a:rPr lang="ru-RU" sz="1800" dirty="0">
                          <a:effectLst/>
                        </a:rPr>
                        <a:t>-5675</a:t>
                      </a:r>
                      <a:endParaRPr lang="ru-RU" sz="1800" dirty="0">
                        <a:effectLst/>
                        <a:latin typeface="Calibri"/>
                        <a:ea typeface="Calibri"/>
                        <a:cs typeface="Times New Roman"/>
                      </a:endParaRPr>
                    </a:p>
                  </a:txBody>
                  <a:tcPr marL="68580" marR="68580" marT="0" marB="0"/>
                </a:tc>
              </a:tr>
            </a:tbl>
          </a:graphicData>
        </a:graphic>
      </p:graphicFrame>
      <p:sp>
        <p:nvSpPr>
          <p:cNvPr id="5" name="Прямоугольник 4"/>
          <p:cNvSpPr/>
          <p:nvPr/>
        </p:nvSpPr>
        <p:spPr>
          <a:xfrm>
            <a:off x="611560" y="4365104"/>
            <a:ext cx="7776864" cy="369332"/>
          </a:xfrm>
          <a:prstGeom prst="rect">
            <a:avLst/>
          </a:prstGeom>
        </p:spPr>
        <p:txBody>
          <a:bodyPr wrap="square">
            <a:spAutoFit/>
          </a:bodyPr>
          <a:lstStyle/>
          <a:p>
            <a:r>
              <a:rPr lang="en-US" dirty="0"/>
              <a:t>Source: Central Bank of Russian Federation, </a:t>
            </a:r>
            <a:r>
              <a:rPr lang="en-US" u="sng" dirty="0">
                <a:hlinkClick r:id="rId2"/>
              </a:rPr>
              <a:t>www.cbr.ru</a:t>
            </a:r>
            <a:r>
              <a:rPr lang="en-US" dirty="0"/>
              <a:t>. 2014.</a:t>
            </a:r>
            <a:endParaRPr lang="ru-RU" dirty="0"/>
          </a:p>
        </p:txBody>
      </p:sp>
    </p:spTree>
    <p:extLst>
      <p:ext uri="{BB962C8B-B14F-4D97-AF65-F5344CB8AC3E}">
        <p14:creationId xmlns:p14="http://schemas.microsoft.com/office/powerpoint/2010/main" val="34196344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err="1"/>
              <a:t>Balance</a:t>
            </a:r>
            <a:r>
              <a:rPr lang="ru-RU" sz="2800" dirty="0"/>
              <a:t> </a:t>
            </a:r>
            <a:r>
              <a:rPr lang="ru-RU" sz="2800" dirty="0" err="1"/>
              <a:t>of</a:t>
            </a:r>
            <a:r>
              <a:rPr lang="ru-RU" sz="2800" dirty="0"/>
              <a:t> </a:t>
            </a:r>
            <a:r>
              <a:rPr lang="ru-RU" sz="2800" dirty="0" err="1"/>
              <a:t>payments</a:t>
            </a:r>
            <a:r>
              <a:rPr lang="ru-RU" sz="2800" dirty="0"/>
              <a:t> </a:t>
            </a:r>
            <a:r>
              <a:rPr lang="ru-RU" sz="2800" dirty="0" err="1"/>
              <a:t>of</a:t>
            </a:r>
            <a:r>
              <a:rPr lang="ru-RU" sz="2800" dirty="0"/>
              <a:t> </a:t>
            </a:r>
            <a:r>
              <a:rPr lang="ru-RU" sz="2800" dirty="0" err="1"/>
              <a:t>Russian</a:t>
            </a:r>
            <a:r>
              <a:rPr lang="ru-RU" sz="2800" dirty="0"/>
              <a:t> </a:t>
            </a:r>
            <a:r>
              <a:rPr lang="ru-RU" sz="2800" dirty="0" err="1"/>
              <a:t>Federation</a:t>
            </a:r>
            <a:r>
              <a:rPr lang="ru-RU" sz="2800" dirty="0"/>
              <a:t> </a:t>
            </a:r>
            <a:r>
              <a:rPr lang="en-US" sz="2800" dirty="0" smtClean="0"/>
              <a:t/>
            </a:r>
            <a:br>
              <a:rPr lang="en-US" sz="2800" dirty="0" smtClean="0"/>
            </a:br>
            <a:r>
              <a:rPr lang="ru-RU" sz="2800" dirty="0" err="1" smtClean="0"/>
              <a:t>in</a:t>
            </a:r>
            <a:r>
              <a:rPr lang="ru-RU" sz="2800" dirty="0" smtClean="0"/>
              <a:t> </a:t>
            </a:r>
            <a:r>
              <a:rPr lang="ru-RU" sz="2800" dirty="0" err="1"/>
              <a:t>millions</a:t>
            </a:r>
            <a:r>
              <a:rPr lang="ru-RU" sz="2800" dirty="0"/>
              <a:t> </a:t>
            </a:r>
            <a:r>
              <a:rPr lang="ru-RU" sz="2800" dirty="0" err="1"/>
              <a:t>of</a:t>
            </a:r>
            <a:r>
              <a:rPr lang="ru-RU" sz="2800" dirty="0"/>
              <a:t> US </a:t>
            </a:r>
            <a:r>
              <a:rPr lang="ru-RU" sz="2800" dirty="0" err="1"/>
              <a:t>dollars</a:t>
            </a:r>
            <a:r>
              <a:rPr lang="ru-RU" sz="2800" dirty="0"/>
              <a:t/>
            </a:r>
            <a:br>
              <a:rPr lang="ru-RU" sz="2800" dirty="0"/>
            </a:br>
            <a:r>
              <a:rPr lang="ru-RU" sz="2800" dirty="0" err="1"/>
              <a:t>for</a:t>
            </a:r>
            <a:r>
              <a:rPr lang="ru-RU" sz="2800" dirty="0"/>
              <a:t> </a:t>
            </a:r>
            <a:r>
              <a:rPr lang="ru-RU" sz="2800" dirty="0" err="1"/>
              <a:t>period</a:t>
            </a:r>
            <a:r>
              <a:rPr lang="ru-RU" sz="2800" dirty="0"/>
              <a:t> </a:t>
            </a:r>
            <a:r>
              <a:rPr lang="ru-RU" sz="2800" dirty="0" err="1"/>
              <a:t>from</a:t>
            </a:r>
            <a:r>
              <a:rPr lang="ru-RU" sz="2800" dirty="0"/>
              <a:t> 2005 </a:t>
            </a:r>
            <a:r>
              <a:rPr lang="ru-RU" sz="2800" dirty="0" err="1"/>
              <a:t>to</a:t>
            </a:r>
            <a:r>
              <a:rPr lang="ru-RU" sz="2800" dirty="0"/>
              <a:t> 1Q 2014</a:t>
            </a:r>
          </a:p>
        </p:txBody>
      </p:sp>
      <p:graphicFrame>
        <p:nvGraphicFramePr>
          <p:cNvPr id="4" name="Объект 3"/>
          <p:cNvGraphicFramePr>
            <a:graphicFrameLocks noGrp="1"/>
          </p:cNvGraphicFramePr>
          <p:nvPr>
            <p:ph idx="1"/>
            <p:extLst>
              <p:ext uri="{D42A27DB-BD31-4B8C-83A1-F6EECF244321}">
                <p14:modId xmlns:p14="http://schemas.microsoft.com/office/powerpoint/2010/main" val="4141822637"/>
              </p:ext>
            </p:extLst>
          </p:nvPr>
        </p:nvGraphicFramePr>
        <p:xfrm>
          <a:off x="683568" y="1723644"/>
          <a:ext cx="7848871" cy="2453640"/>
        </p:xfrm>
        <a:graphic>
          <a:graphicData uri="http://schemas.openxmlformats.org/drawingml/2006/table">
            <a:tbl>
              <a:tblPr firstRow="1" firstCol="1" bandRow="1">
                <a:tableStyleId>{5C22544A-7EE6-4342-B048-85BDC9FD1C3A}</a:tableStyleId>
              </a:tblPr>
              <a:tblGrid>
                <a:gridCol w="2535197"/>
                <a:gridCol w="1074570"/>
                <a:gridCol w="1074570"/>
                <a:gridCol w="1074570"/>
                <a:gridCol w="1074570"/>
                <a:gridCol w="1015394"/>
              </a:tblGrid>
              <a:tr h="190500">
                <a:tc>
                  <a:txBody>
                    <a:bodyPr/>
                    <a:lstStyle/>
                    <a:p>
                      <a:pPr algn="ctr">
                        <a:lnSpc>
                          <a:spcPct val="115000"/>
                        </a:lnSpc>
                        <a:spcAft>
                          <a:spcPts val="0"/>
                        </a:spcAft>
                      </a:pPr>
                      <a:r>
                        <a:rPr lang="en-US" sz="2000">
                          <a:effectLst/>
                        </a:rPr>
                        <a:t>Indicator</a:t>
                      </a:r>
                      <a:endParaRPr lang="ru-RU" sz="20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2000">
                          <a:effectLst/>
                        </a:rPr>
                        <a:t>-</a:t>
                      </a:r>
                      <a:r>
                        <a:rPr lang="ru-RU" sz="2000">
                          <a:effectLst/>
                        </a:rPr>
                        <a:t>2005</a:t>
                      </a:r>
                      <a:r>
                        <a:rPr lang="en-US" sz="2000">
                          <a:effectLst/>
                        </a:rPr>
                        <a:t>-</a:t>
                      </a:r>
                      <a:endParaRPr lang="ru-RU" sz="20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2000">
                          <a:effectLst/>
                        </a:rPr>
                        <a:t>-</a:t>
                      </a:r>
                      <a:r>
                        <a:rPr lang="ru-RU" sz="2000">
                          <a:effectLst/>
                        </a:rPr>
                        <a:t>2008</a:t>
                      </a:r>
                      <a:r>
                        <a:rPr lang="en-US" sz="2000">
                          <a:effectLst/>
                        </a:rPr>
                        <a:t>-</a:t>
                      </a:r>
                      <a:endParaRPr lang="ru-RU" sz="20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2000">
                          <a:effectLst/>
                        </a:rPr>
                        <a:t>-</a:t>
                      </a:r>
                      <a:r>
                        <a:rPr lang="ru-RU" sz="2000">
                          <a:effectLst/>
                        </a:rPr>
                        <a:t>2011</a:t>
                      </a:r>
                      <a:r>
                        <a:rPr lang="en-US" sz="2000">
                          <a:effectLst/>
                        </a:rPr>
                        <a:t>-</a:t>
                      </a:r>
                      <a:endParaRPr lang="ru-RU" sz="20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2000">
                          <a:effectLst/>
                        </a:rPr>
                        <a:t>-</a:t>
                      </a:r>
                      <a:r>
                        <a:rPr lang="ru-RU" sz="2000">
                          <a:effectLst/>
                        </a:rPr>
                        <a:t>2013</a:t>
                      </a:r>
                      <a:r>
                        <a:rPr lang="en-US" sz="2000">
                          <a:effectLst/>
                        </a:rPr>
                        <a:t>-</a:t>
                      </a:r>
                      <a:endParaRPr lang="ru-RU" sz="20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ru-RU" sz="2000">
                          <a:effectLst/>
                        </a:rPr>
                        <a:t>Q1 2014</a:t>
                      </a:r>
                      <a:endParaRPr lang="ru-RU" sz="2000">
                        <a:effectLst/>
                        <a:latin typeface="Calibri"/>
                        <a:ea typeface="Calibri"/>
                        <a:cs typeface="Times New Roman"/>
                      </a:endParaRPr>
                    </a:p>
                  </a:txBody>
                  <a:tcPr marL="68580" marR="68580" marT="0" marB="0" anchor="ctr"/>
                </a:tc>
              </a:tr>
              <a:tr h="190500">
                <a:tc>
                  <a:txBody>
                    <a:bodyPr/>
                    <a:lstStyle/>
                    <a:p>
                      <a:pPr>
                        <a:lnSpc>
                          <a:spcPct val="115000"/>
                        </a:lnSpc>
                        <a:spcAft>
                          <a:spcPts val="0"/>
                        </a:spcAft>
                      </a:pPr>
                      <a:r>
                        <a:rPr lang="ru-RU" sz="2000">
                          <a:effectLst/>
                        </a:rPr>
                        <a:t>Current account</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84389</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103935</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97274</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34141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27089</a:t>
                      </a:r>
                      <a:endParaRPr lang="ru-RU" sz="2000">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ru-RU" sz="2000">
                          <a:effectLst/>
                        </a:rPr>
                        <a:t>Capital account</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-12387</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-104</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130</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-395</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-185</a:t>
                      </a:r>
                      <a:endParaRPr lang="ru-RU" sz="2000">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ru-RU" sz="2000">
                          <a:effectLst/>
                        </a:rPr>
                        <a:t>Financial account</a:t>
                      </a:r>
                      <a:r>
                        <a:rPr lang="en-US" sz="2000">
                          <a:effectLst/>
                        </a:rPr>
                        <a:t>*</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a:t>
                      </a:r>
                      <a:r>
                        <a:rPr lang="ru-RU" sz="2000">
                          <a:effectLst/>
                        </a:rPr>
                        <a:t>66997</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a:t>
                      </a:r>
                      <a:r>
                        <a:rPr lang="ru-RU" sz="2000">
                          <a:effectLst/>
                        </a:rPr>
                        <a:t>100781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a:t>
                      </a:r>
                      <a:r>
                        <a:rPr lang="ru-RU" sz="2000">
                          <a:effectLst/>
                        </a:rPr>
                        <a:t>88748</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a:t>
                      </a:r>
                      <a:r>
                        <a:rPr lang="ru-RU" sz="2000">
                          <a:effectLst/>
                        </a:rPr>
                        <a:t>22906</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a:t>
                      </a:r>
                      <a:r>
                        <a:rPr lang="ru-RU" sz="2000">
                          <a:effectLst/>
                        </a:rPr>
                        <a:t>21229</a:t>
                      </a:r>
                      <a:endParaRPr lang="ru-RU" sz="2000">
                        <a:effectLst/>
                        <a:latin typeface="Calibri"/>
                        <a:ea typeface="Calibri"/>
                        <a:cs typeface="Times New Roman"/>
                      </a:endParaRPr>
                    </a:p>
                  </a:txBody>
                  <a:tcPr marL="68580" marR="68580" marT="0" marB="0"/>
                </a:tc>
              </a:tr>
              <a:tr h="161925">
                <a:tc>
                  <a:txBody>
                    <a:bodyPr/>
                    <a:lstStyle/>
                    <a:p>
                      <a:pPr>
                        <a:lnSpc>
                          <a:spcPct val="115000"/>
                        </a:lnSpc>
                        <a:spcAft>
                          <a:spcPts val="0"/>
                        </a:spcAft>
                      </a:pPr>
                      <a:r>
                        <a:rPr lang="ru-RU" sz="2000">
                          <a:effectLst/>
                        </a:rPr>
                        <a:t>Net errors and omissions</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-5004</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-3051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-8655</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-10840</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-5675</a:t>
                      </a:r>
                      <a:endParaRPr lang="ru-RU" sz="2000">
                        <a:effectLst/>
                        <a:latin typeface="Calibri"/>
                        <a:ea typeface="Calibri"/>
                        <a:cs typeface="Times New Roman"/>
                      </a:endParaRPr>
                    </a:p>
                  </a:txBody>
                  <a:tcPr marL="68580" marR="68580" marT="0" marB="0"/>
                </a:tc>
              </a:tr>
              <a:tr h="161925">
                <a:tc>
                  <a:txBody>
                    <a:bodyPr/>
                    <a:lstStyle/>
                    <a:p>
                      <a:pPr>
                        <a:lnSpc>
                          <a:spcPct val="115000"/>
                        </a:lnSpc>
                        <a:spcAft>
                          <a:spcPts val="0"/>
                        </a:spcAft>
                      </a:pPr>
                      <a:r>
                        <a:rPr lang="en-US" sz="2000">
                          <a:effectLst/>
                        </a:rPr>
                        <a:t>Total**</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0</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dirty="0">
                          <a:effectLst/>
                        </a:rPr>
                        <a:t>0</a:t>
                      </a:r>
                      <a:endParaRPr lang="ru-RU" sz="2000" dirty="0">
                        <a:effectLst/>
                        <a:latin typeface="Calibri"/>
                        <a:ea typeface="Calibri"/>
                        <a:cs typeface="Times New Roman"/>
                      </a:endParaRPr>
                    </a:p>
                  </a:txBody>
                  <a:tcPr marL="68580" marR="68580" marT="0" marB="0"/>
                </a:tc>
              </a:tr>
            </a:tbl>
          </a:graphicData>
        </a:graphic>
      </p:graphicFrame>
      <p:sp>
        <p:nvSpPr>
          <p:cNvPr id="5" name="Прямоугольник 4"/>
          <p:cNvSpPr/>
          <p:nvPr/>
        </p:nvSpPr>
        <p:spPr>
          <a:xfrm>
            <a:off x="683568" y="4293096"/>
            <a:ext cx="7848872" cy="1200329"/>
          </a:xfrm>
          <a:prstGeom prst="rect">
            <a:avLst/>
          </a:prstGeom>
        </p:spPr>
        <p:txBody>
          <a:bodyPr wrap="square">
            <a:spAutoFit/>
          </a:bodyPr>
          <a:lstStyle/>
          <a:p>
            <a:r>
              <a:rPr lang="en-US" b="1" dirty="0"/>
              <a:t>* Financial account is reported in previous tables with opposite sign. In fact it must be subtracted from the current account.</a:t>
            </a:r>
            <a:endParaRPr lang="ru-RU" b="1" dirty="0"/>
          </a:p>
          <a:p>
            <a:r>
              <a:rPr lang="en-US" b="1" dirty="0"/>
              <a:t>** Total sum not always equals to zero because of rounding errors.</a:t>
            </a:r>
            <a:endParaRPr lang="ru-RU" b="1" dirty="0"/>
          </a:p>
          <a:p>
            <a:r>
              <a:rPr lang="en-US" dirty="0"/>
              <a:t>Source: Central Bank of Russian Federation, </a:t>
            </a:r>
            <a:r>
              <a:rPr lang="en-US" u="sng" dirty="0">
                <a:hlinkClick r:id="rId2"/>
              </a:rPr>
              <a:t>www.cbr.ru</a:t>
            </a:r>
            <a:r>
              <a:rPr lang="en-US" dirty="0"/>
              <a:t>. 2014.</a:t>
            </a:r>
            <a:endParaRPr lang="ru-RU" dirty="0"/>
          </a:p>
        </p:txBody>
      </p:sp>
    </p:spTree>
    <p:extLst>
      <p:ext uri="{BB962C8B-B14F-4D97-AF65-F5344CB8AC3E}">
        <p14:creationId xmlns:p14="http://schemas.microsoft.com/office/powerpoint/2010/main" val="3182445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3.2. The balance of payments transactions classification</a:t>
            </a:r>
            <a:endParaRPr lang="ru-RU" dirty="0"/>
          </a:p>
        </p:txBody>
      </p:sp>
      <p:sp>
        <p:nvSpPr>
          <p:cNvPr id="3" name="Объект 2"/>
          <p:cNvSpPr>
            <a:spLocks noGrp="1"/>
          </p:cNvSpPr>
          <p:nvPr>
            <p:ph idx="1"/>
          </p:nvPr>
        </p:nvSpPr>
        <p:spPr/>
        <p:txBody>
          <a:bodyPr>
            <a:normAutofit fontScale="85000" lnSpcReduction="10000"/>
          </a:bodyPr>
          <a:lstStyle/>
          <a:p>
            <a:r>
              <a:rPr lang="ru-RU" dirty="0" err="1"/>
              <a:t>The</a:t>
            </a:r>
            <a:r>
              <a:rPr lang="ru-RU" dirty="0"/>
              <a:t> </a:t>
            </a:r>
            <a:r>
              <a:rPr lang="ru-RU" dirty="0" err="1"/>
              <a:t>balance</a:t>
            </a:r>
            <a:r>
              <a:rPr lang="ru-RU" dirty="0"/>
              <a:t> </a:t>
            </a:r>
            <a:r>
              <a:rPr lang="ru-RU" dirty="0" err="1"/>
              <a:t>of</a:t>
            </a:r>
            <a:r>
              <a:rPr lang="ru-RU" dirty="0"/>
              <a:t> </a:t>
            </a:r>
            <a:r>
              <a:rPr lang="ru-RU" dirty="0" err="1"/>
              <a:t>payments</a:t>
            </a:r>
            <a:r>
              <a:rPr lang="ru-RU" dirty="0"/>
              <a:t> </a:t>
            </a:r>
            <a:r>
              <a:rPr lang="ru-RU" dirty="0" err="1"/>
              <a:t>is</a:t>
            </a:r>
            <a:r>
              <a:rPr lang="ru-RU" dirty="0"/>
              <a:t> </a:t>
            </a:r>
            <a:r>
              <a:rPr lang="ru-RU" dirty="0" err="1"/>
              <a:t>composed</a:t>
            </a:r>
            <a:r>
              <a:rPr lang="ru-RU" dirty="0"/>
              <a:t> </a:t>
            </a:r>
            <a:r>
              <a:rPr lang="ru-RU" dirty="0" err="1"/>
              <a:t>as</a:t>
            </a:r>
            <a:r>
              <a:rPr lang="ru-RU" dirty="0"/>
              <a:t> a </a:t>
            </a:r>
            <a:r>
              <a:rPr lang="ru-RU" dirty="0" err="1"/>
              <a:t>balance</a:t>
            </a:r>
            <a:r>
              <a:rPr lang="ru-RU" dirty="0"/>
              <a:t> </a:t>
            </a:r>
            <a:r>
              <a:rPr lang="ru-RU" dirty="0" err="1"/>
              <a:t>sheet</a:t>
            </a:r>
            <a:r>
              <a:rPr lang="ru-RU" dirty="0"/>
              <a:t> </a:t>
            </a:r>
            <a:r>
              <a:rPr lang="ru-RU" dirty="0" err="1"/>
              <a:t>using</a:t>
            </a:r>
            <a:r>
              <a:rPr lang="ru-RU" dirty="0"/>
              <a:t> </a:t>
            </a:r>
            <a:r>
              <a:rPr lang="ru-RU" dirty="0" err="1"/>
              <a:t>double-entry</a:t>
            </a:r>
            <a:r>
              <a:rPr lang="ru-RU" dirty="0"/>
              <a:t> </a:t>
            </a:r>
            <a:r>
              <a:rPr lang="ru-RU" dirty="0" err="1"/>
              <a:t>bookkeeping</a:t>
            </a:r>
            <a:r>
              <a:rPr lang="ru-RU" dirty="0"/>
              <a:t> – </a:t>
            </a:r>
            <a:r>
              <a:rPr lang="ru-RU" dirty="0" err="1"/>
              <a:t>every</a:t>
            </a:r>
            <a:r>
              <a:rPr lang="ru-RU" dirty="0"/>
              <a:t> </a:t>
            </a:r>
            <a:r>
              <a:rPr lang="ru-RU" dirty="0" err="1"/>
              <a:t>item</a:t>
            </a:r>
            <a:r>
              <a:rPr lang="ru-RU" dirty="0"/>
              <a:t> </a:t>
            </a:r>
            <a:r>
              <a:rPr lang="ru-RU" dirty="0" err="1"/>
              <a:t>involves</a:t>
            </a:r>
            <a:r>
              <a:rPr lang="ru-RU" dirty="0"/>
              <a:t> </a:t>
            </a:r>
            <a:r>
              <a:rPr lang="ru-RU" dirty="0" err="1"/>
              <a:t>two</a:t>
            </a:r>
            <a:r>
              <a:rPr lang="ru-RU" dirty="0"/>
              <a:t> </a:t>
            </a:r>
            <a:r>
              <a:rPr lang="ru-RU" dirty="0" err="1"/>
              <a:t>entries</a:t>
            </a:r>
            <a:r>
              <a:rPr lang="ru-RU" dirty="0"/>
              <a:t>, a </a:t>
            </a:r>
            <a:r>
              <a:rPr lang="ru-RU" dirty="0" err="1"/>
              <a:t>credit</a:t>
            </a:r>
            <a:r>
              <a:rPr lang="ru-RU" dirty="0"/>
              <a:t> </a:t>
            </a:r>
            <a:r>
              <a:rPr lang="ru-RU" dirty="0" err="1"/>
              <a:t>and</a:t>
            </a:r>
            <a:r>
              <a:rPr lang="ru-RU" dirty="0"/>
              <a:t> a </a:t>
            </a:r>
            <a:r>
              <a:rPr lang="ru-RU" dirty="0" err="1"/>
              <a:t>debit</a:t>
            </a:r>
            <a:r>
              <a:rPr lang="ru-RU" dirty="0"/>
              <a:t>. </a:t>
            </a:r>
            <a:endParaRPr lang="en-US" dirty="0" smtClean="0"/>
          </a:p>
          <a:p>
            <a:r>
              <a:rPr lang="ru-RU" dirty="0" err="1" smtClean="0"/>
              <a:t>The</a:t>
            </a:r>
            <a:r>
              <a:rPr lang="ru-RU" dirty="0" smtClean="0"/>
              <a:t> </a:t>
            </a:r>
            <a:r>
              <a:rPr lang="ru-RU" dirty="0" err="1"/>
              <a:t>credits</a:t>
            </a:r>
            <a:r>
              <a:rPr lang="ru-RU" dirty="0"/>
              <a:t> </a:t>
            </a:r>
            <a:r>
              <a:rPr lang="ru-RU" dirty="0" err="1"/>
              <a:t>record</a:t>
            </a:r>
            <a:r>
              <a:rPr lang="ru-RU" dirty="0"/>
              <a:t> </a:t>
            </a:r>
            <a:r>
              <a:rPr lang="ru-RU" dirty="0" err="1"/>
              <a:t>items</a:t>
            </a:r>
            <a:r>
              <a:rPr lang="ru-RU" dirty="0"/>
              <a:t> </a:t>
            </a:r>
            <a:r>
              <a:rPr lang="ru-RU" dirty="0" err="1"/>
              <a:t>lead</a:t>
            </a:r>
            <a:r>
              <a:rPr lang="ru-RU" dirty="0"/>
              <a:t> </a:t>
            </a:r>
            <a:r>
              <a:rPr lang="ru-RU" dirty="0" err="1"/>
              <a:t>to</a:t>
            </a:r>
            <a:r>
              <a:rPr lang="ru-RU" dirty="0"/>
              <a:t> </a:t>
            </a:r>
            <a:r>
              <a:rPr lang="ru-RU" dirty="0" err="1"/>
              <a:t>inflows</a:t>
            </a:r>
            <a:r>
              <a:rPr lang="ru-RU" dirty="0"/>
              <a:t> </a:t>
            </a:r>
            <a:r>
              <a:rPr lang="ru-RU" dirty="0" err="1"/>
              <a:t>of</a:t>
            </a:r>
            <a:r>
              <a:rPr lang="ru-RU" dirty="0"/>
              <a:t> </a:t>
            </a:r>
            <a:r>
              <a:rPr lang="ru-RU" dirty="0" err="1"/>
              <a:t>payments</a:t>
            </a:r>
            <a:r>
              <a:rPr lang="ru-RU" dirty="0"/>
              <a:t>. </a:t>
            </a:r>
            <a:r>
              <a:rPr lang="ru-RU" dirty="0" err="1"/>
              <a:t>Such</a:t>
            </a:r>
            <a:r>
              <a:rPr lang="ru-RU" dirty="0"/>
              <a:t> </a:t>
            </a:r>
            <a:r>
              <a:rPr lang="ru-RU" dirty="0" err="1"/>
              <a:t>items</a:t>
            </a:r>
            <a:r>
              <a:rPr lang="ru-RU" dirty="0"/>
              <a:t> </a:t>
            </a:r>
            <a:r>
              <a:rPr lang="ru-RU" dirty="0" err="1"/>
              <a:t>are</a:t>
            </a:r>
            <a:r>
              <a:rPr lang="ru-RU" dirty="0"/>
              <a:t> </a:t>
            </a:r>
            <a:r>
              <a:rPr lang="ru-RU" dirty="0" err="1"/>
              <a:t>associated</a:t>
            </a:r>
            <a:r>
              <a:rPr lang="ru-RU" dirty="0"/>
              <a:t> </a:t>
            </a:r>
            <a:r>
              <a:rPr lang="ru-RU" dirty="0" err="1"/>
              <a:t>with</a:t>
            </a:r>
            <a:r>
              <a:rPr lang="ru-RU" dirty="0"/>
              <a:t> a </a:t>
            </a:r>
            <a:r>
              <a:rPr lang="ru-RU" dirty="0" err="1"/>
              <a:t>greater</a:t>
            </a:r>
            <a:r>
              <a:rPr lang="ru-RU" dirty="0"/>
              <a:t> </a:t>
            </a:r>
            <a:r>
              <a:rPr lang="ru-RU" dirty="0" err="1"/>
              <a:t>demand</a:t>
            </a:r>
            <a:r>
              <a:rPr lang="ru-RU" dirty="0"/>
              <a:t> </a:t>
            </a:r>
            <a:r>
              <a:rPr lang="ru-RU" dirty="0" err="1"/>
              <a:t>for</a:t>
            </a:r>
            <a:r>
              <a:rPr lang="ru-RU" dirty="0"/>
              <a:t> </a:t>
            </a:r>
            <a:r>
              <a:rPr lang="ru-RU" dirty="0" err="1"/>
              <a:t>domestic</a:t>
            </a:r>
            <a:r>
              <a:rPr lang="ru-RU" dirty="0"/>
              <a:t> </a:t>
            </a:r>
            <a:r>
              <a:rPr lang="ru-RU" dirty="0" err="1"/>
              <a:t>currency</a:t>
            </a:r>
            <a:r>
              <a:rPr lang="ru-RU" dirty="0"/>
              <a:t> </a:t>
            </a:r>
            <a:r>
              <a:rPr lang="ru-RU" dirty="0" err="1"/>
              <a:t>or</a:t>
            </a:r>
            <a:r>
              <a:rPr lang="ru-RU" dirty="0"/>
              <a:t> </a:t>
            </a:r>
            <a:r>
              <a:rPr lang="ru-RU" dirty="0" err="1"/>
              <a:t>supply</a:t>
            </a:r>
            <a:r>
              <a:rPr lang="ru-RU" dirty="0"/>
              <a:t> </a:t>
            </a:r>
            <a:r>
              <a:rPr lang="ru-RU" dirty="0" err="1"/>
              <a:t>of</a:t>
            </a:r>
            <a:r>
              <a:rPr lang="ru-RU" dirty="0"/>
              <a:t> </a:t>
            </a:r>
            <a:r>
              <a:rPr lang="ru-RU" dirty="0" err="1"/>
              <a:t>foreign</a:t>
            </a:r>
            <a:r>
              <a:rPr lang="ru-RU" dirty="0"/>
              <a:t> </a:t>
            </a:r>
            <a:r>
              <a:rPr lang="ru-RU" dirty="0" err="1"/>
              <a:t>currency</a:t>
            </a:r>
            <a:r>
              <a:rPr lang="ru-RU" dirty="0"/>
              <a:t> </a:t>
            </a:r>
            <a:r>
              <a:rPr lang="ru-RU" dirty="0" err="1"/>
              <a:t>to</a:t>
            </a:r>
            <a:r>
              <a:rPr lang="ru-RU" dirty="0"/>
              <a:t> </a:t>
            </a:r>
            <a:r>
              <a:rPr lang="ru-RU" dirty="0" err="1"/>
              <a:t>the</a:t>
            </a:r>
            <a:r>
              <a:rPr lang="ru-RU" dirty="0"/>
              <a:t> </a:t>
            </a:r>
            <a:r>
              <a:rPr lang="ru-RU" dirty="0" err="1"/>
              <a:t>foreign</a:t>
            </a:r>
            <a:r>
              <a:rPr lang="ru-RU" dirty="0"/>
              <a:t> </a:t>
            </a:r>
            <a:r>
              <a:rPr lang="ru-RU" dirty="0" err="1"/>
              <a:t>exchange</a:t>
            </a:r>
            <a:r>
              <a:rPr lang="ru-RU" dirty="0"/>
              <a:t> </a:t>
            </a:r>
            <a:r>
              <a:rPr lang="ru-RU" dirty="0" err="1"/>
              <a:t>market</a:t>
            </a:r>
            <a:r>
              <a:rPr lang="ru-RU" dirty="0"/>
              <a:t>. </a:t>
            </a:r>
            <a:endParaRPr lang="en-US" dirty="0" smtClean="0"/>
          </a:p>
          <a:p>
            <a:r>
              <a:rPr lang="ru-RU" dirty="0" err="1" smtClean="0"/>
              <a:t>The</a:t>
            </a:r>
            <a:r>
              <a:rPr lang="ru-RU" dirty="0" smtClean="0"/>
              <a:t> </a:t>
            </a:r>
            <a:r>
              <a:rPr lang="ru-RU" dirty="0" err="1"/>
              <a:t>debits</a:t>
            </a:r>
            <a:r>
              <a:rPr lang="ru-RU" dirty="0"/>
              <a:t> </a:t>
            </a:r>
            <a:r>
              <a:rPr lang="ru-RU" dirty="0" err="1"/>
              <a:t>record</a:t>
            </a:r>
            <a:r>
              <a:rPr lang="ru-RU" dirty="0"/>
              <a:t> </a:t>
            </a:r>
            <a:r>
              <a:rPr lang="ru-RU" dirty="0" err="1"/>
              <a:t>items</a:t>
            </a:r>
            <a:r>
              <a:rPr lang="ru-RU" dirty="0"/>
              <a:t> </a:t>
            </a:r>
            <a:r>
              <a:rPr lang="ru-RU" dirty="0" err="1"/>
              <a:t>lead</a:t>
            </a:r>
            <a:r>
              <a:rPr lang="ru-RU" dirty="0"/>
              <a:t> </a:t>
            </a:r>
            <a:r>
              <a:rPr lang="ru-RU" dirty="0" err="1"/>
              <a:t>to</a:t>
            </a:r>
            <a:r>
              <a:rPr lang="ru-RU" dirty="0"/>
              <a:t> </a:t>
            </a:r>
            <a:r>
              <a:rPr lang="ru-RU" dirty="0" err="1"/>
              <a:t>payments</a:t>
            </a:r>
            <a:r>
              <a:rPr lang="ru-RU" dirty="0"/>
              <a:t> </a:t>
            </a:r>
            <a:r>
              <a:rPr lang="ru-RU" dirty="0" err="1"/>
              <a:t>outflows</a:t>
            </a:r>
            <a:r>
              <a:rPr lang="ru-RU" dirty="0"/>
              <a:t>. </a:t>
            </a:r>
            <a:r>
              <a:rPr lang="ru-RU" dirty="0" err="1"/>
              <a:t>These</a:t>
            </a:r>
            <a:r>
              <a:rPr lang="ru-RU" dirty="0"/>
              <a:t> </a:t>
            </a:r>
            <a:r>
              <a:rPr lang="ru-RU" dirty="0" err="1"/>
              <a:t>are</a:t>
            </a:r>
            <a:r>
              <a:rPr lang="ru-RU" dirty="0"/>
              <a:t> </a:t>
            </a:r>
            <a:r>
              <a:rPr lang="ru-RU" dirty="0" err="1"/>
              <a:t>associated</a:t>
            </a:r>
            <a:r>
              <a:rPr lang="ru-RU" dirty="0"/>
              <a:t> </a:t>
            </a:r>
            <a:r>
              <a:rPr lang="ru-RU" dirty="0" err="1"/>
              <a:t>with</a:t>
            </a:r>
            <a:r>
              <a:rPr lang="ru-RU" dirty="0"/>
              <a:t> a </a:t>
            </a:r>
            <a:r>
              <a:rPr lang="ru-RU" dirty="0" err="1"/>
              <a:t>greater</a:t>
            </a:r>
            <a:r>
              <a:rPr lang="ru-RU" dirty="0"/>
              <a:t> </a:t>
            </a:r>
            <a:r>
              <a:rPr lang="ru-RU" dirty="0" err="1"/>
              <a:t>supply</a:t>
            </a:r>
            <a:r>
              <a:rPr lang="ru-RU" dirty="0"/>
              <a:t> </a:t>
            </a:r>
            <a:r>
              <a:rPr lang="ru-RU" dirty="0" err="1"/>
              <a:t>of</a:t>
            </a:r>
            <a:r>
              <a:rPr lang="ru-RU" dirty="0"/>
              <a:t> </a:t>
            </a:r>
            <a:r>
              <a:rPr lang="ru-RU" dirty="0" err="1"/>
              <a:t>domestic</a:t>
            </a:r>
            <a:r>
              <a:rPr lang="ru-RU" dirty="0"/>
              <a:t> </a:t>
            </a:r>
            <a:r>
              <a:rPr lang="ru-RU" dirty="0" err="1"/>
              <a:t>currency</a:t>
            </a:r>
            <a:r>
              <a:rPr lang="ru-RU" dirty="0"/>
              <a:t> </a:t>
            </a:r>
            <a:r>
              <a:rPr lang="ru-RU" dirty="0" err="1"/>
              <a:t>or</a:t>
            </a:r>
            <a:r>
              <a:rPr lang="ru-RU" dirty="0"/>
              <a:t> </a:t>
            </a:r>
            <a:r>
              <a:rPr lang="ru-RU" dirty="0" err="1"/>
              <a:t>demand</a:t>
            </a:r>
            <a:r>
              <a:rPr lang="ru-RU" dirty="0"/>
              <a:t> </a:t>
            </a:r>
            <a:r>
              <a:rPr lang="ru-RU" dirty="0" err="1"/>
              <a:t>for</a:t>
            </a:r>
            <a:r>
              <a:rPr lang="ru-RU" dirty="0"/>
              <a:t> </a:t>
            </a:r>
            <a:r>
              <a:rPr lang="ru-RU" dirty="0" err="1"/>
              <a:t>foreign</a:t>
            </a:r>
            <a:r>
              <a:rPr lang="ru-RU" dirty="0"/>
              <a:t> </a:t>
            </a:r>
            <a:r>
              <a:rPr lang="ru-RU" dirty="0" err="1"/>
              <a:t>currency</a:t>
            </a:r>
            <a:r>
              <a:rPr lang="ru-RU" dirty="0"/>
              <a:t> </a:t>
            </a:r>
            <a:r>
              <a:rPr lang="ru-RU" dirty="0" err="1"/>
              <a:t>in</a:t>
            </a:r>
            <a:r>
              <a:rPr lang="ru-RU" dirty="0"/>
              <a:t> </a:t>
            </a:r>
            <a:r>
              <a:rPr lang="ru-RU" dirty="0" err="1"/>
              <a:t>the</a:t>
            </a:r>
            <a:r>
              <a:rPr lang="ru-RU" dirty="0"/>
              <a:t> </a:t>
            </a:r>
            <a:r>
              <a:rPr lang="ru-RU" dirty="0" err="1"/>
              <a:t>foreign</a:t>
            </a:r>
            <a:r>
              <a:rPr lang="ru-RU" dirty="0"/>
              <a:t> </a:t>
            </a:r>
            <a:r>
              <a:rPr lang="ru-RU" dirty="0" err="1"/>
              <a:t>exchange</a:t>
            </a:r>
            <a:r>
              <a:rPr lang="ru-RU" dirty="0"/>
              <a:t> </a:t>
            </a:r>
            <a:r>
              <a:rPr lang="ru-RU" dirty="0" err="1"/>
              <a:t>market</a:t>
            </a:r>
            <a:r>
              <a:rPr lang="ru-RU" dirty="0"/>
              <a:t>.</a:t>
            </a:r>
          </a:p>
        </p:txBody>
      </p:sp>
    </p:spTree>
    <p:extLst>
      <p:ext uri="{BB962C8B-B14F-4D97-AF65-F5344CB8AC3E}">
        <p14:creationId xmlns:p14="http://schemas.microsoft.com/office/powerpoint/2010/main" val="20607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a:t>Balance</a:t>
            </a:r>
            <a:r>
              <a:rPr lang="ru-RU" dirty="0"/>
              <a:t> </a:t>
            </a:r>
            <a:r>
              <a:rPr lang="ru-RU" dirty="0" err="1"/>
              <a:t>of</a:t>
            </a:r>
            <a:r>
              <a:rPr lang="ru-RU" dirty="0"/>
              <a:t> </a:t>
            </a:r>
            <a:r>
              <a:rPr lang="ru-RU" dirty="0" err="1"/>
              <a:t>Payments</a:t>
            </a:r>
            <a:r>
              <a:rPr lang="ru-RU" dirty="0"/>
              <a:t> </a:t>
            </a:r>
            <a:r>
              <a:rPr lang="en-US" dirty="0" smtClean="0"/>
              <a:t/>
            </a:r>
            <a:br>
              <a:rPr lang="en-US" dirty="0" smtClean="0"/>
            </a:br>
            <a:r>
              <a:rPr lang="ru-RU" dirty="0" err="1" smtClean="0"/>
              <a:t>example</a:t>
            </a:r>
            <a:r>
              <a:rPr lang="ru-RU" dirty="0" smtClean="0"/>
              <a:t> </a:t>
            </a:r>
            <a:r>
              <a:rPr lang="ru-RU" dirty="0" err="1" smtClean="0"/>
              <a:t>operations</a:t>
            </a:r>
            <a:r>
              <a:rPr lang="en-US" dirty="0" smtClean="0"/>
              <a:t>: current account</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596954124"/>
              </p:ext>
            </p:extLst>
          </p:nvPr>
        </p:nvGraphicFramePr>
        <p:xfrm>
          <a:off x="755576" y="1628800"/>
          <a:ext cx="7632848" cy="3657600"/>
        </p:xfrm>
        <a:graphic>
          <a:graphicData uri="http://schemas.openxmlformats.org/drawingml/2006/table">
            <a:tbl>
              <a:tblPr firstRow="1" firstCol="1" bandRow="1">
                <a:tableStyleId>{9D7B26C5-4107-4FEC-AEDC-1716B250A1EF}</a:tableStyleId>
              </a:tblPr>
              <a:tblGrid>
                <a:gridCol w="2869902"/>
                <a:gridCol w="1288321"/>
                <a:gridCol w="473261"/>
                <a:gridCol w="1247872"/>
                <a:gridCol w="473261"/>
                <a:gridCol w="1280231"/>
              </a:tblGrid>
              <a:tr h="200025">
                <a:tc>
                  <a:txBody>
                    <a:bodyPr/>
                    <a:lstStyle/>
                    <a:p>
                      <a:pPr algn="ctr">
                        <a:spcAft>
                          <a:spcPts val="0"/>
                        </a:spcAft>
                      </a:pPr>
                      <a:r>
                        <a:rPr lang="en-US" sz="2000" dirty="0">
                          <a:effectLst/>
                        </a:rPr>
                        <a:t>Indicator</a:t>
                      </a:r>
                      <a:endParaRPr lang="ru-RU" sz="2000" dirty="0">
                        <a:effectLst/>
                        <a:latin typeface="Calibri"/>
                      </a:endParaRPr>
                    </a:p>
                  </a:txBody>
                  <a:tcPr marL="68580" marR="68580" marT="0" marB="0"/>
                </a:tc>
                <a:tc>
                  <a:txBody>
                    <a:bodyPr/>
                    <a:lstStyle/>
                    <a:p>
                      <a:pPr>
                        <a:spcAft>
                          <a:spcPts val="0"/>
                        </a:spcAft>
                      </a:pPr>
                      <a:r>
                        <a:rPr lang="en-US" sz="2000">
                          <a:effectLst/>
                        </a:rPr>
                        <a:t>Credit ( + )</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pPr>
                        <a:spcAft>
                          <a:spcPts val="0"/>
                        </a:spcAft>
                      </a:pPr>
                      <a:r>
                        <a:rPr lang="en-US" sz="2000">
                          <a:effectLst/>
                        </a:rPr>
                        <a:t>Debit (-)</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pPr>
                        <a:spcAft>
                          <a:spcPts val="0"/>
                        </a:spcAft>
                      </a:pPr>
                      <a:r>
                        <a:rPr lang="en-US" sz="2000">
                          <a:effectLst/>
                        </a:rPr>
                        <a:t>Net balance</a:t>
                      </a:r>
                      <a:endParaRPr lang="ru-RU" sz="2000">
                        <a:effectLst/>
                        <a:latin typeface="Calibri"/>
                      </a:endParaRPr>
                    </a:p>
                  </a:txBody>
                  <a:tcPr marL="68580" marR="68580" marT="0" marB="0"/>
                </a:tc>
              </a:tr>
              <a:tr h="190500">
                <a:tc>
                  <a:txBody>
                    <a:bodyPr/>
                    <a:lstStyle/>
                    <a:p>
                      <a:pPr>
                        <a:spcAft>
                          <a:spcPts val="0"/>
                        </a:spcAft>
                      </a:pPr>
                      <a:r>
                        <a:rPr lang="ru-RU" sz="2000">
                          <a:effectLst/>
                        </a:rPr>
                        <a:t>Current account</a:t>
                      </a:r>
                      <a:endParaRPr lang="ru-RU" sz="2000">
                        <a:effectLst/>
                        <a:latin typeface="Calibri"/>
                      </a:endParaRPr>
                    </a:p>
                  </a:txBody>
                  <a:tcPr marL="68580" marR="68580" marT="0" marB="0"/>
                </a:tc>
                <a:tc>
                  <a:txBody>
                    <a:bodyPr/>
                    <a:lstStyle/>
                    <a:p>
                      <a:pPr algn="r">
                        <a:spcAft>
                          <a:spcPts val="0"/>
                        </a:spcAft>
                      </a:pPr>
                      <a:r>
                        <a:rPr lang="ru-RU" sz="2000">
                          <a:effectLst/>
                        </a:rPr>
                        <a:t>5075000</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pPr algn="r">
                        <a:spcAft>
                          <a:spcPts val="0"/>
                        </a:spcAft>
                      </a:pPr>
                      <a:r>
                        <a:rPr lang="ru-RU" sz="2000">
                          <a:effectLst/>
                        </a:rPr>
                        <a:t>25000</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pPr algn="r">
                        <a:spcAft>
                          <a:spcPts val="0"/>
                        </a:spcAft>
                      </a:pPr>
                      <a:r>
                        <a:rPr lang="ru-RU" sz="2000">
                          <a:effectLst/>
                        </a:rPr>
                        <a:t>5050000</a:t>
                      </a:r>
                      <a:endParaRPr lang="ru-RU" sz="2000">
                        <a:effectLst/>
                        <a:latin typeface="Calibri"/>
                      </a:endParaRPr>
                    </a:p>
                  </a:txBody>
                  <a:tcPr marL="68580" marR="68580" marT="0" marB="0"/>
                </a:tc>
              </a:tr>
              <a:tr h="190500">
                <a:tc>
                  <a:txBody>
                    <a:bodyPr/>
                    <a:lstStyle/>
                    <a:p>
                      <a:pPr>
                        <a:spcAft>
                          <a:spcPts val="0"/>
                        </a:spcAft>
                      </a:pPr>
                      <a:r>
                        <a:rPr lang="ru-RU" sz="2000" dirty="0" err="1">
                          <a:effectLst/>
                        </a:rPr>
                        <a:t>Goods</a:t>
                      </a:r>
                      <a:r>
                        <a:rPr lang="ru-RU" sz="2000" dirty="0">
                          <a:effectLst/>
                        </a:rPr>
                        <a:t> </a:t>
                      </a:r>
                      <a:r>
                        <a:rPr lang="ru-RU" sz="2000" dirty="0" err="1">
                          <a:effectLst/>
                        </a:rPr>
                        <a:t>and</a:t>
                      </a:r>
                      <a:r>
                        <a:rPr lang="ru-RU" sz="2000" dirty="0">
                          <a:effectLst/>
                        </a:rPr>
                        <a:t> </a:t>
                      </a:r>
                      <a:r>
                        <a:rPr lang="ru-RU" sz="2000" dirty="0" err="1">
                          <a:effectLst/>
                        </a:rPr>
                        <a:t>services</a:t>
                      </a:r>
                      <a:r>
                        <a:rPr lang="ru-RU" sz="2000" dirty="0">
                          <a:effectLst/>
                        </a:rPr>
                        <a:t> </a:t>
                      </a:r>
                      <a:endParaRPr lang="ru-RU" sz="2000" dirty="0">
                        <a:effectLst/>
                        <a:latin typeface="Calibri"/>
                      </a:endParaRPr>
                    </a:p>
                  </a:txBody>
                  <a:tcPr marL="68580" marR="68580" marT="0" marB="0"/>
                </a:tc>
                <a:tc>
                  <a:txBody>
                    <a:bodyPr/>
                    <a:lstStyle/>
                    <a:p>
                      <a:pPr algn="r">
                        <a:spcAft>
                          <a:spcPts val="0"/>
                        </a:spcAft>
                      </a:pPr>
                      <a:r>
                        <a:rPr lang="ru-RU" sz="2000">
                          <a:effectLst/>
                        </a:rPr>
                        <a:t>5050000</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pPr algn="r">
                        <a:spcAft>
                          <a:spcPts val="0"/>
                        </a:spcAft>
                      </a:pPr>
                      <a:r>
                        <a:rPr lang="ru-RU" sz="2000">
                          <a:effectLst/>
                        </a:rPr>
                        <a:t>25000</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r>
              <a:tr h="190500">
                <a:tc>
                  <a:txBody>
                    <a:bodyPr/>
                    <a:lstStyle/>
                    <a:p>
                      <a:pPr>
                        <a:spcAft>
                          <a:spcPts val="0"/>
                        </a:spcAft>
                      </a:pPr>
                      <a:r>
                        <a:rPr lang="ru-RU" sz="2000">
                          <a:effectLst/>
                        </a:rPr>
                        <a:t>Goods </a:t>
                      </a:r>
                      <a:endParaRPr lang="ru-RU" sz="2000">
                        <a:effectLst/>
                        <a:latin typeface="Calibri"/>
                      </a:endParaRPr>
                    </a:p>
                  </a:txBody>
                  <a:tcPr marL="68580" marR="68580" marT="0" marB="0"/>
                </a:tc>
                <a:tc>
                  <a:txBody>
                    <a:bodyPr/>
                    <a:lstStyle/>
                    <a:p>
                      <a:pPr algn="r">
                        <a:spcAft>
                          <a:spcPts val="0"/>
                        </a:spcAft>
                      </a:pPr>
                      <a:r>
                        <a:rPr lang="ru-RU" sz="2000">
                          <a:effectLst/>
                        </a:rPr>
                        <a:t>5000000</a:t>
                      </a:r>
                      <a:endParaRPr lang="ru-RU" sz="2000">
                        <a:effectLst/>
                        <a:latin typeface="Calibri"/>
                      </a:endParaRPr>
                    </a:p>
                  </a:txBody>
                  <a:tcPr marL="68580" marR="68580" marT="0" marB="0"/>
                </a:tc>
                <a:tc>
                  <a:txBody>
                    <a:bodyPr/>
                    <a:lstStyle/>
                    <a:p>
                      <a:pPr algn="r">
                        <a:spcAft>
                          <a:spcPts val="0"/>
                        </a:spcAft>
                      </a:pPr>
                      <a:r>
                        <a:rPr lang="en-US" sz="2000">
                          <a:effectLst/>
                        </a:rPr>
                        <a:t>(</a:t>
                      </a:r>
                      <a:r>
                        <a:rPr lang="ru-RU" sz="2000">
                          <a:effectLst/>
                        </a:rPr>
                        <a:t>2</a:t>
                      </a:r>
                      <a:r>
                        <a:rPr lang="en-US" sz="2000">
                          <a:effectLst/>
                        </a:rPr>
                        <a:t>)</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r>
              <a:tr h="190500">
                <a:tc>
                  <a:txBody>
                    <a:bodyPr/>
                    <a:lstStyle/>
                    <a:p>
                      <a:endParaRPr lang="ru-RU" sz="2000">
                        <a:effectLst/>
                        <a:latin typeface="Calibri"/>
                      </a:endParaRPr>
                    </a:p>
                  </a:txBody>
                  <a:tcPr marL="68580" marR="68580" marT="0" marB="0"/>
                </a:tc>
                <a:tc>
                  <a:txBody>
                    <a:bodyPr/>
                    <a:lstStyle/>
                    <a:p>
                      <a:pPr algn="r">
                        <a:spcAft>
                          <a:spcPts val="0"/>
                        </a:spcAft>
                      </a:pPr>
                      <a:r>
                        <a:rPr lang="ru-RU" sz="2000">
                          <a:effectLst/>
                        </a:rPr>
                        <a:t>50000</a:t>
                      </a:r>
                      <a:endParaRPr lang="ru-RU" sz="2000">
                        <a:effectLst/>
                        <a:latin typeface="Calibri"/>
                      </a:endParaRPr>
                    </a:p>
                  </a:txBody>
                  <a:tcPr marL="68580" marR="68580" marT="0" marB="0"/>
                </a:tc>
                <a:tc>
                  <a:txBody>
                    <a:bodyPr/>
                    <a:lstStyle/>
                    <a:p>
                      <a:pPr algn="r">
                        <a:spcAft>
                          <a:spcPts val="0"/>
                        </a:spcAft>
                      </a:pPr>
                      <a:r>
                        <a:rPr lang="en-US" sz="2000">
                          <a:effectLst/>
                        </a:rPr>
                        <a:t>(</a:t>
                      </a:r>
                      <a:r>
                        <a:rPr lang="ru-RU" sz="2000">
                          <a:effectLst/>
                        </a:rPr>
                        <a:t>5</a:t>
                      </a:r>
                      <a:r>
                        <a:rPr lang="en-US" sz="2000">
                          <a:effectLst/>
                        </a:rPr>
                        <a:t>)</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r>
              <a:tr h="190500">
                <a:tc>
                  <a:txBody>
                    <a:bodyPr/>
                    <a:lstStyle/>
                    <a:p>
                      <a:pPr>
                        <a:spcAft>
                          <a:spcPts val="0"/>
                        </a:spcAft>
                      </a:pPr>
                      <a:r>
                        <a:rPr lang="ru-RU" sz="2000">
                          <a:effectLst/>
                        </a:rPr>
                        <a:t>Services </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pPr algn="r">
                        <a:spcAft>
                          <a:spcPts val="0"/>
                        </a:spcAft>
                      </a:pPr>
                      <a:r>
                        <a:rPr lang="ru-RU" sz="2000">
                          <a:effectLst/>
                        </a:rPr>
                        <a:t>25000</a:t>
                      </a:r>
                      <a:endParaRPr lang="ru-RU" sz="2000">
                        <a:effectLst/>
                        <a:latin typeface="Calibri"/>
                      </a:endParaRPr>
                    </a:p>
                  </a:txBody>
                  <a:tcPr marL="68580" marR="68580" marT="0" marB="0"/>
                </a:tc>
                <a:tc>
                  <a:txBody>
                    <a:bodyPr/>
                    <a:lstStyle/>
                    <a:p>
                      <a:pPr algn="r">
                        <a:spcAft>
                          <a:spcPts val="0"/>
                        </a:spcAft>
                      </a:pPr>
                      <a:r>
                        <a:rPr lang="en-US" sz="2000">
                          <a:effectLst/>
                        </a:rPr>
                        <a:t>(</a:t>
                      </a:r>
                      <a:r>
                        <a:rPr lang="ru-RU" sz="2000">
                          <a:effectLst/>
                        </a:rPr>
                        <a:t>4</a:t>
                      </a:r>
                      <a:r>
                        <a:rPr lang="en-US" sz="2000">
                          <a:effectLst/>
                        </a:rPr>
                        <a:t>)</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r>
              <a:tr h="190500">
                <a:tc>
                  <a:txBody>
                    <a:bodyPr/>
                    <a:lstStyle/>
                    <a:p>
                      <a:pPr>
                        <a:spcAft>
                          <a:spcPts val="0"/>
                        </a:spcAft>
                      </a:pPr>
                      <a:r>
                        <a:rPr lang="ru-RU" sz="2000">
                          <a:effectLst/>
                        </a:rPr>
                        <a:t>Primary income</a:t>
                      </a:r>
                      <a:endParaRPr lang="ru-RU" sz="2000">
                        <a:effectLst/>
                        <a:latin typeface="Calibri"/>
                      </a:endParaRPr>
                    </a:p>
                  </a:txBody>
                  <a:tcPr marL="68580" marR="68580" marT="0" marB="0"/>
                </a:tc>
                <a:tc>
                  <a:txBody>
                    <a:bodyPr/>
                    <a:lstStyle/>
                    <a:p>
                      <a:pPr algn="r">
                        <a:spcAft>
                          <a:spcPts val="0"/>
                        </a:spcAft>
                      </a:pPr>
                      <a:r>
                        <a:rPr lang="ru-RU" sz="2000">
                          <a:effectLst/>
                        </a:rPr>
                        <a:t>25000</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pPr algn="r">
                        <a:spcAft>
                          <a:spcPts val="0"/>
                        </a:spcAft>
                      </a:pPr>
                      <a:r>
                        <a:rPr lang="ru-RU" sz="2000">
                          <a:effectLst/>
                        </a:rPr>
                        <a:t>0</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r>
              <a:tr h="190500">
                <a:tc>
                  <a:txBody>
                    <a:bodyPr/>
                    <a:lstStyle/>
                    <a:p>
                      <a:pPr>
                        <a:spcAft>
                          <a:spcPts val="0"/>
                        </a:spcAft>
                      </a:pPr>
                      <a:r>
                        <a:rPr lang="ru-RU" sz="2000">
                          <a:effectLst/>
                        </a:rPr>
                        <a:t>Compensation of employees </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r>
              <a:tr h="190500">
                <a:tc>
                  <a:txBody>
                    <a:bodyPr/>
                    <a:lstStyle/>
                    <a:p>
                      <a:pPr>
                        <a:spcAft>
                          <a:spcPts val="0"/>
                        </a:spcAft>
                      </a:pPr>
                      <a:r>
                        <a:rPr lang="ru-RU" sz="2000">
                          <a:effectLst/>
                        </a:rPr>
                        <a:t>Investment income</a:t>
                      </a:r>
                      <a:endParaRPr lang="ru-RU" sz="2000">
                        <a:effectLst/>
                        <a:latin typeface="Calibri"/>
                      </a:endParaRPr>
                    </a:p>
                  </a:txBody>
                  <a:tcPr marL="68580" marR="68580" marT="0" marB="0"/>
                </a:tc>
                <a:tc>
                  <a:txBody>
                    <a:bodyPr/>
                    <a:lstStyle/>
                    <a:p>
                      <a:pPr algn="r">
                        <a:spcAft>
                          <a:spcPts val="0"/>
                        </a:spcAft>
                      </a:pPr>
                      <a:r>
                        <a:rPr lang="ru-RU" sz="2000">
                          <a:effectLst/>
                        </a:rPr>
                        <a:t>25000</a:t>
                      </a:r>
                      <a:endParaRPr lang="ru-RU" sz="2000">
                        <a:effectLst/>
                        <a:latin typeface="Calibri"/>
                      </a:endParaRPr>
                    </a:p>
                  </a:txBody>
                  <a:tcPr marL="68580" marR="68580" marT="0" marB="0"/>
                </a:tc>
                <a:tc>
                  <a:txBody>
                    <a:bodyPr/>
                    <a:lstStyle/>
                    <a:p>
                      <a:pPr algn="r">
                        <a:spcAft>
                          <a:spcPts val="0"/>
                        </a:spcAft>
                      </a:pPr>
                      <a:r>
                        <a:rPr lang="en-US" sz="2000">
                          <a:effectLst/>
                        </a:rPr>
                        <a:t>(</a:t>
                      </a:r>
                      <a:r>
                        <a:rPr lang="ru-RU" sz="2000">
                          <a:effectLst/>
                        </a:rPr>
                        <a:t>3</a:t>
                      </a:r>
                      <a:r>
                        <a:rPr lang="en-US" sz="2000">
                          <a:effectLst/>
                        </a:rPr>
                        <a:t>)</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r>
              <a:tr h="190500">
                <a:tc>
                  <a:txBody>
                    <a:bodyPr/>
                    <a:lstStyle/>
                    <a:p>
                      <a:pPr>
                        <a:spcAft>
                          <a:spcPts val="0"/>
                        </a:spcAft>
                      </a:pPr>
                      <a:r>
                        <a:rPr lang="ru-RU" sz="2000">
                          <a:effectLst/>
                        </a:rPr>
                        <a:t>Secondary income </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dirty="0">
                        <a:effectLst/>
                        <a:latin typeface="Calibri"/>
                      </a:endParaRPr>
                    </a:p>
                  </a:txBody>
                  <a:tcPr marL="68580" marR="68580" marT="0" marB="0"/>
                </a:tc>
              </a:tr>
            </a:tbl>
          </a:graphicData>
        </a:graphic>
      </p:graphicFrame>
    </p:spTree>
    <p:extLst>
      <p:ext uri="{BB962C8B-B14F-4D97-AF65-F5344CB8AC3E}">
        <p14:creationId xmlns:p14="http://schemas.microsoft.com/office/powerpoint/2010/main" val="3015255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a:t>Balance</a:t>
            </a:r>
            <a:r>
              <a:rPr lang="ru-RU" dirty="0"/>
              <a:t> </a:t>
            </a:r>
            <a:r>
              <a:rPr lang="ru-RU" dirty="0" err="1"/>
              <a:t>of</a:t>
            </a:r>
            <a:r>
              <a:rPr lang="ru-RU" dirty="0"/>
              <a:t> </a:t>
            </a:r>
            <a:r>
              <a:rPr lang="ru-RU" dirty="0" err="1"/>
              <a:t>Payments</a:t>
            </a:r>
            <a:r>
              <a:rPr lang="ru-RU" dirty="0"/>
              <a:t> </a:t>
            </a:r>
            <a:r>
              <a:rPr lang="ru-RU" dirty="0" err="1"/>
              <a:t>example</a:t>
            </a:r>
            <a:r>
              <a:rPr lang="ru-RU" dirty="0"/>
              <a:t> </a:t>
            </a:r>
            <a:r>
              <a:rPr lang="ru-RU" dirty="0" err="1"/>
              <a:t>operations</a:t>
            </a:r>
            <a:r>
              <a:rPr lang="ru-RU" dirty="0"/>
              <a:t>: </a:t>
            </a:r>
            <a:r>
              <a:rPr lang="ru-RU" dirty="0" err="1"/>
              <a:t>capital</a:t>
            </a:r>
            <a:r>
              <a:rPr lang="ru-RU" dirty="0"/>
              <a:t> </a:t>
            </a:r>
            <a:r>
              <a:rPr lang="ru-RU" dirty="0" err="1"/>
              <a:t>account</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80455353"/>
              </p:ext>
            </p:extLst>
          </p:nvPr>
        </p:nvGraphicFramePr>
        <p:xfrm>
          <a:off x="755576" y="1700808"/>
          <a:ext cx="7488831" cy="3962400"/>
        </p:xfrm>
        <a:graphic>
          <a:graphicData uri="http://schemas.openxmlformats.org/drawingml/2006/table">
            <a:tbl>
              <a:tblPr firstRow="1" firstCol="1" bandRow="1">
                <a:tableStyleId>{9D7B26C5-4107-4FEC-AEDC-1716B250A1EF}</a:tableStyleId>
              </a:tblPr>
              <a:tblGrid>
                <a:gridCol w="2815753"/>
                <a:gridCol w="1264013"/>
                <a:gridCol w="464331"/>
                <a:gridCol w="1224327"/>
                <a:gridCol w="464331"/>
                <a:gridCol w="1256076"/>
              </a:tblGrid>
              <a:tr h="190500">
                <a:tc>
                  <a:txBody>
                    <a:bodyPr/>
                    <a:lstStyle/>
                    <a:p>
                      <a:pPr>
                        <a:spcAft>
                          <a:spcPts val="0"/>
                        </a:spcAft>
                      </a:pPr>
                      <a:r>
                        <a:rPr lang="ru-RU" sz="2000" dirty="0" err="1">
                          <a:effectLst/>
                        </a:rPr>
                        <a:t>Capital</a:t>
                      </a:r>
                      <a:r>
                        <a:rPr lang="ru-RU" sz="2000" dirty="0">
                          <a:effectLst/>
                        </a:rPr>
                        <a:t> </a:t>
                      </a:r>
                      <a:r>
                        <a:rPr lang="ru-RU" sz="2000" dirty="0" err="1">
                          <a:effectLst/>
                        </a:rPr>
                        <a:t>account</a:t>
                      </a:r>
                      <a:endParaRPr lang="ru-RU" sz="2000" dirty="0">
                        <a:effectLst/>
                        <a:latin typeface="Calibri"/>
                      </a:endParaRPr>
                    </a:p>
                  </a:txBody>
                  <a:tcPr marL="68580" marR="68580" marT="0" marB="0"/>
                </a:tc>
                <a:tc>
                  <a:txBody>
                    <a:bodyPr/>
                    <a:lstStyle/>
                    <a:p>
                      <a:pPr algn="r">
                        <a:spcAft>
                          <a:spcPts val="0"/>
                        </a:spcAft>
                      </a:pPr>
                      <a:r>
                        <a:rPr lang="ru-RU" sz="2000">
                          <a:effectLst/>
                        </a:rPr>
                        <a:t>5025000</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pPr algn="r">
                        <a:spcAft>
                          <a:spcPts val="0"/>
                        </a:spcAft>
                      </a:pPr>
                      <a:r>
                        <a:rPr lang="ru-RU" sz="2000">
                          <a:effectLst/>
                        </a:rPr>
                        <a:t>60075000</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pPr algn="r">
                        <a:spcAft>
                          <a:spcPts val="0"/>
                        </a:spcAft>
                      </a:pPr>
                      <a:r>
                        <a:rPr lang="ru-RU" sz="2000">
                          <a:effectLst/>
                        </a:rPr>
                        <a:t>-55050000</a:t>
                      </a:r>
                      <a:endParaRPr lang="ru-RU" sz="2000">
                        <a:effectLst/>
                        <a:latin typeface="Calibri"/>
                      </a:endParaRPr>
                    </a:p>
                  </a:txBody>
                  <a:tcPr marL="68580" marR="68580" marT="0" marB="0"/>
                </a:tc>
              </a:tr>
              <a:tr h="323850">
                <a:tc>
                  <a:txBody>
                    <a:bodyPr/>
                    <a:lstStyle/>
                    <a:p>
                      <a:pPr>
                        <a:spcAft>
                          <a:spcPts val="0"/>
                        </a:spcAft>
                      </a:pPr>
                      <a:r>
                        <a:rPr lang="en-US" sz="2000">
                          <a:effectLst/>
                        </a:rPr>
                        <a:t>Gross acquisitions (debit) / disposals (credit) of nonproduced nonfinancial assets </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r>
              <a:tr h="190500">
                <a:tc>
                  <a:txBody>
                    <a:bodyPr/>
                    <a:lstStyle/>
                    <a:p>
                      <a:pPr>
                        <a:spcAft>
                          <a:spcPts val="0"/>
                        </a:spcAft>
                      </a:pPr>
                      <a:r>
                        <a:rPr lang="en-US" sz="2000" dirty="0">
                          <a:effectLst/>
                        </a:rPr>
                        <a:t>Capital transfers </a:t>
                      </a:r>
                      <a:endParaRPr lang="ru-RU" sz="2000" dirty="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pPr algn="r">
                        <a:spcAft>
                          <a:spcPts val="0"/>
                        </a:spcAft>
                      </a:pPr>
                      <a:r>
                        <a:rPr lang="ru-RU" sz="2000">
                          <a:effectLst/>
                        </a:rPr>
                        <a:t>50000</a:t>
                      </a:r>
                      <a:endParaRPr lang="ru-RU" sz="2000">
                        <a:effectLst/>
                        <a:latin typeface="Calibri"/>
                      </a:endParaRPr>
                    </a:p>
                  </a:txBody>
                  <a:tcPr marL="68580" marR="68580" marT="0" marB="0"/>
                </a:tc>
                <a:tc>
                  <a:txBody>
                    <a:bodyPr/>
                    <a:lstStyle/>
                    <a:p>
                      <a:pPr algn="r">
                        <a:spcAft>
                          <a:spcPts val="0"/>
                        </a:spcAft>
                      </a:pPr>
                      <a:r>
                        <a:rPr lang="en-US" sz="2000">
                          <a:effectLst/>
                        </a:rPr>
                        <a:t>(</a:t>
                      </a:r>
                      <a:r>
                        <a:rPr lang="ru-RU" sz="2000">
                          <a:effectLst/>
                        </a:rPr>
                        <a:t>5</a:t>
                      </a:r>
                      <a:r>
                        <a:rPr lang="en-US" sz="2000">
                          <a:effectLst/>
                        </a:rPr>
                        <a:t>)</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r>
              <a:tr h="190500">
                <a:tc>
                  <a:txBody>
                    <a:bodyPr/>
                    <a:lstStyle/>
                    <a:p>
                      <a:pPr>
                        <a:spcAft>
                          <a:spcPts val="0"/>
                        </a:spcAft>
                      </a:pPr>
                      <a:r>
                        <a:rPr lang="en-US" sz="2000">
                          <a:effectLst/>
                        </a:rPr>
                        <a:t>General government</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r>
              <a:tr h="323850">
                <a:tc>
                  <a:txBody>
                    <a:bodyPr/>
                    <a:lstStyle/>
                    <a:p>
                      <a:pPr>
                        <a:spcAft>
                          <a:spcPts val="0"/>
                        </a:spcAft>
                      </a:pPr>
                      <a:r>
                        <a:rPr lang="en-US" sz="2000">
                          <a:effectLst/>
                        </a:rPr>
                        <a:t>Financial corporations, nonfinancial corporations, households</a:t>
                      </a:r>
                      <a:endParaRPr lang="ru-RU" sz="2000">
                        <a:effectLst/>
                        <a:latin typeface="Calibri"/>
                      </a:endParaRPr>
                    </a:p>
                  </a:txBody>
                  <a:tcPr marL="68580" marR="68580" marT="0" marB="0"/>
                </a:tc>
                <a:tc>
                  <a:txBody>
                    <a:bodyPr/>
                    <a:lstStyle/>
                    <a:p>
                      <a:pPr algn="r">
                        <a:spcAft>
                          <a:spcPts val="0"/>
                        </a:spcAft>
                      </a:pPr>
                      <a:r>
                        <a:rPr lang="ru-RU" sz="2000">
                          <a:effectLst/>
                        </a:rPr>
                        <a:t>5000000</a:t>
                      </a:r>
                      <a:endParaRPr lang="ru-RU" sz="2000">
                        <a:effectLst/>
                        <a:latin typeface="Calibri"/>
                      </a:endParaRPr>
                    </a:p>
                  </a:txBody>
                  <a:tcPr marL="68580" marR="68580" marT="0" marB="0"/>
                </a:tc>
                <a:tc>
                  <a:txBody>
                    <a:bodyPr/>
                    <a:lstStyle/>
                    <a:p>
                      <a:pPr algn="r">
                        <a:spcAft>
                          <a:spcPts val="0"/>
                        </a:spcAft>
                      </a:pPr>
                      <a:r>
                        <a:rPr lang="en-US" sz="2000">
                          <a:effectLst/>
                        </a:rPr>
                        <a:t>(</a:t>
                      </a:r>
                      <a:r>
                        <a:rPr lang="ru-RU" sz="2000">
                          <a:effectLst/>
                        </a:rPr>
                        <a:t>1</a:t>
                      </a:r>
                      <a:r>
                        <a:rPr lang="en-US" sz="2000">
                          <a:effectLst/>
                        </a:rPr>
                        <a:t>)</a:t>
                      </a:r>
                      <a:endParaRPr lang="ru-RU" sz="2000">
                        <a:effectLst/>
                        <a:latin typeface="Calibri"/>
                      </a:endParaRPr>
                    </a:p>
                  </a:txBody>
                  <a:tcPr marL="68580" marR="68580" marT="0" marB="0"/>
                </a:tc>
                <a:tc>
                  <a:txBody>
                    <a:bodyPr/>
                    <a:lstStyle/>
                    <a:p>
                      <a:pPr algn="r">
                        <a:spcAft>
                          <a:spcPts val="0"/>
                        </a:spcAft>
                      </a:pPr>
                      <a:r>
                        <a:rPr lang="ru-RU" sz="2000">
                          <a:effectLst/>
                        </a:rPr>
                        <a:t>5000000</a:t>
                      </a:r>
                      <a:endParaRPr lang="ru-RU" sz="2000">
                        <a:effectLst/>
                        <a:latin typeface="Calibri"/>
                      </a:endParaRPr>
                    </a:p>
                  </a:txBody>
                  <a:tcPr marL="68580" marR="68580" marT="0" marB="0"/>
                </a:tc>
                <a:tc>
                  <a:txBody>
                    <a:bodyPr/>
                    <a:lstStyle/>
                    <a:p>
                      <a:pPr algn="r">
                        <a:spcAft>
                          <a:spcPts val="0"/>
                        </a:spcAft>
                      </a:pPr>
                      <a:r>
                        <a:rPr lang="en-US" sz="2000">
                          <a:effectLst/>
                        </a:rPr>
                        <a:t>(</a:t>
                      </a:r>
                      <a:r>
                        <a:rPr lang="ru-RU" sz="2000">
                          <a:effectLst/>
                        </a:rPr>
                        <a:t>1</a:t>
                      </a:r>
                      <a:r>
                        <a:rPr lang="en-US" sz="2000">
                          <a:effectLst/>
                        </a:rPr>
                        <a:t>)</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r>
              <a:tr h="190500">
                <a:tc>
                  <a:txBody>
                    <a:bodyPr/>
                    <a:lstStyle/>
                    <a:p>
                      <a:endParaRPr lang="ru-RU" sz="2000">
                        <a:effectLst/>
                        <a:latin typeface="Calibri"/>
                      </a:endParaRPr>
                    </a:p>
                  </a:txBody>
                  <a:tcPr marL="68580" marR="68580" marT="0" marB="0"/>
                </a:tc>
                <a:tc>
                  <a:txBody>
                    <a:bodyPr/>
                    <a:lstStyle/>
                    <a:p>
                      <a:pPr algn="r">
                        <a:spcAft>
                          <a:spcPts val="0"/>
                        </a:spcAft>
                      </a:pPr>
                      <a:r>
                        <a:rPr lang="ru-RU" sz="2000">
                          <a:effectLst/>
                        </a:rPr>
                        <a:t>25000</a:t>
                      </a:r>
                      <a:endParaRPr lang="ru-RU" sz="2000">
                        <a:effectLst/>
                        <a:latin typeface="Calibri"/>
                      </a:endParaRPr>
                    </a:p>
                  </a:txBody>
                  <a:tcPr marL="68580" marR="68580" marT="0" marB="0"/>
                </a:tc>
                <a:tc>
                  <a:txBody>
                    <a:bodyPr/>
                    <a:lstStyle/>
                    <a:p>
                      <a:pPr algn="r">
                        <a:spcAft>
                          <a:spcPts val="0"/>
                        </a:spcAft>
                      </a:pPr>
                      <a:r>
                        <a:rPr lang="en-US" sz="2000">
                          <a:effectLst/>
                        </a:rPr>
                        <a:t>(</a:t>
                      </a:r>
                      <a:r>
                        <a:rPr lang="ru-RU" sz="2000">
                          <a:effectLst/>
                        </a:rPr>
                        <a:t>4</a:t>
                      </a:r>
                      <a:r>
                        <a:rPr lang="en-US" sz="2000">
                          <a:effectLst/>
                        </a:rPr>
                        <a:t>)</a:t>
                      </a:r>
                      <a:endParaRPr lang="ru-RU" sz="2000">
                        <a:effectLst/>
                        <a:latin typeface="Calibri"/>
                      </a:endParaRPr>
                    </a:p>
                  </a:txBody>
                  <a:tcPr marL="68580" marR="68580" marT="0" marB="0"/>
                </a:tc>
                <a:tc>
                  <a:txBody>
                    <a:bodyPr/>
                    <a:lstStyle/>
                    <a:p>
                      <a:pPr algn="r">
                        <a:spcAft>
                          <a:spcPts val="0"/>
                        </a:spcAft>
                      </a:pPr>
                      <a:r>
                        <a:rPr lang="ru-RU" sz="2000">
                          <a:effectLst/>
                        </a:rPr>
                        <a:t>5000000</a:t>
                      </a:r>
                      <a:endParaRPr lang="ru-RU" sz="2000">
                        <a:effectLst/>
                        <a:latin typeface="Calibri"/>
                      </a:endParaRPr>
                    </a:p>
                  </a:txBody>
                  <a:tcPr marL="68580" marR="68580" marT="0" marB="0"/>
                </a:tc>
                <a:tc>
                  <a:txBody>
                    <a:bodyPr/>
                    <a:lstStyle/>
                    <a:p>
                      <a:pPr algn="r">
                        <a:spcAft>
                          <a:spcPts val="0"/>
                        </a:spcAft>
                      </a:pPr>
                      <a:r>
                        <a:rPr lang="en-US" sz="2000">
                          <a:effectLst/>
                        </a:rPr>
                        <a:t>(</a:t>
                      </a:r>
                      <a:r>
                        <a:rPr lang="ru-RU" sz="2000">
                          <a:effectLst/>
                        </a:rPr>
                        <a:t>2</a:t>
                      </a:r>
                      <a:r>
                        <a:rPr lang="en-US" sz="2000">
                          <a:effectLst/>
                        </a:rPr>
                        <a:t>)</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r>
              <a:tr h="190500">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pPr algn="r">
                        <a:spcAft>
                          <a:spcPts val="0"/>
                        </a:spcAft>
                      </a:pPr>
                      <a:r>
                        <a:rPr lang="ru-RU" sz="2000">
                          <a:effectLst/>
                        </a:rPr>
                        <a:t>25000</a:t>
                      </a:r>
                      <a:endParaRPr lang="ru-RU" sz="2000">
                        <a:effectLst/>
                        <a:latin typeface="Calibri"/>
                      </a:endParaRPr>
                    </a:p>
                  </a:txBody>
                  <a:tcPr marL="68580" marR="68580" marT="0" marB="0"/>
                </a:tc>
                <a:tc>
                  <a:txBody>
                    <a:bodyPr/>
                    <a:lstStyle/>
                    <a:p>
                      <a:pPr algn="r">
                        <a:spcAft>
                          <a:spcPts val="0"/>
                        </a:spcAft>
                      </a:pPr>
                      <a:r>
                        <a:rPr lang="en-US" sz="2000">
                          <a:effectLst/>
                        </a:rPr>
                        <a:t>(</a:t>
                      </a:r>
                      <a:r>
                        <a:rPr lang="ru-RU" sz="2000">
                          <a:effectLst/>
                        </a:rPr>
                        <a:t>3</a:t>
                      </a:r>
                      <a:r>
                        <a:rPr lang="en-US" sz="2000">
                          <a:effectLst/>
                        </a:rPr>
                        <a:t>)</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r>
              <a:tr h="190500">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pPr algn="r">
                        <a:spcAft>
                          <a:spcPts val="0"/>
                        </a:spcAft>
                      </a:pPr>
                      <a:r>
                        <a:rPr lang="ru-RU" sz="2000">
                          <a:effectLst/>
                        </a:rPr>
                        <a:t>50000000</a:t>
                      </a:r>
                      <a:endParaRPr lang="ru-RU" sz="2000">
                        <a:effectLst/>
                        <a:latin typeface="Calibri"/>
                      </a:endParaRPr>
                    </a:p>
                  </a:txBody>
                  <a:tcPr marL="68580" marR="68580" marT="0" marB="0"/>
                </a:tc>
                <a:tc>
                  <a:txBody>
                    <a:bodyPr/>
                    <a:lstStyle/>
                    <a:p>
                      <a:pPr algn="r">
                        <a:spcAft>
                          <a:spcPts val="0"/>
                        </a:spcAft>
                      </a:pPr>
                      <a:r>
                        <a:rPr lang="en-US" sz="2000">
                          <a:effectLst/>
                        </a:rPr>
                        <a:t>(</a:t>
                      </a:r>
                      <a:r>
                        <a:rPr lang="ru-RU" sz="2000">
                          <a:effectLst/>
                        </a:rPr>
                        <a:t>6</a:t>
                      </a:r>
                      <a:r>
                        <a:rPr lang="en-US" sz="2000">
                          <a:effectLst/>
                        </a:rPr>
                        <a:t>)</a:t>
                      </a:r>
                      <a:endParaRPr lang="ru-RU" sz="2000">
                        <a:effectLst/>
                        <a:latin typeface="Calibri"/>
                      </a:endParaRPr>
                    </a:p>
                  </a:txBody>
                  <a:tcPr marL="68580" marR="68580" marT="0" marB="0"/>
                </a:tc>
                <a:tc>
                  <a:txBody>
                    <a:bodyPr/>
                    <a:lstStyle/>
                    <a:p>
                      <a:endParaRPr lang="ru-RU" sz="2000" dirty="0">
                        <a:effectLst/>
                        <a:latin typeface="Calibri"/>
                      </a:endParaRPr>
                    </a:p>
                  </a:txBody>
                  <a:tcPr marL="68580" marR="68580" marT="0" marB="0"/>
                </a:tc>
              </a:tr>
            </a:tbl>
          </a:graphicData>
        </a:graphic>
      </p:graphicFrame>
    </p:spTree>
    <p:extLst>
      <p:ext uri="{BB962C8B-B14F-4D97-AF65-F5344CB8AC3E}">
        <p14:creationId xmlns:p14="http://schemas.microsoft.com/office/powerpoint/2010/main" val="36439178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a:t>Balance</a:t>
            </a:r>
            <a:r>
              <a:rPr lang="ru-RU" dirty="0"/>
              <a:t> </a:t>
            </a:r>
            <a:r>
              <a:rPr lang="ru-RU" dirty="0" err="1"/>
              <a:t>of</a:t>
            </a:r>
            <a:r>
              <a:rPr lang="ru-RU" dirty="0"/>
              <a:t> </a:t>
            </a:r>
            <a:r>
              <a:rPr lang="ru-RU" dirty="0" err="1"/>
              <a:t>Payments</a:t>
            </a:r>
            <a:r>
              <a:rPr lang="ru-RU" dirty="0"/>
              <a:t> </a:t>
            </a:r>
            <a:r>
              <a:rPr lang="ru-RU" dirty="0" err="1"/>
              <a:t>example</a:t>
            </a:r>
            <a:r>
              <a:rPr lang="ru-RU" dirty="0"/>
              <a:t> </a:t>
            </a:r>
            <a:r>
              <a:rPr lang="ru-RU" dirty="0" err="1"/>
              <a:t>operations</a:t>
            </a:r>
            <a:r>
              <a:rPr lang="ru-RU" dirty="0"/>
              <a:t>: </a:t>
            </a:r>
            <a:r>
              <a:rPr lang="ru-RU" dirty="0" err="1"/>
              <a:t>financial</a:t>
            </a:r>
            <a:r>
              <a:rPr lang="ru-RU" dirty="0"/>
              <a:t> </a:t>
            </a:r>
            <a:r>
              <a:rPr lang="ru-RU" dirty="0" err="1"/>
              <a:t>account</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291599142"/>
              </p:ext>
            </p:extLst>
          </p:nvPr>
        </p:nvGraphicFramePr>
        <p:xfrm>
          <a:off x="611560" y="1916832"/>
          <a:ext cx="7632848" cy="2438400"/>
        </p:xfrm>
        <a:graphic>
          <a:graphicData uri="http://schemas.openxmlformats.org/drawingml/2006/table">
            <a:tbl>
              <a:tblPr firstRow="1" firstCol="1" bandRow="1">
                <a:tableStyleId>{9D7B26C5-4107-4FEC-AEDC-1716B250A1EF}</a:tableStyleId>
              </a:tblPr>
              <a:tblGrid>
                <a:gridCol w="2869902"/>
                <a:gridCol w="1288321"/>
                <a:gridCol w="473261"/>
                <a:gridCol w="1247872"/>
                <a:gridCol w="473261"/>
                <a:gridCol w="1280231"/>
              </a:tblGrid>
              <a:tr h="190500">
                <a:tc>
                  <a:txBody>
                    <a:bodyPr/>
                    <a:lstStyle/>
                    <a:p>
                      <a:pPr>
                        <a:spcAft>
                          <a:spcPts val="0"/>
                        </a:spcAft>
                      </a:pPr>
                      <a:r>
                        <a:rPr lang="ru-RU" sz="2000" dirty="0" err="1">
                          <a:effectLst/>
                        </a:rPr>
                        <a:t>Financial</a:t>
                      </a:r>
                      <a:r>
                        <a:rPr lang="ru-RU" sz="2000" dirty="0">
                          <a:effectLst/>
                        </a:rPr>
                        <a:t> </a:t>
                      </a:r>
                      <a:r>
                        <a:rPr lang="ru-RU" sz="2000" dirty="0" err="1">
                          <a:effectLst/>
                        </a:rPr>
                        <a:t>account</a:t>
                      </a:r>
                      <a:endParaRPr lang="ru-RU" sz="2000" dirty="0">
                        <a:effectLst/>
                        <a:latin typeface="Calibri"/>
                      </a:endParaRPr>
                    </a:p>
                  </a:txBody>
                  <a:tcPr marL="68580" marR="68580" marT="0" marB="0"/>
                </a:tc>
                <a:tc>
                  <a:txBody>
                    <a:bodyPr/>
                    <a:lstStyle/>
                    <a:p>
                      <a:pPr algn="r">
                        <a:spcAft>
                          <a:spcPts val="0"/>
                        </a:spcAft>
                      </a:pPr>
                      <a:r>
                        <a:rPr lang="ru-RU" sz="2000">
                          <a:effectLst/>
                        </a:rPr>
                        <a:t>50000000</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pPr algn="r">
                        <a:spcAft>
                          <a:spcPts val="0"/>
                        </a:spcAft>
                      </a:pPr>
                      <a:r>
                        <a:rPr lang="ru-RU" sz="2000">
                          <a:effectLst/>
                        </a:rPr>
                        <a:t>0</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pPr algn="r">
                        <a:spcAft>
                          <a:spcPts val="0"/>
                        </a:spcAft>
                      </a:pPr>
                      <a:r>
                        <a:rPr lang="ru-RU" sz="2000">
                          <a:effectLst/>
                        </a:rPr>
                        <a:t>50000000</a:t>
                      </a:r>
                      <a:endParaRPr lang="ru-RU" sz="2000">
                        <a:effectLst/>
                        <a:latin typeface="Calibri"/>
                      </a:endParaRPr>
                    </a:p>
                  </a:txBody>
                  <a:tcPr marL="68580" marR="68580" marT="0" marB="0"/>
                </a:tc>
              </a:tr>
              <a:tr h="190500">
                <a:tc>
                  <a:txBody>
                    <a:bodyPr/>
                    <a:lstStyle/>
                    <a:p>
                      <a:pPr>
                        <a:spcAft>
                          <a:spcPts val="0"/>
                        </a:spcAft>
                      </a:pPr>
                      <a:r>
                        <a:rPr lang="ru-RU" sz="2000">
                          <a:effectLst/>
                        </a:rPr>
                        <a:t>Direct investment </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r>
              <a:tr h="190500">
                <a:tc>
                  <a:txBody>
                    <a:bodyPr/>
                    <a:lstStyle/>
                    <a:p>
                      <a:pPr>
                        <a:spcAft>
                          <a:spcPts val="0"/>
                        </a:spcAft>
                      </a:pPr>
                      <a:r>
                        <a:rPr lang="ru-RU" sz="2000" dirty="0" err="1">
                          <a:effectLst/>
                        </a:rPr>
                        <a:t>Portfolio</a:t>
                      </a:r>
                      <a:r>
                        <a:rPr lang="ru-RU" sz="2000" dirty="0">
                          <a:effectLst/>
                        </a:rPr>
                        <a:t> </a:t>
                      </a:r>
                      <a:r>
                        <a:rPr lang="ru-RU" sz="2000" dirty="0" err="1">
                          <a:effectLst/>
                        </a:rPr>
                        <a:t>investment</a:t>
                      </a:r>
                      <a:r>
                        <a:rPr lang="ru-RU" sz="2000" dirty="0">
                          <a:effectLst/>
                        </a:rPr>
                        <a:t> </a:t>
                      </a:r>
                      <a:endParaRPr lang="ru-RU" sz="2000" dirty="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r>
              <a:tr h="190500">
                <a:tc>
                  <a:txBody>
                    <a:bodyPr/>
                    <a:lstStyle/>
                    <a:p>
                      <a:pPr>
                        <a:spcAft>
                          <a:spcPts val="0"/>
                        </a:spcAft>
                      </a:pPr>
                      <a:r>
                        <a:rPr lang="en-US" sz="2000">
                          <a:effectLst/>
                        </a:rPr>
                        <a:t>Financial derivatives</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r>
              <a:tr h="190500">
                <a:tc>
                  <a:txBody>
                    <a:bodyPr/>
                    <a:lstStyle/>
                    <a:p>
                      <a:pPr>
                        <a:spcAft>
                          <a:spcPts val="0"/>
                        </a:spcAft>
                      </a:pPr>
                      <a:r>
                        <a:rPr lang="ru-RU" sz="2000">
                          <a:effectLst/>
                        </a:rPr>
                        <a:t>Other investment </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r>
              <a:tr h="190500">
                <a:tc>
                  <a:txBody>
                    <a:bodyPr/>
                    <a:lstStyle/>
                    <a:p>
                      <a:pPr>
                        <a:spcAft>
                          <a:spcPts val="0"/>
                        </a:spcAft>
                      </a:pPr>
                      <a:r>
                        <a:rPr lang="ru-RU" sz="2000">
                          <a:effectLst/>
                        </a:rPr>
                        <a:t>Reserve assets </a:t>
                      </a:r>
                      <a:endParaRPr lang="ru-RU" sz="2000">
                        <a:effectLst/>
                        <a:latin typeface="Calibri"/>
                      </a:endParaRPr>
                    </a:p>
                  </a:txBody>
                  <a:tcPr marL="68580" marR="68580" marT="0" marB="0"/>
                </a:tc>
                <a:tc>
                  <a:txBody>
                    <a:bodyPr/>
                    <a:lstStyle/>
                    <a:p>
                      <a:pPr algn="r">
                        <a:spcAft>
                          <a:spcPts val="0"/>
                        </a:spcAft>
                      </a:pPr>
                      <a:r>
                        <a:rPr lang="ru-RU" sz="2000">
                          <a:effectLst/>
                        </a:rPr>
                        <a:t>50000000</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pPr algn="r">
                        <a:spcAft>
                          <a:spcPts val="0"/>
                        </a:spcAft>
                      </a:pPr>
                      <a:r>
                        <a:rPr lang="en-US" sz="2000">
                          <a:effectLst/>
                        </a:rPr>
                        <a:t>(</a:t>
                      </a:r>
                      <a:r>
                        <a:rPr lang="ru-RU" sz="2000">
                          <a:effectLst/>
                        </a:rPr>
                        <a:t>6</a:t>
                      </a:r>
                      <a:r>
                        <a:rPr lang="en-US" sz="2000">
                          <a:effectLst/>
                        </a:rPr>
                        <a:t>)</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r>
              <a:tr h="190500">
                <a:tc>
                  <a:txBody>
                    <a:bodyPr/>
                    <a:lstStyle/>
                    <a:p>
                      <a:pPr>
                        <a:spcAft>
                          <a:spcPts val="0"/>
                        </a:spcAft>
                      </a:pPr>
                      <a:r>
                        <a:rPr lang="ru-RU" sz="2000">
                          <a:effectLst/>
                        </a:rPr>
                        <a:t>Net errors and omissions</a:t>
                      </a:r>
                      <a:endParaRPr lang="ru-RU" sz="2000">
                        <a:effectLst/>
                        <a:latin typeface="Calibri"/>
                      </a:endParaRPr>
                    </a:p>
                  </a:txBody>
                  <a:tcPr marL="68580" marR="68580" marT="0" marB="0"/>
                </a:tc>
                <a:tc>
                  <a:txBody>
                    <a:bodyPr/>
                    <a:lstStyle/>
                    <a:p>
                      <a:pPr algn="r">
                        <a:spcAft>
                          <a:spcPts val="0"/>
                        </a:spcAft>
                      </a:pPr>
                      <a:r>
                        <a:rPr lang="ru-RU" sz="2000">
                          <a:effectLst/>
                        </a:rPr>
                        <a:t>0</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pPr algn="r">
                        <a:spcAft>
                          <a:spcPts val="0"/>
                        </a:spcAft>
                      </a:pPr>
                      <a:r>
                        <a:rPr lang="ru-RU" sz="2000">
                          <a:effectLst/>
                        </a:rPr>
                        <a:t>0</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r>
              <a:tr h="190500">
                <a:tc>
                  <a:txBody>
                    <a:bodyPr/>
                    <a:lstStyle/>
                    <a:p>
                      <a:pPr>
                        <a:spcAft>
                          <a:spcPts val="0"/>
                        </a:spcAft>
                      </a:pPr>
                      <a:r>
                        <a:rPr lang="ru-RU" sz="2000">
                          <a:effectLst/>
                        </a:rPr>
                        <a:t>Total</a:t>
                      </a:r>
                      <a:endParaRPr lang="ru-RU" sz="2000">
                        <a:effectLst/>
                        <a:latin typeface="Calibri"/>
                      </a:endParaRPr>
                    </a:p>
                  </a:txBody>
                  <a:tcPr marL="68580" marR="68580" marT="0" marB="0"/>
                </a:tc>
                <a:tc>
                  <a:txBody>
                    <a:bodyPr/>
                    <a:lstStyle/>
                    <a:p>
                      <a:pPr algn="r">
                        <a:spcAft>
                          <a:spcPts val="0"/>
                        </a:spcAft>
                      </a:pPr>
                      <a:r>
                        <a:rPr lang="ru-RU" sz="2000">
                          <a:effectLst/>
                        </a:rPr>
                        <a:t>60100000</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pPr algn="r">
                        <a:spcAft>
                          <a:spcPts val="0"/>
                        </a:spcAft>
                      </a:pPr>
                      <a:r>
                        <a:rPr lang="ru-RU" sz="2000">
                          <a:effectLst/>
                        </a:rPr>
                        <a:t>60100000</a:t>
                      </a:r>
                      <a:endParaRPr lang="ru-RU" sz="2000">
                        <a:effectLst/>
                        <a:latin typeface="Calibri"/>
                      </a:endParaRPr>
                    </a:p>
                  </a:txBody>
                  <a:tcPr marL="68580" marR="68580" marT="0" marB="0"/>
                </a:tc>
                <a:tc>
                  <a:txBody>
                    <a:bodyPr/>
                    <a:lstStyle/>
                    <a:p>
                      <a:endParaRPr lang="ru-RU" sz="2000">
                        <a:effectLst/>
                        <a:latin typeface="Calibri"/>
                      </a:endParaRPr>
                    </a:p>
                  </a:txBody>
                  <a:tcPr marL="68580" marR="68580" marT="0" marB="0"/>
                </a:tc>
                <a:tc>
                  <a:txBody>
                    <a:bodyPr/>
                    <a:lstStyle/>
                    <a:p>
                      <a:pPr algn="r">
                        <a:spcAft>
                          <a:spcPts val="0"/>
                        </a:spcAft>
                      </a:pPr>
                      <a:r>
                        <a:rPr lang="ru-RU" sz="2000" dirty="0">
                          <a:effectLst/>
                        </a:rPr>
                        <a:t>0</a:t>
                      </a:r>
                      <a:endParaRPr lang="ru-RU" sz="2000" dirty="0">
                        <a:effectLst/>
                        <a:latin typeface="Calibri"/>
                      </a:endParaRPr>
                    </a:p>
                  </a:txBody>
                  <a:tcPr marL="68580" marR="68580" marT="0" marB="0"/>
                </a:tc>
              </a:tr>
            </a:tbl>
          </a:graphicData>
        </a:graphic>
      </p:graphicFrame>
    </p:spTree>
    <p:extLst>
      <p:ext uri="{BB962C8B-B14F-4D97-AF65-F5344CB8AC3E}">
        <p14:creationId xmlns:p14="http://schemas.microsoft.com/office/powerpoint/2010/main" val="399531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2800" b="1" dirty="0"/>
              <a:t>Global </a:t>
            </a:r>
            <a:r>
              <a:rPr lang="en-US" sz="2800" b="1" dirty="0" smtClean="0"/>
              <a:t>forex </a:t>
            </a:r>
            <a:r>
              <a:rPr lang="en-US" sz="2800" b="1" dirty="0"/>
              <a:t>market turnover </a:t>
            </a:r>
            <a:r>
              <a:rPr lang="en-US" sz="2800" b="1" dirty="0" smtClean="0"/>
              <a:t>by </a:t>
            </a:r>
            <a:r>
              <a:rPr lang="en-US" sz="2800" b="1" dirty="0"/>
              <a:t>currency pair, </a:t>
            </a:r>
            <a:r>
              <a:rPr lang="en-US" sz="2800" b="1" dirty="0" smtClean="0"/>
              <a:t>daily </a:t>
            </a:r>
            <a:r>
              <a:rPr lang="en-US" sz="2800" b="1" dirty="0"/>
              <a:t>averages in billions of </a:t>
            </a:r>
            <a:r>
              <a:rPr lang="en-US" sz="2800" b="1" dirty="0" smtClean="0"/>
              <a:t>USD and %</a:t>
            </a:r>
            <a:endParaRPr lang="ru-RU" sz="2800"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452787356"/>
              </p:ext>
            </p:extLst>
          </p:nvPr>
        </p:nvGraphicFramePr>
        <p:xfrm>
          <a:off x="827584" y="1412776"/>
          <a:ext cx="7560839" cy="4732020"/>
        </p:xfrm>
        <a:graphic>
          <a:graphicData uri="http://schemas.openxmlformats.org/drawingml/2006/table">
            <a:tbl>
              <a:tblPr firstRow="1" firstCol="1" bandRow="1">
                <a:tableStyleId>{5C22544A-7EE6-4342-B048-85BDC9FD1C3A}</a:tableStyleId>
              </a:tblPr>
              <a:tblGrid>
                <a:gridCol w="1521146"/>
                <a:gridCol w="1074796"/>
                <a:gridCol w="1074796"/>
                <a:gridCol w="1074796"/>
                <a:gridCol w="1074796"/>
                <a:gridCol w="1074796"/>
                <a:gridCol w="665713"/>
              </a:tblGrid>
              <a:tr h="284242">
                <a:tc rowSpan="2">
                  <a:txBody>
                    <a:bodyPr/>
                    <a:lstStyle/>
                    <a:p>
                      <a:pPr algn="ctr">
                        <a:lnSpc>
                          <a:spcPct val="115000"/>
                        </a:lnSpc>
                        <a:spcAft>
                          <a:spcPts val="0"/>
                        </a:spcAft>
                      </a:pPr>
                      <a:r>
                        <a:rPr lang="ru-RU" sz="1800">
                          <a:effectLst/>
                        </a:rPr>
                        <a:t>Currency pair</a:t>
                      </a:r>
                      <a:endParaRPr lang="ru-RU" sz="1800">
                        <a:effectLst/>
                        <a:latin typeface="Calibri"/>
                        <a:ea typeface="Calibri"/>
                        <a:cs typeface="Times New Roman"/>
                      </a:endParaRPr>
                    </a:p>
                  </a:txBody>
                  <a:tcPr marL="68580" marR="68580" marT="0" marB="0"/>
                </a:tc>
                <a:tc gridSpan="2">
                  <a:txBody>
                    <a:bodyPr/>
                    <a:lstStyle/>
                    <a:p>
                      <a:pPr algn="ctr">
                        <a:lnSpc>
                          <a:spcPct val="115000"/>
                        </a:lnSpc>
                        <a:spcAft>
                          <a:spcPts val="0"/>
                        </a:spcAft>
                      </a:pPr>
                      <a:r>
                        <a:rPr lang="ru-RU" sz="1800">
                          <a:effectLst/>
                        </a:rPr>
                        <a:t>2001</a:t>
                      </a:r>
                      <a:endParaRPr lang="ru-RU" sz="1800">
                        <a:effectLst/>
                        <a:latin typeface="Calibri"/>
                        <a:ea typeface="Calibri"/>
                        <a:cs typeface="Times New Roman"/>
                      </a:endParaRPr>
                    </a:p>
                  </a:txBody>
                  <a:tcPr marL="68580" marR="68580" marT="0" marB="0"/>
                </a:tc>
                <a:tc hMerge="1">
                  <a:txBody>
                    <a:bodyPr/>
                    <a:lstStyle/>
                    <a:p>
                      <a:endParaRPr lang="ru-RU"/>
                    </a:p>
                  </a:txBody>
                  <a:tcPr/>
                </a:tc>
                <a:tc gridSpan="2">
                  <a:txBody>
                    <a:bodyPr/>
                    <a:lstStyle/>
                    <a:p>
                      <a:pPr algn="ctr">
                        <a:lnSpc>
                          <a:spcPct val="115000"/>
                        </a:lnSpc>
                        <a:spcAft>
                          <a:spcPts val="0"/>
                        </a:spcAft>
                      </a:pPr>
                      <a:r>
                        <a:rPr lang="ru-RU" sz="1800">
                          <a:effectLst/>
                        </a:rPr>
                        <a:t>2007</a:t>
                      </a:r>
                      <a:endParaRPr lang="ru-RU" sz="1800">
                        <a:effectLst/>
                        <a:latin typeface="Calibri"/>
                        <a:ea typeface="Calibri"/>
                        <a:cs typeface="Times New Roman"/>
                      </a:endParaRPr>
                    </a:p>
                  </a:txBody>
                  <a:tcPr marL="68580" marR="68580" marT="0" marB="0"/>
                </a:tc>
                <a:tc hMerge="1">
                  <a:txBody>
                    <a:bodyPr/>
                    <a:lstStyle/>
                    <a:p>
                      <a:endParaRPr lang="ru-RU"/>
                    </a:p>
                  </a:txBody>
                  <a:tcPr/>
                </a:tc>
                <a:tc gridSpan="2">
                  <a:txBody>
                    <a:bodyPr/>
                    <a:lstStyle/>
                    <a:p>
                      <a:pPr algn="ctr">
                        <a:lnSpc>
                          <a:spcPct val="115000"/>
                        </a:lnSpc>
                        <a:spcAft>
                          <a:spcPts val="0"/>
                        </a:spcAft>
                      </a:pPr>
                      <a:r>
                        <a:rPr lang="ru-RU" sz="1800">
                          <a:effectLst/>
                        </a:rPr>
                        <a:t>2013</a:t>
                      </a:r>
                      <a:endParaRPr lang="ru-RU" sz="1800">
                        <a:effectLst/>
                        <a:latin typeface="Calibri"/>
                        <a:ea typeface="Calibri"/>
                        <a:cs typeface="Times New Roman"/>
                      </a:endParaRPr>
                    </a:p>
                  </a:txBody>
                  <a:tcPr marL="68580" marR="68580" marT="0" marB="0"/>
                </a:tc>
                <a:tc hMerge="1">
                  <a:txBody>
                    <a:bodyPr/>
                    <a:lstStyle/>
                    <a:p>
                      <a:endParaRPr lang="ru-RU"/>
                    </a:p>
                  </a:txBody>
                  <a:tcPr/>
                </a:tc>
              </a:tr>
              <a:tr h="284242">
                <a:tc vMerge="1">
                  <a:txBody>
                    <a:bodyPr/>
                    <a:lstStyle/>
                    <a:p>
                      <a:endParaRPr lang="ru-RU"/>
                    </a:p>
                  </a:txBody>
                  <a:tcPr/>
                </a:tc>
                <a:tc>
                  <a:txBody>
                    <a:bodyPr/>
                    <a:lstStyle/>
                    <a:p>
                      <a:pPr algn="ctr">
                        <a:lnSpc>
                          <a:spcPct val="115000"/>
                        </a:lnSpc>
                        <a:spcAft>
                          <a:spcPts val="0"/>
                        </a:spcAft>
                      </a:pPr>
                      <a:r>
                        <a:rPr lang="ru-RU" sz="1800">
                          <a:effectLst/>
                        </a:rPr>
                        <a:t>Amount</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Amount</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Amount</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a:t>
                      </a:r>
                      <a:endParaRPr lang="ru-RU" sz="1800">
                        <a:effectLst/>
                        <a:latin typeface="Calibri"/>
                        <a:ea typeface="Calibri"/>
                        <a:cs typeface="Times New Roman"/>
                      </a:endParaRPr>
                    </a:p>
                  </a:txBody>
                  <a:tcPr marL="68580" marR="68580" marT="0" marB="0"/>
                </a:tc>
              </a:tr>
              <a:tr h="284242">
                <a:tc>
                  <a:txBody>
                    <a:bodyPr/>
                    <a:lstStyle/>
                    <a:p>
                      <a:pPr algn="ctr">
                        <a:lnSpc>
                          <a:spcPct val="115000"/>
                        </a:lnSpc>
                        <a:spcAft>
                          <a:spcPts val="0"/>
                        </a:spcAft>
                      </a:pPr>
                      <a:r>
                        <a:rPr lang="ru-RU" sz="1800">
                          <a:effectLst/>
                        </a:rPr>
                        <a:t>USD / EUR</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372</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30,0</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892</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26,8</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1 289</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24,1</a:t>
                      </a:r>
                      <a:endParaRPr lang="ru-RU" sz="1800">
                        <a:effectLst/>
                        <a:latin typeface="Calibri"/>
                        <a:ea typeface="Calibri"/>
                        <a:cs typeface="Times New Roman"/>
                      </a:endParaRPr>
                    </a:p>
                  </a:txBody>
                  <a:tcPr marL="68580" marR="68580" marT="0" marB="0"/>
                </a:tc>
              </a:tr>
              <a:tr h="284242">
                <a:tc>
                  <a:txBody>
                    <a:bodyPr/>
                    <a:lstStyle/>
                    <a:p>
                      <a:pPr algn="ctr">
                        <a:lnSpc>
                          <a:spcPct val="115000"/>
                        </a:lnSpc>
                        <a:spcAft>
                          <a:spcPts val="0"/>
                        </a:spcAft>
                      </a:pPr>
                      <a:r>
                        <a:rPr lang="ru-RU" sz="1800">
                          <a:effectLst/>
                        </a:rPr>
                        <a:t>USD / JPY</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250</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20,2</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438</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13,2</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978</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18,3</a:t>
                      </a:r>
                      <a:endParaRPr lang="ru-RU" sz="1800">
                        <a:effectLst/>
                        <a:latin typeface="Calibri"/>
                        <a:ea typeface="Calibri"/>
                        <a:cs typeface="Times New Roman"/>
                      </a:endParaRPr>
                    </a:p>
                  </a:txBody>
                  <a:tcPr marL="68580" marR="68580" marT="0" marB="0"/>
                </a:tc>
              </a:tr>
              <a:tr h="284242">
                <a:tc>
                  <a:txBody>
                    <a:bodyPr/>
                    <a:lstStyle/>
                    <a:p>
                      <a:pPr algn="ctr">
                        <a:lnSpc>
                          <a:spcPct val="115000"/>
                        </a:lnSpc>
                        <a:spcAft>
                          <a:spcPts val="0"/>
                        </a:spcAft>
                      </a:pPr>
                      <a:r>
                        <a:rPr lang="ru-RU" sz="1800">
                          <a:effectLst/>
                        </a:rPr>
                        <a:t>USD / GBP</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129</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10,4</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384</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11,6</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472</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8,8</a:t>
                      </a:r>
                      <a:endParaRPr lang="ru-RU" sz="1800">
                        <a:effectLst/>
                        <a:latin typeface="Calibri"/>
                        <a:ea typeface="Calibri"/>
                        <a:cs typeface="Times New Roman"/>
                      </a:endParaRPr>
                    </a:p>
                  </a:txBody>
                  <a:tcPr marL="68580" marR="68580" marT="0" marB="0"/>
                </a:tc>
              </a:tr>
              <a:tr h="284242">
                <a:tc>
                  <a:txBody>
                    <a:bodyPr/>
                    <a:lstStyle/>
                    <a:p>
                      <a:pPr algn="ctr">
                        <a:lnSpc>
                          <a:spcPct val="115000"/>
                        </a:lnSpc>
                        <a:spcAft>
                          <a:spcPts val="0"/>
                        </a:spcAft>
                      </a:pPr>
                      <a:r>
                        <a:rPr lang="ru-RU" sz="1800">
                          <a:effectLst/>
                        </a:rPr>
                        <a:t>USD / AUD</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51</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4,1</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185</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5,6</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364</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6,8</a:t>
                      </a:r>
                      <a:endParaRPr lang="ru-RU" sz="1800">
                        <a:effectLst/>
                        <a:latin typeface="Calibri"/>
                        <a:ea typeface="Calibri"/>
                        <a:cs typeface="Times New Roman"/>
                      </a:endParaRPr>
                    </a:p>
                  </a:txBody>
                  <a:tcPr marL="68580" marR="68580" marT="0" marB="0"/>
                </a:tc>
              </a:tr>
              <a:tr h="284242">
                <a:tc>
                  <a:txBody>
                    <a:bodyPr/>
                    <a:lstStyle/>
                    <a:p>
                      <a:pPr algn="ctr">
                        <a:lnSpc>
                          <a:spcPct val="115000"/>
                        </a:lnSpc>
                        <a:spcAft>
                          <a:spcPts val="0"/>
                        </a:spcAft>
                      </a:pPr>
                      <a:r>
                        <a:rPr lang="ru-RU" sz="1800">
                          <a:effectLst/>
                        </a:rPr>
                        <a:t>USD / CAD</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54</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4,3</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126</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3,8</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200</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3,7</a:t>
                      </a:r>
                      <a:endParaRPr lang="ru-RU" sz="1800">
                        <a:effectLst/>
                        <a:latin typeface="Calibri"/>
                        <a:ea typeface="Calibri"/>
                        <a:cs typeface="Times New Roman"/>
                      </a:endParaRPr>
                    </a:p>
                  </a:txBody>
                  <a:tcPr marL="68580" marR="68580" marT="0" marB="0"/>
                </a:tc>
              </a:tr>
              <a:tr h="284242">
                <a:tc>
                  <a:txBody>
                    <a:bodyPr/>
                    <a:lstStyle/>
                    <a:p>
                      <a:pPr algn="ctr">
                        <a:lnSpc>
                          <a:spcPct val="115000"/>
                        </a:lnSpc>
                        <a:spcAft>
                          <a:spcPts val="0"/>
                        </a:spcAft>
                      </a:pPr>
                      <a:r>
                        <a:rPr lang="ru-RU" sz="1800">
                          <a:effectLst/>
                        </a:rPr>
                        <a:t>USD / CHF</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59</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4,8</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151</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4,5</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184</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3,4</a:t>
                      </a:r>
                      <a:endParaRPr lang="ru-RU" sz="1800">
                        <a:effectLst/>
                        <a:latin typeface="Calibri"/>
                        <a:ea typeface="Calibri"/>
                        <a:cs typeface="Times New Roman"/>
                      </a:endParaRPr>
                    </a:p>
                  </a:txBody>
                  <a:tcPr marL="68580" marR="68580" marT="0" marB="0"/>
                </a:tc>
              </a:tr>
              <a:tr h="284242">
                <a:tc>
                  <a:txBody>
                    <a:bodyPr/>
                    <a:lstStyle/>
                    <a:p>
                      <a:pPr algn="ctr">
                        <a:lnSpc>
                          <a:spcPct val="115000"/>
                        </a:lnSpc>
                        <a:spcAft>
                          <a:spcPts val="0"/>
                        </a:spcAft>
                      </a:pPr>
                      <a:r>
                        <a:rPr lang="ru-RU" sz="1800">
                          <a:effectLst/>
                        </a:rPr>
                        <a:t>USD / OTH</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199</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16,0</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612</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18,4</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213</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4,0</a:t>
                      </a:r>
                      <a:endParaRPr lang="ru-RU" sz="1800">
                        <a:effectLst/>
                        <a:latin typeface="Calibri"/>
                        <a:ea typeface="Calibri"/>
                        <a:cs typeface="Times New Roman"/>
                      </a:endParaRPr>
                    </a:p>
                  </a:txBody>
                  <a:tcPr marL="68580" marR="68580" marT="0" marB="0"/>
                </a:tc>
              </a:tr>
              <a:tr h="284242">
                <a:tc>
                  <a:txBody>
                    <a:bodyPr/>
                    <a:lstStyle/>
                    <a:p>
                      <a:pPr algn="ctr">
                        <a:lnSpc>
                          <a:spcPct val="115000"/>
                        </a:lnSpc>
                        <a:spcAft>
                          <a:spcPts val="0"/>
                        </a:spcAft>
                      </a:pPr>
                      <a:r>
                        <a:rPr lang="ru-RU" sz="1800">
                          <a:effectLst/>
                        </a:rPr>
                        <a:t>EUR / JPY</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36</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2,9</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86</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2,6</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147</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2,8</a:t>
                      </a:r>
                      <a:endParaRPr lang="ru-RU" sz="1800">
                        <a:effectLst/>
                        <a:latin typeface="Calibri"/>
                        <a:ea typeface="Calibri"/>
                        <a:cs typeface="Times New Roman"/>
                      </a:endParaRPr>
                    </a:p>
                  </a:txBody>
                  <a:tcPr marL="68580" marR="68580" marT="0" marB="0"/>
                </a:tc>
              </a:tr>
              <a:tr h="284242">
                <a:tc>
                  <a:txBody>
                    <a:bodyPr/>
                    <a:lstStyle/>
                    <a:p>
                      <a:pPr algn="ctr">
                        <a:lnSpc>
                          <a:spcPct val="115000"/>
                        </a:lnSpc>
                        <a:spcAft>
                          <a:spcPts val="0"/>
                        </a:spcAft>
                      </a:pPr>
                      <a:r>
                        <a:rPr lang="ru-RU" sz="1800">
                          <a:effectLst/>
                        </a:rPr>
                        <a:t>EUR / GBP</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27</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2,1</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69</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2,1</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102</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1,9</a:t>
                      </a:r>
                      <a:endParaRPr lang="ru-RU" sz="1800">
                        <a:effectLst/>
                        <a:latin typeface="Calibri"/>
                        <a:ea typeface="Calibri"/>
                        <a:cs typeface="Times New Roman"/>
                      </a:endParaRPr>
                    </a:p>
                  </a:txBody>
                  <a:tcPr marL="68580" marR="68580" marT="0" marB="0"/>
                </a:tc>
              </a:tr>
              <a:tr h="284242">
                <a:tc>
                  <a:txBody>
                    <a:bodyPr/>
                    <a:lstStyle/>
                    <a:p>
                      <a:pPr algn="ctr">
                        <a:lnSpc>
                          <a:spcPct val="115000"/>
                        </a:lnSpc>
                        <a:spcAft>
                          <a:spcPts val="0"/>
                        </a:spcAft>
                      </a:pPr>
                      <a:r>
                        <a:rPr lang="ru-RU" sz="1800">
                          <a:effectLst/>
                        </a:rPr>
                        <a:t>EUR / CHF</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13</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1,1</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62</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1,9</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71</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1,3</a:t>
                      </a:r>
                      <a:endParaRPr lang="ru-RU" sz="1800">
                        <a:effectLst/>
                        <a:latin typeface="Calibri"/>
                        <a:ea typeface="Calibri"/>
                        <a:cs typeface="Times New Roman"/>
                      </a:endParaRPr>
                    </a:p>
                  </a:txBody>
                  <a:tcPr marL="68580" marR="68580" marT="0" marB="0"/>
                </a:tc>
              </a:tr>
              <a:tr h="284242">
                <a:tc>
                  <a:txBody>
                    <a:bodyPr/>
                    <a:lstStyle/>
                    <a:p>
                      <a:pPr algn="ctr">
                        <a:lnSpc>
                          <a:spcPct val="115000"/>
                        </a:lnSpc>
                        <a:spcAft>
                          <a:spcPts val="0"/>
                        </a:spcAft>
                      </a:pPr>
                      <a:r>
                        <a:rPr lang="ru-RU" sz="1800">
                          <a:effectLst/>
                        </a:rPr>
                        <a:t>EUR / OTH</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20</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1,6</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83</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2,5</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52</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1,0</a:t>
                      </a:r>
                      <a:endParaRPr lang="ru-RU" sz="1800">
                        <a:effectLst/>
                        <a:latin typeface="Calibri"/>
                        <a:ea typeface="Calibri"/>
                        <a:cs typeface="Times New Roman"/>
                      </a:endParaRPr>
                    </a:p>
                  </a:txBody>
                  <a:tcPr marL="68580" marR="68580" marT="0" marB="0"/>
                </a:tc>
              </a:tr>
              <a:tr h="625333">
                <a:tc>
                  <a:txBody>
                    <a:bodyPr/>
                    <a:lstStyle/>
                    <a:p>
                      <a:pPr algn="ctr">
                        <a:lnSpc>
                          <a:spcPct val="115000"/>
                        </a:lnSpc>
                        <a:spcAft>
                          <a:spcPts val="0"/>
                        </a:spcAft>
                      </a:pPr>
                      <a:r>
                        <a:rPr lang="ru-RU" sz="1800">
                          <a:effectLst/>
                        </a:rPr>
                        <a:t>All currency pairs</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1 239</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100,0</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3 324</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a:effectLst/>
                        </a:rPr>
                        <a:t>100,0</a:t>
                      </a:r>
                      <a:endParaRPr lang="ru-RU" sz="1800">
                        <a:effectLst/>
                        <a:latin typeface="Calibri"/>
                        <a:ea typeface="Calibri"/>
                        <a:cs typeface="Times New Roman"/>
                      </a:endParaRPr>
                    </a:p>
                  </a:txBody>
                  <a:tcPr marL="68580" marR="68580" marT="0" marB="0"/>
                </a:tc>
                <a:tc>
                  <a:txBody>
                    <a:bodyPr/>
                    <a:lstStyle/>
                    <a:p>
                      <a:pPr indent="127000" algn="ctr">
                        <a:lnSpc>
                          <a:spcPct val="115000"/>
                        </a:lnSpc>
                        <a:spcAft>
                          <a:spcPts val="0"/>
                        </a:spcAft>
                      </a:pPr>
                      <a:r>
                        <a:rPr lang="ru-RU" sz="1800">
                          <a:effectLst/>
                        </a:rPr>
                        <a:t>5 345</a:t>
                      </a:r>
                      <a:endParaRPr lang="ru-RU" sz="18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1800" dirty="0">
                          <a:effectLst/>
                        </a:rPr>
                        <a:t>100,0</a:t>
                      </a:r>
                      <a:endParaRPr lang="ru-RU" sz="1800" dirty="0">
                        <a:effectLst/>
                        <a:latin typeface="Calibri"/>
                        <a:ea typeface="Calibri"/>
                        <a:cs typeface="Times New Roman"/>
                      </a:endParaRPr>
                    </a:p>
                  </a:txBody>
                  <a:tcPr marL="68580" marR="68580" marT="0" marB="0"/>
                </a:tc>
              </a:tr>
            </a:tbl>
          </a:graphicData>
        </a:graphic>
      </p:graphicFrame>
      <p:sp>
        <p:nvSpPr>
          <p:cNvPr id="5" name="Прямоугольник 4"/>
          <p:cNvSpPr/>
          <p:nvPr/>
        </p:nvSpPr>
        <p:spPr>
          <a:xfrm>
            <a:off x="323528" y="5949280"/>
            <a:ext cx="8496944" cy="646331"/>
          </a:xfrm>
          <a:prstGeom prst="rect">
            <a:avLst/>
          </a:prstGeom>
        </p:spPr>
        <p:txBody>
          <a:bodyPr wrap="square">
            <a:spAutoFit/>
          </a:bodyPr>
          <a:lstStyle/>
          <a:p>
            <a:r>
              <a:rPr lang="en-US" dirty="0"/>
              <a:t>Source: Bank for International Settlements. </a:t>
            </a:r>
            <a:r>
              <a:rPr lang="en-US" u="sng" dirty="0">
                <a:hlinkClick r:id="rId2"/>
              </a:rPr>
              <a:t>Triennial Central Bank Survey. Report on Global Foreign Exchange Market Activity in 2013</a:t>
            </a:r>
            <a:r>
              <a:rPr lang="en-US" dirty="0"/>
              <a:t>. Basel, December, 2013</a:t>
            </a:r>
            <a:endParaRPr lang="ru-RU" dirty="0"/>
          </a:p>
        </p:txBody>
      </p:sp>
    </p:spTree>
    <p:extLst>
      <p:ext uri="{BB962C8B-B14F-4D97-AF65-F5344CB8AC3E}">
        <p14:creationId xmlns:p14="http://schemas.microsoft.com/office/powerpoint/2010/main" val="6161891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3.3. Balance of Payments Equilibrium and Adjustment</a:t>
            </a:r>
            <a:endParaRPr lang="ru-RU" dirty="0"/>
          </a:p>
        </p:txBody>
      </p:sp>
      <p:sp>
        <p:nvSpPr>
          <p:cNvPr id="3" name="Объект 2"/>
          <p:cNvSpPr>
            <a:spLocks noGrp="1"/>
          </p:cNvSpPr>
          <p:nvPr>
            <p:ph idx="1"/>
          </p:nvPr>
        </p:nvSpPr>
        <p:spPr/>
        <p:txBody>
          <a:bodyPr>
            <a:normAutofit fontScale="85000" lnSpcReduction="20000"/>
          </a:bodyPr>
          <a:lstStyle/>
          <a:p>
            <a:r>
              <a:rPr lang="ru-RU" dirty="0" err="1"/>
              <a:t>Balance</a:t>
            </a:r>
            <a:r>
              <a:rPr lang="ru-RU" dirty="0"/>
              <a:t> </a:t>
            </a:r>
            <a:r>
              <a:rPr lang="ru-RU" dirty="0" err="1"/>
              <a:t>of</a:t>
            </a:r>
            <a:r>
              <a:rPr lang="ru-RU" dirty="0"/>
              <a:t> </a:t>
            </a:r>
            <a:r>
              <a:rPr lang="ru-RU" dirty="0" err="1"/>
              <a:t>payments</a:t>
            </a:r>
            <a:r>
              <a:rPr lang="ru-RU" dirty="0"/>
              <a:t> </a:t>
            </a:r>
            <a:r>
              <a:rPr lang="ru-RU" dirty="0" err="1"/>
              <a:t>equilibrium</a:t>
            </a:r>
            <a:r>
              <a:rPr lang="ru-RU" dirty="0"/>
              <a:t> </a:t>
            </a:r>
            <a:r>
              <a:rPr lang="ru-RU" dirty="0" err="1"/>
              <a:t>exists</a:t>
            </a:r>
            <a:r>
              <a:rPr lang="ru-RU" dirty="0"/>
              <a:t> </a:t>
            </a:r>
            <a:r>
              <a:rPr lang="ru-RU" dirty="0" err="1"/>
              <a:t>when</a:t>
            </a:r>
            <a:r>
              <a:rPr lang="ru-RU" dirty="0"/>
              <a:t> </a:t>
            </a:r>
            <a:r>
              <a:rPr lang="ru-RU" dirty="0" err="1"/>
              <a:t>exports</a:t>
            </a:r>
            <a:r>
              <a:rPr lang="ru-RU" dirty="0"/>
              <a:t> </a:t>
            </a:r>
            <a:r>
              <a:rPr lang="ru-RU" dirty="0" err="1"/>
              <a:t>equal</a:t>
            </a:r>
            <a:r>
              <a:rPr lang="ru-RU" dirty="0"/>
              <a:t> </a:t>
            </a:r>
            <a:r>
              <a:rPr lang="ru-RU" dirty="0" err="1"/>
              <a:t>imports</a:t>
            </a:r>
            <a:r>
              <a:rPr lang="ru-RU" dirty="0"/>
              <a:t> </a:t>
            </a:r>
            <a:r>
              <a:rPr lang="ru-RU" dirty="0" err="1"/>
              <a:t>or</a:t>
            </a:r>
            <a:r>
              <a:rPr lang="ru-RU" dirty="0"/>
              <a:t> </a:t>
            </a:r>
            <a:r>
              <a:rPr lang="ru-RU" dirty="0" err="1"/>
              <a:t>credits</a:t>
            </a:r>
            <a:r>
              <a:rPr lang="ru-RU" dirty="0"/>
              <a:t> </a:t>
            </a:r>
            <a:r>
              <a:rPr lang="ru-RU" dirty="0" err="1"/>
              <a:t>equal</a:t>
            </a:r>
            <a:r>
              <a:rPr lang="ru-RU" dirty="0"/>
              <a:t> </a:t>
            </a:r>
            <a:r>
              <a:rPr lang="ru-RU" dirty="0" err="1"/>
              <a:t>debits</a:t>
            </a:r>
            <a:r>
              <a:rPr lang="ru-RU" dirty="0"/>
              <a:t> </a:t>
            </a:r>
            <a:r>
              <a:rPr lang="ru-RU" dirty="0" err="1"/>
              <a:t>on</a:t>
            </a:r>
            <a:r>
              <a:rPr lang="ru-RU" dirty="0"/>
              <a:t> </a:t>
            </a:r>
            <a:r>
              <a:rPr lang="ru-RU" dirty="0" err="1"/>
              <a:t>some</a:t>
            </a:r>
            <a:r>
              <a:rPr lang="ru-RU" dirty="0"/>
              <a:t> </a:t>
            </a:r>
            <a:r>
              <a:rPr lang="ru-RU" dirty="0" err="1"/>
              <a:t>particular</a:t>
            </a:r>
            <a:r>
              <a:rPr lang="ru-RU" dirty="0"/>
              <a:t> </a:t>
            </a:r>
            <a:r>
              <a:rPr lang="ru-RU" dirty="0" err="1"/>
              <a:t>subaccount</a:t>
            </a:r>
            <a:r>
              <a:rPr lang="ru-RU" dirty="0"/>
              <a:t>. </a:t>
            </a:r>
            <a:endParaRPr lang="en-US" dirty="0" smtClean="0"/>
          </a:p>
          <a:p>
            <a:r>
              <a:rPr lang="ru-RU" dirty="0" err="1"/>
              <a:t>In</a:t>
            </a:r>
            <a:r>
              <a:rPr lang="ru-RU" dirty="0"/>
              <a:t> </a:t>
            </a:r>
            <a:r>
              <a:rPr lang="ru-RU" dirty="0" err="1"/>
              <a:t>the</a:t>
            </a:r>
            <a:r>
              <a:rPr lang="ru-RU" dirty="0"/>
              <a:t> </a:t>
            </a:r>
            <a:r>
              <a:rPr lang="ru-RU" dirty="0" err="1"/>
              <a:t>case</a:t>
            </a:r>
            <a:r>
              <a:rPr lang="ru-RU" dirty="0"/>
              <a:t> </a:t>
            </a:r>
            <a:r>
              <a:rPr lang="ru-RU" dirty="0" err="1"/>
              <a:t>of</a:t>
            </a:r>
            <a:r>
              <a:rPr lang="ru-RU" dirty="0"/>
              <a:t> </a:t>
            </a:r>
            <a:r>
              <a:rPr lang="ru-RU" dirty="0" err="1"/>
              <a:t>flexible</a:t>
            </a:r>
            <a:r>
              <a:rPr lang="ru-RU" dirty="0"/>
              <a:t> </a:t>
            </a:r>
            <a:r>
              <a:rPr lang="ru-RU" dirty="0" err="1"/>
              <a:t>exchange</a:t>
            </a:r>
            <a:r>
              <a:rPr lang="ru-RU" dirty="0"/>
              <a:t> </a:t>
            </a:r>
            <a:r>
              <a:rPr lang="ru-RU" dirty="0" err="1"/>
              <a:t>rates</a:t>
            </a:r>
            <a:r>
              <a:rPr lang="ru-RU" dirty="0"/>
              <a:t> </a:t>
            </a:r>
            <a:r>
              <a:rPr lang="ru-RU" dirty="0" err="1"/>
              <a:t>balance</a:t>
            </a:r>
            <a:r>
              <a:rPr lang="ru-RU" dirty="0"/>
              <a:t> </a:t>
            </a:r>
            <a:r>
              <a:rPr lang="ru-RU" dirty="0" err="1"/>
              <a:t>of</a:t>
            </a:r>
            <a:r>
              <a:rPr lang="ru-RU" dirty="0"/>
              <a:t> </a:t>
            </a:r>
            <a:r>
              <a:rPr lang="ru-RU" dirty="0" err="1"/>
              <a:t>payments</a:t>
            </a:r>
            <a:r>
              <a:rPr lang="ru-RU" dirty="0"/>
              <a:t> </a:t>
            </a:r>
            <a:r>
              <a:rPr lang="ru-RU" dirty="0" err="1"/>
              <a:t>equilibrium</a:t>
            </a:r>
            <a:r>
              <a:rPr lang="ru-RU" dirty="0"/>
              <a:t> </a:t>
            </a:r>
            <a:r>
              <a:rPr lang="ru-RU" dirty="0" err="1"/>
              <a:t>is</a:t>
            </a:r>
            <a:r>
              <a:rPr lang="ru-RU" dirty="0"/>
              <a:t> </a:t>
            </a:r>
            <a:r>
              <a:rPr lang="ru-RU" dirty="0" err="1"/>
              <a:t>restored</a:t>
            </a:r>
            <a:r>
              <a:rPr lang="ru-RU" dirty="0"/>
              <a:t> </a:t>
            </a:r>
            <a:r>
              <a:rPr lang="ru-RU" dirty="0" err="1"/>
              <a:t>by</a:t>
            </a:r>
            <a:r>
              <a:rPr lang="ru-RU" dirty="0"/>
              <a:t> </a:t>
            </a:r>
            <a:r>
              <a:rPr lang="ru-RU" dirty="0" err="1"/>
              <a:t>the</a:t>
            </a:r>
            <a:r>
              <a:rPr lang="ru-RU" dirty="0"/>
              <a:t> </a:t>
            </a:r>
            <a:r>
              <a:rPr lang="ru-RU" dirty="0" err="1"/>
              <a:t>operation</a:t>
            </a:r>
            <a:r>
              <a:rPr lang="ru-RU" dirty="0"/>
              <a:t> </a:t>
            </a:r>
            <a:r>
              <a:rPr lang="ru-RU" dirty="0" err="1"/>
              <a:t>of</a:t>
            </a:r>
            <a:r>
              <a:rPr lang="ru-RU" dirty="0"/>
              <a:t> </a:t>
            </a:r>
            <a:r>
              <a:rPr lang="ru-RU" dirty="0" err="1"/>
              <a:t>the</a:t>
            </a:r>
            <a:r>
              <a:rPr lang="ru-RU" dirty="0"/>
              <a:t> </a:t>
            </a:r>
            <a:r>
              <a:rPr lang="ru-RU" dirty="0" err="1"/>
              <a:t>free</a:t>
            </a:r>
            <a:r>
              <a:rPr lang="ru-RU" dirty="0"/>
              <a:t> </a:t>
            </a:r>
            <a:r>
              <a:rPr lang="ru-RU" dirty="0" err="1"/>
              <a:t>market</a:t>
            </a:r>
            <a:r>
              <a:rPr lang="ru-RU" dirty="0"/>
              <a:t>. </a:t>
            </a:r>
            <a:endParaRPr lang="en-US" dirty="0" smtClean="0"/>
          </a:p>
          <a:p>
            <a:r>
              <a:rPr lang="ru-RU" dirty="0" err="1" smtClean="0"/>
              <a:t>When</a:t>
            </a:r>
            <a:r>
              <a:rPr lang="ru-RU" dirty="0" smtClean="0"/>
              <a:t> </a:t>
            </a:r>
            <a:r>
              <a:rPr lang="ru-RU" dirty="0" err="1"/>
              <a:t>the</a:t>
            </a:r>
            <a:r>
              <a:rPr lang="ru-RU" dirty="0"/>
              <a:t> </a:t>
            </a:r>
            <a:r>
              <a:rPr lang="ru-RU" dirty="0" err="1"/>
              <a:t>exchange</a:t>
            </a:r>
            <a:r>
              <a:rPr lang="ru-RU" dirty="0"/>
              <a:t> </a:t>
            </a:r>
            <a:r>
              <a:rPr lang="ru-RU" dirty="0" err="1"/>
              <a:t>rate</a:t>
            </a:r>
            <a:r>
              <a:rPr lang="ru-RU" dirty="0"/>
              <a:t> </a:t>
            </a:r>
            <a:r>
              <a:rPr lang="ru-RU" dirty="0" err="1"/>
              <a:t>is</a:t>
            </a:r>
            <a:r>
              <a:rPr lang="ru-RU" dirty="0"/>
              <a:t> </a:t>
            </a:r>
            <a:r>
              <a:rPr lang="ru-RU" dirty="0" err="1"/>
              <a:t>fixed</a:t>
            </a:r>
            <a:r>
              <a:rPr lang="ru-RU" dirty="0"/>
              <a:t> </a:t>
            </a:r>
            <a:r>
              <a:rPr lang="ru-RU" dirty="0" err="1"/>
              <a:t>the</a:t>
            </a:r>
            <a:r>
              <a:rPr lang="ru-RU" dirty="0"/>
              <a:t> </a:t>
            </a:r>
            <a:r>
              <a:rPr lang="ru-RU" dirty="0" err="1"/>
              <a:t>national</a:t>
            </a:r>
            <a:r>
              <a:rPr lang="ru-RU" dirty="0"/>
              <a:t> </a:t>
            </a:r>
            <a:r>
              <a:rPr lang="ru-RU" dirty="0" err="1"/>
              <a:t>currency</a:t>
            </a:r>
            <a:r>
              <a:rPr lang="ru-RU" dirty="0"/>
              <a:t> </a:t>
            </a:r>
            <a:r>
              <a:rPr lang="ru-RU" dirty="0" err="1"/>
              <a:t>can</a:t>
            </a:r>
            <a:r>
              <a:rPr lang="ru-RU" dirty="0"/>
              <a:t> </a:t>
            </a:r>
            <a:r>
              <a:rPr lang="ru-RU" dirty="0" err="1"/>
              <a:t>be</a:t>
            </a:r>
            <a:r>
              <a:rPr lang="ru-RU" dirty="0"/>
              <a:t> </a:t>
            </a:r>
            <a:r>
              <a:rPr lang="ru-RU" dirty="0" err="1"/>
              <a:t>overvalued</a:t>
            </a:r>
            <a:r>
              <a:rPr lang="ru-RU" dirty="0"/>
              <a:t> </a:t>
            </a:r>
            <a:r>
              <a:rPr lang="ru-RU" dirty="0" err="1"/>
              <a:t>or</a:t>
            </a:r>
            <a:r>
              <a:rPr lang="ru-RU" dirty="0"/>
              <a:t> </a:t>
            </a:r>
            <a:r>
              <a:rPr lang="ru-RU" dirty="0" err="1"/>
              <a:t>undervalued</a:t>
            </a:r>
            <a:r>
              <a:rPr lang="ru-RU" dirty="0"/>
              <a:t> </a:t>
            </a:r>
            <a:r>
              <a:rPr lang="ru-RU" dirty="0" err="1"/>
              <a:t>and</a:t>
            </a:r>
            <a:r>
              <a:rPr lang="ru-RU" dirty="0"/>
              <a:t> </a:t>
            </a:r>
            <a:r>
              <a:rPr lang="ru-RU" dirty="0" err="1"/>
              <a:t>the</a:t>
            </a:r>
            <a:r>
              <a:rPr lang="ru-RU" dirty="0"/>
              <a:t> </a:t>
            </a:r>
            <a:r>
              <a:rPr lang="ru-RU" dirty="0" err="1"/>
              <a:t>central</a:t>
            </a:r>
            <a:r>
              <a:rPr lang="ru-RU" dirty="0"/>
              <a:t> </a:t>
            </a:r>
            <a:r>
              <a:rPr lang="ru-RU" dirty="0" err="1"/>
              <a:t>banks</a:t>
            </a:r>
            <a:r>
              <a:rPr lang="ru-RU" dirty="0"/>
              <a:t> </a:t>
            </a:r>
            <a:r>
              <a:rPr lang="ru-RU" dirty="0" err="1"/>
              <a:t>must</a:t>
            </a:r>
            <a:r>
              <a:rPr lang="ru-RU" dirty="0"/>
              <a:t> </a:t>
            </a:r>
            <a:r>
              <a:rPr lang="ru-RU" dirty="0" err="1"/>
              <a:t>now</a:t>
            </a:r>
            <a:r>
              <a:rPr lang="ru-RU" dirty="0"/>
              <a:t> </a:t>
            </a:r>
            <a:r>
              <a:rPr lang="ru-RU" dirty="0" err="1"/>
              <a:t>finance</a:t>
            </a:r>
            <a:r>
              <a:rPr lang="ru-RU" dirty="0"/>
              <a:t> </a:t>
            </a:r>
            <a:r>
              <a:rPr lang="ru-RU" dirty="0" err="1"/>
              <a:t>the</a:t>
            </a:r>
            <a:r>
              <a:rPr lang="ru-RU" dirty="0"/>
              <a:t> </a:t>
            </a:r>
            <a:r>
              <a:rPr lang="ru-RU" dirty="0" err="1"/>
              <a:t>trade</a:t>
            </a:r>
            <a:r>
              <a:rPr lang="ru-RU" dirty="0"/>
              <a:t> </a:t>
            </a:r>
            <a:r>
              <a:rPr lang="ru-RU" dirty="0" err="1"/>
              <a:t>imbalance</a:t>
            </a:r>
            <a:r>
              <a:rPr lang="ru-RU" dirty="0"/>
              <a:t> </a:t>
            </a:r>
            <a:r>
              <a:rPr lang="ru-RU" dirty="0" err="1"/>
              <a:t>by</a:t>
            </a:r>
            <a:r>
              <a:rPr lang="ru-RU" dirty="0"/>
              <a:t> </a:t>
            </a:r>
            <a:r>
              <a:rPr lang="ru-RU" dirty="0" err="1"/>
              <a:t>international</a:t>
            </a:r>
            <a:r>
              <a:rPr lang="ru-RU" dirty="0"/>
              <a:t> </a:t>
            </a:r>
            <a:r>
              <a:rPr lang="ru-RU" dirty="0" err="1"/>
              <a:t>reserve</a:t>
            </a:r>
            <a:r>
              <a:rPr lang="ru-RU" dirty="0"/>
              <a:t> </a:t>
            </a:r>
            <a:r>
              <a:rPr lang="ru-RU" dirty="0" err="1"/>
              <a:t>flows</a:t>
            </a:r>
            <a:r>
              <a:rPr lang="ru-RU" dirty="0" smtClean="0"/>
              <a:t>.</a:t>
            </a:r>
            <a:endParaRPr lang="en-US" dirty="0" smtClean="0"/>
          </a:p>
          <a:p>
            <a:r>
              <a:rPr lang="en-US" dirty="0" smtClean="0"/>
              <a:t>Central banks use </a:t>
            </a:r>
            <a:r>
              <a:rPr lang="ru-RU" dirty="0" err="1" smtClean="0"/>
              <a:t>direct</a:t>
            </a:r>
            <a:r>
              <a:rPr lang="ru-RU" dirty="0" smtClean="0"/>
              <a:t> </a:t>
            </a:r>
            <a:r>
              <a:rPr lang="ru-RU" dirty="0" err="1"/>
              <a:t>controls</a:t>
            </a:r>
            <a:r>
              <a:rPr lang="ru-RU" dirty="0"/>
              <a:t> </a:t>
            </a:r>
            <a:r>
              <a:rPr lang="ru-RU" dirty="0" err="1"/>
              <a:t>on</a:t>
            </a:r>
            <a:r>
              <a:rPr lang="ru-RU" dirty="0"/>
              <a:t> </a:t>
            </a:r>
            <a:r>
              <a:rPr lang="ru-RU" dirty="0" err="1"/>
              <a:t>international</a:t>
            </a:r>
            <a:r>
              <a:rPr lang="ru-RU" dirty="0"/>
              <a:t> </a:t>
            </a:r>
            <a:r>
              <a:rPr lang="ru-RU" dirty="0" err="1" smtClean="0"/>
              <a:t>trade</a:t>
            </a:r>
            <a:r>
              <a:rPr lang="en-US" dirty="0"/>
              <a:t> </a:t>
            </a:r>
            <a:r>
              <a:rPr lang="en-US" dirty="0" smtClean="0"/>
              <a:t>sometimes.</a:t>
            </a:r>
            <a:endParaRPr lang="ru-RU" dirty="0"/>
          </a:p>
        </p:txBody>
      </p:sp>
    </p:spTree>
    <p:extLst>
      <p:ext uri="{BB962C8B-B14F-4D97-AF65-F5344CB8AC3E}">
        <p14:creationId xmlns:p14="http://schemas.microsoft.com/office/powerpoint/2010/main" val="2523480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3.4. The Russian Foreign Debt</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266772268"/>
              </p:ext>
            </p:extLst>
          </p:nvPr>
        </p:nvGraphicFramePr>
        <p:xfrm>
          <a:off x="395536" y="1268760"/>
          <a:ext cx="8136905" cy="4907280"/>
        </p:xfrm>
        <a:graphic>
          <a:graphicData uri="http://schemas.openxmlformats.org/drawingml/2006/table">
            <a:tbl>
              <a:tblPr firstRow="1" firstCol="1" bandRow="1">
                <a:tableStyleId>{5C22544A-7EE6-4342-B048-85BDC9FD1C3A}</a:tableStyleId>
              </a:tblPr>
              <a:tblGrid>
                <a:gridCol w="2743940"/>
                <a:gridCol w="1096247"/>
                <a:gridCol w="1096247"/>
                <a:gridCol w="1096247"/>
                <a:gridCol w="1006079"/>
                <a:gridCol w="1098145"/>
              </a:tblGrid>
              <a:tr h="288290">
                <a:tc>
                  <a:txBody>
                    <a:bodyPr/>
                    <a:lstStyle/>
                    <a:p>
                      <a:pPr algn="ctr">
                        <a:lnSpc>
                          <a:spcPct val="115000"/>
                        </a:lnSpc>
                        <a:spcAft>
                          <a:spcPts val="0"/>
                        </a:spcAft>
                      </a:pPr>
                      <a:r>
                        <a:rPr lang="en-US" sz="2000">
                          <a:effectLst/>
                        </a:rPr>
                        <a:t>Indicator/Date</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December 2011</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December 2012</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December 2013</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March 2014</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dirty="0" err="1">
                          <a:effectLst/>
                        </a:rPr>
                        <a:t>June</a:t>
                      </a:r>
                      <a:r>
                        <a:rPr lang="ru-RU" sz="2000" dirty="0">
                          <a:effectLst/>
                        </a:rPr>
                        <a:t> 2014</a:t>
                      </a:r>
                      <a:r>
                        <a:rPr lang="en-US" sz="2000" dirty="0">
                          <a:effectLst/>
                        </a:rPr>
                        <a:t>  </a:t>
                      </a:r>
                      <a:r>
                        <a:rPr lang="ru-RU" sz="2000" dirty="0">
                          <a:effectLst/>
                        </a:rPr>
                        <a:t>(</a:t>
                      </a:r>
                      <a:r>
                        <a:rPr lang="ru-RU" sz="2000" dirty="0" err="1" smtClean="0">
                          <a:effectLst/>
                        </a:rPr>
                        <a:t>est</a:t>
                      </a:r>
                      <a:r>
                        <a:rPr lang="en-US" sz="2000" dirty="0" smtClean="0">
                          <a:effectLst/>
                        </a:rPr>
                        <a:t>.</a:t>
                      </a:r>
                      <a:r>
                        <a:rPr lang="ru-RU" sz="2000" dirty="0" smtClean="0">
                          <a:effectLst/>
                        </a:rPr>
                        <a:t>)</a:t>
                      </a:r>
                      <a:endParaRPr lang="ru-RU" sz="2000" dirty="0">
                        <a:effectLst/>
                        <a:latin typeface="Calibri"/>
                        <a:ea typeface="Calibri"/>
                        <a:cs typeface="Times New Roman"/>
                      </a:endParaRPr>
                    </a:p>
                  </a:txBody>
                  <a:tcPr marL="68580" marR="68580" marT="0" marB="0"/>
                </a:tc>
              </a:tr>
              <a:tr h="288290">
                <a:tc>
                  <a:txBody>
                    <a:bodyPr/>
                    <a:lstStyle/>
                    <a:p>
                      <a:pPr>
                        <a:lnSpc>
                          <a:spcPct val="115000"/>
                        </a:lnSpc>
                        <a:spcAft>
                          <a:spcPts val="0"/>
                        </a:spcAft>
                      </a:pPr>
                      <a:r>
                        <a:rPr lang="ru-RU" sz="2000">
                          <a:effectLst/>
                        </a:rPr>
                        <a:t>Total</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538,871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636,412</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728,859</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715,819</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720,926</a:t>
                      </a:r>
                      <a:endParaRPr lang="ru-RU" sz="2000">
                        <a:effectLst/>
                        <a:latin typeface="Calibri"/>
                        <a:ea typeface="Calibri"/>
                        <a:cs typeface="Times New Roman"/>
                      </a:endParaRPr>
                    </a:p>
                  </a:txBody>
                  <a:tcPr marL="68580" marR="68580" marT="0" marB="0"/>
                </a:tc>
              </a:tr>
              <a:tr h="288290">
                <a:tc>
                  <a:txBody>
                    <a:bodyPr/>
                    <a:lstStyle/>
                    <a:p>
                      <a:pPr>
                        <a:lnSpc>
                          <a:spcPct val="115000"/>
                        </a:lnSpc>
                        <a:spcAft>
                          <a:spcPts val="0"/>
                        </a:spcAft>
                      </a:pPr>
                      <a:r>
                        <a:rPr lang="en-US" sz="2000">
                          <a:effectLst/>
                        </a:rPr>
                        <a:t>1. General Government</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34,719</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54,403</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61,738</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53,629</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54,638</a:t>
                      </a:r>
                      <a:endParaRPr lang="ru-RU" sz="2000">
                        <a:effectLst/>
                        <a:latin typeface="Calibri"/>
                        <a:ea typeface="Calibri"/>
                        <a:cs typeface="Times New Roman"/>
                      </a:endParaRPr>
                    </a:p>
                  </a:txBody>
                  <a:tcPr marL="68580" marR="68580" marT="0" marB="0"/>
                </a:tc>
              </a:tr>
              <a:tr h="288290">
                <a:tc>
                  <a:txBody>
                    <a:bodyPr/>
                    <a:lstStyle/>
                    <a:p>
                      <a:pPr>
                        <a:lnSpc>
                          <a:spcPct val="115000"/>
                        </a:lnSpc>
                        <a:spcAft>
                          <a:spcPts val="0"/>
                        </a:spcAft>
                      </a:pPr>
                      <a:r>
                        <a:rPr lang="en-US" sz="2000">
                          <a:effectLst/>
                        </a:rPr>
                        <a:t>1.1. Federal Government</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33,578</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53,462</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60,957</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52,857</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53,888</a:t>
                      </a:r>
                      <a:endParaRPr lang="ru-RU" sz="2000">
                        <a:effectLst/>
                        <a:latin typeface="Calibri"/>
                        <a:ea typeface="Calibri"/>
                        <a:cs typeface="Times New Roman"/>
                      </a:endParaRPr>
                    </a:p>
                  </a:txBody>
                  <a:tcPr marL="68580" marR="68580" marT="0" marB="0"/>
                </a:tc>
              </a:tr>
              <a:tr h="288290">
                <a:tc>
                  <a:txBody>
                    <a:bodyPr/>
                    <a:lstStyle/>
                    <a:p>
                      <a:pPr>
                        <a:lnSpc>
                          <a:spcPct val="115000"/>
                        </a:lnSpc>
                        <a:spcAft>
                          <a:spcPts val="0"/>
                        </a:spcAft>
                      </a:pPr>
                      <a:r>
                        <a:rPr lang="en-US" sz="2000">
                          <a:effectLst/>
                        </a:rPr>
                        <a:t>1.1.1 New Russian Debt</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31,068</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51,334</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58,944</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50,853</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52,000</a:t>
                      </a:r>
                      <a:endParaRPr lang="ru-RU" sz="2000">
                        <a:effectLst/>
                        <a:latin typeface="Calibri"/>
                        <a:ea typeface="Calibri"/>
                        <a:cs typeface="Times New Roman"/>
                      </a:endParaRPr>
                    </a:p>
                  </a:txBody>
                  <a:tcPr marL="68580" marR="68580" marT="0" marB="0"/>
                </a:tc>
              </a:tr>
              <a:tr h="288290">
                <a:tc>
                  <a:txBody>
                    <a:bodyPr/>
                    <a:lstStyle/>
                    <a:p>
                      <a:pPr>
                        <a:lnSpc>
                          <a:spcPct val="115000"/>
                        </a:lnSpc>
                        <a:spcAft>
                          <a:spcPts val="0"/>
                        </a:spcAft>
                      </a:pPr>
                      <a:r>
                        <a:rPr lang="en-US" sz="2000">
                          <a:effectLst/>
                        </a:rPr>
                        <a:t>1.1.2  Debt of the former USSR</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2,51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2,129</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2,012</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2,004</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1,889</a:t>
                      </a:r>
                      <a:endParaRPr lang="ru-RU" sz="2000">
                        <a:effectLst/>
                        <a:latin typeface="Calibri"/>
                        <a:ea typeface="Calibri"/>
                        <a:cs typeface="Times New Roman"/>
                      </a:endParaRPr>
                    </a:p>
                  </a:txBody>
                  <a:tcPr marL="68580" marR="68580" marT="0" marB="0"/>
                </a:tc>
              </a:tr>
              <a:tr h="288290">
                <a:tc>
                  <a:txBody>
                    <a:bodyPr/>
                    <a:lstStyle/>
                    <a:p>
                      <a:pPr>
                        <a:lnSpc>
                          <a:spcPct val="115000"/>
                        </a:lnSpc>
                        <a:spcAft>
                          <a:spcPts val="0"/>
                        </a:spcAft>
                      </a:pPr>
                      <a:r>
                        <a:rPr lang="en-US" sz="2000">
                          <a:effectLst/>
                        </a:rPr>
                        <a:t>1.2. Local Government</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1,141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941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781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771</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a:effectLst/>
                        </a:rPr>
                        <a:t>750</a:t>
                      </a:r>
                      <a:endParaRPr lang="ru-RU" sz="2000">
                        <a:effectLst/>
                        <a:latin typeface="Calibri"/>
                        <a:ea typeface="Calibri"/>
                        <a:cs typeface="Times New Roman"/>
                      </a:endParaRPr>
                    </a:p>
                  </a:txBody>
                  <a:tcPr marL="68580" marR="68580" marT="0" marB="0"/>
                </a:tc>
              </a:tr>
              <a:tr h="288290">
                <a:tc>
                  <a:txBody>
                    <a:bodyPr/>
                    <a:lstStyle/>
                    <a:p>
                      <a:pPr>
                        <a:lnSpc>
                          <a:spcPct val="115000"/>
                        </a:lnSpc>
                        <a:spcAft>
                          <a:spcPts val="0"/>
                        </a:spcAft>
                      </a:pPr>
                      <a:r>
                        <a:rPr lang="en-US" sz="2000">
                          <a:effectLst/>
                        </a:rPr>
                        <a:t> 2. Central bank</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11,547</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15,639</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15,963</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15,335</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16,04</a:t>
                      </a:r>
                      <a:endParaRPr lang="ru-RU" sz="2000">
                        <a:effectLst/>
                        <a:latin typeface="Calibri"/>
                        <a:ea typeface="Calibri"/>
                        <a:cs typeface="Times New Roman"/>
                      </a:endParaRPr>
                    </a:p>
                  </a:txBody>
                  <a:tcPr marL="68580" marR="68580" marT="0" marB="0"/>
                </a:tc>
              </a:tr>
              <a:tr h="288290">
                <a:tc>
                  <a:txBody>
                    <a:bodyPr/>
                    <a:lstStyle/>
                    <a:p>
                      <a:pPr>
                        <a:lnSpc>
                          <a:spcPct val="115000"/>
                        </a:lnSpc>
                        <a:spcAft>
                          <a:spcPts val="0"/>
                        </a:spcAft>
                      </a:pPr>
                      <a:r>
                        <a:rPr lang="en-US" sz="2000">
                          <a:effectLst/>
                        </a:rPr>
                        <a:t> 3. Banks</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162,764</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201,567</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214,394</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214,022</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206,531</a:t>
                      </a:r>
                      <a:endParaRPr lang="ru-RU" sz="2000">
                        <a:effectLst/>
                        <a:latin typeface="Calibri"/>
                        <a:ea typeface="Calibri"/>
                        <a:cs typeface="Times New Roman"/>
                      </a:endParaRPr>
                    </a:p>
                  </a:txBody>
                  <a:tcPr marL="68580" marR="68580" marT="0" marB="0"/>
                </a:tc>
              </a:tr>
              <a:tr h="288290">
                <a:tc>
                  <a:txBody>
                    <a:bodyPr/>
                    <a:lstStyle/>
                    <a:p>
                      <a:pPr>
                        <a:lnSpc>
                          <a:spcPct val="115000"/>
                        </a:lnSpc>
                        <a:spcAft>
                          <a:spcPts val="0"/>
                        </a:spcAft>
                      </a:pPr>
                      <a:r>
                        <a:rPr lang="en-US" sz="2000">
                          <a:effectLst/>
                        </a:rPr>
                        <a:t> 4. Other sectors</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329,842</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364,803</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436,764</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en-US" sz="2000">
                          <a:effectLst/>
                        </a:rPr>
                        <a:t>432</a:t>
                      </a:r>
                      <a:r>
                        <a:rPr lang="ru-RU" sz="2000">
                          <a:effectLst/>
                        </a:rPr>
                        <a:t>,834</a:t>
                      </a:r>
                      <a:endParaRPr lang="ru-RU" sz="2000">
                        <a:effectLst/>
                        <a:latin typeface="Calibri"/>
                        <a:ea typeface="Calibri"/>
                        <a:cs typeface="Times New Roman"/>
                      </a:endParaRPr>
                    </a:p>
                  </a:txBody>
                  <a:tcPr marL="68580" marR="68580" marT="0" marB="0"/>
                </a:tc>
                <a:tc>
                  <a:txBody>
                    <a:bodyPr/>
                    <a:lstStyle/>
                    <a:p>
                      <a:pPr algn="r">
                        <a:lnSpc>
                          <a:spcPct val="115000"/>
                        </a:lnSpc>
                        <a:spcAft>
                          <a:spcPts val="0"/>
                        </a:spcAft>
                      </a:pPr>
                      <a:r>
                        <a:rPr lang="ru-RU" sz="2000" dirty="0">
                          <a:effectLst/>
                        </a:rPr>
                        <a:t>443,716</a:t>
                      </a:r>
                      <a:endParaRPr lang="ru-RU" sz="2000" dirty="0">
                        <a:effectLst/>
                        <a:latin typeface="Calibri"/>
                        <a:ea typeface="Calibri"/>
                        <a:cs typeface="Times New Roman"/>
                      </a:endParaRPr>
                    </a:p>
                  </a:txBody>
                  <a:tcPr marL="68580" marR="68580" marT="0" marB="0"/>
                </a:tc>
              </a:tr>
            </a:tbl>
          </a:graphicData>
        </a:graphic>
      </p:graphicFrame>
      <p:sp>
        <p:nvSpPr>
          <p:cNvPr id="5" name="Прямоугольник 4"/>
          <p:cNvSpPr/>
          <p:nvPr/>
        </p:nvSpPr>
        <p:spPr>
          <a:xfrm>
            <a:off x="251520" y="6211669"/>
            <a:ext cx="8424936" cy="369332"/>
          </a:xfrm>
          <a:prstGeom prst="rect">
            <a:avLst/>
          </a:prstGeom>
        </p:spPr>
        <p:txBody>
          <a:bodyPr wrap="square">
            <a:spAutoFit/>
          </a:bodyPr>
          <a:lstStyle/>
          <a:p>
            <a:r>
              <a:rPr lang="ru-RU" dirty="0" err="1"/>
              <a:t>Source</a:t>
            </a:r>
            <a:r>
              <a:rPr lang="ru-RU" dirty="0"/>
              <a:t>: </a:t>
            </a:r>
            <a:r>
              <a:rPr lang="ru-RU" dirty="0" err="1"/>
              <a:t>The</a:t>
            </a:r>
            <a:r>
              <a:rPr lang="ru-RU" dirty="0"/>
              <a:t> </a:t>
            </a:r>
            <a:r>
              <a:rPr lang="ru-RU" dirty="0" err="1"/>
              <a:t>Central</a:t>
            </a:r>
            <a:r>
              <a:rPr lang="ru-RU" dirty="0"/>
              <a:t> </a:t>
            </a:r>
            <a:r>
              <a:rPr lang="ru-RU" dirty="0" err="1"/>
              <a:t>Bank</a:t>
            </a:r>
            <a:r>
              <a:rPr lang="ru-RU" dirty="0"/>
              <a:t> </a:t>
            </a:r>
            <a:r>
              <a:rPr lang="ru-RU" dirty="0" err="1"/>
              <a:t>of</a:t>
            </a:r>
            <a:r>
              <a:rPr lang="ru-RU" dirty="0"/>
              <a:t> </a:t>
            </a:r>
            <a:r>
              <a:rPr lang="ru-RU" dirty="0" err="1"/>
              <a:t>Russian</a:t>
            </a:r>
            <a:r>
              <a:rPr lang="ru-RU" dirty="0"/>
              <a:t> </a:t>
            </a:r>
            <a:r>
              <a:rPr lang="ru-RU" dirty="0" err="1"/>
              <a:t>Federation</a:t>
            </a:r>
            <a:r>
              <a:rPr lang="ru-RU" dirty="0"/>
              <a:t>, </a:t>
            </a:r>
            <a:r>
              <a:rPr lang="ru-RU" u="sng" dirty="0">
                <a:hlinkClick r:id="rId2"/>
              </a:rPr>
              <a:t>www.cbr.ru</a:t>
            </a:r>
            <a:r>
              <a:rPr lang="ru-RU" dirty="0"/>
              <a:t>. </a:t>
            </a:r>
            <a:r>
              <a:rPr lang="ru-RU" dirty="0" err="1"/>
              <a:t>July</a:t>
            </a:r>
            <a:r>
              <a:rPr lang="ru-RU" dirty="0"/>
              <a:t> 10, 2014.</a:t>
            </a:r>
          </a:p>
        </p:txBody>
      </p:sp>
    </p:spTree>
    <p:extLst>
      <p:ext uri="{BB962C8B-B14F-4D97-AF65-F5344CB8AC3E}">
        <p14:creationId xmlns:p14="http://schemas.microsoft.com/office/powerpoint/2010/main" val="4572240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Unit </a:t>
            </a:r>
            <a:r>
              <a:rPr lang="en-US" dirty="0"/>
              <a:t>4. Forward-looking Market </a:t>
            </a:r>
            <a:r>
              <a:rPr lang="en-US" dirty="0" smtClean="0"/>
              <a:t>Instruments</a:t>
            </a:r>
            <a:endParaRPr lang="ru-RU" dirty="0"/>
          </a:p>
        </p:txBody>
      </p:sp>
      <p:sp>
        <p:nvSpPr>
          <p:cNvPr id="3" name="Объект 2"/>
          <p:cNvSpPr>
            <a:spLocks noGrp="1"/>
          </p:cNvSpPr>
          <p:nvPr>
            <p:ph idx="1"/>
          </p:nvPr>
        </p:nvSpPr>
        <p:spPr/>
        <p:txBody>
          <a:bodyPr anchor="ctr"/>
          <a:lstStyle/>
          <a:p>
            <a:r>
              <a:rPr lang="en-US" dirty="0"/>
              <a:t>4.1. The currency forwards</a:t>
            </a:r>
            <a:endParaRPr lang="ru-RU" dirty="0"/>
          </a:p>
          <a:p>
            <a:r>
              <a:rPr lang="en-US" dirty="0"/>
              <a:t>4.2. The foreign exchange swap</a:t>
            </a:r>
            <a:endParaRPr lang="ru-RU" dirty="0"/>
          </a:p>
          <a:p>
            <a:r>
              <a:rPr lang="en-US" dirty="0"/>
              <a:t>4.3. The currency swaps</a:t>
            </a:r>
            <a:endParaRPr lang="ru-RU" dirty="0"/>
          </a:p>
          <a:p>
            <a:r>
              <a:rPr lang="en-US" dirty="0"/>
              <a:t>4.4. The foreign exchange futures</a:t>
            </a:r>
            <a:endParaRPr lang="ru-RU" dirty="0"/>
          </a:p>
          <a:p>
            <a:r>
              <a:rPr lang="en-US" dirty="0"/>
              <a:t>4.5. The foreign exchange </a:t>
            </a:r>
            <a:r>
              <a:rPr lang="en-US" dirty="0" smtClean="0"/>
              <a:t>options</a:t>
            </a:r>
            <a:endParaRPr lang="ru-RU" dirty="0"/>
          </a:p>
        </p:txBody>
      </p:sp>
    </p:spTree>
    <p:extLst>
      <p:ext uri="{BB962C8B-B14F-4D97-AF65-F5344CB8AC3E}">
        <p14:creationId xmlns:p14="http://schemas.microsoft.com/office/powerpoint/2010/main" val="2560171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4.1. The currency forwards</a:t>
            </a:r>
            <a:endParaRPr lang="ru-RU" dirty="0"/>
          </a:p>
        </p:txBody>
      </p:sp>
      <p:sp>
        <p:nvSpPr>
          <p:cNvPr id="3" name="Объект 2"/>
          <p:cNvSpPr>
            <a:spLocks noGrp="1"/>
          </p:cNvSpPr>
          <p:nvPr>
            <p:ph idx="1"/>
          </p:nvPr>
        </p:nvSpPr>
        <p:spPr/>
        <p:txBody>
          <a:bodyPr>
            <a:normAutofit fontScale="85000" lnSpcReduction="10000"/>
          </a:bodyPr>
          <a:lstStyle/>
          <a:p>
            <a:r>
              <a:rPr lang="ru-RU" dirty="0" err="1"/>
              <a:t>The</a:t>
            </a:r>
            <a:r>
              <a:rPr lang="ru-RU" dirty="0"/>
              <a:t> </a:t>
            </a:r>
            <a:r>
              <a:rPr lang="ru-RU" dirty="0" err="1"/>
              <a:t>currency</a:t>
            </a:r>
            <a:r>
              <a:rPr lang="ru-RU" dirty="0"/>
              <a:t> </a:t>
            </a:r>
            <a:r>
              <a:rPr lang="ru-RU" dirty="0" err="1"/>
              <a:t>forward</a:t>
            </a:r>
            <a:r>
              <a:rPr lang="ru-RU" dirty="0"/>
              <a:t> </a:t>
            </a:r>
            <a:r>
              <a:rPr lang="ru-RU" dirty="0" err="1"/>
              <a:t>is</a:t>
            </a:r>
            <a:r>
              <a:rPr lang="ru-RU" dirty="0"/>
              <a:t> a </a:t>
            </a:r>
            <a:r>
              <a:rPr lang="ru-RU" dirty="0" err="1"/>
              <a:t>contract</a:t>
            </a:r>
            <a:r>
              <a:rPr lang="ru-RU" dirty="0"/>
              <a:t> </a:t>
            </a:r>
            <a:r>
              <a:rPr lang="ru-RU" dirty="0" err="1"/>
              <a:t>in</a:t>
            </a:r>
            <a:r>
              <a:rPr lang="ru-RU" dirty="0"/>
              <a:t> </a:t>
            </a:r>
            <a:r>
              <a:rPr lang="ru-RU" dirty="0" err="1"/>
              <a:t>the</a:t>
            </a:r>
            <a:r>
              <a:rPr lang="ru-RU" dirty="0"/>
              <a:t> </a:t>
            </a:r>
            <a:r>
              <a:rPr lang="ru-RU" dirty="0" err="1"/>
              <a:t>foreign</a:t>
            </a:r>
            <a:r>
              <a:rPr lang="ru-RU" dirty="0"/>
              <a:t> </a:t>
            </a:r>
            <a:r>
              <a:rPr lang="ru-RU" dirty="0" err="1"/>
              <a:t>exchange</a:t>
            </a:r>
            <a:r>
              <a:rPr lang="ru-RU" dirty="0"/>
              <a:t> </a:t>
            </a:r>
            <a:r>
              <a:rPr lang="ru-RU" dirty="0" err="1"/>
              <a:t>market</a:t>
            </a:r>
            <a:r>
              <a:rPr lang="ru-RU" dirty="0"/>
              <a:t> </a:t>
            </a:r>
            <a:r>
              <a:rPr lang="ru-RU" dirty="0" err="1"/>
              <a:t>that</a:t>
            </a:r>
            <a:r>
              <a:rPr lang="ru-RU" dirty="0"/>
              <a:t> </a:t>
            </a:r>
            <a:r>
              <a:rPr lang="ru-RU" dirty="0" err="1"/>
              <a:t>locks</a:t>
            </a:r>
            <a:r>
              <a:rPr lang="ru-RU" dirty="0"/>
              <a:t> </a:t>
            </a:r>
            <a:r>
              <a:rPr lang="ru-RU" dirty="0" err="1"/>
              <a:t>in</a:t>
            </a:r>
            <a:r>
              <a:rPr lang="ru-RU" dirty="0"/>
              <a:t> </a:t>
            </a:r>
            <a:r>
              <a:rPr lang="ru-RU" dirty="0" err="1"/>
              <a:t>the</a:t>
            </a:r>
            <a:r>
              <a:rPr lang="ru-RU" dirty="0"/>
              <a:t> </a:t>
            </a:r>
            <a:r>
              <a:rPr lang="ru-RU" dirty="0" err="1"/>
              <a:t>exchange</a:t>
            </a:r>
            <a:r>
              <a:rPr lang="ru-RU" dirty="0"/>
              <a:t> </a:t>
            </a:r>
            <a:r>
              <a:rPr lang="ru-RU" dirty="0" err="1"/>
              <a:t>rate</a:t>
            </a:r>
            <a:r>
              <a:rPr lang="ru-RU" dirty="0"/>
              <a:t> </a:t>
            </a:r>
            <a:r>
              <a:rPr lang="ru-RU" dirty="0" err="1"/>
              <a:t>for</a:t>
            </a:r>
            <a:r>
              <a:rPr lang="ru-RU" dirty="0"/>
              <a:t> </a:t>
            </a:r>
            <a:r>
              <a:rPr lang="ru-RU" dirty="0" err="1"/>
              <a:t>the</a:t>
            </a:r>
            <a:r>
              <a:rPr lang="ru-RU" dirty="0"/>
              <a:t> </a:t>
            </a:r>
            <a:r>
              <a:rPr lang="ru-RU" dirty="0" err="1"/>
              <a:t>purchase</a:t>
            </a:r>
            <a:r>
              <a:rPr lang="ru-RU" dirty="0"/>
              <a:t> </a:t>
            </a:r>
            <a:r>
              <a:rPr lang="ru-RU" dirty="0" err="1"/>
              <a:t>or</a:t>
            </a:r>
            <a:r>
              <a:rPr lang="ru-RU" dirty="0"/>
              <a:t> </a:t>
            </a:r>
            <a:r>
              <a:rPr lang="ru-RU" dirty="0" err="1"/>
              <a:t>sale</a:t>
            </a:r>
            <a:r>
              <a:rPr lang="ru-RU" dirty="0"/>
              <a:t> </a:t>
            </a:r>
            <a:r>
              <a:rPr lang="ru-RU" dirty="0" err="1"/>
              <a:t>of</a:t>
            </a:r>
            <a:r>
              <a:rPr lang="ru-RU" dirty="0"/>
              <a:t> a </a:t>
            </a:r>
            <a:r>
              <a:rPr lang="ru-RU" dirty="0" err="1"/>
              <a:t>currency</a:t>
            </a:r>
            <a:r>
              <a:rPr lang="ru-RU" dirty="0"/>
              <a:t> </a:t>
            </a:r>
            <a:r>
              <a:rPr lang="ru-RU" dirty="0" err="1"/>
              <a:t>on</a:t>
            </a:r>
            <a:r>
              <a:rPr lang="ru-RU" dirty="0"/>
              <a:t> a </a:t>
            </a:r>
            <a:r>
              <a:rPr lang="ru-RU" dirty="0" err="1"/>
              <a:t>future</a:t>
            </a:r>
            <a:r>
              <a:rPr lang="ru-RU" dirty="0"/>
              <a:t> </a:t>
            </a:r>
            <a:r>
              <a:rPr lang="ru-RU" dirty="0" err="1"/>
              <a:t>date</a:t>
            </a:r>
            <a:r>
              <a:rPr lang="ru-RU" dirty="0" smtClean="0"/>
              <a:t>.</a:t>
            </a:r>
            <a:endParaRPr lang="en-US" dirty="0" smtClean="0"/>
          </a:p>
          <a:p>
            <a:r>
              <a:rPr lang="en-US" dirty="0" smtClean="0"/>
              <a:t>A</a:t>
            </a:r>
            <a:r>
              <a:rPr lang="ru-RU" dirty="0" smtClean="0"/>
              <a:t> </a:t>
            </a:r>
            <a:r>
              <a:rPr lang="ru-RU" dirty="0" err="1"/>
              <a:t>currency</a:t>
            </a:r>
            <a:r>
              <a:rPr lang="ru-RU" dirty="0"/>
              <a:t> </a:t>
            </a:r>
            <a:r>
              <a:rPr lang="ru-RU" dirty="0" err="1"/>
              <a:t>forward</a:t>
            </a:r>
            <a:r>
              <a:rPr lang="ru-RU" dirty="0"/>
              <a:t> </a:t>
            </a:r>
            <a:r>
              <a:rPr lang="ru-RU" dirty="0" err="1" smtClean="0"/>
              <a:t>represents</a:t>
            </a:r>
            <a:r>
              <a:rPr lang="ru-RU" dirty="0" smtClean="0"/>
              <a:t> </a:t>
            </a:r>
            <a:r>
              <a:rPr lang="ru-RU" dirty="0"/>
              <a:t>a </a:t>
            </a:r>
            <a:r>
              <a:rPr lang="ru-RU" dirty="0" err="1"/>
              <a:t>binding</a:t>
            </a:r>
            <a:r>
              <a:rPr lang="ru-RU" dirty="0"/>
              <a:t> </a:t>
            </a:r>
            <a:r>
              <a:rPr lang="ru-RU" dirty="0" err="1"/>
              <a:t>obligation</a:t>
            </a:r>
            <a:r>
              <a:rPr lang="ru-RU" dirty="0"/>
              <a:t>, </a:t>
            </a:r>
            <a:r>
              <a:rPr lang="ru-RU" dirty="0" err="1"/>
              <a:t>which</a:t>
            </a:r>
            <a:r>
              <a:rPr lang="ru-RU" dirty="0"/>
              <a:t> </a:t>
            </a:r>
            <a:r>
              <a:rPr lang="ru-RU" dirty="0" err="1"/>
              <a:t>means</a:t>
            </a:r>
            <a:r>
              <a:rPr lang="ru-RU" dirty="0"/>
              <a:t> </a:t>
            </a:r>
            <a:r>
              <a:rPr lang="ru-RU" dirty="0" err="1"/>
              <a:t>that</a:t>
            </a:r>
            <a:r>
              <a:rPr lang="ru-RU" dirty="0"/>
              <a:t> </a:t>
            </a:r>
            <a:r>
              <a:rPr lang="ru-RU" dirty="0" err="1"/>
              <a:t>the</a:t>
            </a:r>
            <a:r>
              <a:rPr lang="ru-RU" dirty="0"/>
              <a:t> </a:t>
            </a:r>
            <a:r>
              <a:rPr lang="ru-RU" dirty="0" err="1"/>
              <a:t>contract</a:t>
            </a:r>
            <a:r>
              <a:rPr lang="ru-RU" dirty="0"/>
              <a:t> </a:t>
            </a:r>
            <a:r>
              <a:rPr lang="ru-RU" dirty="0" err="1"/>
              <a:t>buyer</a:t>
            </a:r>
            <a:r>
              <a:rPr lang="ru-RU" dirty="0"/>
              <a:t> </a:t>
            </a:r>
            <a:r>
              <a:rPr lang="ru-RU" dirty="0" err="1"/>
              <a:t>or</a:t>
            </a:r>
            <a:r>
              <a:rPr lang="ru-RU" dirty="0"/>
              <a:t> </a:t>
            </a:r>
            <a:r>
              <a:rPr lang="ru-RU" dirty="0" err="1"/>
              <a:t>seller</a:t>
            </a:r>
            <a:r>
              <a:rPr lang="ru-RU" dirty="0"/>
              <a:t> </a:t>
            </a:r>
            <a:r>
              <a:rPr lang="ru-RU" dirty="0" err="1"/>
              <a:t>cannot</a:t>
            </a:r>
            <a:r>
              <a:rPr lang="ru-RU" dirty="0"/>
              <a:t> </a:t>
            </a:r>
            <a:r>
              <a:rPr lang="ru-RU" dirty="0" err="1"/>
              <a:t>walk</a:t>
            </a:r>
            <a:r>
              <a:rPr lang="ru-RU" dirty="0"/>
              <a:t> </a:t>
            </a:r>
            <a:r>
              <a:rPr lang="ru-RU" dirty="0" err="1"/>
              <a:t>away</a:t>
            </a:r>
            <a:r>
              <a:rPr lang="ru-RU" dirty="0"/>
              <a:t> </a:t>
            </a:r>
            <a:r>
              <a:rPr lang="ru-RU" dirty="0" err="1"/>
              <a:t>if</a:t>
            </a:r>
            <a:r>
              <a:rPr lang="ru-RU" dirty="0"/>
              <a:t> </a:t>
            </a:r>
            <a:r>
              <a:rPr lang="ru-RU" dirty="0" err="1"/>
              <a:t>the</a:t>
            </a:r>
            <a:r>
              <a:rPr lang="ru-RU" dirty="0"/>
              <a:t> “</a:t>
            </a:r>
            <a:r>
              <a:rPr lang="ru-RU" dirty="0" err="1"/>
              <a:t>locked</a:t>
            </a:r>
            <a:r>
              <a:rPr lang="ru-RU" dirty="0"/>
              <a:t> </a:t>
            </a:r>
            <a:r>
              <a:rPr lang="ru-RU" dirty="0" err="1"/>
              <a:t>in</a:t>
            </a:r>
            <a:r>
              <a:rPr lang="ru-RU" dirty="0"/>
              <a:t>” </a:t>
            </a:r>
            <a:r>
              <a:rPr lang="ru-RU" dirty="0" err="1"/>
              <a:t>rate</a:t>
            </a:r>
            <a:r>
              <a:rPr lang="ru-RU" dirty="0"/>
              <a:t> </a:t>
            </a:r>
            <a:r>
              <a:rPr lang="ru-RU" dirty="0" err="1"/>
              <a:t>eventually</a:t>
            </a:r>
            <a:r>
              <a:rPr lang="ru-RU" dirty="0"/>
              <a:t> </a:t>
            </a:r>
            <a:r>
              <a:rPr lang="ru-RU" dirty="0" err="1"/>
              <a:t>proves</a:t>
            </a:r>
            <a:r>
              <a:rPr lang="ru-RU" dirty="0"/>
              <a:t> </a:t>
            </a:r>
            <a:r>
              <a:rPr lang="ru-RU" dirty="0" err="1"/>
              <a:t>to</a:t>
            </a:r>
            <a:r>
              <a:rPr lang="ru-RU" dirty="0"/>
              <a:t> </a:t>
            </a:r>
            <a:r>
              <a:rPr lang="ru-RU" dirty="0" err="1"/>
              <a:t>be</a:t>
            </a:r>
            <a:r>
              <a:rPr lang="ru-RU" dirty="0"/>
              <a:t> </a:t>
            </a:r>
            <a:r>
              <a:rPr lang="ru-RU" dirty="0" err="1"/>
              <a:t>adverse</a:t>
            </a:r>
            <a:r>
              <a:rPr lang="ru-RU" dirty="0"/>
              <a:t>. </a:t>
            </a:r>
            <a:r>
              <a:rPr lang="en-US" dirty="0" smtClean="0"/>
              <a:t>T</a:t>
            </a:r>
            <a:r>
              <a:rPr lang="ru-RU" dirty="0" smtClean="0"/>
              <a:t>o </a:t>
            </a:r>
            <a:r>
              <a:rPr lang="ru-RU" dirty="0" err="1"/>
              <a:t>compensate</a:t>
            </a:r>
            <a:r>
              <a:rPr lang="ru-RU" dirty="0"/>
              <a:t> </a:t>
            </a:r>
            <a:r>
              <a:rPr lang="ru-RU" dirty="0" err="1"/>
              <a:t>for</a:t>
            </a:r>
            <a:r>
              <a:rPr lang="ru-RU" dirty="0"/>
              <a:t> </a:t>
            </a:r>
            <a:r>
              <a:rPr lang="ru-RU" dirty="0" err="1"/>
              <a:t>the</a:t>
            </a:r>
            <a:r>
              <a:rPr lang="ru-RU" dirty="0"/>
              <a:t> </a:t>
            </a:r>
            <a:r>
              <a:rPr lang="ru-RU" dirty="0" err="1"/>
              <a:t>risk</a:t>
            </a:r>
            <a:r>
              <a:rPr lang="ru-RU" dirty="0"/>
              <a:t> </a:t>
            </a:r>
            <a:r>
              <a:rPr lang="ru-RU" dirty="0" err="1"/>
              <a:t>of</a:t>
            </a:r>
            <a:r>
              <a:rPr lang="ru-RU" dirty="0"/>
              <a:t> </a:t>
            </a:r>
            <a:r>
              <a:rPr lang="ru-RU" dirty="0" err="1" smtClean="0"/>
              <a:t>non-delivery</a:t>
            </a:r>
            <a:r>
              <a:rPr lang="ru-RU" dirty="0" smtClean="0"/>
              <a:t>, </a:t>
            </a:r>
            <a:r>
              <a:rPr lang="ru-RU" dirty="0" err="1"/>
              <a:t>financial</a:t>
            </a:r>
            <a:r>
              <a:rPr lang="ru-RU" dirty="0"/>
              <a:t> </a:t>
            </a:r>
            <a:r>
              <a:rPr lang="ru-RU" dirty="0" err="1"/>
              <a:t>institutions</a:t>
            </a:r>
            <a:r>
              <a:rPr lang="ru-RU" dirty="0"/>
              <a:t> </a:t>
            </a:r>
            <a:r>
              <a:rPr lang="ru-RU" dirty="0" err="1" smtClean="0"/>
              <a:t>may</a:t>
            </a:r>
            <a:r>
              <a:rPr lang="ru-RU" dirty="0" smtClean="0"/>
              <a:t> </a:t>
            </a:r>
            <a:r>
              <a:rPr lang="ru-RU" dirty="0" err="1"/>
              <a:t>require</a:t>
            </a:r>
            <a:r>
              <a:rPr lang="ru-RU" dirty="0"/>
              <a:t> a </a:t>
            </a:r>
            <a:r>
              <a:rPr lang="ru-RU" dirty="0" err="1"/>
              <a:t>deposit</a:t>
            </a:r>
            <a:r>
              <a:rPr lang="ru-RU" dirty="0"/>
              <a:t> </a:t>
            </a:r>
            <a:r>
              <a:rPr lang="ru-RU" dirty="0" err="1"/>
              <a:t>from</a:t>
            </a:r>
            <a:r>
              <a:rPr lang="ru-RU" dirty="0"/>
              <a:t> </a:t>
            </a:r>
            <a:r>
              <a:rPr lang="ru-RU" dirty="0" err="1"/>
              <a:t>retail</a:t>
            </a:r>
            <a:r>
              <a:rPr lang="ru-RU" dirty="0"/>
              <a:t> </a:t>
            </a:r>
            <a:r>
              <a:rPr lang="ru-RU" dirty="0" err="1"/>
              <a:t>investors</a:t>
            </a:r>
            <a:r>
              <a:rPr lang="ru-RU" dirty="0"/>
              <a:t> </a:t>
            </a:r>
            <a:r>
              <a:rPr lang="ru-RU" dirty="0" err="1"/>
              <a:t>or</a:t>
            </a:r>
            <a:r>
              <a:rPr lang="ru-RU" dirty="0"/>
              <a:t> </a:t>
            </a:r>
            <a:r>
              <a:rPr lang="ru-RU" dirty="0" err="1"/>
              <a:t>smaller</a:t>
            </a:r>
            <a:r>
              <a:rPr lang="ru-RU" dirty="0"/>
              <a:t> </a:t>
            </a:r>
            <a:r>
              <a:rPr lang="ru-RU" dirty="0" err="1"/>
              <a:t>firms</a:t>
            </a:r>
            <a:r>
              <a:rPr lang="ru-RU" dirty="0"/>
              <a:t> </a:t>
            </a:r>
            <a:r>
              <a:rPr lang="ru-RU" dirty="0" err="1"/>
              <a:t>with</a:t>
            </a:r>
            <a:r>
              <a:rPr lang="ru-RU" dirty="0"/>
              <a:t> </a:t>
            </a:r>
            <a:r>
              <a:rPr lang="ru-RU" dirty="0" err="1"/>
              <a:t>whom</a:t>
            </a:r>
            <a:r>
              <a:rPr lang="ru-RU" dirty="0"/>
              <a:t> </a:t>
            </a:r>
            <a:r>
              <a:rPr lang="ru-RU" dirty="0" err="1"/>
              <a:t>they</a:t>
            </a:r>
            <a:r>
              <a:rPr lang="ru-RU" dirty="0"/>
              <a:t> </a:t>
            </a:r>
            <a:r>
              <a:rPr lang="ru-RU" dirty="0" err="1"/>
              <a:t>do</a:t>
            </a:r>
            <a:r>
              <a:rPr lang="ru-RU" dirty="0"/>
              <a:t> </a:t>
            </a:r>
            <a:r>
              <a:rPr lang="ru-RU" dirty="0" err="1"/>
              <a:t>not</a:t>
            </a:r>
            <a:r>
              <a:rPr lang="ru-RU" dirty="0"/>
              <a:t> </a:t>
            </a:r>
            <a:r>
              <a:rPr lang="ru-RU" dirty="0" err="1"/>
              <a:t>have</a:t>
            </a:r>
            <a:r>
              <a:rPr lang="ru-RU" dirty="0"/>
              <a:t> a </a:t>
            </a:r>
            <a:r>
              <a:rPr lang="ru-RU" dirty="0" err="1"/>
              <a:t>business</a:t>
            </a:r>
            <a:r>
              <a:rPr lang="ru-RU" dirty="0"/>
              <a:t> </a:t>
            </a:r>
            <a:r>
              <a:rPr lang="ru-RU" dirty="0" err="1" smtClean="0"/>
              <a:t>relationship</a:t>
            </a:r>
            <a:r>
              <a:rPr lang="en-US" dirty="0" smtClean="0"/>
              <a:t>.</a:t>
            </a:r>
            <a:endParaRPr lang="ru-RU" dirty="0"/>
          </a:p>
        </p:txBody>
      </p:sp>
    </p:spTree>
    <p:extLst>
      <p:ext uri="{BB962C8B-B14F-4D97-AF65-F5344CB8AC3E}">
        <p14:creationId xmlns:p14="http://schemas.microsoft.com/office/powerpoint/2010/main" val="42776861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858218"/>
          </a:xfrm>
        </p:spPr>
        <p:txBody>
          <a:bodyPr>
            <a:noAutofit/>
          </a:bodyPr>
          <a:lstStyle/>
          <a:p>
            <a:r>
              <a:rPr lang="ru-RU" sz="2800" dirty="0" err="1"/>
              <a:t>The</a:t>
            </a:r>
            <a:r>
              <a:rPr lang="ru-RU" sz="2800" dirty="0"/>
              <a:t> </a:t>
            </a:r>
            <a:r>
              <a:rPr lang="ru-RU" sz="2800" dirty="0" err="1"/>
              <a:t>mechanism</a:t>
            </a:r>
            <a:r>
              <a:rPr lang="ru-RU" sz="2800" dirty="0"/>
              <a:t> </a:t>
            </a:r>
            <a:r>
              <a:rPr lang="ru-RU" sz="2800" dirty="0" err="1"/>
              <a:t>for</a:t>
            </a:r>
            <a:r>
              <a:rPr lang="ru-RU" sz="2800" dirty="0"/>
              <a:t> </a:t>
            </a:r>
            <a:r>
              <a:rPr lang="ru-RU" sz="2800" dirty="0" err="1"/>
              <a:t>determining</a:t>
            </a:r>
            <a:r>
              <a:rPr lang="ru-RU" sz="2800" dirty="0"/>
              <a:t> a </a:t>
            </a:r>
            <a:r>
              <a:rPr lang="ru-RU" sz="2800" dirty="0" err="1"/>
              <a:t>currency</a:t>
            </a:r>
            <a:r>
              <a:rPr lang="ru-RU" sz="2800" dirty="0"/>
              <a:t> </a:t>
            </a:r>
            <a:r>
              <a:rPr lang="ru-RU" sz="2800" dirty="0" err="1"/>
              <a:t>forward</a:t>
            </a:r>
            <a:r>
              <a:rPr lang="ru-RU" sz="2800" dirty="0"/>
              <a:t> </a:t>
            </a:r>
            <a:r>
              <a:rPr lang="ru-RU" sz="2800" dirty="0" err="1"/>
              <a:t>rate</a:t>
            </a:r>
            <a:r>
              <a:rPr lang="ru-RU" sz="2800" dirty="0"/>
              <a:t> </a:t>
            </a:r>
            <a:r>
              <a:rPr lang="ru-RU" sz="2800" dirty="0" err="1"/>
              <a:t>is</a:t>
            </a:r>
            <a:r>
              <a:rPr lang="ru-RU" sz="2800" dirty="0"/>
              <a:t> </a:t>
            </a:r>
            <a:r>
              <a:rPr lang="ru-RU" sz="2800" dirty="0" err="1"/>
              <a:t>straightforward</a:t>
            </a:r>
            <a:r>
              <a:rPr lang="ru-RU" sz="2800" dirty="0"/>
              <a:t>, </a:t>
            </a:r>
            <a:r>
              <a:rPr lang="ru-RU" sz="2800" dirty="0" err="1"/>
              <a:t>and</a:t>
            </a:r>
            <a:r>
              <a:rPr lang="ru-RU" sz="2800" dirty="0"/>
              <a:t> </a:t>
            </a:r>
            <a:r>
              <a:rPr lang="ru-RU" sz="2800" dirty="0" err="1"/>
              <a:t>depends</a:t>
            </a:r>
            <a:r>
              <a:rPr lang="ru-RU" sz="2800" dirty="0"/>
              <a:t> </a:t>
            </a:r>
            <a:r>
              <a:rPr lang="ru-RU" sz="2800" dirty="0" err="1"/>
              <a:t>on</a:t>
            </a:r>
            <a:r>
              <a:rPr lang="ru-RU" sz="2800" dirty="0"/>
              <a:t> </a:t>
            </a:r>
            <a:r>
              <a:rPr lang="ru-RU" sz="2800" dirty="0" err="1"/>
              <a:t>interest</a:t>
            </a:r>
            <a:r>
              <a:rPr lang="ru-RU" sz="2800" dirty="0"/>
              <a:t> </a:t>
            </a:r>
            <a:r>
              <a:rPr lang="ru-RU" sz="2800" dirty="0" err="1"/>
              <a:t>rate</a:t>
            </a:r>
            <a:r>
              <a:rPr lang="ru-RU" sz="2800" dirty="0"/>
              <a:t> </a:t>
            </a:r>
            <a:r>
              <a:rPr lang="ru-RU" sz="2800" dirty="0" err="1"/>
              <a:t>differentials</a:t>
            </a:r>
            <a:r>
              <a:rPr lang="ru-RU" sz="2800" dirty="0"/>
              <a:t> </a:t>
            </a:r>
            <a:r>
              <a:rPr lang="ru-RU" sz="2800" dirty="0" err="1"/>
              <a:t>for</a:t>
            </a:r>
            <a:r>
              <a:rPr lang="ru-RU" sz="2800" dirty="0"/>
              <a:t> </a:t>
            </a:r>
            <a:r>
              <a:rPr lang="ru-RU" sz="2800" dirty="0" err="1"/>
              <a:t>the</a:t>
            </a:r>
            <a:r>
              <a:rPr lang="ru-RU" sz="2800" dirty="0"/>
              <a:t> </a:t>
            </a:r>
            <a:r>
              <a:rPr lang="ru-RU" sz="2800" dirty="0" err="1"/>
              <a:t>currency</a:t>
            </a:r>
            <a:r>
              <a:rPr lang="ru-RU" sz="2800" dirty="0"/>
              <a:t> </a:t>
            </a:r>
            <a:r>
              <a:rPr lang="ru-RU" sz="2800" dirty="0" err="1"/>
              <a:t>pair</a:t>
            </a:r>
            <a:r>
              <a:rPr lang="ru-RU" sz="2800" dirty="0"/>
              <a:t> </a:t>
            </a:r>
            <a:r>
              <a:rPr lang="ru-RU" sz="2800" dirty="0" err="1"/>
              <a:t>and</a:t>
            </a:r>
            <a:r>
              <a:rPr lang="ru-RU" sz="2800" dirty="0"/>
              <a:t> </a:t>
            </a:r>
            <a:r>
              <a:rPr lang="ru-RU" sz="2800" dirty="0" err="1"/>
              <a:t>is</a:t>
            </a:r>
            <a:r>
              <a:rPr lang="ru-RU" sz="2800" dirty="0"/>
              <a:t> </a:t>
            </a:r>
            <a:r>
              <a:rPr lang="ru-RU" sz="2800" dirty="0" err="1"/>
              <a:t>defined</a:t>
            </a:r>
            <a:r>
              <a:rPr lang="ru-RU" sz="2800" dirty="0"/>
              <a:t> </a:t>
            </a:r>
            <a:r>
              <a:rPr lang="ru-RU" sz="2800" dirty="0" err="1"/>
              <a:t>according</a:t>
            </a:r>
            <a:r>
              <a:rPr lang="ru-RU" sz="2800" dirty="0"/>
              <a:t> </a:t>
            </a:r>
            <a:r>
              <a:rPr lang="ru-RU" sz="2800" dirty="0" err="1"/>
              <a:t>to</a:t>
            </a:r>
            <a:r>
              <a:rPr lang="ru-RU" sz="2800" dirty="0"/>
              <a:t> </a:t>
            </a:r>
            <a:r>
              <a:rPr lang="ru-RU" sz="2800" dirty="0" err="1"/>
              <a:t>an</a:t>
            </a:r>
            <a:r>
              <a:rPr lang="ru-RU" sz="2800" dirty="0"/>
              <a:t> </a:t>
            </a:r>
            <a:r>
              <a:rPr lang="ru-RU" sz="2800" dirty="0" err="1" smtClean="0"/>
              <a:t>equation</a:t>
            </a:r>
            <a:endParaRPr lang="ru-RU" sz="2800"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7784" y="2780928"/>
            <a:ext cx="3933825"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Прямоугольник 3"/>
              <p:cNvSpPr/>
              <p:nvPr/>
            </p:nvSpPr>
            <p:spPr>
              <a:xfrm>
                <a:off x="1547664" y="4167664"/>
                <a:ext cx="5976664" cy="1477328"/>
              </a:xfrm>
              <a:prstGeom prst="rect">
                <a:avLst/>
              </a:prstGeom>
            </p:spPr>
            <p:txBody>
              <a:bodyPr wrap="square">
                <a:spAutoFit/>
              </a:bodyPr>
              <a:lstStyle/>
              <a:p>
                <a:r>
                  <a:rPr lang="en-US" dirty="0"/>
                  <a:t>where </a:t>
                </a:r>
                <a:r>
                  <a:rPr lang="en-US" i="1" dirty="0"/>
                  <a:t>F</a:t>
                </a:r>
                <a:r>
                  <a:rPr lang="en-US" dirty="0"/>
                  <a:t> – forward rate;</a:t>
                </a:r>
                <a:endParaRPr lang="ru-RU" dirty="0"/>
              </a:p>
              <a:p>
                <a:r>
                  <a:rPr lang="en-US" i="1" dirty="0"/>
                  <a:t>Bid, Ask</a:t>
                </a:r>
                <a:r>
                  <a:rPr lang="en-US" dirty="0"/>
                  <a:t> – spot bid and ask rate respectively;</a:t>
                </a:r>
                <a:endParaRPr lang="ru-RU" dirty="0"/>
              </a:p>
              <a:p>
                <a14:m>
                  <m:oMath xmlns:m="http://schemas.openxmlformats.org/officeDocument/2006/math">
                    <m:sSub>
                      <m:sSubPr>
                        <m:ctrlPr>
                          <a:rPr lang="ru-RU" i="1">
                            <a:latin typeface="Cambria Math"/>
                          </a:rPr>
                        </m:ctrlPr>
                      </m:sSubPr>
                      <m:e>
                        <m:r>
                          <a:rPr lang="en-US" i="1">
                            <a:latin typeface="Cambria Math"/>
                          </a:rPr>
                          <m:t>𝑖</m:t>
                        </m:r>
                      </m:e>
                      <m:sub>
                        <m:r>
                          <a:rPr lang="en-US" i="1">
                            <a:latin typeface="Cambria Math"/>
                          </a:rPr>
                          <m:t>1</m:t>
                        </m:r>
                      </m:sub>
                    </m:sSub>
                  </m:oMath>
                </a14:m>
                <a:r>
                  <a:rPr lang="en-US" dirty="0"/>
                  <a:t> – annual interest rate for quoted currency;</a:t>
                </a:r>
                <a:endParaRPr lang="ru-RU" dirty="0"/>
              </a:p>
              <a:p>
                <a14:m>
                  <m:oMath xmlns:m="http://schemas.openxmlformats.org/officeDocument/2006/math">
                    <m:sSub>
                      <m:sSubPr>
                        <m:ctrlPr>
                          <a:rPr lang="ru-RU" i="1">
                            <a:latin typeface="Cambria Math"/>
                          </a:rPr>
                        </m:ctrlPr>
                      </m:sSubPr>
                      <m:e>
                        <m:r>
                          <a:rPr lang="en-US" i="1">
                            <a:latin typeface="Cambria Math"/>
                          </a:rPr>
                          <m:t>𝑖</m:t>
                        </m:r>
                      </m:e>
                      <m:sub>
                        <m:r>
                          <a:rPr lang="en-US" i="1">
                            <a:latin typeface="Cambria Math"/>
                          </a:rPr>
                          <m:t>2</m:t>
                        </m:r>
                      </m:sub>
                    </m:sSub>
                  </m:oMath>
                </a14:m>
                <a:r>
                  <a:rPr lang="en-US" dirty="0"/>
                  <a:t> – annual interest rate for base currency;</a:t>
                </a:r>
                <a:endParaRPr lang="ru-RU" dirty="0"/>
              </a:p>
              <a:p>
                <a:r>
                  <a:rPr lang="ru-RU" i="1" dirty="0"/>
                  <a:t>n</a:t>
                </a:r>
                <a:r>
                  <a:rPr lang="ru-RU" dirty="0"/>
                  <a:t> – </a:t>
                </a:r>
                <a:r>
                  <a:rPr lang="ru-RU" dirty="0" err="1"/>
                  <a:t>forward</a:t>
                </a:r>
                <a:r>
                  <a:rPr lang="ru-RU" dirty="0"/>
                  <a:t> </a:t>
                </a:r>
                <a:r>
                  <a:rPr lang="ru-RU" dirty="0" err="1"/>
                  <a:t>contract</a:t>
                </a:r>
                <a:r>
                  <a:rPr lang="ru-RU" dirty="0"/>
                  <a:t> </a:t>
                </a:r>
                <a:r>
                  <a:rPr lang="ru-RU" dirty="0" err="1"/>
                  <a:t>period</a:t>
                </a:r>
                <a:r>
                  <a:rPr lang="ru-RU" dirty="0"/>
                  <a:t> </a:t>
                </a:r>
                <a:r>
                  <a:rPr lang="ru-RU" dirty="0" err="1"/>
                  <a:t>in</a:t>
                </a:r>
                <a:r>
                  <a:rPr lang="ru-RU" dirty="0"/>
                  <a:t> </a:t>
                </a:r>
                <a:r>
                  <a:rPr lang="ru-RU" dirty="0" err="1"/>
                  <a:t>days</a:t>
                </a:r>
                <a:r>
                  <a:rPr lang="ru-RU" dirty="0"/>
                  <a:t>.</a:t>
                </a:r>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1547664" y="4167664"/>
                <a:ext cx="5976664" cy="1477328"/>
              </a:xfrm>
              <a:prstGeom prst="rect">
                <a:avLst/>
              </a:prstGeom>
              <a:blipFill rotWithShape="1">
                <a:blip r:embed="rId3"/>
                <a:stretch>
                  <a:fillRect l="-918" t="-2066" b="-5785"/>
                </a:stretch>
              </a:blipFill>
            </p:spPr>
            <p:txBody>
              <a:bodyPr/>
              <a:lstStyle/>
              <a:p>
                <a:r>
                  <a:rPr lang="ru-RU">
                    <a:noFill/>
                  </a:rPr>
                  <a:t> </a:t>
                </a:r>
              </a:p>
            </p:txBody>
          </p:sp>
        </mc:Fallback>
      </mc:AlternateContent>
    </p:spTree>
    <p:extLst>
      <p:ext uri="{BB962C8B-B14F-4D97-AF65-F5344CB8AC3E}">
        <p14:creationId xmlns:p14="http://schemas.microsoft.com/office/powerpoint/2010/main" val="664704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457200" y="1600201"/>
            <a:ext cx="8003232" cy="3196951"/>
          </a:xfrm>
        </p:spPr>
        <p:txBody>
          <a:bodyPr>
            <a:normAutofit fontScale="85000" lnSpcReduction="10000"/>
          </a:bodyPr>
          <a:lstStyle/>
          <a:p>
            <a:r>
              <a:rPr lang="ru-RU" dirty="0" err="1"/>
              <a:t>For</a:t>
            </a:r>
            <a:r>
              <a:rPr lang="ru-RU" dirty="0"/>
              <a:t> </a:t>
            </a:r>
            <a:r>
              <a:rPr lang="ru-RU" dirty="0" err="1"/>
              <a:t>example</a:t>
            </a:r>
            <a:r>
              <a:rPr lang="ru-RU" dirty="0"/>
              <a:t>, </a:t>
            </a:r>
            <a:r>
              <a:rPr lang="ru-RU" dirty="0" err="1"/>
              <a:t>assume</a:t>
            </a:r>
            <a:r>
              <a:rPr lang="ru-RU" dirty="0"/>
              <a:t> a </a:t>
            </a:r>
            <a:r>
              <a:rPr lang="ru-RU" dirty="0" err="1"/>
              <a:t>current</a:t>
            </a:r>
            <a:r>
              <a:rPr lang="ru-RU" dirty="0"/>
              <a:t> </a:t>
            </a:r>
            <a:r>
              <a:rPr lang="ru-RU" dirty="0" err="1"/>
              <a:t>spot</a:t>
            </a:r>
            <a:r>
              <a:rPr lang="ru-RU" dirty="0"/>
              <a:t> </a:t>
            </a:r>
            <a:r>
              <a:rPr lang="ru-RU" dirty="0" err="1"/>
              <a:t>rate</a:t>
            </a:r>
            <a:r>
              <a:rPr lang="ru-RU" dirty="0"/>
              <a:t> </a:t>
            </a:r>
            <a:r>
              <a:rPr lang="ru-RU" dirty="0" err="1"/>
              <a:t>for</a:t>
            </a:r>
            <a:r>
              <a:rPr lang="ru-RU" dirty="0"/>
              <a:t> </a:t>
            </a:r>
            <a:r>
              <a:rPr lang="ru-RU" dirty="0" err="1"/>
              <a:t>the</a:t>
            </a:r>
            <a:r>
              <a:rPr lang="ru-RU" dirty="0"/>
              <a:t> </a:t>
            </a:r>
            <a:r>
              <a:rPr lang="ru-RU" dirty="0" err="1"/>
              <a:t>Russian</a:t>
            </a:r>
            <a:r>
              <a:rPr lang="ru-RU" dirty="0"/>
              <a:t> </a:t>
            </a:r>
            <a:r>
              <a:rPr lang="ru-RU" dirty="0" err="1"/>
              <a:t>ruble</a:t>
            </a:r>
            <a:r>
              <a:rPr lang="ru-RU" dirty="0"/>
              <a:t> </a:t>
            </a:r>
            <a:r>
              <a:rPr lang="ru-RU" dirty="0" err="1"/>
              <a:t>of</a:t>
            </a:r>
            <a:r>
              <a:rPr lang="ru-RU" dirty="0"/>
              <a:t> US$1 = RUR36.23 </a:t>
            </a:r>
            <a:r>
              <a:rPr lang="ru-RU" dirty="0" err="1"/>
              <a:t>or</a:t>
            </a:r>
            <a:r>
              <a:rPr lang="ru-RU" dirty="0"/>
              <a:t> USD/RUR=36.23, a </a:t>
            </a:r>
            <a:r>
              <a:rPr lang="ru-RU" dirty="0" err="1"/>
              <a:t>one-year</a:t>
            </a:r>
            <a:r>
              <a:rPr lang="ru-RU" dirty="0"/>
              <a:t> </a:t>
            </a:r>
            <a:r>
              <a:rPr lang="ru-RU" dirty="0" err="1"/>
              <a:t>interest</a:t>
            </a:r>
            <a:r>
              <a:rPr lang="ru-RU" dirty="0"/>
              <a:t> </a:t>
            </a:r>
            <a:r>
              <a:rPr lang="ru-RU" dirty="0" err="1"/>
              <a:t>rate</a:t>
            </a:r>
            <a:r>
              <a:rPr lang="ru-RU" dirty="0"/>
              <a:t> </a:t>
            </a:r>
            <a:r>
              <a:rPr lang="ru-RU" dirty="0" err="1"/>
              <a:t>for</a:t>
            </a:r>
            <a:r>
              <a:rPr lang="ru-RU" dirty="0"/>
              <a:t> </a:t>
            </a:r>
            <a:r>
              <a:rPr lang="ru-RU" dirty="0" err="1"/>
              <a:t>Russian</a:t>
            </a:r>
            <a:r>
              <a:rPr lang="ru-RU" dirty="0"/>
              <a:t> </a:t>
            </a:r>
            <a:r>
              <a:rPr lang="ru-RU" dirty="0" err="1"/>
              <a:t>rubles</a:t>
            </a:r>
            <a:r>
              <a:rPr lang="ru-RU" dirty="0"/>
              <a:t> </a:t>
            </a:r>
            <a:r>
              <a:rPr lang="ru-RU" dirty="0" err="1"/>
              <a:t>of</a:t>
            </a:r>
            <a:r>
              <a:rPr lang="ru-RU" dirty="0"/>
              <a:t> 8% (</a:t>
            </a:r>
            <a:r>
              <a:rPr lang="ru-RU" dirty="0" err="1"/>
              <a:t>key</a:t>
            </a:r>
            <a:r>
              <a:rPr lang="ru-RU" dirty="0"/>
              <a:t> </a:t>
            </a:r>
            <a:r>
              <a:rPr lang="ru-RU" dirty="0" err="1"/>
              <a:t>rate</a:t>
            </a:r>
            <a:r>
              <a:rPr lang="ru-RU" dirty="0"/>
              <a:t> </a:t>
            </a:r>
            <a:r>
              <a:rPr lang="ru-RU" dirty="0" err="1"/>
              <a:t>held</a:t>
            </a:r>
            <a:r>
              <a:rPr lang="ru-RU" dirty="0"/>
              <a:t> </a:t>
            </a:r>
            <a:r>
              <a:rPr lang="ru-RU" dirty="0" err="1"/>
              <a:t>by</a:t>
            </a:r>
            <a:r>
              <a:rPr lang="ru-RU" dirty="0"/>
              <a:t> </a:t>
            </a:r>
            <a:r>
              <a:rPr lang="ru-RU" dirty="0" err="1"/>
              <a:t>the</a:t>
            </a:r>
            <a:r>
              <a:rPr lang="ru-RU" dirty="0"/>
              <a:t> </a:t>
            </a:r>
            <a:r>
              <a:rPr lang="ru-RU" dirty="0" err="1"/>
              <a:t>Central</a:t>
            </a:r>
            <a:r>
              <a:rPr lang="ru-RU" dirty="0"/>
              <a:t> </a:t>
            </a:r>
            <a:r>
              <a:rPr lang="ru-RU" dirty="0" err="1"/>
              <a:t>Bank</a:t>
            </a:r>
            <a:r>
              <a:rPr lang="ru-RU" dirty="0"/>
              <a:t> </a:t>
            </a:r>
            <a:r>
              <a:rPr lang="ru-RU" dirty="0" err="1"/>
              <a:t>of</a:t>
            </a:r>
            <a:r>
              <a:rPr lang="ru-RU" dirty="0"/>
              <a:t> </a:t>
            </a:r>
            <a:r>
              <a:rPr lang="ru-RU" dirty="0" err="1"/>
              <a:t>Russian</a:t>
            </a:r>
            <a:r>
              <a:rPr lang="ru-RU" dirty="0"/>
              <a:t> </a:t>
            </a:r>
            <a:r>
              <a:rPr lang="ru-RU" dirty="0" err="1"/>
              <a:t>Federation</a:t>
            </a:r>
            <a:r>
              <a:rPr lang="ru-RU" dirty="0"/>
              <a:t>), </a:t>
            </a:r>
            <a:r>
              <a:rPr lang="ru-RU" dirty="0" err="1"/>
              <a:t>and</a:t>
            </a:r>
            <a:r>
              <a:rPr lang="ru-RU" dirty="0"/>
              <a:t> </a:t>
            </a:r>
            <a:r>
              <a:rPr lang="ru-RU" dirty="0" err="1"/>
              <a:t>one-year</a:t>
            </a:r>
            <a:r>
              <a:rPr lang="ru-RU" dirty="0"/>
              <a:t> </a:t>
            </a:r>
            <a:r>
              <a:rPr lang="ru-RU" dirty="0" err="1"/>
              <a:t>interest</a:t>
            </a:r>
            <a:r>
              <a:rPr lang="ru-RU" dirty="0"/>
              <a:t> </a:t>
            </a:r>
            <a:r>
              <a:rPr lang="ru-RU" dirty="0" err="1"/>
              <a:t>rate</a:t>
            </a:r>
            <a:r>
              <a:rPr lang="ru-RU" dirty="0"/>
              <a:t> </a:t>
            </a:r>
            <a:r>
              <a:rPr lang="ru-RU" dirty="0" err="1"/>
              <a:t>for</a:t>
            </a:r>
            <a:r>
              <a:rPr lang="ru-RU" dirty="0"/>
              <a:t> US </a:t>
            </a:r>
            <a:r>
              <a:rPr lang="ru-RU" dirty="0" err="1"/>
              <a:t>dollars</a:t>
            </a:r>
            <a:r>
              <a:rPr lang="ru-RU" dirty="0"/>
              <a:t> </a:t>
            </a:r>
            <a:r>
              <a:rPr lang="ru-RU" dirty="0" err="1"/>
              <a:t>of</a:t>
            </a:r>
            <a:r>
              <a:rPr lang="ru-RU" dirty="0"/>
              <a:t> 0.25%. </a:t>
            </a:r>
            <a:r>
              <a:rPr lang="ru-RU" dirty="0" err="1"/>
              <a:t>Assume</a:t>
            </a:r>
            <a:r>
              <a:rPr lang="ru-RU" dirty="0"/>
              <a:t> </a:t>
            </a:r>
            <a:r>
              <a:rPr lang="ru-RU" dirty="0" err="1"/>
              <a:t>that</a:t>
            </a:r>
            <a:r>
              <a:rPr lang="ru-RU" dirty="0"/>
              <a:t> USD/RUR </a:t>
            </a:r>
            <a:r>
              <a:rPr lang="ru-RU" dirty="0" err="1"/>
              <a:t>bid</a:t>
            </a:r>
            <a:r>
              <a:rPr lang="ru-RU" dirty="0"/>
              <a:t> </a:t>
            </a:r>
            <a:r>
              <a:rPr lang="ru-RU" dirty="0" err="1"/>
              <a:t>and</a:t>
            </a:r>
            <a:r>
              <a:rPr lang="ru-RU" dirty="0"/>
              <a:t> </a:t>
            </a:r>
            <a:r>
              <a:rPr lang="ru-RU" dirty="0" err="1"/>
              <a:t>ask</a:t>
            </a:r>
            <a:r>
              <a:rPr lang="ru-RU" dirty="0"/>
              <a:t> </a:t>
            </a:r>
            <a:r>
              <a:rPr lang="ru-RU" dirty="0" err="1"/>
              <a:t>are</a:t>
            </a:r>
            <a:r>
              <a:rPr lang="ru-RU" dirty="0"/>
              <a:t> 36.00 </a:t>
            </a:r>
            <a:r>
              <a:rPr lang="ru-RU" dirty="0" err="1"/>
              <a:t>and</a:t>
            </a:r>
            <a:r>
              <a:rPr lang="ru-RU" dirty="0"/>
              <a:t> 36.5 </a:t>
            </a:r>
            <a:r>
              <a:rPr lang="ru-RU" dirty="0" err="1"/>
              <a:t>respectively</a:t>
            </a:r>
            <a:r>
              <a:rPr lang="ru-RU" dirty="0"/>
              <a:t>. </a:t>
            </a:r>
            <a:r>
              <a:rPr lang="ru-RU" dirty="0" err="1"/>
              <a:t>So</a:t>
            </a:r>
            <a:r>
              <a:rPr lang="ru-RU" dirty="0"/>
              <a:t>, 3-months (3M) </a:t>
            </a:r>
            <a:r>
              <a:rPr lang="ru-RU" dirty="0" err="1"/>
              <a:t>forward</a:t>
            </a:r>
            <a:r>
              <a:rPr lang="ru-RU" dirty="0"/>
              <a:t> </a:t>
            </a:r>
            <a:r>
              <a:rPr lang="ru-RU" dirty="0" err="1"/>
              <a:t>interest</a:t>
            </a:r>
            <a:r>
              <a:rPr lang="ru-RU" dirty="0"/>
              <a:t> </a:t>
            </a:r>
            <a:r>
              <a:rPr lang="ru-RU" dirty="0" err="1"/>
              <a:t>rate</a:t>
            </a:r>
            <a:r>
              <a:rPr lang="ru-RU" dirty="0"/>
              <a:t> </a:t>
            </a:r>
            <a:r>
              <a:rPr lang="ru-RU" dirty="0" err="1"/>
              <a:t>would</a:t>
            </a:r>
            <a:r>
              <a:rPr lang="ru-RU" dirty="0"/>
              <a:t> </a:t>
            </a:r>
            <a:r>
              <a:rPr lang="ru-RU" dirty="0" err="1" smtClean="0"/>
              <a:t>be</a:t>
            </a:r>
            <a:r>
              <a:rPr lang="en-US" dirty="0" smtClean="0"/>
              <a:t>:</a:t>
            </a:r>
            <a:r>
              <a:rPr lang="ru-RU" dirty="0" smtClean="0"/>
              <a:t> </a:t>
            </a:r>
            <a:endParaRPr lang="en-US" dirty="0" smtClean="0"/>
          </a:p>
          <a:p>
            <a:endParaRPr lang="ru-RU"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738" y="4941168"/>
            <a:ext cx="5724525"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12706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4.2. The foreign exchange swap</a:t>
            </a:r>
            <a:endParaRPr lang="ru-RU" dirty="0"/>
          </a:p>
        </p:txBody>
      </p:sp>
      <p:sp>
        <p:nvSpPr>
          <p:cNvPr id="3" name="Объект 2"/>
          <p:cNvSpPr>
            <a:spLocks noGrp="1"/>
          </p:cNvSpPr>
          <p:nvPr>
            <p:ph idx="1"/>
          </p:nvPr>
        </p:nvSpPr>
        <p:spPr/>
        <p:txBody>
          <a:bodyPr>
            <a:normAutofit fontScale="92500"/>
          </a:bodyPr>
          <a:lstStyle/>
          <a:p>
            <a:pPr marL="0" indent="0">
              <a:buNone/>
            </a:pPr>
            <a:r>
              <a:rPr lang="en-US" dirty="0"/>
              <a:t>A foreign exchange swap is an arrangement where there is a simultaneous exchange of two currencies on a specific date at a rate agreed at the time of the contract, and a reverse exchange of the same two currencies at a date further in the future at a rate agreed at the time of the contract.</a:t>
            </a:r>
            <a:endParaRPr lang="ru-RU" dirty="0"/>
          </a:p>
          <a:p>
            <a:pPr marL="0" indent="0">
              <a:buNone/>
            </a:pPr>
            <a:r>
              <a:rPr lang="en-US" dirty="0"/>
              <a:t>A foreign exchange swap consists of two legs:</a:t>
            </a:r>
            <a:endParaRPr lang="ru-RU" dirty="0"/>
          </a:p>
          <a:p>
            <a:pPr marL="0" indent="0">
              <a:buNone/>
            </a:pPr>
            <a:r>
              <a:rPr lang="en-US" dirty="0"/>
              <a:t>1) a spot foreign exchange transaction, and;</a:t>
            </a:r>
            <a:endParaRPr lang="ru-RU" dirty="0"/>
          </a:p>
          <a:p>
            <a:pPr marL="0" indent="0">
              <a:buNone/>
            </a:pPr>
            <a:r>
              <a:rPr lang="en-US" dirty="0"/>
              <a:t>2) a forward foreign exchange transaction.</a:t>
            </a:r>
            <a:endParaRPr lang="ru-RU" dirty="0"/>
          </a:p>
          <a:p>
            <a:endParaRPr lang="ru-RU" dirty="0"/>
          </a:p>
        </p:txBody>
      </p:sp>
    </p:spTree>
    <p:extLst>
      <p:ext uri="{BB962C8B-B14F-4D97-AF65-F5344CB8AC3E}">
        <p14:creationId xmlns:p14="http://schemas.microsoft.com/office/powerpoint/2010/main" val="1169543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a:t> </a:t>
            </a:r>
            <a:r>
              <a:rPr lang="ru-RU" sz="2800" dirty="0" err="1"/>
              <a:t>The</a:t>
            </a:r>
            <a:r>
              <a:rPr lang="ru-RU" sz="2800" dirty="0"/>
              <a:t> </a:t>
            </a:r>
            <a:r>
              <a:rPr lang="ru-RU" sz="2800" dirty="0" err="1"/>
              <a:t>forward</a:t>
            </a:r>
            <a:r>
              <a:rPr lang="ru-RU" sz="2800" dirty="0"/>
              <a:t> </a:t>
            </a:r>
            <a:r>
              <a:rPr lang="ru-RU" sz="2800" dirty="0" err="1"/>
              <a:t>points</a:t>
            </a:r>
            <a:r>
              <a:rPr lang="ru-RU" sz="2800" dirty="0"/>
              <a:t> </a:t>
            </a:r>
            <a:r>
              <a:rPr lang="ru-RU" sz="2800" dirty="0" err="1"/>
              <a:t>or</a:t>
            </a:r>
            <a:r>
              <a:rPr lang="ru-RU" sz="2800" dirty="0"/>
              <a:t> </a:t>
            </a:r>
            <a:r>
              <a:rPr lang="ru-RU" sz="2800" dirty="0" err="1"/>
              <a:t>swap</a:t>
            </a:r>
            <a:r>
              <a:rPr lang="ru-RU" sz="2800" dirty="0"/>
              <a:t> </a:t>
            </a:r>
            <a:r>
              <a:rPr lang="ru-RU" sz="2800" dirty="0" err="1"/>
              <a:t>points</a:t>
            </a:r>
            <a:r>
              <a:rPr lang="ru-RU" sz="2800" dirty="0"/>
              <a:t> </a:t>
            </a:r>
            <a:r>
              <a:rPr lang="ru-RU" sz="2800" dirty="0" err="1"/>
              <a:t>are</a:t>
            </a:r>
            <a:r>
              <a:rPr lang="ru-RU" sz="2800" dirty="0"/>
              <a:t> </a:t>
            </a:r>
            <a:r>
              <a:rPr lang="ru-RU" sz="2800" dirty="0" err="1"/>
              <a:t>quoted</a:t>
            </a:r>
            <a:r>
              <a:rPr lang="ru-RU" sz="2800" dirty="0"/>
              <a:t> </a:t>
            </a:r>
            <a:r>
              <a:rPr lang="ru-RU" sz="2800" dirty="0" err="1"/>
              <a:t>as</a:t>
            </a:r>
            <a:r>
              <a:rPr lang="ru-RU" sz="2800" dirty="0"/>
              <a:t> </a:t>
            </a:r>
            <a:r>
              <a:rPr lang="ru-RU" sz="2800" dirty="0" err="1"/>
              <a:t>the</a:t>
            </a:r>
            <a:r>
              <a:rPr lang="ru-RU" sz="2800" dirty="0"/>
              <a:t> </a:t>
            </a:r>
            <a:r>
              <a:rPr lang="ru-RU" sz="2800" dirty="0" err="1"/>
              <a:t>difference</a:t>
            </a:r>
            <a:r>
              <a:rPr lang="ru-RU" sz="2800" dirty="0"/>
              <a:t> </a:t>
            </a:r>
            <a:r>
              <a:rPr lang="ru-RU" sz="2800" dirty="0" err="1"/>
              <a:t>between</a:t>
            </a:r>
            <a:r>
              <a:rPr lang="ru-RU" sz="2800" dirty="0"/>
              <a:t> </a:t>
            </a:r>
            <a:r>
              <a:rPr lang="ru-RU" sz="2800" dirty="0" err="1"/>
              <a:t>forward</a:t>
            </a:r>
            <a:r>
              <a:rPr lang="ru-RU" sz="2800" dirty="0"/>
              <a:t> </a:t>
            </a:r>
            <a:r>
              <a:rPr lang="ru-RU" sz="2800" dirty="0" err="1"/>
              <a:t>and</a:t>
            </a:r>
            <a:r>
              <a:rPr lang="ru-RU" sz="2800" dirty="0"/>
              <a:t> </a:t>
            </a:r>
            <a:r>
              <a:rPr lang="ru-RU" sz="2800" dirty="0" err="1"/>
              <a:t>spot</a:t>
            </a:r>
            <a:r>
              <a:rPr lang="ru-RU" sz="2800" dirty="0"/>
              <a:t>, </a:t>
            </a:r>
            <a:r>
              <a:rPr lang="ru-RU" sz="2800" i="1" dirty="0"/>
              <a:t>F - S</a:t>
            </a:r>
            <a:r>
              <a:rPr lang="ru-RU" sz="2800" dirty="0"/>
              <a:t>, </a:t>
            </a:r>
            <a:r>
              <a:rPr lang="ru-RU" sz="2800" dirty="0" err="1"/>
              <a:t>and</a:t>
            </a:r>
            <a:r>
              <a:rPr lang="ru-RU" sz="2800" dirty="0"/>
              <a:t> </a:t>
            </a:r>
            <a:r>
              <a:rPr lang="ru-RU" sz="2800" dirty="0" err="1"/>
              <a:t>is</a:t>
            </a:r>
            <a:r>
              <a:rPr lang="ru-RU" sz="2800" dirty="0"/>
              <a:t> </a:t>
            </a:r>
            <a:r>
              <a:rPr lang="ru-RU" sz="2800" dirty="0" err="1"/>
              <a:t>expressed</a:t>
            </a:r>
            <a:r>
              <a:rPr lang="ru-RU" sz="2800" dirty="0"/>
              <a:t> </a:t>
            </a:r>
            <a:r>
              <a:rPr lang="ru-RU" sz="2800" dirty="0" err="1"/>
              <a:t>as</a:t>
            </a:r>
            <a:r>
              <a:rPr lang="ru-RU" sz="2800" dirty="0"/>
              <a:t> </a:t>
            </a:r>
            <a:r>
              <a:rPr lang="ru-RU" sz="2800" dirty="0" err="1"/>
              <a:t>the</a:t>
            </a:r>
            <a:r>
              <a:rPr lang="ru-RU" sz="2800" dirty="0"/>
              <a:t> </a:t>
            </a:r>
            <a:r>
              <a:rPr lang="ru-RU" sz="2800" dirty="0" err="1"/>
              <a:t>following</a:t>
            </a:r>
            <a:endParaRPr lang="ru-RU" sz="2800"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2132856"/>
            <a:ext cx="658177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Прямоугольник 3"/>
              <p:cNvSpPr/>
              <p:nvPr/>
            </p:nvSpPr>
            <p:spPr>
              <a:xfrm>
                <a:off x="827584" y="3212976"/>
                <a:ext cx="7632848" cy="1200329"/>
              </a:xfrm>
              <a:prstGeom prst="rect">
                <a:avLst/>
              </a:prstGeom>
            </p:spPr>
            <p:txBody>
              <a:bodyPr wrap="square">
                <a:spAutoFit/>
              </a:bodyPr>
              <a:lstStyle/>
              <a:p>
                <a:r>
                  <a:rPr lang="en-US" dirty="0"/>
                  <a:t>if </a:t>
                </a:r>
                <a14:m>
                  <m:oMath xmlns:m="http://schemas.openxmlformats.org/officeDocument/2006/math">
                    <m:sSub>
                      <m:sSubPr>
                        <m:ctrlPr>
                          <a:rPr lang="ru-RU" i="1">
                            <a:latin typeface="Cambria Math"/>
                          </a:rPr>
                        </m:ctrlPr>
                      </m:sSubPr>
                      <m:e>
                        <m:r>
                          <a:rPr lang="en-US" i="1">
                            <a:latin typeface="Cambria Math"/>
                          </a:rPr>
                          <m:t>𝑖</m:t>
                        </m:r>
                      </m:e>
                      <m:sub>
                        <m:r>
                          <a:rPr lang="en-US" i="1">
                            <a:latin typeface="Cambria Math"/>
                          </a:rPr>
                          <m:t>2</m:t>
                        </m:r>
                      </m:sub>
                    </m:sSub>
                    <m:r>
                      <a:rPr lang="en-US" i="1">
                        <a:latin typeface="Cambria Math"/>
                      </a:rPr>
                      <m:t>𝑇</m:t>
                    </m:r>
                    <m:r>
                      <a:rPr lang="en-US">
                        <a:latin typeface="Cambria Math"/>
                      </a:rPr>
                      <m:t> </m:t>
                    </m:r>
                  </m:oMath>
                </a14:m>
                <a:r>
                  <a:rPr lang="en-US" dirty="0"/>
                  <a:t>is small. Thus, the value of the swap points is roughly proportional to the interest rate differential.</a:t>
                </a:r>
                <a:endParaRPr lang="ru-RU" dirty="0"/>
              </a:p>
              <a:p>
                <a:r>
                  <a:rPr lang="ru-RU" dirty="0" err="1"/>
                  <a:t>The</a:t>
                </a:r>
                <a:r>
                  <a:rPr lang="ru-RU" dirty="0"/>
                  <a:t> </a:t>
                </a:r>
                <a:r>
                  <a:rPr lang="ru-RU" dirty="0" err="1"/>
                  <a:t>most</a:t>
                </a:r>
                <a:r>
                  <a:rPr lang="ru-RU" dirty="0"/>
                  <a:t> </a:t>
                </a:r>
                <a:r>
                  <a:rPr lang="ru-RU" dirty="0" err="1"/>
                  <a:t>common</a:t>
                </a:r>
                <a:r>
                  <a:rPr lang="ru-RU" dirty="0"/>
                  <a:t> </a:t>
                </a:r>
                <a:r>
                  <a:rPr lang="ru-RU" dirty="0" err="1"/>
                  <a:t>use</a:t>
                </a:r>
                <a:r>
                  <a:rPr lang="ru-RU" dirty="0"/>
                  <a:t> </a:t>
                </a:r>
                <a:r>
                  <a:rPr lang="ru-RU" dirty="0" err="1"/>
                  <a:t>of</a:t>
                </a:r>
                <a:r>
                  <a:rPr lang="ru-RU" dirty="0"/>
                  <a:t> </a:t>
                </a:r>
                <a:r>
                  <a:rPr lang="ru-RU" dirty="0" err="1"/>
                  <a:t>foreign</a:t>
                </a:r>
                <a:r>
                  <a:rPr lang="ru-RU" dirty="0"/>
                  <a:t> </a:t>
                </a:r>
                <a:r>
                  <a:rPr lang="ru-RU" dirty="0" err="1"/>
                  <a:t>exchange</a:t>
                </a:r>
                <a:r>
                  <a:rPr lang="ru-RU" dirty="0"/>
                  <a:t> </a:t>
                </a:r>
                <a:r>
                  <a:rPr lang="ru-RU" dirty="0" err="1"/>
                  <a:t>swaps</a:t>
                </a:r>
                <a:r>
                  <a:rPr lang="ru-RU" dirty="0"/>
                  <a:t> </a:t>
                </a:r>
                <a:r>
                  <a:rPr lang="ru-RU" dirty="0" err="1"/>
                  <a:t>is</a:t>
                </a:r>
                <a:r>
                  <a:rPr lang="ru-RU" dirty="0"/>
                  <a:t> </a:t>
                </a:r>
                <a:r>
                  <a:rPr lang="ru-RU" dirty="0" err="1"/>
                  <a:t>for</a:t>
                </a:r>
                <a:r>
                  <a:rPr lang="ru-RU" dirty="0"/>
                  <a:t> </a:t>
                </a:r>
                <a:r>
                  <a:rPr lang="ru-RU" dirty="0" err="1"/>
                  <a:t>institutions</a:t>
                </a:r>
                <a:r>
                  <a:rPr lang="ru-RU" dirty="0"/>
                  <a:t> </a:t>
                </a:r>
                <a:r>
                  <a:rPr lang="ru-RU" dirty="0" err="1"/>
                  <a:t>to</a:t>
                </a:r>
                <a:r>
                  <a:rPr lang="ru-RU" dirty="0"/>
                  <a:t> </a:t>
                </a:r>
                <a:r>
                  <a:rPr lang="ru-RU" dirty="0" err="1"/>
                  <a:t>fund</a:t>
                </a:r>
                <a:r>
                  <a:rPr lang="ru-RU" dirty="0"/>
                  <a:t> </a:t>
                </a:r>
                <a:r>
                  <a:rPr lang="ru-RU" dirty="0" err="1"/>
                  <a:t>their</a:t>
                </a:r>
                <a:r>
                  <a:rPr lang="ru-RU" dirty="0"/>
                  <a:t> </a:t>
                </a:r>
                <a:r>
                  <a:rPr lang="ru-RU" dirty="0" err="1"/>
                  <a:t>foreign</a:t>
                </a:r>
                <a:r>
                  <a:rPr lang="ru-RU" dirty="0"/>
                  <a:t> </a:t>
                </a:r>
                <a:r>
                  <a:rPr lang="ru-RU" dirty="0" err="1"/>
                  <a:t>exchange</a:t>
                </a:r>
                <a:r>
                  <a:rPr lang="ru-RU" dirty="0"/>
                  <a:t> </a:t>
                </a:r>
                <a:r>
                  <a:rPr lang="ru-RU" dirty="0" err="1"/>
                  <a:t>balances</a:t>
                </a:r>
                <a:endParaRPr lang="ru-RU" dirty="0"/>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827584" y="3212976"/>
                <a:ext cx="7632848" cy="1200329"/>
              </a:xfrm>
              <a:prstGeom prst="rect">
                <a:avLst/>
              </a:prstGeom>
              <a:blipFill rotWithShape="1">
                <a:blip r:embed="rId3"/>
                <a:stretch>
                  <a:fillRect l="-719" t="-2538" r="-639" b="-7107"/>
                </a:stretch>
              </a:blipFill>
            </p:spPr>
            <p:txBody>
              <a:bodyPr/>
              <a:lstStyle/>
              <a:p>
                <a:r>
                  <a:rPr lang="ru-RU">
                    <a:noFill/>
                  </a:rPr>
                  <a:t> </a:t>
                </a:r>
              </a:p>
            </p:txBody>
          </p:sp>
        </mc:Fallback>
      </mc:AlternateContent>
    </p:spTree>
    <p:extLst>
      <p:ext uri="{BB962C8B-B14F-4D97-AF65-F5344CB8AC3E}">
        <p14:creationId xmlns:p14="http://schemas.microsoft.com/office/powerpoint/2010/main" val="40753226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4.3. The currency swaps</a:t>
            </a:r>
            <a:endParaRPr lang="ru-RU" dirty="0"/>
          </a:p>
        </p:txBody>
      </p:sp>
      <p:sp>
        <p:nvSpPr>
          <p:cNvPr id="3" name="Объект 2"/>
          <p:cNvSpPr>
            <a:spLocks noGrp="1"/>
          </p:cNvSpPr>
          <p:nvPr>
            <p:ph idx="1"/>
          </p:nvPr>
        </p:nvSpPr>
        <p:spPr/>
        <p:txBody>
          <a:bodyPr>
            <a:normAutofit lnSpcReduction="10000"/>
          </a:bodyPr>
          <a:lstStyle/>
          <a:p>
            <a:r>
              <a:rPr lang="ru-RU" dirty="0"/>
              <a:t>A </a:t>
            </a:r>
            <a:r>
              <a:rPr lang="ru-RU" dirty="0" err="1"/>
              <a:t>currency</a:t>
            </a:r>
            <a:r>
              <a:rPr lang="ru-RU" dirty="0"/>
              <a:t> </a:t>
            </a:r>
            <a:r>
              <a:rPr lang="ru-RU" dirty="0" err="1"/>
              <a:t>swap</a:t>
            </a:r>
            <a:r>
              <a:rPr lang="ru-RU" dirty="0"/>
              <a:t> </a:t>
            </a:r>
            <a:r>
              <a:rPr lang="ru-RU" dirty="0" err="1"/>
              <a:t>is</a:t>
            </a:r>
            <a:r>
              <a:rPr lang="ru-RU" dirty="0"/>
              <a:t> a </a:t>
            </a:r>
            <a:r>
              <a:rPr lang="ru-RU" dirty="0" err="1"/>
              <a:t>contract</a:t>
            </a:r>
            <a:r>
              <a:rPr lang="ru-RU" dirty="0"/>
              <a:t> </a:t>
            </a:r>
            <a:r>
              <a:rPr lang="ru-RU" dirty="0" err="1"/>
              <a:t>in</a:t>
            </a:r>
            <a:r>
              <a:rPr lang="ru-RU" dirty="0"/>
              <a:t> </a:t>
            </a:r>
            <a:r>
              <a:rPr lang="ru-RU" dirty="0" err="1"/>
              <a:t>which</a:t>
            </a:r>
            <a:r>
              <a:rPr lang="ru-RU" dirty="0"/>
              <a:t> </a:t>
            </a:r>
            <a:r>
              <a:rPr lang="ru-RU" dirty="0" err="1"/>
              <a:t>two</a:t>
            </a:r>
            <a:r>
              <a:rPr lang="ru-RU" dirty="0"/>
              <a:t> </a:t>
            </a:r>
            <a:r>
              <a:rPr lang="ru-RU" dirty="0" err="1"/>
              <a:t>counterparties</a:t>
            </a:r>
            <a:r>
              <a:rPr lang="ru-RU" dirty="0"/>
              <a:t> </a:t>
            </a:r>
            <a:r>
              <a:rPr lang="ru-RU" dirty="0" err="1"/>
              <a:t>exchange</a:t>
            </a:r>
            <a:r>
              <a:rPr lang="ru-RU" dirty="0"/>
              <a:t> </a:t>
            </a:r>
            <a:r>
              <a:rPr lang="ru-RU" dirty="0" err="1"/>
              <a:t>streams</a:t>
            </a:r>
            <a:r>
              <a:rPr lang="ru-RU" dirty="0"/>
              <a:t> </a:t>
            </a:r>
            <a:r>
              <a:rPr lang="ru-RU" dirty="0" err="1"/>
              <a:t>of</a:t>
            </a:r>
            <a:r>
              <a:rPr lang="ru-RU" dirty="0"/>
              <a:t> </a:t>
            </a:r>
            <a:r>
              <a:rPr lang="ru-RU" dirty="0" err="1"/>
              <a:t>interest</a:t>
            </a:r>
            <a:r>
              <a:rPr lang="ru-RU" dirty="0"/>
              <a:t> </a:t>
            </a:r>
            <a:r>
              <a:rPr lang="ru-RU" dirty="0" err="1"/>
              <a:t>payments</a:t>
            </a:r>
            <a:r>
              <a:rPr lang="ru-RU" dirty="0"/>
              <a:t> </a:t>
            </a:r>
            <a:r>
              <a:rPr lang="ru-RU" dirty="0" err="1"/>
              <a:t>in</a:t>
            </a:r>
            <a:r>
              <a:rPr lang="ru-RU" dirty="0"/>
              <a:t> </a:t>
            </a:r>
            <a:r>
              <a:rPr lang="ru-RU" dirty="0" err="1"/>
              <a:t>different</a:t>
            </a:r>
            <a:r>
              <a:rPr lang="ru-RU" dirty="0"/>
              <a:t> </a:t>
            </a:r>
            <a:r>
              <a:rPr lang="ru-RU" dirty="0" err="1"/>
              <a:t>currencies</a:t>
            </a:r>
            <a:r>
              <a:rPr lang="ru-RU" dirty="0"/>
              <a:t> </a:t>
            </a:r>
            <a:r>
              <a:rPr lang="ru-RU" dirty="0" err="1"/>
              <a:t>for</a:t>
            </a:r>
            <a:r>
              <a:rPr lang="ru-RU" dirty="0"/>
              <a:t> </a:t>
            </a:r>
            <a:r>
              <a:rPr lang="ru-RU" dirty="0" err="1"/>
              <a:t>an</a:t>
            </a:r>
            <a:r>
              <a:rPr lang="ru-RU" dirty="0"/>
              <a:t> </a:t>
            </a:r>
            <a:r>
              <a:rPr lang="ru-RU" dirty="0" err="1"/>
              <a:t>agreed</a:t>
            </a:r>
            <a:r>
              <a:rPr lang="ru-RU" dirty="0"/>
              <a:t> </a:t>
            </a:r>
            <a:r>
              <a:rPr lang="ru-RU" dirty="0" err="1"/>
              <a:t>period</a:t>
            </a:r>
            <a:r>
              <a:rPr lang="ru-RU" dirty="0"/>
              <a:t> </a:t>
            </a:r>
            <a:r>
              <a:rPr lang="ru-RU" dirty="0" err="1"/>
              <a:t>of</a:t>
            </a:r>
            <a:r>
              <a:rPr lang="ru-RU" dirty="0"/>
              <a:t> </a:t>
            </a:r>
            <a:r>
              <a:rPr lang="ru-RU" dirty="0" err="1"/>
              <a:t>time</a:t>
            </a:r>
            <a:r>
              <a:rPr lang="ru-RU" dirty="0"/>
              <a:t> </a:t>
            </a:r>
            <a:r>
              <a:rPr lang="ru-RU" dirty="0" err="1"/>
              <a:t>and</a:t>
            </a:r>
            <a:r>
              <a:rPr lang="ru-RU" dirty="0"/>
              <a:t> </a:t>
            </a:r>
            <a:r>
              <a:rPr lang="ru-RU" dirty="0" err="1"/>
              <a:t>then</a:t>
            </a:r>
            <a:r>
              <a:rPr lang="ru-RU" dirty="0"/>
              <a:t> </a:t>
            </a:r>
            <a:r>
              <a:rPr lang="ru-RU" dirty="0" err="1"/>
              <a:t>exchange</a:t>
            </a:r>
            <a:r>
              <a:rPr lang="ru-RU" dirty="0"/>
              <a:t> </a:t>
            </a:r>
            <a:r>
              <a:rPr lang="ru-RU" dirty="0" err="1"/>
              <a:t>principal</a:t>
            </a:r>
            <a:r>
              <a:rPr lang="ru-RU" dirty="0"/>
              <a:t> </a:t>
            </a:r>
            <a:r>
              <a:rPr lang="ru-RU" dirty="0" err="1"/>
              <a:t>amounts</a:t>
            </a:r>
            <a:r>
              <a:rPr lang="ru-RU" dirty="0"/>
              <a:t> </a:t>
            </a:r>
            <a:r>
              <a:rPr lang="ru-RU" dirty="0" err="1"/>
              <a:t>in</a:t>
            </a:r>
            <a:r>
              <a:rPr lang="ru-RU" dirty="0"/>
              <a:t> </a:t>
            </a:r>
            <a:r>
              <a:rPr lang="ru-RU" dirty="0" err="1"/>
              <a:t>the</a:t>
            </a:r>
            <a:r>
              <a:rPr lang="ru-RU" dirty="0"/>
              <a:t> </a:t>
            </a:r>
            <a:r>
              <a:rPr lang="ru-RU" dirty="0" err="1"/>
              <a:t>respective</a:t>
            </a:r>
            <a:r>
              <a:rPr lang="ru-RU" dirty="0"/>
              <a:t> </a:t>
            </a:r>
            <a:r>
              <a:rPr lang="ru-RU" dirty="0" err="1"/>
              <a:t>currencies</a:t>
            </a:r>
            <a:r>
              <a:rPr lang="ru-RU" dirty="0"/>
              <a:t> </a:t>
            </a:r>
            <a:r>
              <a:rPr lang="ru-RU" dirty="0" err="1"/>
              <a:t>at</a:t>
            </a:r>
            <a:r>
              <a:rPr lang="ru-RU" dirty="0"/>
              <a:t> </a:t>
            </a:r>
            <a:r>
              <a:rPr lang="ru-RU" dirty="0" err="1"/>
              <a:t>an</a:t>
            </a:r>
            <a:r>
              <a:rPr lang="ru-RU" dirty="0"/>
              <a:t> </a:t>
            </a:r>
            <a:r>
              <a:rPr lang="ru-RU" dirty="0" err="1"/>
              <a:t>agreed</a:t>
            </a:r>
            <a:r>
              <a:rPr lang="ru-RU" dirty="0"/>
              <a:t> </a:t>
            </a:r>
            <a:r>
              <a:rPr lang="ru-RU" dirty="0" err="1"/>
              <a:t>exchange</a:t>
            </a:r>
            <a:r>
              <a:rPr lang="ru-RU" dirty="0"/>
              <a:t> </a:t>
            </a:r>
            <a:r>
              <a:rPr lang="ru-RU" dirty="0" err="1"/>
              <a:t>rate</a:t>
            </a:r>
            <a:r>
              <a:rPr lang="ru-RU" dirty="0"/>
              <a:t> </a:t>
            </a:r>
            <a:r>
              <a:rPr lang="ru-RU" dirty="0" err="1"/>
              <a:t>at</a:t>
            </a:r>
            <a:r>
              <a:rPr lang="ru-RU" dirty="0"/>
              <a:t> </a:t>
            </a:r>
            <a:r>
              <a:rPr lang="ru-RU" dirty="0" err="1"/>
              <a:t>maturity</a:t>
            </a:r>
            <a:r>
              <a:rPr lang="ru-RU" dirty="0"/>
              <a:t>. </a:t>
            </a:r>
            <a:endParaRPr lang="en-US" dirty="0" smtClean="0"/>
          </a:p>
          <a:p>
            <a:r>
              <a:rPr lang="ru-RU" dirty="0" err="1" smtClean="0"/>
              <a:t>Currency</a:t>
            </a:r>
            <a:r>
              <a:rPr lang="ru-RU" dirty="0" smtClean="0"/>
              <a:t> </a:t>
            </a:r>
            <a:r>
              <a:rPr lang="ru-RU" dirty="0" err="1"/>
              <a:t>swaps</a:t>
            </a:r>
            <a:r>
              <a:rPr lang="ru-RU" dirty="0"/>
              <a:t> </a:t>
            </a:r>
            <a:r>
              <a:rPr lang="ru-RU" dirty="0" err="1"/>
              <a:t>allow</a:t>
            </a:r>
            <a:r>
              <a:rPr lang="ru-RU" dirty="0"/>
              <a:t> </a:t>
            </a:r>
            <a:r>
              <a:rPr lang="ru-RU" dirty="0" err="1"/>
              <a:t>firms</a:t>
            </a:r>
            <a:r>
              <a:rPr lang="ru-RU" dirty="0"/>
              <a:t> </a:t>
            </a:r>
            <a:r>
              <a:rPr lang="ru-RU" dirty="0" err="1"/>
              <a:t>to</a:t>
            </a:r>
            <a:r>
              <a:rPr lang="ru-RU" dirty="0"/>
              <a:t> </a:t>
            </a:r>
            <a:r>
              <a:rPr lang="ru-RU" dirty="0" err="1"/>
              <a:t>obtain</a:t>
            </a:r>
            <a:r>
              <a:rPr lang="ru-RU" dirty="0"/>
              <a:t> </a:t>
            </a:r>
            <a:r>
              <a:rPr lang="ru-RU" dirty="0" err="1"/>
              <a:t>long-term</a:t>
            </a:r>
            <a:r>
              <a:rPr lang="ru-RU" dirty="0"/>
              <a:t> </a:t>
            </a:r>
            <a:r>
              <a:rPr lang="ru-RU" dirty="0" err="1"/>
              <a:t>foreign</a:t>
            </a:r>
            <a:r>
              <a:rPr lang="ru-RU" dirty="0"/>
              <a:t> </a:t>
            </a:r>
            <a:r>
              <a:rPr lang="ru-RU" dirty="0" err="1"/>
              <a:t>currency</a:t>
            </a:r>
            <a:r>
              <a:rPr lang="ru-RU" dirty="0"/>
              <a:t> </a:t>
            </a:r>
            <a:r>
              <a:rPr lang="ru-RU" dirty="0" err="1"/>
              <a:t>financing</a:t>
            </a:r>
            <a:r>
              <a:rPr lang="ru-RU" dirty="0"/>
              <a:t> </a:t>
            </a:r>
            <a:r>
              <a:rPr lang="ru-RU" dirty="0" err="1"/>
              <a:t>at</a:t>
            </a:r>
            <a:r>
              <a:rPr lang="ru-RU" dirty="0"/>
              <a:t> </a:t>
            </a:r>
            <a:r>
              <a:rPr lang="ru-RU" dirty="0" err="1"/>
              <a:t>lower</a:t>
            </a:r>
            <a:r>
              <a:rPr lang="ru-RU" dirty="0"/>
              <a:t> </a:t>
            </a:r>
            <a:r>
              <a:rPr lang="ru-RU" dirty="0" err="1"/>
              <a:t>cost</a:t>
            </a:r>
            <a:r>
              <a:rPr lang="ru-RU" dirty="0"/>
              <a:t> </a:t>
            </a:r>
            <a:r>
              <a:rPr lang="ru-RU" dirty="0" err="1"/>
              <a:t>than</a:t>
            </a:r>
            <a:r>
              <a:rPr lang="ru-RU" dirty="0"/>
              <a:t> </a:t>
            </a:r>
            <a:r>
              <a:rPr lang="ru-RU" dirty="0" err="1"/>
              <a:t>they</a:t>
            </a:r>
            <a:r>
              <a:rPr lang="ru-RU" dirty="0"/>
              <a:t> </a:t>
            </a:r>
            <a:r>
              <a:rPr lang="ru-RU" dirty="0" err="1"/>
              <a:t>can</a:t>
            </a:r>
            <a:r>
              <a:rPr lang="ru-RU" dirty="0"/>
              <a:t> </a:t>
            </a:r>
            <a:r>
              <a:rPr lang="ru-RU" dirty="0" err="1"/>
              <a:t>by</a:t>
            </a:r>
            <a:r>
              <a:rPr lang="ru-RU" dirty="0"/>
              <a:t> </a:t>
            </a:r>
            <a:r>
              <a:rPr lang="ru-RU" dirty="0" err="1"/>
              <a:t>borrowing</a:t>
            </a:r>
            <a:r>
              <a:rPr lang="ru-RU" dirty="0"/>
              <a:t> </a:t>
            </a:r>
            <a:r>
              <a:rPr lang="ru-RU" dirty="0" err="1"/>
              <a:t>directly</a:t>
            </a:r>
            <a:endParaRPr lang="ru-RU" dirty="0"/>
          </a:p>
        </p:txBody>
      </p:sp>
    </p:spTree>
    <p:extLst>
      <p:ext uri="{BB962C8B-B14F-4D97-AF65-F5344CB8AC3E}">
        <p14:creationId xmlns:p14="http://schemas.microsoft.com/office/powerpoint/2010/main" val="30976305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a:t>Loan rates for two firms </a:t>
            </a:r>
            <a:r>
              <a:rPr lang="en-US" b="1" dirty="0" smtClean="0"/>
              <a:t/>
            </a:r>
            <a:br>
              <a:rPr lang="en-US" b="1" dirty="0" smtClean="0"/>
            </a:br>
            <a:r>
              <a:rPr lang="en-US" b="1" dirty="0" smtClean="0"/>
              <a:t>in </a:t>
            </a:r>
            <a:r>
              <a:rPr lang="en-US" b="1" dirty="0"/>
              <a:t>different </a:t>
            </a:r>
            <a:r>
              <a:rPr lang="en-US" b="1" dirty="0" smtClean="0"/>
              <a:t>currencies</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164368389"/>
              </p:ext>
            </p:extLst>
          </p:nvPr>
        </p:nvGraphicFramePr>
        <p:xfrm>
          <a:off x="2051720" y="1844824"/>
          <a:ext cx="4850020" cy="1219200"/>
        </p:xfrm>
        <a:graphic>
          <a:graphicData uri="http://schemas.openxmlformats.org/drawingml/2006/table">
            <a:tbl>
              <a:tblPr firstRow="1" firstCol="1" bandRow="1">
                <a:tableStyleId>{5C22544A-7EE6-4342-B048-85BDC9FD1C3A}</a:tableStyleId>
              </a:tblPr>
              <a:tblGrid>
                <a:gridCol w="901305"/>
                <a:gridCol w="1974858"/>
                <a:gridCol w="1973857"/>
              </a:tblGrid>
              <a:tr h="0">
                <a:tc>
                  <a:txBody>
                    <a:bodyPr/>
                    <a:lstStyle/>
                    <a:p>
                      <a:pPr>
                        <a:spcAft>
                          <a:spcPts val="0"/>
                        </a:spcAft>
                      </a:pPr>
                      <a:r>
                        <a:rPr lang="en-US" sz="2000">
                          <a:effectLst/>
                        </a:rPr>
                        <a:t>Firm</a:t>
                      </a:r>
                      <a:endParaRPr lang="ru-RU" sz="2000">
                        <a:effectLst/>
                        <a:latin typeface="Times New Roman"/>
                        <a:ea typeface="Times New Roman"/>
                      </a:endParaRPr>
                    </a:p>
                  </a:txBody>
                  <a:tcPr marL="68580" marR="68580" marT="0" marB="0"/>
                </a:tc>
                <a:tc>
                  <a:txBody>
                    <a:bodyPr/>
                    <a:lstStyle/>
                    <a:p>
                      <a:pPr algn="ctr">
                        <a:spcAft>
                          <a:spcPts val="0"/>
                        </a:spcAft>
                      </a:pPr>
                      <a:r>
                        <a:rPr lang="en-US" sz="2000">
                          <a:effectLst/>
                        </a:rPr>
                        <a:t>USD interest rate</a:t>
                      </a:r>
                      <a:r>
                        <a:rPr lang="ru-RU" sz="2000">
                          <a:effectLst/>
                        </a:rPr>
                        <a:t>, %</a:t>
                      </a:r>
                      <a:endParaRPr lang="ru-RU" sz="2000">
                        <a:effectLst/>
                        <a:latin typeface="Times New Roman"/>
                        <a:ea typeface="Times New Roman"/>
                      </a:endParaRPr>
                    </a:p>
                  </a:txBody>
                  <a:tcPr marL="68580" marR="68580" marT="0" marB="0"/>
                </a:tc>
                <a:tc>
                  <a:txBody>
                    <a:bodyPr/>
                    <a:lstStyle/>
                    <a:p>
                      <a:pPr algn="ctr">
                        <a:spcAft>
                          <a:spcPts val="0"/>
                        </a:spcAft>
                      </a:pPr>
                      <a:r>
                        <a:rPr lang="en-US" sz="2000">
                          <a:effectLst/>
                        </a:rPr>
                        <a:t>EUR interest rate</a:t>
                      </a:r>
                      <a:r>
                        <a:rPr lang="ru-RU" sz="2000">
                          <a:effectLst/>
                        </a:rPr>
                        <a:t>, %</a:t>
                      </a:r>
                      <a:endParaRPr lang="ru-RU" sz="2000">
                        <a:effectLst/>
                        <a:latin typeface="Times New Roman"/>
                        <a:ea typeface="Times New Roman"/>
                      </a:endParaRPr>
                    </a:p>
                  </a:txBody>
                  <a:tcPr marL="68580" marR="68580" marT="0" marB="0"/>
                </a:tc>
              </a:tr>
              <a:tr h="0">
                <a:tc>
                  <a:txBody>
                    <a:bodyPr/>
                    <a:lstStyle/>
                    <a:p>
                      <a:pPr>
                        <a:spcAft>
                          <a:spcPts val="0"/>
                        </a:spcAft>
                      </a:pPr>
                      <a:r>
                        <a:rPr lang="en-US" sz="2000">
                          <a:effectLst/>
                        </a:rPr>
                        <a:t>Firm A</a:t>
                      </a:r>
                      <a:endParaRPr lang="ru-RU" sz="2000">
                        <a:effectLst/>
                        <a:latin typeface="Times New Roman"/>
                        <a:ea typeface="Times New Roman"/>
                      </a:endParaRPr>
                    </a:p>
                  </a:txBody>
                  <a:tcPr marL="68580" marR="68580" marT="0" marB="0"/>
                </a:tc>
                <a:tc>
                  <a:txBody>
                    <a:bodyPr/>
                    <a:lstStyle/>
                    <a:p>
                      <a:pPr algn="ctr">
                        <a:spcAft>
                          <a:spcPts val="0"/>
                        </a:spcAft>
                      </a:pPr>
                      <a:r>
                        <a:rPr lang="ru-RU" sz="2000">
                          <a:effectLst/>
                        </a:rPr>
                        <a:t>10</a:t>
                      </a:r>
                      <a:endParaRPr lang="ru-RU" sz="2000">
                        <a:effectLst/>
                        <a:latin typeface="Times New Roman"/>
                        <a:ea typeface="Times New Roman"/>
                      </a:endParaRPr>
                    </a:p>
                  </a:txBody>
                  <a:tcPr marL="68580" marR="68580" marT="0" marB="0"/>
                </a:tc>
                <a:tc>
                  <a:txBody>
                    <a:bodyPr/>
                    <a:lstStyle/>
                    <a:p>
                      <a:pPr algn="ctr">
                        <a:spcAft>
                          <a:spcPts val="0"/>
                        </a:spcAft>
                      </a:pPr>
                      <a:r>
                        <a:rPr lang="ru-RU" sz="2000">
                          <a:effectLst/>
                        </a:rPr>
                        <a:t>7</a:t>
                      </a:r>
                      <a:endParaRPr lang="ru-RU" sz="2000">
                        <a:effectLst/>
                        <a:latin typeface="Times New Roman"/>
                        <a:ea typeface="Times New Roman"/>
                      </a:endParaRPr>
                    </a:p>
                  </a:txBody>
                  <a:tcPr marL="68580" marR="68580" marT="0" marB="0"/>
                </a:tc>
              </a:tr>
              <a:tr h="0">
                <a:tc>
                  <a:txBody>
                    <a:bodyPr/>
                    <a:lstStyle/>
                    <a:p>
                      <a:pPr>
                        <a:spcAft>
                          <a:spcPts val="0"/>
                        </a:spcAft>
                      </a:pPr>
                      <a:r>
                        <a:rPr lang="en-US" sz="2000">
                          <a:effectLst/>
                        </a:rPr>
                        <a:t>Firm B</a:t>
                      </a:r>
                      <a:endParaRPr lang="ru-RU" sz="2000">
                        <a:effectLst/>
                        <a:latin typeface="Times New Roman"/>
                        <a:ea typeface="Times New Roman"/>
                      </a:endParaRPr>
                    </a:p>
                  </a:txBody>
                  <a:tcPr marL="68580" marR="68580" marT="0" marB="0"/>
                </a:tc>
                <a:tc>
                  <a:txBody>
                    <a:bodyPr/>
                    <a:lstStyle/>
                    <a:p>
                      <a:pPr algn="ctr">
                        <a:spcAft>
                          <a:spcPts val="0"/>
                        </a:spcAft>
                      </a:pPr>
                      <a:r>
                        <a:rPr lang="ru-RU" sz="2000">
                          <a:effectLst/>
                        </a:rPr>
                        <a:t>9</a:t>
                      </a:r>
                      <a:endParaRPr lang="ru-RU" sz="2000">
                        <a:effectLst/>
                        <a:latin typeface="Times New Roman"/>
                        <a:ea typeface="Times New Roman"/>
                      </a:endParaRPr>
                    </a:p>
                  </a:txBody>
                  <a:tcPr marL="68580" marR="68580" marT="0" marB="0"/>
                </a:tc>
                <a:tc>
                  <a:txBody>
                    <a:bodyPr/>
                    <a:lstStyle/>
                    <a:p>
                      <a:pPr algn="ctr">
                        <a:spcAft>
                          <a:spcPts val="0"/>
                        </a:spcAft>
                      </a:pPr>
                      <a:r>
                        <a:rPr lang="ru-RU" sz="2000" dirty="0">
                          <a:effectLst/>
                        </a:rPr>
                        <a:t>8</a:t>
                      </a:r>
                      <a:endParaRPr lang="ru-RU" sz="2000" dirty="0">
                        <a:effectLst/>
                        <a:latin typeface="Times New Roman"/>
                        <a:ea typeface="Times New Roman"/>
                      </a:endParaRPr>
                    </a:p>
                  </a:txBody>
                  <a:tcPr marL="68580" marR="68580" marT="0" marB="0"/>
                </a:tc>
              </a:tr>
            </a:tbl>
          </a:graphicData>
        </a:graphic>
      </p:graphicFrame>
      <p:sp>
        <p:nvSpPr>
          <p:cNvPr id="7" name="TextBox 6"/>
          <p:cNvSpPr txBox="1"/>
          <p:nvPr/>
        </p:nvSpPr>
        <p:spPr>
          <a:xfrm>
            <a:off x="611560" y="3284984"/>
            <a:ext cx="8064896" cy="2677656"/>
          </a:xfrm>
          <a:prstGeom prst="rect">
            <a:avLst/>
          </a:prstGeom>
          <a:noFill/>
        </p:spPr>
        <p:txBody>
          <a:bodyPr wrap="square" rtlCol="0">
            <a:spAutoFit/>
          </a:bodyPr>
          <a:lstStyle/>
          <a:p>
            <a:r>
              <a:rPr lang="ru-RU" sz="2400" dirty="0" err="1"/>
              <a:t>Suppose</a:t>
            </a:r>
            <a:r>
              <a:rPr lang="ru-RU" sz="2400" dirty="0"/>
              <a:t>, US </a:t>
            </a:r>
            <a:r>
              <a:rPr lang="ru-RU" sz="2400" dirty="0" err="1"/>
              <a:t>firm</a:t>
            </a:r>
            <a:r>
              <a:rPr lang="ru-RU" sz="2400" dirty="0"/>
              <a:t> </a:t>
            </a:r>
            <a:r>
              <a:rPr lang="ru-RU" sz="2400" dirty="0" err="1"/>
              <a:t>has</a:t>
            </a:r>
            <a:r>
              <a:rPr lang="ru-RU" sz="2400" dirty="0"/>
              <a:t> </a:t>
            </a:r>
            <a:r>
              <a:rPr lang="ru-RU" sz="2400" dirty="0" err="1"/>
              <a:t>free</a:t>
            </a:r>
            <a:r>
              <a:rPr lang="ru-RU" sz="2400" dirty="0"/>
              <a:t> </a:t>
            </a:r>
            <a:r>
              <a:rPr lang="ru-RU" sz="2400" dirty="0" err="1"/>
              <a:t>access</a:t>
            </a:r>
            <a:r>
              <a:rPr lang="ru-RU" sz="2400" dirty="0"/>
              <a:t> </a:t>
            </a:r>
            <a:r>
              <a:rPr lang="ru-RU" sz="2400" dirty="0" err="1"/>
              <a:t>to</a:t>
            </a:r>
            <a:r>
              <a:rPr lang="ru-RU" sz="2400" dirty="0"/>
              <a:t> </a:t>
            </a:r>
            <a:r>
              <a:rPr lang="ru-RU" sz="2400" dirty="0" err="1"/>
              <a:t>loans</a:t>
            </a:r>
            <a:r>
              <a:rPr lang="ru-RU" sz="2400" dirty="0"/>
              <a:t> </a:t>
            </a:r>
            <a:r>
              <a:rPr lang="ru-RU" sz="2400" dirty="0" err="1"/>
              <a:t>from</a:t>
            </a:r>
            <a:r>
              <a:rPr lang="ru-RU" sz="2400" dirty="0"/>
              <a:t> US </a:t>
            </a:r>
            <a:r>
              <a:rPr lang="ru-RU" sz="2400" dirty="0" err="1"/>
              <a:t>banks</a:t>
            </a:r>
            <a:r>
              <a:rPr lang="ru-RU" sz="2400" dirty="0"/>
              <a:t>, </a:t>
            </a:r>
            <a:r>
              <a:rPr lang="ru-RU" sz="2400" dirty="0" err="1"/>
              <a:t>but</a:t>
            </a:r>
            <a:r>
              <a:rPr lang="ru-RU" sz="2400" dirty="0"/>
              <a:t> </a:t>
            </a:r>
            <a:r>
              <a:rPr lang="ru-RU" sz="2400" dirty="0" err="1"/>
              <a:t>can</a:t>
            </a:r>
            <a:r>
              <a:rPr lang="ru-RU" sz="2400" dirty="0"/>
              <a:t> </a:t>
            </a:r>
            <a:r>
              <a:rPr lang="ru-RU" sz="2400" dirty="0" err="1"/>
              <a:t>not</a:t>
            </a:r>
            <a:r>
              <a:rPr lang="ru-RU" sz="2400" dirty="0"/>
              <a:t> </a:t>
            </a:r>
            <a:r>
              <a:rPr lang="ru-RU" sz="2400" dirty="0" err="1"/>
              <a:t>have</a:t>
            </a:r>
            <a:r>
              <a:rPr lang="ru-RU" sz="2400" dirty="0"/>
              <a:t> </a:t>
            </a:r>
            <a:r>
              <a:rPr lang="ru-RU" sz="2400" dirty="0" err="1"/>
              <a:t>such</a:t>
            </a:r>
            <a:r>
              <a:rPr lang="ru-RU" sz="2400" dirty="0"/>
              <a:t> </a:t>
            </a:r>
            <a:r>
              <a:rPr lang="ru-RU" sz="2400" dirty="0" err="1"/>
              <a:t>favorable</a:t>
            </a:r>
            <a:r>
              <a:rPr lang="ru-RU" sz="2400" dirty="0"/>
              <a:t> </a:t>
            </a:r>
            <a:r>
              <a:rPr lang="ru-RU" sz="2400" dirty="0" err="1"/>
              <a:t>opportunities</a:t>
            </a:r>
            <a:r>
              <a:rPr lang="ru-RU" sz="2400" dirty="0"/>
              <a:t> </a:t>
            </a:r>
            <a:r>
              <a:rPr lang="ru-RU" sz="2400" dirty="0" err="1"/>
              <a:t>on</a:t>
            </a:r>
            <a:r>
              <a:rPr lang="ru-RU" sz="2400" dirty="0"/>
              <a:t> </a:t>
            </a:r>
            <a:r>
              <a:rPr lang="ru-RU" sz="2400" dirty="0" err="1"/>
              <a:t>Germany</a:t>
            </a:r>
            <a:r>
              <a:rPr lang="ru-RU" sz="2400" dirty="0"/>
              <a:t> </a:t>
            </a:r>
            <a:r>
              <a:rPr lang="ru-RU" sz="2400" dirty="0" err="1"/>
              <a:t>capital</a:t>
            </a:r>
            <a:r>
              <a:rPr lang="ru-RU" sz="2400" dirty="0"/>
              <a:t> </a:t>
            </a:r>
            <a:r>
              <a:rPr lang="ru-RU" sz="2400" dirty="0" err="1"/>
              <a:t>market</a:t>
            </a:r>
            <a:r>
              <a:rPr lang="ru-RU" sz="2400" dirty="0"/>
              <a:t>. </a:t>
            </a:r>
            <a:endParaRPr lang="en-US" sz="2400" dirty="0" smtClean="0"/>
          </a:p>
          <a:p>
            <a:r>
              <a:rPr lang="ru-RU" sz="2400" dirty="0" err="1" smtClean="0"/>
              <a:t>Similarly</a:t>
            </a:r>
            <a:r>
              <a:rPr lang="ru-RU" sz="2400" dirty="0"/>
              <a:t>, </a:t>
            </a:r>
            <a:r>
              <a:rPr lang="ru-RU" sz="2400" dirty="0" err="1"/>
              <a:t>the</a:t>
            </a:r>
            <a:r>
              <a:rPr lang="ru-RU" sz="2400" dirty="0"/>
              <a:t> </a:t>
            </a:r>
            <a:r>
              <a:rPr lang="ru-RU" sz="2400" dirty="0" err="1"/>
              <a:t>German</a:t>
            </a:r>
            <a:r>
              <a:rPr lang="ru-RU" sz="2400" dirty="0"/>
              <a:t> </a:t>
            </a:r>
            <a:r>
              <a:rPr lang="ru-RU" sz="2400" dirty="0" err="1"/>
              <a:t>firm</a:t>
            </a:r>
            <a:r>
              <a:rPr lang="ru-RU" sz="2400" dirty="0"/>
              <a:t> </a:t>
            </a:r>
            <a:r>
              <a:rPr lang="ru-RU" sz="2400" dirty="0" err="1"/>
              <a:t>can</a:t>
            </a:r>
            <a:r>
              <a:rPr lang="ru-RU" sz="2400" dirty="0"/>
              <a:t> </a:t>
            </a:r>
            <a:r>
              <a:rPr lang="ru-RU" sz="2400" dirty="0" err="1"/>
              <a:t>have</a:t>
            </a:r>
            <a:r>
              <a:rPr lang="ru-RU" sz="2400" dirty="0"/>
              <a:t> </a:t>
            </a:r>
            <a:r>
              <a:rPr lang="ru-RU" sz="2400" dirty="0" err="1"/>
              <a:t>good</a:t>
            </a:r>
            <a:r>
              <a:rPr lang="ru-RU" sz="2400" dirty="0"/>
              <a:t> </a:t>
            </a:r>
            <a:r>
              <a:rPr lang="ru-RU" sz="2400" dirty="0" err="1"/>
              <a:t>loan</a:t>
            </a:r>
            <a:r>
              <a:rPr lang="ru-RU" sz="2400" dirty="0"/>
              <a:t> </a:t>
            </a:r>
            <a:r>
              <a:rPr lang="ru-RU" sz="2400" dirty="0" err="1"/>
              <a:t>conditions</a:t>
            </a:r>
            <a:r>
              <a:rPr lang="ru-RU" sz="2400" dirty="0"/>
              <a:t> </a:t>
            </a:r>
            <a:r>
              <a:rPr lang="ru-RU" sz="2400" dirty="0" err="1"/>
              <a:t>in</a:t>
            </a:r>
            <a:r>
              <a:rPr lang="ru-RU" sz="2400" dirty="0"/>
              <a:t> </a:t>
            </a:r>
            <a:r>
              <a:rPr lang="ru-RU" sz="2400" dirty="0" err="1"/>
              <a:t>the</a:t>
            </a:r>
            <a:r>
              <a:rPr lang="ru-RU" sz="2400" dirty="0"/>
              <a:t> </a:t>
            </a:r>
            <a:r>
              <a:rPr lang="ru-RU" sz="2400" dirty="0" err="1"/>
              <a:t>homeland</a:t>
            </a:r>
            <a:r>
              <a:rPr lang="ru-RU" sz="2400" dirty="0"/>
              <a:t>, </a:t>
            </a:r>
            <a:r>
              <a:rPr lang="ru-RU" sz="2400" dirty="0" err="1"/>
              <a:t>but</a:t>
            </a:r>
            <a:r>
              <a:rPr lang="ru-RU" sz="2400" dirty="0"/>
              <a:t> </a:t>
            </a:r>
            <a:r>
              <a:rPr lang="ru-RU" sz="2400" dirty="0" err="1"/>
              <a:t>far</a:t>
            </a:r>
            <a:r>
              <a:rPr lang="ru-RU" sz="2400" dirty="0"/>
              <a:t> </a:t>
            </a:r>
            <a:r>
              <a:rPr lang="ru-RU" sz="2400" dirty="0" err="1"/>
              <a:t>less</a:t>
            </a:r>
            <a:r>
              <a:rPr lang="ru-RU" sz="2400" dirty="0"/>
              <a:t> </a:t>
            </a:r>
            <a:r>
              <a:rPr lang="ru-RU" sz="2400" dirty="0" err="1"/>
              <a:t>favorable</a:t>
            </a:r>
            <a:r>
              <a:rPr lang="ru-RU" sz="2400" dirty="0"/>
              <a:t> </a:t>
            </a:r>
            <a:r>
              <a:rPr lang="ru-RU" sz="2400" dirty="0" err="1"/>
              <a:t>ones</a:t>
            </a:r>
            <a:r>
              <a:rPr lang="ru-RU" sz="2400" dirty="0"/>
              <a:t> </a:t>
            </a:r>
            <a:r>
              <a:rPr lang="ru-RU" sz="2400" dirty="0" err="1"/>
              <a:t>in</a:t>
            </a:r>
            <a:r>
              <a:rPr lang="ru-RU" sz="2400" dirty="0"/>
              <a:t> </a:t>
            </a:r>
            <a:r>
              <a:rPr lang="ru-RU" sz="2400" dirty="0" err="1"/>
              <a:t>the</a:t>
            </a:r>
            <a:r>
              <a:rPr lang="ru-RU" sz="2400" dirty="0"/>
              <a:t> </a:t>
            </a:r>
            <a:r>
              <a:rPr lang="ru-RU" sz="2400" dirty="0" smtClean="0"/>
              <a:t>USA</a:t>
            </a:r>
            <a:r>
              <a:rPr lang="en-US" sz="2400" dirty="0" smtClean="0"/>
              <a:t>.</a:t>
            </a:r>
          </a:p>
          <a:p>
            <a:r>
              <a:rPr lang="ru-RU" sz="2400" dirty="0" err="1" smtClean="0"/>
              <a:t>By</a:t>
            </a:r>
            <a:r>
              <a:rPr lang="ru-RU" sz="2400" dirty="0" smtClean="0"/>
              <a:t> </a:t>
            </a:r>
            <a:r>
              <a:rPr lang="ru-RU" sz="2400" dirty="0" err="1"/>
              <a:t>currency</a:t>
            </a:r>
            <a:r>
              <a:rPr lang="ru-RU" sz="2400" dirty="0"/>
              <a:t> </a:t>
            </a:r>
            <a:r>
              <a:rPr lang="ru-RU" sz="2400" dirty="0" err="1"/>
              <a:t>swap</a:t>
            </a:r>
            <a:r>
              <a:rPr lang="ru-RU" sz="2400" dirty="0"/>
              <a:t> </a:t>
            </a:r>
            <a:r>
              <a:rPr lang="ru-RU" sz="2400" dirty="0" err="1"/>
              <a:t>agreement</a:t>
            </a:r>
            <a:r>
              <a:rPr lang="ru-RU" sz="2400" dirty="0"/>
              <a:t> </a:t>
            </a:r>
            <a:r>
              <a:rPr lang="ru-RU" sz="2400" dirty="0" err="1"/>
              <a:t>both</a:t>
            </a:r>
            <a:r>
              <a:rPr lang="ru-RU" sz="2400" dirty="0"/>
              <a:t> </a:t>
            </a:r>
            <a:r>
              <a:rPr lang="ru-RU" sz="2400" dirty="0" err="1"/>
              <a:t>firms</a:t>
            </a:r>
            <a:r>
              <a:rPr lang="ru-RU" sz="2400" dirty="0"/>
              <a:t> </a:t>
            </a:r>
            <a:r>
              <a:rPr lang="ru-RU" sz="2400" dirty="0" err="1"/>
              <a:t>can</a:t>
            </a:r>
            <a:r>
              <a:rPr lang="ru-RU" sz="2400" dirty="0"/>
              <a:t> </a:t>
            </a:r>
            <a:r>
              <a:rPr lang="ru-RU" sz="2400" dirty="0" err="1"/>
              <a:t>use</a:t>
            </a:r>
            <a:r>
              <a:rPr lang="ru-RU" sz="2400" dirty="0"/>
              <a:t> </a:t>
            </a:r>
            <a:r>
              <a:rPr lang="ru-RU" sz="2400" dirty="0" err="1"/>
              <a:t>comparative</a:t>
            </a:r>
            <a:r>
              <a:rPr lang="ru-RU" sz="2400" dirty="0"/>
              <a:t> </a:t>
            </a:r>
            <a:r>
              <a:rPr lang="ru-RU" sz="2400" dirty="0" err="1"/>
              <a:t>advantages</a:t>
            </a:r>
            <a:r>
              <a:rPr lang="ru-RU" sz="2400" dirty="0"/>
              <a:t> </a:t>
            </a:r>
            <a:r>
              <a:rPr lang="ru-RU" sz="2400" dirty="0" err="1"/>
              <a:t>of</a:t>
            </a:r>
            <a:r>
              <a:rPr lang="ru-RU" sz="2400" dirty="0"/>
              <a:t> </a:t>
            </a:r>
            <a:r>
              <a:rPr lang="ru-RU" sz="2400" dirty="0" err="1"/>
              <a:t>each</a:t>
            </a:r>
            <a:r>
              <a:rPr lang="ru-RU" sz="2400" dirty="0"/>
              <a:t> </a:t>
            </a:r>
            <a:r>
              <a:rPr lang="ru-RU" sz="2400" dirty="0" err="1"/>
              <a:t>other</a:t>
            </a:r>
            <a:r>
              <a:rPr lang="ru-RU" sz="2400" dirty="0"/>
              <a:t> </a:t>
            </a:r>
            <a:r>
              <a:rPr lang="ru-RU" sz="2400" dirty="0" err="1"/>
              <a:t>to</a:t>
            </a:r>
            <a:r>
              <a:rPr lang="ru-RU" sz="2400" dirty="0"/>
              <a:t> </a:t>
            </a:r>
            <a:r>
              <a:rPr lang="ru-RU" sz="2400" dirty="0" err="1"/>
              <a:t>reduce</a:t>
            </a:r>
            <a:r>
              <a:rPr lang="ru-RU" sz="2400" dirty="0"/>
              <a:t> </a:t>
            </a:r>
            <a:r>
              <a:rPr lang="ru-RU" sz="2400" dirty="0" err="1"/>
              <a:t>the</a:t>
            </a:r>
            <a:r>
              <a:rPr lang="ru-RU" sz="2400" dirty="0"/>
              <a:t> </a:t>
            </a:r>
            <a:r>
              <a:rPr lang="ru-RU" sz="2400" dirty="0" err="1"/>
              <a:t>cost</a:t>
            </a:r>
            <a:r>
              <a:rPr lang="ru-RU" sz="2400" dirty="0"/>
              <a:t> </a:t>
            </a:r>
            <a:r>
              <a:rPr lang="ru-RU" sz="2400" dirty="0" err="1"/>
              <a:t>of</a:t>
            </a:r>
            <a:r>
              <a:rPr lang="ru-RU" sz="2400" dirty="0"/>
              <a:t> </a:t>
            </a:r>
            <a:r>
              <a:rPr lang="ru-RU" sz="2400" dirty="0" err="1" smtClean="0"/>
              <a:t>loan</a:t>
            </a:r>
            <a:r>
              <a:rPr lang="en-US" sz="2400" dirty="0" smtClean="0"/>
              <a:t>.</a:t>
            </a:r>
            <a:endParaRPr lang="ru-RU" sz="2400" dirty="0"/>
          </a:p>
        </p:txBody>
      </p:sp>
    </p:spTree>
    <p:extLst>
      <p:ext uri="{BB962C8B-B14F-4D97-AF65-F5344CB8AC3E}">
        <p14:creationId xmlns:p14="http://schemas.microsoft.com/office/powerpoint/2010/main" val="344889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err="1"/>
              <a:t>Geographical</a:t>
            </a:r>
            <a:r>
              <a:rPr lang="ru-RU" sz="2800" dirty="0"/>
              <a:t> </a:t>
            </a:r>
            <a:r>
              <a:rPr lang="ru-RU" sz="2800" dirty="0" err="1"/>
              <a:t>distribution</a:t>
            </a:r>
            <a:r>
              <a:rPr lang="ru-RU" sz="2800" dirty="0"/>
              <a:t> </a:t>
            </a:r>
            <a:r>
              <a:rPr lang="ru-RU" sz="2800" dirty="0" err="1"/>
              <a:t>of</a:t>
            </a:r>
            <a:r>
              <a:rPr lang="ru-RU" sz="2800" dirty="0"/>
              <a:t> </a:t>
            </a:r>
            <a:r>
              <a:rPr lang="ru-RU" sz="2800" dirty="0" err="1"/>
              <a:t>global</a:t>
            </a:r>
            <a:r>
              <a:rPr lang="ru-RU" sz="2800" dirty="0"/>
              <a:t> </a:t>
            </a:r>
            <a:r>
              <a:rPr lang="ru-RU" sz="2800" dirty="0" err="1" smtClean="0"/>
              <a:t>forex</a:t>
            </a:r>
            <a:r>
              <a:rPr lang="ru-RU" sz="2800" dirty="0" smtClean="0"/>
              <a:t> </a:t>
            </a:r>
            <a:r>
              <a:rPr lang="ru-RU" sz="2800" dirty="0" err="1"/>
              <a:t>market</a:t>
            </a:r>
            <a:r>
              <a:rPr lang="ru-RU" sz="2800" dirty="0"/>
              <a:t> </a:t>
            </a:r>
            <a:r>
              <a:rPr lang="ru-RU" sz="2800" dirty="0" err="1"/>
              <a:t>turnover</a:t>
            </a:r>
            <a:r>
              <a:rPr lang="ru-RU" sz="2800" dirty="0"/>
              <a:t>, </a:t>
            </a:r>
            <a:r>
              <a:rPr lang="ru-RU" sz="2800" dirty="0" smtClean="0"/>
              <a:t>2 </a:t>
            </a:r>
            <a:r>
              <a:rPr lang="ru-RU" sz="2800" dirty="0" err="1"/>
              <a:t>daily</a:t>
            </a:r>
            <a:r>
              <a:rPr lang="ru-RU" sz="2800" dirty="0"/>
              <a:t> </a:t>
            </a:r>
            <a:r>
              <a:rPr lang="ru-RU" sz="2800" dirty="0" err="1"/>
              <a:t>averages</a:t>
            </a:r>
            <a:r>
              <a:rPr lang="ru-RU" sz="2800" dirty="0"/>
              <a:t> </a:t>
            </a:r>
            <a:r>
              <a:rPr lang="ru-RU" sz="2800" dirty="0" err="1"/>
              <a:t>in</a:t>
            </a:r>
            <a:r>
              <a:rPr lang="ru-RU" sz="2800" dirty="0"/>
              <a:t> </a:t>
            </a:r>
            <a:r>
              <a:rPr lang="ru-RU" sz="2800" dirty="0" err="1"/>
              <a:t>billions</a:t>
            </a:r>
            <a:r>
              <a:rPr lang="ru-RU" sz="2800" dirty="0"/>
              <a:t> </a:t>
            </a:r>
            <a:r>
              <a:rPr lang="ru-RU" sz="2800" dirty="0" err="1"/>
              <a:t>of</a:t>
            </a:r>
            <a:r>
              <a:rPr lang="ru-RU" sz="2800" dirty="0"/>
              <a:t> </a:t>
            </a:r>
            <a:r>
              <a:rPr lang="ru-RU" sz="2800" dirty="0" smtClean="0"/>
              <a:t>US</a:t>
            </a:r>
            <a:r>
              <a:rPr lang="en-US" sz="2800" dirty="0" smtClean="0"/>
              <a:t>D</a:t>
            </a:r>
            <a:r>
              <a:rPr lang="ru-RU" sz="2800" dirty="0" smtClean="0"/>
              <a:t> </a:t>
            </a:r>
            <a:r>
              <a:rPr lang="ru-RU" sz="2800" dirty="0" err="1" smtClean="0"/>
              <a:t>and</a:t>
            </a:r>
            <a:r>
              <a:rPr lang="en-US" sz="2800" dirty="0" smtClean="0"/>
              <a:t> %</a:t>
            </a:r>
            <a:endParaRPr lang="ru-RU" sz="2800"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960757470"/>
              </p:ext>
            </p:extLst>
          </p:nvPr>
        </p:nvGraphicFramePr>
        <p:xfrm>
          <a:off x="683568" y="1484784"/>
          <a:ext cx="7848871" cy="3600396"/>
        </p:xfrm>
        <a:graphic>
          <a:graphicData uri="http://schemas.openxmlformats.org/drawingml/2006/table">
            <a:tbl>
              <a:tblPr firstRow="1" firstCol="1" bandRow="1">
                <a:tableStyleId>{5C22544A-7EE6-4342-B048-85BDC9FD1C3A}</a:tableStyleId>
              </a:tblPr>
              <a:tblGrid>
                <a:gridCol w="1849709"/>
                <a:gridCol w="1014356"/>
                <a:gridCol w="1014356"/>
                <a:gridCol w="1014356"/>
                <a:gridCol w="1014356"/>
                <a:gridCol w="1014356"/>
                <a:gridCol w="927382"/>
              </a:tblGrid>
              <a:tr h="400044">
                <a:tc rowSpan="2">
                  <a:txBody>
                    <a:bodyPr/>
                    <a:lstStyle/>
                    <a:p>
                      <a:pPr>
                        <a:lnSpc>
                          <a:spcPct val="115000"/>
                        </a:lnSpc>
                        <a:spcAft>
                          <a:spcPts val="0"/>
                        </a:spcAft>
                      </a:pPr>
                      <a:r>
                        <a:rPr lang="ru-RU" sz="2000">
                          <a:effectLst/>
                        </a:rPr>
                        <a:t>Country</a:t>
                      </a:r>
                      <a:endParaRPr lang="ru-RU" sz="2000">
                        <a:effectLst/>
                        <a:latin typeface="Calibri"/>
                        <a:ea typeface="Calibri"/>
                        <a:cs typeface="Times New Roman"/>
                      </a:endParaRPr>
                    </a:p>
                  </a:txBody>
                  <a:tcPr marL="68580" marR="68580" marT="0" marB="0"/>
                </a:tc>
                <a:tc gridSpan="2">
                  <a:txBody>
                    <a:bodyPr/>
                    <a:lstStyle/>
                    <a:p>
                      <a:pPr algn="ctr">
                        <a:lnSpc>
                          <a:spcPct val="115000"/>
                        </a:lnSpc>
                        <a:spcAft>
                          <a:spcPts val="0"/>
                        </a:spcAft>
                      </a:pPr>
                      <a:r>
                        <a:rPr lang="ru-RU" sz="2000">
                          <a:effectLst/>
                        </a:rPr>
                        <a:t>2004</a:t>
                      </a:r>
                      <a:endParaRPr lang="ru-RU" sz="2000">
                        <a:effectLst/>
                        <a:latin typeface="Calibri"/>
                        <a:ea typeface="Calibri"/>
                        <a:cs typeface="Times New Roman"/>
                      </a:endParaRPr>
                    </a:p>
                  </a:txBody>
                  <a:tcPr marL="68580" marR="68580" marT="0" marB="0"/>
                </a:tc>
                <a:tc hMerge="1">
                  <a:txBody>
                    <a:bodyPr/>
                    <a:lstStyle/>
                    <a:p>
                      <a:endParaRPr lang="ru-RU"/>
                    </a:p>
                  </a:txBody>
                  <a:tcPr/>
                </a:tc>
                <a:tc gridSpan="2">
                  <a:txBody>
                    <a:bodyPr/>
                    <a:lstStyle/>
                    <a:p>
                      <a:pPr algn="ctr">
                        <a:lnSpc>
                          <a:spcPct val="115000"/>
                        </a:lnSpc>
                        <a:spcAft>
                          <a:spcPts val="0"/>
                        </a:spcAft>
                      </a:pPr>
                      <a:r>
                        <a:rPr lang="ru-RU" sz="2000">
                          <a:effectLst/>
                        </a:rPr>
                        <a:t>2010</a:t>
                      </a:r>
                      <a:endParaRPr lang="ru-RU" sz="2000">
                        <a:effectLst/>
                        <a:latin typeface="Calibri"/>
                        <a:ea typeface="Calibri"/>
                        <a:cs typeface="Times New Roman"/>
                      </a:endParaRPr>
                    </a:p>
                  </a:txBody>
                  <a:tcPr marL="68580" marR="68580" marT="0" marB="0"/>
                </a:tc>
                <a:tc hMerge="1">
                  <a:txBody>
                    <a:bodyPr/>
                    <a:lstStyle/>
                    <a:p>
                      <a:endParaRPr lang="ru-RU"/>
                    </a:p>
                  </a:txBody>
                  <a:tcPr/>
                </a:tc>
                <a:tc gridSpan="2">
                  <a:txBody>
                    <a:bodyPr/>
                    <a:lstStyle/>
                    <a:p>
                      <a:pPr algn="ctr">
                        <a:lnSpc>
                          <a:spcPct val="115000"/>
                        </a:lnSpc>
                        <a:spcAft>
                          <a:spcPts val="0"/>
                        </a:spcAft>
                      </a:pPr>
                      <a:r>
                        <a:rPr lang="ru-RU" sz="2000">
                          <a:effectLst/>
                        </a:rPr>
                        <a:t>2013</a:t>
                      </a:r>
                      <a:endParaRPr lang="ru-RU" sz="2000">
                        <a:effectLst/>
                        <a:latin typeface="Calibri"/>
                        <a:ea typeface="Calibri"/>
                        <a:cs typeface="Times New Roman"/>
                      </a:endParaRPr>
                    </a:p>
                  </a:txBody>
                  <a:tcPr marL="68580" marR="68580" marT="0" marB="0"/>
                </a:tc>
                <a:tc hMerge="1">
                  <a:txBody>
                    <a:bodyPr/>
                    <a:lstStyle/>
                    <a:p>
                      <a:endParaRPr lang="ru-RU"/>
                    </a:p>
                  </a:txBody>
                  <a:tcPr/>
                </a:tc>
              </a:tr>
              <a:tr h="400044">
                <a:tc vMerge="1">
                  <a:txBody>
                    <a:bodyPr/>
                    <a:lstStyle/>
                    <a:p>
                      <a:endParaRPr lang="ru-RU"/>
                    </a:p>
                  </a:txBody>
                  <a:tcPr/>
                </a:tc>
                <a:tc>
                  <a:txBody>
                    <a:bodyPr/>
                    <a:lstStyle/>
                    <a:p>
                      <a:pPr algn="ctr">
                        <a:lnSpc>
                          <a:spcPct val="115000"/>
                        </a:lnSpc>
                        <a:spcAft>
                          <a:spcPts val="0"/>
                        </a:spcAft>
                      </a:pPr>
                      <a:r>
                        <a:rPr lang="ru-RU" sz="2000">
                          <a:effectLst/>
                        </a:rPr>
                        <a:t>Amount</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Amount</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Amount</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a:t>
                      </a:r>
                      <a:endParaRPr lang="ru-RU" sz="2000">
                        <a:effectLst/>
                        <a:latin typeface="Calibri"/>
                        <a:ea typeface="Calibri"/>
                        <a:cs typeface="Times New Roman"/>
                      </a:endParaRPr>
                    </a:p>
                  </a:txBody>
                  <a:tcPr marL="68580" marR="68580" marT="0" marB="0"/>
                </a:tc>
              </a:tr>
              <a:tr h="400044">
                <a:tc>
                  <a:txBody>
                    <a:bodyPr/>
                    <a:lstStyle/>
                    <a:p>
                      <a:pPr>
                        <a:lnSpc>
                          <a:spcPct val="115000"/>
                        </a:lnSpc>
                        <a:spcAft>
                          <a:spcPts val="0"/>
                        </a:spcAft>
                      </a:pPr>
                      <a:r>
                        <a:rPr lang="ru-RU" sz="2000">
                          <a:effectLst/>
                        </a:rPr>
                        <a:t>United Kingdom</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835</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32,0</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1 854</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36,8</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2 726</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40,9</a:t>
                      </a:r>
                      <a:endParaRPr lang="ru-RU" sz="2000">
                        <a:effectLst/>
                        <a:latin typeface="Calibri"/>
                        <a:ea typeface="Calibri"/>
                        <a:cs typeface="Times New Roman"/>
                      </a:endParaRPr>
                    </a:p>
                  </a:txBody>
                  <a:tcPr marL="68580" marR="68580" marT="0" marB="0"/>
                </a:tc>
              </a:tr>
              <a:tr h="400044">
                <a:tc>
                  <a:txBody>
                    <a:bodyPr/>
                    <a:lstStyle/>
                    <a:p>
                      <a:pPr>
                        <a:lnSpc>
                          <a:spcPct val="115000"/>
                        </a:lnSpc>
                        <a:spcAft>
                          <a:spcPts val="0"/>
                        </a:spcAft>
                      </a:pPr>
                      <a:r>
                        <a:rPr lang="ru-RU" sz="2000">
                          <a:effectLst/>
                        </a:rPr>
                        <a:t>United States</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499</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19,1</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904</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17,9</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1 263</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18,9</a:t>
                      </a:r>
                      <a:endParaRPr lang="ru-RU" sz="2000">
                        <a:effectLst/>
                        <a:latin typeface="Calibri"/>
                        <a:ea typeface="Calibri"/>
                        <a:cs typeface="Times New Roman"/>
                      </a:endParaRPr>
                    </a:p>
                  </a:txBody>
                  <a:tcPr marL="68580" marR="68580" marT="0" marB="0"/>
                </a:tc>
              </a:tr>
              <a:tr h="400044">
                <a:tc>
                  <a:txBody>
                    <a:bodyPr/>
                    <a:lstStyle/>
                    <a:p>
                      <a:pPr>
                        <a:lnSpc>
                          <a:spcPct val="115000"/>
                        </a:lnSpc>
                        <a:spcAft>
                          <a:spcPts val="0"/>
                        </a:spcAft>
                      </a:pPr>
                      <a:r>
                        <a:rPr lang="ru-RU" sz="2000">
                          <a:effectLst/>
                        </a:rPr>
                        <a:t>Singapore</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134</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5,1</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266</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5,3</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383</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5,7</a:t>
                      </a:r>
                      <a:endParaRPr lang="ru-RU" sz="2000">
                        <a:effectLst/>
                        <a:latin typeface="Calibri"/>
                        <a:ea typeface="Calibri"/>
                        <a:cs typeface="Times New Roman"/>
                      </a:endParaRPr>
                    </a:p>
                  </a:txBody>
                  <a:tcPr marL="68580" marR="68580" marT="0" marB="0"/>
                </a:tc>
              </a:tr>
              <a:tr h="400044">
                <a:tc>
                  <a:txBody>
                    <a:bodyPr/>
                    <a:lstStyle/>
                    <a:p>
                      <a:pPr>
                        <a:lnSpc>
                          <a:spcPct val="115000"/>
                        </a:lnSpc>
                        <a:spcAft>
                          <a:spcPts val="0"/>
                        </a:spcAft>
                      </a:pPr>
                      <a:r>
                        <a:rPr lang="ru-RU" sz="2000">
                          <a:effectLst/>
                        </a:rPr>
                        <a:t>Japan</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207</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8,0</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312</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6,2</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374</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5,6</a:t>
                      </a:r>
                      <a:endParaRPr lang="ru-RU" sz="2000">
                        <a:effectLst/>
                        <a:latin typeface="Calibri"/>
                        <a:ea typeface="Calibri"/>
                        <a:cs typeface="Times New Roman"/>
                      </a:endParaRPr>
                    </a:p>
                  </a:txBody>
                  <a:tcPr marL="68580" marR="68580" marT="0" marB="0"/>
                </a:tc>
              </a:tr>
              <a:tr h="400044">
                <a:tc>
                  <a:txBody>
                    <a:bodyPr/>
                    <a:lstStyle/>
                    <a:p>
                      <a:pPr>
                        <a:lnSpc>
                          <a:spcPct val="115000"/>
                        </a:lnSpc>
                        <a:spcAft>
                          <a:spcPts val="0"/>
                        </a:spcAft>
                      </a:pPr>
                      <a:r>
                        <a:rPr lang="ru-RU" sz="2000">
                          <a:effectLst/>
                        </a:rPr>
                        <a:t>Hong Kong SAR</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106</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4,1</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238</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4,7</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275</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4,1</a:t>
                      </a:r>
                      <a:endParaRPr lang="ru-RU" sz="2000">
                        <a:effectLst/>
                        <a:latin typeface="Calibri"/>
                        <a:ea typeface="Calibri"/>
                        <a:cs typeface="Times New Roman"/>
                      </a:endParaRPr>
                    </a:p>
                  </a:txBody>
                  <a:tcPr marL="68580" marR="68580" marT="0" marB="0"/>
                </a:tc>
              </a:tr>
              <a:tr h="400044">
                <a:tc>
                  <a:txBody>
                    <a:bodyPr/>
                    <a:lstStyle/>
                    <a:p>
                      <a:pPr>
                        <a:lnSpc>
                          <a:spcPct val="115000"/>
                        </a:lnSpc>
                        <a:spcAft>
                          <a:spcPts val="0"/>
                        </a:spcAft>
                      </a:pPr>
                      <a:r>
                        <a:rPr lang="ru-RU" sz="2000">
                          <a:effectLst/>
                        </a:rPr>
                        <a:t>Switzerland</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85</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3,3</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249</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4,9</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216</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3,2</a:t>
                      </a:r>
                      <a:endParaRPr lang="ru-RU" sz="2000">
                        <a:effectLst/>
                        <a:latin typeface="Calibri"/>
                        <a:ea typeface="Calibri"/>
                        <a:cs typeface="Times New Roman"/>
                      </a:endParaRPr>
                    </a:p>
                  </a:txBody>
                  <a:tcPr marL="68580" marR="68580" marT="0" marB="0"/>
                </a:tc>
              </a:tr>
              <a:tr h="400044">
                <a:tc>
                  <a:txBody>
                    <a:bodyPr/>
                    <a:lstStyle/>
                    <a:p>
                      <a:pPr>
                        <a:lnSpc>
                          <a:spcPct val="115000"/>
                        </a:lnSpc>
                        <a:spcAft>
                          <a:spcPts val="0"/>
                        </a:spcAft>
                      </a:pPr>
                      <a:r>
                        <a:rPr lang="ru-RU" sz="2000">
                          <a:effectLst/>
                        </a:rPr>
                        <a:t>Total</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2 608</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100,0</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5 043</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100,0</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a:effectLst/>
                        </a:rPr>
                        <a:t>6 671</a:t>
                      </a:r>
                      <a:endParaRPr lang="ru-RU" sz="200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000" dirty="0">
                          <a:effectLst/>
                        </a:rPr>
                        <a:t>100,0</a:t>
                      </a:r>
                      <a:endParaRPr lang="ru-RU" sz="2000" dirty="0">
                        <a:effectLst/>
                        <a:latin typeface="Calibri"/>
                        <a:ea typeface="Calibri"/>
                        <a:cs typeface="Times New Roman"/>
                      </a:endParaRPr>
                    </a:p>
                  </a:txBody>
                  <a:tcPr marL="68580" marR="68580" marT="0" marB="0"/>
                </a:tc>
              </a:tr>
            </a:tbl>
          </a:graphicData>
        </a:graphic>
      </p:graphicFrame>
      <p:sp>
        <p:nvSpPr>
          <p:cNvPr id="5" name="Прямоугольник 4"/>
          <p:cNvSpPr/>
          <p:nvPr/>
        </p:nvSpPr>
        <p:spPr>
          <a:xfrm>
            <a:off x="467544" y="5229200"/>
            <a:ext cx="8136904" cy="646331"/>
          </a:xfrm>
          <a:prstGeom prst="rect">
            <a:avLst/>
          </a:prstGeom>
        </p:spPr>
        <p:txBody>
          <a:bodyPr wrap="square">
            <a:spAutoFit/>
          </a:bodyPr>
          <a:lstStyle/>
          <a:p>
            <a:r>
              <a:rPr lang="en-US" dirty="0"/>
              <a:t>Source: Bank for International Settlements. </a:t>
            </a:r>
            <a:r>
              <a:rPr lang="en-US" u="sng" dirty="0">
                <a:hlinkClick r:id="rId2"/>
              </a:rPr>
              <a:t>Triennial Central Bank Survey. Report on Global Foreign Exchange Market Activity in 2013</a:t>
            </a:r>
            <a:r>
              <a:rPr lang="en-US" dirty="0"/>
              <a:t>. </a:t>
            </a:r>
            <a:r>
              <a:rPr lang="ru-RU" dirty="0" err="1"/>
              <a:t>Basel</a:t>
            </a:r>
            <a:r>
              <a:rPr lang="ru-RU" dirty="0"/>
              <a:t>, </a:t>
            </a:r>
            <a:r>
              <a:rPr lang="ru-RU" dirty="0" err="1"/>
              <a:t>December</a:t>
            </a:r>
            <a:r>
              <a:rPr lang="ru-RU" dirty="0"/>
              <a:t>, 2013.</a:t>
            </a:r>
          </a:p>
        </p:txBody>
      </p:sp>
    </p:spTree>
    <p:extLst>
      <p:ext uri="{BB962C8B-B14F-4D97-AF65-F5344CB8AC3E}">
        <p14:creationId xmlns:p14="http://schemas.microsoft.com/office/powerpoint/2010/main" val="29590685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Cash flows of the two borrowers which has concluded currency swap agreement</a:t>
            </a:r>
            <a:endParaRPr lang="ru-RU" sz="3200" dirty="0"/>
          </a:p>
        </p:txBody>
      </p:sp>
      <p:pic>
        <p:nvPicPr>
          <p:cNvPr id="4" name="Объект 3"/>
          <p:cNvPicPr>
            <a:picLocks noGrp="1"/>
          </p:cNvPicPr>
          <p:nvPr>
            <p:ph idx="1"/>
          </p:nvPr>
        </p:nvPicPr>
        <p:blipFill>
          <a:blip r:embed="rId2"/>
          <a:stretch>
            <a:fillRect/>
          </a:stretch>
        </p:blipFill>
        <p:spPr>
          <a:xfrm>
            <a:off x="1009650" y="1777206"/>
            <a:ext cx="7124700" cy="4171950"/>
          </a:xfrm>
          <a:prstGeom prst="rect">
            <a:avLst/>
          </a:prstGeom>
        </p:spPr>
      </p:pic>
    </p:spTree>
    <p:extLst>
      <p:ext uri="{BB962C8B-B14F-4D97-AF65-F5344CB8AC3E}">
        <p14:creationId xmlns:p14="http://schemas.microsoft.com/office/powerpoint/2010/main" val="17138076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chor="ctr"/>
          <a:lstStyle/>
          <a:p>
            <a:r>
              <a:rPr lang="ru-RU" dirty="0" err="1"/>
              <a:t>Thus</a:t>
            </a:r>
            <a:r>
              <a:rPr lang="ru-RU" dirty="0"/>
              <a:t>, </a:t>
            </a:r>
            <a:r>
              <a:rPr lang="ru-RU" dirty="0" err="1"/>
              <a:t>both</a:t>
            </a:r>
            <a:r>
              <a:rPr lang="ru-RU" dirty="0"/>
              <a:t> </a:t>
            </a:r>
            <a:r>
              <a:rPr lang="ru-RU" dirty="0" err="1"/>
              <a:t>firms</a:t>
            </a:r>
            <a:r>
              <a:rPr lang="ru-RU" dirty="0"/>
              <a:t> </a:t>
            </a:r>
            <a:r>
              <a:rPr lang="ru-RU" dirty="0" err="1"/>
              <a:t>obtain</a:t>
            </a:r>
            <a:r>
              <a:rPr lang="ru-RU" dirty="0"/>
              <a:t> </a:t>
            </a:r>
            <a:r>
              <a:rPr lang="ru-RU" dirty="0" err="1"/>
              <a:t>the</a:t>
            </a:r>
            <a:r>
              <a:rPr lang="ru-RU" dirty="0"/>
              <a:t> </a:t>
            </a:r>
            <a:r>
              <a:rPr lang="ru-RU" dirty="0" err="1"/>
              <a:t>loans</a:t>
            </a:r>
            <a:r>
              <a:rPr lang="ru-RU" dirty="0"/>
              <a:t> </a:t>
            </a:r>
            <a:r>
              <a:rPr lang="ru-RU" dirty="0" err="1"/>
              <a:t>in</a:t>
            </a:r>
            <a:r>
              <a:rPr lang="ru-RU" dirty="0"/>
              <a:t> </a:t>
            </a:r>
            <a:r>
              <a:rPr lang="ru-RU" dirty="0" err="1"/>
              <a:t>necessary</a:t>
            </a:r>
            <a:r>
              <a:rPr lang="ru-RU" dirty="0"/>
              <a:t> </a:t>
            </a:r>
            <a:r>
              <a:rPr lang="ru-RU" dirty="0" err="1"/>
              <a:t>foreign</a:t>
            </a:r>
            <a:r>
              <a:rPr lang="ru-RU" dirty="0"/>
              <a:t> </a:t>
            </a:r>
            <a:r>
              <a:rPr lang="ru-RU" dirty="0" err="1"/>
              <a:t>currency</a:t>
            </a:r>
            <a:r>
              <a:rPr lang="ru-RU" dirty="0"/>
              <a:t> </a:t>
            </a:r>
            <a:r>
              <a:rPr lang="ru-RU" dirty="0" err="1"/>
              <a:t>at</a:t>
            </a:r>
            <a:r>
              <a:rPr lang="ru-RU" dirty="0"/>
              <a:t> a </a:t>
            </a:r>
            <a:r>
              <a:rPr lang="ru-RU" dirty="0" err="1"/>
              <a:t>lower</a:t>
            </a:r>
            <a:r>
              <a:rPr lang="ru-RU" dirty="0"/>
              <a:t> </a:t>
            </a:r>
            <a:r>
              <a:rPr lang="ru-RU" dirty="0" err="1"/>
              <a:t>rate</a:t>
            </a:r>
            <a:r>
              <a:rPr lang="ru-RU" dirty="0"/>
              <a:t>, </a:t>
            </a:r>
            <a:r>
              <a:rPr lang="ru-RU" dirty="0" err="1"/>
              <a:t>than</a:t>
            </a:r>
            <a:r>
              <a:rPr lang="ru-RU" dirty="0"/>
              <a:t> </a:t>
            </a:r>
            <a:r>
              <a:rPr lang="ru-RU" dirty="0" err="1"/>
              <a:t>it</a:t>
            </a:r>
            <a:r>
              <a:rPr lang="ru-RU" dirty="0"/>
              <a:t> </a:t>
            </a:r>
            <a:r>
              <a:rPr lang="ru-RU" dirty="0" err="1"/>
              <a:t>would</a:t>
            </a:r>
            <a:r>
              <a:rPr lang="ru-RU" dirty="0"/>
              <a:t> </a:t>
            </a:r>
            <a:r>
              <a:rPr lang="ru-RU" dirty="0" err="1"/>
              <a:t>be</a:t>
            </a:r>
            <a:r>
              <a:rPr lang="ru-RU" dirty="0"/>
              <a:t> </a:t>
            </a:r>
            <a:r>
              <a:rPr lang="ru-RU" dirty="0" err="1"/>
              <a:t>in</a:t>
            </a:r>
            <a:r>
              <a:rPr lang="ru-RU" dirty="0"/>
              <a:t> </a:t>
            </a:r>
            <a:r>
              <a:rPr lang="ru-RU" dirty="0" err="1"/>
              <a:t>case</a:t>
            </a:r>
            <a:r>
              <a:rPr lang="ru-RU" dirty="0"/>
              <a:t> </a:t>
            </a:r>
            <a:r>
              <a:rPr lang="ru-RU" dirty="0" err="1"/>
              <a:t>of</a:t>
            </a:r>
            <a:r>
              <a:rPr lang="ru-RU" dirty="0"/>
              <a:t> </a:t>
            </a:r>
            <a:r>
              <a:rPr lang="ru-RU" dirty="0" err="1"/>
              <a:t>the</a:t>
            </a:r>
            <a:r>
              <a:rPr lang="ru-RU" dirty="0"/>
              <a:t> </a:t>
            </a:r>
            <a:r>
              <a:rPr lang="ru-RU" dirty="0" err="1"/>
              <a:t>request</a:t>
            </a:r>
            <a:r>
              <a:rPr lang="ru-RU" dirty="0"/>
              <a:t> </a:t>
            </a:r>
            <a:r>
              <a:rPr lang="ru-RU" dirty="0" err="1"/>
              <a:t>for</a:t>
            </a:r>
            <a:r>
              <a:rPr lang="ru-RU" dirty="0"/>
              <a:t> </a:t>
            </a:r>
            <a:r>
              <a:rPr lang="ru-RU" dirty="0" err="1"/>
              <a:t>the</a:t>
            </a:r>
            <a:r>
              <a:rPr lang="ru-RU" dirty="0"/>
              <a:t> </a:t>
            </a:r>
            <a:r>
              <a:rPr lang="ru-RU" dirty="0" err="1"/>
              <a:t>credit</a:t>
            </a:r>
            <a:r>
              <a:rPr lang="ru-RU" dirty="0"/>
              <a:t> </a:t>
            </a:r>
            <a:r>
              <a:rPr lang="ru-RU" dirty="0" err="1"/>
              <a:t>directly</a:t>
            </a:r>
            <a:r>
              <a:rPr lang="ru-RU" dirty="0"/>
              <a:t> </a:t>
            </a:r>
            <a:r>
              <a:rPr lang="ru-RU" dirty="0" err="1"/>
              <a:t>in</a:t>
            </a:r>
            <a:r>
              <a:rPr lang="ru-RU" dirty="0"/>
              <a:t> </a:t>
            </a:r>
            <a:r>
              <a:rPr lang="ru-RU" dirty="0" err="1"/>
              <a:t>foreign</a:t>
            </a:r>
            <a:r>
              <a:rPr lang="ru-RU" dirty="0"/>
              <a:t> </a:t>
            </a:r>
            <a:r>
              <a:rPr lang="ru-RU" dirty="0" err="1"/>
              <a:t>bank</a:t>
            </a:r>
            <a:r>
              <a:rPr lang="ru-RU" dirty="0"/>
              <a:t>. </a:t>
            </a:r>
            <a:r>
              <a:rPr lang="ru-RU" dirty="0" err="1"/>
              <a:t>As</a:t>
            </a:r>
            <a:r>
              <a:rPr lang="ru-RU" dirty="0"/>
              <a:t> a </a:t>
            </a:r>
            <a:r>
              <a:rPr lang="ru-RU" dirty="0" err="1"/>
              <a:t>whole</a:t>
            </a:r>
            <a:r>
              <a:rPr lang="ru-RU" dirty="0"/>
              <a:t> </a:t>
            </a:r>
            <a:r>
              <a:rPr lang="ru-RU" dirty="0" err="1"/>
              <a:t>the</a:t>
            </a:r>
            <a:r>
              <a:rPr lang="ru-RU" dirty="0"/>
              <a:t> </a:t>
            </a:r>
            <a:r>
              <a:rPr lang="ru-RU" dirty="0" err="1"/>
              <a:t>Firm</a:t>
            </a:r>
            <a:r>
              <a:rPr lang="ru-RU" dirty="0"/>
              <a:t> A </a:t>
            </a:r>
            <a:r>
              <a:rPr lang="ru-RU" dirty="0" err="1"/>
              <a:t>saves</a:t>
            </a:r>
            <a:r>
              <a:rPr lang="ru-RU" dirty="0"/>
              <a:t> </a:t>
            </a:r>
            <a:r>
              <a:rPr lang="ru-RU" dirty="0" err="1"/>
              <a:t>on</a:t>
            </a:r>
            <a:r>
              <a:rPr lang="ru-RU" dirty="0"/>
              <a:t> </a:t>
            </a:r>
            <a:r>
              <a:rPr lang="ru-RU" dirty="0" err="1"/>
              <a:t>interest</a:t>
            </a:r>
            <a:r>
              <a:rPr lang="ru-RU" dirty="0"/>
              <a:t> </a:t>
            </a:r>
            <a:r>
              <a:rPr lang="ru-RU" dirty="0" err="1"/>
              <a:t>payments</a:t>
            </a:r>
            <a:r>
              <a:rPr lang="ru-RU" dirty="0"/>
              <a:t> 0,8 </a:t>
            </a:r>
            <a:r>
              <a:rPr lang="ru-RU" dirty="0" err="1"/>
              <a:t>ml</a:t>
            </a:r>
            <a:r>
              <a:rPr lang="ru-RU" dirty="0"/>
              <a:t> – 0,7 </a:t>
            </a:r>
            <a:r>
              <a:rPr lang="ru-RU" dirty="0" err="1"/>
              <a:t>ml</a:t>
            </a:r>
            <a:r>
              <a:rPr lang="ru-RU" dirty="0"/>
              <a:t> = 0,1 </a:t>
            </a:r>
            <a:r>
              <a:rPr lang="ru-RU" dirty="0" err="1"/>
              <a:t>ml</a:t>
            </a:r>
            <a:r>
              <a:rPr lang="ru-RU" dirty="0"/>
              <a:t> EUR, </a:t>
            </a:r>
            <a:r>
              <a:rPr lang="ru-RU" dirty="0" err="1"/>
              <a:t>and</a:t>
            </a:r>
            <a:r>
              <a:rPr lang="ru-RU" dirty="0"/>
              <a:t> </a:t>
            </a:r>
            <a:r>
              <a:rPr lang="ru-RU" dirty="0" err="1"/>
              <a:t>the</a:t>
            </a:r>
            <a:r>
              <a:rPr lang="ru-RU" dirty="0"/>
              <a:t> </a:t>
            </a:r>
            <a:r>
              <a:rPr lang="ru-RU" dirty="0" err="1"/>
              <a:t>Firm</a:t>
            </a:r>
            <a:r>
              <a:rPr lang="ru-RU" dirty="0"/>
              <a:t> B </a:t>
            </a:r>
            <a:r>
              <a:rPr lang="ru-RU" dirty="0" err="1"/>
              <a:t>saves</a:t>
            </a:r>
            <a:r>
              <a:rPr lang="ru-RU" dirty="0"/>
              <a:t> </a:t>
            </a:r>
            <a:r>
              <a:rPr lang="ru-RU" dirty="0" err="1"/>
              <a:t>on</a:t>
            </a:r>
            <a:r>
              <a:rPr lang="ru-RU" dirty="0"/>
              <a:t> </a:t>
            </a:r>
            <a:r>
              <a:rPr lang="ru-RU" dirty="0" err="1"/>
              <a:t>interest</a:t>
            </a:r>
            <a:r>
              <a:rPr lang="ru-RU" dirty="0"/>
              <a:t> </a:t>
            </a:r>
            <a:r>
              <a:rPr lang="ru-RU" dirty="0" err="1"/>
              <a:t>payments</a:t>
            </a:r>
            <a:r>
              <a:rPr lang="ru-RU" dirty="0"/>
              <a:t> 1,25 </a:t>
            </a:r>
            <a:r>
              <a:rPr lang="ru-RU" dirty="0" err="1"/>
              <a:t>ml</a:t>
            </a:r>
            <a:r>
              <a:rPr lang="ru-RU" dirty="0"/>
              <a:t> – 1,125 </a:t>
            </a:r>
            <a:r>
              <a:rPr lang="ru-RU" dirty="0" err="1"/>
              <a:t>ml</a:t>
            </a:r>
            <a:r>
              <a:rPr lang="ru-RU" dirty="0"/>
              <a:t> = 0,125 </a:t>
            </a:r>
            <a:r>
              <a:rPr lang="ru-RU" dirty="0" err="1"/>
              <a:t>ml</a:t>
            </a:r>
            <a:r>
              <a:rPr lang="ru-RU" dirty="0"/>
              <a:t> </a:t>
            </a:r>
            <a:r>
              <a:rPr lang="ru-RU" dirty="0" smtClean="0"/>
              <a:t>USD</a:t>
            </a:r>
            <a:r>
              <a:rPr lang="en-US" dirty="0" smtClean="0"/>
              <a:t>.</a:t>
            </a:r>
            <a:endParaRPr lang="ru-RU" dirty="0"/>
          </a:p>
        </p:txBody>
      </p:sp>
    </p:spTree>
    <p:extLst>
      <p:ext uri="{BB962C8B-B14F-4D97-AF65-F5344CB8AC3E}">
        <p14:creationId xmlns:p14="http://schemas.microsoft.com/office/powerpoint/2010/main" val="10604701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4.4. The foreign exchange futures</a:t>
            </a:r>
            <a:endParaRPr lang="ru-RU" dirty="0"/>
          </a:p>
        </p:txBody>
      </p:sp>
      <p:sp>
        <p:nvSpPr>
          <p:cNvPr id="3" name="Объект 2"/>
          <p:cNvSpPr>
            <a:spLocks noGrp="1"/>
          </p:cNvSpPr>
          <p:nvPr>
            <p:ph idx="1"/>
          </p:nvPr>
        </p:nvSpPr>
        <p:spPr/>
        <p:txBody>
          <a:bodyPr>
            <a:normAutofit fontScale="77500" lnSpcReduction="20000"/>
          </a:bodyPr>
          <a:lstStyle/>
          <a:p>
            <a:r>
              <a:rPr lang="en-US" dirty="0"/>
              <a:t>Futures are similar to forward contracts. Each future contract has a fixed amount and pre-determined dates. The difference of futures from forwards consists in the following:</a:t>
            </a:r>
            <a:endParaRPr lang="ru-RU" dirty="0"/>
          </a:p>
          <a:p>
            <a:r>
              <a:rPr lang="en-US" dirty="0"/>
              <a:t>1. Futures trading is carried out on the open exchange market, and forwards – on interbank. Therefore dates of future contracts expiration are attached to certain dates. Futures contracts are standardized on expiration periods, volumes and terms of delivery. In case of forward contracts expiration periods and volumes of the transaction are determined by the mutual arrangement of the parties.</a:t>
            </a:r>
            <a:endParaRPr lang="ru-RU" dirty="0"/>
          </a:p>
          <a:p>
            <a:r>
              <a:rPr lang="en-US" dirty="0"/>
              <a:t>2. Futures are traded only on most liquid currency pairs. Forward contracts are traded almost on all currency pairs</a:t>
            </a:r>
            <a:r>
              <a:rPr lang="en-US" dirty="0" smtClean="0"/>
              <a:t>.</a:t>
            </a:r>
            <a:endParaRPr lang="ru-RU" dirty="0"/>
          </a:p>
        </p:txBody>
      </p:sp>
    </p:spTree>
    <p:extLst>
      <p:ext uri="{BB962C8B-B14F-4D97-AF65-F5344CB8AC3E}">
        <p14:creationId xmlns:p14="http://schemas.microsoft.com/office/powerpoint/2010/main" val="40179850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77500" lnSpcReduction="20000"/>
          </a:bodyPr>
          <a:lstStyle/>
          <a:p>
            <a:r>
              <a:rPr lang="en-US" dirty="0"/>
              <a:t>3. The futures market is available not only to big investors, but also small. The forward market is limited by that the minimum sum for the transaction amounts 500 thousand US dollars.</a:t>
            </a:r>
            <a:endParaRPr lang="ru-RU" dirty="0"/>
          </a:p>
          <a:p>
            <a:r>
              <a:rPr lang="en-US" dirty="0"/>
              <a:t>4. For about 95% futures trading volume come to an end with the conclusion of the opposite transaction, thus there is no real delivery of the currency. The parties receive only a difference between the initial price of the contract and the price existing in the day of the closing transaction. On the contrary, for about 95% forwards transactions come to an end with currency delivery.</a:t>
            </a:r>
            <a:endParaRPr lang="ru-RU" dirty="0"/>
          </a:p>
          <a:p>
            <a:r>
              <a:rPr lang="ru-RU" dirty="0"/>
              <a:t>5. </a:t>
            </a:r>
            <a:r>
              <a:rPr lang="ru-RU" dirty="0" err="1"/>
              <a:t>Futures</a:t>
            </a:r>
            <a:r>
              <a:rPr lang="ru-RU" dirty="0"/>
              <a:t> </a:t>
            </a:r>
            <a:r>
              <a:rPr lang="ru-RU" dirty="0" err="1"/>
              <a:t>transactions</a:t>
            </a:r>
            <a:r>
              <a:rPr lang="ru-RU" dirty="0"/>
              <a:t> </a:t>
            </a:r>
            <a:r>
              <a:rPr lang="ru-RU" dirty="0" err="1"/>
              <a:t>cost</a:t>
            </a:r>
            <a:r>
              <a:rPr lang="ru-RU" dirty="0"/>
              <a:t> </a:t>
            </a:r>
            <a:r>
              <a:rPr lang="ru-RU" dirty="0" err="1"/>
              <a:t>are</a:t>
            </a:r>
            <a:r>
              <a:rPr lang="ru-RU" dirty="0"/>
              <a:t> </a:t>
            </a:r>
            <a:r>
              <a:rPr lang="ru-RU" dirty="0" err="1"/>
              <a:t>cheaper</a:t>
            </a:r>
            <a:r>
              <a:rPr lang="ru-RU" dirty="0"/>
              <a:t> </a:t>
            </a:r>
            <a:r>
              <a:rPr lang="ru-RU" dirty="0" err="1"/>
              <a:t>because</a:t>
            </a:r>
            <a:r>
              <a:rPr lang="ru-RU" dirty="0"/>
              <a:t> </a:t>
            </a:r>
            <a:r>
              <a:rPr lang="ru-RU" dirty="0" err="1"/>
              <a:t>of</a:t>
            </a:r>
            <a:r>
              <a:rPr lang="ru-RU" dirty="0"/>
              <a:t> </a:t>
            </a:r>
            <a:r>
              <a:rPr lang="ru-RU" dirty="0" err="1"/>
              <a:t>standardization</a:t>
            </a:r>
            <a:r>
              <a:rPr lang="ru-RU" dirty="0" smtClean="0"/>
              <a:t>.</a:t>
            </a:r>
            <a:endParaRPr lang="ru-RU" dirty="0"/>
          </a:p>
        </p:txBody>
      </p:sp>
    </p:spTree>
    <p:extLst>
      <p:ext uri="{BB962C8B-B14F-4D97-AF65-F5344CB8AC3E}">
        <p14:creationId xmlns:p14="http://schemas.microsoft.com/office/powerpoint/2010/main" val="30941030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4.5. The foreign exchange options</a:t>
            </a:r>
            <a:endParaRPr lang="ru-RU" dirty="0"/>
          </a:p>
        </p:txBody>
      </p:sp>
      <p:sp>
        <p:nvSpPr>
          <p:cNvPr id="3" name="Объект 2"/>
          <p:cNvSpPr>
            <a:spLocks noGrp="1"/>
          </p:cNvSpPr>
          <p:nvPr>
            <p:ph idx="1"/>
          </p:nvPr>
        </p:nvSpPr>
        <p:spPr/>
        <p:txBody>
          <a:bodyPr anchor="ctr"/>
          <a:lstStyle/>
          <a:p>
            <a:r>
              <a:rPr lang="ru-RU" dirty="0" err="1"/>
              <a:t>Foreign</a:t>
            </a:r>
            <a:r>
              <a:rPr lang="ru-RU" dirty="0"/>
              <a:t> </a:t>
            </a:r>
            <a:r>
              <a:rPr lang="ru-RU" dirty="0" err="1"/>
              <a:t>currency</a:t>
            </a:r>
            <a:r>
              <a:rPr lang="ru-RU" dirty="0"/>
              <a:t> </a:t>
            </a:r>
            <a:r>
              <a:rPr lang="ru-RU" dirty="0" err="1"/>
              <a:t>options</a:t>
            </a:r>
            <a:r>
              <a:rPr lang="ru-RU" dirty="0"/>
              <a:t> </a:t>
            </a:r>
            <a:r>
              <a:rPr lang="ru-RU" dirty="0" err="1"/>
              <a:t>are</a:t>
            </a:r>
            <a:r>
              <a:rPr lang="ru-RU" dirty="0"/>
              <a:t> </a:t>
            </a:r>
            <a:r>
              <a:rPr lang="ru-RU" dirty="0" err="1"/>
              <a:t>contracts</a:t>
            </a:r>
            <a:r>
              <a:rPr lang="ru-RU" dirty="0"/>
              <a:t> </a:t>
            </a:r>
            <a:r>
              <a:rPr lang="ru-RU" dirty="0" err="1"/>
              <a:t>that</a:t>
            </a:r>
            <a:r>
              <a:rPr lang="ru-RU" dirty="0"/>
              <a:t> </a:t>
            </a:r>
            <a:r>
              <a:rPr lang="ru-RU" dirty="0" err="1"/>
              <a:t>give</a:t>
            </a:r>
            <a:r>
              <a:rPr lang="ru-RU" dirty="0"/>
              <a:t> a </a:t>
            </a:r>
            <a:r>
              <a:rPr lang="ru-RU" dirty="0" err="1"/>
              <a:t>buyer</a:t>
            </a:r>
            <a:r>
              <a:rPr lang="ru-RU" dirty="0"/>
              <a:t> </a:t>
            </a:r>
            <a:r>
              <a:rPr lang="ru-RU" dirty="0" err="1"/>
              <a:t>the</a:t>
            </a:r>
            <a:r>
              <a:rPr lang="ru-RU" dirty="0"/>
              <a:t> </a:t>
            </a:r>
            <a:r>
              <a:rPr lang="ru-RU" dirty="0" err="1"/>
              <a:t>right</a:t>
            </a:r>
            <a:r>
              <a:rPr lang="ru-RU" dirty="0"/>
              <a:t> </a:t>
            </a:r>
            <a:r>
              <a:rPr lang="ru-RU" dirty="0" err="1"/>
              <a:t>to</a:t>
            </a:r>
            <a:r>
              <a:rPr lang="ru-RU" dirty="0"/>
              <a:t> </a:t>
            </a:r>
            <a:r>
              <a:rPr lang="ru-RU" dirty="0" err="1"/>
              <a:t>buy</a:t>
            </a:r>
            <a:r>
              <a:rPr lang="ru-RU" dirty="0"/>
              <a:t> (</a:t>
            </a:r>
            <a:r>
              <a:rPr lang="ru-RU" dirty="0" err="1"/>
              <a:t>call</a:t>
            </a:r>
            <a:r>
              <a:rPr lang="ru-RU" dirty="0"/>
              <a:t> </a:t>
            </a:r>
            <a:r>
              <a:rPr lang="ru-RU" dirty="0" err="1"/>
              <a:t>option</a:t>
            </a:r>
            <a:r>
              <a:rPr lang="ru-RU" dirty="0"/>
              <a:t>) </a:t>
            </a:r>
            <a:r>
              <a:rPr lang="ru-RU" dirty="0" err="1"/>
              <a:t>or</a:t>
            </a:r>
            <a:r>
              <a:rPr lang="ru-RU" dirty="0"/>
              <a:t> </a:t>
            </a:r>
            <a:r>
              <a:rPr lang="ru-RU" dirty="0" err="1"/>
              <a:t>sell</a:t>
            </a:r>
            <a:r>
              <a:rPr lang="ru-RU" dirty="0"/>
              <a:t> (</a:t>
            </a:r>
            <a:r>
              <a:rPr lang="ru-RU" dirty="0" err="1"/>
              <a:t>put</a:t>
            </a:r>
            <a:r>
              <a:rPr lang="ru-RU" dirty="0"/>
              <a:t> </a:t>
            </a:r>
            <a:r>
              <a:rPr lang="ru-RU" dirty="0" err="1"/>
              <a:t>option</a:t>
            </a:r>
            <a:r>
              <a:rPr lang="ru-RU" dirty="0"/>
              <a:t>) </a:t>
            </a:r>
            <a:r>
              <a:rPr lang="ru-RU" dirty="0" err="1"/>
              <a:t>currencies</a:t>
            </a:r>
            <a:r>
              <a:rPr lang="ru-RU" dirty="0"/>
              <a:t> </a:t>
            </a:r>
            <a:r>
              <a:rPr lang="ru-RU" dirty="0" err="1"/>
              <a:t>at</a:t>
            </a:r>
            <a:r>
              <a:rPr lang="ru-RU" dirty="0"/>
              <a:t> a </a:t>
            </a:r>
            <a:r>
              <a:rPr lang="ru-RU" dirty="0" err="1"/>
              <a:t>specified</a:t>
            </a:r>
            <a:r>
              <a:rPr lang="ru-RU" dirty="0"/>
              <a:t> </a:t>
            </a:r>
            <a:r>
              <a:rPr lang="ru-RU" dirty="0" err="1"/>
              <a:t>price</a:t>
            </a:r>
            <a:r>
              <a:rPr lang="ru-RU" dirty="0"/>
              <a:t> </a:t>
            </a:r>
            <a:r>
              <a:rPr lang="ru-RU" dirty="0" err="1"/>
              <a:t>within</a:t>
            </a:r>
            <a:r>
              <a:rPr lang="ru-RU" dirty="0"/>
              <a:t> a </a:t>
            </a:r>
            <a:r>
              <a:rPr lang="ru-RU" dirty="0" err="1"/>
              <a:t>specific</a:t>
            </a:r>
            <a:r>
              <a:rPr lang="ru-RU" dirty="0"/>
              <a:t> </a:t>
            </a:r>
            <a:r>
              <a:rPr lang="ru-RU" dirty="0" err="1"/>
              <a:t>period</a:t>
            </a:r>
            <a:r>
              <a:rPr lang="ru-RU" dirty="0"/>
              <a:t> </a:t>
            </a:r>
            <a:r>
              <a:rPr lang="ru-RU" dirty="0" err="1"/>
              <a:t>of</a:t>
            </a:r>
            <a:r>
              <a:rPr lang="ru-RU" dirty="0"/>
              <a:t> </a:t>
            </a:r>
            <a:r>
              <a:rPr lang="ru-RU" dirty="0" err="1"/>
              <a:t>time</a:t>
            </a:r>
            <a:r>
              <a:rPr lang="ru-RU" dirty="0"/>
              <a:t>. </a:t>
            </a:r>
            <a:r>
              <a:rPr lang="ru-RU" dirty="0" err="1"/>
              <a:t>The</a:t>
            </a:r>
            <a:r>
              <a:rPr lang="ru-RU" dirty="0"/>
              <a:t> </a:t>
            </a:r>
            <a:r>
              <a:rPr lang="ru-RU" dirty="0" err="1"/>
              <a:t>strike</a:t>
            </a:r>
            <a:r>
              <a:rPr lang="ru-RU" dirty="0"/>
              <a:t> </a:t>
            </a:r>
            <a:r>
              <a:rPr lang="ru-RU" dirty="0" err="1"/>
              <a:t>price</a:t>
            </a:r>
            <a:r>
              <a:rPr lang="ru-RU" dirty="0"/>
              <a:t> </a:t>
            </a:r>
            <a:r>
              <a:rPr lang="ru-RU" dirty="0" err="1"/>
              <a:t>is</a:t>
            </a:r>
            <a:r>
              <a:rPr lang="ru-RU" dirty="0"/>
              <a:t> </a:t>
            </a:r>
            <a:r>
              <a:rPr lang="ru-RU" dirty="0" err="1"/>
              <a:t>the</a:t>
            </a:r>
            <a:r>
              <a:rPr lang="ru-RU" dirty="0"/>
              <a:t> </a:t>
            </a:r>
            <a:r>
              <a:rPr lang="ru-RU" dirty="0" err="1"/>
              <a:t>price</a:t>
            </a:r>
            <a:r>
              <a:rPr lang="ru-RU" dirty="0"/>
              <a:t> </a:t>
            </a:r>
            <a:r>
              <a:rPr lang="ru-RU" dirty="0" err="1"/>
              <a:t>at</a:t>
            </a:r>
            <a:r>
              <a:rPr lang="ru-RU" dirty="0"/>
              <a:t> </a:t>
            </a:r>
            <a:r>
              <a:rPr lang="ru-RU" dirty="0" err="1"/>
              <a:t>which</a:t>
            </a:r>
            <a:r>
              <a:rPr lang="ru-RU" dirty="0"/>
              <a:t> </a:t>
            </a:r>
            <a:r>
              <a:rPr lang="ru-RU" dirty="0" err="1"/>
              <a:t>the</a:t>
            </a:r>
            <a:r>
              <a:rPr lang="ru-RU" dirty="0"/>
              <a:t> </a:t>
            </a:r>
            <a:r>
              <a:rPr lang="ru-RU" dirty="0" err="1"/>
              <a:t>owner</a:t>
            </a:r>
            <a:r>
              <a:rPr lang="ru-RU" dirty="0"/>
              <a:t> </a:t>
            </a:r>
            <a:r>
              <a:rPr lang="ru-RU" dirty="0" err="1"/>
              <a:t>of</a:t>
            </a:r>
            <a:r>
              <a:rPr lang="ru-RU" dirty="0"/>
              <a:t> </a:t>
            </a:r>
            <a:r>
              <a:rPr lang="ru-RU" dirty="0" err="1"/>
              <a:t>the</a:t>
            </a:r>
            <a:r>
              <a:rPr lang="ru-RU" dirty="0"/>
              <a:t> </a:t>
            </a:r>
            <a:r>
              <a:rPr lang="ru-RU" dirty="0" err="1"/>
              <a:t>contract</a:t>
            </a:r>
            <a:r>
              <a:rPr lang="ru-RU" dirty="0"/>
              <a:t> </a:t>
            </a:r>
            <a:r>
              <a:rPr lang="ru-RU" dirty="0" err="1"/>
              <a:t>has</a:t>
            </a:r>
            <a:r>
              <a:rPr lang="ru-RU" dirty="0"/>
              <a:t> </a:t>
            </a:r>
            <a:r>
              <a:rPr lang="ru-RU" dirty="0" err="1"/>
              <a:t>the</a:t>
            </a:r>
            <a:r>
              <a:rPr lang="ru-RU" dirty="0"/>
              <a:t> </a:t>
            </a:r>
            <a:r>
              <a:rPr lang="ru-RU" dirty="0" err="1"/>
              <a:t>right</a:t>
            </a:r>
            <a:r>
              <a:rPr lang="ru-RU" dirty="0"/>
              <a:t> </a:t>
            </a:r>
            <a:r>
              <a:rPr lang="ru-RU" dirty="0" err="1"/>
              <a:t>but</a:t>
            </a:r>
            <a:r>
              <a:rPr lang="ru-RU" dirty="0"/>
              <a:t> </a:t>
            </a:r>
            <a:r>
              <a:rPr lang="ru-RU" dirty="0" err="1"/>
              <a:t>not</a:t>
            </a:r>
            <a:r>
              <a:rPr lang="ru-RU" dirty="0"/>
              <a:t> </a:t>
            </a:r>
            <a:r>
              <a:rPr lang="ru-RU" dirty="0" err="1"/>
              <a:t>the</a:t>
            </a:r>
            <a:r>
              <a:rPr lang="ru-RU" dirty="0"/>
              <a:t> </a:t>
            </a:r>
            <a:r>
              <a:rPr lang="ru-RU" dirty="0" err="1"/>
              <a:t>obligation</a:t>
            </a:r>
            <a:r>
              <a:rPr lang="ru-RU" dirty="0"/>
              <a:t> </a:t>
            </a:r>
            <a:r>
              <a:rPr lang="ru-RU" dirty="0" err="1"/>
              <a:t>to</a:t>
            </a:r>
            <a:r>
              <a:rPr lang="ru-RU" dirty="0"/>
              <a:t> </a:t>
            </a:r>
            <a:r>
              <a:rPr lang="ru-RU" dirty="0" err="1" smtClean="0"/>
              <a:t>transact</a:t>
            </a:r>
            <a:r>
              <a:rPr lang="en-US" dirty="0" smtClean="0"/>
              <a:t>.</a:t>
            </a:r>
            <a:endParaRPr lang="ru-RU" dirty="0"/>
          </a:p>
        </p:txBody>
      </p:sp>
    </p:spTree>
    <p:extLst>
      <p:ext uri="{BB962C8B-B14F-4D97-AF65-F5344CB8AC3E}">
        <p14:creationId xmlns:p14="http://schemas.microsoft.com/office/powerpoint/2010/main" val="23404558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txBody>
          <a:bodyPr>
            <a:normAutofit/>
          </a:bodyPr>
          <a:lstStyle/>
          <a:p>
            <a:r>
              <a:rPr lang="en-US" sz="2800" b="1" dirty="0"/>
              <a:t>Comparison of </a:t>
            </a:r>
            <a:r>
              <a:rPr lang="en-US" sz="2800" b="1" dirty="0" smtClean="0"/>
              <a:t/>
            </a:r>
            <a:br>
              <a:rPr lang="en-US" sz="2800" b="1" dirty="0" smtClean="0"/>
            </a:br>
            <a:r>
              <a:rPr lang="en-US" sz="2800" b="1" dirty="0" smtClean="0"/>
              <a:t>currency </a:t>
            </a:r>
            <a:r>
              <a:rPr lang="en-US" sz="2800" b="1" dirty="0"/>
              <a:t>call and put </a:t>
            </a:r>
            <a:r>
              <a:rPr lang="en-US" sz="2800" b="1" dirty="0" smtClean="0"/>
              <a:t>options</a:t>
            </a:r>
            <a:endParaRPr lang="ru-RU" sz="2800" dirty="0"/>
          </a:p>
        </p:txBody>
      </p:sp>
      <mc:AlternateContent xmlns:mc="http://schemas.openxmlformats.org/markup-compatibility/2006" xmlns:a14="http://schemas.microsoft.com/office/drawing/2010/main">
        <mc:Choice Requires="a14">
          <p:graphicFrame>
            <p:nvGraphicFramePr>
              <p:cNvPr id="4" name="Объект 3"/>
              <p:cNvGraphicFramePr>
                <a:graphicFrameLocks noGrp="1"/>
              </p:cNvGraphicFramePr>
              <p:nvPr>
                <p:ph idx="1"/>
                <p:extLst>
                  <p:ext uri="{D42A27DB-BD31-4B8C-83A1-F6EECF244321}">
                    <p14:modId xmlns:p14="http://schemas.microsoft.com/office/powerpoint/2010/main" val="2140889029"/>
                  </p:ext>
                </p:extLst>
              </p:nvPr>
            </p:nvGraphicFramePr>
            <p:xfrm>
              <a:off x="395536" y="1340767"/>
              <a:ext cx="8352928" cy="5196078"/>
            </p:xfrm>
            <a:graphic>
              <a:graphicData uri="http://schemas.openxmlformats.org/drawingml/2006/table">
                <a:tbl>
                  <a:tblPr firstRow="1" firstCol="1" bandRow="1">
                    <a:tableStyleId>{5940675A-B579-460E-94D1-54222C63F5DA}</a:tableStyleId>
                  </a:tblPr>
                  <a:tblGrid>
                    <a:gridCol w="4176027"/>
                    <a:gridCol w="4176901"/>
                  </a:tblGrid>
                  <a:tr h="319787">
                    <a:tc>
                      <a:txBody>
                        <a:bodyPr/>
                        <a:lstStyle/>
                        <a:p>
                          <a:pPr>
                            <a:lnSpc>
                              <a:spcPct val="115000"/>
                            </a:lnSpc>
                            <a:spcAft>
                              <a:spcPts val="0"/>
                            </a:spcAft>
                          </a:pPr>
                          <a:r>
                            <a:rPr lang="en-US" sz="2000">
                              <a:effectLst/>
                            </a:rPr>
                            <a:t>Currency call option</a:t>
                          </a:r>
                          <a:endParaRPr lang="ru-RU" sz="2000">
                            <a:effectLst/>
                            <a:latin typeface="Calibri"/>
                            <a:ea typeface="Calibri"/>
                            <a:cs typeface="Times New Roman"/>
                          </a:endParaRPr>
                        </a:p>
                      </a:txBody>
                      <a:tcPr marL="68580" marR="68580" marT="0" marB="0"/>
                    </a:tc>
                    <a:tc>
                      <a:txBody>
                        <a:bodyPr/>
                        <a:lstStyle/>
                        <a:p>
                          <a:pPr>
                            <a:lnSpc>
                              <a:spcPct val="115000"/>
                            </a:lnSpc>
                            <a:spcAft>
                              <a:spcPts val="0"/>
                            </a:spcAft>
                          </a:pPr>
                          <a:r>
                            <a:rPr lang="en-US" sz="2000">
                              <a:effectLst/>
                            </a:rPr>
                            <a:t>Currency put option</a:t>
                          </a:r>
                          <a:endParaRPr lang="ru-RU" sz="2000">
                            <a:effectLst/>
                            <a:latin typeface="Calibri"/>
                            <a:ea typeface="Calibri"/>
                            <a:cs typeface="Times New Roman"/>
                          </a:endParaRPr>
                        </a:p>
                      </a:txBody>
                      <a:tcPr marL="68580" marR="68580" marT="0" marB="0"/>
                    </a:tc>
                  </a:tr>
                  <a:tr h="2698080">
                    <a:tc>
                      <a:txBody>
                        <a:bodyPr/>
                        <a:lstStyle/>
                        <a:p>
                          <a:pPr>
                            <a:lnSpc>
                              <a:spcPct val="115000"/>
                            </a:lnSpc>
                            <a:spcAft>
                              <a:spcPts val="0"/>
                            </a:spcAft>
                          </a:pPr>
                          <a:r>
                            <a:rPr lang="en-US" sz="2000" dirty="0">
                              <a:effectLst/>
                            </a:rPr>
                            <a:t>1. In case the currency call option is executed, expenses of the currency buyer will make:</a:t>
                          </a:r>
                          <a:endParaRPr lang="ru-RU" sz="2000" dirty="0">
                            <a:effectLst/>
                          </a:endParaRPr>
                        </a:p>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a:rPr>
                                    </m:ctrlPr>
                                  </m:sSubPr>
                                  <m:e>
                                    <m:r>
                                      <a:rPr lang="en-US" sz="2000">
                                        <a:effectLst/>
                                        <a:latin typeface="Cambria Math"/>
                                      </a:rPr>
                                      <m:t>𝑅</m:t>
                                    </m:r>
                                  </m:e>
                                  <m:sub>
                                    <m:r>
                                      <a:rPr lang="en-US" sz="2000">
                                        <a:effectLst/>
                                        <a:latin typeface="Cambria Math"/>
                                      </a:rPr>
                                      <m:t>𝑜𝑒</m:t>
                                    </m:r>
                                  </m:sub>
                                </m:sSub>
                                <m:r>
                                  <a:rPr lang="en-US" sz="2000">
                                    <a:effectLst/>
                                    <a:latin typeface="Cambria Math"/>
                                  </a:rPr>
                                  <m:t>=</m:t>
                                </m:r>
                                <m:sSub>
                                  <m:sSubPr>
                                    <m:ctrlPr>
                                      <a:rPr lang="ru-RU" sz="2000" i="1">
                                        <a:effectLst/>
                                        <a:latin typeface="Cambria Math"/>
                                      </a:rPr>
                                    </m:ctrlPr>
                                  </m:sSubPr>
                                  <m:e>
                                    <m:r>
                                      <a:rPr lang="en-US" sz="2000">
                                        <a:effectLst/>
                                        <a:latin typeface="Cambria Math"/>
                                      </a:rPr>
                                      <m:t>𝑅</m:t>
                                    </m:r>
                                  </m:e>
                                  <m:sub>
                                    <m:r>
                                      <a:rPr lang="en-US" sz="2000">
                                        <a:effectLst/>
                                        <a:latin typeface="Cambria Math"/>
                                      </a:rPr>
                                      <m:t>𝑜</m:t>
                                    </m:r>
                                  </m:sub>
                                </m:sSub>
                                <m:r>
                                  <a:rPr lang="en-US" sz="2000">
                                    <a:effectLst/>
                                    <a:latin typeface="Cambria Math"/>
                                  </a:rPr>
                                  <m:t>+</m:t>
                                </m:r>
                                <m:r>
                                  <a:rPr lang="en-US" sz="2000">
                                    <a:effectLst/>
                                    <a:latin typeface="Cambria Math"/>
                                  </a:rPr>
                                  <m:t>𝑃</m:t>
                                </m:r>
                                <m:r>
                                  <a:rPr lang="en-US" sz="2000">
                                    <a:effectLst/>
                                    <a:latin typeface="Cambria Math"/>
                                  </a:rPr>
                                  <m:t>,</m:t>
                                </m:r>
                              </m:oMath>
                            </m:oMathPara>
                          </a14:m>
                          <a:endParaRPr lang="ru-RU" sz="2000" dirty="0">
                            <a:effectLst/>
                          </a:endParaRPr>
                        </a:p>
                        <a:p>
                          <a:pPr>
                            <a:lnSpc>
                              <a:spcPct val="115000"/>
                            </a:lnSpc>
                            <a:spcAft>
                              <a:spcPts val="0"/>
                            </a:spcAft>
                          </a:pPr>
                          <a:r>
                            <a:rPr lang="en-US" sz="2000" dirty="0">
                              <a:effectLst/>
                            </a:rPr>
                            <a:t>where </a:t>
                          </a:r>
                          <a14:m>
                            <m:oMath xmlns:m="http://schemas.openxmlformats.org/officeDocument/2006/math">
                              <m:sSub>
                                <m:sSubPr>
                                  <m:ctrlPr>
                                    <a:rPr lang="ru-RU" sz="2000" i="1">
                                      <a:effectLst/>
                                      <a:latin typeface="Cambria Math"/>
                                    </a:rPr>
                                  </m:ctrlPr>
                                </m:sSubPr>
                                <m:e>
                                  <m:r>
                                    <a:rPr lang="en-US" sz="2000">
                                      <a:effectLst/>
                                      <a:latin typeface="Cambria Math"/>
                                    </a:rPr>
                                    <m:t>𝑅</m:t>
                                  </m:r>
                                </m:e>
                                <m:sub>
                                  <m:r>
                                    <a:rPr lang="en-US" sz="2000">
                                      <a:effectLst/>
                                      <a:latin typeface="Cambria Math"/>
                                    </a:rPr>
                                    <m:t>𝑜</m:t>
                                  </m:r>
                                </m:sub>
                              </m:sSub>
                            </m:oMath>
                          </a14:m>
                          <a:r>
                            <a:rPr lang="en-US" sz="2000" dirty="0">
                              <a:effectLst/>
                            </a:rPr>
                            <a:t> – an exchange rate at which the currency will be acquired;</a:t>
                          </a:r>
                          <a:endParaRPr lang="ru-RU" sz="2000" dirty="0">
                            <a:effectLst/>
                          </a:endParaRPr>
                        </a:p>
                        <a:p>
                          <a:pPr>
                            <a:lnSpc>
                              <a:spcPct val="115000"/>
                            </a:lnSpc>
                            <a:spcAft>
                              <a:spcPts val="0"/>
                            </a:spcAft>
                          </a:pPr>
                          <a14:m>
                            <m:oMath xmlns:m="http://schemas.openxmlformats.org/officeDocument/2006/math">
                              <m:r>
                                <a:rPr lang="en-US" sz="2000">
                                  <a:effectLst/>
                                  <a:latin typeface="Cambria Math"/>
                                </a:rPr>
                                <m:t>𝑃</m:t>
                              </m:r>
                            </m:oMath>
                          </a14:m>
                          <a:r>
                            <a:rPr lang="en-US" sz="2000" dirty="0">
                              <a:effectLst/>
                            </a:rPr>
                            <a:t> – premium for the option (buyer`s expenses).</a:t>
                          </a:r>
                          <a:endParaRPr lang="ru-RU" sz="20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000">
                              <a:effectLst/>
                            </a:rPr>
                            <a:t>1. In case the currency put option is executed, revenue of the currency seller will make:</a:t>
                          </a:r>
                          <a:endParaRPr lang="ru-RU" sz="2000">
                            <a:effectLst/>
                          </a:endParaRPr>
                        </a:p>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a:rPr>
                                    </m:ctrlPr>
                                  </m:sSubPr>
                                  <m:e>
                                    <m:r>
                                      <a:rPr lang="en-US" sz="2000">
                                        <a:effectLst/>
                                        <a:latin typeface="Cambria Math"/>
                                      </a:rPr>
                                      <m:t>𝑅</m:t>
                                    </m:r>
                                  </m:e>
                                  <m:sub>
                                    <m:r>
                                      <a:rPr lang="en-US" sz="2000">
                                        <a:effectLst/>
                                        <a:latin typeface="Cambria Math"/>
                                      </a:rPr>
                                      <m:t>𝑜𝑒</m:t>
                                    </m:r>
                                  </m:sub>
                                </m:sSub>
                                <m:r>
                                  <a:rPr lang="en-US" sz="2000">
                                    <a:effectLst/>
                                    <a:latin typeface="Cambria Math"/>
                                  </a:rPr>
                                  <m:t>=</m:t>
                                </m:r>
                                <m:sSub>
                                  <m:sSubPr>
                                    <m:ctrlPr>
                                      <a:rPr lang="ru-RU" sz="2000" i="1">
                                        <a:effectLst/>
                                        <a:latin typeface="Cambria Math"/>
                                      </a:rPr>
                                    </m:ctrlPr>
                                  </m:sSubPr>
                                  <m:e>
                                    <m:r>
                                      <a:rPr lang="en-US" sz="2000">
                                        <a:effectLst/>
                                        <a:latin typeface="Cambria Math"/>
                                      </a:rPr>
                                      <m:t>𝑅</m:t>
                                    </m:r>
                                  </m:e>
                                  <m:sub>
                                    <m:r>
                                      <a:rPr lang="en-US" sz="2000">
                                        <a:effectLst/>
                                        <a:latin typeface="Cambria Math"/>
                                      </a:rPr>
                                      <m:t>𝑜</m:t>
                                    </m:r>
                                  </m:sub>
                                </m:sSub>
                                <m:r>
                                  <a:rPr lang="en-US" sz="2000">
                                    <a:effectLst/>
                                    <a:latin typeface="Cambria Math"/>
                                  </a:rPr>
                                  <m:t>−</m:t>
                                </m:r>
                                <m:r>
                                  <a:rPr lang="en-US" sz="2000">
                                    <a:effectLst/>
                                    <a:latin typeface="Cambria Math"/>
                                  </a:rPr>
                                  <m:t>𝑃</m:t>
                                </m:r>
                                <m:r>
                                  <a:rPr lang="en-US" sz="2000">
                                    <a:effectLst/>
                                    <a:latin typeface="Cambria Math"/>
                                  </a:rPr>
                                  <m:t>,</m:t>
                                </m:r>
                              </m:oMath>
                            </m:oMathPara>
                          </a14:m>
                          <a:endParaRPr lang="ru-RU" sz="2000">
                            <a:effectLst/>
                          </a:endParaRPr>
                        </a:p>
                        <a:p>
                          <a:pPr>
                            <a:lnSpc>
                              <a:spcPct val="115000"/>
                            </a:lnSpc>
                            <a:spcAft>
                              <a:spcPts val="0"/>
                            </a:spcAft>
                          </a:pPr>
                          <a:r>
                            <a:rPr lang="en-US" sz="2000">
                              <a:effectLst/>
                            </a:rPr>
                            <a:t>where </a:t>
                          </a:r>
                          <a14:m>
                            <m:oMath xmlns:m="http://schemas.openxmlformats.org/officeDocument/2006/math">
                              <m:sSub>
                                <m:sSubPr>
                                  <m:ctrlPr>
                                    <a:rPr lang="ru-RU" sz="2000" i="1">
                                      <a:effectLst/>
                                      <a:latin typeface="Cambria Math"/>
                                    </a:rPr>
                                  </m:ctrlPr>
                                </m:sSubPr>
                                <m:e>
                                  <m:r>
                                    <a:rPr lang="en-US" sz="2000">
                                      <a:effectLst/>
                                      <a:latin typeface="Cambria Math"/>
                                    </a:rPr>
                                    <m:t>𝑅</m:t>
                                  </m:r>
                                </m:e>
                                <m:sub>
                                  <m:r>
                                    <a:rPr lang="en-US" sz="2000">
                                      <a:effectLst/>
                                      <a:latin typeface="Cambria Math"/>
                                    </a:rPr>
                                    <m:t>𝑜</m:t>
                                  </m:r>
                                </m:sub>
                              </m:sSub>
                            </m:oMath>
                          </a14:m>
                          <a:r>
                            <a:rPr lang="en-US" sz="2000">
                              <a:effectLst/>
                            </a:rPr>
                            <a:t> – an exchange rate at which the currency will be acquired;</a:t>
                          </a:r>
                          <a:endParaRPr lang="ru-RU" sz="2000">
                            <a:effectLst/>
                          </a:endParaRPr>
                        </a:p>
                        <a:p>
                          <a:pPr>
                            <a:lnSpc>
                              <a:spcPct val="115000"/>
                            </a:lnSpc>
                            <a:spcAft>
                              <a:spcPts val="0"/>
                            </a:spcAft>
                          </a:pPr>
                          <a14:m>
                            <m:oMath xmlns:m="http://schemas.openxmlformats.org/officeDocument/2006/math">
                              <m:r>
                                <a:rPr lang="en-US" sz="2000">
                                  <a:effectLst/>
                                  <a:latin typeface="Cambria Math"/>
                                </a:rPr>
                                <m:t>𝑃</m:t>
                              </m:r>
                            </m:oMath>
                          </a14:m>
                          <a:r>
                            <a:rPr lang="en-US" sz="2000">
                              <a:effectLst/>
                            </a:rPr>
                            <a:t> – premium for the option (seller`s expenses anyway).</a:t>
                          </a:r>
                          <a:endParaRPr lang="ru-RU" sz="2000">
                            <a:effectLst/>
                            <a:latin typeface="Calibri"/>
                            <a:ea typeface="Calibri"/>
                            <a:cs typeface="Times New Roman"/>
                          </a:endParaRPr>
                        </a:p>
                      </a:txBody>
                      <a:tcPr marL="68580" marR="68580" marT="0" marB="0"/>
                    </a:tc>
                  </a:tr>
                  <a:tr h="2018568">
                    <a:tc>
                      <a:txBody>
                        <a:bodyPr/>
                        <a:lstStyle/>
                        <a:p>
                          <a:pPr>
                            <a:lnSpc>
                              <a:spcPct val="115000"/>
                            </a:lnSpc>
                            <a:spcAft>
                              <a:spcPts val="0"/>
                            </a:spcAft>
                          </a:pPr>
                          <a:r>
                            <a:rPr lang="en-US" sz="2000">
                              <a:effectLst/>
                            </a:rPr>
                            <a:t>2. In case the currency call option isn't executed, expenses of the currency buyer will make:</a:t>
                          </a:r>
                          <a:endParaRPr lang="ru-RU" sz="2000">
                            <a:effectLst/>
                          </a:endParaRPr>
                        </a:p>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a:rPr>
                                    </m:ctrlPr>
                                  </m:sSubPr>
                                  <m:e>
                                    <m:r>
                                      <a:rPr lang="en-US" sz="2000">
                                        <a:effectLst/>
                                        <a:latin typeface="Cambria Math"/>
                                      </a:rPr>
                                      <m:t>𝑅</m:t>
                                    </m:r>
                                  </m:e>
                                  <m:sub>
                                    <m:r>
                                      <a:rPr lang="en-US" sz="2000">
                                        <a:effectLst/>
                                        <a:latin typeface="Cambria Math"/>
                                      </a:rPr>
                                      <m:t>𝑡𝑒</m:t>
                                    </m:r>
                                  </m:sub>
                                </m:sSub>
                                <m:r>
                                  <a:rPr lang="en-US" sz="2000">
                                    <a:effectLst/>
                                    <a:latin typeface="Cambria Math"/>
                                  </a:rPr>
                                  <m:t>=</m:t>
                                </m:r>
                                <m:sSub>
                                  <m:sSubPr>
                                    <m:ctrlPr>
                                      <a:rPr lang="ru-RU" sz="2000" i="1">
                                        <a:effectLst/>
                                        <a:latin typeface="Cambria Math"/>
                                      </a:rPr>
                                    </m:ctrlPr>
                                  </m:sSubPr>
                                  <m:e>
                                    <m:r>
                                      <a:rPr lang="en-US" sz="2000">
                                        <a:effectLst/>
                                        <a:latin typeface="Cambria Math"/>
                                      </a:rPr>
                                      <m:t>𝑅</m:t>
                                    </m:r>
                                  </m:e>
                                  <m:sub>
                                    <m:r>
                                      <a:rPr lang="en-US" sz="2000">
                                        <a:effectLst/>
                                        <a:latin typeface="Cambria Math"/>
                                      </a:rPr>
                                      <m:t>𝑡</m:t>
                                    </m:r>
                                  </m:sub>
                                </m:sSub>
                                <m:r>
                                  <a:rPr lang="en-US" sz="2000">
                                    <a:effectLst/>
                                    <a:latin typeface="Cambria Math"/>
                                  </a:rPr>
                                  <m:t>+</m:t>
                                </m:r>
                                <m:r>
                                  <a:rPr lang="en-US" sz="2000">
                                    <a:effectLst/>
                                    <a:latin typeface="Cambria Math"/>
                                  </a:rPr>
                                  <m:t>𝑃</m:t>
                                </m:r>
                                <m:r>
                                  <a:rPr lang="en-US" sz="2000">
                                    <a:effectLst/>
                                    <a:latin typeface="Cambria Math"/>
                                  </a:rPr>
                                  <m:t>,</m:t>
                                </m:r>
                              </m:oMath>
                            </m:oMathPara>
                          </a14:m>
                          <a:endParaRPr lang="ru-RU" sz="2000">
                            <a:effectLst/>
                          </a:endParaRPr>
                        </a:p>
                        <a:p>
                          <a:pPr>
                            <a:lnSpc>
                              <a:spcPct val="115000"/>
                            </a:lnSpc>
                            <a:spcAft>
                              <a:spcPts val="0"/>
                            </a:spcAft>
                          </a:pPr>
                          <a:r>
                            <a:rPr lang="en-US" sz="2000">
                              <a:effectLst/>
                            </a:rPr>
                            <a:t>where </a:t>
                          </a:r>
                          <a14:m>
                            <m:oMath xmlns:m="http://schemas.openxmlformats.org/officeDocument/2006/math">
                              <m:sSub>
                                <m:sSubPr>
                                  <m:ctrlPr>
                                    <a:rPr lang="ru-RU" sz="2000" i="1">
                                      <a:effectLst/>
                                      <a:latin typeface="Cambria Math"/>
                                    </a:rPr>
                                  </m:ctrlPr>
                                </m:sSubPr>
                                <m:e>
                                  <m:r>
                                    <a:rPr lang="en-US" sz="2000">
                                      <a:effectLst/>
                                      <a:latin typeface="Cambria Math"/>
                                    </a:rPr>
                                    <m:t>𝑅</m:t>
                                  </m:r>
                                </m:e>
                                <m:sub>
                                  <m:r>
                                    <a:rPr lang="en-US" sz="2000">
                                      <a:effectLst/>
                                      <a:latin typeface="Cambria Math"/>
                                    </a:rPr>
                                    <m:t>𝑡</m:t>
                                  </m:r>
                                </m:sub>
                              </m:sSub>
                            </m:oMath>
                          </a14:m>
                          <a:r>
                            <a:rPr lang="en-US" sz="2000">
                              <a:effectLst/>
                            </a:rPr>
                            <a:t> – the current market currency rate of exchange.</a:t>
                          </a:r>
                          <a:endParaRPr lang="ru-RU" sz="2000">
                            <a:effectLst/>
                            <a:latin typeface="Calibri"/>
                            <a:ea typeface="Calibri"/>
                            <a:cs typeface="Times New Roman"/>
                          </a:endParaRPr>
                        </a:p>
                      </a:txBody>
                      <a:tcPr marL="68580" marR="68580" marT="0" marB="0"/>
                    </a:tc>
                    <a:tc>
                      <a:txBody>
                        <a:bodyPr/>
                        <a:lstStyle/>
                        <a:p>
                          <a:pPr>
                            <a:lnSpc>
                              <a:spcPct val="115000"/>
                            </a:lnSpc>
                            <a:spcAft>
                              <a:spcPts val="0"/>
                            </a:spcAft>
                          </a:pPr>
                          <a:r>
                            <a:rPr lang="en-US" sz="2000" dirty="0">
                              <a:effectLst/>
                            </a:rPr>
                            <a:t>2. In case the currency put option isn't executed, revenue of the currency seller will make:</a:t>
                          </a:r>
                          <a:endParaRPr lang="ru-RU" sz="2000" dirty="0">
                            <a:effectLst/>
                          </a:endParaRPr>
                        </a:p>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a:rPr>
                                    </m:ctrlPr>
                                  </m:sSubPr>
                                  <m:e>
                                    <m:r>
                                      <a:rPr lang="en-US" sz="2000">
                                        <a:effectLst/>
                                        <a:latin typeface="Cambria Math"/>
                                      </a:rPr>
                                      <m:t>𝑅</m:t>
                                    </m:r>
                                  </m:e>
                                  <m:sub>
                                    <m:r>
                                      <a:rPr lang="en-US" sz="2000">
                                        <a:effectLst/>
                                        <a:latin typeface="Cambria Math"/>
                                      </a:rPr>
                                      <m:t>𝑡𝑒</m:t>
                                    </m:r>
                                  </m:sub>
                                </m:sSub>
                                <m:r>
                                  <a:rPr lang="en-US" sz="2000">
                                    <a:effectLst/>
                                    <a:latin typeface="Cambria Math"/>
                                  </a:rPr>
                                  <m:t>=</m:t>
                                </m:r>
                                <m:sSub>
                                  <m:sSubPr>
                                    <m:ctrlPr>
                                      <a:rPr lang="ru-RU" sz="2000" i="1">
                                        <a:effectLst/>
                                        <a:latin typeface="Cambria Math"/>
                                      </a:rPr>
                                    </m:ctrlPr>
                                  </m:sSubPr>
                                  <m:e>
                                    <m:r>
                                      <a:rPr lang="en-US" sz="2000">
                                        <a:effectLst/>
                                        <a:latin typeface="Cambria Math"/>
                                      </a:rPr>
                                      <m:t>𝑅</m:t>
                                    </m:r>
                                  </m:e>
                                  <m:sub>
                                    <m:r>
                                      <a:rPr lang="en-US" sz="2000">
                                        <a:effectLst/>
                                        <a:latin typeface="Cambria Math"/>
                                      </a:rPr>
                                      <m:t>𝑡</m:t>
                                    </m:r>
                                  </m:sub>
                                </m:sSub>
                                <m:r>
                                  <a:rPr lang="en-US" sz="2000">
                                    <a:effectLst/>
                                    <a:latin typeface="Cambria Math"/>
                                  </a:rPr>
                                  <m:t>−</m:t>
                                </m:r>
                                <m:r>
                                  <a:rPr lang="en-US" sz="2000">
                                    <a:effectLst/>
                                    <a:latin typeface="Cambria Math"/>
                                  </a:rPr>
                                  <m:t>𝑃</m:t>
                                </m:r>
                                <m:r>
                                  <a:rPr lang="en-US" sz="2000">
                                    <a:effectLst/>
                                    <a:latin typeface="Cambria Math"/>
                                  </a:rPr>
                                  <m:t>,</m:t>
                                </m:r>
                              </m:oMath>
                            </m:oMathPara>
                          </a14:m>
                          <a:endParaRPr lang="ru-RU" sz="2000" dirty="0">
                            <a:effectLst/>
                          </a:endParaRPr>
                        </a:p>
                        <a:p>
                          <a:pPr>
                            <a:lnSpc>
                              <a:spcPct val="115000"/>
                            </a:lnSpc>
                            <a:spcAft>
                              <a:spcPts val="0"/>
                            </a:spcAft>
                          </a:pPr>
                          <a:r>
                            <a:rPr lang="en-US" sz="2000" dirty="0">
                              <a:effectLst/>
                            </a:rPr>
                            <a:t>where </a:t>
                          </a:r>
                          <a14:m>
                            <m:oMath xmlns:m="http://schemas.openxmlformats.org/officeDocument/2006/math">
                              <m:sSub>
                                <m:sSubPr>
                                  <m:ctrlPr>
                                    <a:rPr lang="ru-RU" sz="2000" i="1">
                                      <a:effectLst/>
                                      <a:latin typeface="Cambria Math"/>
                                    </a:rPr>
                                  </m:ctrlPr>
                                </m:sSubPr>
                                <m:e>
                                  <m:r>
                                    <a:rPr lang="en-US" sz="2000">
                                      <a:effectLst/>
                                      <a:latin typeface="Cambria Math"/>
                                    </a:rPr>
                                    <m:t>𝑅</m:t>
                                  </m:r>
                                </m:e>
                                <m:sub>
                                  <m:r>
                                    <a:rPr lang="en-US" sz="2000">
                                      <a:effectLst/>
                                      <a:latin typeface="Cambria Math"/>
                                    </a:rPr>
                                    <m:t>𝑡</m:t>
                                  </m:r>
                                </m:sub>
                              </m:sSub>
                            </m:oMath>
                          </a14:m>
                          <a:r>
                            <a:rPr lang="en-US" sz="2000" dirty="0">
                              <a:effectLst/>
                            </a:rPr>
                            <a:t> – the current market currency rate of exchange.</a:t>
                          </a:r>
                          <a:endParaRPr lang="ru-RU" sz="2000" dirty="0">
                            <a:effectLst/>
                            <a:latin typeface="Calibri"/>
                            <a:ea typeface="Calibri"/>
                            <a:cs typeface="Times New Roman"/>
                          </a:endParaRPr>
                        </a:p>
                      </a:txBody>
                      <a:tcPr marL="68580" marR="68580" marT="0" marB="0"/>
                    </a:tc>
                  </a:tr>
                </a:tbl>
              </a:graphicData>
            </a:graphic>
          </p:graphicFrame>
        </mc:Choice>
        <mc:Fallback xmlns="">
          <p:graphicFrame>
            <p:nvGraphicFramePr>
              <p:cNvPr id="4" name="Объект 3"/>
              <p:cNvGraphicFramePr>
                <a:graphicFrameLocks noGrp="1"/>
              </p:cNvGraphicFramePr>
              <p:nvPr>
                <p:ph idx="1"/>
                <p:extLst>
                  <p:ext uri="{D42A27DB-BD31-4B8C-83A1-F6EECF244321}">
                    <p14:modId xmlns:p14="http://schemas.microsoft.com/office/powerpoint/2010/main" val="2140889029"/>
                  </p:ext>
                </p:extLst>
              </p:nvPr>
            </p:nvGraphicFramePr>
            <p:xfrm>
              <a:off x="395536" y="1340767"/>
              <a:ext cx="8352928" cy="5196078"/>
            </p:xfrm>
            <a:graphic>
              <a:graphicData uri="http://schemas.openxmlformats.org/drawingml/2006/table">
                <a:tbl>
                  <a:tblPr firstRow="1" firstCol="1" bandRow="1">
                    <a:tableStyleId>{5940675A-B579-460E-94D1-54222C63F5DA}</a:tableStyleId>
                  </a:tblPr>
                  <a:tblGrid>
                    <a:gridCol w="4176027"/>
                    <a:gridCol w="4176901"/>
                  </a:tblGrid>
                  <a:tr h="329946">
                    <a:tc>
                      <a:txBody>
                        <a:bodyPr/>
                        <a:lstStyle/>
                        <a:p>
                          <a:pPr>
                            <a:lnSpc>
                              <a:spcPct val="115000"/>
                            </a:lnSpc>
                            <a:spcAft>
                              <a:spcPts val="0"/>
                            </a:spcAft>
                          </a:pPr>
                          <a:r>
                            <a:rPr lang="en-US" sz="2000">
                              <a:effectLst/>
                            </a:rPr>
                            <a:t>Currency call option</a:t>
                          </a:r>
                          <a:endParaRPr lang="ru-RU" sz="2000">
                            <a:effectLst/>
                            <a:latin typeface="Calibri"/>
                            <a:ea typeface="Calibri"/>
                            <a:cs typeface="Times New Roman"/>
                          </a:endParaRPr>
                        </a:p>
                      </a:txBody>
                      <a:tcPr marL="68580" marR="68580" marT="0" marB="0"/>
                    </a:tc>
                    <a:tc>
                      <a:txBody>
                        <a:bodyPr/>
                        <a:lstStyle/>
                        <a:p>
                          <a:pPr>
                            <a:lnSpc>
                              <a:spcPct val="115000"/>
                            </a:lnSpc>
                            <a:spcAft>
                              <a:spcPts val="0"/>
                            </a:spcAft>
                          </a:pPr>
                          <a:r>
                            <a:rPr lang="en-US" sz="2000">
                              <a:effectLst/>
                            </a:rPr>
                            <a:t>Currency put option</a:t>
                          </a:r>
                          <a:endParaRPr lang="ru-RU" sz="2000">
                            <a:effectLst/>
                            <a:latin typeface="Calibri"/>
                            <a:ea typeface="Calibri"/>
                            <a:cs typeface="Times New Roman"/>
                          </a:endParaRPr>
                        </a:p>
                      </a:txBody>
                      <a:tcPr marL="68580" marR="68580" marT="0" marB="0"/>
                    </a:tc>
                  </a:tr>
                  <a:tr h="2783586">
                    <a:tc>
                      <a:txBody>
                        <a:bodyPr/>
                        <a:lstStyle/>
                        <a:p>
                          <a:endParaRPr lang="ru-RU"/>
                        </a:p>
                      </a:txBody>
                      <a:tcPr marL="68580" marR="68580" marT="0" marB="0">
                        <a:blipFill rotWithShape="1">
                          <a:blip r:embed="rId2"/>
                          <a:stretch>
                            <a:fillRect l="-146" t="-13786" r="-100146" b="-80306"/>
                          </a:stretch>
                        </a:blipFill>
                      </a:tcPr>
                    </a:tc>
                    <a:tc>
                      <a:txBody>
                        <a:bodyPr/>
                        <a:lstStyle/>
                        <a:p>
                          <a:endParaRPr lang="ru-RU"/>
                        </a:p>
                      </a:txBody>
                      <a:tcPr marL="68580" marR="68580" marT="0" marB="0">
                        <a:blipFill rotWithShape="1">
                          <a:blip r:embed="rId2"/>
                          <a:stretch>
                            <a:fillRect l="-100146" t="-13786" r="-146" b="-80306"/>
                          </a:stretch>
                        </a:blipFill>
                      </a:tcPr>
                    </a:tc>
                  </a:tr>
                  <a:tr h="2082546">
                    <a:tc>
                      <a:txBody>
                        <a:bodyPr/>
                        <a:lstStyle/>
                        <a:p>
                          <a:endParaRPr lang="ru-RU"/>
                        </a:p>
                      </a:txBody>
                      <a:tcPr marL="68580" marR="68580" marT="0" marB="0">
                        <a:blipFill rotWithShape="1">
                          <a:blip r:embed="rId2"/>
                          <a:stretch>
                            <a:fillRect l="-146" t="-152493" r="-100146" b="-7625"/>
                          </a:stretch>
                        </a:blipFill>
                      </a:tcPr>
                    </a:tc>
                    <a:tc>
                      <a:txBody>
                        <a:bodyPr/>
                        <a:lstStyle/>
                        <a:p>
                          <a:endParaRPr lang="ru-RU"/>
                        </a:p>
                      </a:txBody>
                      <a:tcPr marL="68580" marR="68580" marT="0" marB="0">
                        <a:blipFill rotWithShape="1">
                          <a:blip r:embed="rId2"/>
                          <a:stretch>
                            <a:fillRect l="-100146" t="-152493" r="-146" b="-7625"/>
                          </a:stretch>
                        </a:blipFill>
                      </a:tcPr>
                    </a:tc>
                  </a:tr>
                </a:tbl>
              </a:graphicData>
            </a:graphic>
          </p:graphicFrame>
        </mc:Fallback>
      </mc:AlternateContent>
    </p:spTree>
    <p:extLst>
      <p:ext uri="{BB962C8B-B14F-4D97-AF65-F5344CB8AC3E}">
        <p14:creationId xmlns:p14="http://schemas.microsoft.com/office/powerpoint/2010/main" val="9551269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mc:AlternateContent xmlns:mc="http://schemas.openxmlformats.org/markup-compatibility/2006" xmlns:a14="http://schemas.microsoft.com/office/drawing/2010/main">
        <mc:Choice Requires="a14">
          <p:graphicFrame>
            <p:nvGraphicFramePr>
              <p:cNvPr id="4" name="Объект 3"/>
              <p:cNvGraphicFramePr>
                <a:graphicFrameLocks noGrp="1"/>
              </p:cNvGraphicFramePr>
              <p:nvPr>
                <p:ph idx="1"/>
                <p:extLst>
                  <p:ext uri="{D42A27DB-BD31-4B8C-83A1-F6EECF244321}">
                    <p14:modId xmlns:p14="http://schemas.microsoft.com/office/powerpoint/2010/main" val="161414980"/>
                  </p:ext>
                </p:extLst>
              </p:nvPr>
            </p:nvGraphicFramePr>
            <p:xfrm>
              <a:off x="395536" y="1628800"/>
              <a:ext cx="8280920" cy="4514850"/>
            </p:xfrm>
            <a:graphic>
              <a:graphicData uri="http://schemas.openxmlformats.org/drawingml/2006/table">
                <a:tbl>
                  <a:tblPr firstRow="1" firstCol="1" bandRow="1">
                    <a:tableStyleId>{5940675A-B579-460E-94D1-54222C63F5DA}</a:tableStyleId>
                  </a:tblPr>
                  <a:tblGrid>
                    <a:gridCol w="4140027"/>
                    <a:gridCol w="4140893"/>
                  </a:tblGrid>
                  <a:tr h="0">
                    <a:tc>
                      <a:txBody>
                        <a:bodyPr/>
                        <a:lstStyle/>
                        <a:p>
                          <a:pPr>
                            <a:lnSpc>
                              <a:spcPct val="115000"/>
                            </a:lnSpc>
                            <a:spcAft>
                              <a:spcPts val="0"/>
                            </a:spcAft>
                          </a:pPr>
                          <a:r>
                            <a:rPr lang="en-US" sz="2000" dirty="0">
                              <a:effectLst/>
                            </a:rPr>
                            <a:t>3. As the buyer is interested in minimization of the expenses, a condition under which execution of this option will be favorable to him, will be:</a:t>
                          </a:r>
                          <a:endParaRPr lang="ru-RU" sz="2000" dirty="0">
                            <a:effectLst/>
                          </a:endParaRPr>
                        </a:p>
                        <a:p>
                          <a:pPr>
                            <a:lnSpc>
                              <a:spcPct val="115000"/>
                            </a:lnSpc>
                            <a:spcAft>
                              <a:spcPts val="0"/>
                            </a:spcAft>
                          </a:pPr>
                          <a14:m>
                            <m:oMath xmlns:m="http://schemas.openxmlformats.org/officeDocument/2006/math">
                              <m:sSub>
                                <m:sSubPr>
                                  <m:ctrlPr>
                                    <a:rPr lang="ru-RU" sz="2000" i="1">
                                      <a:effectLst/>
                                      <a:latin typeface="Cambria Math"/>
                                    </a:rPr>
                                  </m:ctrlPr>
                                </m:sSubPr>
                                <m:e>
                                  <m:r>
                                    <a:rPr lang="en-US" sz="2000">
                                      <a:effectLst/>
                                      <a:latin typeface="Cambria Math"/>
                                    </a:rPr>
                                    <m:t>𝑅</m:t>
                                  </m:r>
                                </m:e>
                                <m:sub>
                                  <m:r>
                                    <a:rPr lang="en-US" sz="2000">
                                      <a:effectLst/>
                                      <a:latin typeface="Cambria Math"/>
                                    </a:rPr>
                                    <m:t>𝑜𝑒</m:t>
                                  </m:r>
                                </m:sub>
                              </m:sSub>
                              <m:r>
                                <a:rPr lang="en-US" sz="2000">
                                  <a:effectLst/>
                                  <a:latin typeface="Cambria Math"/>
                                </a:rPr>
                                <m:t>&lt;</m:t>
                              </m:r>
                              <m:sSub>
                                <m:sSubPr>
                                  <m:ctrlPr>
                                    <a:rPr lang="ru-RU" sz="2000" i="1">
                                      <a:effectLst/>
                                      <a:latin typeface="Cambria Math"/>
                                    </a:rPr>
                                  </m:ctrlPr>
                                </m:sSubPr>
                                <m:e>
                                  <m:r>
                                    <a:rPr lang="en-US" sz="2000">
                                      <a:effectLst/>
                                      <a:latin typeface="Cambria Math"/>
                                    </a:rPr>
                                    <m:t>𝑅</m:t>
                                  </m:r>
                                </m:e>
                                <m:sub>
                                  <m:r>
                                    <a:rPr lang="en-US" sz="2000">
                                      <a:effectLst/>
                                      <a:latin typeface="Cambria Math"/>
                                    </a:rPr>
                                    <m:t>𝑡𝑒</m:t>
                                  </m:r>
                                </m:sub>
                              </m:sSub>
                            </m:oMath>
                          </a14:m>
                          <a:r>
                            <a:rPr lang="en-US" sz="2000" dirty="0">
                              <a:effectLst/>
                            </a:rPr>
                            <a:t> or </a:t>
                          </a:r>
                          <a14:m>
                            <m:oMath xmlns:m="http://schemas.openxmlformats.org/officeDocument/2006/math">
                              <m:sSub>
                                <m:sSubPr>
                                  <m:ctrlPr>
                                    <a:rPr lang="ru-RU" sz="2000" i="1">
                                      <a:effectLst/>
                                      <a:latin typeface="Cambria Math"/>
                                    </a:rPr>
                                  </m:ctrlPr>
                                </m:sSubPr>
                                <m:e>
                                  <m:r>
                                    <a:rPr lang="en-US" sz="2000">
                                      <a:effectLst/>
                                      <a:latin typeface="Cambria Math"/>
                                    </a:rPr>
                                    <m:t>𝑅</m:t>
                                  </m:r>
                                </m:e>
                                <m:sub>
                                  <m:r>
                                    <a:rPr lang="en-US" sz="2000">
                                      <a:effectLst/>
                                      <a:latin typeface="Cambria Math"/>
                                    </a:rPr>
                                    <m:t>𝑜</m:t>
                                  </m:r>
                                </m:sub>
                              </m:sSub>
                              <m:r>
                                <a:rPr lang="en-US" sz="2000">
                                  <a:effectLst/>
                                  <a:latin typeface="Cambria Math"/>
                                </a:rPr>
                                <m:t>&lt;</m:t>
                              </m:r>
                              <m:sSub>
                                <m:sSubPr>
                                  <m:ctrlPr>
                                    <a:rPr lang="ru-RU" sz="2000" i="1">
                                      <a:effectLst/>
                                      <a:latin typeface="Cambria Math"/>
                                    </a:rPr>
                                  </m:ctrlPr>
                                </m:sSubPr>
                                <m:e>
                                  <m:r>
                                    <a:rPr lang="en-US" sz="2000">
                                      <a:effectLst/>
                                      <a:latin typeface="Cambria Math"/>
                                    </a:rPr>
                                    <m:t>𝑅</m:t>
                                  </m:r>
                                </m:e>
                                <m:sub>
                                  <m:r>
                                    <a:rPr lang="en-US" sz="2000">
                                      <a:effectLst/>
                                      <a:latin typeface="Cambria Math"/>
                                    </a:rPr>
                                    <m:t>𝑡</m:t>
                                  </m:r>
                                </m:sub>
                              </m:sSub>
                            </m:oMath>
                          </a14:m>
                          <a:r>
                            <a:rPr lang="en-US" sz="2000" dirty="0">
                              <a:effectLst/>
                            </a:rPr>
                            <a:t>.</a:t>
                          </a:r>
                          <a:endParaRPr lang="ru-RU" sz="20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000">
                              <a:effectLst/>
                            </a:rPr>
                            <a:t>3. As the seller is interested in maximization of the revenue, a condition under which execution of this option will be favorable to him, will be:</a:t>
                          </a:r>
                          <a:endParaRPr lang="ru-RU" sz="2000">
                            <a:effectLst/>
                          </a:endParaRPr>
                        </a:p>
                        <a:p>
                          <a:pPr>
                            <a:lnSpc>
                              <a:spcPct val="115000"/>
                            </a:lnSpc>
                            <a:spcAft>
                              <a:spcPts val="0"/>
                            </a:spcAft>
                          </a:pPr>
                          <a14:m>
                            <m:oMath xmlns:m="http://schemas.openxmlformats.org/officeDocument/2006/math">
                              <m:sSub>
                                <m:sSubPr>
                                  <m:ctrlPr>
                                    <a:rPr lang="ru-RU" sz="2000" i="1">
                                      <a:effectLst/>
                                      <a:latin typeface="Cambria Math"/>
                                    </a:rPr>
                                  </m:ctrlPr>
                                </m:sSubPr>
                                <m:e>
                                  <m:r>
                                    <a:rPr lang="en-US" sz="2000">
                                      <a:effectLst/>
                                      <a:latin typeface="Cambria Math"/>
                                    </a:rPr>
                                    <m:t>𝑅</m:t>
                                  </m:r>
                                </m:e>
                                <m:sub>
                                  <m:r>
                                    <a:rPr lang="en-US" sz="2000">
                                      <a:effectLst/>
                                      <a:latin typeface="Cambria Math"/>
                                    </a:rPr>
                                    <m:t>𝑜𝑒</m:t>
                                  </m:r>
                                </m:sub>
                              </m:sSub>
                              <m:r>
                                <a:rPr lang="en-US" sz="2000">
                                  <a:effectLst/>
                                  <a:latin typeface="Cambria Math"/>
                                </a:rPr>
                                <m:t>&gt;</m:t>
                              </m:r>
                              <m:sSub>
                                <m:sSubPr>
                                  <m:ctrlPr>
                                    <a:rPr lang="ru-RU" sz="2000" i="1">
                                      <a:effectLst/>
                                      <a:latin typeface="Cambria Math"/>
                                    </a:rPr>
                                  </m:ctrlPr>
                                </m:sSubPr>
                                <m:e>
                                  <m:r>
                                    <a:rPr lang="en-US" sz="2000">
                                      <a:effectLst/>
                                      <a:latin typeface="Cambria Math"/>
                                    </a:rPr>
                                    <m:t>𝑅</m:t>
                                  </m:r>
                                </m:e>
                                <m:sub>
                                  <m:r>
                                    <a:rPr lang="en-US" sz="2000">
                                      <a:effectLst/>
                                      <a:latin typeface="Cambria Math"/>
                                    </a:rPr>
                                    <m:t>𝑡𝑒</m:t>
                                  </m:r>
                                </m:sub>
                              </m:sSub>
                            </m:oMath>
                          </a14:m>
                          <a:r>
                            <a:rPr lang="en-US" sz="2000">
                              <a:effectLst/>
                            </a:rPr>
                            <a:t> or </a:t>
                          </a:r>
                          <a14:m>
                            <m:oMath xmlns:m="http://schemas.openxmlformats.org/officeDocument/2006/math">
                              <m:sSub>
                                <m:sSubPr>
                                  <m:ctrlPr>
                                    <a:rPr lang="ru-RU" sz="2000" i="1">
                                      <a:effectLst/>
                                      <a:latin typeface="Cambria Math"/>
                                    </a:rPr>
                                  </m:ctrlPr>
                                </m:sSubPr>
                                <m:e>
                                  <m:r>
                                    <a:rPr lang="en-US" sz="2000">
                                      <a:effectLst/>
                                      <a:latin typeface="Cambria Math"/>
                                    </a:rPr>
                                    <m:t>𝑅</m:t>
                                  </m:r>
                                </m:e>
                                <m:sub>
                                  <m:r>
                                    <a:rPr lang="en-US" sz="2000">
                                      <a:effectLst/>
                                      <a:latin typeface="Cambria Math"/>
                                    </a:rPr>
                                    <m:t>𝑜</m:t>
                                  </m:r>
                                </m:sub>
                              </m:sSub>
                              <m:r>
                                <a:rPr lang="en-US" sz="2000">
                                  <a:effectLst/>
                                  <a:latin typeface="Cambria Math"/>
                                </a:rPr>
                                <m:t>&gt;</m:t>
                              </m:r>
                              <m:sSub>
                                <m:sSubPr>
                                  <m:ctrlPr>
                                    <a:rPr lang="ru-RU" sz="2000" i="1">
                                      <a:effectLst/>
                                      <a:latin typeface="Cambria Math"/>
                                    </a:rPr>
                                  </m:ctrlPr>
                                </m:sSubPr>
                                <m:e>
                                  <m:r>
                                    <a:rPr lang="en-US" sz="2000">
                                      <a:effectLst/>
                                      <a:latin typeface="Cambria Math"/>
                                    </a:rPr>
                                    <m:t>𝑅</m:t>
                                  </m:r>
                                </m:e>
                                <m:sub>
                                  <m:r>
                                    <a:rPr lang="en-US" sz="2000">
                                      <a:effectLst/>
                                      <a:latin typeface="Cambria Math"/>
                                    </a:rPr>
                                    <m:t>𝑡</m:t>
                                  </m:r>
                                </m:sub>
                              </m:sSub>
                            </m:oMath>
                          </a14:m>
                          <a:r>
                            <a:rPr lang="en-US" sz="2000">
                              <a:effectLst/>
                            </a:rPr>
                            <a:t>.</a:t>
                          </a:r>
                          <a:endParaRPr lang="ru-RU" sz="2000">
                            <a:effectLst/>
                            <a:latin typeface="Calibri"/>
                            <a:ea typeface="Calibri"/>
                            <a:cs typeface="Times New Roman"/>
                          </a:endParaRPr>
                        </a:p>
                      </a:txBody>
                      <a:tcPr marL="68580" marR="68580" marT="0" marB="0"/>
                    </a:tc>
                  </a:tr>
                  <a:tr h="0">
                    <a:tc>
                      <a:txBody>
                        <a:bodyPr/>
                        <a:lstStyle/>
                        <a:p>
                          <a:pPr>
                            <a:lnSpc>
                              <a:spcPct val="115000"/>
                            </a:lnSpc>
                            <a:spcAft>
                              <a:spcPts val="0"/>
                            </a:spcAft>
                          </a:pPr>
                          <a:r>
                            <a:rPr lang="en-US" sz="2000">
                              <a:effectLst/>
                            </a:rPr>
                            <a:t>4. The buyer of the call option will make profit, if rate of exchange will rise so that it can cover option premium, i.e.</a:t>
                          </a:r>
                          <a:endParaRPr lang="ru-RU" sz="2000">
                            <a:effectLst/>
                          </a:endParaRPr>
                        </a:p>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a:rPr>
                                    </m:ctrlPr>
                                  </m:sSubPr>
                                  <m:e>
                                    <m:r>
                                      <a:rPr lang="en-US" sz="2000">
                                        <a:effectLst/>
                                        <a:latin typeface="Cambria Math"/>
                                      </a:rPr>
                                      <m:t>𝑅</m:t>
                                    </m:r>
                                  </m:e>
                                  <m:sub>
                                    <m:r>
                                      <a:rPr lang="en-US" sz="2000">
                                        <a:effectLst/>
                                        <a:latin typeface="Cambria Math"/>
                                      </a:rPr>
                                      <m:t>𝑜𝑒</m:t>
                                    </m:r>
                                  </m:sub>
                                </m:sSub>
                                <m:r>
                                  <a:rPr lang="en-US" sz="2000">
                                    <a:effectLst/>
                                    <a:latin typeface="Cambria Math"/>
                                  </a:rPr>
                                  <m:t>+</m:t>
                                </m:r>
                                <m:r>
                                  <a:rPr lang="en-US" sz="2000">
                                    <a:effectLst/>
                                    <a:latin typeface="Cambria Math"/>
                                  </a:rPr>
                                  <m:t>𝑃</m:t>
                                </m:r>
                                <m:r>
                                  <a:rPr lang="en-US" sz="2000">
                                    <a:effectLst/>
                                    <a:latin typeface="Cambria Math"/>
                                  </a:rPr>
                                  <m:t>&lt;</m:t>
                                </m:r>
                                <m:sSub>
                                  <m:sSubPr>
                                    <m:ctrlPr>
                                      <a:rPr lang="ru-RU" sz="2000" i="1">
                                        <a:effectLst/>
                                        <a:latin typeface="Cambria Math"/>
                                      </a:rPr>
                                    </m:ctrlPr>
                                  </m:sSubPr>
                                  <m:e>
                                    <m:r>
                                      <a:rPr lang="en-US" sz="2000">
                                        <a:effectLst/>
                                        <a:latin typeface="Cambria Math"/>
                                      </a:rPr>
                                      <m:t>𝑅</m:t>
                                    </m:r>
                                  </m:e>
                                  <m:sub>
                                    <m:r>
                                      <a:rPr lang="en-US" sz="2000">
                                        <a:effectLst/>
                                        <a:latin typeface="Cambria Math"/>
                                      </a:rPr>
                                      <m:t>𝑡𝑒</m:t>
                                    </m:r>
                                  </m:sub>
                                </m:sSub>
                              </m:oMath>
                            </m:oMathPara>
                          </a14:m>
                          <a:endParaRPr lang="ru-RU" sz="2000">
                            <a:effectLst/>
                          </a:endParaRPr>
                        </a:p>
                        <a:p>
                          <a:pPr>
                            <a:lnSpc>
                              <a:spcPct val="115000"/>
                            </a:lnSpc>
                            <a:spcAft>
                              <a:spcPts val="0"/>
                            </a:spcAft>
                          </a:pPr>
                          <a:r>
                            <a:rPr lang="en-US" sz="2000">
                              <a:effectLst/>
                            </a:rPr>
                            <a:t>If both sides of inequality are equal, the trade will be break-even.</a:t>
                          </a:r>
                          <a:endParaRPr lang="ru-RU" sz="2000">
                            <a:effectLst/>
                            <a:latin typeface="Calibri"/>
                            <a:ea typeface="Calibri"/>
                            <a:cs typeface="Times New Roman"/>
                          </a:endParaRPr>
                        </a:p>
                      </a:txBody>
                      <a:tcPr marL="68580" marR="68580" marT="0" marB="0"/>
                    </a:tc>
                    <a:tc>
                      <a:txBody>
                        <a:bodyPr/>
                        <a:lstStyle/>
                        <a:p>
                          <a:pPr>
                            <a:lnSpc>
                              <a:spcPct val="115000"/>
                            </a:lnSpc>
                            <a:spcAft>
                              <a:spcPts val="0"/>
                            </a:spcAft>
                          </a:pPr>
                          <a:r>
                            <a:rPr lang="en-US" sz="2000" dirty="0">
                              <a:effectLst/>
                            </a:rPr>
                            <a:t>4. The buyer of the put option will make profit, if rate of exchange will fall so that it can cover option premium, i.e.</a:t>
                          </a:r>
                          <a:endParaRPr lang="ru-RU" sz="2000" dirty="0">
                            <a:effectLst/>
                          </a:endParaRPr>
                        </a:p>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a:rPr>
                                    </m:ctrlPr>
                                  </m:sSubPr>
                                  <m:e>
                                    <m:r>
                                      <a:rPr lang="en-US" sz="2000">
                                        <a:effectLst/>
                                        <a:latin typeface="Cambria Math"/>
                                      </a:rPr>
                                      <m:t>𝑅</m:t>
                                    </m:r>
                                  </m:e>
                                  <m:sub>
                                    <m:r>
                                      <a:rPr lang="en-US" sz="2000">
                                        <a:effectLst/>
                                        <a:latin typeface="Cambria Math"/>
                                      </a:rPr>
                                      <m:t>𝑜𝑒</m:t>
                                    </m:r>
                                  </m:sub>
                                </m:sSub>
                                <m:r>
                                  <a:rPr lang="en-US" sz="2000">
                                    <a:effectLst/>
                                    <a:latin typeface="Cambria Math"/>
                                  </a:rPr>
                                  <m:t>−</m:t>
                                </m:r>
                                <m:r>
                                  <a:rPr lang="en-US" sz="2000">
                                    <a:effectLst/>
                                    <a:latin typeface="Cambria Math"/>
                                  </a:rPr>
                                  <m:t>𝑃</m:t>
                                </m:r>
                                <m:r>
                                  <a:rPr lang="en-US" sz="2000">
                                    <a:effectLst/>
                                    <a:latin typeface="Cambria Math"/>
                                  </a:rPr>
                                  <m:t>&gt;</m:t>
                                </m:r>
                                <m:sSub>
                                  <m:sSubPr>
                                    <m:ctrlPr>
                                      <a:rPr lang="ru-RU" sz="2000" i="1">
                                        <a:effectLst/>
                                        <a:latin typeface="Cambria Math"/>
                                      </a:rPr>
                                    </m:ctrlPr>
                                  </m:sSubPr>
                                  <m:e>
                                    <m:r>
                                      <a:rPr lang="en-US" sz="2000">
                                        <a:effectLst/>
                                        <a:latin typeface="Cambria Math"/>
                                      </a:rPr>
                                      <m:t>𝑅</m:t>
                                    </m:r>
                                  </m:e>
                                  <m:sub>
                                    <m:r>
                                      <a:rPr lang="en-US" sz="2000">
                                        <a:effectLst/>
                                        <a:latin typeface="Cambria Math"/>
                                      </a:rPr>
                                      <m:t>𝑡𝑒</m:t>
                                    </m:r>
                                  </m:sub>
                                </m:sSub>
                              </m:oMath>
                            </m:oMathPara>
                          </a14:m>
                          <a:endParaRPr lang="ru-RU" sz="2000" dirty="0">
                            <a:effectLst/>
                          </a:endParaRPr>
                        </a:p>
                        <a:p>
                          <a:pPr>
                            <a:lnSpc>
                              <a:spcPct val="115000"/>
                            </a:lnSpc>
                            <a:spcAft>
                              <a:spcPts val="0"/>
                            </a:spcAft>
                          </a:pPr>
                          <a:r>
                            <a:rPr lang="en-US" sz="2000" dirty="0">
                              <a:effectLst/>
                            </a:rPr>
                            <a:t>If both sides of inequality are equal, the trade will be break-even.</a:t>
                          </a:r>
                          <a:endParaRPr lang="ru-RU" sz="2000" dirty="0">
                            <a:effectLst/>
                            <a:latin typeface="Calibri"/>
                            <a:ea typeface="Calibri"/>
                            <a:cs typeface="Times New Roman"/>
                          </a:endParaRPr>
                        </a:p>
                      </a:txBody>
                      <a:tcPr marL="68580" marR="68580" marT="0" marB="0"/>
                    </a:tc>
                  </a:tr>
                </a:tbl>
              </a:graphicData>
            </a:graphic>
          </p:graphicFrame>
        </mc:Choice>
        <mc:Fallback xmlns="">
          <p:graphicFrame>
            <p:nvGraphicFramePr>
              <p:cNvPr id="4" name="Объект 3"/>
              <p:cNvGraphicFramePr>
                <a:graphicFrameLocks noGrp="1"/>
              </p:cNvGraphicFramePr>
              <p:nvPr>
                <p:ph idx="1"/>
                <p:extLst>
                  <p:ext uri="{D42A27DB-BD31-4B8C-83A1-F6EECF244321}">
                    <p14:modId xmlns:p14="http://schemas.microsoft.com/office/powerpoint/2010/main" val="161414980"/>
                  </p:ext>
                </p:extLst>
              </p:nvPr>
            </p:nvGraphicFramePr>
            <p:xfrm>
              <a:off x="395536" y="1628800"/>
              <a:ext cx="8280920" cy="4514850"/>
            </p:xfrm>
            <a:graphic>
              <a:graphicData uri="http://schemas.openxmlformats.org/drawingml/2006/table">
                <a:tbl>
                  <a:tblPr firstRow="1" firstCol="1" bandRow="1">
                    <a:tableStyleId>{5940675A-B579-460E-94D1-54222C63F5DA}</a:tableStyleId>
                  </a:tblPr>
                  <a:tblGrid>
                    <a:gridCol w="4140027"/>
                    <a:gridCol w="4140893"/>
                  </a:tblGrid>
                  <a:tr h="2081784">
                    <a:tc>
                      <a:txBody>
                        <a:bodyPr/>
                        <a:lstStyle/>
                        <a:p>
                          <a:endParaRPr lang="ru-RU"/>
                        </a:p>
                      </a:txBody>
                      <a:tcPr marL="68580" marR="68580" marT="0" marB="0">
                        <a:blipFill rotWithShape="1">
                          <a:blip r:embed="rId2"/>
                          <a:stretch>
                            <a:fillRect l="-147" t="-2339" r="-100147" b="-123977"/>
                          </a:stretch>
                        </a:blipFill>
                      </a:tcPr>
                    </a:tc>
                    <a:tc>
                      <a:txBody>
                        <a:bodyPr/>
                        <a:lstStyle/>
                        <a:p>
                          <a:endParaRPr lang="ru-RU"/>
                        </a:p>
                      </a:txBody>
                      <a:tcPr marL="68580" marR="68580" marT="0" marB="0">
                        <a:blipFill rotWithShape="1">
                          <a:blip r:embed="rId2"/>
                          <a:stretch>
                            <a:fillRect l="-100147" t="-2339" r="-147" b="-123977"/>
                          </a:stretch>
                        </a:blipFill>
                      </a:tcPr>
                    </a:tc>
                  </a:tr>
                  <a:tr h="2433066">
                    <a:tc>
                      <a:txBody>
                        <a:bodyPr/>
                        <a:lstStyle/>
                        <a:p>
                          <a:endParaRPr lang="ru-RU"/>
                        </a:p>
                      </a:txBody>
                      <a:tcPr marL="68580" marR="68580" marT="0" marB="0">
                        <a:blipFill rotWithShape="1">
                          <a:blip r:embed="rId2"/>
                          <a:stretch>
                            <a:fillRect l="-147" t="-87719" r="-100147" b="-6266"/>
                          </a:stretch>
                        </a:blipFill>
                      </a:tcPr>
                    </a:tc>
                    <a:tc>
                      <a:txBody>
                        <a:bodyPr/>
                        <a:lstStyle/>
                        <a:p>
                          <a:endParaRPr lang="ru-RU"/>
                        </a:p>
                      </a:txBody>
                      <a:tcPr marL="68580" marR="68580" marT="0" marB="0">
                        <a:blipFill rotWithShape="1">
                          <a:blip r:embed="rId2"/>
                          <a:stretch>
                            <a:fillRect l="-100147" t="-87719" r="-147" b="-6266"/>
                          </a:stretch>
                        </a:blipFill>
                      </a:tcPr>
                    </a:tc>
                  </a:tr>
                </a:tbl>
              </a:graphicData>
            </a:graphic>
          </p:graphicFrame>
        </mc:Fallback>
      </mc:AlternateContent>
    </p:spTree>
    <p:extLst>
      <p:ext uri="{BB962C8B-B14F-4D97-AF65-F5344CB8AC3E}">
        <p14:creationId xmlns:p14="http://schemas.microsoft.com/office/powerpoint/2010/main" val="41261422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err="1"/>
              <a:t>For</a:t>
            </a:r>
            <a:r>
              <a:rPr lang="ru-RU" sz="2800" dirty="0"/>
              <a:t> </a:t>
            </a:r>
            <a:r>
              <a:rPr lang="ru-RU" sz="2800" dirty="0" err="1"/>
              <a:t>example</a:t>
            </a:r>
            <a:r>
              <a:rPr lang="ru-RU" sz="2800" dirty="0"/>
              <a:t>, </a:t>
            </a:r>
            <a:r>
              <a:rPr lang="ru-RU" sz="2800" dirty="0" err="1"/>
              <a:t>consider</a:t>
            </a:r>
            <a:r>
              <a:rPr lang="ru-RU" sz="2800" dirty="0"/>
              <a:t> </a:t>
            </a:r>
            <a:r>
              <a:rPr lang="ru-RU" sz="2800" dirty="0" err="1"/>
              <a:t>the</a:t>
            </a:r>
            <a:r>
              <a:rPr lang="ru-RU" sz="2800" dirty="0"/>
              <a:t> </a:t>
            </a:r>
            <a:r>
              <a:rPr lang="ru-RU" sz="2800" dirty="0" err="1"/>
              <a:t>firm</a:t>
            </a:r>
            <a:r>
              <a:rPr lang="ru-RU" sz="2800" dirty="0"/>
              <a:t> </a:t>
            </a:r>
            <a:r>
              <a:rPr lang="ru-RU" sz="2800" dirty="0" err="1"/>
              <a:t>in</a:t>
            </a:r>
            <a:r>
              <a:rPr lang="ru-RU" sz="2800" dirty="0"/>
              <a:t> </a:t>
            </a:r>
            <a:r>
              <a:rPr lang="ru-RU" sz="2800" dirty="0" err="1"/>
              <a:t>Russia</a:t>
            </a:r>
            <a:r>
              <a:rPr lang="ru-RU" sz="2800" dirty="0"/>
              <a:t> </a:t>
            </a:r>
            <a:r>
              <a:rPr lang="ru-RU" sz="2800" dirty="0" err="1"/>
              <a:t>that</a:t>
            </a:r>
            <a:r>
              <a:rPr lang="ru-RU" sz="2800" dirty="0"/>
              <a:t> </a:t>
            </a:r>
            <a:r>
              <a:rPr lang="ru-RU" sz="2800" dirty="0" err="1"/>
              <a:t>needs</a:t>
            </a:r>
            <a:r>
              <a:rPr lang="ru-RU" sz="2800" dirty="0"/>
              <a:t> $1 </a:t>
            </a:r>
            <a:r>
              <a:rPr lang="ru-RU" sz="2800" dirty="0" err="1"/>
              <a:t>million</a:t>
            </a:r>
            <a:r>
              <a:rPr lang="ru-RU" sz="2800" dirty="0"/>
              <a:t> US </a:t>
            </a:r>
            <a:r>
              <a:rPr lang="ru-RU" sz="2800" dirty="0" err="1"/>
              <a:t>dollars</a:t>
            </a:r>
            <a:r>
              <a:rPr lang="ru-RU" sz="2800" dirty="0"/>
              <a:t> </a:t>
            </a:r>
            <a:r>
              <a:rPr lang="ru-RU" sz="2800" dirty="0" err="1"/>
              <a:t>in</a:t>
            </a:r>
            <a:r>
              <a:rPr lang="ru-RU" sz="2800" dirty="0"/>
              <a:t> 3 </a:t>
            </a:r>
            <a:r>
              <a:rPr lang="ru-RU" sz="2800" dirty="0" err="1"/>
              <a:t>months</a:t>
            </a:r>
            <a:r>
              <a:rPr lang="ru-RU" sz="2800" dirty="0"/>
              <a:t>. </a:t>
            </a:r>
            <a:r>
              <a:rPr lang="ru-RU" sz="2800" dirty="0" err="1"/>
              <a:t>The</a:t>
            </a:r>
            <a:r>
              <a:rPr lang="ru-RU" sz="2800" dirty="0"/>
              <a:t> </a:t>
            </a:r>
            <a:r>
              <a:rPr lang="ru-RU" sz="2800" dirty="0" err="1"/>
              <a:t>firm</a:t>
            </a:r>
            <a:r>
              <a:rPr lang="ru-RU" sz="2800" dirty="0"/>
              <a:t> </a:t>
            </a:r>
            <a:r>
              <a:rPr lang="ru-RU" sz="2800" dirty="0" err="1"/>
              <a:t>decided</a:t>
            </a:r>
            <a:r>
              <a:rPr lang="ru-RU" sz="2800" dirty="0"/>
              <a:t> </a:t>
            </a:r>
            <a:r>
              <a:rPr lang="ru-RU" sz="2800" dirty="0" err="1"/>
              <a:t>to</a:t>
            </a:r>
            <a:r>
              <a:rPr lang="ru-RU" sz="2800" dirty="0"/>
              <a:t> </a:t>
            </a:r>
            <a:r>
              <a:rPr lang="ru-RU" sz="2800" dirty="0" err="1"/>
              <a:t>buy</a:t>
            </a:r>
            <a:r>
              <a:rPr lang="ru-RU" sz="2800" dirty="0"/>
              <a:t> 3-months </a:t>
            </a:r>
            <a:r>
              <a:rPr lang="ru-RU" sz="2800" dirty="0" err="1"/>
              <a:t>call</a:t>
            </a:r>
            <a:r>
              <a:rPr lang="ru-RU" sz="2800" dirty="0"/>
              <a:t> </a:t>
            </a:r>
            <a:r>
              <a:rPr lang="ru-RU" sz="2800" dirty="0" err="1"/>
              <a:t>option</a:t>
            </a:r>
            <a:r>
              <a:rPr lang="ru-RU" sz="2800" dirty="0"/>
              <a:t> </a:t>
            </a:r>
            <a:r>
              <a:rPr lang="ru-RU" sz="2800" dirty="0" err="1"/>
              <a:t>contract</a:t>
            </a:r>
            <a:r>
              <a:rPr lang="ru-RU" sz="2800" dirty="0"/>
              <a:t> </a:t>
            </a:r>
            <a:r>
              <a:rPr lang="ru-RU" sz="2800" dirty="0" err="1"/>
              <a:t>for</a:t>
            </a:r>
            <a:r>
              <a:rPr lang="ru-RU" sz="2800" dirty="0"/>
              <a:t> USD/RUR.</a:t>
            </a:r>
          </a:p>
        </p:txBody>
      </p:sp>
      <p:graphicFrame>
        <p:nvGraphicFramePr>
          <p:cNvPr id="4" name="Объект 3"/>
          <p:cNvGraphicFramePr>
            <a:graphicFrameLocks noGrp="1"/>
          </p:cNvGraphicFramePr>
          <p:nvPr>
            <p:ph idx="1"/>
            <p:extLst>
              <p:ext uri="{D42A27DB-BD31-4B8C-83A1-F6EECF244321}">
                <p14:modId xmlns:p14="http://schemas.microsoft.com/office/powerpoint/2010/main" val="4132769762"/>
              </p:ext>
            </p:extLst>
          </p:nvPr>
        </p:nvGraphicFramePr>
        <p:xfrm>
          <a:off x="971600" y="1844824"/>
          <a:ext cx="7344815" cy="1682496"/>
        </p:xfrm>
        <a:graphic>
          <a:graphicData uri="http://schemas.openxmlformats.org/drawingml/2006/table">
            <a:tbl>
              <a:tblPr firstRow="1" firstCol="1" bandRow="1">
                <a:tableStyleId>{5C22544A-7EE6-4342-B048-85BDC9FD1C3A}</a:tableStyleId>
              </a:tblPr>
              <a:tblGrid>
                <a:gridCol w="5329785"/>
                <a:gridCol w="1007515"/>
                <a:gridCol w="1007515"/>
              </a:tblGrid>
              <a:tr h="0">
                <a:tc>
                  <a:txBody>
                    <a:bodyPr/>
                    <a:lstStyle/>
                    <a:p>
                      <a:pPr>
                        <a:lnSpc>
                          <a:spcPct val="115000"/>
                        </a:lnSpc>
                        <a:spcAft>
                          <a:spcPts val="0"/>
                        </a:spcAft>
                      </a:pPr>
                      <a:r>
                        <a:rPr lang="en-US" sz="2400">
                          <a:effectLst/>
                        </a:rPr>
                        <a:t>Indicator</a:t>
                      </a:r>
                      <a:endParaRPr lang="ru-RU"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a:effectLst/>
                        </a:rPr>
                        <a:t>Bid</a:t>
                      </a:r>
                      <a:endParaRPr lang="ru-RU"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a:effectLst/>
                        </a:rPr>
                        <a:t>Ask</a:t>
                      </a:r>
                      <a:endParaRPr lang="ru-RU" sz="2400">
                        <a:effectLst/>
                        <a:latin typeface="Calibri"/>
                        <a:ea typeface="Calibri"/>
                        <a:cs typeface="Times New Roman"/>
                      </a:endParaRPr>
                    </a:p>
                  </a:txBody>
                  <a:tcPr marL="68580" marR="68580" marT="0" marB="0"/>
                </a:tc>
              </a:tr>
              <a:tr h="0">
                <a:tc>
                  <a:txBody>
                    <a:bodyPr/>
                    <a:lstStyle/>
                    <a:p>
                      <a:pPr>
                        <a:lnSpc>
                          <a:spcPct val="115000"/>
                        </a:lnSpc>
                        <a:spcAft>
                          <a:spcPts val="0"/>
                        </a:spcAft>
                      </a:pPr>
                      <a:r>
                        <a:rPr lang="en-US" sz="2400">
                          <a:effectLst/>
                        </a:rPr>
                        <a:t>USD/RUR spot rate</a:t>
                      </a:r>
                      <a:endParaRPr lang="ru-RU"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a:effectLst/>
                        </a:rPr>
                        <a:t>32.5</a:t>
                      </a:r>
                      <a:endParaRPr lang="ru-RU"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a:effectLst/>
                        </a:rPr>
                        <a:t>33.2</a:t>
                      </a:r>
                      <a:endParaRPr lang="ru-RU" sz="2400">
                        <a:effectLst/>
                        <a:latin typeface="Calibri"/>
                        <a:ea typeface="Calibri"/>
                        <a:cs typeface="Times New Roman"/>
                      </a:endParaRPr>
                    </a:p>
                  </a:txBody>
                  <a:tcPr marL="68580" marR="68580" marT="0" marB="0"/>
                </a:tc>
              </a:tr>
              <a:tr h="0">
                <a:tc>
                  <a:txBody>
                    <a:bodyPr/>
                    <a:lstStyle/>
                    <a:p>
                      <a:pPr>
                        <a:lnSpc>
                          <a:spcPct val="115000"/>
                        </a:lnSpc>
                        <a:spcAft>
                          <a:spcPts val="0"/>
                        </a:spcAft>
                      </a:pPr>
                      <a:r>
                        <a:rPr lang="en-US" sz="2400">
                          <a:effectLst/>
                        </a:rPr>
                        <a:t>USD/RUR 3-months forward premium</a:t>
                      </a:r>
                      <a:endParaRPr lang="ru-RU"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a:effectLst/>
                        </a:rPr>
                        <a:t>0.6</a:t>
                      </a:r>
                      <a:endParaRPr lang="ru-RU"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a:effectLst/>
                        </a:rPr>
                        <a:t>0.8</a:t>
                      </a:r>
                      <a:endParaRPr lang="ru-RU" sz="2400">
                        <a:effectLst/>
                        <a:latin typeface="Calibri"/>
                        <a:ea typeface="Calibri"/>
                        <a:cs typeface="Times New Roman"/>
                      </a:endParaRPr>
                    </a:p>
                  </a:txBody>
                  <a:tcPr marL="68580" marR="68580" marT="0" marB="0"/>
                </a:tc>
              </a:tr>
              <a:tr h="0">
                <a:tc>
                  <a:txBody>
                    <a:bodyPr/>
                    <a:lstStyle/>
                    <a:p>
                      <a:pPr>
                        <a:lnSpc>
                          <a:spcPct val="115000"/>
                        </a:lnSpc>
                        <a:spcAft>
                          <a:spcPts val="0"/>
                        </a:spcAft>
                      </a:pPr>
                      <a:r>
                        <a:rPr lang="en-US" sz="2400">
                          <a:effectLst/>
                        </a:rPr>
                        <a:t>USD/RUR 3-month option premium</a:t>
                      </a:r>
                      <a:endParaRPr lang="ru-RU"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a:effectLst/>
                        </a:rPr>
                        <a:t>0.2</a:t>
                      </a:r>
                      <a:endParaRPr lang="ru-RU" sz="240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0.2</a:t>
                      </a:r>
                      <a:endParaRPr lang="ru-RU" sz="2400" dirty="0">
                        <a:effectLst/>
                        <a:latin typeface="Calibri"/>
                        <a:ea typeface="Calibri"/>
                        <a:cs typeface="Times New Roman"/>
                      </a:endParaRPr>
                    </a:p>
                  </a:txBody>
                  <a:tcPr marL="68580" marR="68580" marT="0" marB="0"/>
                </a:tc>
              </a:tr>
            </a:tbl>
          </a:graphicData>
        </a:graphic>
      </p:graphicFrame>
      <p:sp>
        <p:nvSpPr>
          <p:cNvPr id="5" name="TextBox 4"/>
          <p:cNvSpPr txBox="1"/>
          <p:nvPr/>
        </p:nvSpPr>
        <p:spPr>
          <a:xfrm>
            <a:off x="1187624" y="4077072"/>
            <a:ext cx="7056784" cy="1569660"/>
          </a:xfrm>
          <a:prstGeom prst="rect">
            <a:avLst/>
          </a:prstGeom>
          <a:noFill/>
        </p:spPr>
        <p:txBody>
          <a:bodyPr wrap="square" rtlCol="0">
            <a:spAutoFit/>
          </a:bodyPr>
          <a:lstStyle/>
          <a:p>
            <a:r>
              <a:rPr lang="ru-RU" sz="2400" dirty="0" err="1"/>
              <a:t>It</a:t>
            </a:r>
            <a:r>
              <a:rPr lang="ru-RU" sz="2400" dirty="0"/>
              <a:t> </a:t>
            </a:r>
            <a:r>
              <a:rPr lang="ru-RU" sz="2400" dirty="0" err="1"/>
              <a:t>is</a:t>
            </a:r>
            <a:r>
              <a:rPr lang="ru-RU" sz="2400" dirty="0"/>
              <a:t> </a:t>
            </a:r>
            <a:r>
              <a:rPr lang="ru-RU" sz="2400" dirty="0" err="1"/>
              <a:t>required</a:t>
            </a:r>
            <a:r>
              <a:rPr lang="ru-RU" sz="2400" dirty="0"/>
              <a:t> </a:t>
            </a:r>
            <a:r>
              <a:rPr lang="ru-RU" sz="2400" dirty="0" err="1"/>
              <a:t>to</a:t>
            </a:r>
            <a:r>
              <a:rPr lang="ru-RU" sz="2400" dirty="0"/>
              <a:t> </a:t>
            </a:r>
            <a:r>
              <a:rPr lang="ru-RU" sz="2400" dirty="0" err="1"/>
              <a:t>define</a:t>
            </a:r>
            <a:r>
              <a:rPr lang="ru-RU" sz="2400" dirty="0"/>
              <a:t>, </a:t>
            </a:r>
            <a:r>
              <a:rPr lang="ru-RU" sz="2400" dirty="0" err="1"/>
              <a:t>whether</a:t>
            </a:r>
            <a:r>
              <a:rPr lang="ru-RU" sz="2400" dirty="0"/>
              <a:t> </a:t>
            </a:r>
            <a:r>
              <a:rPr lang="ru-RU" sz="2400" dirty="0" err="1"/>
              <a:t>the</a:t>
            </a:r>
            <a:r>
              <a:rPr lang="ru-RU" sz="2400" dirty="0"/>
              <a:t> </a:t>
            </a:r>
            <a:r>
              <a:rPr lang="ru-RU" sz="2400" dirty="0" err="1"/>
              <a:t>firm</a:t>
            </a:r>
            <a:r>
              <a:rPr lang="ru-RU" sz="2400" dirty="0"/>
              <a:t> </a:t>
            </a:r>
            <a:r>
              <a:rPr lang="ru-RU" sz="2400" dirty="0" err="1"/>
              <a:t>should</a:t>
            </a:r>
            <a:r>
              <a:rPr lang="ru-RU" sz="2400" dirty="0"/>
              <a:t> </a:t>
            </a:r>
            <a:r>
              <a:rPr lang="ru-RU" sz="2400" dirty="0" err="1"/>
              <a:t>realize</a:t>
            </a:r>
            <a:r>
              <a:rPr lang="ru-RU" sz="2400" dirty="0"/>
              <a:t> </a:t>
            </a:r>
            <a:r>
              <a:rPr lang="ru-RU" sz="2400" dirty="0" err="1"/>
              <a:t>an</a:t>
            </a:r>
            <a:r>
              <a:rPr lang="ru-RU" sz="2400" dirty="0"/>
              <a:t> </a:t>
            </a:r>
            <a:r>
              <a:rPr lang="ru-RU" sz="2400" dirty="0" err="1"/>
              <a:t>option</a:t>
            </a:r>
            <a:r>
              <a:rPr lang="ru-RU" sz="2400" dirty="0"/>
              <a:t> </a:t>
            </a:r>
            <a:r>
              <a:rPr lang="ru-RU" sz="2400" dirty="0" err="1"/>
              <a:t>if</a:t>
            </a:r>
            <a:r>
              <a:rPr lang="ru-RU" sz="2400" dirty="0"/>
              <a:t> </a:t>
            </a:r>
            <a:r>
              <a:rPr lang="ru-RU" sz="2400" dirty="0" err="1"/>
              <a:t>in</a:t>
            </a:r>
            <a:r>
              <a:rPr lang="ru-RU" sz="2400" dirty="0"/>
              <a:t> </a:t>
            </a:r>
            <a:r>
              <a:rPr lang="ru-RU" sz="2400" dirty="0" err="1"/>
              <a:t>three</a:t>
            </a:r>
            <a:r>
              <a:rPr lang="ru-RU" sz="2400" dirty="0"/>
              <a:t> </a:t>
            </a:r>
            <a:r>
              <a:rPr lang="ru-RU" sz="2400" dirty="0" err="1"/>
              <a:t>months</a:t>
            </a:r>
            <a:r>
              <a:rPr lang="ru-RU" sz="2400" dirty="0"/>
              <a:t> </a:t>
            </a:r>
            <a:r>
              <a:rPr lang="ru-RU" sz="2400" dirty="0" err="1"/>
              <a:t>the</a:t>
            </a:r>
            <a:r>
              <a:rPr lang="ru-RU" sz="2400" dirty="0"/>
              <a:t> </a:t>
            </a:r>
            <a:r>
              <a:rPr lang="ru-RU" sz="2400" dirty="0" err="1"/>
              <a:t>Bid</a:t>
            </a:r>
            <a:r>
              <a:rPr lang="ru-RU" sz="2400" dirty="0"/>
              <a:t>/</a:t>
            </a:r>
            <a:r>
              <a:rPr lang="ru-RU" sz="2400" dirty="0" err="1"/>
              <a:t>Ask</a:t>
            </a:r>
            <a:r>
              <a:rPr lang="ru-RU" sz="2400" dirty="0"/>
              <a:t> </a:t>
            </a:r>
            <a:r>
              <a:rPr lang="ru-RU" sz="2400" dirty="0" err="1"/>
              <a:t>rate</a:t>
            </a:r>
            <a:r>
              <a:rPr lang="ru-RU" sz="2400" dirty="0"/>
              <a:t> </a:t>
            </a:r>
            <a:r>
              <a:rPr lang="ru-RU" sz="2400" dirty="0" err="1"/>
              <a:t>of</a:t>
            </a:r>
            <a:r>
              <a:rPr lang="ru-RU" sz="2400" dirty="0"/>
              <a:t> </a:t>
            </a:r>
            <a:r>
              <a:rPr lang="ru-RU" sz="2400" dirty="0" err="1"/>
              <a:t>exchange</a:t>
            </a:r>
            <a:r>
              <a:rPr lang="ru-RU" sz="2400" dirty="0"/>
              <a:t> </a:t>
            </a:r>
            <a:r>
              <a:rPr lang="ru-RU" sz="2400" dirty="0" err="1"/>
              <a:t>for</a:t>
            </a:r>
            <a:r>
              <a:rPr lang="ru-RU" sz="2400" dirty="0"/>
              <a:t> USD/RUR </a:t>
            </a:r>
            <a:r>
              <a:rPr lang="ru-RU" sz="2400" dirty="0" err="1"/>
              <a:t>makes</a:t>
            </a:r>
            <a:r>
              <a:rPr lang="ru-RU" sz="2400" dirty="0"/>
              <a:t> 32,80 </a:t>
            </a:r>
            <a:r>
              <a:rPr lang="ru-RU" sz="2400" dirty="0" err="1"/>
              <a:t>and</a:t>
            </a:r>
            <a:r>
              <a:rPr lang="ru-RU" sz="2400" dirty="0"/>
              <a:t> 33,40 </a:t>
            </a:r>
            <a:r>
              <a:rPr lang="ru-RU" sz="2400" dirty="0" err="1"/>
              <a:t>respectively</a:t>
            </a:r>
            <a:endParaRPr lang="ru-RU" sz="2400" dirty="0"/>
          </a:p>
        </p:txBody>
      </p:sp>
    </p:spTree>
    <p:extLst>
      <p:ext uri="{BB962C8B-B14F-4D97-AF65-F5344CB8AC3E}">
        <p14:creationId xmlns:p14="http://schemas.microsoft.com/office/powerpoint/2010/main" val="34746194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Solution</a:t>
            </a:r>
            <a:endParaRPr lang="ru-RU" dirty="0"/>
          </a:p>
        </p:txBody>
      </p:sp>
      <p:sp>
        <p:nvSpPr>
          <p:cNvPr id="3" name="Объект 2"/>
          <p:cNvSpPr>
            <a:spLocks noGrp="1"/>
          </p:cNvSpPr>
          <p:nvPr>
            <p:ph idx="1"/>
          </p:nvPr>
        </p:nvSpPr>
        <p:spPr/>
        <p:txBody>
          <a:bodyPr>
            <a:normAutofit lnSpcReduction="10000"/>
          </a:bodyPr>
          <a:lstStyle/>
          <a:p>
            <a:pPr marL="0" indent="0">
              <a:buNone/>
            </a:pPr>
            <a:r>
              <a:rPr lang="en-US" dirty="0"/>
              <a:t>If the firm execute the call option, its costs of dollar`s purchase will make</a:t>
            </a:r>
            <a:endParaRPr lang="ru-RU" dirty="0"/>
          </a:p>
          <a:p>
            <a:pPr marL="0" indent="0">
              <a:buNone/>
            </a:pPr>
            <a:r>
              <a:rPr lang="en-US" dirty="0"/>
              <a:t> 33,20 + 0,80 + 0,20 = 34,20.</a:t>
            </a:r>
            <a:endParaRPr lang="ru-RU" dirty="0"/>
          </a:p>
          <a:p>
            <a:pPr marL="0" indent="0">
              <a:buNone/>
            </a:pPr>
            <a:r>
              <a:rPr lang="en-US" dirty="0"/>
              <a:t>If the firm doesn't execute the option, its expenses will make:</a:t>
            </a:r>
            <a:endParaRPr lang="ru-RU" dirty="0"/>
          </a:p>
          <a:p>
            <a:pPr marL="0" indent="0">
              <a:buNone/>
            </a:pPr>
            <a:r>
              <a:rPr lang="en-US" dirty="0"/>
              <a:t>33,40 + 0,20 = 33,60.</a:t>
            </a:r>
            <a:endParaRPr lang="ru-RU" dirty="0"/>
          </a:p>
          <a:p>
            <a:pPr marL="0" indent="0">
              <a:buNone/>
            </a:pPr>
            <a:r>
              <a:rPr lang="ru-RU" dirty="0" err="1"/>
              <a:t>Thus</a:t>
            </a:r>
            <a:r>
              <a:rPr lang="ru-RU" dirty="0"/>
              <a:t>, </a:t>
            </a:r>
            <a:r>
              <a:rPr lang="ru-RU" dirty="0" err="1"/>
              <a:t>option</a:t>
            </a:r>
            <a:r>
              <a:rPr lang="ru-RU" dirty="0"/>
              <a:t> </a:t>
            </a:r>
            <a:r>
              <a:rPr lang="ru-RU" dirty="0" err="1"/>
              <a:t>execution</a:t>
            </a:r>
            <a:r>
              <a:rPr lang="ru-RU" dirty="0"/>
              <a:t> </a:t>
            </a:r>
            <a:r>
              <a:rPr lang="ru-RU" dirty="0" err="1"/>
              <a:t>will</a:t>
            </a:r>
            <a:r>
              <a:rPr lang="ru-RU" dirty="0"/>
              <a:t> </a:t>
            </a:r>
            <a:r>
              <a:rPr lang="ru-RU" dirty="0" err="1"/>
              <a:t>be</a:t>
            </a:r>
            <a:r>
              <a:rPr lang="ru-RU" dirty="0"/>
              <a:t> </a:t>
            </a:r>
            <a:r>
              <a:rPr lang="ru-RU" dirty="0" err="1"/>
              <a:t>unprofitable</a:t>
            </a:r>
            <a:r>
              <a:rPr lang="ru-RU" dirty="0"/>
              <a:t> </a:t>
            </a:r>
            <a:r>
              <a:rPr lang="ru-RU" dirty="0" err="1"/>
              <a:t>to</a:t>
            </a:r>
            <a:r>
              <a:rPr lang="ru-RU" dirty="0"/>
              <a:t> </a:t>
            </a:r>
            <a:r>
              <a:rPr lang="ru-RU" dirty="0" err="1"/>
              <a:t>firm</a:t>
            </a:r>
            <a:r>
              <a:rPr lang="ru-RU" dirty="0"/>
              <a:t> </a:t>
            </a:r>
            <a:r>
              <a:rPr lang="ru-RU" dirty="0" err="1"/>
              <a:t>since</a:t>
            </a:r>
            <a:r>
              <a:rPr lang="ru-RU" dirty="0"/>
              <a:t> </a:t>
            </a:r>
            <a:r>
              <a:rPr lang="ru-RU" dirty="0" err="1"/>
              <a:t>increases</a:t>
            </a:r>
            <a:r>
              <a:rPr lang="ru-RU" dirty="0"/>
              <a:t> </a:t>
            </a:r>
            <a:r>
              <a:rPr lang="ru-RU" dirty="0" err="1"/>
              <a:t>its</a:t>
            </a:r>
            <a:r>
              <a:rPr lang="ru-RU" dirty="0"/>
              <a:t> </a:t>
            </a:r>
            <a:r>
              <a:rPr lang="ru-RU" dirty="0" err="1"/>
              <a:t>costs</a:t>
            </a:r>
            <a:r>
              <a:rPr lang="ru-RU" dirty="0"/>
              <a:t> </a:t>
            </a:r>
            <a:r>
              <a:rPr lang="ru-RU" dirty="0" err="1"/>
              <a:t>of</a:t>
            </a:r>
            <a:r>
              <a:rPr lang="ru-RU" dirty="0"/>
              <a:t> </a:t>
            </a:r>
            <a:r>
              <a:rPr lang="ru-RU" dirty="0" err="1"/>
              <a:t>dollar`s</a:t>
            </a:r>
            <a:r>
              <a:rPr lang="ru-RU" dirty="0"/>
              <a:t> </a:t>
            </a:r>
            <a:r>
              <a:rPr lang="ru-RU" dirty="0" err="1"/>
              <a:t>purchase</a:t>
            </a:r>
            <a:r>
              <a:rPr lang="ru-RU" dirty="0"/>
              <a:t> </a:t>
            </a:r>
            <a:r>
              <a:rPr lang="ru-RU" dirty="0" err="1"/>
              <a:t>per</a:t>
            </a:r>
            <a:r>
              <a:rPr lang="ru-RU" dirty="0"/>
              <a:t> 0,60 </a:t>
            </a:r>
            <a:r>
              <a:rPr lang="ru-RU" dirty="0" err="1"/>
              <a:t>rubles</a:t>
            </a:r>
            <a:r>
              <a:rPr lang="ru-RU" dirty="0"/>
              <a:t> </a:t>
            </a:r>
            <a:r>
              <a:rPr lang="ru-RU" dirty="0" err="1"/>
              <a:t>for</a:t>
            </a:r>
            <a:r>
              <a:rPr lang="ru-RU" dirty="0"/>
              <a:t> </a:t>
            </a:r>
            <a:r>
              <a:rPr lang="ru-RU" dirty="0" err="1"/>
              <a:t>one</a:t>
            </a:r>
            <a:r>
              <a:rPr lang="ru-RU" dirty="0"/>
              <a:t> </a:t>
            </a:r>
            <a:r>
              <a:rPr lang="ru-RU" dirty="0" err="1"/>
              <a:t>dollar</a:t>
            </a:r>
            <a:r>
              <a:rPr lang="ru-RU" dirty="0"/>
              <a:t>.</a:t>
            </a:r>
          </a:p>
        </p:txBody>
      </p:sp>
    </p:spTree>
    <p:extLst>
      <p:ext uri="{BB962C8B-B14F-4D97-AF65-F5344CB8AC3E}">
        <p14:creationId xmlns:p14="http://schemas.microsoft.com/office/powerpoint/2010/main" val="18454881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Unit 5. The Eurocurrency Market</a:t>
            </a:r>
            <a:endParaRPr lang="ru-RU" dirty="0"/>
          </a:p>
        </p:txBody>
      </p:sp>
      <p:sp>
        <p:nvSpPr>
          <p:cNvPr id="3" name="Объект 2"/>
          <p:cNvSpPr>
            <a:spLocks noGrp="1"/>
          </p:cNvSpPr>
          <p:nvPr>
            <p:ph idx="1"/>
          </p:nvPr>
        </p:nvSpPr>
        <p:spPr/>
        <p:txBody>
          <a:bodyPr anchor="ctr"/>
          <a:lstStyle/>
          <a:p>
            <a:r>
              <a:rPr lang="en-US" dirty="0"/>
              <a:t>5.1. Reasons for Offshore Banking</a:t>
            </a:r>
            <a:endParaRPr lang="ru-RU" dirty="0"/>
          </a:p>
          <a:p>
            <a:r>
              <a:rPr lang="en-US" dirty="0"/>
              <a:t>5.2. Libor Interest Rate Spreads and Risk</a:t>
            </a:r>
            <a:endParaRPr lang="ru-RU" dirty="0"/>
          </a:p>
          <a:p>
            <a:r>
              <a:rPr lang="en-US" dirty="0"/>
              <a:t>5.3. Offshore Banking Practices</a:t>
            </a:r>
            <a:endParaRPr lang="ru-RU" dirty="0"/>
          </a:p>
        </p:txBody>
      </p:sp>
    </p:spTree>
    <p:extLst>
      <p:ext uri="{BB962C8B-B14F-4D97-AF65-F5344CB8AC3E}">
        <p14:creationId xmlns:p14="http://schemas.microsoft.com/office/powerpoint/2010/main" val="1199176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1.2. Understanding currency quote</a:t>
            </a:r>
            <a:endParaRPr lang="ru-RU" dirty="0"/>
          </a:p>
        </p:txBody>
      </p:sp>
      <p:sp>
        <p:nvSpPr>
          <p:cNvPr id="3" name="Объект 2"/>
          <p:cNvSpPr>
            <a:spLocks noGrp="1"/>
          </p:cNvSpPr>
          <p:nvPr>
            <p:ph idx="1"/>
          </p:nvPr>
        </p:nvSpPr>
        <p:spPr/>
        <p:txBody>
          <a:bodyPr>
            <a:normAutofit/>
          </a:bodyPr>
          <a:lstStyle/>
          <a:p>
            <a:r>
              <a:rPr lang="en-US" dirty="0"/>
              <a:t>When a currency is quoted, it is done in relation to another currency, so that the value of one is reflected through the value of another. </a:t>
            </a:r>
            <a:endParaRPr lang="ru-RU" dirty="0" smtClean="0"/>
          </a:p>
          <a:p>
            <a:r>
              <a:rPr lang="en-US" dirty="0"/>
              <a:t> </a:t>
            </a:r>
            <a:r>
              <a:rPr lang="en-US" dirty="0" smtClean="0"/>
              <a:t>USD/JPY </a:t>
            </a:r>
            <a:r>
              <a:rPr lang="en-US" dirty="0"/>
              <a:t>= 102.50</a:t>
            </a:r>
            <a:r>
              <a:rPr lang="en-US" dirty="0" smtClean="0"/>
              <a:t>.</a:t>
            </a:r>
          </a:p>
          <a:p>
            <a:r>
              <a:rPr lang="ru-RU" dirty="0" err="1"/>
              <a:t>The</a:t>
            </a:r>
            <a:r>
              <a:rPr lang="ru-RU" dirty="0"/>
              <a:t> </a:t>
            </a:r>
            <a:r>
              <a:rPr lang="ru-RU" dirty="0" err="1"/>
              <a:t>base</a:t>
            </a:r>
            <a:r>
              <a:rPr lang="ru-RU" dirty="0"/>
              <a:t> </a:t>
            </a:r>
            <a:r>
              <a:rPr lang="ru-RU" dirty="0" err="1"/>
              <a:t>currency</a:t>
            </a:r>
            <a:r>
              <a:rPr lang="ru-RU" dirty="0"/>
              <a:t> </a:t>
            </a:r>
            <a:r>
              <a:rPr lang="ru-RU" dirty="0" err="1"/>
              <a:t>is</a:t>
            </a:r>
            <a:r>
              <a:rPr lang="ru-RU" dirty="0"/>
              <a:t> </a:t>
            </a:r>
            <a:r>
              <a:rPr lang="ru-RU" dirty="0" err="1"/>
              <a:t>set</a:t>
            </a:r>
            <a:r>
              <a:rPr lang="ru-RU" dirty="0"/>
              <a:t> </a:t>
            </a:r>
            <a:r>
              <a:rPr lang="ru-RU" dirty="0" err="1"/>
              <a:t>to</a:t>
            </a:r>
            <a:r>
              <a:rPr lang="ru-RU" dirty="0"/>
              <a:t> </a:t>
            </a:r>
            <a:r>
              <a:rPr lang="ru-RU" dirty="0" err="1"/>
              <a:t>the</a:t>
            </a:r>
            <a:r>
              <a:rPr lang="ru-RU" dirty="0"/>
              <a:t> </a:t>
            </a:r>
            <a:r>
              <a:rPr lang="ru-RU" dirty="0" err="1"/>
              <a:t>left</a:t>
            </a:r>
            <a:r>
              <a:rPr lang="ru-RU" dirty="0"/>
              <a:t> </a:t>
            </a:r>
            <a:r>
              <a:rPr lang="ru-RU" dirty="0" err="1"/>
              <a:t>of</a:t>
            </a:r>
            <a:r>
              <a:rPr lang="ru-RU" dirty="0"/>
              <a:t> </a:t>
            </a:r>
            <a:r>
              <a:rPr lang="ru-RU" dirty="0" err="1"/>
              <a:t>the</a:t>
            </a:r>
            <a:r>
              <a:rPr lang="ru-RU" dirty="0"/>
              <a:t> </a:t>
            </a:r>
            <a:r>
              <a:rPr lang="ru-RU" dirty="0" err="1"/>
              <a:t>slash</a:t>
            </a:r>
            <a:r>
              <a:rPr lang="ru-RU" dirty="0"/>
              <a:t>, </a:t>
            </a:r>
            <a:r>
              <a:rPr lang="ru-RU" dirty="0" err="1"/>
              <a:t>while</a:t>
            </a:r>
            <a:r>
              <a:rPr lang="ru-RU" dirty="0"/>
              <a:t> </a:t>
            </a:r>
            <a:r>
              <a:rPr lang="ru-RU" dirty="0" err="1"/>
              <a:t>the</a:t>
            </a:r>
            <a:r>
              <a:rPr lang="ru-RU" dirty="0"/>
              <a:t> </a:t>
            </a:r>
            <a:r>
              <a:rPr lang="ru-RU" dirty="0" err="1"/>
              <a:t>currency</a:t>
            </a:r>
            <a:r>
              <a:rPr lang="ru-RU" dirty="0"/>
              <a:t> </a:t>
            </a:r>
            <a:r>
              <a:rPr lang="ru-RU" dirty="0" err="1"/>
              <a:t>on</a:t>
            </a:r>
            <a:r>
              <a:rPr lang="ru-RU" dirty="0"/>
              <a:t> </a:t>
            </a:r>
            <a:r>
              <a:rPr lang="ru-RU" dirty="0" err="1"/>
              <a:t>the</a:t>
            </a:r>
            <a:r>
              <a:rPr lang="ru-RU" dirty="0"/>
              <a:t> </a:t>
            </a:r>
            <a:r>
              <a:rPr lang="ru-RU" dirty="0" err="1"/>
              <a:t>right</a:t>
            </a:r>
            <a:r>
              <a:rPr lang="ru-RU" dirty="0"/>
              <a:t> </a:t>
            </a:r>
            <a:r>
              <a:rPr lang="ru-RU" dirty="0" err="1"/>
              <a:t>is</a:t>
            </a:r>
            <a:r>
              <a:rPr lang="ru-RU" dirty="0"/>
              <a:t> </a:t>
            </a:r>
            <a:r>
              <a:rPr lang="ru-RU" dirty="0" err="1"/>
              <a:t>referred</a:t>
            </a:r>
            <a:r>
              <a:rPr lang="ru-RU" dirty="0"/>
              <a:t> </a:t>
            </a:r>
            <a:r>
              <a:rPr lang="ru-RU" dirty="0" err="1"/>
              <a:t>to</a:t>
            </a:r>
            <a:r>
              <a:rPr lang="ru-RU" dirty="0"/>
              <a:t> </a:t>
            </a:r>
            <a:r>
              <a:rPr lang="ru-RU" dirty="0" err="1"/>
              <a:t>as</a:t>
            </a:r>
            <a:r>
              <a:rPr lang="ru-RU" dirty="0"/>
              <a:t> </a:t>
            </a:r>
            <a:r>
              <a:rPr lang="ru-RU" dirty="0" err="1"/>
              <a:t>the</a:t>
            </a:r>
            <a:r>
              <a:rPr lang="ru-RU" dirty="0"/>
              <a:t> </a:t>
            </a:r>
            <a:r>
              <a:rPr lang="ru-RU" dirty="0" err="1"/>
              <a:t>quote</a:t>
            </a:r>
            <a:r>
              <a:rPr lang="ru-RU" dirty="0"/>
              <a:t> </a:t>
            </a:r>
            <a:r>
              <a:rPr lang="ru-RU" dirty="0" err="1"/>
              <a:t>or</a:t>
            </a:r>
            <a:r>
              <a:rPr lang="ru-RU" dirty="0"/>
              <a:t> </a:t>
            </a:r>
            <a:r>
              <a:rPr lang="ru-RU" dirty="0" err="1"/>
              <a:t>counter</a:t>
            </a:r>
            <a:r>
              <a:rPr lang="ru-RU" dirty="0"/>
              <a:t> </a:t>
            </a:r>
            <a:r>
              <a:rPr lang="ru-RU" dirty="0" err="1"/>
              <a:t>currency</a:t>
            </a:r>
            <a:endParaRPr lang="ru-RU" dirty="0"/>
          </a:p>
          <a:p>
            <a:endParaRPr lang="ru-RU" dirty="0"/>
          </a:p>
        </p:txBody>
      </p:sp>
    </p:spTree>
    <p:extLst>
      <p:ext uri="{BB962C8B-B14F-4D97-AF65-F5344CB8AC3E}">
        <p14:creationId xmlns:p14="http://schemas.microsoft.com/office/powerpoint/2010/main" val="21425515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5.1. Reasons for Offshore Banking</a:t>
            </a:r>
            <a:endParaRPr lang="ru-RU" dirty="0"/>
          </a:p>
        </p:txBody>
      </p:sp>
      <p:sp>
        <p:nvSpPr>
          <p:cNvPr id="3" name="Объект 2"/>
          <p:cNvSpPr>
            <a:spLocks noGrp="1"/>
          </p:cNvSpPr>
          <p:nvPr>
            <p:ph idx="1"/>
          </p:nvPr>
        </p:nvSpPr>
        <p:spPr/>
        <p:txBody>
          <a:bodyPr>
            <a:normAutofit fontScale="92500" lnSpcReduction="20000"/>
          </a:bodyPr>
          <a:lstStyle/>
          <a:p>
            <a:r>
              <a:rPr lang="ru-RU" dirty="0" err="1"/>
              <a:t>Offshore</a:t>
            </a:r>
            <a:r>
              <a:rPr lang="ru-RU" dirty="0"/>
              <a:t> </a:t>
            </a:r>
            <a:r>
              <a:rPr lang="ru-RU" dirty="0" err="1"/>
              <a:t>banking</a:t>
            </a:r>
            <a:r>
              <a:rPr lang="ru-RU" dirty="0"/>
              <a:t> </a:t>
            </a:r>
            <a:r>
              <a:rPr lang="ru-RU" dirty="0" err="1"/>
              <a:t>units</a:t>
            </a:r>
            <a:r>
              <a:rPr lang="ru-RU" dirty="0"/>
              <a:t> (</a:t>
            </a:r>
            <a:r>
              <a:rPr lang="ru-RU" dirty="0" err="1"/>
              <a:t>OBUs</a:t>
            </a:r>
            <a:r>
              <a:rPr lang="ru-RU" dirty="0"/>
              <a:t>) </a:t>
            </a:r>
            <a:r>
              <a:rPr lang="ru-RU" dirty="0" err="1"/>
              <a:t>make</a:t>
            </a:r>
            <a:r>
              <a:rPr lang="ru-RU" dirty="0"/>
              <a:t> </a:t>
            </a:r>
            <a:r>
              <a:rPr lang="ru-RU" dirty="0" err="1"/>
              <a:t>loans</a:t>
            </a:r>
            <a:r>
              <a:rPr lang="ru-RU" dirty="0"/>
              <a:t> </a:t>
            </a:r>
            <a:r>
              <a:rPr lang="ru-RU" dirty="0" err="1"/>
              <a:t>in</a:t>
            </a:r>
            <a:r>
              <a:rPr lang="ru-RU" dirty="0"/>
              <a:t> </a:t>
            </a:r>
            <a:r>
              <a:rPr lang="ru-RU" dirty="0" err="1"/>
              <a:t>the</a:t>
            </a:r>
            <a:r>
              <a:rPr lang="ru-RU" dirty="0"/>
              <a:t> </a:t>
            </a:r>
            <a:r>
              <a:rPr lang="ru-RU" dirty="0" err="1"/>
              <a:t>Eurocurrency</a:t>
            </a:r>
            <a:r>
              <a:rPr lang="ru-RU" dirty="0"/>
              <a:t> </a:t>
            </a:r>
            <a:r>
              <a:rPr lang="ru-RU" dirty="0" err="1"/>
              <a:t>market</a:t>
            </a:r>
            <a:r>
              <a:rPr lang="ru-RU" dirty="0"/>
              <a:t> </a:t>
            </a:r>
            <a:r>
              <a:rPr lang="ru-RU" dirty="0" err="1"/>
              <a:t>when</a:t>
            </a:r>
            <a:r>
              <a:rPr lang="ru-RU" dirty="0"/>
              <a:t> </a:t>
            </a:r>
            <a:r>
              <a:rPr lang="ru-RU" dirty="0" err="1"/>
              <a:t>they</a:t>
            </a:r>
            <a:r>
              <a:rPr lang="ru-RU" dirty="0"/>
              <a:t> </a:t>
            </a:r>
            <a:r>
              <a:rPr lang="ru-RU" dirty="0" err="1"/>
              <a:t>accept</a:t>
            </a:r>
            <a:r>
              <a:rPr lang="ru-RU" dirty="0"/>
              <a:t> </a:t>
            </a:r>
            <a:r>
              <a:rPr lang="ru-RU" dirty="0" err="1"/>
              <a:t>deposits</a:t>
            </a:r>
            <a:r>
              <a:rPr lang="ru-RU" dirty="0"/>
              <a:t> </a:t>
            </a:r>
            <a:r>
              <a:rPr lang="ru-RU" dirty="0" err="1"/>
              <a:t>from</a:t>
            </a:r>
            <a:r>
              <a:rPr lang="ru-RU" dirty="0"/>
              <a:t> </a:t>
            </a:r>
            <a:r>
              <a:rPr lang="ru-RU" dirty="0" err="1"/>
              <a:t>foreign</a:t>
            </a:r>
            <a:r>
              <a:rPr lang="ru-RU" dirty="0"/>
              <a:t> </a:t>
            </a:r>
            <a:r>
              <a:rPr lang="ru-RU" dirty="0" err="1"/>
              <a:t>banks</a:t>
            </a:r>
            <a:r>
              <a:rPr lang="ru-RU" dirty="0"/>
              <a:t> </a:t>
            </a:r>
            <a:r>
              <a:rPr lang="ru-RU" dirty="0" err="1"/>
              <a:t>and</a:t>
            </a:r>
            <a:r>
              <a:rPr lang="ru-RU" dirty="0"/>
              <a:t> </a:t>
            </a:r>
            <a:r>
              <a:rPr lang="ru-RU" dirty="0" err="1"/>
              <a:t>other</a:t>
            </a:r>
            <a:r>
              <a:rPr lang="ru-RU" dirty="0"/>
              <a:t> </a:t>
            </a:r>
            <a:r>
              <a:rPr lang="ru-RU" dirty="0" err="1"/>
              <a:t>OBUs</a:t>
            </a:r>
            <a:r>
              <a:rPr lang="ru-RU" dirty="0" smtClean="0"/>
              <a:t>.</a:t>
            </a:r>
            <a:endParaRPr lang="en-US" dirty="0" smtClean="0"/>
          </a:p>
          <a:p>
            <a:r>
              <a:rPr lang="ru-RU" dirty="0" err="1" smtClean="0"/>
              <a:t>OBUs</a:t>
            </a:r>
            <a:r>
              <a:rPr lang="ru-RU" dirty="0"/>
              <a:t>' </a:t>
            </a:r>
            <a:r>
              <a:rPr lang="ru-RU" dirty="0" err="1"/>
              <a:t>activities</a:t>
            </a:r>
            <a:r>
              <a:rPr lang="ru-RU" dirty="0"/>
              <a:t> </a:t>
            </a:r>
            <a:r>
              <a:rPr lang="ru-RU" dirty="0" err="1"/>
              <a:t>are</a:t>
            </a:r>
            <a:r>
              <a:rPr lang="ru-RU" dirty="0"/>
              <a:t> </a:t>
            </a:r>
            <a:r>
              <a:rPr lang="ru-RU" dirty="0" err="1"/>
              <a:t>not</a:t>
            </a:r>
            <a:r>
              <a:rPr lang="ru-RU" dirty="0"/>
              <a:t> </a:t>
            </a:r>
            <a:r>
              <a:rPr lang="ru-RU" dirty="0" err="1"/>
              <a:t>restricted</a:t>
            </a:r>
            <a:r>
              <a:rPr lang="ru-RU" dirty="0"/>
              <a:t> </a:t>
            </a:r>
            <a:r>
              <a:rPr lang="ru-RU" dirty="0" err="1"/>
              <a:t>by</a:t>
            </a:r>
            <a:r>
              <a:rPr lang="ru-RU" dirty="0"/>
              <a:t> </a:t>
            </a:r>
            <a:r>
              <a:rPr lang="ru-RU" dirty="0" err="1"/>
              <a:t>local</a:t>
            </a:r>
            <a:r>
              <a:rPr lang="ru-RU" dirty="0"/>
              <a:t> </a:t>
            </a:r>
            <a:r>
              <a:rPr lang="ru-RU" dirty="0" err="1"/>
              <a:t>monetary</a:t>
            </a:r>
            <a:r>
              <a:rPr lang="ru-RU" dirty="0"/>
              <a:t> </a:t>
            </a:r>
            <a:r>
              <a:rPr lang="ru-RU" dirty="0" err="1"/>
              <a:t>authorities</a:t>
            </a:r>
            <a:r>
              <a:rPr lang="ru-RU" dirty="0"/>
              <a:t> </a:t>
            </a:r>
            <a:r>
              <a:rPr lang="ru-RU" dirty="0" err="1"/>
              <a:t>or</a:t>
            </a:r>
            <a:r>
              <a:rPr lang="ru-RU" dirty="0"/>
              <a:t> </a:t>
            </a:r>
            <a:r>
              <a:rPr lang="ru-RU" dirty="0" err="1"/>
              <a:t>governments</a:t>
            </a:r>
            <a:r>
              <a:rPr lang="ru-RU" dirty="0"/>
              <a:t>, </a:t>
            </a:r>
            <a:r>
              <a:rPr lang="ru-RU" dirty="0" err="1"/>
              <a:t>but</a:t>
            </a:r>
            <a:r>
              <a:rPr lang="ru-RU" dirty="0"/>
              <a:t> </a:t>
            </a:r>
            <a:r>
              <a:rPr lang="ru-RU" dirty="0" err="1"/>
              <a:t>they</a:t>
            </a:r>
            <a:r>
              <a:rPr lang="ru-RU" dirty="0"/>
              <a:t> </a:t>
            </a:r>
            <a:r>
              <a:rPr lang="ru-RU" dirty="0" err="1"/>
              <a:t>are</a:t>
            </a:r>
            <a:r>
              <a:rPr lang="ru-RU" dirty="0"/>
              <a:t> </a:t>
            </a:r>
            <a:r>
              <a:rPr lang="ru-RU" dirty="0" err="1"/>
              <a:t>prohibited</a:t>
            </a:r>
            <a:r>
              <a:rPr lang="ru-RU" dirty="0"/>
              <a:t> </a:t>
            </a:r>
            <a:r>
              <a:rPr lang="ru-RU" dirty="0" err="1"/>
              <a:t>from</a:t>
            </a:r>
            <a:r>
              <a:rPr lang="ru-RU" dirty="0"/>
              <a:t> </a:t>
            </a:r>
            <a:r>
              <a:rPr lang="ru-RU" dirty="0" err="1"/>
              <a:t>accepting</a:t>
            </a:r>
            <a:r>
              <a:rPr lang="ru-RU" dirty="0"/>
              <a:t> </a:t>
            </a:r>
            <a:r>
              <a:rPr lang="ru-RU" dirty="0" err="1"/>
              <a:t>domestic</a:t>
            </a:r>
            <a:r>
              <a:rPr lang="ru-RU" dirty="0"/>
              <a:t> </a:t>
            </a:r>
            <a:r>
              <a:rPr lang="ru-RU" dirty="0" err="1"/>
              <a:t>deposits</a:t>
            </a:r>
            <a:r>
              <a:rPr lang="ru-RU" dirty="0" smtClean="0"/>
              <a:t>.</a:t>
            </a:r>
            <a:endParaRPr lang="en-US" dirty="0" smtClean="0"/>
          </a:p>
          <a:p>
            <a:r>
              <a:rPr lang="ru-RU" dirty="0" err="1"/>
              <a:t>Eurobanks</a:t>
            </a:r>
            <a:r>
              <a:rPr lang="ru-RU" dirty="0"/>
              <a:t> </a:t>
            </a:r>
            <a:r>
              <a:rPr lang="ru-RU" dirty="0" err="1"/>
              <a:t>enjoy</a:t>
            </a:r>
            <a:r>
              <a:rPr lang="ru-RU" dirty="0"/>
              <a:t> </a:t>
            </a:r>
            <a:r>
              <a:rPr lang="ru-RU" dirty="0" err="1"/>
              <a:t>lower</a:t>
            </a:r>
            <a:r>
              <a:rPr lang="ru-RU" dirty="0"/>
              <a:t> </a:t>
            </a:r>
            <a:r>
              <a:rPr lang="ru-RU" dirty="0" err="1"/>
              <a:t>reserve</a:t>
            </a:r>
            <a:r>
              <a:rPr lang="ru-RU" dirty="0"/>
              <a:t> </a:t>
            </a:r>
            <a:r>
              <a:rPr lang="ru-RU" dirty="0" err="1"/>
              <a:t>requirements</a:t>
            </a:r>
            <a:r>
              <a:rPr lang="ru-RU" dirty="0"/>
              <a:t>, </a:t>
            </a:r>
            <a:r>
              <a:rPr lang="ru-RU" dirty="0" err="1"/>
              <a:t>benefit</a:t>
            </a:r>
            <a:r>
              <a:rPr lang="ru-RU" dirty="0"/>
              <a:t> </a:t>
            </a:r>
            <a:r>
              <a:rPr lang="ru-RU" dirty="0" err="1"/>
              <a:t>from</a:t>
            </a:r>
            <a:r>
              <a:rPr lang="ru-RU" dirty="0"/>
              <a:t> </a:t>
            </a:r>
            <a:r>
              <a:rPr lang="ru-RU" dirty="0" err="1"/>
              <a:t>having</a:t>
            </a:r>
            <a:r>
              <a:rPr lang="ru-RU" dirty="0"/>
              <a:t> </a:t>
            </a:r>
            <a:r>
              <a:rPr lang="ru-RU" dirty="0" err="1"/>
              <a:t>no</a:t>
            </a:r>
            <a:r>
              <a:rPr lang="ru-RU" dirty="0"/>
              <a:t> </a:t>
            </a:r>
            <a:r>
              <a:rPr lang="ru-RU" dirty="0" err="1"/>
              <a:t>government</a:t>
            </a:r>
            <a:r>
              <a:rPr lang="ru-RU" dirty="0"/>
              <a:t> -</a:t>
            </a:r>
            <a:r>
              <a:rPr lang="ru-RU" dirty="0" err="1"/>
              <a:t>mandated</a:t>
            </a:r>
            <a:r>
              <a:rPr lang="ru-RU" dirty="0"/>
              <a:t> </a:t>
            </a:r>
            <a:r>
              <a:rPr lang="ru-RU" dirty="0" err="1"/>
              <a:t>interest</a:t>
            </a:r>
            <a:r>
              <a:rPr lang="ru-RU" dirty="0"/>
              <a:t> </a:t>
            </a:r>
            <a:r>
              <a:rPr lang="ru-RU" dirty="0" err="1"/>
              <a:t>rate</a:t>
            </a:r>
            <a:r>
              <a:rPr lang="ru-RU" dirty="0"/>
              <a:t> </a:t>
            </a:r>
            <a:r>
              <a:rPr lang="ru-RU" dirty="0" err="1"/>
              <a:t>controls</a:t>
            </a:r>
            <a:r>
              <a:rPr lang="ru-RU" dirty="0"/>
              <a:t>, </a:t>
            </a:r>
            <a:r>
              <a:rPr lang="ru-RU" dirty="0" err="1"/>
              <a:t>no</a:t>
            </a:r>
            <a:r>
              <a:rPr lang="ru-RU" dirty="0"/>
              <a:t> </a:t>
            </a:r>
            <a:r>
              <a:rPr lang="ru-RU" dirty="0" err="1"/>
              <a:t>deposit</a:t>
            </a:r>
            <a:r>
              <a:rPr lang="ru-RU" dirty="0"/>
              <a:t> </a:t>
            </a:r>
            <a:r>
              <a:rPr lang="ru-RU" dirty="0" err="1"/>
              <a:t>insurance</a:t>
            </a:r>
            <a:r>
              <a:rPr lang="ru-RU" dirty="0"/>
              <a:t>, </a:t>
            </a:r>
            <a:r>
              <a:rPr lang="ru-RU" dirty="0" err="1"/>
              <a:t>no</a:t>
            </a:r>
            <a:r>
              <a:rPr lang="ru-RU" dirty="0"/>
              <a:t> </a:t>
            </a:r>
            <a:r>
              <a:rPr lang="ru-RU" dirty="0" err="1"/>
              <a:t>government-mandated</a:t>
            </a:r>
            <a:r>
              <a:rPr lang="ru-RU" dirty="0"/>
              <a:t> </a:t>
            </a:r>
            <a:r>
              <a:rPr lang="ru-RU" dirty="0" err="1"/>
              <a:t>credit</a:t>
            </a:r>
            <a:r>
              <a:rPr lang="ru-RU" dirty="0"/>
              <a:t> </a:t>
            </a:r>
            <a:r>
              <a:rPr lang="ru-RU" dirty="0" err="1"/>
              <a:t>allocations</a:t>
            </a:r>
            <a:r>
              <a:rPr lang="ru-RU" dirty="0"/>
              <a:t>, </a:t>
            </a:r>
            <a:r>
              <a:rPr lang="ru-RU" dirty="0" err="1"/>
              <a:t>no</a:t>
            </a:r>
            <a:r>
              <a:rPr lang="ru-RU" dirty="0"/>
              <a:t> </a:t>
            </a:r>
            <a:r>
              <a:rPr lang="ru-RU" dirty="0" err="1"/>
              <a:t>restrictions</a:t>
            </a:r>
            <a:r>
              <a:rPr lang="ru-RU" dirty="0"/>
              <a:t> </a:t>
            </a:r>
            <a:r>
              <a:rPr lang="ru-RU" dirty="0" err="1"/>
              <a:t>on</a:t>
            </a:r>
            <a:r>
              <a:rPr lang="ru-RU" dirty="0"/>
              <a:t> </a:t>
            </a:r>
            <a:r>
              <a:rPr lang="ru-RU" dirty="0" err="1"/>
              <a:t>entry</a:t>
            </a:r>
            <a:r>
              <a:rPr lang="ru-RU" dirty="0"/>
              <a:t> </a:t>
            </a:r>
            <a:r>
              <a:rPr lang="ru-RU" dirty="0" err="1"/>
              <a:t>of</a:t>
            </a:r>
            <a:r>
              <a:rPr lang="ru-RU" dirty="0"/>
              <a:t> </a:t>
            </a:r>
            <a:r>
              <a:rPr lang="ru-RU" dirty="0" err="1"/>
              <a:t>new</a:t>
            </a:r>
            <a:r>
              <a:rPr lang="ru-RU" dirty="0"/>
              <a:t> </a:t>
            </a:r>
            <a:r>
              <a:rPr lang="ru-RU" dirty="0" err="1" smtClean="0"/>
              <a:t>banks</a:t>
            </a:r>
            <a:r>
              <a:rPr lang="ru-RU" dirty="0" smtClean="0"/>
              <a:t>, </a:t>
            </a:r>
            <a:r>
              <a:rPr lang="ru-RU" dirty="0" err="1"/>
              <a:t>and</a:t>
            </a:r>
            <a:r>
              <a:rPr lang="ru-RU" dirty="0"/>
              <a:t> </a:t>
            </a:r>
            <a:r>
              <a:rPr lang="ru-RU" dirty="0" err="1"/>
              <a:t>low</a:t>
            </a:r>
            <a:r>
              <a:rPr lang="ru-RU" dirty="0"/>
              <a:t> </a:t>
            </a:r>
            <a:r>
              <a:rPr lang="ru-RU" dirty="0" err="1"/>
              <a:t>taxes</a:t>
            </a:r>
            <a:r>
              <a:rPr lang="ru-RU" dirty="0"/>
              <a:t>. </a:t>
            </a:r>
          </a:p>
        </p:txBody>
      </p:sp>
    </p:spTree>
    <p:extLst>
      <p:ext uri="{BB962C8B-B14F-4D97-AF65-F5344CB8AC3E}">
        <p14:creationId xmlns:p14="http://schemas.microsoft.com/office/powerpoint/2010/main" val="22795932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5.2. Libor Interest Rate Spreads </a:t>
            </a:r>
            <a:r>
              <a:rPr lang="en-US" dirty="0" smtClean="0"/>
              <a:t/>
            </a:r>
            <a:br>
              <a:rPr lang="en-US" dirty="0" smtClean="0"/>
            </a:br>
            <a:r>
              <a:rPr lang="en-US" dirty="0" smtClean="0"/>
              <a:t>and </a:t>
            </a:r>
            <a:r>
              <a:rPr lang="en-US" dirty="0"/>
              <a:t>Risk</a:t>
            </a:r>
            <a:endParaRPr lang="ru-RU" dirty="0"/>
          </a:p>
        </p:txBody>
      </p:sp>
      <p:sp>
        <p:nvSpPr>
          <p:cNvPr id="3" name="Объект 2"/>
          <p:cNvSpPr>
            <a:spLocks noGrp="1"/>
          </p:cNvSpPr>
          <p:nvPr>
            <p:ph idx="1"/>
          </p:nvPr>
        </p:nvSpPr>
        <p:spPr/>
        <p:txBody>
          <a:bodyPr>
            <a:normAutofit fontScale="85000" lnSpcReduction="10000"/>
          </a:bodyPr>
          <a:lstStyle/>
          <a:p>
            <a:r>
              <a:rPr lang="en-US" dirty="0"/>
              <a:t>In the Eurodollar market, loan interest rates are usually quoted as percentage points above LIBOR (Intercontinental Exchange London Interbank Offered Rate).</a:t>
            </a:r>
            <a:endParaRPr lang="ru-RU" dirty="0"/>
          </a:p>
          <a:p>
            <a:r>
              <a:rPr lang="ru-RU" dirty="0"/>
              <a:t>LIBOR </a:t>
            </a:r>
            <a:r>
              <a:rPr lang="ru-RU" dirty="0" err="1"/>
              <a:t>is</a:t>
            </a:r>
            <a:r>
              <a:rPr lang="ru-RU" dirty="0"/>
              <a:t> a </a:t>
            </a:r>
            <a:r>
              <a:rPr lang="ru-RU" dirty="0" err="1"/>
              <a:t>benchmark</a:t>
            </a:r>
            <a:r>
              <a:rPr lang="ru-RU" dirty="0"/>
              <a:t> </a:t>
            </a:r>
            <a:r>
              <a:rPr lang="ru-RU" dirty="0" err="1"/>
              <a:t>rate</a:t>
            </a:r>
            <a:r>
              <a:rPr lang="ru-RU" dirty="0"/>
              <a:t> </a:t>
            </a:r>
            <a:r>
              <a:rPr lang="ru-RU" dirty="0" err="1"/>
              <a:t>that</a:t>
            </a:r>
            <a:r>
              <a:rPr lang="ru-RU" dirty="0"/>
              <a:t> </a:t>
            </a:r>
            <a:r>
              <a:rPr lang="ru-RU" dirty="0" err="1"/>
              <a:t>some</a:t>
            </a:r>
            <a:r>
              <a:rPr lang="ru-RU" dirty="0"/>
              <a:t> </a:t>
            </a:r>
            <a:r>
              <a:rPr lang="ru-RU" dirty="0" err="1"/>
              <a:t>of</a:t>
            </a:r>
            <a:r>
              <a:rPr lang="ru-RU" dirty="0"/>
              <a:t> </a:t>
            </a:r>
            <a:r>
              <a:rPr lang="ru-RU" dirty="0" err="1"/>
              <a:t>the</a:t>
            </a:r>
            <a:r>
              <a:rPr lang="ru-RU" dirty="0"/>
              <a:t> </a:t>
            </a:r>
            <a:r>
              <a:rPr lang="ru-RU" dirty="0" err="1"/>
              <a:t>world’s</a:t>
            </a:r>
            <a:r>
              <a:rPr lang="ru-RU" dirty="0"/>
              <a:t> </a:t>
            </a:r>
            <a:r>
              <a:rPr lang="ru-RU" dirty="0" err="1"/>
              <a:t>leading</a:t>
            </a:r>
            <a:r>
              <a:rPr lang="ru-RU" dirty="0"/>
              <a:t> </a:t>
            </a:r>
            <a:r>
              <a:rPr lang="ru-RU" dirty="0" err="1"/>
              <a:t>banks</a:t>
            </a:r>
            <a:r>
              <a:rPr lang="ru-RU" dirty="0"/>
              <a:t> </a:t>
            </a:r>
            <a:r>
              <a:rPr lang="ru-RU" dirty="0" err="1"/>
              <a:t>charge</a:t>
            </a:r>
            <a:r>
              <a:rPr lang="ru-RU" dirty="0"/>
              <a:t> </a:t>
            </a:r>
            <a:r>
              <a:rPr lang="ru-RU" dirty="0" err="1"/>
              <a:t>each</a:t>
            </a:r>
            <a:r>
              <a:rPr lang="ru-RU" dirty="0"/>
              <a:t> </a:t>
            </a:r>
            <a:r>
              <a:rPr lang="ru-RU" dirty="0" err="1"/>
              <a:t>other</a:t>
            </a:r>
            <a:r>
              <a:rPr lang="ru-RU" dirty="0"/>
              <a:t> </a:t>
            </a:r>
            <a:r>
              <a:rPr lang="ru-RU" dirty="0" err="1"/>
              <a:t>for</a:t>
            </a:r>
            <a:r>
              <a:rPr lang="ru-RU" dirty="0"/>
              <a:t> </a:t>
            </a:r>
            <a:r>
              <a:rPr lang="ru-RU" dirty="0" err="1"/>
              <a:t>short-term</a:t>
            </a:r>
            <a:r>
              <a:rPr lang="ru-RU" dirty="0"/>
              <a:t> </a:t>
            </a:r>
            <a:r>
              <a:rPr lang="ru-RU" dirty="0" err="1"/>
              <a:t>loans</a:t>
            </a:r>
            <a:r>
              <a:rPr lang="ru-RU" dirty="0"/>
              <a:t>. </a:t>
            </a:r>
            <a:endParaRPr lang="en-US" dirty="0" smtClean="0"/>
          </a:p>
          <a:p>
            <a:r>
              <a:rPr lang="ru-RU" dirty="0" err="1"/>
              <a:t>There</a:t>
            </a:r>
            <a:r>
              <a:rPr lang="ru-RU" dirty="0"/>
              <a:t> </a:t>
            </a:r>
            <a:r>
              <a:rPr lang="ru-RU" dirty="0" err="1"/>
              <a:t>are</a:t>
            </a:r>
            <a:r>
              <a:rPr lang="ru-RU" dirty="0"/>
              <a:t> a </a:t>
            </a:r>
            <a:r>
              <a:rPr lang="ru-RU" dirty="0" err="1"/>
              <a:t>total</a:t>
            </a:r>
            <a:r>
              <a:rPr lang="ru-RU" dirty="0"/>
              <a:t> </a:t>
            </a:r>
            <a:r>
              <a:rPr lang="ru-RU" dirty="0" err="1"/>
              <a:t>of</a:t>
            </a:r>
            <a:r>
              <a:rPr lang="ru-RU" dirty="0"/>
              <a:t> 150 </a:t>
            </a:r>
            <a:r>
              <a:rPr lang="ru-RU" dirty="0" err="1"/>
              <a:t>Libor</a:t>
            </a:r>
            <a:r>
              <a:rPr lang="ru-RU" dirty="0"/>
              <a:t> </a:t>
            </a:r>
            <a:r>
              <a:rPr lang="ru-RU" dirty="0" err="1"/>
              <a:t>rates</a:t>
            </a:r>
            <a:r>
              <a:rPr lang="ru-RU" dirty="0"/>
              <a:t> </a:t>
            </a:r>
            <a:r>
              <a:rPr lang="ru-RU" dirty="0" err="1"/>
              <a:t>posted</a:t>
            </a:r>
            <a:r>
              <a:rPr lang="ru-RU" dirty="0"/>
              <a:t> </a:t>
            </a:r>
            <a:r>
              <a:rPr lang="ru-RU" dirty="0" err="1"/>
              <a:t>each</a:t>
            </a:r>
            <a:r>
              <a:rPr lang="ru-RU" dirty="0"/>
              <a:t> </a:t>
            </a:r>
            <a:r>
              <a:rPr lang="ru-RU" dirty="0" err="1"/>
              <a:t>day</a:t>
            </a:r>
            <a:r>
              <a:rPr lang="ru-RU" dirty="0"/>
              <a:t>; </a:t>
            </a:r>
            <a:r>
              <a:rPr lang="ru-RU" dirty="0" err="1"/>
              <a:t>interest</a:t>
            </a:r>
            <a:r>
              <a:rPr lang="ru-RU" dirty="0"/>
              <a:t> </a:t>
            </a:r>
            <a:r>
              <a:rPr lang="ru-RU" dirty="0" err="1"/>
              <a:t>rates</a:t>
            </a:r>
            <a:r>
              <a:rPr lang="ru-RU" dirty="0"/>
              <a:t> </a:t>
            </a:r>
            <a:r>
              <a:rPr lang="ru-RU" dirty="0" err="1"/>
              <a:t>are</a:t>
            </a:r>
            <a:r>
              <a:rPr lang="ru-RU" dirty="0"/>
              <a:t> </a:t>
            </a:r>
            <a:r>
              <a:rPr lang="ru-RU" dirty="0" err="1"/>
              <a:t>compiled</a:t>
            </a:r>
            <a:r>
              <a:rPr lang="ru-RU" dirty="0"/>
              <a:t> </a:t>
            </a:r>
            <a:r>
              <a:rPr lang="ru-RU" dirty="0" err="1"/>
              <a:t>for</a:t>
            </a:r>
            <a:r>
              <a:rPr lang="ru-RU" dirty="0"/>
              <a:t> </a:t>
            </a:r>
            <a:r>
              <a:rPr lang="ru-RU" dirty="0" err="1"/>
              <a:t>loans</a:t>
            </a:r>
            <a:r>
              <a:rPr lang="ru-RU" dirty="0"/>
              <a:t> </a:t>
            </a:r>
            <a:r>
              <a:rPr lang="ru-RU" dirty="0" err="1"/>
              <a:t>with</a:t>
            </a:r>
            <a:r>
              <a:rPr lang="ru-RU" dirty="0"/>
              <a:t> 15 </a:t>
            </a:r>
            <a:r>
              <a:rPr lang="ru-RU" dirty="0" err="1"/>
              <a:t>different</a:t>
            </a:r>
            <a:r>
              <a:rPr lang="ru-RU" dirty="0"/>
              <a:t> </a:t>
            </a:r>
            <a:r>
              <a:rPr lang="ru-RU" dirty="0" err="1" smtClean="0"/>
              <a:t>maturities</a:t>
            </a:r>
            <a:r>
              <a:rPr lang="ru-RU" dirty="0" smtClean="0"/>
              <a:t> </a:t>
            </a:r>
            <a:r>
              <a:rPr lang="ru-RU" dirty="0" err="1"/>
              <a:t>for</a:t>
            </a:r>
            <a:r>
              <a:rPr lang="ru-RU" dirty="0"/>
              <a:t> </a:t>
            </a:r>
            <a:r>
              <a:rPr lang="ru-RU" dirty="0" err="1"/>
              <a:t>each</a:t>
            </a:r>
            <a:r>
              <a:rPr lang="ru-RU" dirty="0"/>
              <a:t> </a:t>
            </a:r>
            <a:r>
              <a:rPr lang="ru-RU" dirty="0" err="1"/>
              <a:t>of</a:t>
            </a:r>
            <a:r>
              <a:rPr lang="ru-RU" dirty="0"/>
              <a:t> 10 </a:t>
            </a:r>
            <a:r>
              <a:rPr lang="ru-RU" dirty="0" err="1"/>
              <a:t>major</a:t>
            </a:r>
            <a:r>
              <a:rPr lang="ru-RU" dirty="0"/>
              <a:t> </a:t>
            </a:r>
            <a:r>
              <a:rPr lang="ru-RU" dirty="0" err="1"/>
              <a:t>currencies</a:t>
            </a:r>
            <a:r>
              <a:rPr lang="ru-RU" dirty="0"/>
              <a:t>. </a:t>
            </a:r>
            <a:endParaRPr lang="en-US" dirty="0" smtClean="0"/>
          </a:p>
          <a:p>
            <a:r>
              <a:rPr lang="ru-RU" dirty="0" err="1" smtClean="0"/>
              <a:t>The</a:t>
            </a:r>
            <a:r>
              <a:rPr lang="ru-RU" dirty="0" smtClean="0"/>
              <a:t> </a:t>
            </a:r>
            <a:r>
              <a:rPr lang="ru-RU" dirty="0" err="1"/>
              <a:t>most</a:t>
            </a:r>
            <a:r>
              <a:rPr lang="ru-RU" dirty="0"/>
              <a:t> </a:t>
            </a:r>
            <a:r>
              <a:rPr lang="ru-RU" dirty="0" err="1"/>
              <a:t>commonly</a:t>
            </a:r>
            <a:r>
              <a:rPr lang="ru-RU" dirty="0"/>
              <a:t> </a:t>
            </a:r>
            <a:r>
              <a:rPr lang="ru-RU" dirty="0" err="1"/>
              <a:t>quoted</a:t>
            </a:r>
            <a:r>
              <a:rPr lang="ru-RU" dirty="0"/>
              <a:t> </a:t>
            </a:r>
            <a:r>
              <a:rPr lang="ru-RU" dirty="0" err="1"/>
              <a:t>rate</a:t>
            </a:r>
            <a:r>
              <a:rPr lang="ru-RU" dirty="0"/>
              <a:t> </a:t>
            </a:r>
            <a:r>
              <a:rPr lang="ru-RU" dirty="0" err="1"/>
              <a:t>is</a:t>
            </a:r>
            <a:r>
              <a:rPr lang="ru-RU" dirty="0"/>
              <a:t> </a:t>
            </a:r>
            <a:r>
              <a:rPr lang="ru-RU" dirty="0" err="1"/>
              <a:t>the</a:t>
            </a:r>
            <a:r>
              <a:rPr lang="ru-RU" dirty="0"/>
              <a:t> </a:t>
            </a:r>
            <a:r>
              <a:rPr lang="ru-RU" dirty="0" err="1"/>
              <a:t>three-month</a:t>
            </a:r>
            <a:r>
              <a:rPr lang="ru-RU" dirty="0"/>
              <a:t> U.S. </a:t>
            </a:r>
            <a:r>
              <a:rPr lang="ru-RU" dirty="0" err="1"/>
              <a:t>dollar</a:t>
            </a:r>
            <a:r>
              <a:rPr lang="ru-RU" dirty="0"/>
              <a:t> </a:t>
            </a:r>
            <a:r>
              <a:rPr lang="ru-RU" dirty="0" err="1"/>
              <a:t>rate</a:t>
            </a:r>
            <a:endParaRPr lang="ru-RU" dirty="0"/>
          </a:p>
        </p:txBody>
      </p:sp>
    </p:spTree>
    <p:extLst>
      <p:ext uri="{BB962C8B-B14F-4D97-AF65-F5344CB8AC3E}">
        <p14:creationId xmlns:p14="http://schemas.microsoft.com/office/powerpoint/2010/main" val="1971362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Libor rates set the basis for a range of financial instruments such as</a:t>
            </a:r>
            <a:r>
              <a:rPr lang="en-US" dirty="0" smtClean="0"/>
              <a:t>:</a:t>
            </a:r>
            <a:endParaRPr lang="ru-RU" dirty="0"/>
          </a:p>
        </p:txBody>
      </p:sp>
      <p:sp>
        <p:nvSpPr>
          <p:cNvPr id="3" name="Объект 2"/>
          <p:cNvSpPr>
            <a:spLocks noGrp="1"/>
          </p:cNvSpPr>
          <p:nvPr>
            <p:ph idx="1"/>
          </p:nvPr>
        </p:nvSpPr>
        <p:spPr/>
        <p:txBody>
          <a:bodyPr anchor="ctr"/>
          <a:lstStyle/>
          <a:p>
            <a:pPr lvl="0"/>
            <a:r>
              <a:rPr lang="en-US" dirty="0" smtClean="0"/>
              <a:t>home </a:t>
            </a:r>
            <a:r>
              <a:rPr lang="en-US" dirty="0"/>
              <a:t>mortgages;</a:t>
            </a:r>
            <a:endParaRPr lang="ru-RU" dirty="0"/>
          </a:p>
          <a:p>
            <a:pPr lvl="0"/>
            <a:r>
              <a:rPr lang="en-US" dirty="0"/>
              <a:t>corporate loans;</a:t>
            </a:r>
            <a:endParaRPr lang="ru-RU" dirty="0"/>
          </a:p>
          <a:p>
            <a:pPr lvl="0"/>
            <a:r>
              <a:rPr lang="en-US" dirty="0"/>
              <a:t>credit card interest rates.</a:t>
            </a:r>
            <a:endParaRPr lang="ru-RU" dirty="0"/>
          </a:p>
          <a:p>
            <a:endParaRPr lang="ru-RU" dirty="0"/>
          </a:p>
        </p:txBody>
      </p:sp>
    </p:spTree>
    <p:extLst>
      <p:ext uri="{BB962C8B-B14F-4D97-AF65-F5344CB8AC3E}">
        <p14:creationId xmlns:p14="http://schemas.microsoft.com/office/powerpoint/2010/main" val="38681724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5.3. Offshore Banking Practices</a:t>
            </a:r>
            <a:endParaRPr lang="ru-RU" dirty="0"/>
          </a:p>
        </p:txBody>
      </p:sp>
      <p:sp>
        <p:nvSpPr>
          <p:cNvPr id="3" name="Объект 2"/>
          <p:cNvSpPr>
            <a:spLocks noGrp="1"/>
          </p:cNvSpPr>
          <p:nvPr>
            <p:ph idx="1"/>
          </p:nvPr>
        </p:nvSpPr>
        <p:spPr/>
        <p:txBody>
          <a:bodyPr anchor="ctr"/>
          <a:lstStyle/>
          <a:p>
            <a:r>
              <a:rPr lang="ru-RU" dirty="0" err="1"/>
              <a:t>Eurobanks</a:t>
            </a:r>
            <a:r>
              <a:rPr lang="ru-RU" dirty="0"/>
              <a:t> </a:t>
            </a:r>
            <a:r>
              <a:rPr lang="ru-RU" dirty="0" err="1"/>
              <a:t>are</a:t>
            </a:r>
            <a:r>
              <a:rPr lang="ru-RU" dirty="0"/>
              <a:t> </a:t>
            </a:r>
            <a:r>
              <a:rPr lang="ru-RU" dirty="0" err="1"/>
              <a:t>not</a:t>
            </a:r>
            <a:r>
              <a:rPr lang="ru-RU" dirty="0"/>
              <a:t> </a:t>
            </a:r>
            <a:r>
              <a:rPr lang="ru-RU" dirty="0" err="1"/>
              <a:t>able</a:t>
            </a:r>
            <a:r>
              <a:rPr lang="ru-RU" dirty="0"/>
              <a:t> </a:t>
            </a:r>
            <a:r>
              <a:rPr lang="ru-RU" dirty="0" err="1"/>
              <a:t>to</a:t>
            </a:r>
            <a:r>
              <a:rPr lang="ru-RU" dirty="0"/>
              <a:t> </a:t>
            </a:r>
            <a:r>
              <a:rPr lang="ru-RU" dirty="0" err="1"/>
              <a:t>create</a:t>
            </a:r>
            <a:r>
              <a:rPr lang="ru-RU" dirty="0"/>
              <a:t> </a:t>
            </a:r>
            <a:r>
              <a:rPr lang="ru-RU" dirty="0" err="1"/>
              <a:t>money</a:t>
            </a:r>
            <a:r>
              <a:rPr lang="ru-RU" dirty="0"/>
              <a:t> </a:t>
            </a:r>
            <a:r>
              <a:rPr lang="ru-RU" dirty="0" err="1"/>
              <a:t>as</a:t>
            </a:r>
            <a:r>
              <a:rPr lang="ru-RU" dirty="0"/>
              <a:t> </a:t>
            </a:r>
            <a:r>
              <a:rPr lang="ru-RU" dirty="0" err="1"/>
              <a:t>banks</a:t>
            </a:r>
            <a:r>
              <a:rPr lang="ru-RU" dirty="0"/>
              <a:t> </a:t>
            </a:r>
            <a:r>
              <a:rPr lang="ru-RU" dirty="0" err="1"/>
              <a:t>can</a:t>
            </a:r>
            <a:r>
              <a:rPr lang="ru-RU" dirty="0"/>
              <a:t> </a:t>
            </a:r>
            <a:r>
              <a:rPr lang="ru-RU" dirty="0" err="1"/>
              <a:t>in</a:t>
            </a:r>
            <a:r>
              <a:rPr lang="ru-RU" dirty="0"/>
              <a:t> a </a:t>
            </a:r>
            <a:r>
              <a:rPr lang="ru-RU" dirty="0" err="1"/>
              <a:t>domestic</a:t>
            </a:r>
            <a:r>
              <a:rPr lang="ru-RU" dirty="0"/>
              <a:t> </a:t>
            </a:r>
            <a:r>
              <a:rPr lang="ru-RU" dirty="0" err="1"/>
              <a:t>setting</a:t>
            </a:r>
            <a:r>
              <a:rPr lang="ru-RU" dirty="0"/>
              <a:t>. </a:t>
            </a:r>
            <a:r>
              <a:rPr lang="ru-RU" dirty="0" err="1"/>
              <a:t>Eurobanks</a:t>
            </a:r>
            <a:r>
              <a:rPr lang="ru-RU" dirty="0"/>
              <a:t> </a:t>
            </a:r>
            <a:r>
              <a:rPr lang="ru-RU" dirty="0" err="1"/>
              <a:t>are</a:t>
            </a:r>
            <a:r>
              <a:rPr lang="ru-RU" dirty="0"/>
              <a:t> </a:t>
            </a:r>
            <a:r>
              <a:rPr lang="ru-RU" dirty="0" err="1"/>
              <a:t>essentially</a:t>
            </a:r>
            <a:r>
              <a:rPr lang="ru-RU" dirty="0"/>
              <a:t> </a:t>
            </a:r>
            <a:r>
              <a:rPr lang="ru-RU" dirty="0" err="1"/>
              <a:t>intermediaries</a:t>
            </a:r>
            <a:r>
              <a:rPr lang="ru-RU" dirty="0"/>
              <a:t>; </a:t>
            </a:r>
            <a:r>
              <a:rPr lang="ru-RU" dirty="0" err="1"/>
              <a:t>they</a:t>
            </a:r>
            <a:r>
              <a:rPr lang="ru-RU" dirty="0"/>
              <a:t> </a:t>
            </a:r>
            <a:r>
              <a:rPr lang="ru-RU" dirty="0" err="1"/>
              <a:t>accept</a:t>
            </a:r>
            <a:r>
              <a:rPr lang="ru-RU" dirty="0"/>
              <a:t> </a:t>
            </a:r>
            <a:r>
              <a:rPr lang="ru-RU" dirty="0" err="1" smtClean="0"/>
              <a:t>deposits</a:t>
            </a:r>
            <a:r>
              <a:rPr lang="ru-RU" dirty="0" smtClean="0"/>
              <a:t> </a:t>
            </a:r>
            <a:r>
              <a:rPr lang="ru-RU" dirty="0" err="1"/>
              <a:t>and</a:t>
            </a:r>
            <a:r>
              <a:rPr lang="ru-RU" dirty="0"/>
              <a:t> </a:t>
            </a:r>
            <a:r>
              <a:rPr lang="ru-RU" dirty="0" err="1"/>
              <a:t>then</a:t>
            </a:r>
            <a:r>
              <a:rPr lang="ru-RU" dirty="0"/>
              <a:t> </a:t>
            </a:r>
            <a:r>
              <a:rPr lang="ru-RU" dirty="0" err="1"/>
              <a:t>loan</a:t>
            </a:r>
            <a:r>
              <a:rPr lang="ru-RU" dirty="0"/>
              <a:t> </a:t>
            </a:r>
            <a:r>
              <a:rPr lang="ru-RU" dirty="0" err="1"/>
              <a:t>these</a:t>
            </a:r>
            <a:r>
              <a:rPr lang="ru-RU" dirty="0"/>
              <a:t> </a:t>
            </a:r>
            <a:r>
              <a:rPr lang="ru-RU" dirty="0" err="1"/>
              <a:t>deposits</a:t>
            </a:r>
            <a:r>
              <a:rPr lang="ru-RU" dirty="0"/>
              <a:t>. </a:t>
            </a:r>
            <a:endParaRPr lang="en-US" dirty="0" smtClean="0"/>
          </a:p>
          <a:p>
            <a:r>
              <a:rPr lang="ru-RU" dirty="0" err="1"/>
              <a:t>Like</a:t>
            </a:r>
            <a:r>
              <a:rPr lang="ru-RU" dirty="0"/>
              <a:t> </a:t>
            </a:r>
            <a:r>
              <a:rPr lang="ru-RU" dirty="0" err="1"/>
              <a:t>all</a:t>
            </a:r>
            <a:r>
              <a:rPr lang="ru-RU" dirty="0"/>
              <a:t> </a:t>
            </a:r>
            <a:r>
              <a:rPr lang="ru-RU" dirty="0" err="1"/>
              <a:t>intermediaries</a:t>
            </a:r>
            <a:r>
              <a:rPr lang="ru-RU" dirty="0"/>
              <a:t>, </a:t>
            </a:r>
            <a:r>
              <a:rPr lang="ru-RU" dirty="0" err="1"/>
              <a:t>Eurobanks</a:t>
            </a:r>
            <a:r>
              <a:rPr lang="ru-RU" dirty="0"/>
              <a:t> </a:t>
            </a:r>
            <a:r>
              <a:rPr lang="ru-RU" dirty="0" err="1"/>
              <a:t>tend</a:t>
            </a:r>
            <a:r>
              <a:rPr lang="ru-RU" dirty="0"/>
              <a:t> </a:t>
            </a:r>
            <a:r>
              <a:rPr lang="ru-RU" dirty="0" err="1"/>
              <a:t>to</a:t>
            </a:r>
            <a:r>
              <a:rPr lang="ru-RU" dirty="0"/>
              <a:t> </a:t>
            </a:r>
            <a:r>
              <a:rPr lang="ru-RU" dirty="0" err="1"/>
              <a:t>borrow</a:t>
            </a:r>
            <a:r>
              <a:rPr lang="ru-RU" dirty="0"/>
              <a:t> </a:t>
            </a:r>
            <a:r>
              <a:rPr lang="ru-RU" dirty="0" err="1"/>
              <a:t>short</a:t>
            </a:r>
            <a:r>
              <a:rPr lang="ru-RU" dirty="0"/>
              <a:t> </a:t>
            </a:r>
            <a:r>
              <a:rPr lang="ru-RU" dirty="0" err="1"/>
              <a:t>term</a:t>
            </a:r>
            <a:r>
              <a:rPr lang="ru-RU" dirty="0"/>
              <a:t> </a:t>
            </a:r>
            <a:r>
              <a:rPr lang="ru-RU" dirty="0" err="1"/>
              <a:t>and</a:t>
            </a:r>
            <a:r>
              <a:rPr lang="ru-RU" dirty="0"/>
              <a:t> </a:t>
            </a:r>
            <a:r>
              <a:rPr lang="ru-RU" dirty="0" err="1"/>
              <a:t>lend</a:t>
            </a:r>
            <a:r>
              <a:rPr lang="ru-RU" dirty="0"/>
              <a:t> </a:t>
            </a:r>
            <a:r>
              <a:rPr lang="ru-RU" dirty="0" err="1"/>
              <a:t>long</a:t>
            </a:r>
            <a:r>
              <a:rPr lang="ru-RU" dirty="0"/>
              <a:t> </a:t>
            </a:r>
            <a:r>
              <a:rPr lang="ru-RU" dirty="0" err="1"/>
              <a:t>term</a:t>
            </a:r>
            <a:r>
              <a:rPr lang="ru-RU" dirty="0"/>
              <a:t>. </a:t>
            </a:r>
          </a:p>
        </p:txBody>
      </p:sp>
    </p:spTree>
    <p:extLst>
      <p:ext uri="{BB962C8B-B14F-4D97-AF65-F5344CB8AC3E}">
        <p14:creationId xmlns:p14="http://schemas.microsoft.com/office/powerpoint/2010/main" val="36592506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err="1"/>
              <a:t>External</a:t>
            </a:r>
            <a:r>
              <a:rPr lang="ru-RU" sz="3200" dirty="0"/>
              <a:t> </a:t>
            </a:r>
            <a:r>
              <a:rPr lang="ru-RU" sz="3200" dirty="0" err="1"/>
              <a:t>positions</a:t>
            </a:r>
            <a:r>
              <a:rPr lang="ru-RU" sz="3200" dirty="0"/>
              <a:t> </a:t>
            </a:r>
            <a:r>
              <a:rPr lang="ru-RU" sz="3200" dirty="0" err="1"/>
              <a:t>of</a:t>
            </a:r>
            <a:r>
              <a:rPr lang="ru-RU" sz="3200" dirty="0"/>
              <a:t> </a:t>
            </a:r>
            <a:r>
              <a:rPr lang="ru-RU" sz="3200" dirty="0" err="1"/>
              <a:t>banks</a:t>
            </a:r>
            <a:r>
              <a:rPr lang="ru-RU" sz="3200" dirty="0"/>
              <a:t> </a:t>
            </a:r>
            <a:r>
              <a:rPr lang="ru-RU" sz="3200" dirty="0" err="1"/>
              <a:t>in</a:t>
            </a:r>
            <a:r>
              <a:rPr lang="ru-RU" sz="3200" dirty="0"/>
              <a:t> </a:t>
            </a:r>
            <a:r>
              <a:rPr lang="ru-RU" sz="3200" dirty="0" err="1"/>
              <a:t>foreign</a:t>
            </a:r>
            <a:r>
              <a:rPr lang="ru-RU" sz="3200" dirty="0"/>
              <a:t> </a:t>
            </a:r>
            <a:r>
              <a:rPr lang="ru-RU" sz="3200" dirty="0" err="1"/>
              <a:t>currencies</a:t>
            </a:r>
            <a:r>
              <a:rPr lang="ru-RU" sz="3200" dirty="0"/>
              <a:t> (</a:t>
            </a:r>
            <a:r>
              <a:rPr lang="ru-RU" sz="3200" dirty="0" err="1"/>
              <a:t>assets</a:t>
            </a:r>
            <a:r>
              <a:rPr lang="ru-RU" sz="3200" dirty="0"/>
              <a:t> </a:t>
            </a:r>
            <a:r>
              <a:rPr lang="ru-RU" sz="3200" dirty="0" err="1"/>
              <a:t>in</a:t>
            </a:r>
            <a:r>
              <a:rPr lang="ru-RU" sz="3200" dirty="0"/>
              <a:t> </a:t>
            </a:r>
            <a:r>
              <a:rPr lang="ru-RU" sz="3200" dirty="0" err="1"/>
              <a:t>billions</a:t>
            </a:r>
            <a:r>
              <a:rPr lang="ru-RU" sz="3200" dirty="0"/>
              <a:t> </a:t>
            </a:r>
            <a:r>
              <a:rPr lang="ru-RU" sz="3200" dirty="0" err="1"/>
              <a:t>of</a:t>
            </a:r>
            <a:r>
              <a:rPr lang="ru-RU" sz="3200" dirty="0"/>
              <a:t> US </a:t>
            </a:r>
            <a:r>
              <a:rPr lang="ru-RU" sz="3200" dirty="0" err="1"/>
              <a:t>dollars</a:t>
            </a:r>
            <a:r>
              <a:rPr lang="ru-RU" sz="3200" dirty="0"/>
              <a:t>)</a:t>
            </a:r>
          </a:p>
        </p:txBody>
      </p:sp>
      <p:graphicFrame>
        <p:nvGraphicFramePr>
          <p:cNvPr id="4" name="Объект 3"/>
          <p:cNvGraphicFramePr>
            <a:graphicFrameLocks noGrp="1"/>
          </p:cNvGraphicFramePr>
          <p:nvPr>
            <p:ph idx="1"/>
            <p:extLst>
              <p:ext uri="{D42A27DB-BD31-4B8C-83A1-F6EECF244321}">
                <p14:modId xmlns:p14="http://schemas.microsoft.com/office/powerpoint/2010/main" val="2148713480"/>
              </p:ext>
            </p:extLst>
          </p:nvPr>
        </p:nvGraphicFramePr>
        <p:xfrm>
          <a:off x="395536" y="1412776"/>
          <a:ext cx="8064896" cy="4644390"/>
        </p:xfrm>
        <a:graphic>
          <a:graphicData uri="http://schemas.openxmlformats.org/drawingml/2006/table">
            <a:tbl>
              <a:tblPr firstRow="1" firstCol="1" bandRow="1">
                <a:tableStyleId>{5C22544A-7EE6-4342-B048-85BDC9FD1C3A}</a:tableStyleId>
              </a:tblPr>
              <a:tblGrid>
                <a:gridCol w="2311775"/>
                <a:gridCol w="982406"/>
                <a:gridCol w="973635"/>
                <a:gridCol w="987280"/>
                <a:gridCol w="982406"/>
                <a:gridCol w="987280"/>
                <a:gridCol w="840114"/>
              </a:tblGrid>
              <a:tr h="438150">
                <a:tc>
                  <a:txBody>
                    <a:bodyPr/>
                    <a:lstStyle/>
                    <a:p>
                      <a:endParaRPr lang="ru-RU" sz="1600">
                        <a:effectLst/>
                        <a:latin typeface="Calibri"/>
                      </a:endParaRPr>
                    </a:p>
                  </a:txBody>
                  <a:tcPr marL="68580" marR="68580" marT="0" marB="0" anchor="ctr"/>
                </a:tc>
                <a:tc gridSpan="3">
                  <a:txBody>
                    <a:bodyPr/>
                    <a:lstStyle/>
                    <a:p>
                      <a:pPr algn="ctr">
                        <a:lnSpc>
                          <a:spcPct val="115000"/>
                        </a:lnSpc>
                        <a:spcAft>
                          <a:spcPts val="0"/>
                        </a:spcAft>
                      </a:pPr>
                      <a:r>
                        <a:rPr lang="en-US" sz="1600">
                          <a:effectLst/>
                        </a:rPr>
                        <a:t>Dec 2011</a:t>
                      </a:r>
                      <a:endParaRPr lang="ru-RU" sz="1600">
                        <a:effectLst/>
                        <a:latin typeface="Calibri"/>
                        <a:ea typeface="Calibri"/>
                        <a:cs typeface="Times New Roman"/>
                      </a:endParaRPr>
                    </a:p>
                  </a:txBody>
                  <a:tcPr marL="68580" marR="68580" marT="0" marB="0" anchor="ctr"/>
                </a:tc>
                <a:tc hMerge="1">
                  <a:txBody>
                    <a:bodyPr/>
                    <a:lstStyle/>
                    <a:p>
                      <a:endParaRPr lang="ru-RU"/>
                    </a:p>
                  </a:txBody>
                  <a:tcPr/>
                </a:tc>
                <a:tc hMerge="1">
                  <a:txBody>
                    <a:bodyPr/>
                    <a:lstStyle/>
                    <a:p>
                      <a:endParaRPr lang="ru-RU"/>
                    </a:p>
                  </a:txBody>
                  <a:tcPr/>
                </a:tc>
                <a:tc gridSpan="3">
                  <a:txBody>
                    <a:bodyPr/>
                    <a:lstStyle/>
                    <a:p>
                      <a:pPr algn="ctr">
                        <a:lnSpc>
                          <a:spcPct val="115000"/>
                        </a:lnSpc>
                        <a:spcAft>
                          <a:spcPts val="0"/>
                        </a:spcAft>
                      </a:pPr>
                      <a:r>
                        <a:rPr lang="en-US" sz="1600">
                          <a:effectLst/>
                        </a:rPr>
                        <a:t>Mar 2014</a:t>
                      </a:r>
                      <a:endParaRPr lang="ru-RU" sz="1600">
                        <a:effectLst/>
                        <a:latin typeface="Calibri"/>
                        <a:ea typeface="Calibri"/>
                        <a:cs typeface="Times New Roman"/>
                      </a:endParaRPr>
                    </a:p>
                  </a:txBody>
                  <a:tcPr marL="68580" marR="68580" marT="0" marB="0" anchor="ctr"/>
                </a:tc>
                <a:tc hMerge="1">
                  <a:txBody>
                    <a:bodyPr/>
                    <a:lstStyle/>
                    <a:p>
                      <a:endParaRPr lang="ru-RU"/>
                    </a:p>
                  </a:txBody>
                  <a:tcPr/>
                </a:tc>
                <a:tc hMerge="1">
                  <a:txBody>
                    <a:bodyPr/>
                    <a:lstStyle/>
                    <a:p>
                      <a:endParaRPr lang="ru-RU"/>
                    </a:p>
                  </a:txBody>
                  <a:tcPr/>
                </a:tc>
              </a:tr>
              <a:tr h="257810">
                <a:tc rowSpan="2">
                  <a:txBody>
                    <a:bodyPr/>
                    <a:lstStyle/>
                    <a:p>
                      <a:pPr algn="ctr">
                        <a:lnSpc>
                          <a:spcPct val="115000"/>
                        </a:lnSpc>
                        <a:spcAft>
                          <a:spcPts val="0"/>
                        </a:spcAft>
                      </a:pPr>
                      <a:r>
                        <a:rPr lang="ru-RU" sz="1600">
                          <a:effectLst/>
                        </a:rPr>
                        <a:t>Country</a:t>
                      </a:r>
                      <a:endParaRPr lang="ru-RU" sz="1600">
                        <a:effectLst/>
                        <a:latin typeface="Calibri"/>
                        <a:ea typeface="Calibri"/>
                        <a:cs typeface="Times New Roman"/>
                      </a:endParaRPr>
                    </a:p>
                  </a:txBody>
                  <a:tcPr marL="68580" marR="68580" marT="0" marB="0" anchor="ctr"/>
                </a:tc>
                <a:tc rowSpan="2">
                  <a:txBody>
                    <a:bodyPr/>
                    <a:lstStyle/>
                    <a:p>
                      <a:pPr algn="ctr">
                        <a:lnSpc>
                          <a:spcPct val="115000"/>
                        </a:lnSpc>
                        <a:spcAft>
                          <a:spcPts val="0"/>
                        </a:spcAft>
                      </a:pPr>
                      <a:r>
                        <a:rPr lang="ru-RU" sz="1600">
                          <a:effectLst/>
                        </a:rPr>
                        <a:t>All sectors</a:t>
                      </a:r>
                      <a:endParaRPr lang="ru-RU" sz="1600">
                        <a:effectLst/>
                        <a:latin typeface="Calibri"/>
                        <a:ea typeface="Calibri"/>
                        <a:cs typeface="Times New Roman"/>
                      </a:endParaRPr>
                    </a:p>
                  </a:txBody>
                  <a:tcPr marL="68580" marR="68580" marT="0" marB="0" anchor="ctr"/>
                </a:tc>
                <a:tc gridSpan="2">
                  <a:txBody>
                    <a:bodyPr/>
                    <a:lstStyle/>
                    <a:p>
                      <a:pPr algn="ctr">
                        <a:lnSpc>
                          <a:spcPct val="115000"/>
                        </a:lnSpc>
                        <a:spcAft>
                          <a:spcPts val="0"/>
                        </a:spcAft>
                      </a:pPr>
                      <a:r>
                        <a:rPr lang="en-US" sz="1600">
                          <a:effectLst/>
                        </a:rPr>
                        <a:t>Nonbank sector</a:t>
                      </a:r>
                      <a:endParaRPr lang="ru-RU" sz="1600">
                        <a:effectLst/>
                        <a:latin typeface="Calibri"/>
                        <a:ea typeface="Calibri"/>
                        <a:cs typeface="Times New Roman"/>
                      </a:endParaRPr>
                    </a:p>
                  </a:txBody>
                  <a:tcPr marL="68580" marR="68580" marT="0" marB="0" anchor="ctr"/>
                </a:tc>
                <a:tc hMerge="1">
                  <a:txBody>
                    <a:bodyPr/>
                    <a:lstStyle/>
                    <a:p>
                      <a:endParaRPr lang="ru-RU"/>
                    </a:p>
                  </a:txBody>
                  <a:tcPr/>
                </a:tc>
                <a:tc rowSpan="2">
                  <a:txBody>
                    <a:bodyPr/>
                    <a:lstStyle/>
                    <a:p>
                      <a:pPr algn="ctr">
                        <a:lnSpc>
                          <a:spcPct val="115000"/>
                        </a:lnSpc>
                        <a:spcAft>
                          <a:spcPts val="0"/>
                        </a:spcAft>
                      </a:pPr>
                      <a:r>
                        <a:rPr lang="ru-RU" sz="1600">
                          <a:effectLst/>
                        </a:rPr>
                        <a:t>All sectors</a:t>
                      </a:r>
                      <a:endParaRPr lang="ru-RU" sz="1600">
                        <a:effectLst/>
                        <a:latin typeface="Calibri"/>
                        <a:ea typeface="Calibri"/>
                        <a:cs typeface="Times New Roman"/>
                      </a:endParaRPr>
                    </a:p>
                  </a:txBody>
                  <a:tcPr marL="68580" marR="68580" marT="0" marB="0" anchor="ctr"/>
                </a:tc>
                <a:tc gridSpan="2">
                  <a:txBody>
                    <a:bodyPr/>
                    <a:lstStyle/>
                    <a:p>
                      <a:pPr algn="ctr">
                        <a:lnSpc>
                          <a:spcPct val="115000"/>
                        </a:lnSpc>
                        <a:spcAft>
                          <a:spcPts val="0"/>
                        </a:spcAft>
                      </a:pPr>
                      <a:r>
                        <a:rPr lang="en-US" sz="1600">
                          <a:effectLst/>
                        </a:rPr>
                        <a:t>Nonbank sector</a:t>
                      </a:r>
                      <a:endParaRPr lang="ru-RU" sz="1600">
                        <a:effectLst/>
                        <a:latin typeface="Calibri"/>
                        <a:ea typeface="Calibri"/>
                        <a:cs typeface="Times New Roman"/>
                      </a:endParaRPr>
                    </a:p>
                  </a:txBody>
                  <a:tcPr marL="68580" marR="68580" marT="0" marB="0" anchor="ctr"/>
                </a:tc>
                <a:tc hMerge="1">
                  <a:txBody>
                    <a:bodyPr/>
                    <a:lstStyle/>
                    <a:p>
                      <a:endParaRPr lang="ru-RU"/>
                    </a:p>
                  </a:txBody>
                  <a:tcPr/>
                </a:tc>
              </a:tr>
              <a:tr h="257175">
                <a:tc vMerge="1">
                  <a:txBody>
                    <a:bodyPr/>
                    <a:lstStyle/>
                    <a:p>
                      <a:endParaRPr lang="ru-RU"/>
                    </a:p>
                  </a:txBody>
                  <a:tcPr/>
                </a:tc>
                <a:tc vMerge="1">
                  <a:txBody>
                    <a:bodyPr/>
                    <a:lstStyle/>
                    <a:p>
                      <a:endParaRPr lang="ru-RU"/>
                    </a:p>
                  </a:txBody>
                  <a:tcPr/>
                </a:tc>
                <a:tc>
                  <a:txBody>
                    <a:bodyPr/>
                    <a:lstStyle/>
                    <a:p>
                      <a:pPr algn="ctr">
                        <a:lnSpc>
                          <a:spcPct val="115000"/>
                        </a:lnSpc>
                        <a:spcAft>
                          <a:spcPts val="0"/>
                        </a:spcAft>
                      </a:pPr>
                      <a:r>
                        <a:rPr lang="en-US" sz="1600">
                          <a:effectLst/>
                        </a:rPr>
                        <a:t>In USD</a:t>
                      </a:r>
                      <a:endParaRPr lang="ru-RU" sz="16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600">
                          <a:effectLst/>
                        </a:rPr>
                        <a:t>In %</a:t>
                      </a:r>
                      <a:endParaRPr lang="ru-RU" sz="1600">
                        <a:effectLst/>
                        <a:latin typeface="Calibri"/>
                        <a:ea typeface="Calibri"/>
                        <a:cs typeface="Times New Roman"/>
                      </a:endParaRPr>
                    </a:p>
                  </a:txBody>
                  <a:tcPr marL="68580" marR="68580" marT="0" marB="0" anchor="ctr"/>
                </a:tc>
                <a:tc vMerge="1">
                  <a:txBody>
                    <a:bodyPr/>
                    <a:lstStyle/>
                    <a:p>
                      <a:endParaRPr lang="ru-RU"/>
                    </a:p>
                  </a:txBody>
                  <a:tcPr/>
                </a:tc>
                <a:tc>
                  <a:txBody>
                    <a:bodyPr/>
                    <a:lstStyle/>
                    <a:p>
                      <a:pPr algn="ctr">
                        <a:lnSpc>
                          <a:spcPct val="115000"/>
                        </a:lnSpc>
                        <a:spcAft>
                          <a:spcPts val="0"/>
                        </a:spcAft>
                      </a:pPr>
                      <a:r>
                        <a:rPr lang="en-US" sz="1600">
                          <a:effectLst/>
                        </a:rPr>
                        <a:t>In USD</a:t>
                      </a:r>
                      <a:endParaRPr lang="ru-RU" sz="16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600">
                          <a:effectLst/>
                        </a:rPr>
                        <a:t>In %</a:t>
                      </a:r>
                      <a:endParaRPr lang="ru-RU" sz="1600">
                        <a:effectLst/>
                        <a:latin typeface="Calibri"/>
                        <a:ea typeface="Calibri"/>
                        <a:cs typeface="Times New Roman"/>
                      </a:endParaRPr>
                    </a:p>
                  </a:txBody>
                  <a:tcPr marL="68580" marR="68580" marT="0" marB="0" anchor="ctr"/>
                </a:tc>
              </a:tr>
              <a:tr h="219075">
                <a:tc>
                  <a:txBody>
                    <a:bodyPr/>
                    <a:lstStyle/>
                    <a:p>
                      <a:pPr>
                        <a:lnSpc>
                          <a:spcPct val="115000"/>
                        </a:lnSpc>
                        <a:spcAft>
                          <a:spcPts val="0"/>
                        </a:spcAft>
                      </a:pPr>
                      <a:r>
                        <a:rPr lang="en-US" sz="1600">
                          <a:effectLst/>
                        </a:rPr>
                        <a:t>All 44 countries</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17773</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6982,7</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39%</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17915</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7382,3</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41%</a:t>
                      </a:r>
                      <a:endParaRPr lang="ru-RU" sz="1600">
                        <a:effectLst/>
                        <a:latin typeface="Calibri"/>
                        <a:ea typeface="Calibri"/>
                        <a:cs typeface="Times New Roman"/>
                      </a:endParaRPr>
                    </a:p>
                  </a:txBody>
                  <a:tcPr marL="68580" marR="68580" marT="0" marB="0"/>
                </a:tc>
              </a:tr>
              <a:tr h="219075">
                <a:tc>
                  <a:txBody>
                    <a:bodyPr/>
                    <a:lstStyle/>
                    <a:p>
                      <a:pPr>
                        <a:lnSpc>
                          <a:spcPct val="115000"/>
                        </a:lnSpc>
                        <a:spcAft>
                          <a:spcPts val="0"/>
                        </a:spcAft>
                      </a:pPr>
                      <a:r>
                        <a:rPr lang="en-US" sz="1600">
                          <a:effectLst/>
                        </a:rPr>
                        <a:t>United Kingdom</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5102,3</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2165,7</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42%</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4549,9</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2076,9</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46%</a:t>
                      </a:r>
                      <a:endParaRPr lang="ru-RU" sz="1600">
                        <a:effectLst/>
                        <a:latin typeface="Calibri"/>
                        <a:ea typeface="Calibri"/>
                        <a:cs typeface="Times New Roman"/>
                      </a:endParaRPr>
                    </a:p>
                  </a:txBody>
                  <a:tcPr marL="68580" marR="68580" marT="0" marB="0"/>
                </a:tc>
              </a:tr>
              <a:tr h="219075">
                <a:tc>
                  <a:txBody>
                    <a:bodyPr/>
                    <a:lstStyle/>
                    <a:p>
                      <a:pPr>
                        <a:lnSpc>
                          <a:spcPct val="115000"/>
                        </a:lnSpc>
                        <a:spcAft>
                          <a:spcPts val="0"/>
                        </a:spcAft>
                      </a:pPr>
                      <a:r>
                        <a:rPr lang="en-US" sz="1600">
                          <a:effectLst/>
                        </a:rPr>
                        <a:t>Japan</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2219,8</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1569,4</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71%</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2475,8</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1723,2</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70%</a:t>
                      </a:r>
                      <a:endParaRPr lang="ru-RU" sz="1600">
                        <a:effectLst/>
                        <a:latin typeface="Calibri"/>
                        <a:ea typeface="Calibri"/>
                        <a:cs typeface="Times New Roman"/>
                      </a:endParaRPr>
                    </a:p>
                  </a:txBody>
                  <a:tcPr marL="68580" marR="68580" marT="0" marB="0"/>
                </a:tc>
              </a:tr>
              <a:tr h="219075">
                <a:tc>
                  <a:txBody>
                    <a:bodyPr/>
                    <a:lstStyle/>
                    <a:p>
                      <a:pPr>
                        <a:lnSpc>
                          <a:spcPct val="115000"/>
                        </a:lnSpc>
                        <a:spcAft>
                          <a:spcPts val="0"/>
                        </a:spcAft>
                      </a:pPr>
                      <a:r>
                        <a:rPr lang="en-US" sz="1600">
                          <a:effectLst/>
                        </a:rPr>
                        <a:t>Cayman Islands</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1543,5</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390,4</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25%</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1415,9</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332</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23%</a:t>
                      </a:r>
                      <a:endParaRPr lang="ru-RU" sz="1600">
                        <a:effectLst/>
                        <a:latin typeface="Calibri"/>
                        <a:ea typeface="Calibri"/>
                        <a:cs typeface="Times New Roman"/>
                      </a:endParaRPr>
                    </a:p>
                  </a:txBody>
                  <a:tcPr marL="68580" marR="68580" marT="0" marB="0"/>
                </a:tc>
              </a:tr>
              <a:tr h="219075">
                <a:tc>
                  <a:txBody>
                    <a:bodyPr/>
                    <a:lstStyle/>
                    <a:p>
                      <a:pPr>
                        <a:lnSpc>
                          <a:spcPct val="115000"/>
                        </a:lnSpc>
                        <a:spcAft>
                          <a:spcPts val="0"/>
                        </a:spcAft>
                      </a:pPr>
                      <a:r>
                        <a:rPr lang="en-US" sz="1600">
                          <a:effectLst/>
                        </a:rPr>
                        <a:t>Hong Kong SAR</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857,4</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210,6</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25%</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1099,9</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290,7</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26%</a:t>
                      </a:r>
                      <a:endParaRPr lang="ru-RU" sz="1600">
                        <a:effectLst/>
                        <a:latin typeface="Calibri"/>
                        <a:ea typeface="Calibri"/>
                        <a:cs typeface="Times New Roman"/>
                      </a:endParaRPr>
                    </a:p>
                  </a:txBody>
                  <a:tcPr marL="68580" marR="68580" marT="0" marB="0"/>
                </a:tc>
              </a:tr>
              <a:tr h="219075">
                <a:tc>
                  <a:txBody>
                    <a:bodyPr/>
                    <a:lstStyle/>
                    <a:p>
                      <a:pPr>
                        <a:lnSpc>
                          <a:spcPct val="115000"/>
                        </a:lnSpc>
                        <a:spcAft>
                          <a:spcPts val="0"/>
                        </a:spcAft>
                      </a:pPr>
                      <a:r>
                        <a:rPr lang="en-US" sz="1600">
                          <a:effectLst/>
                        </a:rPr>
                        <a:t>France</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803,5</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243,2</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30%</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995,5</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400,2</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40%</a:t>
                      </a:r>
                      <a:endParaRPr lang="ru-RU" sz="1600">
                        <a:effectLst/>
                        <a:latin typeface="Calibri"/>
                        <a:ea typeface="Calibri"/>
                        <a:cs typeface="Times New Roman"/>
                      </a:endParaRPr>
                    </a:p>
                  </a:txBody>
                  <a:tcPr marL="68580" marR="68580" marT="0" marB="0"/>
                </a:tc>
              </a:tr>
              <a:tr h="219075">
                <a:tc>
                  <a:txBody>
                    <a:bodyPr/>
                    <a:lstStyle/>
                    <a:p>
                      <a:pPr>
                        <a:lnSpc>
                          <a:spcPct val="115000"/>
                        </a:lnSpc>
                        <a:spcAft>
                          <a:spcPts val="0"/>
                        </a:spcAft>
                      </a:pPr>
                      <a:r>
                        <a:rPr lang="en-US" sz="1600">
                          <a:effectLst/>
                        </a:rPr>
                        <a:t>Switzerland</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677,7</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142,9</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21%</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775,2</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223,9</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29%</a:t>
                      </a:r>
                      <a:endParaRPr lang="ru-RU" sz="1600">
                        <a:effectLst/>
                        <a:latin typeface="Calibri"/>
                        <a:ea typeface="Calibri"/>
                        <a:cs typeface="Times New Roman"/>
                      </a:endParaRPr>
                    </a:p>
                  </a:txBody>
                  <a:tcPr marL="68580" marR="68580" marT="0" marB="0"/>
                </a:tc>
              </a:tr>
              <a:tr h="219075">
                <a:tc>
                  <a:txBody>
                    <a:bodyPr/>
                    <a:lstStyle/>
                    <a:p>
                      <a:pPr>
                        <a:lnSpc>
                          <a:spcPct val="115000"/>
                        </a:lnSpc>
                        <a:spcAft>
                          <a:spcPts val="0"/>
                        </a:spcAft>
                      </a:pPr>
                      <a:r>
                        <a:rPr lang="en-US" sz="1600">
                          <a:effectLst/>
                        </a:rPr>
                        <a:t>Singapore</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665</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272,6</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41%</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750,1</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284,7</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38%</a:t>
                      </a:r>
                      <a:endParaRPr lang="ru-RU" sz="1600">
                        <a:effectLst/>
                        <a:latin typeface="Calibri"/>
                        <a:ea typeface="Calibri"/>
                        <a:cs typeface="Times New Roman"/>
                      </a:endParaRPr>
                    </a:p>
                  </a:txBody>
                  <a:tcPr marL="68580" marR="68580" marT="0" marB="0"/>
                </a:tc>
              </a:tr>
              <a:tr h="219075">
                <a:tc>
                  <a:txBody>
                    <a:bodyPr/>
                    <a:lstStyle/>
                    <a:p>
                      <a:pPr>
                        <a:lnSpc>
                          <a:spcPct val="115000"/>
                        </a:lnSpc>
                        <a:spcAft>
                          <a:spcPts val="0"/>
                        </a:spcAft>
                      </a:pPr>
                      <a:r>
                        <a:rPr lang="en-US" sz="1600">
                          <a:effectLst/>
                        </a:rPr>
                        <a:t>Germany</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707,5</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318,8</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45%</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703,6</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279,6</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40%</a:t>
                      </a:r>
                      <a:endParaRPr lang="ru-RU" sz="1600">
                        <a:effectLst/>
                        <a:latin typeface="Calibri"/>
                        <a:ea typeface="Calibri"/>
                        <a:cs typeface="Times New Roman"/>
                      </a:endParaRPr>
                    </a:p>
                  </a:txBody>
                  <a:tcPr marL="68580" marR="68580" marT="0" marB="0"/>
                </a:tc>
              </a:tr>
              <a:tr h="219075">
                <a:tc>
                  <a:txBody>
                    <a:bodyPr/>
                    <a:lstStyle/>
                    <a:p>
                      <a:pPr>
                        <a:lnSpc>
                          <a:spcPct val="115000"/>
                        </a:lnSpc>
                        <a:spcAft>
                          <a:spcPts val="0"/>
                        </a:spcAft>
                      </a:pPr>
                      <a:r>
                        <a:rPr lang="en-US" sz="1600">
                          <a:effectLst/>
                        </a:rPr>
                        <a:t>Netherlands</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458,3</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190,3</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42%</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545,2</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245,2</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45%</a:t>
                      </a:r>
                      <a:endParaRPr lang="ru-RU" sz="1600">
                        <a:effectLst/>
                        <a:latin typeface="Calibri"/>
                        <a:ea typeface="Calibri"/>
                        <a:cs typeface="Times New Roman"/>
                      </a:endParaRPr>
                    </a:p>
                  </a:txBody>
                  <a:tcPr marL="68580" marR="68580" marT="0" marB="0"/>
                </a:tc>
              </a:tr>
              <a:tr h="219075">
                <a:tc>
                  <a:txBody>
                    <a:bodyPr/>
                    <a:lstStyle/>
                    <a:p>
                      <a:pPr>
                        <a:lnSpc>
                          <a:spcPct val="115000"/>
                        </a:lnSpc>
                        <a:spcAft>
                          <a:spcPts val="0"/>
                        </a:spcAft>
                      </a:pPr>
                      <a:r>
                        <a:rPr lang="en-US" sz="1600">
                          <a:effectLst/>
                        </a:rPr>
                        <a:t>Sweden</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355,5</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83,5</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23%</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415,1</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101,9</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25%</a:t>
                      </a:r>
                      <a:endParaRPr lang="ru-RU" sz="1600">
                        <a:effectLst/>
                        <a:latin typeface="Calibri"/>
                        <a:ea typeface="Calibri"/>
                        <a:cs typeface="Times New Roman"/>
                      </a:endParaRPr>
                    </a:p>
                  </a:txBody>
                  <a:tcPr marL="68580" marR="68580" marT="0" marB="0"/>
                </a:tc>
              </a:tr>
              <a:tr h="219075">
                <a:tc>
                  <a:txBody>
                    <a:bodyPr/>
                    <a:lstStyle/>
                    <a:p>
                      <a:pPr>
                        <a:lnSpc>
                          <a:spcPct val="115000"/>
                        </a:lnSpc>
                        <a:spcAft>
                          <a:spcPts val="0"/>
                        </a:spcAft>
                      </a:pPr>
                      <a:r>
                        <a:rPr lang="en-US" sz="1600">
                          <a:effectLst/>
                        </a:rPr>
                        <a:t>Canada</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378,2</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127,4</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34%</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387,7</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156</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40%</a:t>
                      </a:r>
                      <a:endParaRPr lang="ru-RU" sz="1600">
                        <a:effectLst/>
                        <a:latin typeface="Calibri"/>
                        <a:ea typeface="Calibri"/>
                        <a:cs typeface="Times New Roman"/>
                      </a:endParaRPr>
                    </a:p>
                  </a:txBody>
                  <a:tcPr marL="68580" marR="68580" marT="0" marB="0"/>
                </a:tc>
              </a:tr>
              <a:tr h="219075">
                <a:tc>
                  <a:txBody>
                    <a:bodyPr/>
                    <a:lstStyle/>
                    <a:p>
                      <a:pPr>
                        <a:lnSpc>
                          <a:spcPct val="115000"/>
                        </a:lnSpc>
                        <a:spcAft>
                          <a:spcPts val="0"/>
                        </a:spcAft>
                      </a:pPr>
                      <a:r>
                        <a:rPr lang="en-US" sz="1600">
                          <a:effectLst/>
                        </a:rPr>
                        <a:t>United States</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345,4</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104</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30%</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351,1</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a:effectLst/>
                        </a:rPr>
                        <a:t>101,2</a:t>
                      </a:r>
                      <a:endParaRPr lang="ru-RU" sz="1600">
                        <a:effectLst/>
                        <a:latin typeface="Calibri"/>
                        <a:ea typeface="Calibri"/>
                        <a:cs typeface="Times New Roman"/>
                      </a:endParaRPr>
                    </a:p>
                  </a:txBody>
                  <a:tcPr marL="68580" marR="68580" marT="0" marB="0"/>
                </a:tc>
                <a:tc>
                  <a:txBody>
                    <a:bodyPr/>
                    <a:lstStyle/>
                    <a:p>
                      <a:pPr>
                        <a:lnSpc>
                          <a:spcPct val="115000"/>
                        </a:lnSpc>
                        <a:spcAft>
                          <a:spcPts val="0"/>
                        </a:spcAft>
                      </a:pPr>
                      <a:r>
                        <a:rPr lang="ru-RU" sz="1600" dirty="0">
                          <a:effectLst/>
                        </a:rPr>
                        <a:t>29%</a:t>
                      </a:r>
                      <a:endParaRPr lang="ru-RU" sz="1600" dirty="0">
                        <a:effectLst/>
                        <a:latin typeface="Calibri"/>
                        <a:ea typeface="Calibri"/>
                        <a:cs typeface="Times New Roman"/>
                      </a:endParaRPr>
                    </a:p>
                  </a:txBody>
                  <a:tcPr marL="68580" marR="68580" marT="0" marB="0"/>
                </a:tc>
              </a:tr>
            </a:tbl>
          </a:graphicData>
        </a:graphic>
      </p:graphicFrame>
      <p:sp>
        <p:nvSpPr>
          <p:cNvPr id="5" name="Прямоугольник 4"/>
          <p:cNvSpPr/>
          <p:nvPr/>
        </p:nvSpPr>
        <p:spPr>
          <a:xfrm>
            <a:off x="395536" y="6093296"/>
            <a:ext cx="8208912" cy="646331"/>
          </a:xfrm>
          <a:prstGeom prst="rect">
            <a:avLst/>
          </a:prstGeom>
        </p:spPr>
        <p:txBody>
          <a:bodyPr wrap="square">
            <a:spAutoFit/>
          </a:bodyPr>
          <a:lstStyle/>
          <a:p>
            <a:r>
              <a:rPr lang="en-US" dirty="0"/>
              <a:t>Source: Bank for International Settlements. </a:t>
            </a:r>
            <a:r>
              <a:rPr lang="en-US" u="sng" dirty="0">
                <a:hlinkClick r:id="rId2"/>
              </a:rPr>
              <a:t>Detailed tables on BIS international banking statistics at end-March 2014. Basel</a:t>
            </a:r>
            <a:r>
              <a:rPr lang="en-US" dirty="0"/>
              <a:t>, March, 2014.</a:t>
            </a:r>
            <a:endParaRPr lang="ru-RU" dirty="0"/>
          </a:p>
        </p:txBody>
      </p:sp>
    </p:spTree>
    <p:extLst>
      <p:ext uri="{BB962C8B-B14F-4D97-AF65-F5344CB8AC3E}">
        <p14:creationId xmlns:p14="http://schemas.microsoft.com/office/powerpoint/2010/main" val="33609627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Unit 6. Exchange Rates, Interest Rates, and Interest Parity</a:t>
            </a:r>
            <a:endParaRPr lang="ru-RU" dirty="0"/>
          </a:p>
        </p:txBody>
      </p:sp>
      <p:sp>
        <p:nvSpPr>
          <p:cNvPr id="3" name="Объект 2"/>
          <p:cNvSpPr>
            <a:spLocks noGrp="1"/>
          </p:cNvSpPr>
          <p:nvPr>
            <p:ph idx="1"/>
          </p:nvPr>
        </p:nvSpPr>
        <p:spPr/>
        <p:txBody>
          <a:bodyPr anchor="ctr"/>
          <a:lstStyle/>
          <a:p>
            <a:r>
              <a:rPr lang="en-US" dirty="0"/>
              <a:t>6.1. Interest Parity. Interest Rates and Inflation</a:t>
            </a:r>
            <a:endParaRPr lang="ru-RU" dirty="0"/>
          </a:p>
          <a:p>
            <a:r>
              <a:rPr lang="en-US" dirty="0"/>
              <a:t>6.2. The relation between Exchange Rates, Interest Rates, and </a:t>
            </a:r>
            <a:r>
              <a:rPr lang="en-US" dirty="0" smtClean="0"/>
              <a:t>Inflation</a:t>
            </a:r>
            <a:endParaRPr lang="ru-RU" dirty="0"/>
          </a:p>
        </p:txBody>
      </p:sp>
    </p:spTree>
    <p:extLst>
      <p:ext uri="{BB962C8B-B14F-4D97-AF65-F5344CB8AC3E}">
        <p14:creationId xmlns:p14="http://schemas.microsoft.com/office/powerpoint/2010/main" val="17121324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6.1. Interest Parity. </a:t>
            </a:r>
            <a:r>
              <a:rPr lang="en-US" dirty="0" smtClean="0"/>
              <a:t/>
            </a:r>
            <a:br>
              <a:rPr lang="en-US" dirty="0" smtClean="0"/>
            </a:br>
            <a:r>
              <a:rPr lang="en-US" dirty="0" smtClean="0"/>
              <a:t>Interest </a:t>
            </a:r>
            <a:r>
              <a:rPr lang="en-US" dirty="0"/>
              <a:t>Rates and Inflation</a:t>
            </a:r>
            <a:endParaRPr lang="ru-RU" dirty="0"/>
          </a:p>
        </p:txBody>
      </p:sp>
      <p:sp>
        <p:nvSpPr>
          <p:cNvPr id="3" name="Объект 2"/>
          <p:cNvSpPr>
            <a:spLocks noGrp="1"/>
          </p:cNvSpPr>
          <p:nvPr>
            <p:ph idx="1"/>
          </p:nvPr>
        </p:nvSpPr>
        <p:spPr/>
        <p:txBody>
          <a:bodyPr>
            <a:normAutofit fontScale="85000" lnSpcReduction="20000"/>
          </a:bodyPr>
          <a:lstStyle/>
          <a:p>
            <a:r>
              <a:rPr lang="ru-RU" dirty="0" err="1"/>
              <a:t>Interest</a:t>
            </a:r>
            <a:r>
              <a:rPr lang="ru-RU" dirty="0"/>
              <a:t> </a:t>
            </a:r>
            <a:r>
              <a:rPr lang="ru-RU" dirty="0" err="1"/>
              <a:t>rate</a:t>
            </a:r>
            <a:r>
              <a:rPr lang="ru-RU" dirty="0"/>
              <a:t> </a:t>
            </a:r>
            <a:r>
              <a:rPr lang="ru-RU" dirty="0" err="1"/>
              <a:t>parity</a:t>
            </a:r>
            <a:r>
              <a:rPr lang="ru-RU" dirty="0"/>
              <a:t> </a:t>
            </a:r>
            <a:r>
              <a:rPr lang="ru-RU" dirty="0" err="1"/>
              <a:t>is</a:t>
            </a:r>
            <a:r>
              <a:rPr lang="ru-RU" dirty="0"/>
              <a:t> a </a:t>
            </a:r>
            <a:r>
              <a:rPr lang="ru-RU" dirty="0" err="1"/>
              <a:t>no-arbitrage</a:t>
            </a:r>
            <a:r>
              <a:rPr lang="ru-RU" dirty="0"/>
              <a:t> </a:t>
            </a:r>
            <a:r>
              <a:rPr lang="ru-RU" dirty="0" err="1"/>
              <a:t>condition</a:t>
            </a:r>
            <a:r>
              <a:rPr lang="ru-RU" dirty="0"/>
              <a:t> </a:t>
            </a:r>
            <a:r>
              <a:rPr lang="ru-RU" dirty="0" err="1"/>
              <a:t>on</a:t>
            </a:r>
            <a:r>
              <a:rPr lang="ru-RU" dirty="0"/>
              <a:t> </a:t>
            </a:r>
            <a:r>
              <a:rPr lang="ru-RU" dirty="0" err="1"/>
              <a:t>the</a:t>
            </a:r>
            <a:r>
              <a:rPr lang="ru-RU" dirty="0"/>
              <a:t> </a:t>
            </a:r>
            <a:r>
              <a:rPr lang="ru-RU" dirty="0" err="1"/>
              <a:t>market</a:t>
            </a:r>
            <a:r>
              <a:rPr lang="ru-RU" dirty="0"/>
              <a:t> </a:t>
            </a:r>
            <a:r>
              <a:rPr lang="ru-RU" dirty="0" err="1"/>
              <a:t>under</a:t>
            </a:r>
            <a:r>
              <a:rPr lang="ru-RU" dirty="0"/>
              <a:t> </a:t>
            </a:r>
            <a:r>
              <a:rPr lang="ru-RU" dirty="0" err="1"/>
              <a:t>which</a:t>
            </a:r>
            <a:r>
              <a:rPr lang="ru-RU" dirty="0"/>
              <a:t> </a:t>
            </a:r>
            <a:r>
              <a:rPr lang="ru-RU" dirty="0" err="1"/>
              <a:t>investors</a:t>
            </a:r>
            <a:r>
              <a:rPr lang="ru-RU" dirty="0"/>
              <a:t> </a:t>
            </a:r>
            <a:r>
              <a:rPr lang="ru-RU" dirty="0" err="1"/>
              <a:t>will</a:t>
            </a:r>
            <a:r>
              <a:rPr lang="ru-RU" dirty="0"/>
              <a:t> </a:t>
            </a:r>
            <a:r>
              <a:rPr lang="ru-RU" dirty="0" err="1"/>
              <a:t>be</a:t>
            </a:r>
            <a:r>
              <a:rPr lang="ru-RU" dirty="0"/>
              <a:t> </a:t>
            </a:r>
            <a:r>
              <a:rPr lang="ru-RU" dirty="0" err="1"/>
              <a:t>indifferent</a:t>
            </a:r>
            <a:r>
              <a:rPr lang="ru-RU" dirty="0"/>
              <a:t> </a:t>
            </a:r>
            <a:r>
              <a:rPr lang="ru-RU" dirty="0" err="1"/>
              <a:t>to</a:t>
            </a:r>
            <a:r>
              <a:rPr lang="ru-RU" dirty="0"/>
              <a:t> </a:t>
            </a:r>
            <a:r>
              <a:rPr lang="ru-RU" dirty="0" err="1"/>
              <a:t>interest</a:t>
            </a:r>
            <a:r>
              <a:rPr lang="ru-RU" dirty="0"/>
              <a:t> </a:t>
            </a:r>
            <a:r>
              <a:rPr lang="ru-RU" dirty="0" err="1"/>
              <a:t>rates</a:t>
            </a:r>
            <a:r>
              <a:rPr lang="ru-RU" dirty="0"/>
              <a:t> </a:t>
            </a:r>
            <a:r>
              <a:rPr lang="ru-RU" dirty="0" err="1"/>
              <a:t>available</a:t>
            </a:r>
            <a:r>
              <a:rPr lang="ru-RU" dirty="0"/>
              <a:t> </a:t>
            </a:r>
            <a:r>
              <a:rPr lang="ru-RU" dirty="0" err="1"/>
              <a:t>on</a:t>
            </a:r>
            <a:r>
              <a:rPr lang="ru-RU" dirty="0"/>
              <a:t> </a:t>
            </a:r>
            <a:r>
              <a:rPr lang="ru-RU" dirty="0" err="1"/>
              <a:t>bank</a:t>
            </a:r>
            <a:r>
              <a:rPr lang="ru-RU" dirty="0"/>
              <a:t> </a:t>
            </a:r>
            <a:r>
              <a:rPr lang="ru-RU" dirty="0" err="1"/>
              <a:t>deposits</a:t>
            </a:r>
            <a:r>
              <a:rPr lang="ru-RU" dirty="0"/>
              <a:t> </a:t>
            </a:r>
            <a:r>
              <a:rPr lang="ru-RU" dirty="0" err="1"/>
              <a:t>in</a:t>
            </a:r>
            <a:r>
              <a:rPr lang="ru-RU" dirty="0"/>
              <a:t> </a:t>
            </a:r>
            <a:r>
              <a:rPr lang="ru-RU" dirty="0" err="1"/>
              <a:t>two</a:t>
            </a:r>
            <a:r>
              <a:rPr lang="ru-RU" dirty="0"/>
              <a:t> </a:t>
            </a:r>
            <a:r>
              <a:rPr lang="ru-RU" dirty="0" err="1"/>
              <a:t>different</a:t>
            </a:r>
            <a:r>
              <a:rPr lang="ru-RU" dirty="0"/>
              <a:t> </a:t>
            </a:r>
            <a:r>
              <a:rPr lang="ru-RU" dirty="0" err="1"/>
              <a:t>currencies</a:t>
            </a:r>
            <a:r>
              <a:rPr lang="ru-RU" dirty="0"/>
              <a:t>. </a:t>
            </a:r>
            <a:endParaRPr lang="en-US" dirty="0" smtClean="0"/>
          </a:p>
          <a:p>
            <a:r>
              <a:rPr lang="ru-RU" dirty="0" err="1" smtClean="0"/>
              <a:t>No-arbitrage</a:t>
            </a:r>
            <a:r>
              <a:rPr lang="ru-RU" dirty="0" smtClean="0"/>
              <a:t> </a:t>
            </a:r>
            <a:r>
              <a:rPr lang="ru-RU" dirty="0" err="1"/>
              <a:t>condition</a:t>
            </a:r>
            <a:r>
              <a:rPr lang="ru-RU" dirty="0"/>
              <a:t> </a:t>
            </a:r>
            <a:r>
              <a:rPr lang="ru-RU" dirty="0" err="1"/>
              <a:t>exists</a:t>
            </a:r>
            <a:r>
              <a:rPr lang="ru-RU" dirty="0"/>
              <a:t> </a:t>
            </a:r>
            <a:r>
              <a:rPr lang="ru-RU" dirty="0" err="1"/>
              <a:t>when</a:t>
            </a:r>
            <a:r>
              <a:rPr lang="ru-RU" dirty="0"/>
              <a:t> </a:t>
            </a:r>
            <a:r>
              <a:rPr lang="ru-RU" dirty="0" err="1"/>
              <a:t>the</a:t>
            </a:r>
            <a:r>
              <a:rPr lang="ru-RU" dirty="0"/>
              <a:t> </a:t>
            </a:r>
            <a:r>
              <a:rPr lang="ru-RU" dirty="0" err="1"/>
              <a:t>market</a:t>
            </a:r>
            <a:r>
              <a:rPr lang="ru-RU" dirty="0"/>
              <a:t> </a:t>
            </a:r>
            <a:r>
              <a:rPr lang="ru-RU" dirty="0" err="1"/>
              <a:t>prices</a:t>
            </a:r>
            <a:r>
              <a:rPr lang="ru-RU" dirty="0"/>
              <a:t> </a:t>
            </a:r>
            <a:r>
              <a:rPr lang="ru-RU" dirty="0" err="1"/>
              <a:t>do</a:t>
            </a:r>
            <a:r>
              <a:rPr lang="ru-RU" dirty="0"/>
              <a:t> </a:t>
            </a:r>
            <a:r>
              <a:rPr lang="ru-RU" dirty="0" err="1"/>
              <a:t>not</a:t>
            </a:r>
            <a:r>
              <a:rPr lang="ru-RU" dirty="0"/>
              <a:t> </a:t>
            </a:r>
            <a:r>
              <a:rPr lang="ru-RU" dirty="0" err="1"/>
              <a:t>allow</a:t>
            </a:r>
            <a:r>
              <a:rPr lang="ru-RU" dirty="0"/>
              <a:t> </a:t>
            </a:r>
            <a:r>
              <a:rPr lang="ru-RU" dirty="0" err="1"/>
              <a:t>for</a:t>
            </a:r>
            <a:r>
              <a:rPr lang="ru-RU" dirty="0"/>
              <a:t> </a:t>
            </a:r>
            <a:r>
              <a:rPr lang="ru-RU" dirty="0" err="1"/>
              <a:t>profitable</a:t>
            </a:r>
            <a:r>
              <a:rPr lang="ru-RU" dirty="0"/>
              <a:t> </a:t>
            </a:r>
            <a:r>
              <a:rPr lang="ru-RU" dirty="0" err="1"/>
              <a:t>arbitrage</a:t>
            </a:r>
            <a:r>
              <a:rPr lang="ru-RU" dirty="0"/>
              <a:t>. </a:t>
            </a:r>
            <a:endParaRPr lang="en-US" dirty="0" smtClean="0"/>
          </a:p>
          <a:p>
            <a:r>
              <a:rPr lang="ru-RU" dirty="0" err="1" smtClean="0"/>
              <a:t>This</a:t>
            </a:r>
            <a:r>
              <a:rPr lang="ru-RU" dirty="0" smtClean="0"/>
              <a:t> </a:t>
            </a:r>
            <a:r>
              <a:rPr lang="ru-RU" dirty="0" err="1"/>
              <a:t>condition</a:t>
            </a:r>
            <a:r>
              <a:rPr lang="ru-RU" dirty="0"/>
              <a:t> </a:t>
            </a:r>
            <a:r>
              <a:rPr lang="ru-RU" dirty="0" err="1"/>
              <a:t>does</a:t>
            </a:r>
            <a:r>
              <a:rPr lang="ru-RU" dirty="0"/>
              <a:t> </a:t>
            </a:r>
            <a:r>
              <a:rPr lang="ru-RU" dirty="0" err="1"/>
              <a:t>not</a:t>
            </a:r>
            <a:r>
              <a:rPr lang="ru-RU" dirty="0"/>
              <a:t> </a:t>
            </a:r>
            <a:r>
              <a:rPr lang="ru-RU" dirty="0" err="1"/>
              <a:t>always</a:t>
            </a:r>
            <a:r>
              <a:rPr lang="ru-RU" dirty="0"/>
              <a:t> </a:t>
            </a:r>
            <a:r>
              <a:rPr lang="ru-RU" dirty="0" err="1"/>
              <a:t>hold</a:t>
            </a:r>
            <a:r>
              <a:rPr lang="ru-RU" dirty="0"/>
              <a:t> </a:t>
            </a:r>
            <a:r>
              <a:rPr lang="ru-RU" dirty="0" err="1"/>
              <a:t>and</a:t>
            </a:r>
            <a:r>
              <a:rPr lang="ru-RU" dirty="0"/>
              <a:t> </a:t>
            </a:r>
            <a:r>
              <a:rPr lang="ru-RU" dirty="0" err="1"/>
              <a:t>this</a:t>
            </a:r>
            <a:r>
              <a:rPr lang="ru-RU" dirty="0"/>
              <a:t> </a:t>
            </a:r>
            <a:r>
              <a:rPr lang="ru-RU" dirty="0" err="1"/>
              <a:t>create</a:t>
            </a:r>
            <a:r>
              <a:rPr lang="ru-RU" dirty="0"/>
              <a:t> </a:t>
            </a:r>
            <a:r>
              <a:rPr lang="ru-RU" dirty="0" err="1"/>
              <a:t>potential</a:t>
            </a:r>
            <a:r>
              <a:rPr lang="ru-RU" dirty="0"/>
              <a:t> </a:t>
            </a:r>
            <a:r>
              <a:rPr lang="ru-RU" dirty="0" err="1"/>
              <a:t>opportunities</a:t>
            </a:r>
            <a:r>
              <a:rPr lang="ru-RU" dirty="0"/>
              <a:t> </a:t>
            </a:r>
            <a:r>
              <a:rPr lang="ru-RU" dirty="0" err="1"/>
              <a:t>for</a:t>
            </a:r>
            <a:r>
              <a:rPr lang="ru-RU" dirty="0"/>
              <a:t> </a:t>
            </a:r>
            <a:r>
              <a:rPr lang="ru-RU" dirty="0" err="1"/>
              <a:t>riskless</a:t>
            </a:r>
            <a:r>
              <a:rPr lang="ru-RU" dirty="0"/>
              <a:t> </a:t>
            </a:r>
            <a:r>
              <a:rPr lang="ru-RU" dirty="0" err="1"/>
              <a:t>profits</a:t>
            </a:r>
            <a:r>
              <a:rPr lang="ru-RU" dirty="0"/>
              <a:t> </a:t>
            </a:r>
            <a:r>
              <a:rPr lang="ru-RU" dirty="0" err="1"/>
              <a:t>from</a:t>
            </a:r>
            <a:r>
              <a:rPr lang="ru-RU" dirty="0"/>
              <a:t> </a:t>
            </a:r>
            <a:r>
              <a:rPr lang="ru-RU" dirty="0" err="1"/>
              <a:t>arbitrage</a:t>
            </a:r>
            <a:r>
              <a:rPr lang="ru-RU" dirty="0"/>
              <a:t> </a:t>
            </a:r>
            <a:r>
              <a:rPr lang="ru-RU" dirty="0" err="1"/>
              <a:t>deals</a:t>
            </a:r>
            <a:r>
              <a:rPr lang="ru-RU" dirty="0"/>
              <a:t>. </a:t>
            </a:r>
            <a:endParaRPr lang="en-US" dirty="0" smtClean="0"/>
          </a:p>
          <a:p>
            <a:r>
              <a:rPr lang="ru-RU" dirty="0" err="1" smtClean="0"/>
              <a:t>Two</a:t>
            </a:r>
            <a:r>
              <a:rPr lang="ru-RU" dirty="0" smtClean="0"/>
              <a:t> </a:t>
            </a:r>
            <a:r>
              <a:rPr lang="ru-RU" dirty="0" err="1"/>
              <a:t>assumptions</a:t>
            </a:r>
            <a:r>
              <a:rPr lang="ru-RU" dirty="0"/>
              <a:t> </a:t>
            </a:r>
            <a:r>
              <a:rPr lang="ru-RU" dirty="0" err="1"/>
              <a:t>central</a:t>
            </a:r>
            <a:r>
              <a:rPr lang="ru-RU" dirty="0"/>
              <a:t> </a:t>
            </a:r>
            <a:r>
              <a:rPr lang="ru-RU" dirty="0" err="1"/>
              <a:t>to</a:t>
            </a:r>
            <a:r>
              <a:rPr lang="ru-RU" dirty="0"/>
              <a:t> </a:t>
            </a:r>
            <a:r>
              <a:rPr lang="ru-RU" dirty="0" err="1"/>
              <a:t>interest</a:t>
            </a:r>
            <a:r>
              <a:rPr lang="ru-RU" dirty="0"/>
              <a:t> </a:t>
            </a:r>
            <a:r>
              <a:rPr lang="ru-RU" dirty="0" err="1"/>
              <a:t>rate</a:t>
            </a:r>
            <a:r>
              <a:rPr lang="ru-RU" dirty="0"/>
              <a:t> </a:t>
            </a:r>
            <a:r>
              <a:rPr lang="ru-RU" dirty="0" err="1"/>
              <a:t>parity</a:t>
            </a:r>
            <a:r>
              <a:rPr lang="ru-RU" dirty="0"/>
              <a:t> </a:t>
            </a:r>
            <a:r>
              <a:rPr lang="ru-RU" dirty="0" err="1"/>
              <a:t>are</a:t>
            </a:r>
            <a:r>
              <a:rPr lang="ru-RU" dirty="0"/>
              <a:t> </a:t>
            </a:r>
            <a:r>
              <a:rPr lang="ru-RU" dirty="0" err="1"/>
              <a:t>capital</a:t>
            </a:r>
            <a:r>
              <a:rPr lang="ru-RU" dirty="0"/>
              <a:t> </a:t>
            </a:r>
            <a:r>
              <a:rPr lang="ru-RU" dirty="0" err="1"/>
              <a:t>mobility</a:t>
            </a:r>
            <a:r>
              <a:rPr lang="ru-RU" dirty="0"/>
              <a:t> </a:t>
            </a:r>
            <a:r>
              <a:rPr lang="ru-RU" dirty="0" err="1"/>
              <a:t>and</a:t>
            </a:r>
            <a:r>
              <a:rPr lang="ru-RU" dirty="0"/>
              <a:t> </a:t>
            </a:r>
            <a:r>
              <a:rPr lang="ru-RU" dirty="0" err="1"/>
              <a:t>perfect</a:t>
            </a:r>
            <a:r>
              <a:rPr lang="ru-RU" dirty="0"/>
              <a:t> </a:t>
            </a:r>
            <a:r>
              <a:rPr lang="ru-RU" dirty="0" err="1"/>
              <a:t>substitutability</a:t>
            </a:r>
            <a:r>
              <a:rPr lang="ru-RU" dirty="0"/>
              <a:t> </a:t>
            </a:r>
            <a:r>
              <a:rPr lang="ru-RU" dirty="0" err="1"/>
              <a:t>of</a:t>
            </a:r>
            <a:r>
              <a:rPr lang="ru-RU" dirty="0"/>
              <a:t> </a:t>
            </a:r>
            <a:r>
              <a:rPr lang="ru-RU" dirty="0" err="1"/>
              <a:t>domestic</a:t>
            </a:r>
            <a:r>
              <a:rPr lang="ru-RU" dirty="0"/>
              <a:t> </a:t>
            </a:r>
            <a:r>
              <a:rPr lang="ru-RU" dirty="0" err="1"/>
              <a:t>and</a:t>
            </a:r>
            <a:r>
              <a:rPr lang="ru-RU" dirty="0"/>
              <a:t> </a:t>
            </a:r>
            <a:r>
              <a:rPr lang="ru-RU" dirty="0" err="1"/>
              <a:t>foreign</a:t>
            </a:r>
            <a:r>
              <a:rPr lang="ru-RU" dirty="0"/>
              <a:t> </a:t>
            </a:r>
            <a:r>
              <a:rPr lang="ru-RU" dirty="0" err="1"/>
              <a:t>assets</a:t>
            </a:r>
            <a:r>
              <a:rPr lang="ru-RU" dirty="0"/>
              <a:t>.</a:t>
            </a:r>
          </a:p>
        </p:txBody>
      </p:sp>
    </p:spTree>
    <p:extLst>
      <p:ext uri="{BB962C8B-B14F-4D97-AF65-F5344CB8AC3E}">
        <p14:creationId xmlns:p14="http://schemas.microsoft.com/office/powerpoint/2010/main" val="36852249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T</a:t>
            </a:r>
            <a:r>
              <a:rPr lang="ru-RU" dirty="0" err="1" smtClean="0"/>
              <a:t>wo</a:t>
            </a:r>
            <a:r>
              <a:rPr lang="ru-RU" dirty="0" smtClean="0"/>
              <a:t> </a:t>
            </a:r>
            <a:r>
              <a:rPr lang="ru-RU" dirty="0" err="1"/>
              <a:t>forms</a:t>
            </a:r>
            <a:r>
              <a:rPr lang="ru-RU" dirty="0"/>
              <a:t> </a:t>
            </a:r>
            <a:r>
              <a:rPr lang="ru-RU" dirty="0" err="1"/>
              <a:t>of</a:t>
            </a:r>
            <a:r>
              <a:rPr lang="ru-RU" dirty="0"/>
              <a:t> </a:t>
            </a:r>
            <a:r>
              <a:rPr lang="ru-RU" dirty="0" err="1"/>
              <a:t>interest</a:t>
            </a:r>
            <a:r>
              <a:rPr lang="ru-RU" dirty="0"/>
              <a:t> </a:t>
            </a:r>
            <a:r>
              <a:rPr lang="ru-RU" dirty="0" err="1"/>
              <a:t>rate</a:t>
            </a:r>
            <a:r>
              <a:rPr lang="ru-RU" dirty="0"/>
              <a:t> </a:t>
            </a:r>
            <a:r>
              <a:rPr lang="ru-RU" dirty="0" err="1" smtClean="0"/>
              <a:t>parities</a:t>
            </a:r>
            <a:r>
              <a:rPr lang="en-US" dirty="0" smtClean="0"/>
              <a:t>:</a:t>
            </a:r>
            <a:endParaRPr lang="ru-RU" dirty="0"/>
          </a:p>
        </p:txBody>
      </p:sp>
      <p:sp>
        <p:nvSpPr>
          <p:cNvPr id="3" name="Объект 2"/>
          <p:cNvSpPr>
            <a:spLocks noGrp="1"/>
          </p:cNvSpPr>
          <p:nvPr>
            <p:ph idx="1"/>
          </p:nvPr>
        </p:nvSpPr>
        <p:spPr/>
        <p:txBody>
          <a:bodyPr anchor="ctr"/>
          <a:lstStyle/>
          <a:p>
            <a:r>
              <a:rPr lang="ru-RU" dirty="0" err="1"/>
              <a:t>uncovered</a:t>
            </a:r>
            <a:r>
              <a:rPr lang="ru-RU" dirty="0"/>
              <a:t> </a:t>
            </a:r>
            <a:r>
              <a:rPr lang="ru-RU" dirty="0" err="1"/>
              <a:t>interest</a:t>
            </a:r>
            <a:r>
              <a:rPr lang="ru-RU" dirty="0"/>
              <a:t> </a:t>
            </a:r>
            <a:r>
              <a:rPr lang="ru-RU" dirty="0" err="1"/>
              <a:t>rate</a:t>
            </a:r>
            <a:r>
              <a:rPr lang="ru-RU" dirty="0"/>
              <a:t> </a:t>
            </a:r>
            <a:r>
              <a:rPr lang="ru-RU" dirty="0" err="1"/>
              <a:t>parity</a:t>
            </a:r>
            <a:r>
              <a:rPr lang="ru-RU" dirty="0"/>
              <a:t> (UIRP) </a:t>
            </a:r>
            <a:r>
              <a:rPr lang="ru-RU" dirty="0" err="1"/>
              <a:t>exists</a:t>
            </a:r>
            <a:r>
              <a:rPr lang="ru-RU" dirty="0"/>
              <a:t> </a:t>
            </a:r>
            <a:r>
              <a:rPr lang="ru-RU" dirty="0" err="1"/>
              <a:t>when</a:t>
            </a:r>
            <a:r>
              <a:rPr lang="ru-RU" dirty="0"/>
              <a:t> </a:t>
            </a:r>
            <a:r>
              <a:rPr lang="ru-RU" dirty="0" err="1"/>
              <a:t>exposure</a:t>
            </a:r>
            <a:r>
              <a:rPr lang="ru-RU" dirty="0"/>
              <a:t> </a:t>
            </a:r>
            <a:r>
              <a:rPr lang="ru-RU" dirty="0" err="1"/>
              <a:t>to</a:t>
            </a:r>
            <a:r>
              <a:rPr lang="ru-RU" dirty="0"/>
              <a:t> </a:t>
            </a:r>
            <a:r>
              <a:rPr lang="ru-RU" dirty="0" err="1"/>
              <a:t>foreign</a:t>
            </a:r>
            <a:r>
              <a:rPr lang="ru-RU" dirty="0"/>
              <a:t> </a:t>
            </a:r>
            <a:r>
              <a:rPr lang="ru-RU" dirty="0" err="1"/>
              <a:t>exchange</a:t>
            </a:r>
            <a:r>
              <a:rPr lang="ru-RU" dirty="0"/>
              <a:t> </a:t>
            </a:r>
            <a:r>
              <a:rPr lang="ru-RU" dirty="0" err="1"/>
              <a:t>risk</a:t>
            </a:r>
            <a:r>
              <a:rPr lang="ru-RU" dirty="0"/>
              <a:t>  </a:t>
            </a:r>
            <a:r>
              <a:rPr lang="ru-RU" dirty="0" err="1"/>
              <a:t>is</a:t>
            </a:r>
            <a:r>
              <a:rPr lang="ru-RU" dirty="0"/>
              <a:t> </a:t>
            </a:r>
            <a:r>
              <a:rPr lang="ru-RU" dirty="0" err="1" smtClean="0"/>
              <a:t>uninhibited</a:t>
            </a:r>
            <a:r>
              <a:rPr lang="en-US" dirty="0" smtClean="0"/>
              <a:t>;</a:t>
            </a:r>
          </a:p>
          <a:p>
            <a:r>
              <a:rPr lang="ru-RU" dirty="0" err="1"/>
              <a:t>covered</a:t>
            </a:r>
            <a:r>
              <a:rPr lang="ru-RU" dirty="0"/>
              <a:t> </a:t>
            </a:r>
            <a:r>
              <a:rPr lang="ru-RU" dirty="0" err="1"/>
              <a:t>interest</a:t>
            </a:r>
            <a:r>
              <a:rPr lang="ru-RU" dirty="0"/>
              <a:t> </a:t>
            </a:r>
            <a:r>
              <a:rPr lang="ru-RU" dirty="0" err="1"/>
              <a:t>rate</a:t>
            </a:r>
            <a:r>
              <a:rPr lang="ru-RU" dirty="0"/>
              <a:t> </a:t>
            </a:r>
            <a:r>
              <a:rPr lang="ru-RU" dirty="0" err="1"/>
              <a:t>parity</a:t>
            </a:r>
            <a:r>
              <a:rPr lang="ru-RU" dirty="0"/>
              <a:t> (CIRP) </a:t>
            </a:r>
            <a:r>
              <a:rPr lang="ru-RU" dirty="0" err="1"/>
              <a:t>exists</a:t>
            </a:r>
            <a:r>
              <a:rPr lang="ru-RU" dirty="0"/>
              <a:t> </a:t>
            </a:r>
            <a:r>
              <a:rPr lang="ru-RU" dirty="0" err="1"/>
              <a:t>when</a:t>
            </a:r>
            <a:r>
              <a:rPr lang="ru-RU" dirty="0"/>
              <a:t> a </a:t>
            </a:r>
            <a:r>
              <a:rPr lang="ru-RU" dirty="0" err="1"/>
              <a:t>forward</a:t>
            </a:r>
            <a:r>
              <a:rPr lang="ru-RU" dirty="0"/>
              <a:t> </a:t>
            </a:r>
            <a:r>
              <a:rPr lang="ru-RU" dirty="0" err="1"/>
              <a:t>contract</a:t>
            </a:r>
            <a:r>
              <a:rPr lang="ru-RU" dirty="0"/>
              <a:t> </a:t>
            </a:r>
            <a:r>
              <a:rPr lang="ru-RU" dirty="0" err="1"/>
              <a:t>has</a:t>
            </a:r>
            <a:r>
              <a:rPr lang="ru-RU" dirty="0"/>
              <a:t> </a:t>
            </a:r>
            <a:r>
              <a:rPr lang="ru-RU" dirty="0" err="1"/>
              <a:t>been</a:t>
            </a:r>
            <a:r>
              <a:rPr lang="ru-RU" dirty="0"/>
              <a:t> </a:t>
            </a:r>
            <a:r>
              <a:rPr lang="ru-RU" dirty="0" err="1"/>
              <a:t>used</a:t>
            </a:r>
            <a:r>
              <a:rPr lang="ru-RU" dirty="0"/>
              <a:t> </a:t>
            </a:r>
            <a:r>
              <a:rPr lang="ru-RU" dirty="0" err="1"/>
              <a:t>to</a:t>
            </a:r>
            <a:r>
              <a:rPr lang="ru-RU" dirty="0"/>
              <a:t> </a:t>
            </a:r>
            <a:r>
              <a:rPr lang="ru-RU" dirty="0" err="1"/>
              <a:t>cover</a:t>
            </a:r>
            <a:r>
              <a:rPr lang="ru-RU" dirty="0"/>
              <a:t>  </a:t>
            </a:r>
            <a:r>
              <a:rPr lang="ru-RU" dirty="0" err="1"/>
              <a:t>exchange</a:t>
            </a:r>
            <a:r>
              <a:rPr lang="ru-RU" dirty="0"/>
              <a:t> </a:t>
            </a:r>
            <a:r>
              <a:rPr lang="ru-RU" dirty="0" err="1"/>
              <a:t>rate</a:t>
            </a:r>
            <a:r>
              <a:rPr lang="ru-RU" dirty="0"/>
              <a:t> </a:t>
            </a:r>
            <a:r>
              <a:rPr lang="ru-RU" dirty="0" err="1"/>
              <a:t>risk</a:t>
            </a:r>
            <a:endParaRPr lang="ru-RU" dirty="0"/>
          </a:p>
        </p:txBody>
      </p:sp>
    </p:spTree>
    <p:extLst>
      <p:ext uri="{BB962C8B-B14F-4D97-AF65-F5344CB8AC3E}">
        <p14:creationId xmlns:p14="http://schemas.microsoft.com/office/powerpoint/2010/main" val="25642951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err="1" smtClean="0"/>
              <a:t>U</a:t>
            </a:r>
            <a:r>
              <a:rPr lang="ru-RU" dirty="0" err="1" smtClean="0"/>
              <a:t>ncovered</a:t>
            </a:r>
            <a:r>
              <a:rPr lang="ru-RU" dirty="0" smtClean="0"/>
              <a:t> </a:t>
            </a:r>
            <a:r>
              <a:rPr lang="ru-RU" dirty="0" err="1"/>
              <a:t>interest</a:t>
            </a:r>
            <a:r>
              <a:rPr lang="ru-RU" dirty="0"/>
              <a:t> </a:t>
            </a:r>
            <a:r>
              <a:rPr lang="ru-RU" dirty="0" err="1"/>
              <a:t>rate</a:t>
            </a:r>
            <a:r>
              <a:rPr lang="ru-RU" dirty="0"/>
              <a:t> </a:t>
            </a:r>
            <a:r>
              <a:rPr lang="ru-RU" dirty="0" err="1" smtClean="0"/>
              <a:t>parity</a:t>
            </a:r>
            <a:r>
              <a:rPr lang="en-US" dirty="0" smtClean="0"/>
              <a:t> (UIRP)</a:t>
            </a:r>
            <a:endParaRPr lang="ru-RU" dirty="0"/>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1481361"/>
            <a:ext cx="4939071" cy="1413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Прямоугольник 3"/>
              <p:cNvSpPr/>
              <p:nvPr/>
            </p:nvSpPr>
            <p:spPr>
              <a:xfrm>
                <a:off x="539552" y="2924944"/>
                <a:ext cx="8280920" cy="3256597"/>
              </a:xfrm>
              <a:prstGeom prst="rect">
                <a:avLst/>
              </a:prstGeom>
            </p:spPr>
            <p:txBody>
              <a:bodyPr wrap="square">
                <a:spAutoFit/>
              </a:bodyPr>
              <a:lstStyle/>
              <a:p>
                <a:r>
                  <a:rPr lang="en-US" sz="2400" dirty="0"/>
                  <a:t>where</a:t>
                </a:r>
                <a:endParaRPr lang="ru-RU" sz="2400" dirty="0"/>
              </a:p>
              <a:p>
                <a14:m>
                  <m:oMath xmlns:m="http://schemas.openxmlformats.org/officeDocument/2006/math">
                    <m:sSub>
                      <m:sSubPr>
                        <m:ctrlPr>
                          <a:rPr lang="ru-RU" sz="2400" i="1">
                            <a:latin typeface="Cambria Math"/>
                          </a:rPr>
                        </m:ctrlPr>
                      </m:sSubPr>
                      <m:e>
                        <m:r>
                          <a:rPr lang="en-US" sz="2400" i="1">
                            <a:latin typeface="Cambria Math"/>
                          </a:rPr>
                          <m:t>𝐸</m:t>
                        </m:r>
                      </m:e>
                      <m:sub>
                        <m:r>
                          <a:rPr lang="en-US" sz="2400" i="1">
                            <a:latin typeface="Cambria Math"/>
                          </a:rPr>
                          <m:t>𝑡</m:t>
                        </m:r>
                      </m:sub>
                    </m:sSub>
                    <m:sSub>
                      <m:sSubPr>
                        <m:ctrlPr>
                          <a:rPr lang="ru-RU" sz="2400" i="1">
                            <a:latin typeface="Cambria Math"/>
                          </a:rPr>
                        </m:ctrlPr>
                      </m:sSubPr>
                      <m:e>
                        <m:r>
                          <a:rPr lang="en-US" sz="2400" i="1">
                            <a:latin typeface="Cambria Math"/>
                          </a:rPr>
                          <m:t>𝑆</m:t>
                        </m:r>
                      </m:e>
                      <m:sub>
                        <m:r>
                          <a:rPr lang="en-US" sz="2400" i="1">
                            <a:latin typeface="Cambria Math"/>
                          </a:rPr>
                          <m:t>𝑡</m:t>
                        </m:r>
                        <m:r>
                          <a:rPr lang="en-US" sz="2400" i="1">
                            <a:latin typeface="Cambria Math"/>
                          </a:rPr>
                          <m:t>+</m:t>
                        </m:r>
                        <m:r>
                          <a:rPr lang="en-US" sz="2400" i="1">
                            <a:latin typeface="Cambria Math"/>
                          </a:rPr>
                          <m:t>𝑘</m:t>
                        </m:r>
                      </m:sub>
                    </m:sSub>
                  </m:oMath>
                </a14:m>
                <a:r>
                  <a:rPr lang="en-US" sz="2400" dirty="0"/>
                  <a:t> is the expected future spot exchange rate at time t + k;</a:t>
                </a:r>
                <a:endParaRPr lang="ru-RU" sz="2400" dirty="0"/>
              </a:p>
              <a:p>
                <a:r>
                  <a:rPr lang="en-US" sz="2400" i="1" dirty="0"/>
                  <a:t>k</a:t>
                </a:r>
                <a:r>
                  <a:rPr lang="en-US" sz="2400" dirty="0"/>
                  <a:t> is the number of periods into the future from time t;</a:t>
                </a:r>
                <a:endParaRPr lang="ru-RU" sz="2400" dirty="0"/>
              </a:p>
              <a:p>
                <a14:m>
                  <m:oMath xmlns:m="http://schemas.openxmlformats.org/officeDocument/2006/math">
                    <m:sSub>
                      <m:sSubPr>
                        <m:ctrlPr>
                          <a:rPr lang="ru-RU" sz="2400" i="1">
                            <a:latin typeface="Cambria Math"/>
                          </a:rPr>
                        </m:ctrlPr>
                      </m:sSubPr>
                      <m:e>
                        <m:r>
                          <a:rPr lang="en-US" sz="2400" i="1">
                            <a:latin typeface="Cambria Math"/>
                          </a:rPr>
                          <m:t>𝑆</m:t>
                        </m:r>
                      </m:e>
                      <m:sub>
                        <m:r>
                          <a:rPr lang="en-US" sz="2400" i="1">
                            <a:latin typeface="Cambria Math"/>
                          </a:rPr>
                          <m:t>𝑡</m:t>
                        </m:r>
                      </m:sub>
                    </m:sSub>
                  </m:oMath>
                </a14:m>
                <a:r>
                  <a:rPr lang="en-US" sz="2400" dirty="0"/>
                  <a:t> is the current spot exchange rate at time t;</a:t>
                </a:r>
                <a:endParaRPr lang="ru-RU" sz="2400" dirty="0"/>
              </a:p>
              <a:p>
                <a14:m>
                  <m:oMath xmlns:m="http://schemas.openxmlformats.org/officeDocument/2006/math">
                    <m:sSub>
                      <m:sSubPr>
                        <m:ctrlPr>
                          <a:rPr lang="ru-RU" sz="2400" i="1">
                            <a:latin typeface="Cambria Math"/>
                          </a:rPr>
                        </m:ctrlPr>
                      </m:sSubPr>
                      <m:e>
                        <m:r>
                          <a:rPr lang="en-US" sz="2400" i="1">
                            <a:latin typeface="Cambria Math"/>
                          </a:rPr>
                          <m:t>𝑖</m:t>
                        </m:r>
                      </m:e>
                      <m:sub>
                        <m:r>
                          <a:rPr lang="en-US" sz="2400" i="1">
                            <a:latin typeface="Cambria Math"/>
                          </a:rPr>
                          <m:t>𝑈𝑆𝐷</m:t>
                        </m:r>
                      </m:sub>
                    </m:sSub>
                  </m:oMath>
                </a14:m>
                <a:r>
                  <a:rPr lang="en-US" sz="2400" dirty="0"/>
                  <a:t>, </a:t>
                </a:r>
                <a14:m>
                  <m:oMath xmlns:m="http://schemas.openxmlformats.org/officeDocument/2006/math">
                    <m:sSub>
                      <m:sSubPr>
                        <m:ctrlPr>
                          <a:rPr lang="ru-RU" sz="2400" i="1">
                            <a:latin typeface="Cambria Math"/>
                          </a:rPr>
                        </m:ctrlPr>
                      </m:sSubPr>
                      <m:e>
                        <m:r>
                          <m:rPr>
                            <m:sty m:val="p"/>
                          </m:rPr>
                          <a:rPr lang="en-US" sz="2400">
                            <a:latin typeface="Cambria Math"/>
                          </a:rPr>
                          <m:t>i</m:t>
                        </m:r>
                      </m:e>
                      <m:sub>
                        <m:r>
                          <m:rPr>
                            <m:sty m:val="p"/>
                          </m:rPr>
                          <a:rPr lang="en-US" sz="2400">
                            <a:latin typeface="Cambria Math"/>
                          </a:rPr>
                          <m:t>EUR</m:t>
                        </m:r>
                      </m:sub>
                    </m:sSub>
                  </m:oMath>
                </a14:m>
                <a:r>
                  <a:rPr lang="en-US" sz="2400" dirty="0"/>
                  <a:t>  are the interest rates in the domestic and foreign currencies, for example USD and EUR respectively</a:t>
                </a:r>
                <a:r>
                  <a:rPr lang="en-US" sz="2400" dirty="0" smtClean="0"/>
                  <a:t>.</a:t>
                </a:r>
              </a:p>
              <a:p>
                <a:r>
                  <a:rPr lang="ru-RU" sz="2400" dirty="0" err="1"/>
                  <a:t>The</a:t>
                </a:r>
                <a:r>
                  <a:rPr lang="ru-RU" sz="2400" dirty="0"/>
                  <a:t> </a:t>
                </a:r>
                <a:r>
                  <a:rPr lang="ru-RU" sz="2400" dirty="0" err="1"/>
                  <a:t>dollar</a:t>
                </a:r>
                <a:r>
                  <a:rPr lang="ru-RU" sz="2400" dirty="0"/>
                  <a:t> </a:t>
                </a:r>
                <a:r>
                  <a:rPr lang="ru-RU" sz="2400" dirty="0" err="1"/>
                  <a:t>return</a:t>
                </a:r>
                <a:r>
                  <a:rPr lang="ru-RU" sz="2400" dirty="0"/>
                  <a:t> </a:t>
                </a:r>
                <a:r>
                  <a:rPr lang="ru-RU" sz="2400" dirty="0" err="1"/>
                  <a:t>on</a:t>
                </a:r>
                <a:r>
                  <a:rPr lang="ru-RU" sz="2400" dirty="0"/>
                  <a:t> </a:t>
                </a:r>
                <a:r>
                  <a:rPr lang="ru-RU" sz="2400" dirty="0" err="1"/>
                  <a:t>dollar</a:t>
                </a:r>
                <a:r>
                  <a:rPr lang="ru-RU" sz="2400" dirty="0"/>
                  <a:t> </a:t>
                </a:r>
                <a:r>
                  <a:rPr lang="ru-RU" sz="2400" dirty="0" err="1"/>
                  <a:t>deposits</a:t>
                </a:r>
                <a:r>
                  <a:rPr lang="ru-RU" sz="2400" dirty="0"/>
                  <a:t>, </a:t>
                </a:r>
                <a14:m>
                  <m:oMath xmlns:m="http://schemas.openxmlformats.org/officeDocument/2006/math">
                    <m:r>
                      <a:rPr lang="ru-RU" sz="2400" i="1">
                        <a:latin typeface="Cambria Math"/>
                      </a:rPr>
                      <m:t>1+</m:t>
                    </m:r>
                    <m:sSub>
                      <m:sSubPr>
                        <m:ctrlPr>
                          <a:rPr lang="ru-RU" sz="2400" i="1">
                            <a:latin typeface="Cambria Math"/>
                          </a:rPr>
                        </m:ctrlPr>
                      </m:sSubPr>
                      <m:e>
                        <m:r>
                          <a:rPr lang="ru-RU" sz="2400" i="1">
                            <a:latin typeface="Cambria Math"/>
                          </a:rPr>
                          <m:t>𝑖</m:t>
                        </m:r>
                      </m:e>
                      <m:sub>
                        <m:r>
                          <a:rPr lang="ru-RU" sz="2400" i="1">
                            <a:latin typeface="Cambria Math"/>
                          </a:rPr>
                          <m:t>𝑈𝑆𝐷</m:t>
                        </m:r>
                      </m:sub>
                    </m:sSub>
                  </m:oMath>
                </a14:m>
                <a:r>
                  <a:rPr lang="ru-RU" sz="2400" dirty="0"/>
                  <a:t>, </a:t>
                </a:r>
                <a:r>
                  <a:rPr lang="ru-RU" sz="2400" dirty="0" err="1"/>
                  <a:t>is</a:t>
                </a:r>
                <a:r>
                  <a:rPr lang="ru-RU" sz="2400" dirty="0"/>
                  <a:t> </a:t>
                </a:r>
                <a:r>
                  <a:rPr lang="ru-RU" sz="2400" dirty="0" err="1"/>
                  <a:t>shown</a:t>
                </a:r>
                <a:r>
                  <a:rPr lang="ru-RU" sz="2400" dirty="0"/>
                  <a:t> </a:t>
                </a:r>
                <a:r>
                  <a:rPr lang="ru-RU" sz="2400" dirty="0" err="1"/>
                  <a:t>to</a:t>
                </a:r>
                <a:r>
                  <a:rPr lang="ru-RU" sz="2400" dirty="0"/>
                  <a:t> </a:t>
                </a:r>
                <a:r>
                  <a:rPr lang="ru-RU" sz="2400" dirty="0" err="1"/>
                  <a:t>be</a:t>
                </a:r>
                <a:r>
                  <a:rPr lang="ru-RU" sz="2400" dirty="0"/>
                  <a:t> </a:t>
                </a:r>
                <a:r>
                  <a:rPr lang="ru-RU" sz="2400" dirty="0" err="1"/>
                  <a:t>equal</a:t>
                </a:r>
                <a:r>
                  <a:rPr lang="ru-RU" sz="2400" dirty="0"/>
                  <a:t> </a:t>
                </a:r>
                <a:r>
                  <a:rPr lang="ru-RU" sz="2400" dirty="0" err="1"/>
                  <a:t>to</a:t>
                </a:r>
                <a:r>
                  <a:rPr lang="ru-RU" sz="2400" dirty="0"/>
                  <a:t> </a:t>
                </a:r>
                <a:r>
                  <a:rPr lang="ru-RU" sz="2400" dirty="0" err="1"/>
                  <a:t>the</a:t>
                </a:r>
                <a:r>
                  <a:rPr lang="ru-RU" sz="2400" dirty="0"/>
                  <a:t> </a:t>
                </a:r>
                <a:r>
                  <a:rPr lang="ru-RU" sz="2400" dirty="0" err="1"/>
                  <a:t>dollar</a:t>
                </a:r>
                <a:r>
                  <a:rPr lang="ru-RU" sz="2400" dirty="0"/>
                  <a:t> </a:t>
                </a:r>
                <a:r>
                  <a:rPr lang="ru-RU" sz="2400" dirty="0" err="1"/>
                  <a:t>return</a:t>
                </a:r>
                <a:r>
                  <a:rPr lang="ru-RU" sz="2400" dirty="0"/>
                  <a:t> </a:t>
                </a:r>
                <a:r>
                  <a:rPr lang="ru-RU" sz="2400" dirty="0" err="1"/>
                  <a:t>on</a:t>
                </a:r>
                <a:r>
                  <a:rPr lang="ru-RU" sz="2400" dirty="0"/>
                  <a:t> </a:t>
                </a:r>
                <a:r>
                  <a:rPr lang="ru-RU" sz="2400" dirty="0" err="1"/>
                  <a:t>euro</a:t>
                </a:r>
                <a:r>
                  <a:rPr lang="ru-RU" sz="2400" dirty="0"/>
                  <a:t> </a:t>
                </a:r>
                <a:r>
                  <a:rPr lang="ru-RU" sz="2400" dirty="0" err="1"/>
                  <a:t>deposits</a:t>
                </a:r>
                <a:r>
                  <a:rPr lang="ru-RU" sz="2400" dirty="0"/>
                  <a:t>, </a:t>
                </a:r>
                <a14:m>
                  <m:oMath xmlns:m="http://schemas.openxmlformats.org/officeDocument/2006/math">
                    <m:f>
                      <m:fPr>
                        <m:ctrlPr>
                          <a:rPr lang="ru-RU" sz="2400" i="1">
                            <a:latin typeface="Cambria Math"/>
                          </a:rPr>
                        </m:ctrlPr>
                      </m:fPr>
                      <m:num>
                        <m:sSub>
                          <m:sSubPr>
                            <m:ctrlPr>
                              <a:rPr lang="ru-RU" sz="2400" i="1">
                                <a:latin typeface="Cambria Math"/>
                              </a:rPr>
                            </m:ctrlPr>
                          </m:sSubPr>
                          <m:e>
                            <m:r>
                              <a:rPr lang="ru-RU" sz="2400" i="1">
                                <a:latin typeface="Cambria Math"/>
                              </a:rPr>
                              <m:t>𝐸</m:t>
                            </m:r>
                          </m:e>
                          <m:sub>
                            <m:r>
                              <a:rPr lang="ru-RU" sz="2400" i="1">
                                <a:latin typeface="Cambria Math"/>
                              </a:rPr>
                              <m:t>𝑡</m:t>
                            </m:r>
                          </m:sub>
                        </m:sSub>
                        <m:sSub>
                          <m:sSubPr>
                            <m:ctrlPr>
                              <a:rPr lang="ru-RU" sz="2400" i="1">
                                <a:latin typeface="Cambria Math"/>
                              </a:rPr>
                            </m:ctrlPr>
                          </m:sSubPr>
                          <m:e>
                            <m:r>
                              <a:rPr lang="ru-RU" sz="2400" i="1">
                                <a:latin typeface="Cambria Math"/>
                              </a:rPr>
                              <m:t>𝑆</m:t>
                            </m:r>
                          </m:e>
                          <m:sub>
                            <m:r>
                              <a:rPr lang="ru-RU" sz="2400" i="1">
                                <a:latin typeface="Cambria Math"/>
                              </a:rPr>
                              <m:t>𝑡</m:t>
                            </m:r>
                            <m:r>
                              <a:rPr lang="ru-RU" sz="2400" i="1">
                                <a:latin typeface="Cambria Math"/>
                              </a:rPr>
                              <m:t>+</m:t>
                            </m:r>
                            <m:r>
                              <a:rPr lang="ru-RU" sz="2400" i="1">
                                <a:latin typeface="Cambria Math"/>
                              </a:rPr>
                              <m:t>𝑘</m:t>
                            </m:r>
                          </m:sub>
                        </m:sSub>
                      </m:num>
                      <m:den>
                        <m:sSub>
                          <m:sSubPr>
                            <m:ctrlPr>
                              <a:rPr lang="ru-RU" sz="2400" i="1">
                                <a:latin typeface="Cambria Math"/>
                              </a:rPr>
                            </m:ctrlPr>
                          </m:sSubPr>
                          <m:e>
                            <m:r>
                              <a:rPr lang="ru-RU" sz="2400" i="1">
                                <a:latin typeface="Cambria Math"/>
                              </a:rPr>
                              <m:t>𝑆</m:t>
                            </m:r>
                          </m:e>
                          <m:sub>
                            <m:r>
                              <a:rPr lang="ru-RU" sz="2400" i="1">
                                <a:latin typeface="Cambria Math"/>
                              </a:rPr>
                              <m:t>𝑡</m:t>
                            </m:r>
                          </m:sub>
                        </m:sSub>
                      </m:den>
                    </m:f>
                    <m:d>
                      <m:dPr>
                        <m:ctrlPr>
                          <a:rPr lang="ru-RU" sz="2400" i="1">
                            <a:latin typeface="Cambria Math"/>
                          </a:rPr>
                        </m:ctrlPr>
                      </m:dPr>
                      <m:e>
                        <m:r>
                          <a:rPr lang="ru-RU" sz="2400" i="1">
                            <a:latin typeface="Cambria Math"/>
                          </a:rPr>
                          <m:t>1+</m:t>
                        </m:r>
                        <m:sSub>
                          <m:sSubPr>
                            <m:ctrlPr>
                              <a:rPr lang="ru-RU" sz="2400" i="1">
                                <a:latin typeface="Cambria Math"/>
                              </a:rPr>
                            </m:ctrlPr>
                          </m:sSubPr>
                          <m:e>
                            <m:r>
                              <a:rPr lang="ru-RU" sz="2400" i="1">
                                <a:latin typeface="Cambria Math"/>
                              </a:rPr>
                              <m:t>𝑖</m:t>
                            </m:r>
                          </m:e>
                          <m:sub>
                            <m:r>
                              <a:rPr lang="ru-RU" sz="2400" i="1">
                                <a:latin typeface="Cambria Math"/>
                              </a:rPr>
                              <m:t>𝐸𝑈𝑅</m:t>
                            </m:r>
                          </m:sub>
                        </m:sSub>
                      </m:e>
                    </m:d>
                  </m:oMath>
                </a14:m>
                <a:endParaRPr lang="ru-RU" sz="2400" dirty="0"/>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539552" y="2924944"/>
                <a:ext cx="8280920" cy="3256597"/>
              </a:xfrm>
              <a:prstGeom prst="rect">
                <a:avLst/>
              </a:prstGeom>
              <a:blipFill rotWithShape="1">
                <a:blip r:embed="rId3"/>
                <a:stretch>
                  <a:fillRect l="-1178" t="-1498"/>
                </a:stretch>
              </a:blipFill>
            </p:spPr>
            <p:txBody>
              <a:bodyPr/>
              <a:lstStyle/>
              <a:p>
                <a:r>
                  <a:rPr lang="ru-RU">
                    <a:noFill/>
                  </a:rPr>
                  <a:t> </a:t>
                </a:r>
              </a:p>
            </p:txBody>
          </p:sp>
        </mc:Fallback>
      </mc:AlternateContent>
    </p:spTree>
    <p:extLst>
      <p:ext uri="{BB962C8B-B14F-4D97-AF65-F5344CB8AC3E}">
        <p14:creationId xmlns:p14="http://schemas.microsoft.com/office/powerpoint/2010/main" val="29726901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C</a:t>
            </a:r>
            <a:r>
              <a:rPr lang="ru-RU" dirty="0" err="1" smtClean="0"/>
              <a:t>overed</a:t>
            </a:r>
            <a:r>
              <a:rPr lang="ru-RU" dirty="0" smtClean="0"/>
              <a:t> </a:t>
            </a:r>
            <a:r>
              <a:rPr lang="ru-RU" dirty="0" err="1"/>
              <a:t>interest</a:t>
            </a:r>
            <a:r>
              <a:rPr lang="ru-RU" dirty="0"/>
              <a:t> </a:t>
            </a:r>
            <a:r>
              <a:rPr lang="ru-RU" dirty="0" err="1"/>
              <a:t>rate</a:t>
            </a:r>
            <a:r>
              <a:rPr lang="ru-RU" dirty="0"/>
              <a:t> </a:t>
            </a:r>
            <a:r>
              <a:rPr lang="ru-RU" dirty="0" err="1" smtClean="0"/>
              <a:t>parity</a:t>
            </a:r>
            <a:r>
              <a:rPr lang="en-US" dirty="0" smtClean="0"/>
              <a:t> (CIRP)</a:t>
            </a:r>
            <a:endParaRPr lang="ru-RU" dirty="0"/>
          </a:p>
        </p:txBody>
      </p:sp>
      <mc:AlternateContent xmlns:mc="http://schemas.openxmlformats.org/markup-compatibility/2006" xmlns:a14="http://schemas.microsoft.com/office/drawing/2010/main">
        <mc:Choice Requires="a14">
          <p:sp>
            <p:nvSpPr>
              <p:cNvPr id="4" name="Объект 3"/>
              <p:cNvSpPr>
                <a:spLocks noGrp="1"/>
              </p:cNvSpPr>
              <p:nvPr>
                <p:ph idx="1"/>
              </p:nvPr>
            </p:nvSpPr>
            <p:spPr>
              <a:xfrm>
                <a:off x="457200" y="3140968"/>
                <a:ext cx="8229600" cy="2985195"/>
              </a:xfrm>
            </p:spPr>
            <p:txBody>
              <a:bodyPr>
                <a:normAutofit fontScale="77500" lnSpcReduction="20000"/>
              </a:bodyPr>
              <a:lstStyle/>
              <a:p>
                <a:pPr marL="0" indent="0">
                  <a:buNone/>
                </a:pPr>
                <a:r>
                  <a:rPr lang="en-US" dirty="0"/>
                  <a:t>where </a:t>
                </a:r>
                <a14:m>
                  <m:oMath xmlns:m="http://schemas.openxmlformats.org/officeDocument/2006/math">
                    <m:sSub>
                      <m:sSubPr>
                        <m:ctrlPr>
                          <a:rPr lang="ru-RU" i="1">
                            <a:latin typeface="Cambria Math"/>
                          </a:rPr>
                        </m:ctrlPr>
                      </m:sSubPr>
                      <m:e>
                        <m:r>
                          <a:rPr lang="en-US" i="1">
                            <a:latin typeface="Cambria Math"/>
                          </a:rPr>
                          <m:t>𝐹</m:t>
                        </m:r>
                      </m:e>
                      <m:sub>
                        <m:r>
                          <a:rPr lang="en-US" i="1">
                            <a:latin typeface="Cambria Math"/>
                          </a:rPr>
                          <m:t>𝑡</m:t>
                        </m:r>
                      </m:sub>
                    </m:sSub>
                  </m:oMath>
                </a14:m>
                <a:r>
                  <a:rPr lang="en-US" dirty="0"/>
                  <a:t> is the forward exchange rate at time t.</a:t>
                </a:r>
                <a:endParaRPr lang="ru-RU" dirty="0"/>
              </a:p>
              <a:p>
                <a:pPr marL="0" indent="0">
                  <a:buNone/>
                </a:pPr>
                <a:r>
                  <a:rPr lang="ru-RU" dirty="0" err="1"/>
                  <a:t>The</a:t>
                </a:r>
                <a:r>
                  <a:rPr lang="ru-RU" dirty="0"/>
                  <a:t> </a:t>
                </a:r>
                <a:r>
                  <a:rPr lang="ru-RU" dirty="0" err="1"/>
                  <a:t>dollar</a:t>
                </a:r>
                <a:r>
                  <a:rPr lang="ru-RU" dirty="0"/>
                  <a:t> </a:t>
                </a:r>
                <a:r>
                  <a:rPr lang="ru-RU" dirty="0" err="1"/>
                  <a:t>return</a:t>
                </a:r>
                <a:r>
                  <a:rPr lang="ru-RU" dirty="0"/>
                  <a:t> </a:t>
                </a:r>
                <a:r>
                  <a:rPr lang="ru-RU" dirty="0" err="1"/>
                  <a:t>on</a:t>
                </a:r>
                <a:r>
                  <a:rPr lang="ru-RU" dirty="0"/>
                  <a:t> </a:t>
                </a:r>
                <a:r>
                  <a:rPr lang="ru-RU" dirty="0" err="1"/>
                  <a:t>dollar</a:t>
                </a:r>
                <a:r>
                  <a:rPr lang="ru-RU" dirty="0"/>
                  <a:t> </a:t>
                </a:r>
                <a:r>
                  <a:rPr lang="ru-RU" dirty="0" err="1"/>
                  <a:t>deposits</a:t>
                </a:r>
                <a:r>
                  <a:rPr lang="ru-RU" dirty="0"/>
                  <a:t>, </a:t>
                </a:r>
                <a14:m>
                  <m:oMath xmlns:m="http://schemas.openxmlformats.org/officeDocument/2006/math">
                    <m:r>
                      <a:rPr lang="ru-RU" i="1">
                        <a:latin typeface="Cambria Math"/>
                      </a:rPr>
                      <m:t>1+</m:t>
                    </m:r>
                    <m:sSub>
                      <m:sSubPr>
                        <m:ctrlPr>
                          <a:rPr lang="ru-RU" i="1">
                            <a:latin typeface="Cambria Math"/>
                          </a:rPr>
                        </m:ctrlPr>
                      </m:sSubPr>
                      <m:e>
                        <m:r>
                          <a:rPr lang="ru-RU" i="1">
                            <a:latin typeface="Cambria Math"/>
                          </a:rPr>
                          <m:t>𝑖</m:t>
                        </m:r>
                      </m:e>
                      <m:sub>
                        <m:r>
                          <a:rPr lang="ru-RU" i="1">
                            <a:latin typeface="Cambria Math"/>
                          </a:rPr>
                          <m:t>𝑈𝑆𝐷</m:t>
                        </m:r>
                      </m:sub>
                    </m:sSub>
                  </m:oMath>
                </a14:m>
                <a:r>
                  <a:rPr lang="ru-RU" dirty="0"/>
                  <a:t>, </a:t>
                </a:r>
                <a:r>
                  <a:rPr lang="ru-RU" dirty="0" err="1"/>
                  <a:t>is</a:t>
                </a:r>
                <a:r>
                  <a:rPr lang="ru-RU" dirty="0"/>
                  <a:t> </a:t>
                </a:r>
                <a:r>
                  <a:rPr lang="ru-RU" dirty="0" err="1"/>
                  <a:t>shown</a:t>
                </a:r>
                <a:r>
                  <a:rPr lang="ru-RU" dirty="0"/>
                  <a:t> </a:t>
                </a:r>
                <a:r>
                  <a:rPr lang="ru-RU" dirty="0" err="1"/>
                  <a:t>to</a:t>
                </a:r>
                <a:r>
                  <a:rPr lang="ru-RU" dirty="0"/>
                  <a:t> </a:t>
                </a:r>
                <a:r>
                  <a:rPr lang="ru-RU" dirty="0" err="1"/>
                  <a:t>be</a:t>
                </a:r>
                <a:r>
                  <a:rPr lang="ru-RU" dirty="0"/>
                  <a:t> </a:t>
                </a:r>
                <a:r>
                  <a:rPr lang="ru-RU" dirty="0" err="1"/>
                  <a:t>equal</a:t>
                </a:r>
                <a:r>
                  <a:rPr lang="ru-RU" dirty="0"/>
                  <a:t> </a:t>
                </a:r>
                <a:r>
                  <a:rPr lang="ru-RU" dirty="0" err="1"/>
                  <a:t>to</a:t>
                </a:r>
                <a:r>
                  <a:rPr lang="ru-RU" dirty="0"/>
                  <a:t> </a:t>
                </a:r>
                <a:r>
                  <a:rPr lang="ru-RU" dirty="0" err="1"/>
                  <a:t>the</a:t>
                </a:r>
                <a:r>
                  <a:rPr lang="ru-RU" dirty="0"/>
                  <a:t> </a:t>
                </a:r>
                <a:r>
                  <a:rPr lang="ru-RU" dirty="0" err="1"/>
                  <a:t>dollar</a:t>
                </a:r>
                <a:r>
                  <a:rPr lang="ru-RU" dirty="0"/>
                  <a:t> </a:t>
                </a:r>
                <a:r>
                  <a:rPr lang="ru-RU" dirty="0" err="1"/>
                  <a:t>return</a:t>
                </a:r>
                <a:r>
                  <a:rPr lang="ru-RU" dirty="0"/>
                  <a:t> </a:t>
                </a:r>
                <a:r>
                  <a:rPr lang="ru-RU" dirty="0" err="1"/>
                  <a:t>on</a:t>
                </a:r>
                <a:r>
                  <a:rPr lang="ru-RU" dirty="0"/>
                  <a:t> </a:t>
                </a:r>
                <a:r>
                  <a:rPr lang="ru-RU" dirty="0" err="1"/>
                  <a:t>euro</a:t>
                </a:r>
                <a:r>
                  <a:rPr lang="ru-RU" dirty="0"/>
                  <a:t> </a:t>
                </a:r>
                <a:r>
                  <a:rPr lang="ru-RU" dirty="0" err="1"/>
                  <a:t>deposits</a:t>
                </a:r>
                <a:r>
                  <a:rPr lang="ru-RU" dirty="0"/>
                  <a:t>, </a:t>
                </a:r>
                <a14:m>
                  <m:oMath xmlns:m="http://schemas.openxmlformats.org/officeDocument/2006/math">
                    <m:f>
                      <m:fPr>
                        <m:ctrlPr>
                          <a:rPr lang="ru-RU" i="1">
                            <a:latin typeface="Cambria Math"/>
                          </a:rPr>
                        </m:ctrlPr>
                      </m:fPr>
                      <m:num>
                        <m:sSub>
                          <m:sSubPr>
                            <m:ctrlPr>
                              <a:rPr lang="ru-RU" i="1">
                                <a:latin typeface="Cambria Math"/>
                              </a:rPr>
                            </m:ctrlPr>
                          </m:sSubPr>
                          <m:e>
                            <m:r>
                              <a:rPr lang="ru-RU" i="1">
                                <a:latin typeface="Cambria Math"/>
                              </a:rPr>
                              <m:t>𝐹</m:t>
                            </m:r>
                          </m:e>
                          <m:sub>
                            <m:r>
                              <a:rPr lang="ru-RU" i="1">
                                <a:latin typeface="Cambria Math"/>
                              </a:rPr>
                              <m:t>𝑡</m:t>
                            </m:r>
                          </m:sub>
                        </m:sSub>
                      </m:num>
                      <m:den>
                        <m:sSub>
                          <m:sSubPr>
                            <m:ctrlPr>
                              <a:rPr lang="ru-RU" i="1">
                                <a:latin typeface="Cambria Math"/>
                              </a:rPr>
                            </m:ctrlPr>
                          </m:sSubPr>
                          <m:e>
                            <m:r>
                              <a:rPr lang="ru-RU" i="1">
                                <a:latin typeface="Cambria Math"/>
                              </a:rPr>
                              <m:t>𝑆</m:t>
                            </m:r>
                          </m:e>
                          <m:sub>
                            <m:r>
                              <a:rPr lang="ru-RU" i="1">
                                <a:latin typeface="Cambria Math"/>
                              </a:rPr>
                              <m:t>𝑡</m:t>
                            </m:r>
                          </m:sub>
                        </m:sSub>
                      </m:den>
                    </m:f>
                    <m:d>
                      <m:dPr>
                        <m:ctrlPr>
                          <a:rPr lang="ru-RU" i="1">
                            <a:latin typeface="Cambria Math"/>
                          </a:rPr>
                        </m:ctrlPr>
                      </m:dPr>
                      <m:e>
                        <m:r>
                          <a:rPr lang="ru-RU" i="1">
                            <a:latin typeface="Cambria Math"/>
                          </a:rPr>
                          <m:t>1+</m:t>
                        </m:r>
                        <m:sSub>
                          <m:sSubPr>
                            <m:ctrlPr>
                              <a:rPr lang="ru-RU" i="1">
                                <a:latin typeface="Cambria Math"/>
                              </a:rPr>
                            </m:ctrlPr>
                          </m:sSubPr>
                          <m:e>
                            <m:r>
                              <a:rPr lang="ru-RU" i="1">
                                <a:latin typeface="Cambria Math"/>
                              </a:rPr>
                              <m:t>𝑖</m:t>
                            </m:r>
                          </m:e>
                          <m:sub>
                            <m:r>
                              <a:rPr lang="ru-RU" i="1">
                                <a:latin typeface="Cambria Math"/>
                              </a:rPr>
                              <m:t>𝐸𝑈𝑅</m:t>
                            </m:r>
                          </m:sub>
                        </m:sSub>
                      </m:e>
                    </m:d>
                  </m:oMath>
                </a14:m>
                <a:r>
                  <a:rPr lang="ru-RU" dirty="0"/>
                  <a:t>.</a:t>
                </a:r>
                <a:endParaRPr lang="en-US" dirty="0" smtClean="0"/>
              </a:p>
              <a:p>
                <a:pPr marL="0" indent="0">
                  <a:buNone/>
                </a:pPr>
                <a:r>
                  <a:rPr lang="ru-RU" dirty="0" err="1"/>
                  <a:t>Covered</a:t>
                </a:r>
                <a:r>
                  <a:rPr lang="ru-RU" dirty="0"/>
                  <a:t> </a:t>
                </a:r>
                <a:r>
                  <a:rPr lang="ru-RU" dirty="0" err="1"/>
                  <a:t>interest</a:t>
                </a:r>
                <a:r>
                  <a:rPr lang="ru-RU" dirty="0"/>
                  <a:t> </a:t>
                </a:r>
                <a:r>
                  <a:rPr lang="ru-RU" dirty="0" err="1"/>
                  <a:t>arbitrage</a:t>
                </a:r>
                <a:r>
                  <a:rPr lang="ru-RU" dirty="0"/>
                  <a:t> </a:t>
                </a:r>
                <a:r>
                  <a:rPr lang="ru-RU" dirty="0" err="1"/>
                  <a:t>is</a:t>
                </a:r>
                <a:r>
                  <a:rPr lang="ru-RU" dirty="0"/>
                  <a:t> </a:t>
                </a:r>
                <a:r>
                  <a:rPr lang="ru-RU" dirty="0" err="1"/>
                  <a:t>an</a:t>
                </a:r>
                <a:r>
                  <a:rPr lang="ru-RU" dirty="0"/>
                  <a:t> </a:t>
                </a:r>
                <a:r>
                  <a:rPr lang="ru-RU" dirty="0" err="1"/>
                  <a:t>arbitrage</a:t>
                </a:r>
                <a:r>
                  <a:rPr lang="ru-RU" dirty="0"/>
                  <a:t> </a:t>
                </a:r>
                <a:r>
                  <a:rPr lang="ru-RU" dirty="0" err="1"/>
                  <a:t>trading</a:t>
                </a:r>
                <a:r>
                  <a:rPr lang="ru-RU" dirty="0"/>
                  <a:t> </a:t>
                </a:r>
                <a:r>
                  <a:rPr lang="ru-RU" dirty="0" err="1"/>
                  <a:t>strategy</a:t>
                </a:r>
                <a:r>
                  <a:rPr lang="ru-RU" dirty="0"/>
                  <a:t> </a:t>
                </a:r>
                <a:r>
                  <a:rPr lang="ru-RU" dirty="0" err="1"/>
                  <a:t>whereby</a:t>
                </a:r>
                <a:r>
                  <a:rPr lang="ru-RU" dirty="0"/>
                  <a:t> </a:t>
                </a:r>
                <a:r>
                  <a:rPr lang="ru-RU" dirty="0" err="1"/>
                  <a:t>an</a:t>
                </a:r>
                <a:r>
                  <a:rPr lang="ru-RU" dirty="0"/>
                  <a:t> </a:t>
                </a:r>
                <a:r>
                  <a:rPr lang="ru-RU" dirty="0" err="1"/>
                  <a:t>investor</a:t>
                </a:r>
                <a:r>
                  <a:rPr lang="ru-RU" dirty="0"/>
                  <a:t> </a:t>
                </a:r>
                <a:r>
                  <a:rPr lang="ru-RU" dirty="0" err="1"/>
                  <a:t>capitalizes</a:t>
                </a:r>
                <a:r>
                  <a:rPr lang="ru-RU" dirty="0"/>
                  <a:t> </a:t>
                </a:r>
                <a:r>
                  <a:rPr lang="ru-RU" dirty="0" err="1"/>
                  <a:t>on</a:t>
                </a:r>
                <a:r>
                  <a:rPr lang="ru-RU" dirty="0"/>
                  <a:t> </a:t>
                </a:r>
                <a:r>
                  <a:rPr lang="ru-RU" dirty="0" err="1"/>
                  <a:t>the</a:t>
                </a:r>
                <a:r>
                  <a:rPr lang="ru-RU" dirty="0"/>
                  <a:t> </a:t>
                </a:r>
                <a:r>
                  <a:rPr lang="ru-RU" dirty="0" err="1"/>
                  <a:t>interest</a:t>
                </a:r>
                <a:r>
                  <a:rPr lang="ru-RU" dirty="0"/>
                  <a:t> </a:t>
                </a:r>
                <a:r>
                  <a:rPr lang="ru-RU" dirty="0" err="1"/>
                  <a:t>rate</a:t>
                </a:r>
                <a:r>
                  <a:rPr lang="ru-RU" dirty="0"/>
                  <a:t> </a:t>
                </a:r>
                <a:r>
                  <a:rPr lang="ru-RU" dirty="0" err="1"/>
                  <a:t>differential</a:t>
                </a:r>
                <a:r>
                  <a:rPr lang="ru-RU" dirty="0"/>
                  <a:t> </a:t>
                </a:r>
                <a:r>
                  <a:rPr lang="ru-RU" dirty="0" err="1"/>
                  <a:t>between</a:t>
                </a:r>
                <a:r>
                  <a:rPr lang="ru-RU" dirty="0"/>
                  <a:t> </a:t>
                </a:r>
                <a:r>
                  <a:rPr lang="ru-RU" dirty="0" err="1"/>
                  <a:t>two</a:t>
                </a:r>
                <a:r>
                  <a:rPr lang="ru-RU" dirty="0"/>
                  <a:t> </a:t>
                </a:r>
                <a:r>
                  <a:rPr lang="ru-RU" dirty="0" err="1"/>
                  <a:t>countries</a:t>
                </a:r>
                <a:r>
                  <a:rPr lang="ru-RU" dirty="0"/>
                  <a:t> </a:t>
                </a:r>
                <a:r>
                  <a:rPr lang="ru-RU" dirty="0" err="1"/>
                  <a:t>by</a:t>
                </a:r>
                <a:r>
                  <a:rPr lang="ru-RU" dirty="0"/>
                  <a:t> </a:t>
                </a:r>
                <a:r>
                  <a:rPr lang="ru-RU" dirty="0" err="1"/>
                  <a:t>using</a:t>
                </a:r>
                <a:r>
                  <a:rPr lang="ru-RU" dirty="0"/>
                  <a:t> a </a:t>
                </a:r>
                <a:r>
                  <a:rPr lang="ru-RU" dirty="0" err="1"/>
                  <a:t>forward</a:t>
                </a:r>
                <a:r>
                  <a:rPr lang="ru-RU" dirty="0"/>
                  <a:t> </a:t>
                </a:r>
                <a:r>
                  <a:rPr lang="ru-RU" dirty="0" err="1"/>
                  <a:t>contract</a:t>
                </a:r>
                <a:r>
                  <a:rPr lang="ru-RU" dirty="0"/>
                  <a:t> </a:t>
                </a:r>
                <a:r>
                  <a:rPr lang="ru-RU" dirty="0" err="1"/>
                  <a:t>to</a:t>
                </a:r>
                <a:r>
                  <a:rPr lang="ru-RU" dirty="0"/>
                  <a:t> </a:t>
                </a:r>
                <a:r>
                  <a:rPr lang="ru-RU" dirty="0" err="1"/>
                  <a:t>cover</a:t>
                </a:r>
                <a:r>
                  <a:rPr lang="ru-RU" dirty="0"/>
                  <a:t> </a:t>
                </a:r>
                <a:r>
                  <a:rPr lang="ru-RU" dirty="0" err="1"/>
                  <a:t>exchange</a:t>
                </a:r>
                <a:r>
                  <a:rPr lang="ru-RU" dirty="0"/>
                  <a:t> </a:t>
                </a:r>
                <a:r>
                  <a:rPr lang="ru-RU" dirty="0" err="1"/>
                  <a:t>rate</a:t>
                </a:r>
                <a:r>
                  <a:rPr lang="ru-RU" dirty="0"/>
                  <a:t> </a:t>
                </a:r>
                <a:r>
                  <a:rPr lang="ru-RU" dirty="0" err="1"/>
                  <a:t>risk</a:t>
                </a:r>
                <a:r>
                  <a:rPr lang="ru-RU" dirty="0"/>
                  <a:t>.</a:t>
                </a:r>
              </a:p>
            </p:txBody>
          </p:sp>
        </mc:Choice>
        <mc:Fallback xmlns="">
          <p:sp>
            <p:nvSpPr>
              <p:cNvPr id="4" name="Объект 3"/>
              <p:cNvSpPr>
                <a:spLocks noGrp="1" noRot="1" noChangeAspect="1" noMove="1" noResize="1" noEditPoints="1" noAdjustHandles="1" noChangeArrowheads="1" noChangeShapeType="1" noTextEdit="1"/>
              </p:cNvSpPr>
              <p:nvPr>
                <p:ph idx="1"/>
              </p:nvPr>
            </p:nvSpPr>
            <p:spPr>
              <a:xfrm>
                <a:off x="457200" y="3140968"/>
                <a:ext cx="8229600" cy="2985195"/>
              </a:xfrm>
              <a:blipFill rotWithShape="1">
                <a:blip r:embed="rId2"/>
                <a:stretch>
                  <a:fillRect l="-1185" t="-3673"/>
                </a:stretch>
              </a:blipFill>
            </p:spPr>
            <p:txBody>
              <a:bodyPr/>
              <a:lstStyle/>
              <a:p>
                <a:r>
                  <a:rPr lang="ru-RU">
                    <a:noFill/>
                  </a:rPr>
                  <a:t> </a:t>
                </a:r>
              </a:p>
            </p:txBody>
          </p:sp>
        </mc:Fallback>
      </mc:AlternateContent>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412776"/>
            <a:ext cx="4804897"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121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a:t>
            </a:r>
            <a:r>
              <a:rPr lang="ru-RU" dirty="0" err="1" smtClean="0"/>
              <a:t>irect</a:t>
            </a:r>
            <a:r>
              <a:rPr lang="en-US" dirty="0" smtClean="0"/>
              <a:t> and</a:t>
            </a:r>
            <a:r>
              <a:rPr lang="ru-RU" dirty="0" smtClean="0"/>
              <a:t> </a:t>
            </a:r>
            <a:r>
              <a:rPr lang="ru-RU" dirty="0" err="1" smtClean="0"/>
              <a:t>indirect</a:t>
            </a:r>
            <a:r>
              <a:rPr lang="en-US" dirty="0" smtClean="0"/>
              <a:t> quote</a:t>
            </a:r>
            <a:endParaRPr lang="ru-RU" dirty="0"/>
          </a:p>
        </p:txBody>
      </p:sp>
      <p:sp>
        <p:nvSpPr>
          <p:cNvPr id="3" name="Объект 2"/>
          <p:cNvSpPr>
            <a:spLocks noGrp="1"/>
          </p:cNvSpPr>
          <p:nvPr>
            <p:ph idx="1"/>
          </p:nvPr>
        </p:nvSpPr>
        <p:spPr/>
        <p:txBody>
          <a:bodyPr>
            <a:normAutofit lnSpcReduction="10000"/>
          </a:bodyPr>
          <a:lstStyle/>
          <a:p>
            <a:r>
              <a:rPr lang="ru-RU" dirty="0" err="1"/>
              <a:t>In</a:t>
            </a:r>
            <a:r>
              <a:rPr lang="ru-RU" dirty="0"/>
              <a:t> a </a:t>
            </a:r>
            <a:r>
              <a:rPr lang="ru-RU" dirty="0" err="1"/>
              <a:t>direct</a:t>
            </a:r>
            <a:r>
              <a:rPr lang="ru-RU" dirty="0"/>
              <a:t> </a:t>
            </a:r>
            <a:r>
              <a:rPr lang="ru-RU" dirty="0" err="1"/>
              <a:t>currency</a:t>
            </a:r>
            <a:r>
              <a:rPr lang="ru-RU" dirty="0"/>
              <a:t> </a:t>
            </a:r>
            <a:r>
              <a:rPr lang="ru-RU" dirty="0" err="1"/>
              <a:t>quote</a:t>
            </a:r>
            <a:r>
              <a:rPr lang="ru-RU" dirty="0"/>
              <a:t> </a:t>
            </a:r>
            <a:r>
              <a:rPr lang="ru-RU" dirty="0" err="1"/>
              <a:t>the</a:t>
            </a:r>
            <a:r>
              <a:rPr lang="ru-RU" dirty="0"/>
              <a:t> </a:t>
            </a:r>
            <a:r>
              <a:rPr lang="ru-RU" dirty="0" err="1"/>
              <a:t>domestic</a:t>
            </a:r>
            <a:r>
              <a:rPr lang="ru-RU" dirty="0"/>
              <a:t> </a:t>
            </a:r>
            <a:r>
              <a:rPr lang="ru-RU" dirty="0" err="1"/>
              <a:t>currency</a:t>
            </a:r>
            <a:r>
              <a:rPr lang="ru-RU" dirty="0"/>
              <a:t> </a:t>
            </a:r>
            <a:r>
              <a:rPr lang="ru-RU" dirty="0" err="1"/>
              <a:t>is</a:t>
            </a:r>
            <a:r>
              <a:rPr lang="ru-RU" dirty="0"/>
              <a:t> </a:t>
            </a:r>
            <a:r>
              <a:rPr lang="ru-RU" dirty="0" err="1"/>
              <a:t>the</a:t>
            </a:r>
            <a:r>
              <a:rPr lang="ru-RU" dirty="0"/>
              <a:t> </a:t>
            </a:r>
            <a:r>
              <a:rPr lang="ru-RU" dirty="0" err="1"/>
              <a:t>base</a:t>
            </a:r>
            <a:r>
              <a:rPr lang="ru-RU" dirty="0"/>
              <a:t> </a:t>
            </a:r>
            <a:r>
              <a:rPr lang="ru-RU" dirty="0" err="1" smtClean="0"/>
              <a:t>currency</a:t>
            </a:r>
            <a:r>
              <a:rPr lang="en-US" dirty="0" smtClean="0"/>
              <a:t>. </a:t>
            </a:r>
            <a:r>
              <a:rPr lang="ru-RU" dirty="0" err="1"/>
              <a:t>The</a:t>
            </a:r>
            <a:r>
              <a:rPr lang="ru-RU" dirty="0"/>
              <a:t> </a:t>
            </a:r>
            <a:r>
              <a:rPr lang="ru-RU" dirty="0" err="1"/>
              <a:t>direct</a:t>
            </a:r>
            <a:r>
              <a:rPr lang="ru-RU" dirty="0"/>
              <a:t> </a:t>
            </a:r>
            <a:r>
              <a:rPr lang="ru-RU" dirty="0" err="1"/>
              <a:t>quote</a:t>
            </a:r>
            <a:r>
              <a:rPr lang="ru-RU" dirty="0"/>
              <a:t> </a:t>
            </a:r>
            <a:r>
              <a:rPr lang="ru-RU" dirty="0" err="1"/>
              <a:t>varies</a:t>
            </a:r>
            <a:r>
              <a:rPr lang="ru-RU" dirty="0"/>
              <a:t> </a:t>
            </a:r>
            <a:r>
              <a:rPr lang="ru-RU" dirty="0" err="1"/>
              <a:t>the</a:t>
            </a:r>
            <a:r>
              <a:rPr lang="ru-RU" dirty="0"/>
              <a:t> </a:t>
            </a:r>
            <a:r>
              <a:rPr lang="ru-RU" dirty="0" err="1"/>
              <a:t>foreign</a:t>
            </a:r>
            <a:r>
              <a:rPr lang="ru-RU" dirty="0"/>
              <a:t> </a:t>
            </a:r>
            <a:r>
              <a:rPr lang="ru-RU" dirty="0" err="1"/>
              <a:t>currency</a:t>
            </a:r>
            <a:r>
              <a:rPr lang="ru-RU" dirty="0"/>
              <a:t>, </a:t>
            </a:r>
            <a:r>
              <a:rPr lang="ru-RU" dirty="0" err="1"/>
              <a:t>and</a:t>
            </a:r>
            <a:r>
              <a:rPr lang="ru-RU" dirty="0"/>
              <a:t> </a:t>
            </a:r>
            <a:r>
              <a:rPr lang="ru-RU" dirty="0" err="1"/>
              <a:t>the</a:t>
            </a:r>
            <a:r>
              <a:rPr lang="ru-RU" dirty="0"/>
              <a:t> </a:t>
            </a:r>
            <a:r>
              <a:rPr lang="ru-RU" dirty="0" err="1"/>
              <a:t>quoted</a:t>
            </a:r>
            <a:r>
              <a:rPr lang="ru-RU" dirty="0"/>
              <a:t>, </a:t>
            </a:r>
            <a:r>
              <a:rPr lang="ru-RU" dirty="0" err="1"/>
              <a:t>or</a:t>
            </a:r>
            <a:r>
              <a:rPr lang="ru-RU" dirty="0"/>
              <a:t> </a:t>
            </a:r>
            <a:r>
              <a:rPr lang="ru-RU" dirty="0" err="1"/>
              <a:t>domestic</a:t>
            </a:r>
            <a:r>
              <a:rPr lang="ru-RU" dirty="0"/>
              <a:t> </a:t>
            </a:r>
            <a:r>
              <a:rPr lang="ru-RU" dirty="0" err="1"/>
              <a:t>currency</a:t>
            </a:r>
            <a:r>
              <a:rPr lang="ru-RU" dirty="0"/>
              <a:t>, </a:t>
            </a:r>
            <a:r>
              <a:rPr lang="ru-RU" dirty="0" err="1"/>
              <a:t>remains</a:t>
            </a:r>
            <a:r>
              <a:rPr lang="ru-RU" dirty="0"/>
              <a:t> </a:t>
            </a:r>
            <a:r>
              <a:rPr lang="ru-RU" dirty="0" err="1"/>
              <a:t>fixed</a:t>
            </a:r>
            <a:r>
              <a:rPr lang="ru-RU" dirty="0"/>
              <a:t> </a:t>
            </a:r>
            <a:r>
              <a:rPr lang="ru-RU" dirty="0" err="1"/>
              <a:t>at</a:t>
            </a:r>
            <a:r>
              <a:rPr lang="ru-RU" dirty="0"/>
              <a:t> </a:t>
            </a:r>
            <a:r>
              <a:rPr lang="ru-RU" dirty="0" err="1"/>
              <a:t>one</a:t>
            </a:r>
            <a:r>
              <a:rPr lang="ru-RU" dirty="0"/>
              <a:t> </a:t>
            </a:r>
            <a:r>
              <a:rPr lang="ru-RU" dirty="0" err="1"/>
              <a:t>unit</a:t>
            </a:r>
            <a:r>
              <a:rPr lang="ru-RU" dirty="0"/>
              <a:t>.</a:t>
            </a:r>
            <a:endParaRPr lang="en-US" dirty="0" smtClean="0"/>
          </a:p>
          <a:p>
            <a:r>
              <a:rPr lang="en-US" dirty="0" smtClean="0"/>
              <a:t>In </a:t>
            </a:r>
            <a:r>
              <a:rPr lang="ru-RU" dirty="0" err="1" smtClean="0"/>
              <a:t>an</a:t>
            </a:r>
            <a:r>
              <a:rPr lang="ru-RU" dirty="0" smtClean="0"/>
              <a:t> </a:t>
            </a:r>
            <a:r>
              <a:rPr lang="ru-RU" dirty="0" err="1"/>
              <a:t>indirect</a:t>
            </a:r>
            <a:r>
              <a:rPr lang="ru-RU" dirty="0"/>
              <a:t> </a:t>
            </a:r>
            <a:r>
              <a:rPr lang="ru-RU" dirty="0" err="1"/>
              <a:t>quote</a:t>
            </a:r>
            <a:r>
              <a:rPr lang="ru-RU" dirty="0"/>
              <a:t> </a:t>
            </a:r>
            <a:r>
              <a:rPr lang="ru-RU" dirty="0" err="1"/>
              <a:t>the</a:t>
            </a:r>
            <a:r>
              <a:rPr lang="ru-RU" dirty="0"/>
              <a:t> </a:t>
            </a:r>
            <a:r>
              <a:rPr lang="ru-RU" dirty="0" err="1"/>
              <a:t>domestic</a:t>
            </a:r>
            <a:r>
              <a:rPr lang="ru-RU" dirty="0"/>
              <a:t> </a:t>
            </a:r>
            <a:r>
              <a:rPr lang="ru-RU" dirty="0" err="1"/>
              <a:t>currency</a:t>
            </a:r>
            <a:r>
              <a:rPr lang="ru-RU" dirty="0"/>
              <a:t> </a:t>
            </a:r>
            <a:r>
              <a:rPr lang="ru-RU" dirty="0" err="1"/>
              <a:t>is</a:t>
            </a:r>
            <a:r>
              <a:rPr lang="ru-RU" dirty="0"/>
              <a:t> </a:t>
            </a:r>
            <a:r>
              <a:rPr lang="ru-RU" dirty="0" err="1"/>
              <a:t>the</a:t>
            </a:r>
            <a:r>
              <a:rPr lang="ru-RU" dirty="0"/>
              <a:t> </a:t>
            </a:r>
            <a:r>
              <a:rPr lang="ru-RU" dirty="0" err="1"/>
              <a:t>quoted</a:t>
            </a:r>
            <a:r>
              <a:rPr lang="ru-RU" dirty="0"/>
              <a:t> </a:t>
            </a:r>
            <a:r>
              <a:rPr lang="ru-RU" dirty="0" err="1"/>
              <a:t>currency</a:t>
            </a:r>
            <a:r>
              <a:rPr lang="ru-RU" dirty="0"/>
              <a:t>. </a:t>
            </a:r>
            <a:r>
              <a:rPr lang="en-US" dirty="0" smtClean="0"/>
              <a:t>T</a:t>
            </a:r>
            <a:r>
              <a:rPr lang="ru-RU" dirty="0" err="1" smtClean="0"/>
              <a:t>he</a:t>
            </a:r>
            <a:r>
              <a:rPr lang="ru-RU" dirty="0" smtClean="0"/>
              <a:t> </a:t>
            </a:r>
            <a:r>
              <a:rPr lang="ru-RU" dirty="0" err="1"/>
              <a:t>domestic</a:t>
            </a:r>
            <a:r>
              <a:rPr lang="ru-RU" dirty="0"/>
              <a:t> </a:t>
            </a:r>
            <a:r>
              <a:rPr lang="ru-RU" dirty="0" err="1"/>
              <a:t>currency</a:t>
            </a:r>
            <a:r>
              <a:rPr lang="ru-RU" dirty="0"/>
              <a:t> </a:t>
            </a:r>
            <a:r>
              <a:rPr lang="ru-RU" dirty="0" err="1"/>
              <a:t>is</a:t>
            </a:r>
            <a:r>
              <a:rPr lang="ru-RU" dirty="0"/>
              <a:t> </a:t>
            </a:r>
            <a:r>
              <a:rPr lang="ru-RU" dirty="0" err="1"/>
              <a:t>variable</a:t>
            </a:r>
            <a:r>
              <a:rPr lang="ru-RU" dirty="0"/>
              <a:t> </a:t>
            </a:r>
            <a:r>
              <a:rPr lang="ru-RU" dirty="0" err="1"/>
              <a:t>and</a:t>
            </a:r>
            <a:r>
              <a:rPr lang="ru-RU" dirty="0"/>
              <a:t> </a:t>
            </a:r>
            <a:r>
              <a:rPr lang="ru-RU" dirty="0" err="1"/>
              <a:t>the</a:t>
            </a:r>
            <a:r>
              <a:rPr lang="ru-RU" dirty="0"/>
              <a:t> </a:t>
            </a:r>
            <a:r>
              <a:rPr lang="ru-RU" dirty="0" err="1"/>
              <a:t>foreign</a:t>
            </a:r>
            <a:r>
              <a:rPr lang="ru-RU" dirty="0"/>
              <a:t> </a:t>
            </a:r>
            <a:r>
              <a:rPr lang="ru-RU" dirty="0" err="1"/>
              <a:t>currency</a:t>
            </a:r>
            <a:r>
              <a:rPr lang="ru-RU" dirty="0"/>
              <a:t> </a:t>
            </a:r>
            <a:r>
              <a:rPr lang="ru-RU" dirty="0" err="1"/>
              <a:t>is</a:t>
            </a:r>
            <a:r>
              <a:rPr lang="ru-RU" dirty="0"/>
              <a:t> </a:t>
            </a:r>
            <a:r>
              <a:rPr lang="ru-RU" dirty="0" err="1"/>
              <a:t>fixed</a:t>
            </a:r>
            <a:r>
              <a:rPr lang="ru-RU" dirty="0"/>
              <a:t> </a:t>
            </a:r>
            <a:r>
              <a:rPr lang="ru-RU" dirty="0" err="1"/>
              <a:t>at</a:t>
            </a:r>
            <a:r>
              <a:rPr lang="ru-RU" dirty="0"/>
              <a:t> </a:t>
            </a:r>
            <a:r>
              <a:rPr lang="ru-RU" dirty="0" err="1"/>
              <a:t>one</a:t>
            </a:r>
            <a:r>
              <a:rPr lang="ru-RU" dirty="0"/>
              <a:t> </a:t>
            </a:r>
            <a:r>
              <a:rPr lang="ru-RU" dirty="0" err="1" smtClean="0"/>
              <a:t>unit</a:t>
            </a:r>
            <a:r>
              <a:rPr lang="en-US" dirty="0" smtClean="0"/>
              <a:t>.</a:t>
            </a:r>
            <a:endParaRPr lang="ru-RU" dirty="0"/>
          </a:p>
        </p:txBody>
      </p:sp>
    </p:spTree>
    <p:extLst>
      <p:ext uri="{BB962C8B-B14F-4D97-AF65-F5344CB8AC3E}">
        <p14:creationId xmlns:p14="http://schemas.microsoft.com/office/powerpoint/2010/main" val="18692028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6.2. The relation between Exchange Rates, Interest Rates, and Inflation</a:t>
            </a:r>
            <a:endParaRPr lang="ru-RU" dirty="0"/>
          </a:p>
        </p:txBody>
      </p:sp>
      <p:sp>
        <p:nvSpPr>
          <p:cNvPr id="3" name="Объект 2"/>
          <p:cNvSpPr>
            <a:spLocks noGrp="1"/>
          </p:cNvSpPr>
          <p:nvPr>
            <p:ph idx="1"/>
          </p:nvPr>
        </p:nvSpPr>
        <p:spPr/>
        <p:txBody>
          <a:bodyPr anchor="ctr"/>
          <a:lstStyle/>
          <a:p>
            <a:r>
              <a:rPr lang="ru-RU" dirty="0" err="1"/>
              <a:t>The</a:t>
            </a:r>
            <a:r>
              <a:rPr lang="ru-RU" dirty="0"/>
              <a:t> </a:t>
            </a:r>
            <a:r>
              <a:rPr lang="ru-RU" dirty="0" err="1"/>
              <a:t>nominal</a:t>
            </a:r>
            <a:r>
              <a:rPr lang="ru-RU" dirty="0"/>
              <a:t> </a:t>
            </a:r>
            <a:r>
              <a:rPr lang="ru-RU" dirty="0" err="1"/>
              <a:t>interest</a:t>
            </a:r>
            <a:r>
              <a:rPr lang="ru-RU" dirty="0"/>
              <a:t> </a:t>
            </a:r>
            <a:r>
              <a:rPr lang="ru-RU" dirty="0" err="1"/>
              <a:t>rate</a:t>
            </a:r>
            <a:r>
              <a:rPr lang="ru-RU" dirty="0"/>
              <a:t> </a:t>
            </a:r>
            <a:r>
              <a:rPr lang="ru-RU" dirty="0" err="1"/>
              <a:t>is</a:t>
            </a:r>
            <a:r>
              <a:rPr lang="ru-RU" dirty="0"/>
              <a:t> </a:t>
            </a:r>
            <a:r>
              <a:rPr lang="ru-RU" dirty="0" err="1"/>
              <a:t>the</a:t>
            </a:r>
            <a:r>
              <a:rPr lang="ru-RU" dirty="0"/>
              <a:t> </a:t>
            </a:r>
            <a:r>
              <a:rPr lang="ru-RU" dirty="0" err="1"/>
              <a:t>rate</a:t>
            </a:r>
            <a:r>
              <a:rPr lang="ru-RU" dirty="0"/>
              <a:t> </a:t>
            </a:r>
            <a:r>
              <a:rPr lang="ru-RU" dirty="0" err="1"/>
              <a:t>actually</a:t>
            </a:r>
            <a:r>
              <a:rPr lang="ru-RU" dirty="0"/>
              <a:t> </a:t>
            </a:r>
            <a:r>
              <a:rPr lang="ru-RU" dirty="0" err="1"/>
              <a:t>observed</a:t>
            </a:r>
            <a:r>
              <a:rPr lang="ru-RU" dirty="0"/>
              <a:t> </a:t>
            </a:r>
            <a:r>
              <a:rPr lang="ru-RU" dirty="0" err="1"/>
              <a:t>in</a:t>
            </a:r>
            <a:r>
              <a:rPr lang="ru-RU" dirty="0"/>
              <a:t> </a:t>
            </a:r>
            <a:r>
              <a:rPr lang="ru-RU" dirty="0" err="1"/>
              <a:t>the</a:t>
            </a:r>
            <a:r>
              <a:rPr lang="ru-RU" dirty="0"/>
              <a:t> </a:t>
            </a:r>
            <a:r>
              <a:rPr lang="ru-RU" dirty="0" err="1"/>
              <a:t>market</a:t>
            </a:r>
            <a:r>
              <a:rPr lang="ru-RU" dirty="0"/>
              <a:t>. </a:t>
            </a:r>
            <a:endParaRPr lang="en-US" dirty="0" smtClean="0"/>
          </a:p>
          <a:p>
            <a:r>
              <a:rPr lang="ru-RU" dirty="0" err="1" smtClean="0"/>
              <a:t>The</a:t>
            </a:r>
            <a:r>
              <a:rPr lang="ru-RU" dirty="0" smtClean="0"/>
              <a:t> </a:t>
            </a:r>
            <a:r>
              <a:rPr lang="ru-RU" dirty="0" err="1"/>
              <a:t>real</a:t>
            </a:r>
            <a:r>
              <a:rPr lang="ru-RU" dirty="0"/>
              <a:t> </a:t>
            </a:r>
            <a:r>
              <a:rPr lang="ru-RU" dirty="0" err="1"/>
              <a:t>rate</a:t>
            </a:r>
            <a:r>
              <a:rPr lang="ru-RU" dirty="0"/>
              <a:t> </a:t>
            </a:r>
            <a:r>
              <a:rPr lang="ru-RU" dirty="0" err="1"/>
              <a:t>is</a:t>
            </a:r>
            <a:r>
              <a:rPr lang="ru-RU" dirty="0"/>
              <a:t> a </a:t>
            </a:r>
            <a:r>
              <a:rPr lang="ru-RU" dirty="0" err="1"/>
              <a:t>concept</a:t>
            </a:r>
            <a:r>
              <a:rPr lang="ru-RU" dirty="0"/>
              <a:t> </a:t>
            </a:r>
            <a:r>
              <a:rPr lang="ru-RU" dirty="0" err="1"/>
              <a:t>that</a:t>
            </a:r>
            <a:r>
              <a:rPr lang="ru-RU" dirty="0"/>
              <a:t> </a:t>
            </a:r>
            <a:r>
              <a:rPr lang="ru-RU" dirty="0" err="1"/>
              <a:t>measures</a:t>
            </a:r>
            <a:r>
              <a:rPr lang="ru-RU" dirty="0"/>
              <a:t> </a:t>
            </a:r>
            <a:r>
              <a:rPr lang="ru-RU" dirty="0" err="1"/>
              <a:t>the</a:t>
            </a:r>
            <a:r>
              <a:rPr lang="ru-RU" dirty="0"/>
              <a:t> </a:t>
            </a:r>
            <a:r>
              <a:rPr lang="ru-RU" dirty="0" err="1"/>
              <a:t>return</a:t>
            </a:r>
            <a:r>
              <a:rPr lang="ru-RU" dirty="0"/>
              <a:t> </a:t>
            </a:r>
            <a:r>
              <a:rPr lang="ru-RU" dirty="0" err="1"/>
              <a:t>after</a:t>
            </a:r>
            <a:r>
              <a:rPr lang="ru-RU" dirty="0"/>
              <a:t> </a:t>
            </a:r>
            <a:r>
              <a:rPr lang="ru-RU" dirty="0" err="1"/>
              <a:t>adjusting</a:t>
            </a:r>
            <a:r>
              <a:rPr lang="ru-RU" dirty="0"/>
              <a:t> </a:t>
            </a:r>
            <a:r>
              <a:rPr lang="ru-RU" dirty="0" err="1"/>
              <a:t>for</a:t>
            </a:r>
            <a:r>
              <a:rPr lang="ru-RU" dirty="0"/>
              <a:t> </a:t>
            </a:r>
            <a:r>
              <a:rPr lang="ru-RU" dirty="0" err="1"/>
              <a:t>inflation</a:t>
            </a:r>
            <a:r>
              <a:rPr lang="ru-RU" dirty="0"/>
              <a:t>.</a:t>
            </a:r>
          </a:p>
        </p:txBody>
      </p:sp>
    </p:spTree>
    <p:extLst>
      <p:ext uri="{BB962C8B-B14F-4D97-AF65-F5344CB8AC3E}">
        <p14:creationId xmlns:p14="http://schemas.microsoft.com/office/powerpoint/2010/main" val="20694404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T</a:t>
            </a:r>
            <a:r>
              <a:rPr lang="ru-RU" dirty="0" err="1" smtClean="0"/>
              <a:t>he</a:t>
            </a:r>
            <a:r>
              <a:rPr lang="ru-RU" dirty="0" smtClean="0"/>
              <a:t> </a:t>
            </a:r>
            <a:r>
              <a:rPr lang="ru-RU" dirty="0" err="1"/>
              <a:t>Fisher</a:t>
            </a:r>
            <a:r>
              <a:rPr lang="ru-RU" dirty="0"/>
              <a:t> </a:t>
            </a:r>
            <a:r>
              <a:rPr lang="ru-RU" dirty="0" err="1"/>
              <a:t>effect</a:t>
            </a:r>
            <a:endParaRPr lang="ru-RU" dirty="0"/>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7823" y="1556792"/>
            <a:ext cx="3506675"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Прямоугольник 3"/>
              <p:cNvSpPr/>
              <p:nvPr/>
            </p:nvSpPr>
            <p:spPr>
              <a:xfrm>
                <a:off x="1115616" y="2636912"/>
                <a:ext cx="7056784" cy="1208664"/>
              </a:xfrm>
              <a:prstGeom prst="rect">
                <a:avLst/>
              </a:prstGeom>
            </p:spPr>
            <p:txBody>
              <a:bodyPr wrap="square">
                <a:spAutoFit/>
              </a:bodyPr>
              <a:lstStyle/>
              <a:p>
                <a:r>
                  <a:rPr lang="ru-RU" sz="2400" dirty="0" err="1"/>
                  <a:t>where</a:t>
                </a:r>
                <a:r>
                  <a:rPr lang="ru-RU" sz="2400" dirty="0"/>
                  <a:t> </a:t>
                </a:r>
                <a:r>
                  <a:rPr lang="ru-RU" sz="2400" i="1" dirty="0"/>
                  <a:t>i</a:t>
                </a:r>
                <a:r>
                  <a:rPr lang="ru-RU" sz="2400" dirty="0"/>
                  <a:t> </a:t>
                </a:r>
                <a:r>
                  <a:rPr lang="ru-RU" sz="2400" dirty="0" err="1"/>
                  <a:t>the</a:t>
                </a:r>
                <a:r>
                  <a:rPr lang="ru-RU" sz="2400" dirty="0"/>
                  <a:t> </a:t>
                </a:r>
                <a:r>
                  <a:rPr lang="ru-RU" sz="2400" dirty="0" err="1"/>
                  <a:t>nominal</a:t>
                </a:r>
                <a:r>
                  <a:rPr lang="ru-RU" sz="2400" dirty="0"/>
                  <a:t> </a:t>
                </a:r>
                <a:r>
                  <a:rPr lang="ru-RU" sz="2400" dirty="0" err="1"/>
                  <a:t>interest</a:t>
                </a:r>
                <a:r>
                  <a:rPr lang="ru-RU" sz="2400" dirty="0"/>
                  <a:t> </a:t>
                </a:r>
                <a:r>
                  <a:rPr lang="ru-RU" sz="2400" dirty="0" err="1"/>
                  <a:t>rate</a:t>
                </a:r>
                <a:r>
                  <a:rPr lang="ru-RU" sz="2400" dirty="0"/>
                  <a:t>, </a:t>
                </a:r>
                <a:r>
                  <a:rPr lang="ru-RU" sz="2400" i="1" dirty="0"/>
                  <a:t>r</a:t>
                </a:r>
                <a:r>
                  <a:rPr lang="ru-RU" sz="2400" dirty="0"/>
                  <a:t> </a:t>
                </a:r>
                <a:r>
                  <a:rPr lang="ru-RU" sz="2400" dirty="0" err="1"/>
                  <a:t>the</a:t>
                </a:r>
                <a:r>
                  <a:rPr lang="ru-RU" sz="2400" dirty="0"/>
                  <a:t> </a:t>
                </a:r>
                <a:r>
                  <a:rPr lang="ru-RU" sz="2400" dirty="0" err="1"/>
                  <a:t>real</a:t>
                </a:r>
                <a:r>
                  <a:rPr lang="ru-RU" sz="2400" dirty="0"/>
                  <a:t> </a:t>
                </a:r>
                <a:r>
                  <a:rPr lang="ru-RU" sz="2400" dirty="0" err="1"/>
                  <a:t>interest</a:t>
                </a:r>
                <a:r>
                  <a:rPr lang="ru-RU" sz="2400" dirty="0"/>
                  <a:t> </a:t>
                </a:r>
                <a:r>
                  <a:rPr lang="ru-RU" sz="2400" dirty="0" err="1"/>
                  <a:t>rate</a:t>
                </a:r>
                <a:r>
                  <a:rPr lang="ru-RU" sz="2400" dirty="0"/>
                  <a:t>, </a:t>
                </a:r>
                <a:r>
                  <a:rPr lang="ru-RU" sz="2400" dirty="0" err="1"/>
                  <a:t>and</a:t>
                </a:r>
                <a:r>
                  <a:rPr lang="ru-RU" sz="2400" dirty="0"/>
                  <a:t> </a:t>
                </a:r>
                <a14:m>
                  <m:oMath xmlns:m="http://schemas.openxmlformats.org/officeDocument/2006/math">
                    <m:sSup>
                      <m:sSupPr>
                        <m:ctrlPr>
                          <a:rPr lang="ru-RU" sz="2400" i="1">
                            <a:latin typeface="Cambria Math"/>
                          </a:rPr>
                        </m:ctrlPr>
                      </m:sSupPr>
                      <m:e>
                        <m:r>
                          <a:rPr lang="ru-RU" sz="2400" i="1">
                            <a:latin typeface="Cambria Math"/>
                          </a:rPr>
                          <m:t>𝑝</m:t>
                        </m:r>
                      </m:e>
                      <m:sup>
                        <m:r>
                          <a:rPr lang="ru-RU" sz="2400" i="1">
                            <a:latin typeface="Cambria Math"/>
                          </a:rPr>
                          <m:t>𝑈𝑆𝐷</m:t>
                        </m:r>
                      </m:sup>
                    </m:sSup>
                  </m:oMath>
                </a14:m>
                <a:r>
                  <a:rPr lang="ru-RU" sz="2400" dirty="0" err="1"/>
                  <a:t>the</a:t>
                </a:r>
                <a:r>
                  <a:rPr lang="ru-RU" sz="2400" dirty="0"/>
                  <a:t> </a:t>
                </a:r>
                <a:r>
                  <a:rPr lang="ru-RU" sz="2400" dirty="0" err="1"/>
                  <a:t>expected</a:t>
                </a:r>
                <a:r>
                  <a:rPr lang="ru-RU" sz="2400" dirty="0"/>
                  <a:t> </a:t>
                </a:r>
                <a:r>
                  <a:rPr lang="ru-RU" sz="2400" dirty="0" err="1"/>
                  <a:t>rate</a:t>
                </a:r>
                <a:r>
                  <a:rPr lang="ru-RU" sz="2400" dirty="0"/>
                  <a:t> </a:t>
                </a:r>
                <a:r>
                  <a:rPr lang="ru-RU" sz="2400" dirty="0" err="1"/>
                  <a:t>of</a:t>
                </a:r>
                <a:r>
                  <a:rPr lang="ru-RU" sz="2400" dirty="0"/>
                  <a:t> </a:t>
                </a:r>
                <a:r>
                  <a:rPr lang="ru-RU" sz="2400" dirty="0" err="1"/>
                  <a:t>inflation</a:t>
                </a:r>
                <a:r>
                  <a:rPr lang="ru-RU" sz="2400" dirty="0"/>
                  <a:t> (</a:t>
                </a:r>
                <a:r>
                  <a:rPr lang="ru-RU" sz="2400" dirty="0" err="1"/>
                  <a:t>in</a:t>
                </a:r>
                <a:r>
                  <a:rPr lang="ru-RU" sz="2400" dirty="0"/>
                  <a:t> </a:t>
                </a:r>
                <a:r>
                  <a:rPr lang="ru-RU" sz="2400" dirty="0" err="1"/>
                  <a:t>this</a:t>
                </a:r>
                <a:r>
                  <a:rPr lang="ru-RU" sz="2400" dirty="0"/>
                  <a:t> </a:t>
                </a:r>
                <a:r>
                  <a:rPr lang="ru-RU" sz="2400" dirty="0" err="1"/>
                  <a:t>case</a:t>
                </a:r>
                <a:r>
                  <a:rPr lang="ru-RU" sz="2400" dirty="0"/>
                  <a:t> </a:t>
                </a:r>
                <a:r>
                  <a:rPr lang="ru-RU" sz="2400" dirty="0" err="1"/>
                  <a:t>in</a:t>
                </a:r>
                <a:r>
                  <a:rPr lang="ru-RU" sz="2400" dirty="0"/>
                  <a:t> US </a:t>
                </a:r>
                <a:r>
                  <a:rPr lang="ru-RU" sz="2400" dirty="0" err="1"/>
                  <a:t>dollars</a:t>
                </a:r>
                <a:r>
                  <a:rPr lang="ru-RU" sz="2400" dirty="0"/>
                  <a:t> </a:t>
                </a:r>
                <a:r>
                  <a:rPr lang="ru-RU" sz="2400" dirty="0" err="1"/>
                  <a:t>or</a:t>
                </a:r>
                <a:r>
                  <a:rPr lang="ru-RU" sz="2400" dirty="0"/>
                  <a:t> EUR)</a:t>
                </a:r>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1115616" y="2636912"/>
                <a:ext cx="7056784" cy="1208664"/>
              </a:xfrm>
              <a:prstGeom prst="rect">
                <a:avLst/>
              </a:prstGeom>
              <a:blipFill rotWithShape="1">
                <a:blip r:embed="rId3"/>
                <a:stretch>
                  <a:fillRect l="-1295" t="-4040" b="-10606"/>
                </a:stretch>
              </a:blipFill>
            </p:spPr>
            <p:txBody>
              <a:bodyPr/>
              <a:lstStyle/>
              <a:p>
                <a:r>
                  <a:rPr lang="ru-RU">
                    <a:noFill/>
                  </a:rPr>
                  <a:t> </a:t>
                </a:r>
              </a:p>
            </p:txBody>
          </p:sp>
        </mc:Fallback>
      </mc:AlternateContent>
    </p:spTree>
    <p:extLst>
      <p:ext uri="{BB962C8B-B14F-4D97-AF65-F5344CB8AC3E}">
        <p14:creationId xmlns:p14="http://schemas.microsoft.com/office/powerpoint/2010/main" val="33368392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R</a:t>
            </a:r>
            <a:r>
              <a:rPr lang="ru-RU" dirty="0" err="1" smtClean="0"/>
              <a:t>eal</a:t>
            </a:r>
            <a:r>
              <a:rPr lang="ru-RU" dirty="0" smtClean="0"/>
              <a:t> </a:t>
            </a:r>
            <a:r>
              <a:rPr lang="ru-RU" dirty="0" err="1"/>
              <a:t>interest</a:t>
            </a:r>
            <a:r>
              <a:rPr lang="ru-RU" dirty="0"/>
              <a:t> </a:t>
            </a:r>
            <a:r>
              <a:rPr lang="ru-RU" dirty="0" err="1"/>
              <a:t>rate</a:t>
            </a:r>
            <a:r>
              <a:rPr lang="ru-RU" dirty="0"/>
              <a:t> </a:t>
            </a:r>
            <a:r>
              <a:rPr lang="ru-RU" dirty="0" err="1" smtClean="0"/>
              <a:t>parity</a:t>
            </a:r>
            <a:r>
              <a:rPr lang="en-US" dirty="0" smtClean="0"/>
              <a:t> (RIRP)</a:t>
            </a:r>
            <a:endParaRPr lang="ru-RU" dirty="0"/>
          </a:p>
        </p:txBody>
      </p:sp>
      <p:pic>
        <p:nvPicPr>
          <p:cNvPr id="266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628800"/>
            <a:ext cx="7028386"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Прямоугольник 3"/>
              <p:cNvSpPr/>
              <p:nvPr/>
            </p:nvSpPr>
            <p:spPr>
              <a:xfrm>
                <a:off x="683568" y="2806746"/>
                <a:ext cx="7704856" cy="1259319"/>
              </a:xfrm>
              <a:prstGeom prst="rect">
                <a:avLst/>
              </a:prstGeom>
            </p:spPr>
            <p:txBody>
              <a:bodyPr wrap="square">
                <a:spAutoFit/>
              </a:bodyPr>
              <a:lstStyle/>
              <a:p>
                <a:r>
                  <a:rPr lang="en-US" sz="2400" dirty="0"/>
                  <a:t>where</a:t>
                </a:r>
                <a:endParaRPr lang="ru-RU" sz="2400" dirty="0"/>
              </a:p>
              <a:p>
                <a14:m>
                  <m:oMath xmlns:m="http://schemas.openxmlformats.org/officeDocument/2006/math">
                    <m:sSubSup>
                      <m:sSubSupPr>
                        <m:ctrlPr>
                          <a:rPr lang="ru-RU" sz="2400" i="1">
                            <a:latin typeface="Cambria Math"/>
                          </a:rPr>
                        </m:ctrlPr>
                      </m:sSubSupPr>
                      <m:e>
                        <m:r>
                          <a:rPr lang="en-US" sz="2400" i="1">
                            <a:latin typeface="Cambria Math"/>
                          </a:rPr>
                          <m:t>𝑝</m:t>
                        </m:r>
                      </m:e>
                      <m:sub>
                        <m:r>
                          <a:rPr lang="en-US" sz="2400" i="1">
                            <a:latin typeface="Cambria Math"/>
                          </a:rPr>
                          <m:t>𝑡</m:t>
                        </m:r>
                        <m:r>
                          <a:rPr lang="en-US" sz="2400" i="1">
                            <a:latin typeface="Cambria Math"/>
                          </a:rPr>
                          <m:t>+</m:t>
                        </m:r>
                        <m:r>
                          <a:rPr lang="en-US" sz="2400" i="1">
                            <a:latin typeface="Cambria Math"/>
                          </a:rPr>
                          <m:t>𝑘</m:t>
                        </m:r>
                      </m:sub>
                      <m:sup>
                        <m:r>
                          <a:rPr lang="en-US" sz="2400" i="1">
                            <a:latin typeface="Cambria Math"/>
                          </a:rPr>
                          <m:t>𝑈𝑆𝐷</m:t>
                        </m:r>
                      </m:sup>
                    </m:sSubSup>
                    <m:r>
                      <a:rPr lang="en-US" sz="2400" i="1">
                        <a:latin typeface="Cambria Math"/>
                      </a:rPr>
                      <m:t>,</m:t>
                    </m:r>
                  </m:oMath>
                </a14:m>
                <a:r>
                  <a:rPr lang="en-US" sz="2400" i="1" dirty="0"/>
                  <a:t> </a:t>
                </a:r>
                <a14:m>
                  <m:oMath xmlns:m="http://schemas.openxmlformats.org/officeDocument/2006/math">
                    <m:sSubSup>
                      <m:sSubSupPr>
                        <m:ctrlPr>
                          <a:rPr lang="ru-RU" sz="2400" i="1">
                            <a:latin typeface="Cambria Math"/>
                          </a:rPr>
                        </m:ctrlPr>
                      </m:sSubSupPr>
                      <m:e>
                        <m:r>
                          <a:rPr lang="en-US" sz="2400" i="1">
                            <a:latin typeface="Cambria Math"/>
                          </a:rPr>
                          <m:t>𝑝</m:t>
                        </m:r>
                      </m:e>
                      <m:sub>
                        <m:r>
                          <a:rPr lang="en-US" sz="2400" i="1">
                            <a:latin typeface="Cambria Math"/>
                          </a:rPr>
                          <m:t>𝑡</m:t>
                        </m:r>
                        <m:r>
                          <a:rPr lang="en-US" sz="2400" i="1">
                            <a:latin typeface="Cambria Math"/>
                          </a:rPr>
                          <m:t>+</m:t>
                        </m:r>
                        <m:r>
                          <a:rPr lang="en-US" sz="2400" i="1">
                            <a:latin typeface="Cambria Math"/>
                          </a:rPr>
                          <m:t>𝑘</m:t>
                        </m:r>
                      </m:sub>
                      <m:sup>
                        <m:r>
                          <a:rPr lang="en-US" sz="2400" i="1">
                            <a:latin typeface="Cambria Math"/>
                          </a:rPr>
                          <m:t>𝐸𝑈𝑅</m:t>
                        </m:r>
                      </m:sup>
                    </m:sSubSup>
                  </m:oMath>
                </a14:m>
                <a:r>
                  <a:rPr lang="en-US" sz="2400" dirty="0"/>
                  <a:t> represent expected rate of inflation for both currencies respectively (dollar and Euro in this example).</a:t>
                </a:r>
                <a:endParaRPr lang="ru-RU" sz="2400" dirty="0"/>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683568" y="2806746"/>
                <a:ext cx="7704856" cy="1259319"/>
              </a:xfrm>
              <a:prstGeom prst="rect">
                <a:avLst/>
              </a:prstGeom>
              <a:blipFill rotWithShape="1">
                <a:blip r:embed="rId3"/>
                <a:stretch>
                  <a:fillRect l="-1187" t="-3865" b="-9662"/>
                </a:stretch>
              </a:blipFill>
            </p:spPr>
            <p:txBody>
              <a:bodyPr/>
              <a:lstStyle/>
              <a:p>
                <a:r>
                  <a:rPr lang="ru-RU">
                    <a:noFill/>
                  </a:rPr>
                  <a:t> </a:t>
                </a:r>
              </a:p>
            </p:txBody>
          </p:sp>
        </mc:Fallback>
      </mc:AlternateContent>
      <p:pic>
        <p:nvPicPr>
          <p:cNvPr id="26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382740"/>
            <a:ext cx="7846926"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47281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The link between </a:t>
            </a:r>
            <a:r>
              <a:rPr lang="ru-RU" dirty="0" err="1"/>
              <a:t>interest</a:t>
            </a:r>
            <a:r>
              <a:rPr lang="ru-RU" dirty="0"/>
              <a:t> </a:t>
            </a:r>
            <a:r>
              <a:rPr lang="ru-RU" dirty="0" err="1"/>
              <a:t>rates</a:t>
            </a:r>
            <a:r>
              <a:rPr lang="ru-RU" dirty="0"/>
              <a:t>, </a:t>
            </a:r>
            <a:r>
              <a:rPr lang="ru-RU" dirty="0" err="1"/>
              <a:t>inflation</a:t>
            </a:r>
            <a:r>
              <a:rPr lang="ru-RU" dirty="0"/>
              <a:t>, </a:t>
            </a:r>
            <a:r>
              <a:rPr lang="ru-RU" dirty="0" err="1"/>
              <a:t>and</a:t>
            </a:r>
            <a:r>
              <a:rPr lang="ru-RU" dirty="0"/>
              <a:t> </a:t>
            </a:r>
            <a:r>
              <a:rPr lang="ru-RU" dirty="0" err="1"/>
              <a:t>exchange</a:t>
            </a:r>
            <a:r>
              <a:rPr lang="ru-RU" dirty="0"/>
              <a:t> </a:t>
            </a:r>
            <a:r>
              <a:rPr lang="ru-RU" dirty="0" err="1"/>
              <a:t>rates</a:t>
            </a:r>
            <a:r>
              <a:rPr lang="ru-RU" dirty="0"/>
              <a:t> </a:t>
            </a:r>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060848"/>
            <a:ext cx="7438645"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Прямоугольник 3"/>
          <p:cNvSpPr/>
          <p:nvPr/>
        </p:nvSpPr>
        <p:spPr>
          <a:xfrm>
            <a:off x="899592" y="3105835"/>
            <a:ext cx="7488832" cy="1384995"/>
          </a:xfrm>
          <a:prstGeom prst="rect">
            <a:avLst/>
          </a:prstGeom>
        </p:spPr>
        <p:txBody>
          <a:bodyPr wrap="square">
            <a:spAutoFit/>
          </a:bodyPr>
          <a:lstStyle/>
          <a:p>
            <a:r>
              <a:rPr lang="en-US" sz="2800" dirty="0" err="1"/>
              <a:t>T</a:t>
            </a:r>
            <a:r>
              <a:rPr lang="ru-RU" sz="2800" dirty="0" err="1" smtClean="0"/>
              <a:t>he</a:t>
            </a:r>
            <a:r>
              <a:rPr lang="ru-RU" sz="2800" dirty="0" smtClean="0"/>
              <a:t> </a:t>
            </a:r>
            <a:r>
              <a:rPr lang="ru-RU" sz="2800" dirty="0" err="1"/>
              <a:t>interest</a:t>
            </a:r>
            <a:r>
              <a:rPr lang="ru-RU" sz="2800" dirty="0"/>
              <a:t> </a:t>
            </a:r>
            <a:r>
              <a:rPr lang="ru-RU" sz="2800" dirty="0" err="1"/>
              <a:t>differential</a:t>
            </a:r>
            <a:r>
              <a:rPr lang="ru-RU" sz="2800" dirty="0"/>
              <a:t> </a:t>
            </a:r>
            <a:r>
              <a:rPr lang="ru-RU" sz="2800" dirty="0" err="1"/>
              <a:t>is</a:t>
            </a:r>
            <a:r>
              <a:rPr lang="ru-RU" sz="2800" dirty="0"/>
              <a:t> </a:t>
            </a:r>
            <a:r>
              <a:rPr lang="ru-RU" sz="2800" dirty="0" err="1" smtClean="0"/>
              <a:t>equal</a:t>
            </a:r>
            <a:r>
              <a:rPr lang="ru-RU" sz="2800" dirty="0" smtClean="0"/>
              <a:t> </a:t>
            </a:r>
            <a:r>
              <a:rPr lang="ru-RU" sz="2800" dirty="0" err="1"/>
              <a:t>to</a:t>
            </a:r>
            <a:r>
              <a:rPr lang="ru-RU" sz="2800" dirty="0"/>
              <a:t> </a:t>
            </a:r>
            <a:r>
              <a:rPr lang="en-US" sz="2800" dirty="0" smtClean="0"/>
              <a:t>expected rates of inflation differential and is also equal to </a:t>
            </a:r>
            <a:r>
              <a:rPr lang="ru-RU" sz="2800" dirty="0" err="1" smtClean="0"/>
              <a:t>the</a:t>
            </a:r>
            <a:r>
              <a:rPr lang="ru-RU" sz="2800" dirty="0" smtClean="0"/>
              <a:t> </a:t>
            </a:r>
            <a:r>
              <a:rPr lang="ru-RU" sz="2800" dirty="0" err="1"/>
              <a:t>forward</a:t>
            </a:r>
            <a:r>
              <a:rPr lang="ru-RU" sz="2800" dirty="0"/>
              <a:t> </a:t>
            </a:r>
            <a:r>
              <a:rPr lang="ru-RU" sz="2800" dirty="0" err="1" smtClean="0"/>
              <a:t>premium</a:t>
            </a:r>
            <a:r>
              <a:rPr lang="en-US" sz="2800" dirty="0" smtClean="0"/>
              <a:t>.</a:t>
            </a:r>
            <a:endParaRPr lang="ru-RU" sz="2800" dirty="0"/>
          </a:p>
        </p:txBody>
      </p:sp>
      <p:sp>
        <p:nvSpPr>
          <p:cNvPr id="5" name="Прямоугольник 4"/>
          <p:cNvSpPr/>
          <p:nvPr/>
        </p:nvSpPr>
        <p:spPr>
          <a:xfrm>
            <a:off x="915988" y="4581128"/>
            <a:ext cx="7256412" cy="1569660"/>
          </a:xfrm>
          <a:prstGeom prst="rect">
            <a:avLst/>
          </a:prstGeom>
        </p:spPr>
        <p:txBody>
          <a:bodyPr wrap="square">
            <a:spAutoFit/>
          </a:bodyPr>
          <a:lstStyle/>
          <a:p>
            <a:r>
              <a:rPr lang="ru-RU" sz="2400" dirty="0" err="1"/>
              <a:t>The</a:t>
            </a:r>
            <a:r>
              <a:rPr lang="ru-RU" sz="2400" dirty="0"/>
              <a:t> </a:t>
            </a:r>
            <a:r>
              <a:rPr lang="ru-RU" sz="2400" dirty="0" err="1"/>
              <a:t>parity</a:t>
            </a:r>
            <a:r>
              <a:rPr lang="ru-RU" sz="2400" dirty="0"/>
              <a:t> </a:t>
            </a:r>
            <a:r>
              <a:rPr lang="ru-RU" sz="2400" dirty="0" err="1"/>
              <a:t>condition</a:t>
            </a:r>
            <a:r>
              <a:rPr lang="ru-RU" sz="2400" dirty="0"/>
              <a:t> </a:t>
            </a:r>
            <a:r>
              <a:rPr lang="ru-RU" sz="2400" dirty="0" err="1"/>
              <a:t>suggests</a:t>
            </a:r>
            <a:r>
              <a:rPr lang="ru-RU" sz="2400" dirty="0"/>
              <a:t> </a:t>
            </a:r>
            <a:r>
              <a:rPr lang="ru-RU" sz="2400" dirty="0" err="1"/>
              <a:t>that</a:t>
            </a:r>
            <a:r>
              <a:rPr lang="ru-RU" sz="2400" dirty="0"/>
              <a:t> </a:t>
            </a:r>
            <a:r>
              <a:rPr lang="ru-RU" sz="2400" dirty="0" err="1"/>
              <a:t>real</a:t>
            </a:r>
            <a:r>
              <a:rPr lang="ru-RU" sz="2400" dirty="0"/>
              <a:t> </a:t>
            </a:r>
            <a:r>
              <a:rPr lang="ru-RU" sz="2400" dirty="0" err="1"/>
              <a:t>interest</a:t>
            </a:r>
            <a:r>
              <a:rPr lang="ru-RU" sz="2400" dirty="0"/>
              <a:t> </a:t>
            </a:r>
            <a:r>
              <a:rPr lang="ru-RU" sz="2400" dirty="0" err="1"/>
              <a:t>rates</a:t>
            </a:r>
            <a:r>
              <a:rPr lang="ru-RU" sz="2400" dirty="0"/>
              <a:t> </a:t>
            </a:r>
            <a:r>
              <a:rPr lang="ru-RU" sz="2400" dirty="0" err="1"/>
              <a:t>will</a:t>
            </a:r>
            <a:r>
              <a:rPr lang="ru-RU" sz="2400" dirty="0"/>
              <a:t> </a:t>
            </a:r>
            <a:r>
              <a:rPr lang="ru-RU" sz="2400" dirty="0" err="1"/>
              <a:t>equalize</a:t>
            </a:r>
            <a:r>
              <a:rPr lang="ru-RU" sz="2400" dirty="0"/>
              <a:t> </a:t>
            </a:r>
            <a:r>
              <a:rPr lang="ru-RU" sz="2400" dirty="0" err="1"/>
              <a:t>between</a:t>
            </a:r>
            <a:r>
              <a:rPr lang="ru-RU" sz="2400" dirty="0"/>
              <a:t> </a:t>
            </a:r>
            <a:r>
              <a:rPr lang="ru-RU" sz="2400" dirty="0" err="1"/>
              <a:t>countries</a:t>
            </a:r>
            <a:r>
              <a:rPr lang="ru-RU" sz="2400" dirty="0"/>
              <a:t> </a:t>
            </a:r>
            <a:r>
              <a:rPr lang="ru-RU" sz="2400" dirty="0" err="1"/>
              <a:t>and</a:t>
            </a:r>
            <a:r>
              <a:rPr lang="ru-RU" sz="2400" dirty="0"/>
              <a:t> </a:t>
            </a:r>
            <a:r>
              <a:rPr lang="ru-RU" sz="2400" dirty="0" err="1"/>
              <a:t>that</a:t>
            </a:r>
            <a:r>
              <a:rPr lang="ru-RU" sz="2400" dirty="0"/>
              <a:t> </a:t>
            </a:r>
            <a:r>
              <a:rPr lang="ru-RU" sz="2400" dirty="0" err="1"/>
              <a:t>capital</a:t>
            </a:r>
            <a:r>
              <a:rPr lang="ru-RU" sz="2400" dirty="0"/>
              <a:t> </a:t>
            </a:r>
            <a:r>
              <a:rPr lang="ru-RU" sz="2400" dirty="0" err="1"/>
              <a:t>mobility</a:t>
            </a:r>
            <a:r>
              <a:rPr lang="ru-RU" sz="2400" dirty="0"/>
              <a:t> </a:t>
            </a:r>
            <a:r>
              <a:rPr lang="ru-RU" sz="2400" dirty="0" err="1"/>
              <a:t>will</a:t>
            </a:r>
            <a:r>
              <a:rPr lang="ru-RU" sz="2400" dirty="0"/>
              <a:t> </a:t>
            </a:r>
            <a:r>
              <a:rPr lang="ru-RU" sz="2400" dirty="0" err="1"/>
              <a:t>result</a:t>
            </a:r>
            <a:r>
              <a:rPr lang="ru-RU" sz="2400" dirty="0"/>
              <a:t> </a:t>
            </a:r>
            <a:r>
              <a:rPr lang="ru-RU" sz="2400" dirty="0" err="1"/>
              <a:t>in</a:t>
            </a:r>
            <a:r>
              <a:rPr lang="ru-RU" sz="2400" dirty="0"/>
              <a:t> </a:t>
            </a:r>
            <a:r>
              <a:rPr lang="ru-RU" sz="2400" dirty="0" err="1"/>
              <a:t>capital</a:t>
            </a:r>
            <a:r>
              <a:rPr lang="ru-RU" sz="2400" dirty="0"/>
              <a:t> </a:t>
            </a:r>
            <a:r>
              <a:rPr lang="ru-RU" sz="2400" dirty="0" err="1"/>
              <a:t>flows</a:t>
            </a:r>
            <a:r>
              <a:rPr lang="ru-RU" sz="2400" dirty="0"/>
              <a:t> </a:t>
            </a:r>
            <a:r>
              <a:rPr lang="ru-RU" sz="2400" dirty="0" err="1"/>
              <a:t>that</a:t>
            </a:r>
            <a:r>
              <a:rPr lang="ru-RU" sz="2400" dirty="0"/>
              <a:t> </a:t>
            </a:r>
            <a:r>
              <a:rPr lang="ru-RU" sz="2400" dirty="0" err="1"/>
              <a:t>eliminate</a:t>
            </a:r>
            <a:r>
              <a:rPr lang="ru-RU" sz="2400" dirty="0"/>
              <a:t> </a:t>
            </a:r>
            <a:r>
              <a:rPr lang="ru-RU" sz="2400" dirty="0" err="1"/>
              <a:t>opportunities</a:t>
            </a:r>
            <a:r>
              <a:rPr lang="ru-RU" sz="2400" dirty="0"/>
              <a:t> </a:t>
            </a:r>
            <a:r>
              <a:rPr lang="ru-RU" sz="2400" dirty="0" err="1"/>
              <a:t>for</a:t>
            </a:r>
            <a:r>
              <a:rPr lang="ru-RU" sz="2400" dirty="0"/>
              <a:t> </a:t>
            </a:r>
            <a:r>
              <a:rPr lang="ru-RU" sz="2400" dirty="0" err="1"/>
              <a:t>arbitrage</a:t>
            </a:r>
            <a:endParaRPr lang="ru-RU" sz="2400" dirty="0"/>
          </a:p>
        </p:txBody>
      </p:sp>
    </p:spTree>
    <p:extLst>
      <p:ext uri="{BB962C8B-B14F-4D97-AF65-F5344CB8AC3E}">
        <p14:creationId xmlns:p14="http://schemas.microsoft.com/office/powerpoint/2010/main" val="16144490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Unit 7. Prices and Exchange Rates: Purchasing Power Parity</a:t>
            </a:r>
            <a:endParaRPr lang="ru-RU" dirty="0"/>
          </a:p>
        </p:txBody>
      </p:sp>
      <p:sp>
        <p:nvSpPr>
          <p:cNvPr id="3" name="Объект 2"/>
          <p:cNvSpPr>
            <a:spLocks noGrp="1"/>
          </p:cNvSpPr>
          <p:nvPr>
            <p:ph idx="1"/>
          </p:nvPr>
        </p:nvSpPr>
        <p:spPr/>
        <p:txBody>
          <a:bodyPr anchor="ctr"/>
          <a:lstStyle/>
          <a:p>
            <a:r>
              <a:rPr lang="en-US" dirty="0"/>
              <a:t>7.1. Absolute Purchasing Power Parity</a:t>
            </a:r>
            <a:endParaRPr lang="ru-RU" dirty="0"/>
          </a:p>
          <a:p>
            <a:r>
              <a:rPr lang="en-US" dirty="0"/>
              <a:t>7.2. The Big Mac Index</a:t>
            </a:r>
            <a:endParaRPr lang="ru-RU" dirty="0"/>
          </a:p>
          <a:p>
            <a:r>
              <a:rPr lang="en-US" dirty="0"/>
              <a:t>7.3. Relative Purchasing Power Parity</a:t>
            </a:r>
            <a:endParaRPr lang="ru-RU" dirty="0"/>
          </a:p>
          <a:p>
            <a:r>
              <a:rPr lang="en-US" dirty="0"/>
              <a:t>7.4. Overvalued and Undervalued Currencies</a:t>
            </a:r>
            <a:endParaRPr lang="ru-RU" dirty="0"/>
          </a:p>
          <a:p>
            <a:r>
              <a:rPr lang="en-US" dirty="0"/>
              <a:t>7.5. Real Exchange Rates</a:t>
            </a:r>
            <a:endParaRPr lang="ru-RU" dirty="0"/>
          </a:p>
        </p:txBody>
      </p:sp>
    </p:spTree>
    <p:extLst>
      <p:ext uri="{BB962C8B-B14F-4D97-AF65-F5344CB8AC3E}">
        <p14:creationId xmlns:p14="http://schemas.microsoft.com/office/powerpoint/2010/main" val="15843907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7.1. Absolute Purchasing </a:t>
            </a:r>
            <a:r>
              <a:rPr lang="en-US" dirty="0" smtClean="0"/>
              <a:t/>
            </a:r>
            <a:br>
              <a:rPr lang="en-US" dirty="0" smtClean="0"/>
            </a:br>
            <a:r>
              <a:rPr lang="en-US" dirty="0" smtClean="0"/>
              <a:t>Power Parity (PPP)</a:t>
            </a:r>
            <a:endParaRPr lang="ru-RU" dirty="0"/>
          </a:p>
        </p:txBody>
      </p:sp>
      <p:pic>
        <p:nvPicPr>
          <p:cNvPr id="286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9872" y="1844824"/>
            <a:ext cx="1368152" cy="871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TextBox 4"/>
              <p:cNvSpPr txBox="1"/>
              <p:nvPr/>
            </p:nvSpPr>
            <p:spPr>
              <a:xfrm>
                <a:off x="899592" y="2852936"/>
                <a:ext cx="7560840" cy="3106620"/>
              </a:xfrm>
              <a:prstGeom prst="rect">
                <a:avLst/>
              </a:prstGeom>
              <a:noFill/>
            </p:spPr>
            <p:txBody>
              <a:bodyPr wrap="square" rtlCol="0">
                <a:spAutoFit/>
              </a:bodyPr>
              <a:lstStyle/>
              <a:p>
                <a:r>
                  <a:rPr lang="en-US" sz="2400" dirty="0"/>
                  <a:t>where </a:t>
                </a:r>
                <a:r>
                  <a:rPr lang="en-US" sz="2400" i="1" dirty="0"/>
                  <a:t>E</a:t>
                </a:r>
                <a:r>
                  <a:rPr lang="en-US" sz="2400" dirty="0"/>
                  <a:t> is the spot exchange rate (domestic currency units per foreign unit);</a:t>
                </a:r>
                <a:endParaRPr lang="ru-RU" sz="2400" dirty="0"/>
              </a:p>
              <a:p>
                <a:r>
                  <a:rPr lang="en-US" sz="2400" i="1" dirty="0"/>
                  <a:t>P</a:t>
                </a:r>
                <a:r>
                  <a:rPr lang="en-US" sz="2400" dirty="0"/>
                  <a:t> the domestic price index;</a:t>
                </a:r>
                <a:endParaRPr lang="ru-RU" sz="2400" dirty="0"/>
              </a:p>
              <a:p>
                <a14:m>
                  <m:oMath xmlns:m="http://schemas.openxmlformats.org/officeDocument/2006/math">
                    <m:sSup>
                      <m:sSupPr>
                        <m:ctrlPr>
                          <a:rPr lang="ru-RU" sz="2400" i="1">
                            <a:latin typeface="Cambria Math"/>
                          </a:rPr>
                        </m:ctrlPr>
                      </m:sSupPr>
                      <m:e>
                        <m:r>
                          <a:rPr lang="en-US" sz="2400" i="1">
                            <a:latin typeface="Cambria Math"/>
                          </a:rPr>
                          <m:t>𝑃</m:t>
                        </m:r>
                      </m:e>
                      <m:sup>
                        <m:r>
                          <a:rPr lang="en-US" sz="2400" i="1">
                            <a:latin typeface="Cambria Math"/>
                          </a:rPr>
                          <m:t>𝐹</m:t>
                        </m:r>
                      </m:sup>
                    </m:sSup>
                  </m:oMath>
                </a14:m>
                <a:r>
                  <a:rPr lang="en-US" sz="2400" dirty="0"/>
                  <a:t> the foreign price index.</a:t>
                </a:r>
                <a:endParaRPr lang="ru-RU" sz="2400" dirty="0"/>
              </a:p>
              <a:p>
                <a:r>
                  <a:rPr lang="en-US" sz="2400" i="1" dirty="0"/>
                  <a:t>P</a:t>
                </a:r>
                <a:r>
                  <a:rPr lang="en-US" sz="2400" dirty="0"/>
                  <a:t> and </a:t>
                </a:r>
                <a14:m>
                  <m:oMath xmlns:m="http://schemas.openxmlformats.org/officeDocument/2006/math">
                    <m:sSup>
                      <m:sSupPr>
                        <m:ctrlPr>
                          <a:rPr lang="ru-RU" sz="2400" i="1">
                            <a:latin typeface="Cambria Math"/>
                          </a:rPr>
                        </m:ctrlPr>
                      </m:sSupPr>
                      <m:e>
                        <m:r>
                          <a:rPr lang="en-US" sz="2400" i="1">
                            <a:latin typeface="Cambria Math"/>
                          </a:rPr>
                          <m:t>𝑃</m:t>
                        </m:r>
                      </m:e>
                      <m:sup>
                        <m:r>
                          <a:rPr lang="en-US" sz="2400" i="1">
                            <a:latin typeface="Cambria Math"/>
                          </a:rPr>
                          <m:t>𝐹</m:t>
                        </m:r>
                      </m:sup>
                    </m:sSup>
                  </m:oMath>
                </a14:m>
                <a:r>
                  <a:rPr lang="en-US" sz="2400" dirty="0"/>
                  <a:t> may be thought of as consumer price indexes or producer price indexes.</a:t>
                </a:r>
                <a:endParaRPr lang="ru-RU" sz="2400" dirty="0"/>
              </a:p>
              <a:p>
                <a:r>
                  <a:rPr lang="ru-RU" sz="2400" dirty="0" err="1"/>
                  <a:t>Absolute</a:t>
                </a:r>
                <a:r>
                  <a:rPr lang="ru-RU" sz="2400" dirty="0"/>
                  <a:t> </a:t>
                </a:r>
                <a:r>
                  <a:rPr lang="ru-RU" sz="2400" dirty="0" smtClean="0"/>
                  <a:t>PPP </a:t>
                </a:r>
                <a:r>
                  <a:rPr lang="ru-RU" sz="2400" dirty="0" err="1" smtClean="0"/>
                  <a:t>indicates</a:t>
                </a:r>
                <a:r>
                  <a:rPr lang="ru-RU" sz="2400" dirty="0" smtClean="0"/>
                  <a:t> </a:t>
                </a:r>
                <a:r>
                  <a:rPr lang="ru-RU" sz="2400" dirty="0" err="1"/>
                  <a:t>that</a:t>
                </a:r>
                <a:r>
                  <a:rPr lang="ru-RU" sz="2400" dirty="0"/>
                  <a:t> </a:t>
                </a:r>
                <a:r>
                  <a:rPr lang="ru-RU" sz="2400" dirty="0" err="1"/>
                  <a:t>the</a:t>
                </a:r>
                <a:r>
                  <a:rPr lang="ru-RU" sz="2400" dirty="0"/>
                  <a:t> </a:t>
                </a:r>
                <a:r>
                  <a:rPr lang="ru-RU" sz="2400" dirty="0" err="1"/>
                  <a:t>exchange</a:t>
                </a:r>
                <a:r>
                  <a:rPr lang="ru-RU" sz="2400" dirty="0"/>
                  <a:t> </a:t>
                </a:r>
                <a:r>
                  <a:rPr lang="ru-RU" sz="2400" dirty="0" err="1"/>
                  <a:t>rate</a:t>
                </a:r>
                <a:r>
                  <a:rPr lang="ru-RU" sz="2400" dirty="0"/>
                  <a:t> </a:t>
                </a:r>
                <a:r>
                  <a:rPr lang="ru-RU" sz="2400" dirty="0" err="1"/>
                  <a:t>between</a:t>
                </a:r>
                <a:r>
                  <a:rPr lang="ru-RU" sz="2400" dirty="0"/>
                  <a:t> </a:t>
                </a:r>
                <a:r>
                  <a:rPr lang="ru-RU" sz="2400" dirty="0" err="1"/>
                  <a:t>any</a:t>
                </a:r>
                <a:r>
                  <a:rPr lang="ru-RU" sz="2400" dirty="0"/>
                  <a:t> </a:t>
                </a:r>
                <a:r>
                  <a:rPr lang="ru-RU" sz="2400" dirty="0" err="1"/>
                  <a:t>two</a:t>
                </a:r>
                <a:r>
                  <a:rPr lang="ru-RU" sz="2400" dirty="0"/>
                  <a:t> </a:t>
                </a:r>
                <a:r>
                  <a:rPr lang="ru-RU" sz="2400" dirty="0" err="1"/>
                  <a:t>currencies</a:t>
                </a:r>
                <a:r>
                  <a:rPr lang="ru-RU" sz="2400" dirty="0"/>
                  <a:t> </a:t>
                </a:r>
                <a:r>
                  <a:rPr lang="ru-RU" sz="2400" dirty="0" err="1"/>
                  <a:t>is</a:t>
                </a:r>
                <a:r>
                  <a:rPr lang="ru-RU" sz="2400" dirty="0"/>
                  <a:t> </a:t>
                </a:r>
                <a:r>
                  <a:rPr lang="ru-RU" sz="2400" dirty="0" err="1"/>
                  <a:t>equal</a:t>
                </a:r>
                <a:r>
                  <a:rPr lang="ru-RU" sz="2400" dirty="0"/>
                  <a:t> </a:t>
                </a:r>
                <a:r>
                  <a:rPr lang="ru-RU" sz="2400" dirty="0" err="1"/>
                  <a:t>to</a:t>
                </a:r>
                <a:r>
                  <a:rPr lang="ru-RU" sz="2400" dirty="0"/>
                  <a:t> </a:t>
                </a:r>
                <a:r>
                  <a:rPr lang="ru-RU" sz="2400" dirty="0" err="1"/>
                  <a:t>the</a:t>
                </a:r>
                <a:r>
                  <a:rPr lang="ru-RU" sz="2400" dirty="0"/>
                  <a:t> </a:t>
                </a:r>
                <a:r>
                  <a:rPr lang="ru-RU" sz="2400" dirty="0" err="1"/>
                  <a:t>ratio</a:t>
                </a:r>
                <a:r>
                  <a:rPr lang="ru-RU" sz="2400" dirty="0"/>
                  <a:t> </a:t>
                </a:r>
                <a:r>
                  <a:rPr lang="ru-RU" sz="2400" dirty="0" err="1"/>
                  <a:t>of</a:t>
                </a:r>
                <a:r>
                  <a:rPr lang="ru-RU" sz="2400" dirty="0"/>
                  <a:t> </a:t>
                </a:r>
                <a:r>
                  <a:rPr lang="ru-RU" sz="2400" dirty="0" err="1"/>
                  <a:t>their</a:t>
                </a:r>
                <a:r>
                  <a:rPr lang="ru-RU" sz="2400" dirty="0"/>
                  <a:t> </a:t>
                </a:r>
                <a:r>
                  <a:rPr lang="ru-RU" sz="2400" dirty="0" err="1"/>
                  <a:t>price</a:t>
                </a:r>
                <a:r>
                  <a:rPr lang="ru-RU" sz="2400" dirty="0"/>
                  <a:t> </a:t>
                </a:r>
                <a:r>
                  <a:rPr lang="ru-RU" sz="2400" dirty="0" err="1"/>
                  <a:t>indexes</a:t>
                </a:r>
                <a:r>
                  <a:rPr lang="ru-RU" sz="2400"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99592" y="2852936"/>
                <a:ext cx="7560840" cy="3106620"/>
              </a:xfrm>
              <a:prstGeom prst="rect">
                <a:avLst/>
              </a:prstGeom>
              <a:blipFill rotWithShape="1">
                <a:blip r:embed="rId3"/>
                <a:stretch>
                  <a:fillRect l="-1290" t="-1569" r="-565" b="-3333"/>
                </a:stretch>
              </a:blipFill>
            </p:spPr>
            <p:txBody>
              <a:bodyPr/>
              <a:lstStyle/>
              <a:p>
                <a:r>
                  <a:rPr lang="ru-RU">
                    <a:noFill/>
                  </a:rPr>
                  <a:t> </a:t>
                </a:r>
              </a:p>
            </p:txBody>
          </p:sp>
        </mc:Fallback>
      </mc:AlternateContent>
    </p:spTree>
    <p:extLst>
      <p:ext uri="{BB962C8B-B14F-4D97-AF65-F5344CB8AC3E}">
        <p14:creationId xmlns:p14="http://schemas.microsoft.com/office/powerpoint/2010/main" val="27520619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7.2. The Big Mac Index</a:t>
            </a:r>
            <a:endParaRPr lang="ru-RU" dirty="0"/>
          </a:p>
        </p:txBody>
      </p:sp>
      <p:sp>
        <p:nvSpPr>
          <p:cNvPr id="3" name="Объект 2"/>
          <p:cNvSpPr>
            <a:spLocks noGrp="1"/>
          </p:cNvSpPr>
          <p:nvPr>
            <p:ph idx="1"/>
          </p:nvPr>
        </p:nvSpPr>
        <p:spPr/>
        <p:txBody>
          <a:bodyPr anchor="ctr"/>
          <a:lstStyle/>
          <a:p>
            <a:r>
              <a:rPr lang="ru-RU" dirty="0" err="1"/>
              <a:t>The</a:t>
            </a:r>
            <a:r>
              <a:rPr lang="ru-RU" dirty="0"/>
              <a:t> </a:t>
            </a:r>
            <a:r>
              <a:rPr lang="ru-RU" dirty="0" err="1"/>
              <a:t>Big</a:t>
            </a:r>
            <a:r>
              <a:rPr lang="ru-RU" dirty="0"/>
              <a:t> </a:t>
            </a:r>
            <a:r>
              <a:rPr lang="ru-RU" dirty="0" err="1"/>
              <a:t>Mac</a:t>
            </a:r>
            <a:r>
              <a:rPr lang="ru-RU" dirty="0"/>
              <a:t> </a:t>
            </a:r>
            <a:r>
              <a:rPr lang="ru-RU" dirty="0" err="1"/>
              <a:t>Index</a:t>
            </a:r>
            <a:r>
              <a:rPr lang="ru-RU" dirty="0"/>
              <a:t> </a:t>
            </a:r>
            <a:r>
              <a:rPr lang="ru-RU" dirty="0" err="1"/>
              <a:t>is</a:t>
            </a:r>
            <a:r>
              <a:rPr lang="ru-RU" dirty="0"/>
              <a:t> </a:t>
            </a:r>
            <a:r>
              <a:rPr lang="ru-RU" dirty="0" err="1"/>
              <a:t>published</a:t>
            </a:r>
            <a:r>
              <a:rPr lang="ru-RU" dirty="0"/>
              <a:t> </a:t>
            </a:r>
            <a:r>
              <a:rPr lang="ru-RU" dirty="0" err="1"/>
              <a:t>by</a:t>
            </a:r>
            <a:r>
              <a:rPr lang="ru-RU" dirty="0"/>
              <a:t> </a:t>
            </a:r>
            <a:r>
              <a:rPr lang="ru-RU" dirty="0" err="1"/>
              <a:t>The</a:t>
            </a:r>
            <a:r>
              <a:rPr lang="ru-RU" dirty="0"/>
              <a:t> </a:t>
            </a:r>
            <a:r>
              <a:rPr lang="ru-RU" dirty="0" err="1"/>
              <a:t>Economist</a:t>
            </a:r>
            <a:r>
              <a:rPr lang="ru-RU" dirty="0"/>
              <a:t> (</a:t>
            </a:r>
            <a:r>
              <a:rPr lang="ru-RU" u="sng" dirty="0">
                <a:hlinkClick r:id="rId2"/>
              </a:rPr>
              <a:t>http://www.economist.com</a:t>
            </a:r>
            <a:r>
              <a:rPr lang="ru-RU" dirty="0"/>
              <a:t>) </a:t>
            </a:r>
            <a:r>
              <a:rPr lang="ru-RU" dirty="0" err="1"/>
              <a:t>as</a:t>
            </a:r>
            <a:r>
              <a:rPr lang="ru-RU" dirty="0"/>
              <a:t> </a:t>
            </a:r>
            <a:r>
              <a:rPr lang="ru-RU" dirty="0" err="1"/>
              <a:t>an</a:t>
            </a:r>
            <a:r>
              <a:rPr lang="ru-RU" dirty="0"/>
              <a:t> </a:t>
            </a:r>
            <a:r>
              <a:rPr lang="ru-RU" dirty="0" err="1"/>
              <a:t>informal</a:t>
            </a:r>
            <a:r>
              <a:rPr lang="ru-RU" dirty="0"/>
              <a:t> </a:t>
            </a:r>
            <a:r>
              <a:rPr lang="ru-RU" dirty="0" err="1"/>
              <a:t>way</a:t>
            </a:r>
            <a:r>
              <a:rPr lang="ru-RU" dirty="0"/>
              <a:t> </a:t>
            </a:r>
            <a:r>
              <a:rPr lang="ru-RU" dirty="0" err="1"/>
              <a:t>of</a:t>
            </a:r>
            <a:r>
              <a:rPr lang="ru-RU" dirty="0"/>
              <a:t> </a:t>
            </a:r>
            <a:r>
              <a:rPr lang="ru-RU" dirty="0" err="1"/>
              <a:t>measuring</a:t>
            </a:r>
            <a:r>
              <a:rPr lang="ru-RU" dirty="0"/>
              <a:t> </a:t>
            </a:r>
            <a:r>
              <a:rPr lang="ru-RU" dirty="0" err="1"/>
              <a:t>the</a:t>
            </a:r>
            <a:r>
              <a:rPr lang="ru-RU" dirty="0"/>
              <a:t> </a:t>
            </a:r>
            <a:r>
              <a:rPr lang="ru-RU" dirty="0" err="1"/>
              <a:t>purchasing</a:t>
            </a:r>
            <a:r>
              <a:rPr lang="ru-RU" dirty="0"/>
              <a:t> </a:t>
            </a:r>
            <a:r>
              <a:rPr lang="ru-RU" dirty="0" err="1"/>
              <a:t>power</a:t>
            </a:r>
            <a:r>
              <a:rPr lang="ru-RU" dirty="0"/>
              <a:t> </a:t>
            </a:r>
            <a:r>
              <a:rPr lang="ru-RU" dirty="0" err="1"/>
              <a:t>parity</a:t>
            </a:r>
            <a:r>
              <a:rPr lang="ru-RU" dirty="0"/>
              <a:t> (PPP) </a:t>
            </a:r>
            <a:r>
              <a:rPr lang="ru-RU" dirty="0" err="1"/>
              <a:t>between</a:t>
            </a:r>
            <a:r>
              <a:rPr lang="ru-RU" dirty="0"/>
              <a:t> </a:t>
            </a:r>
            <a:r>
              <a:rPr lang="ru-RU" dirty="0" err="1"/>
              <a:t>two</a:t>
            </a:r>
            <a:r>
              <a:rPr lang="ru-RU" dirty="0"/>
              <a:t> </a:t>
            </a:r>
            <a:r>
              <a:rPr lang="ru-RU" dirty="0" err="1"/>
              <a:t>currencies</a:t>
            </a:r>
            <a:r>
              <a:rPr lang="ru-RU" dirty="0"/>
              <a:t> </a:t>
            </a:r>
            <a:r>
              <a:rPr lang="ru-RU" dirty="0" err="1"/>
              <a:t>and</a:t>
            </a:r>
            <a:r>
              <a:rPr lang="ru-RU" dirty="0"/>
              <a:t> </a:t>
            </a:r>
            <a:r>
              <a:rPr lang="ru-RU" dirty="0" err="1"/>
              <a:t>provides</a:t>
            </a:r>
            <a:r>
              <a:rPr lang="ru-RU" dirty="0"/>
              <a:t> a </a:t>
            </a:r>
            <a:r>
              <a:rPr lang="ru-RU" dirty="0" err="1"/>
              <a:t>test</a:t>
            </a:r>
            <a:r>
              <a:rPr lang="ru-RU" dirty="0"/>
              <a:t> </a:t>
            </a:r>
            <a:r>
              <a:rPr lang="ru-RU" dirty="0" err="1"/>
              <a:t>of</a:t>
            </a:r>
            <a:r>
              <a:rPr lang="ru-RU" dirty="0"/>
              <a:t> </a:t>
            </a:r>
            <a:r>
              <a:rPr lang="ru-RU" dirty="0" err="1"/>
              <a:t>the</a:t>
            </a:r>
            <a:r>
              <a:rPr lang="ru-RU" dirty="0"/>
              <a:t> </a:t>
            </a:r>
            <a:r>
              <a:rPr lang="ru-RU" dirty="0" err="1"/>
              <a:t>extent</a:t>
            </a:r>
            <a:r>
              <a:rPr lang="ru-RU" dirty="0"/>
              <a:t> </a:t>
            </a:r>
            <a:r>
              <a:rPr lang="ru-RU" dirty="0" err="1"/>
              <a:t>to</a:t>
            </a:r>
            <a:r>
              <a:rPr lang="ru-RU" dirty="0"/>
              <a:t> </a:t>
            </a:r>
            <a:r>
              <a:rPr lang="ru-RU" dirty="0" err="1"/>
              <a:t>which</a:t>
            </a:r>
            <a:r>
              <a:rPr lang="ru-RU" dirty="0"/>
              <a:t> </a:t>
            </a:r>
            <a:r>
              <a:rPr lang="ru-RU" dirty="0" err="1"/>
              <a:t>market</a:t>
            </a:r>
            <a:r>
              <a:rPr lang="ru-RU" dirty="0"/>
              <a:t> </a:t>
            </a:r>
            <a:r>
              <a:rPr lang="ru-RU" dirty="0" err="1"/>
              <a:t>exchange</a:t>
            </a:r>
            <a:r>
              <a:rPr lang="ru-RU" dirty="0"/>
              <a:t> </a:t>
            </a:r>
            <a:r>
              <a:rPr lang="ru-RU" dirty="0" err="1"/>
              <a:t>rates</a:t>
            </a:r>
            <a:r>
              <a:rPr lang="ru-RU" dirty="0"/>
              <a:t> </a:t>
            </a:r>
            <a:r>
              <a:rPr lang="ru-RU" dirty="0" err="1"/>
              <a:t>result</a:t>
            </a:r>
            <a:r>
              <a:rPr lang="ru-RU" dirty="0"/>
              <a:t> </a:t>
            </a:r>
            <a:r>
              <a:rPr lang="ru-RU" dirty="0" err="1"/>
              <a:t>in</a:t>
            </a:r>
            <a:r>
              <a:rPr lang="ru-RU" dirty="0"/>
              <a:t> </a:t>
            </a:r>
            <a:r>
              <a:rPr lang="ru-RU" dirty="0" err="1"/>
              <a:t>goods</a:t>
            </a:r>
            <a:r>
              <a:rPr lang="ru-RU" dirty="0"/>
              <a:t> </a:t>
            </a:r>
            <a:r>
              <a:rPr lang="ru-RU" dirty="0" err="1"/>
              <a:t>costing</a:t>
            </a:r>
            <a:r>
              <a:rPr lang="ru-RU" dirty="0"/>
              <a:t> </a:t>
            </a:r>
            <a:r>
              <a:rPr lang="ru-RU" dirty="0" err="1"/>
              <a:t>the</a:t>
            </a:r>
            <a:r>
              <a:rPr lang="ru-RU" dirty="0"/>
              <a:t> </a:t>
            </a:r>
            <a:r>
              <a:rPr lang="ru-RU" dirty="0" err="1"/>
              <a:t>same</a:t>
            </a:r>
            <a:r>
              <a:rPr lang="ru-RU" dirty="0"/>
              <a:t> </a:t>
            </a:r>
            <a:r>
              <a:rPr lang="ru-RU" dirty="0" err="1"/>
              <a:t>in</a:t>
            </a:r>
            <a:r>
              <a:rPr lang="ru-RU" dirty="0"/>
              <a:t> </a:t>
            </a:r>
            <a:r>
              <a:rPr lang="ru-RU" dirty="0" err="1"/>
              <a:t>different</a:t>
            </a:r>
            <a:r>
              <a:rPr lang="ru-RU" dirty="0"/>
              <a:t> </a:t>
            </a:r>
            <a:r>
              <a:rPr lang="ru-RU" dirty="0" err="1"/>
              <a:t>countries</a:t>
            </a:r>
            <a:endParaRPr lang="ru-RU" dirty="0"/>
          </a:p>
        </p:txBody>
      </p:sp>
    </p:spTree>
    <p:extLst>
      <p:ext uri="{BB962C8B-B14F-4D97-AF65-F5344CB8AC3E}">
        <p14:creationId xmlns:p14="http://schemas.microsoft.com/office/powerpoint/2010/main" val="13737918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04664"/>
            <a:ext cx="4392488" cy="5904656"/>
          </a:xfrm>
          <a:prstGeom prst="rect">
            <a:avLst/>
          </a:prstGeom>
          <a:noFill/>
          <a:ln>
            <a:noFill/>
          </a:ln>
        </p:spPr>
      </p:pic>
      <p:sp>
        <p:nvSpPr>
          <p:cNvPr id="5" name="Прямоугольник 4"/>
          <p:cNvSpPr/>
          <p:nvPr/>
        </p:nvSpPr>
        <p:spPr>
          <a:xfrm>
            <a:off x="5945584" y="5662989"/>
            <a:ext cx="2664296" cy="646331"/>
          </a:xfrm>
          <a:prstGeom prst="rect">
            <a:avLst/>
          </a:prstGeom>
        </p:spPr>
        <p:txBody>
          <a:bodyPr wrap="square">
            <a:spAutoFit/>
          </a:bodyPr>
          <a:lstStyle/>
          <a:p>
            <a:r>
              <a:rPr lang="en-US" dirty="0"/>
              <a:t>Sources: McDonald`s, The Economist. July 23, 2014.</a:t>
            </a:r>
            <a:endParaRPr lang="ru-RU" dirty="0"/>
          </a:p>
        </p:txBody>
      </p:sp>
    </p:spTree>
    <p:extLst>
      <p:ext uri="{BB962C8B-B14F-4D97-AF65-F5344CB8AC3E}">
        <p14:creationId xmlns:p14="http://schemas.microsoft.com/office/powerpoint/2010/main" val="10056300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7.3. Relative Purchasing Power Parity</a:t>
            </a:r>
            <a:endParaRPr lang="ru-RU" dirty="0"/>
          </a:p>
        </p:txBody>
      </p:sp>
      <p:pic>
        <p:nvPicPr>
          <p:cNvPr id="296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5855" y="1628800"/>
            <a:ext cx="3464169"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Прямоугольник 3"/>
              <p:cNvSpPr/>
              <p:nvPr/>
            </p:nvSpPr>
            <p:spPr>
              <a:xfrm>
                <a:off x="755576" y="2262719"/>
                <a:ext cx="7848872" cy="2340577"/>
              </a:xfrm>
              <a:prstGeom prst="rect">
                <a:avLst/>
              </a:prstGeom>
            </p:spPr>
            <p:txBody>
              <a:bodyPr wrap="square">
                <a:spAutoFit/>
              </a:bodyPr>
              <a:lstStyle/>
              <a:p>
                <a:r>
                  <a:rPr lang="en-US" sz="2400" dirty="0"/>
                  <a:t>where </a:t>
                </a:r>
                <a14:m>
                  <m:oMath xmlns:m="http://schemas.openxmlformats.org/officeDocument/2006/math">
                    <m:r>
                      <a:rPr lang="en-US" sz="2400">
                        <a:latin typeface="Cambria Math"/>
                      </a:rPr>
                      <m:t>∆</m:t>
                    </m:r>
                    <m:r>
                      <m:rPr>
                        <m:sty m:val="p"/>
                      </m:rPr>
                      <a:rPr lang="en-US" sz="2400">
                        <a:latin typeface="Cambria Math"/>
                      </a:rPr>
                      <m:t>E</m:t>
                    </m:r>
                  </m:oMath>
                </a14:m>
                <a:r>
                  <a:rPr lang="en-US" sz="2400" dirty="0"/>
                  <a:t> is equal to the percentage change in the domestic price level (</a:t>
                </a:r>
                <a14:m>
                  <m:oMath xmlns:m="http://schemas.openxmlformats.org/officeDocument/2006/math">
                    <m:r>
                      <a:rPr lang="en-US" sz="2400">
                        <a:latin typeface="Cambria Math"/>
                      </a:rPr>
                      <m:t>∆</m:t>
                    </m:r>
                    <m:r>
                      <m:rPr>
                        <m:sty m:val="p"/>
                      </m:rPr>
                      <a:rPr lang="en-US" sz="2400">
                        <a:latin typeface="Cambria Math"/>
                      </a:rPr>
                      <m:t>P</m:t>
                    </m:r>
                  </m:oMath>
                </a14:m>
                <a:r>
                  <a:rPr lang="en-US" sz="2400" dirty="0"/>
                  <a:t>) minus the percentage change in the foreign price level (</a:t>
                </a:r>
                <a14:m>
                  <m:oMath xmlns:m="http://schemas.openxmlformats.org/officeDocument/2006/math">
                    <m:sSup>
                      <m:sSupPr>
                        <m:ctrlPr>
                          <a:rPr lang="ru-RU" sz="2400" i="1">
                            <a:latin typeface="Cambria Math"/>
                          </a:rPr>
                        </m:ctrlPr>
                      </m:sSupPr>
                      <m:e>
                        <m:r>
                          <a:rPr lang="en-US" sz="2400">
                            <a:latin typeface="Cambria Math"/>
                          </a:rPr>
                          <m:t>∆</m:t>
                        </m:r>
                        <m:r>
                          <m:rPr>
                            <m:sty m:val="p"/>
                          </m:rPr>
                          <a:rPr lang="en-US" sz="2400">
                            <a:latin typeface="Cambria Math"/>
                          </a:rPr>
                          <m:t>P</m:t>
                        </m:r>
                      </m:e>
                      <m:sup>
                        <m:r>
                          <m:rPr>
                            <m:sty m:val="p"/>
                          </m:rPr>
                          <a:rPr lang="en-US" sz="2400">
                            <a:latin typeface="Cambria Math"/>
                          </a:rPr>
                          <m:t>F</m:t>
                        </m:r>
                      </m:sup>
                    </m:sSup>
                  </m:oMath>
                </a14:m>
                <a:r>
                  <a:rPr lang="en-US" sz="2400" dirty="0"/>
                  <a:t>).</a:t>
                </a:r>
                <a:endParaRPr lang="ru-RU" sz="2400" dirty="0"/>
              </a:p>
              <a:p>
                <a:r>
                  <a:rPr lang="en-US" sz="2400" dirty="0"/>
                  <a:t>Absolute PPP states that the exchange rate is equal to the ratio of the price indexes, relative PPP deals with percentage changes in these variables.</a:t>
                </a:r>
                <a:endParaRPr lang="ru-RU" sz="2400" dirty="0"/>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755576" y="2262719"/>
                <a:ext cx="7848872" cy="2340577"/>
              </a:xfrm>
              <a:prstGeom prst="rect">
                <a:avLst/>
              </a:prstGeom>
              <a:blipFill rotWithShape="1">
                <a:blip r:embed="rId3"/>
                <a:stretch>
                  <a:fillRect l="-1243" t="-2083" b="-494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Прямоугольник 4"/>
              <p:cNvSpPr/>
              <p:nvPr/>
            </p:nvSpPr>
            <p:spPr>
              <a:xfrm>
                <a:off x="899592" y="4725144"/>
                <a:ext cx="7704856" cy="1740028"/>
              </a:xfrm>
              <a:prstGeom prst="rect">
                <a:avLst/>
              </a:prstGeom>
            </p:spPr>
            <p:txBody>
              <a:bodyPr wrap="square">
                <a:spAutoFit/>
              </a:bodyPr>
              <a:lstStyle/>
              <a:p>
                <a:r>
                  <a:rPr lang="ru-RU" sz="2400" dirty="0" err="1"/>
                  <a:t>if</a:t>
                </a:r>
                <a:r>
                  <a:rPr lang="ru-RU" sz="2400" dirty="0"/>
                  <a:t> </a:t>
                </a:r>
                <a:r>
                  <a:rPr lang="ru-RU" sz="2400" dirty="0" err="1"/>
                  <a:t>absolute</a:t>
                </a:r>
                <a:r>
                  <a:rPr lang="ru-RU" sz="2400" dirty="0"/>
                  <a:t> PPP </a:t>
                </a:r>
                <a:r>
                  <a:rPr lang="ru-RU" sz="2400" dirty="0" err="1"/>
                  <a:t>holds</a:t>
                </a:r>
                <a:r>
                  <a:rPr lang="ru-RU" sz="2400" dirty="0"/>
                  <a:t>, </a:t>
                </a:r>
                <a:r>
                  <a:rPr lang="ru-RU" sz="2400" dirty="0" err="1"/>
                  <a:t>then</a:t>
                </a:r>
                <a:r>
                  <a:rPr lang="ru-RU" sz="2400" dirty="0"/>
                  <a:t> </a:t>
                </a:r>
                <a:r>
                  <a:rPr lang="ru-RU" sz="2400" dirty="0" err="1"/>
                  <a:t>relative</a:t>
                </a:r>
                <a:r>
                  <a:rPr lang="ru-RU" sz="2400" dirty="0"/>
                  <a:t> PPP </a:t>
                </a:r>
                <a:r>
                  <a:rPr lang="ru-RU" sz="2400" dirty="0" err="1"/>
                  <a:t>will</a:t>
                </a:r>
                <a:r>
                  <a:rPr lang="ru-RU" sz="2400" dirty="0"/>
                  <a:t> </a:t>
                </a:r>
                <a:r>
                  <a:rPr lang="ru-RU" sz="2400" dirty="0" err="1"/>
                  <a:t>also</a:t>
                </a:r>
                <a:r>
                  <a:rPr lang="ru-RU" sz="2400" dirty="0"/>
                  <a:t> </a:t>
                </a:r>
                <a:r>
                  <a:rPr lang="ru-RU" sz="2400" dirty="0" err="1"/>
                  <a:t>hold</a:t>
                </a:r>
                <a:r>
                  <a:rPr lang="ru-RU" sz="2400" dirty="0"/>
                  <a:t>. </a:t>
                </a:r>
                <a:r>
                  <a:rPr lang="ru-RU" sz="2400" dirty="0" err="1"/>
                  <a:t>But</a:t>
                </a:r>
                <a:r>
                  <a:rPr lang="ru-RU" sz="2400" dirty="0"/>
                  <a:t> </a:t>
                </a:r>
                <a:r>
                  <a:rPr lang="ru-RU" sz="2400" dirty="0" err="1"/>
                  <a:t>if</a:t>
                </a:r>
                <a:r>
                  <a:rPr lang="ru-RU" sz="2400" dirty="0"/>
                  <a:t> </a:t>
                </a:r>
                <a:r>
                  <a:rPr lang="ru-RU" sz="2400" dirty="0" err="1"/>
                  <a:t>absolute</a:t>
                </a:r>
                <a:r>
                  <a:rPr lang="ru-RU" sz="2400" dirty="0"/>
                  <a:t> PPP </a:t>
                </a:r>
                <a:r>
                  <a:rPr lang="ru-RU" sz="2400" dirty="0" err="1"/>
                  <a:t>does</a:t>
                </a:r>
                <a:r>
                  <a:rPr lang="ru-RU" sz="2400" dirty="0"/>
                  <a:t> </a:t>
                </a:r>
                <a:r>
                  <a:rPr lang="ru-RU" sz="2400" dirty="0" err="1"/>
                  <a:t>not</a:t>
                </a:r>
                <a:r>
                  <a:rPr lang="ru-RU" sz="2400" dirty="0"/>
                  <a:t> </a:t>
                </a:r>
                <a:r>
                  <a:rPr lang="ru-RU" sz="2400" dirty="0" err="1"/>
                  <a:t>hold</a:t>
                </a:r>
                <a:r>
                  <a:rPr lang="ru-RU" sz="2400" dirty="0"/>
                  <a:t>, </a:t>
                </a:r>
                <a:r>
                  <a:rPr lang="ru-RU" sz="2400" dirty="0" err="1"/>
                  <a:t>relative</a:t>
                </a:r>
                <a:r>
                  <a:rPr lang="ru-RU" sz="2400" dirty="0"/>
                  <a:t> PPP </a:t>
                </a:r>
                <a:r>
                  <a:rPr lang="ru-RU" sz="2400" dirty="0" err="1"/>
                  <a:t>still</a:t>
                </a:r>
                <a:r>
                  <a:rPr lang="ru-RU" sz="2400" dirty="0"/>
                  <a:t> </a:t>
                </a:r>
                <a:r>
                  <a:rPr lang="ru-RU" sz="2400" dirty="0" err="1"/>
                  <a:t>may</a:t>
                </a:r>
                <a:r>
                  <a:rPr lang="ru-RU" sz="2400" dirty="0"/>
                  <a:t>. </a:t>
                </a:r>
                <a:r>
                  <a:rPr lang="ru-RU" sz="2400" dirty="0" err="1"/>
                  <a:t>This</a:t>
                </a:r>
                <a:r>
                  <a:rPr lang="ru-RU" sz="2400" dirty="0"/>
                  <a:t> </a:t>
                </a:r>
                <a:r>
                  <a:rPr lang="ru-RU" sz="2400" dirty="0" err="1"/>
                  <a:t>is</a:t>
                </a:r>
                <a:r>
                  <a:rPr lang="ru-RU" sz="2400" dirty="0"/>
                  <a:t> </a:t>
                </a:r>
                <a:r>
                  <a:rPr lang="ru-RU" sz="2400" dirty="0" err="1"/>
                  <a:t>so</a:t>
                </a:r>
                <a:r>
                  <a:rPr lang="ru-RU" sz="2400" dirty="0"/>
                  <a:t> </a:t>
                </a:r>
                <a:r>
                  <a:rPr lang="ru-RU" sz="2400" dirty="0" err="1"/>
                  <a:t>because</a:t>
                </a:r>
                <a:r>
                  <a:rPr lang="ru-RU" sz="2400" dirty="0"/>
                  <a:t> </a:t>
                </a:r>
                <a:r>
                  <a:rPr lang="ru-RU" sz="2400" dirty="0" err="1"/>
                  <a:t>the</a:t>
                </a:r>
                <a:r>
                  <a:rPr lang="ru-RU" sz="2400" dirty="0"/>
                  <a:t> </a:t>
                </a:r>
                <a:r>
                  <a:rPr lang="ru-RU" sz="2400" dirty="0" err="1"/>
                  <a:t>level</a:t>
                </a:r>
                <a:r>
                  <a:rPr lang="ru-RU" sz="2400" dirty="0"/>
                  <a:t> </a:t>
                </a:r>
                <a:r>
                  <a:rPr lang="ru-RU" sz="2400" dirty="0" err="1"/>
                  <a:t>of</a:t>
                </a:r>
                <a:r>
                  <a:rPr lang="ru-RU" sz="2400" dirty="0"/>
                  <a:t> </a:t>
                </a:r>
                <a:r>
                  <a:rPr lang="ru-RU" sz="2400" i="1" dirty="0"/>
                  <a:t>E</a:t>
                </a:r>
                <a:r>
                  <a:rPr lang="ru-RU" sz="2400" dirty="0"/>
                  <a:t> </a:t>
                </a:r>
                <a:r>
                  <a:rPr lang="ru-RU" sz="2400" dirty="0" err="1"/>
                  <a:t>may</a:t>
                </a:r>
                <a:r>
                  <a:rPr lang="ru-RU" sz="2400" dirty="0"/>
                  <a:t> </a:t>
                </a:r>
                <a:r>
                  <a:rPr lang="ru-RU" sz="2400" dirty="0" err="1"/>
                  <a:t>not</a:t>
                </a:r>
                <a:r>
                  <a:rPr lang="ru-RU" sz="2400" dirty="0"/>
                  <a:t> </a:t>
                </a:r>
                <a:r>
                  <a:rPr lang="ru-RU" sz="2400" dirty="0" err="1"/>
                  <a:t>equal</a:t>
                </a:r>
                <a:r>
                  <a:rPr lang="ru-RU" sz="2400" dirty="0"/>
                  <a:t> </a:t>
                </a:r>
                <a14:m>
                  <m:oMath xmlns:m="http://schemas.openxmlformats.org/officeDocument/2006/math">
                    <m:f>
                      <m:fPr>
                        <m:ctrlPr>
                          <a:rPr lang="ru-RU" sz="2400" i="1">
                            <a:latin typeface="Cambria Math"/>
                          </a:rPr>
                        </m:ctrlPr>
                      </m:fPr>
                      <m:num>
                        <m:r>
                          <a:rPr lang="ru-RU" sz="2400" i="1">
                            <a:latin typeface="Cambria Math"/>
                          </a:rPr>
                          <m:t>𝑃</m:t>
                        </m:r>
                      </m:num>
                      <m:den>
                        <m:sSup>
                          <m:sSupPr>
                            <m:ctrlPr>
                              <a:rPr lang="ru-RU" sz="2400" i="1">
                                <a:latin typeface="Cambria Math"/>
                              </a:rPr>
                            </m:ctrlPr>
                          </m:sSupPr>
                          <m:e>
                            <m:r>
                              <a:rPr lang="ru-RU" sz="2400" i="1">
                                <a:latin typeface="Cambria Math"/>
                              </a:rPr>
                              <m:t>𝑃</m:t>
                            </m:r>
                          </m:e>
                          <m:sup>
                            <m:r>
                              <a:rPr lang="ru-RU" sz="2400" i="1">
                                <a:latin typeface="Cambria Math"/>
                              </a:rPr>
                              <m:t>𝐹</m:t>
                            </m:r>
                          </m:sup>
                        </m:sSup>
                      </m:den>
                    </m:f>
                  </m:oMath>
                </a14:m>
                <a:r>
                  <a:rPr lang="ru-RU" sz="2400" dirty="0"/>
                  <a:t>, </a:t>
                </a:r>
                <a:r>
                  <a:rPr lang="ru-RU" sz="2400" dirty="0" err="1"/>
                  <a:t>but</a:t>
                </a:r>
                <a:r>
                  <a:rPr lang="ru-RU" sz="2400" dirty="0"/>
                  <a:t> </a:t>
                </a:r>
                <a:r>
                  <a:rPr lang="ru-RU" sz="2400" dirty="0" err="1"/>
                  <a:t>the</a:t>
                </a:r>
                <a:r>
                  <a:rPr lang="ru-RU" sz="2400" dirty="0"/>
                  <a:t> </a:t>
                </a:r>
                <a:r>
                  <a:rPr lang="ru-RU" sz="2400" dirty="0" err="1"/>
                  <a:t>change</a:t>
                </a:r>
                <a:r>
                  <a:rPr lang="ru-RU" sz="2400" dirty="0"/>
                  <a:t> </a:t>
                </a:r>
                <a:r>
                  <a:rPr lang="ru-RU" sz="2400" dirty="0" err="1"/>
                  <a:t>in</a:t>
                </a:r>
                <a:r>
                  <a:rPr lang="ru-RU" sz="2400" dirty="0"/>
                  <a:t> </a:t>
                </a:r>
                <a:r>
                  <a:rPr lang="ru-RU" sz="2400" i="1" dirty="0"/>
                  <a:t>E</a:t>
                </a:r>
                <a:r>
                  <a:rPr lang="ru-RU" sz="2400" dirty="0"/>
                  <a:t> </a:t>
                </a:r>
                <a:r>
                  <a:rPr lang="ru-RU" sz="2400" dirty="0" err="1"/>
                  <a:t>could</a:t>
                </a:r>
                <a:r>
                  <a:rPr lang="ru-RU" sz="2400" dirty="0"/>
                  <a:t> </a:t>
                </a:r>
                <a:r>
                  <a:rPr lang="ru-RU" sz="2400" dirty="0" err="1"/>
                  <a:t>still</a:t>
                </a:r>
                <a:r>
                  <a:rPr lang="ru-RU" sz="2400" dirty="0"/>
                  <a:t> </a:t>
                </a:r>
                <a:r>
                  <a:rPr lang="ru-RU" sz="2400" dirty="0" err="1"/>
                  <a:t>equal</a:t>
                </a:r>
                <a:r>
                  <a:rPr lang="ru-RU" sz="2400" dirty="0"/>
                  <a:t> </a:t>
                </a:r>
                <a:r>
                  <a:rPr lang="ru-RU" sz="2400" dirty="0" err="1"/>
                  <a:t>the</a:t>
                </a:r>
                <a:r>
                  <a:rPr lang="ru-RU" sz="2400" dirty="0"/>
                  <a:t> </a:t>
                </a:r>
                <a:r>
                  <a:rPr lang="ru-RU" sz="2400" dirty="0" err="1"/>
                  <a:t>inflation</a:t>
                </a:r>
                <a:r>
                  <a:rPr lang="ru-RU" sz="2400" dirty="0"/>
                  <a:t> </a:t>
                </a:r>
                <a:r>
                  <a:rPr lang="ru-RU" sz="2400" dirty="0" err="1" smtClean="0"/>
                  <a:t>differential</a:t>
                </a:r>
                <a:r>
                  <a:rPr lang="en-US" sz="2400" dirty="0" smtClean="0"/>
                  <a:t>.</a:t>
                </a:r>
                <a:endParaRPr lang="ru-RU" sz="2400" dirty="0"/>
              </a:p>
            </p:txBody>
          </p:sp>
        </mc:Choice>
        <mc:Fallback xmlns="">
          <p:sp>
            <p:nvSpPr>
              <p:cNvPr id="5" name="Прямоугольник 4"/>
              <p:cNvSpPr>
                <a:spLocks noRot="1" noChangeAspect="1" noMove="1" noResize="1" noEditPoints="1" noAdjustHandles="1" noChangeArrowheads="1" noChangeShapeType="1" noTextEdit="1"/>
              </p:cNvSpPr>
              <p:nvPr/>
            </p:nvSpPr>
            <p:spPr>
              <a:xfrm>
                <a:off x="899592" y="4725144"/>
                <a:ext cx="7704856" cy="1740028"/>
              </a:xfrm>
              <a:prstGeom prst="rect">
                <a:avLst/>
              </a:prstGeom>
              <a:blipFill rotWithShape="1">
                <a:blip r:embed="rId4"/>
                <a:stretch>
                  <a:fillRect l="-1267" t="-2797" b="-6643"/>
                </a:stretch>
              </a:blipFill>
            </p:spPr>
            <p:txBody>
              <a:bodyPr/>
              <a:lstStyle/>
              <a:p>
                <a:r>
                  <a:rPr lang="ru-RU">
                    <a:noFill/>
                  </a:rPr>
                  <a:t> </a:t>
                </a:r>
              </a:p>
            </p:txBody>
          </p:sp>
        </mc:Fallback>
      </mc:AlternateContent>
    </p:spTree>
    <p:extLst>
      <p:ext uri="{BB962C8B-B14F-4D97-AF65-F5344CB8AC3E}">
        <p14:creationId xmlns:p14="http://schemas.microsoft.com/office/powerpoint/2010/main" val="23104397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7.4. Overvalued and Undervalued Currencies</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en-US" dirty="0"/>
                  <a:t>If, over time, foreign price index rises faster than domestic price index, then we would expect spot exchange rate, the domestic currency price of the foreign currency, to fall. If </a:t>
                </a:r>
                <a:r>
                  <a:rPr lang="en-US" i="1" dirty="0"/>
                  <a:t>E</a:t>
                </a:r>
                <a:r>
                  <a:rPr lang="en-US" dirty="0"/>
                  <a:t> does not fall by the amount suggested by the lower </a:t>
                </a:r>
                <a14:m>
                  <m:oMath xmlns:m="http://schemas.openxmlformats.org/officeDocument/2006/math">
                    <m:f>
                      <m:fPr>
                        <m:type m:val="skw"/>
                        <m:ctrlPr>
                          <a:rPr lang="ru-RU" i="1">
                            <a:latin typeface="Cambria Math"/>
                          </a:rPr>
                        </m:ctrlPr>
                      </m:fPr>
                      <m:num>
                        <m:r>
                          <a:rPr lang="en-US" i="1">
                            <a:latin typeface="Cambria Math"/>
                          </a:rPr>
                          <m:t>𝑃</m:t>
                        </m:r>
                      </m:num>
                      <m:den>
                        <m:sSup>
                          <m:sSupPr>
                            <m:ctrlPr>
                              <a:rPr lang="ru-RU" i="1">
                                <a:latin typeface="Cambria Math"/>
                              </a:rPr>
                            </m:ctrlPr>
                          </m:sSupPr>
                          <m:e>
                            <m:r>
                              <a:rPr lang="en-US" i="1">
                                <a:latin typeface="Cambria Math"/>
                              </a:rPr>
                              <m:t>𝑃</m:t>
                            </m:r>
                          </m:e>
                          <m:sup>
                            <m:r>
                              <a:rPr lang="en-US" i="1">
                                <a:latin typeface="Cambria Math"/>
                              </a:rPr>
                              <m:t>𝐹</m:t>
                            </m:r>
                          </m:sup>
                        </m:sSup>
                      </m:den>
                    </m:f>
                  </m:oMath>
                </a14:m>
                <a:r>
                  <a:rPr lang="en-US" dirty="0"/>
                  <a:t>, then the domestic currency is undervalued or (the same thing) that the foreign currency is overvalued</a:t>
                </a:r>
                <a:r>
                  <a:rPr lang="en-US"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ru-RU">
                    <a:noFill/>
                  </a:rPr>
                  <a:t> </a:t>
                </a:r>
              </a:p>
            </p:txBody>
          </p:sp>
        </mc:Fallback>
      </mc:AlternateContent>
    </p:spTree>
    <p:extLst>
      <p:ext uri="{BB962C8B-B14F-4D97-AF65-F5344CB8AC3E}">
        <p14:creationId xmlns:p14="http://schemas.microsoft.com/office/powerpoint/2010/main" val="1750804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r>
              <a:rPr lang="ru-RU" dirty="0" smtClean="0"/>
              <a:t>U.S</a:t>
            </a:r>
            <a:r>
              <a:rPr lang="ru-RU" dirty="0"/>
              <a:t>. </a:t>
            </a:r>
            <a:r>
              <a:rPr lang="ru-RU" dirty="0" err="1"/>
              <a:t>dollar</a:t>
            </a:r>
            <a:r>
              <a:rPr lang="ru-RU" dirty="0"/>
              <a:t> </a:t>
            </a:r>
            <a:r>
              <a:rPr lang="en-US" dirty="0" smtClean="0"/>
              <a:t>as a</a:t>
            </a:r>
            <a:r>
              <a:rPr lang="ru-RU" dirty="0" smtClean="0"/>
              <a:t> </a:t>
            </a:r>
            <a:r>
              <a:rPr lang="ru-RU" dirty="0" err="1"/>
              <a:t>base</a:t>
            </a:r>
            <a:r>
              <a:rPr lang="ru-RU" dirty="0"/>
              <a:t> </a:t>
            </a:r>
            <a:r>
              <a:rPr lang="ru-RU" dirty="0" err="1"/>
              <a:t>currency</a:t>
            </a:r>
            <a:r>
              <a:rPr lang="ru-RU" dirty="0"/>
              <a:t> </a:t>
            </a:r>
            <a:r>
              <a:rPr lang="ru-RU" dirty="0" err="1"/>
              <a:t>in</a:t>
            </a:r>
            <a:r>
              <a:rPr lang="ru-RU" dirty="0"/>
              <a:t> </a:t>
            </a:r>
            <a:r>
              <a:rPr lang="ru-RU" dirty="0" err="1"/>
              <a:t>the</a:t>
            </a:r>
            <a:r>
              <a:rPr lang="ru-RU" dirty="0"/>
              <a:t> </a:t>
            </a:r>
            <a:r>
              <a:rPr lang="ru-RU" dirty="0" err="1"/>
              <a:t>currency</a:t>
            </a:r>
            <a:r>
              <a:rPr lang="ru-RU" dirty="0"/>
              <a:t> </a:t>
            </a:r>
            <a:r>
              <a:rPr lang="ru-RU" dirty="0" err="1"/>
              <a:t>pair</a:t>
            </a:r>
            <a:r>
              <a:rPr lang="ru-RU" dirty="0" smtClean="0"/>
              <a:t>.</a:t>
            </a:r>
            <a:endParaRPr lang="en-US" dirty="0" smtClean="0"/>
          </a:p>
          <a:p>
            <a:r>
              <a:rPr lang="ru-RU" dirty="0" err="1"/>
              <a:t>The</a:t>
            </a:r>
            <a:r>
              <a:rPr lang="ru-RU" dirty="0"/>
              <a:t> </a:t>
            </a:r>
            <a:r>
              <a:rPr lang="ru-RU" dirty="0" err="1"/>
              <a:t>Queen's</a:t>
            </a:r>
            <a:r>
              <a:rPr lang="ru-RU" dirty="0"/>
              <a:t> </a:t>
            </a:r>
            <a:r>
              <a:rPr lang="ru-RU" dirty="0" err="1" smtClean="0"/>
              <a:t>currencies</a:t>
            </a:r>
            <a:r>
              <a:rPr lang="en-US" dirty="0" smtClean="0"/>
              <a:t>: </a:t>
            </a:r>
            <a:r>
              <a:rPr lang="ru-RU" dirty="0" err="1" smtClean="0"/>
              <a:t>the</a:t>
            </a:r>
            <a:r>
              <a:rPr lang="ru-RU" dirty="0" smtClean="0"/>
              <a:t> </a:t>
            </a:r>
            <a:r>
              <a:rPr lang="ru-RU" dirty="0" err="1"/>
              <a:t>British</a:t>
            </a:r>
            <a:r>
              <a:rPr lang="ru-RU" dirty="0"/>
              <a:t> </a:t>
            </a:r>
            <a:r>
              <a:rPr lang="ru-RU" dirty="0" err="1"/>
              <a:t>pound</a:t>
            </a:r>
            <a:r>
              <a:rPr lang="ru-RU" dirty="0"/>
              <a:t>, </a:t>
            </a:r>
            <a:r>
              <a:rPr lang="ru-RU" dirty="0" err="1"/>
              <a:t>Australian</a:t>
            </a:r>
            <a:r>
              <a:rPr lang="ru-RU" dirty="0"/>
              <a:t> </a:t>
            </a:r>
            <a:r>
              <a:rPr lang="ru-RU" dirty="0" err="1"/>
              <a:t>Dollar</a:t>
            </a:r>
            <a:r>
              <a:rPr lang="ru-RU" dirty="0"/>
              <a:t> </a:t>
            </a:r>
            <a:r>
              <a:rPr lang="ru-RU" dirty="0" err="1"/>
              <a:t>and</a:t>
            </a:r>
            <a:r>
              <a:rPr lang="ru-RU" dirty="0"/>
              <a:t> </a:t>
            </a:r>
            <a:r>
              <a:rPr lang="ru-RU" dirty="0" err="1"/>
              <a:t>New</a:t>
            </a:r>
            <a:r>
              <a:rPr lang="ru-RU" dirty="0"/>
              <a:t> </a:t>
            </a:r>
            <a:r>
              <a:rPr lang="ru-RU" dirty="0" err="1"/>
              <a:t>Zealand</a:t>
            </a:r>
            <a:r>
              <a:rPr lang="ru-RU" dirty="0"/>
              <a:t> </a:t>
            </a:r>
            <a:r>
              <a:rPr lang="ru-RU" dirty="0" err="1"/>
              <a:t>dollar</a:t>
            </a:r>
            <a:r>
              <a:rPr lang="ru-RU" dirty="0"/>
              <a:t> - </a:t>
            </a:r>
            <a:r>
              <a:rPr lang="ru-RU" dirty="0" err="1"/>
              <a:t>are</a:t>
            </a:r>
            <a:r>
              <a:rPr lang="ru-RU" dirty="0"/>
              <a:t> </a:t>
            </a:r>
            <a:r>
              <a:rPr lang="ru-RU" dirty="0" err="1"/>
              <a:t>all</a:t>
            </a:r>
            <a:r>
              <a:rPr lang="ru-RU" dirty="0"/>
              <a:t> </a:t>
            </a:r>
            <a:r>
              <a:rPr lang="ru-RU" dirty="0" err="1"/>
              <a:t>quoted</a:t>
            </a:r>
            <a:r>
              <a:rPr lang="ru-RU" dirty="0"/>
              <a:t> </a:t>
            </a:r>
            <a:r>
              <a:rPr lang="ru-RU" dirty="0" err="1"/>
              <a:t>as</a:t>
            </a:r>
            <a:r>
              <a:rPr lang="ru-RU" dirty="0"/>
              <a:t> </a:t>
            </a:r>
            <a:r>
              <a:rPr lang="ru-RU" dirty="0" err="1"/>
              <a:t>the</a:t>
            </a:r>
            <a:r>
              <a:rPr lang="ru-RU" dirty="0"/>
              <a:t> </a:t>
            </a:r>
            <a:r>
              <a:rPr lang="ru-RU" dirty="0" err="1"/>
              <a:t>base</a:t>
            </a:r>
            <a:r>
              <a:rPr lang="ru-RU" dirty="0"/>
              <a:t> </a:t>
            </a:r>
            <a:r>
              <a:rPr lang="ru-RU" dirty="0" err="1"/>
              <a:t>currency</a:t>
            </a:r>
            <a:r>
              <a:rPr lang="ru-RU" dirty="0"/>
              <a:t> </a:t>
            </a:r>
            <a:r>
              <a:rPr lang="ru-RU" dirty="0" err="1"/>
              <a:t>against</a:t>
            </a:r>
            <a:r>
              <a:rPr lang="ru-RU" dirty="0"/>
              <a:t> </a:t>
            </a:r>
            <a:r>
              <a:rPr lang="ru-RU" dirty="0" err="1"/>
              <a:t>the</a:t>
            </a:r>
            <a:r>
              <a:rPr lang="ru-RU" dirty="0"/>
              <a:t> U.S. </a:t>
            </a:r>
            <a:r>
              <a:rPr lang="ru-RU" dirty="0" err="1"/>
              <a:t>dollar</a:t>
            </a:r>
            <a:r>
              <a:rPr lang="ru-RU" dirty="0"/>
              <a:t>. </a:t>
            </a:r>
            <a:r>
              <a:rPr lang="ru-RU" dirty="0" err="1"/>
              <a:t>The</a:t>
            </a:r>
            <a:r>
              <a:rPr lang="ru-RU" dirty="0"/>
              <a:t> </a:t>
            </a:r>
            <a:r>
              <a:rPr lang="ru-RU" dirty="0" err="1" smtClean="0"/>
              <a:t>euro</a:t>
            </a:r>
            <a:r>
              <a:rPr lang="ru-RU" dirty="0" smtClean="0"/>
              <a:t> </a:t>
            </a:r>
            <a:r>
              <a:rPr lang="ru-RU" dirty="0" err="1"/>
              <a:t>is</a:t>
            </a:r>
            <a:r>
              <a:rPr lang="ru-RU" dirty="0"/>
              <a:t> </a:t>
            </a:r>
            <a:r>
              <a:rPr lang="ru-RU" dirty="0" err="1"/>
              <a:t>quoted</a:t>
            </a:r>
            <a:r>
              <a:rPr lang="ru-RU" dirty="0"/>
              <a:t> </a:t>
            </a:r>
            <a:r>
              <a:rPr lang="ru-RU" dirty="0" err="1"/>
              <a:t>the</a:t>
            </a:r>
            <a:r>
              <a:rPr lang="ru-RU" dirty="0"/>
              <a:t> </a:t>
            </a:r>
            <a:r>
              <a:rPr lang="ru-RU" dirty="0" err="1"/>
              <a:t>same</a:t>
            </a:r>
            <a:r>
              <a:rPr lang="ru-RU" dirty="0"/>
              <a:t> </a:t>
            </a:r>
            <a:r>
              <a:rPr lang="ru-RU" dirty="0" err="1"/>
              <a:t>way</a:t>
            </a:r>
            <a:r>
              <a:rPr lang="ru-RU" dirty="0"/>
              <a:t> </a:t>
            </a:r>
            <a:r>
              <a:rPr lang="ru-RU" dirty="0" err="1"/>
              <a:t>as</a:t>
            </a:r>
            <a:r>
              <a:rPr lang="ru-RU" dirty="0"/>
              <a:t> </a:t>
            </a:r>
            <a:r>
              <a:rPr lang="ru-RU" dirty="0" err="1"/>
              <a:t>well</a:t>
            </a:r>
            <a:r>
              <a:rPr lang="ru-RU" dirty="0"/>
              <a:t>.</a:t>
            </a:r>
          </a:p>
        </p:txBody>
      </p:sp>
    </p:spTree>
    <p:extLst>
      <p:ext uri="{BB962C8B-B14F-4D97-AF65-F5344CB8AC3E}">
        <p14:creationId xmlns:p14="http://schemas.microsoft.com/office/powerpoint/2010/main" val="86131095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The</a:t>
            </a:r>
            <a:r>
              <a:rPr lang="ru-RU" dirty="0"/>
              <a:t> </a:t>
            </a:r>
            <a:r>
              <a:rPr lang="ru-RU" dirty="0" err="1"/>
              <a:t>implied</a:t>
            </a:r>
            <a:r>
              <a:rPr lang="ru-RU" dirty="0"/>
              <a:t> PPP </a:t>
            </a:r>
            <a:r>
              <a:rPr lang="ru-RU" dirty="0" err="1"/>
              <a:t>exchange</a:t>
            </a:r>
            <a:r>
              <a:rPr lang="ru-RU" dirty="0"/>
              <a:t> </a:t>
            </a:r>
            <a:r>
              <a:rPr lang="ru-RU" dirty="0" err="1"/>
              <a:t>rate</a:t>
            </a:r>
            <a:endParaRPr lang="ru-RU" dirty="0"/>
          </a:p>
        </p:txBody>
      </p:sp>
      <p:sp>
        <p:nvSpPr>
          <p:cNvPr id="3" name="Объект 2"/>
          <p:cNvSpPr>
            <a:spLocks noGrp="1"/>
          </p:cNvSpPr>
          <p:nvPr>
            <p:ph idx="1"/>
          </p:nvPr>
        </p:nvSpPr>
        <p:spPr/>
        <p:txBody>
          <a:bodyPr>
            <a:normAutofit lnSpcReduction="10000"/>
          </a:bodyPr>
          <a:lstStyle/>
          <a:p>
            <a:r>
              <a:rPr lang="ru-RU" dirty="0" err="1"/>
              <a:t>The</a:t>
            </a:r>
            <a:r>
              <a:rPr lang="ru-RU" dirty="0"/>
              <a:t> </a:t>
            </a:r>
            <a:r>
              <a:rPr lang="ru-RU" dirty="0" err="1"/>
              <a:t>implied</a:t>
            </a:r>
            <a:r>
              <a:rPr lang="ru-RU" dirty="0"/>
              <a:t> PPP </a:t>
            </a:r>
            <a:r>
              <a:rPr lang="ru-RU" dirty="0" err="1"/>
              <a:t>exchange</a:t>
            </a:r>
            <a:r>
              <a:rPr lang="ru-RU" dirty="0"/>
              <a:t> </a:t>
            </a:r>
            <a:r>
              <a:rPr lang="ru-RU" dirty="0" err="1"/>
              <a:t>rate</a:t>
            </a:r>
            <a:r>
              <a:rPr lang="ru-RU" dirty="0"/>
              <a:t> </a:t>
            </a:r>
            <a:r>
              <a:rPr lang="ru-RU" dirty="0" err="1"/>
              <a:t>measures</a:t>
            </a:r>
            <a:r>
              <a:rPr lang="ru-RU" dirty="0"/>
              <a:t> </a:t>
            </a:r>
            <a:r>
              <a:rPr lang="ru-RU" dirty="0" err="1"/>
              <a:t>the</a:t>
            </a:r>
            <a:r>
              <a:rPr lang="ru-RU" dirty="0"/>
              <a:t> </a:t>
            </a:r>
            <a:r>
              <a:rPr lang="ru-RU" dirty="0" err="1"/>
              <a:t>values</a:t>
            </a:r>
            <a:r>
              <a:rPr lang="ru-RU" dirty="0"/>
              <a:t> </a:t>
            </a:r>
            <a:r>
              <a:rPr lang="ru-RU" dirty="0" err="1"/>
              <a:t>the</a:t>
            </a:r>
            <a:r>
              <a:rPr lang="ru-RU" dirty="0"/>
              <a:t> </a:t>
            </a:r>
            <a:r>
              <a:rPr lang="ru-RU" dirty="0" err="1"/>
              <a:t>exchange</a:t>
            </a:r>
            <a:r>
              <a:rPr lang="ru-RU" dirty="0"/>
              <a:t> </a:t>
            </a:r>
            <a:r>
              <a:rPr lang="ru-RU" dirty="0" err="1"/>
              <a:t>rate</a:t>
            </a:r>
            <a:r>
              <a:rPr lang="ru-RU" dirty="0"/>
              <a:t> </a:t>
            </a:r>
            <a:r>
              <a:rPr lang="ru-RU" dirty="0" err="1"/>
              <a:t>would</a:t>
            </a:r>
            <a:r>
              <a:rPr lang="ru-RU" dirty="0"/>
              <a:t> </a:t>
            </a:r>
            <a:r>
              <a:rPr lang="ru-RU" dirty="0" err="1"/>
              <a:t>take</a:t>
            </a:r>
            <a:r>
              <a:rPr lang="ru-RU" dirty="0"/>
              <a:t> </a:t>
            </a:r>
            <a:r>
              <a:rPr lang="ru-RU" dirty="0" err="1"/>
              <a:t>if</a:t>
            </a:r>
            <a:r>
              <a:rPr lang="ru-RU" dirty="0"/>
              <a:t> </a:t>
            </a:r>
            <a:r>
              <a:rPr lang="ru-RU" dirty="0" err="1"/>
              <a:t>the</a:t>
            </a:r>
            <a:r>
              <a:rPr lang="ru-RU" dirty="0"/>
              <a:t> </a:t>
            </a:r>
            <a:r>
              <a:rPr lang="ru-RU" dirty="0" err="1"/>
              <a:t>percentage</a:t>
            </a:r>
            <a:r>
              <a:rPr lang="ru-RU" dirty="0"/>
              <a:t> </a:t>
            </a:r>
            <a:r>
              <a:rPr lang="ru-RU" dirty="0" err="1"/>
              <a:t>change</a:t>
            </a:r>
            <a:r>
              <a:rPr lang="ru-RU" dirty="0"/>
              <a:t> </a:t>
            </a:r>
            <a:r>
              <a:rPr lang="ru-RU" dirty="0" err="1"/>
              <a:t>in</a:t>
            </a:r>
            <a:r>
              <a:rPr lang="ru-RU" dirty="0"/>
              <a:t> </a:t>
            </a:r>
            <a:r>
              <a:rPr lang="ru-RU" dirty="0" err="1"/>
              <a:t>the</a:t>
            </a:r>
            <a:r>
              <a:rPr lang="ru-RU" dirty="0"/>
              <a:t> </a:t>
            </a:r>
            <a:r>
              <a:rPr lang="ru-RU" dirty="0" err="1"/>
              <a:t>exchange</a:t>
            </a:r>
            <a:r>
              <a:rPr lang="ru-RU" dirty="0"/>
              <a:t> </a:t>
            </a:r>
            <a:r>
              <a:rPr lang="ru-RU" dirty="0" err="1"/>
              <a:t>rate</a:t>
            </a:r>
            <a:r>
              <a:rPr lang="ru-RU" dirty="0"/>
              <a:t> </a:t>
            </a:r>
            <a:r>
              <a:rPr lang="ru-RU" dirty="0" err="1"/>
              <a:t>equaled</a:t>
            </a:r>
            <a:r>
              <a:rPr lang="ru-RU" dirty="0"/>
              <a:t> </a:t>
            </a:r>
            <a:r>
              <a:rPr lang="ru-RU" dirty="0" err="1"/>
              <a:t>the</a:t>
            </a:r>
            <a:r>
              <a:rPr lang="ru-RU" dirty="0"/>
              <a:t> </a:t>
            </a:r>
            <a:r>
              <a:rPr lang="ru-RU" dirty="0" err="1"/>
              <a:t>inflation</a:t>
            </a:r>
            <a:r>
              <a:rPr lang="ru-RU" dirty="0"/>
              <a:t> </a:t>
            </a:r>
            <a:r>
              <a:rPr lang="ru-RU" dirty="0" err="1"/>
              <a:t>differential</a:t>
            </a:r>
            <a:r>
              <a:rPr lang="ru-RU" dirty="0"/>
              <a:t> </a:t>
            </a:r>
            <a:r>
              <a:rPr lang="ru-RU" dirty="0" err="1"/>
              <a:t>between</a:t>
            </a:r>
            <a:r>
              <a:rPr lang="ru-RU" dirty="0"/>
              <a:t> </a:t>
            </a:r>
            <a:r>
              <a:rPr lang="ru-RU" dirty="0" err="1"/>
              <a:t>two</a:t>
            </a:r>
            <a:r>
              <a:rPr lang="ru-RU" dirty="0"/>
              <a:t> </a:t>
            </a:r>
            <a:r>
              <a:rPr lang="ru-RU" dirty="0" err="1"/>
              <a:t>countries</a:t>
            </a:r>
            <a:r>
              <a:rPr lang="ru-RU" dirty="0"/>
              <a:t>. </a:t>
            </a:r>
            <a:endParaRPr lang="en-US" dirty="0" smtClean="0"/>
          </a:p>
          <a:p>
            <a:r>
              <a:rPr lang="ru-RU" dirty="0" err="1" smtClean="0"/>
              <a:t>If</a:t>
            </a:r>
            <a:r>
              <a:rPr lang="ru-RU" dirty="0" smtClean="0"/>
              <a:t> </a:t>
            </a:r>
            <a:r>
              <a:rPr lang="ru-RU" dirty="0" err="1"/>
              <a:t>the</a:t>
            </a:r>
            <a:r>
              <a:rPr lang="ru-RU" dirty="0"/>
              <a:t> </a:t>
            </a:r>
            <a:r>
              <a:rPr lang="ru-RU" dirty="0" err="1"/>
              <a:t>spot</a:t>
            </a:r>
            <a:r>
              <a:rPr lang="ru-RU" dirty="0"/>
              <a:t> </a:t>
            </a:r>
            <a:r>
              <a:rPr lang="ru-RU" dirty="0" err="1"/>
              <a:t>exchange</a:t>
            </a:r>
            <a:r>
              <a:rPr lang="ru-RU" dirty="0"/>
              <a:t> </a:t>
            </a:r>
            <a:r>
              <a:rPr lang="ru-RU" dirty="0" err="1"/>
              <a:t>rate</a:t>
            </a:r>
            <a:r>
              <a:rPr lang="ru-RU" dirty="0"/>
              <a:t> </a:t>
            </a:r>
            <a:r>
              <a:rPr lang="ru-RU" dirty="0" err="1"/>
              <a:t>is</a:t>
            </a:r>
            <a:r>
              <a:rPr lang="ru-RU" dirty="0"/>
              <a:t> </a:t>
            </a:r>
            <a:r>
              <a:rPr lang="ru-RU" dirty="0" err="1"/>
              <a:t>greater</a:t>
            </a:r>
            <a:r>
              <a:rPr lang="ru-RU" dirty="0"/>
              <a:t> </a:t>
            </a:r>
            <a:r>
              <a:rPr lang="ru-RU" dirty="0" err="1"/>
              <a:t>than</a:t>
            </a:r>
            <a:r>
              <a:rPr lang="ru-RU" dirty="0"/>
              <a:t> </a:t>
            </a:r>
            <a:r>
              <a:rPr lang="ru-RU" dirty="0" err="1"/>
              <a:t>the</a:t>
            </a:r>
            <a:r>
              <a:rPr lang="ru-RU" dirty="0"/>
              <a:t> </a:t>
            </a:r>
            <a:r>
              <a:rPr lang="ru-RU" dirty="0" err="1"/>
              <a:t>implied</a:t>
            </a:r>
            <a:r>
              <a:rPr lang="ru-RU" dirty="0"/>
              <a:t> PPP </a:t>
            </a:r>
            <a:r>
              <a:rPr lang="ru-RU" dirty="0" err="1"/>
              <a:t>exchange</a:t>
            </a:r>
            <a:r>
              <a:rPr lang="ru-RU" dirty="0"/>
              <a:t> </a:t>
            </a:r>
            <a:r>
              <a:rPr lang="ru-RU" dirty="0" err="1"/>
              <a:t>rate</a:t>
            </a:r>
            <a:r>
              <a:rPr lang="ru-RU" dirty="0"/>
              <a:t> </a:t>
            </a:r>
            <a:r>
              <a:rPr lang="ru-RU" dirty="0" err="1"/>
              <a:t>than</a:t>
            </a:r>
            <a:r>
              <a:rPr lang="ru-RU" dirty="0"/>
              <a:t> </a:t>
            </a:r>
            <a:r>
              <a:rPr lang="ru-RU" dirty="0" err="1"/>
              <a:t>the</a:t>
            </a:r>
            <a:r>
              <a:rPr lang="ru-RU" dirty="0"/>
              <a:t> </a:t>
            </a:r>
            <a:r>
              <a:rPr lang="ru-RU" dirty="0" err="1"/>
              <a:t>currency</a:t>
            </a:r>
            <a:r>
              <a:rPr lang="ru-RU" dirty="0"/>
              <a:t> </a:t>
            </a:r>
            <a:r>
              <a:rPr lang="ru-RU" dirty="0" err="1"/>
              <a:t>is</a:t>
            </a:r>
            <a:r>
              <a:rPr lang="ru-RU" dirty="0"/>
              <a:t> </a:t>
            </a:r>
            <a:r>
              <a:rPr lang="ru-RU" dirty="0" err="1"/>
              <a:t>supposed</a:t>
            </a:r>
            <a:r>
              <a:rPr lang="ru-RU" dirty="0"/>
              <a:t> </a:t>
            </a:r>
            <a:r>
              <a:rPr lang="ru-RU" dirty="0" err="1"/>
              <a:t>to</a:t>
            </a:r>
            <a:r>
              <a:rPr lang="ru-RU" dirty="0"/>
              <a:t> </a:t>
            </a:r>
            <a:r>
              <a:rPr lang="ru-RU" dirty="0" err="1"/>
              <a:t>be</a:t>
            </a:r>
            <a:r>
              <a:rPr lang="ru-RU" dirty="0"/>
              <a:t> </a:t>
            </a:r>
            <a:r>
              <a:rPr lang="ru-RU" dirty="0" err="1"/>
              <a:t>overvalued</a:t>
            </a:r>
            <a:r>
              <a:rPr lang="ru-RU" dirty="0"/>
              <a:t>. </a:t>
            </a:r>
            <a:r>
              <a:rPr lang="ru-RU" dirty="0" err="1"/>
              <a:t>Otherwise</a:t>
            </a:r>
            <a:r>
              <a:rPr lang="ru-RU" dirty="0"/>
              <a:t>, </a:t>
            </a:r>
            <a:r>
              <a:rPr lang="ru-RU" dirty="0" err="1"/>
              <a:t>the</a:t>
            </a:r>
            <a:r>
              <a:rPr lang="ru-RU" dirty="0"/>
              <a:t> </a:t>
            </a:r>
            <a:r>
              <a:rPr lang="ru-RU" dirty="0" err="1"/>
              <a:t>currency</a:t>
            </a:r>
            <a:r>
              <a:rPr lang="ru-RU" dirty="0"/>
              <a:t> </a:t>
            </a:r>
            <a:r>
              <a:rPr lang="ru-RU" dirty="0" err="1"/>
              <a:t>would</a:t>
            </a:r>
            <a:r>
              <a:rPr lang="ru-RU" dirty="0"/>
              <a:t> </a:t>
            </a:r>
            <a:r>
              <a:rPr lang="ru-RU" dirty="0" err="1"/>
              <a:t>be</a:t>
            </a:r>
            <a:r>
              <a:rPr lang="ru-RU" dirty="0"/>
              <a:t> </a:t>
            </a:r>
            <a:r>
              <a:rPr lang="ru-RU" dirty="0" err="1"/>
              <a:t>undervalued</a:t>
            </a:r>
            <a:r>
              <a:rPr lang="ru-RU" dirty="0"/>
              <a:t>.</a:t>
            </a:r>
          </a:p>
        </p:txBody>
      </p:sp>
    </p:spTree>
    <p:extLst>
      <p:ext uri="{BB962C8B-B14F-4D97-AF65-F5344CB8AC3E}">
        <p14:creationId xmlns:p14="http://schemas.microsoft.com/office/powerpoint/2010/main" val="11329187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7.5. Real Exchange Rates</a:t>
            </a:r>
            <a:endParaRPr lang="ru-RU" dirty="0"/>
          </a:p>
        </p:txBody>
      </p:sp>
      <p:sp>
        <p:nvSpPr>
          <p:cNvPr id="3" name="Объект 2"/>
          <p:cNvSpPr>
            <a:spLocks noGrp="1"/>
          </p:cNvSpPr>
          <p:nvPr>
            <p:ph idx="1"/>
          </p:nvPr>
        </p:nvSpPr>
        <p:spPr/>
        <p:txBody>
          <a:bodyPr anchor="ctr">
            <a:normAutofit/>
          </a:bodyPr>
          <a:lstStyle/>
          <a:p>
            <a:r>
              <a:rPr lang="ru-RU" dirty="0" err="1"/>
              <a:t>The</a:t>
            </a:r>
            <a:r>
              <a:rPr lang="ru-RU" dirty="0"/>
              <a:t> </a:t>
            </a:r>
            <a:r>
              <a:rPr lang="ru-RU" dirty="0" err="1"/>
              <a:t>real</a:t>
            </a:r>
            <a:r>
              <a:rPr lang="ru-RU" dirty="0"/>
              <a:t> </a:t>
            </a:r>
            <a:r>
              <a:rPr lang="ru-RU" dirty="0" err="1"/>
              <a:t>interest</a:t>
            </a:r>
            <a:r>
              <a:rPr lang="ru-RU" dirty="0"/>
              <a:t> </a:t>
            </a:r>
            <a:r>
              <a:rPr lang="ru-RU" dirty="0" err="1"/>
              <a:t>rate</a:t>
            </a:r>
            <a:r>
              <a:rPr lang="ru-RU" dirty="0"/>
              <a:t> </a:t>
            </a:r>
            <a:r>
              <a:rPr lang="ru-RU" dirty="0" err="1"/>
              <a:t>is</a:t>
            </a:r>
            <a:r>
              <a:rPr lang="ru-RU" dirty="0"/>
              <a:t> </a:t>
            </a:r>
            <a:r>
              <a:rPr lang="ru-RU" dirty="0" err="1"/>
              <a:t>the</a:t>
            </a:r>
            <a:r>
              <a:rPr lang="ru-RU" dirty="0"/>
              <a:t> </a:t>
            </a:r>
            <a:r>
              <a:rPr lang="ru-RU" dirty="0" err="1"/>
              <a:t>rate</a:t>
            </a:r>
            <a:r>
              <a:rPr lang="ru-RU" dirty="0"/>
              <a:t> </a:t>
            </a:r>
            <a:r>
              <a:rPr lang="ru-RU" dirty="0" err="1"/>
              <a:t>of</a:t>
            </a:r>
            <a:r>
              <a:rPr lang="ru-RU" dirty="0"/>
              <a:t> </a:t>
            </a:r>
            <a:r>
              <a:rPr lang="ru-RU" dirty="0" err="1"/>
              <a:t>interest</a:t>
            </a:r>
            <a:r>
              <a:rPr lang="ru-RU" dirty="0"/>
              <a:t> </a:t>
            </a:r>
            <a:r>
              <a:rPr lang="ru-RU" dirty="0" err="1"/>
              <a:t>is</a:t>
            </a:r>
            <a:r>
              <a:rPr lang="ru-RU" dirty="0"/>
              <a:t> </a:t>
            </a:r>
            <a:r>
              <a:rPr lang="ru-RU" dirty="0" err="1"/>
              <a:t>expected</a:t>
            </a:r>
            <a:r>
              <a:rPr lang="ru-RU" dirty="0"/>
              <a:t> </a:t>
            </a:r>
            <a:r>
              <a:rPr lang="ru-RU" dirty="0" err="1"/>
              <a:t>rate</a:t>
            </a:r>
            <a:r>
              <a:rPr lang="ru-RU" dirty="0"/>
              <a:t> </a:t>
            </a:r>
            <a:r>
              <a:rPr lang="ru-RU" dirty="0" err="1"/>
              <a:t>to</a:t>
            </a:r>
            <a:r>
              <a:rPr lang="ru-RU" dirty="0"/>
              <a:t> </a:t>
            </a:r>
            <a:r>
              <a:rPr lang="ru-RU" dirty="0" err="1"/>
              <a:t>receive</a:t>
            </a:r>
            <a:r>
              <a:rPr lang="ru-RU" dirty="0"/>
              <a:t> </a:t>
            </a:r>
            <a:r>
              <a:rPr lang="ru-RU" dirty="0" err="1"/>
              <a:t>after</a:t>
            </a:r>
            <a:r>
              <a:rPr lang="ru-RU" dirty="0"/>
              <a:t> </a:t>
            </a:r>
            <a:r>
              <a:rPr lang="ru-RU" dirty="0" err="1"/>
              <a:t>adjustment</a:t>
            </a:r>
            <a:r>
              <a:rPr lang="ru-RU" dirty="0"/>
              <a:t> </a:t>
            </a:r>
            <a:r>
              <a:rPr lang="ru-RU" dirty="0" err="1"/>
              <a:t>for</a:t>
            </a:r>
            <a:r>
              <a:rPr lang="ru-RU" dirty="0"/>
              <a:t> </a:t>
            </a:r>
            <a:r>
              <a:rPr lang="ru-RU" dirty="0" err="1"/>
              <a:t>inflation</a:t>
            </a:r>
            <a:r>
              <a:rPr lang="ru-RU" dirty="0" smtClean="0"/>
              <a:t>.</a:t>
            </a:r>
            <a:endParaRPr lang="en-US" dirty="0" smtClean="0"/>
          </a:p>
          <a:p>
            <a:r>
              <a:rPr lang="ru-RU" dirty="0" err="1"/>
              <a:t>The</a:t>
            </a:r>
            <a:r>
              <a:rPr lang="ru-RU" dirty="0"/>
              <a:t> </a:t>
            </a:r>
            <a:r>
              <a:rPr lang="ru-RU" dirty="0" err="1"/>
              <a:t>real</a:t>
            </a:r>
            <a:r>
              <a:rPr lang="ru-RU" dirty="0"/>
              <a:t> </a:t>
            </a:r>
            <a:r>
              <a:rPr lang="ru-RU" dirty="0" err="1"/>
              <a:t>exchange</a:t>
            </a:r>
            <a:r>
              <a:rPr lang="ru-RU" dirty="0"/>
              <a:t> </a:t>
            </a:r>
            <a:r>
              <a:rPr lang="ru-RU" dirty="0" err="1"/>
              <a:t>rate</a:t>
            </a:r>
            <a:r>
              <a:rPr lang="ru-RU" dirty="0"/>
              <a:t> </a:t>
            </a:r>
            <a:r>
              <a:rPr lang="ru-RU" dirty="0" err="1"/>
              <a:t>is</a:t>
            </a:r>
            <a:r>
              <a:rPr lang="ru-RU" dirty="0"/>
              <a:t> </a:t>
            </a:r>
            <a:r>
              <a:rPr lang="ru-RU" dirty="0" err="1"/>
              <a:t>the</a:t>
            </a:r>
            <a:r>
              <a:rPr lang="ru-RU" dirty="0"/>
              <a:t> </a:t>
            </a:r>
            <a:r>
              <a:rPr lang="ru-RU" dirty="0" err="1"/>
              <a:t>purchasing</a:t>
            </a:r>
            <a:r>
              <a:rPr lang="ru-RU" dirty="0"/>
              <a:t> </a:t>
            </a:r>
            <a:r>
              <a:rPr lang="ru-RU" dirty="0" err="1"/>
              <a:t>power</a:t>
            </a:r>
            <a:r>
              <a:rPr lang="ru-RU" dirty="0"/>
              <a:t> </a:t>
            </a:r>
            <a:r>
              <a:rPr lang="ru-RU" dirty="0" err="1"/>
              <a:t>of</a:t>
            </a:r>
            <a:r>
              <a:rPr lang="ru-RU" dirty="0"/>
              <a:t> a </a:t>
            </a:r>
            <a:r>
              <a:rPr lang="ru-RU" dirty="0" err="1"/>
              <a:t>currency</a:t>
            </a:r>
            <a:r>
              <a:rPr lang="ru-RU" dirty="0"/>
              <a:t> </a:t>
            </a:r>
            <a:r>
              <a:rPr lang="ru-RU" dirty="0" err="1"/>
              <a:t>relative</a:t>
            </a:r>
            <a:r>
              <a:rPr lang="ru-RU" dirty="0"/>
              <a:t> </a:t>
            </a:r>
            <a:r>
              <a:rPr lang="ru-RU" dirty="0" err="1"/>
              <a:t>to</a:t>
            </a:r>
            <a:r>
              <a:rPr lang="ru-RU" dirty="0"/>
              <a:t> </a:t>
            </a:r>
            <a:r>
              <a:rPr lang="ru-RU" dirty="0" err="1"/>
              <a:t>another</a:t>
            </a:r>
            <a:r>
              <a:rPr lang="ru-RU" dirty="0"/>
              <a:t> </a:t>
            </a:r>
            <a:r>
              <a:rPr lang="ru-RU" dirty="0" err="1"/>
              <a:t>at</a:t>
            </a:r>
            <a:r>
              <a:rPr lang="ru-RU" dirty="0"/>
              <a:t> </a:t>
            </a:r>
            <a:r>
              <a:rPr lang="ru-RU" dirty="0" err="1"/>
              <a:t>current</a:t>
            </a:r>
            <a:r>
              <a:rPr lang="ru-RU" dirty="0"/>
              <a:t> </a:t>
            </a:r>
            <a:r>
              <a:rPr lang="ru-RU" dirty="0" err="1"/>
              <a:t>exchange</a:t>
            </a:r>
            <a:r>
              <a:rPr lang="ru-RU" dirty="0"/>
              <a:t> </a:t>
            </a:r>
            <a:r>
              <a:rPr lang="ru-RU" dirty="0" err="1"/>
              <a:t>rates</a:t>
            </a:r>
            <a:r>
              <a:rPr lang="ru-RU" dirty="0"/>
              <a:t> </a:t>
            </a:r>
            <a:r>
              <a:rPr lang="ru-RU" dirty="0" err="1"/>
              <a:t>and</a:t>
            </a:r>
            <a:r>
              <a:rPr lang="ru-RU" dirty="0"/>
              <a:t> </a:t>
            </a:r>
            <a:r>
              <a:rPr lang="ru-RU" dirty="0" err="1"/>
              <a:t>prices</a:t>
            </a:r>
            <a:r>
              <a:rPr lang="ru-RU" dirty="0"/>
              <a:t>. </a:t>
            </a:r>
          </a:p>
        </p:txBody>
      </p:sp>
    </p:spTree>
    <p:extLst>
      <p:ext uri="{BB962C8B-B14F-4D97-AF65-F5344CB8AC3E}">
        <p14:creationId xmlns:p14="http://schemas.microsoft.com/office/powerpoint/2010/main" val="32742391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Unit 8. Foreign Exchange Risk </a:t>
            </a:r>
            <a:r>
              <a:rPr lang="en-US" dirty="0" smtClean="0"/>
              <a:t/>
            </a:r>
            <a:br>
              <a:rPr lang="en-US" dirty="0" smtClean="0"/>
            </a:br>
            <a:r>
              <a:rPr lang="en-US" dirty="0" smtClean="0"/>
              <a:t>and </a:t>
            </a:r>
            <a:r>
              <a:rPr lang="en-US" dirty="0"/>
              <a:t>Forecasting</a:t>
            </a:r>
            <a:endParaRPr lang="ru-RU" dirty="0"/>
          </a:p>
        </p:txBody>
      </p:sp>
      <p:sp>
        <p:nvSpPr>
          <p:cNvPr id="3" name="Объект 2"/>
          <p:cNvSpPr>
            <a:spLocks noGrp="1"/>
          </p:cNvSpPr>
          <p:nvPr>
            <p:ph idx="1"/>
          </p:nvPr>
        </p:nvSpPr>
        <p:spPr/>
        <p:txBody>
          <a:bodyPr anchor="ctr"/>
          <a:lstStyle/>
          <a:p>
            <a:r>
              <a:rPr lang="en-US" dirty="0"/>
              <a:t>8.1. Types of Foreign Exchange Risk</a:t>
            </a:r>
            <a:endParaRPr lang="ru-RU" dirty="0"/>
          </a:p>
          <a:p>
            <a:r>
              <a:rPr lang="en-US" dirty="0"/>
              <a:t>8.2. Foreign Exchange Risk Premium</a:t>
            </a:r>
            <a:endParaRPr lang="ru-RU" dirty="0"/>
          </a:p>
          <a:p>
            <a:r>
              <a:rPr lang="en-US" dirty="0"/>
              <a:t>8.3. Foreign Exchange Forecasting</a:t>
            </a:r>
            <a:endParaRPr lang="ru-RU" dirty="0"/>
          </a:p>
        </p:txBody>
      </p:sp>
    </p:spTree>
    <p:extLst>
      <p:ext uri="{BB962C8B-B14F-4D97-AF65-F5344CB8AC3E}">
        <p14:creationId xmlns:p14="http://schemas.microsoft.com/office/powerpoint/2010/main" val="12793128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8.1. Types of Foreign Exchange Risk</a:t>
            </a:r>
            <a:endParaRPr lang="ru-RU" dirty="0"/>
          </a:p>
        </p:txBody>
      </p:sp>
      <p:sp>
        <p:nvSpPr>
          <p:cNvPr id="3" name="Объект 2"/>
          <p:cNvSpPr>
            <a:spLocks noGrp="1"/>
          </p:cNvSpPr>
          <p:nvPr>
            <p:ph idx="1"/>
          </p:nvPr>
        </p:nvSpPr>
        <p:spPr/>
        <p:txBody>
          <a:bodyPr anchor="ctr">
            <a:normAutofit/>
          </a:bodyPr>
          <a:lstStyle/>
          <a:p>
            <a:r>
              <a:rPr lang="en-US" dirty="0"/>
              <a:t>1. Translation exposure. </a:t>
            </a:r>
            <a:endParaRPr lang="ru-RU" dirty="0"/>
          </a:p>
          <a:p>
            <a:r>
              <a:rPr lang="en-US" dirty="0"/>
              <a:t>2. Transaction exposure. </a:t>
            </a:r>
            <a:endParaRPr lang="ru-RU" dirty="0"/>
          </a:p>
          <a:p>
            <a:r>
              <a:rPr lang="en-US" dirty="0"/>
              <a:t>3. Economic exposure. </a:t>
            </a:r>
            <a:endParaRPr lang="ru-RU" dirty="0"/>
          </a:p>
          <a:p>
            <a:endParaRPr lang="ru-RU" dirty="0"/>
          </a:p>
        </p:txBody>
      </p:sp>
    </p:spTree>
    <p:extLst>
      <p:ext uri="{BB962C8B-B14F-4D97-AF65-F5344CB8AC3E}">
        <p14:creationId xmlns:p14="http://schemas.microsoft.com/office/powerpoint/2010/main" val="16555902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Translation</a:t>
            </a:r>
            <a:r>
              <a:rPr lang="ru-RU" dirty="0"/>
              <a:t> </a:t>
            </a:r>
            <a:r>
              <a:rPr lang="ru-RU" dirty="0" err="1"/>
              <a:t>exposure</a:t>
            </a:r>
            <a:endParaRPr lang="ru-RU" dirty="0"/>
          </a:p>
        </p:txBody>
      </p:sp>
      <p:sp>
        <p:nvSpPr>
          <p:cNvPr id="3" name="Объект 2"/>
          <p:cNvSpPr>
            <a:spLocks noGrp="1"/>
          </p:cNvSpPr>
          <p:nvPr>
            <p:ph idx="1"/>
          </p:nvPr>
        </p:nvSpPr>
        <p:spPr/>
        <p:txBody>
          <a:bodyPr anchor="ctr"/>
          <a:lstStyle/>
          <a:p>
            <a:r>
              <a:rPr lang="ru-RU" dirty="0" err="1"/>
              <a:t>This</a:t>
            </a:r>
            <a:r>
              <a:rPr lang="ru-RU" dirty="0"/>
              <a:t> </a:t>
            </a:r>
            <a:r>
              <a:rPr lang="ru-RU" dirty="0" err="1"/>
              <a:t>is</a:t>
            </a:r>
            <a:r>
              <a:rPr lang="ru-RU" dirty="0"/>
              <a:t> </a:t>
            </a:r>
            <a:r>
              <a:rPr lang="ru-RU" dirty="0" err="1"/>
              <a:t>also</a:t>
            </a:r>
            <a:r>
              <a:rPr lang="ru-RU" dirty="0"/>
              <a:t> </a:t>
            </a:r>
            <a:r>
              <a:rPr lang="ru-RU" dirty="0" err="1"/>
              <a:t>known</a:t>
            </a:r>
            <a:r>
              <a:rPr lang="ru-RU" dirty="0"/>
              <a:t> </a:t>
            </a:r>
            <a:r>
              <a:rPr lang="ru-RU" dirty="0" err="1"/>
              <a:t>as</a:t>
            </a:r>
            <a:r>
              <a:rPr lang="ru-RU" dirty="0"/>
              <a:t> </a:t>
            </a:r>
            <a:r>
              <a:rPr lang="ru-RU" dirty="0" err="1"/>
              <a:t>accounting</a:t>
            </a:r>
            <a:r>
              <a:rPr lang="ru-RU" dirty="0"/>
              <a:t> </a:t>
            </a:r>
            <a:r>
              <a:rPr lang="ru-RU" dirty="0" err="1"/>
              <a:t>exposure</a:t>
            </a:r>
            <a:r>
              <a:rPr lang="ru-RU" dirty="0"/>
              <a:t>. </a:t>
            </a:r>
            <a:r>
              <a:rPr lang="ru-RU" dirty="0" err="1"/>
              <a:t>It</a:t>
            </a:r>
            <a:r>
              <a:rPr lang="ru-RU" dirty="0"/>
              <a:t> </a:t>
            </a:r>
            <a:r>
              <a:rPr lang="ru-RU" dirty="0" err="1"/>
              <a:t>is</a:t>
            </a:r>
            <a:r>
              <a:rPr lang="ru-RU" dirty="0"/>
              <a:t> </a:t>
            </a:r>
            <a:r>
              <a:rPr lang="ru-RU" dirty="0" err="1"/>
              <a:t>the</a:t>
            </a:r>
            <a:r>
              <a:rPr lang="ru-RU" dirty="0"/>
              <a:t> </a:t>
            </a:r>
            <a:r>
              <a:rPr lang="ru-RU" dirty="0" err="1"/>
              <a:t>difference</a:t>
            </a:r>
            <a:r>
              <a:rPr lang="ru-RU" dirty="0"/>
              <a:t> </a:t>
            </a:r>
            <a:r>
              <a:rPr lang="ru-RU" dirty="0" err="1"/>
              <a:t>between</a:t>
            </a:r>
            <a:r>
              <a:rPr lang="ru-RU" dirty="0"/>
              <a:t> </a:t>
            </a:r>
            <a:r>
              <a:rPr lang="ru-RU" dirty="0" err="1"/>
              <a:t>foreign</a:t>
            </a:r>
            <a:r>
              <a:rPr lang="ru-RU" dirty="0"/>
              <a:t> </a:t>
            </a:r>
            <a:r>
              <a:rPr lang="ru-RU" dirty="0" err="1"/>
              <a:t>currency</a:t>
            </a:r>
            <a:r>
              <a:rPr lang="ru-RU" dirty="0"/>
              <a:t> </a:t>
            </a:r>
            <a:r>
              <a:rPr lang="ru-RU" dirty="0" err="1"/>
              <a:t>denominated</a:t>
            </a:r>
            <a:r>
              <a:rPr lang="ru-RU" dirty="0"/>
              <a:t> </a:t>
            </a:r>
            <a:r>
              <a:rPr lang="ru-RU" dirty="0" err="1"/>
              <a:t>assets</a:t>
            </a:r>
            <a:r>
              <a:rPr lang="ru-RU" dirty="0"/>
              <a:t> </a:t>
            </a:r>
            <a:r>
              <a:rPr lang="ru-RU" dirty="0" err="1"/>
              <a:t>and</a:t>
            </a:r>
            <a:r>
              <a:rPr lang="ru-RU" dirty="0"/>
              <a:t> </a:t>
            </a:r>
            <a:r>
              <a:rPr lang="ru-RU" dirty="0" err="1"/>
              <a:t>foreign</a:t>
            </a:r>
            <a:r>
              <a:rPr lang="ru-RU" dirty="0"/>
              <a:t> </a:t>
            </a:r>
            <a:r>
              <a:rPr lang="ru-RU" dirty="0" err="1"/>
              <a:t>currency</a:t>
            </a:r>
            <a:r>
              <a:rPr lang="ru-RU" dirty="0"/>
              <a:t> </a:t>
            </a:r>
            <a:r>
              <a:rPr lang="ru-RU" dirty="0" err="1"/>
              <a:t>denominated</a:t>
            </a:r>
            <a:r>
              <a:rPr lang="ru-RU" dirty="0"/>
              <a:t> </a:t>
            </a:r>
            <a:r>
              <a:rPr lang="ru-RU" dirty="0" err="1"/>
              <a:t>liabilities</a:t>
            </a:r>
            <a:endParaRPr lang="ru-RU" dirty="0"/>
          </a:p>
        </p:txBody>
      </p:sp>
    </p:spTree>
    <p:extLst>
      <p:ext uri="{BB962C8B-B14F-4D97-AF65-F5344CB8AC3E}">
        <p14:creationId xmlns:p14="http://schemas.microsoft.com/office/powerpoint/2010/main" val="30391202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Transaction</a:t>
            </a:r>
            <a:r>
              <a:rPr lang="ru-RU" dirty="0"/>
              <a:t> </a:t>
            </a:r>
            <a:r>
              <a:rPr lang="ru-RU" dirty="0" err="1"/>
              <a:t>exposure</a:t>
            </a:r>
            <a:endParaRPr lang="ru-RU" dirty="0"/>
          </a:p>
        </p:txBody>
      </p:sp>
      <p:sp>
        <p:nvSpPr>
          <p:cNvPr id="3" name="Объект 2"/>
          <p:cNvSpPr>
            <a:spLocks noGrp="1"/>
          </p:cNvSpPr>
          <p:nvPr>
            <p:ph idx="1"/>
          </p:nvPr>
        </p:nvSpPr>
        <p:spPr/>
        <p:txBody>
          <a:bodyPr anchor="ctr"/>
          <a:lstStyle/>
          <a:p>
            <a:r>
              <a:rPr lang="ru-RU" dirty="0" err="1"/>
              <a:t>This</a:t>
            </a:r>
            <a:r>
              <a:rPr lang="ru-RU" dirty="0"/>
              <a:t> </a:t>
            </a:r>
            <a:r>
              <a:rPr lang="ru-RU" dirty="0" err="1"/>
              <a:t>is</a:t>
            </a:r>
            <a:r>
              <a:rPr lang="ru-RU" dirty="0"/>
              <a:t> </a:t>
            </a:r>
            <a:r>
              <a:rPr lang="ru-RU" dirty="0" err="1"/>
              <a:t>exposure</a:t>
            </a:r>
            <a:r>
              <a:rPr lang="ru-RU" dirty="0"/>
              <a:t> </a:t>
            </a:r>
            <a:r>
              <a:rPr lang="ru-RU" dirty="0" err="1"/>
              <a:t>resulting</a:t>
            </a:r>
            <a:r>
              <a:rPr lang="ru-RU" dirty="0"/>
              <a:t> </a:t>
            </a:r>
            <a:r>
              <a:rPr lang="ru-RU" dirty="0" err="1"/>
              <a:t>from</a:t>
            </a:r>
            <a:r>
              <a:rPr lang="ru-RU" dirty="0"/>
              <a:t> </a:t>
            </a:r>
            <a:r>
              <a:rPr lang="ru-RU" dirty="0" err="1"/>
              <a:t>the</a:t>
            </a:r>
            <a:r>
              <a:rPr lang="ru-RU" dirty="0"/>
              <a:t> </a:t>
            </a:r>
            <a:r>
              <a:rPr lang="ru-RU" dirty="0" err="1"/>
              <a:t>uncertain</a:t>
            </a:r>
            <a:r>
              <a:rPr lang="ru-RU" dirty="0"/>
              <a:t> </a:t>
            </a:r>
            <a:r>
              <a:rPr lang="ru-RU" dirty="0" err="1"/>
              <a:t>domestic</a:t>
            </a:r>
            <a:r>
              <a:rPr lang="ru-RU" dirty="0"/>
              <a:t> </a:t>
            </a:r>
            <a:r>
              <a:rPr lang="ru-RU" dirty="0" err="1"/>
              <a:t>currency</a:t>
            </a:r>
            <a:r>
              <a:rPr lang="ru-RU" dirty="0"/>
              <a:t> </a:t>
            </a:r>
            <a:r>
              <a:rPr lang="ru-RU" dirty="0" err="1"/>
              <a:t>value</a:t>
            </a:r>
            <a:r>
              <a:rPr lang="ru-RU" dirty="0"/>
              <a:t> </a:t>
            </a:r>
            <a:r>
              <a:rPr lang="ru-RU" dirty="0" err="1"/>
              <a:t>of</a:t>
            </a:r>
            <a:r>
              <a:rPr lang="ru-RU" dirty="0"/>
              <a:t> a </a:t>
            </a:r>
            <a:r>
              <a:rPr lang="ru-RU" dirty="0" err="1"/>
              <a:t>foreign</a:t>
            </a:r>
            <a:r>
              <a:rPr lang="ru-RU" dirty="0"/>
              <a:t> </a:t>
            </a:r>
            <a:r>
              <a:rPr lang="ru-RU" dirty="0" err="1"/>
              <a:t>currency</a:t>
            </a:r>
            <a:r>
              <a:rPr lang="ru-RU" dirty="0"/>
              <a:t> </a:t>
            </a:r>
            <a:r>
              <a:rPr lang="ru-RU" dirty="0" err="1"/>
              <a:t>denominated</a:t>
            </a:r>
            <a:r>
              <a:rPr lang="ru-RU" dirty="0"/>
              <a:t> </a:t>
            </a:r>
            <a:r>
              <a:rPr lang="ru-RU" dirty="0" err="1"/>
              <a:t>transaction</a:t>
            </a:r>
            <a:r>
              <a:rPr lang="ru-RU" dirty="0"/>
              <a:t> </a:t>
            </a:r>
            <a:r>
              <a:rPr lang="ru-RU" dirty="0" err="1"/>
              <a:t>to</a:t>
            </a:r>
            <a:r>
              <a:rPr lang="ru-RU" dirty="0"/>
              <a:t> </a:t>
            </a:r>
            <a:r>
              <a:rPr lang="ru-RU" dirty="0" err="1"/>
              <a:t>be</a:t>
            </a:r>
            <a:r>
              <a:rPr lang="ru-RU" dirty="0"/>
              <a:t> </a:t>
            </a:r>
            <a:r>
              <a:rPr lang="ru-RU" dirty="0" err="1"/>
              <a:t>completed</a:t>
            </a:r>
            <a:r>
              <a:rPr lang="ru-RU" dirty="0"/>
              <a:t> </a:t>
            </a:r>
            <a:r>
              <a:rPr lang="ru-RU" dirty="0" err="1"/>
              <a:t>at</a:t>
            </a:r>
            <a:r>
              <a:rPr lang="ru-RU" dirty="0"/>
              <a:t> </a:t>
            </a:r>
            <a:r>
              <a:rPr lang="ru-RU" dirty="0" err="1"/>
              <a:t>some</a:t>
            </a:r>
            <a:r>
              <a:rPr lang="ru-RU" dirty="0"/>
              <a:t> </a:t>
            </a:r>
            <a:r>
              <a:rPr lang="ru-RU" dirty="0" err="1"/>
              <a:t>future</a:t>
            </a:r>
            <a:r>
              <a:rPr lang="ru-RU" dirty="0"/>
              <a:t> </a:t>
            </a:r>
            <a:r>
              <a:rPr lang="ru-RU" dirty="0" err="1"/>
              <a:t>date</a:t>
            </a:r>
            <a:endParaRPr lang="ru-RU" dirty="0"/>
          </a:p>
        </p:txBody>
      </p:sp>
    </p:spTree>
    <p:extLst>
      <p:ext uri="{BB962C8B-B14F-4D97-AF65-F5344CB8AC3E}">
        <p14:creationId xmlns:p14="http://schemas.microsoft.com/office/powerpoint/2010/main" val="36734916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Economic</a:t>
            </a:r>
            <a:r>
              <a:rPr lang="ru-RU" dirty="0"/>
              <a:t> </a:t>
            </a:r>
            <a:r>
              <a:rPr lang="ru-RU" dirty="0" err="1"/>
              <a:t>exposure</a:t>
            </a:r>
            <a:endParaRPr lang="ru-RU" dirty="0"/>
          </a:p>
        </p:txBody>
      </p:sp>
      <p:sp>
        <p:nvSpPr>
          <p:cNvPr id="3" name="Объект 2"/>
          <p:cNvSpPr>
            <a:spLocks noGrp="1"/>
          </p:cNvSpPr>
          <p:nvPr>
            <p:ph idx="1"/>
          </p:nvPr>
        </p:nvSpPr>
        <p:spPr/>
        <p:txBody>
          <a:bodyPr/>
          <a:lstStyle/>
          <a:p>
            <a:r>
              <a:rPr lang="ru-RU" dirty="0" err="1"/>
              <a:t>This</a:t>
            </a:r>
            <a:r>
              <a:rPr lang="ru-RU" dirty="0"/>
              <a:t> </a:t>
            </a:r>
            <a:r>
              <a:rPr lang="ru-RU" dirty="0" err="1"/>
              <a:t>is</a:t>
            </a:r>
            <a:r>
              <a:rPr lang="ru-RU" dirty="0"/>
              <a:t> </a:t>
            </a:r>
            <a:r>
              <a:rPr lang="ru-RU" dirty="0" err="1"/>
              <a:t>exposure</a:t>
            </a:r>
            <a:r>
              <a:rPr lang="ru-RU" dirty="0"/>
              <a:t> </a:t>
            </a:r>
            <a:r>
              <a:rPr lang="ru-RU" dirty="0" err="1"/>
              <a:t>of</a:t>
            </a:r>
            <a:r>
              <a:rPr lang="ru-RU" dirty="0"/>
              <a:t> </a:t>
            </a:r>
            <a:r>
              <a:rPr lang="ru-RU" dirty="0" err="1"/>
              <a:t>the</a:t>
            </a:r>
            <a:r>
              <a:rPr lang="ru-RU" dirty="0"/>
              <a:t> </a:t>
            </a:r>
            <a:r>
              <a:rPr lang="ru-RU" dirty="0" err="1"/>
              <a:t>firm’s</a:t>
            </a:r>
            <a:r>
              <a:rPr lang="ru-RU" dirty="0"/>
              <a:t> </a:t>
            </a:r>
            <a:r>
              <a:rPr lang="ru-RU" dirty="0" err="1"/>
              <a:t>value</a:t>
            </a:r>
            <a:r>
              <a:rPr lang="ru-RU" dirty="0"/>
              <a:t> </a:t>
            </a:r>
            <a:r>
              <a:rPr lang="ru-RU" dirty="0" err="1"/>
              <a:t>to</a:t>
            </a:r>
            <a:r>
              <a:rPr lang="ru-RU" dirty="0"/>
              <a:t> </a:t>
            </a:r>
            <a:r>
              <a:rPr lang="ru-RU" dirty="0" err="1"/>
              <a:t>changes</a:t>
            </a:r>
            <a:r>
              <a:rPr lang="ru-RU" dirty="0"/>
              <a:t> </a:t>
            </a:r>
            <a:r>
              <a:rPr lang="ru-RU" dirty="0" err="1"/>
              <a:t>in</a:t>
            </a:r>
            <a:r>
              <a:rPr lang="ru-RU" dirty="0"/>
              <a:t> </a:t>
            </a:r>
            <a:r>
              <a:rPr lang="ru-RU" dirty="0" err="1"/>
              <a:t>exchange</a:t>
            </a:r>
            <a:r>
              <a:rPr lang="ru-RU" dirty="0"/>
              <a:t> </a:t>
            </a:r>
            <a:r>
              <a:rPr lang="ru-RU" dirty="0" err="1"/>
              <a:t>rates</a:t>
            </a:r>
            <a:r>
              <a:rPr lang="ru-RU" dirty="0"/>
              <a:t>. </a:t>
            </a:r>
            <a:r>
              <a:rPr lang="ru-RU" dirty="0" err="1"/>
              <a:t>If</a:t>
            </a:r>
            <a:r>
              <a:rPr lang="ru-RU" dirty="0"/>
              <a:t> </a:t>
            </a:r>
            <a:r>
              <a:rPr lang="ru-RU" dirty="0" err="1"/>
              <a:t>the</a:t>
            </a:r>
            <a:r>
              <a:rPr lang="ru-RU" dirty="0"/>
              <a:t> </a:t>
            </a:r>
            <a:r>
              <a:rPr lang="ru-RU" dirty="0" err="1"/>
              <a:t>value</a:t>
            </a:r>
            <a:r>
              <a:rPr lang="ru-RU" dirty="0"/>
              <a:t> </a:t>
            </a:r>
            <a:r>
              <a:rPr lang="ru-RU" dirty="0" err="1"/>
              <a:t>of</a:t>
            </a:r>
            <a:r>
              <a:rPr lang="ru-RU" dirty="0"/>
              <a:t> </a:t>
            </a:r>
            <a:r>
              <a:rPr lang="ru-RU" dirty="0" err="1"/>
              <a:t>the</a:t>
            </a:r>
            <a:r>
              <a:rPr lang="ru-RU" dirty="0"/>
              <a:t> </a:t>
            </a:r>
            <a:r>
              <a:rPr lang="ru-RU" dirty="0" err="1"/>
              <a:t>firm</a:t>
            </a:r>
            <a:r>
              <a:rPr lang="ru-RU" dirty="0"/>
              <a:t> </a:t>
            </a:r>
            <a:r>
              <a:rPr lang="ru-RU" dirty="0" err="1"/>
              <a:t>is</a:t>
            </a:r>
            <a:r>
              <a:rPr lang="ru-RU" dirty="0"/>
              <a:t> </a:t>
            </a:r>
            <a:r>
              <a:rPr lang="ru-RU" dirty="0" err="1"/>
              <a:t>measured</a:t>
            </a:r>
            <a:r>
              <a:rPr lang="ru-RU" dirty="0"/>
              <a:t> </a:t>
            </a:r>
            <a:r>
              <a:rPr lang="ru-RU" dirty="0" err="1"/>
              <a:t>as</a:t>
            </a:r>
            <a:r>
              <a:rPr lang="ru-RU" dirty="0"/>
              <a:t> </a:t>
            </a:r>
            <a:r>
              <a:rPr lang="ru-RU" dirty="0" err="1"/>
              <a:t>the</a:t>
            </a:r>
            <a:r>
              <a:rPr lang="ru-RU" dirty="0"/>
              <a:t> </a:t>
            </a:r>
            <a:r>
              <a:rPr lang="ru-RU" dirty="0" err="1"/>
              <a:t>present</a:t>
            </a:r>
            <a:r>
              <a:rPr lang="ru-RU" dirty="0"/>
              <a:t> </a:t>
            </a:r>
            <a:r>
              <a:rPr lang="ru-RU" dirty="0" err="1"/>
              <a:t>value</a:t>
            </a:r>
            <a:r>
              <a:rPr lang="ru-RU" dirty="0"/>
              <a:t> </a:t>
            </a:r>
            <a:r>
              <a:rPr lang="ru-RU" dirty="0" err="1"/>
              <a:t>of</a:t>
            </a:r>
            <a:r>
              <a:rPr lang="ru-RU" dirty="0"/>
              <a:t> </a:t>
            </a:r>
            <a:r>
              <a:rPr lang="ru-RU" dirty="0" err="1"/>
              <a:t>future</a:t>
            </a:r>
            <a:r>
              <a:rPr lang="ru-RU" dirty="0"/>
              <a:t> </a:t>
            </a:r>
            <a:r>
              <a:rPr lang="ru-RU" dirty="0" err="1"/>
              <a:t>after-tax</a:t>
            </a:r>
            <a:r>
              <a:rPr lang="ru-RU" dirty="0"/>
              <a:t> </a:t>
            </a:r>
            <a:r>
              <a:rPr lang="ru-RU" dirty="0" err="1"/>
              <a:t>cash</a:t>
            </a:r>
            <a:r>
              <a:rPr lang="ru-RU" dirty="0"/>
              <a:t> </a:t>
            </a:r>
            <a:r>
              <a:rPr lang="ru-RU" dirty="0" err="1"/>
              <a:t>flows</a:t>
            </a:r>
            <a:r>
              <a:rPr lang="ru-RU" dirty="0"/>
              <a:t>, </a:t>
            </a:r>
            <a:r>
              <a:rPr lang="ru-RU" dirty="0" err="1"/>
              <a:t>then</a:t>
            </a:r>
            <a:r>
              <a:rPr lang="ru-RU" dirty="0"/>
              <a:t> </a:t>
            </a:r>
            <a:r>
              <a:rPr lang="ru-RU" dirty="0" err="1"/>
              <a:t>economic</a:t>
            </a:r>
            <a:r>
              <a:rPr lang="ru-RU" dirty="0"/>
              <a:t> </a:t>
            </a:r>
            <a:r>
              <a:rPr lang="ru-RU" dirty="0" err="1"/>
              <a:t>exposure</a:t>
            </a:r>
            <a:r>
              <a:rPr lang="ru-RU" dirty="0"/>
              <a:t> </a:t>
            </a:r>
            <a:r>
              <a:rPr lang="ru-RU" dirty="0" err="1"/>
              <a:t>is</a:t>
            </a:r>
            <a:r>
              <a:rPr lang="ru-RU" dirty="0"/>
              <a:t> </a:t>
            </a:r>
            <a:r>
              <a:rPr lang="ru-RU" dirty="0" err="1"/>
              <a:t>concerned</a:t>
            </a:r>
            <a:r>
              <a:rPr lang="ru-RU" dirty="0"/>
              <a:t> </a:t>
            </a:r>
            <a:r>
              <a:rPr lang="ru-RU" dirty="0" err="1"/>
              <a:t>with</a:t>
            </a:r>
            <a:r>
              <a:rPr lang="ru-RU" dirty="0"/>
              <a:t> </a:t>
            </a:r>
            <a:r>
              <a:rPr lang="ru-RU" dirty="0" err="1"/>
              <a:t>the</a:t>
            </a:r>
            <a:r>
              <a:rPr lang="ru-RU" dirty="0"/>
              <a:t> </a:t>
            </a:r>
            <a:r>
              <a:rPr lang="ru-RU" dirty="0" err="1"/>
              <a:t>sensitivity</a:t>
            </a:r>
            <a:r>
              <a:rPr lang="ru-RU" dirty="0"/>
              <a:t> </a:t>
            </a:r>
            <a:r>
              <a:rPr lang="ru-RU" dirty="0" err="1"/>
              <a:t>of</a:t>
            </a:r>
            <a:r>
              <a:rPr lang="ru-RU" dirty="0"/>
              <a:t> </a:t>
            </a:r>
            <a:r>
              <a:rPr lang="ru-RU" dirty="0" err="1"/>
              <a:t>the</a:t>
            </a:r>
            <a:r>
              <a:rPr lang="ru-RU" dirty="0"/>
              <a:t> </a:t>
            </a:r>
            <a:r>
              <a:rPr lang="ru-RU" dirty="0" err="1"/>
              <a:t>real</a:t>
            </a:r>
            <a:r>
              <a:rPr lang="ru-RU" dirty="0"/>
              <a:t> </a:t>
            </a:r>
            <a:r>
              <a:rPr lang="ru-RU" dirty="0" err="1"/>
              <a:t>domestic</a:t>
            </a:r>
            <a:r>
              <a:rPr lang="ru-RU" dirty="0"/>
              <a:t> </a:t>
            </a:r>
            <a:r>
              <a:rPr lang="ru-RU" dirty="0" err="1"/>
              <a:t>currency</a:t>
            </a:r>
            <a:r>
              <a:rPr lang="ru-RU" dirty="0"/>
              <a:t> </a:t>
            </a:r>
            <a:r>
              <a:rPr lang="ru-RU" dirty="0" err="1"/>
              <a:t>value</a:t>
            </a:r>
            <a:r>
              <a:rPr lang="ru-RU" dirty="0"/>
              <a:t> </a:t>
            </a:r>
            <a:r>
              <a:rPr lang="ru-RU" dirty="0" err="1"/>
              <a:t>of</a:t>
            </a:r>
            <a:r>
              <a:rPr lang="ru-RU" dirty="0"/>
              <a:t> </a:t>
            </a:r>
            <a:r>
              <a:rPr lang="ru-RU" dirty="0" err="1"/>
              <a:t>long-term</a:t>
            </a:r>
            <a:r>
              <a:rPr lang="ru-RU" dirty="0"/>
              <a:t> </a:t>
            </a:r>
            <a:r>
              <a:rPr lang="ru-RU" dirty="0" err="1"/>
              <a:t>cash</a:t>
            </a:r>
            <a:r>
              <a:rPr lang="ru-RU" dirty="0"/>
              <a:t> </a:t>
            </a:r>
            <a:r>
              <a:rPr lang="ru-RU" dirty="0" err="1"/>
              <a:t>flows</a:t>
            </a:r>
            <a:r>
              <a:rPr lang="ru-RU" dirty="0"/>
              <a:t> </a:t>
            </a:r>
            <a:r>
              <a:rPr lang="ru-RU" dirty="0" err="1"/>
              <a:t>to</a:t>
            </a:r>
            <a:r>
              <a:rPr lang="ru-RU" dirty="0"/>
              <a:t> </a:t>
            </a:r>
            <a:r>
              <a:rPr lang="ru-RU" dirty="0" err="1"/>
              <a:t>exchange</a:t>
            </a:r>
            <a:r>
              <a:rPr lang="ru-RU" dirty="0"/>
              <a:t> </a:t>
            </a:r>
            <a:r>
              <a:rPr lang="ru-RU" dirty="0" err="1"/>
              <a:t>rate</a:t>
            </a:r>
            <a:r>
              <a:rPr lang="ru-RU" dirty="0"/>
              <a:t> </a:t>
            </a:r>
            <a:r>
              <a:rPr lang="ru-RU" dirty="0" err="1" smtClean="0"/>
              <a:t>changes</a:t>
            </a:r>
            <a:r>
              <a:rPr lang="en-US" dirty="0" smtClean="0"/>
              <a:t>.</a:t>
            </a:r>
            <a:endParaRPr lang="ru-RU" dirty="0"/>
          </a:p>
        </p:txBody>
      </p:sp>
    </p:spTree>
    <p:extLst>
      <p:ext uri="{BB962C8B-B14F-4D97-AF65-F5344CB8AC3E}">
        <p14:creationId xmlns:p14="http://schemas.microsoft.com/office/powerpoint/2010/main" val="9775722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err="1"/>
              <a:t>Foreign</a:t>
            </a:r>
            <a:r>
              <a:rPr lang="ru-RU" sz="3200" dirty="0"/>
              <a:t> </a:t>
            </a:r>
            <a:r>
              <a:rPr lang="ru-RU" sz="3200" dirty="0" err="1"/>
              <a:t>exchange</a:t>
            </a:r>
            <a:r>
              <a:rPr lang="ru-RU" sz="3200" dirty="0"/>
              <a:t> </a:t>
            </a:r>
            <a:r>
              <a:rPr lang="ru-RU" sz="3200" dirty="0" err="1"/>
              <a:t>risk</a:t>
            </a:r>
            <a:r>
              <a:rPr lang="ru-RU" sz="3200" dirty="0"/>
              <a:t> </a:t>
            </a:r>
            <a:r>
              <a:rPr lang="ru-RU" sz="3200" dirty="0" err="1"/>
              <a:t>may</a:t>
            </a:r>
            <a:r>
              <a:rPr lang="ru-RU" sz="3200" dirty="0"/>
              <a:t> </a:t>
            </a:r>
            <a:r>
              <a:rPr lang="ru-RU" sz="3200" dirty="0" err="1"/>
              <a:t>be</a:t>
            </a:r>
            <a:r>
              <a:rPr lang="ru-RU" sz="3200" dirty="0"/>
              <a:t> </a:t>
            </a:r>
            <a:r>
              <a:rPr lang="ru-RU" sz="3200" dirty="0" err="1"/>
              <a:t>hedged</a:t>
            </a:r>
            <a:r>
              <a:rPr lang="ru-RU" sz="3200" dirty="0"/>
              <a:t> </a:t>
            </a:r>
            <a:r>
              <a:rPr lang="ru-RU" sz="3200" dirty="0" err="1"/>
              <a:t>or</a:t>
            </a:r>
            <a:r>
              <a:rPr lang="ru-RU" sz="3200" dirty="0"/>
              <a:t> </a:t>
            </a:r>
            <a:r>
              <a:rPr lang="ru-RU" sz="3200" dirty="0" err="1"/>
              <a:t>eliminated</a:t>
            </a:r>
            <a:r>
              <a:rPr lang="ru-RU" sz="3200" dirty="0"/>
              <a:t> </a:t>
            </a:r>
            <a:r>
              <a:rPr lang="ru-RU" sz="3200" dirty="0" err="1"/>
              <a:t>by</a:t>
            </a:r>
            <a:r>
              <a:rPr lang="ru-RU" sz="3200" dirty="0"/>
              <a:t> </a:t>
            </a:r>
            <a:r>
              <a:rPr lang="ru-RU" sz="3200" dirty="0" err="1"/>
              <a:t>the</a:t>
            </a:r>
            <a:r>
              <a:rPr lang="ru-RU" sz="3200" dirty="0"/>
              <a:t> </a:t>
            </a:r>
            <a:r>
              <a:rPr lang="ru-RU" sz="3200" dirty="0" err="1"/>
              <a:t>following</a:t>
            </a:r>
            <a:r>
              <a:rPr lang="ru-RU" sz="3200" dirty="0"/>
              <a:t> </a:t>
            </a:r>
            <a:r>
              <a:rPr lang="ru-RU" sz="3200" dirty="0" err="1"/>
              <a:t>strategies</a:t>
            </a:r>
            <a:endParaRPr lang="ru-RU" sz="3200" dirty="0"/>
          </a:p>
        </p:txBody>
      </p:sp>
      <p:sp>
        <p:nvSpPr>
          <p:cNvPr id="3" name="Объект 2"/>
          <p:cNvSpPr>
            <a:spLocks noGrp="1"/>
          </p:cNvSpPr>
          <p:nvPr>
            <p:ph idx="1"/>
          </p:nvPr>
        </p:nvSpPr>
        <p:spPr/>
        <p:txBody>
          <a:bodyPr/>
          <a:lstStyle/>
          <a:p>
            <a:pPr marL="0" indent="0">
              <a:buNone/>
            </a:pPr>
            <a:r>
              <a:rPr lang="en-US" dirty="0" smtClean="0"/>
              <a:t>1. Trading </a:t>
            </a:r>
            <a:r>
              <a:rPr lang="en-US" dirty="0"/>
              <a:t>in forward, futures, or options markets. </a:t>
            </a:r>
            <a:endParaRPr lang="ru-RU" dirty="0"/>
          </a:p>
          <a:p>
            <a:pPr marL="0" indent="0">
              <a:buNone/>
            </a:pPr>
            <a:r>
              <a:rPr lang="en-US" dirty="0"/>
              <a:t>2. Invoicing in the domestic currency.</a:t>
            </a:r>
            <a:endParaRPr lang="ru-RU" dirty="0"/>
          </a:p>
          <a:p>
            <a:pPr marL="0" indent="0">
              <a:buNone/>
            </a:pPr>
            <a:r>
              <a:rPr lang="en-US" dirty="0"/>
              <a:t>3. Speeding (slowing) payments of currencies expected to appreciate (depreciate).</a:t>
            </a:r>
            <a:endParaRPr lang="ru-RU" dirty="0"/>
          </a:p>
          <a:p>
            <a:pPr marL="0" indent="0">
              <a:buNone/>
            </a:pPr>
            <a:r>
              <a:rPr lang="en-US" dirty="0"/>
              <a:t>4. Speeding (slowing) collection of currencies expected to depreciate (appreciate).</a:t>
            </a:r>
            <a:endParaRPr lang="ru-RU" dirty="0"/>
          </a:p>
          <a:p>
            <a:endParaRPr lang="ru-RU" dirty="0"/>
          </a:p>
        </p:txBody>
      </p:sp>
    </p:spTree>
    <p:extLst>
      <p:ext uri="{BB962C8B-B14F-4D97-AF65-F5344CB8AC3E}">
        <p14:creationId xmlns:p14="http://schemas.microsoft.com/office/powerpoint/2010/main" val="8800045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8.2. Foreign Exchange Risk </a:t>
            </a:r>
            <a:r>
              <a:rPr lang="en-US" dirty="0" smtClean="0"/>
              <a:t>Premium</a:t>
            </a:r>
            <a:endParaRPr lang="ru-RU" dirty="0"/>
          </a:p>
        </p:txBody>
      </p:sp>
      <p:sp>
        <p:nvSpPr>
          <p:cNvPr id="3" name="Объект 2"/>
          <p:cNvSpPr>
            <a:spLocks noGrp="1"/>
          </p:cNvSpPr>
          <p:nvPr>
            <p:ph idx="1"/>
          </p:nvPr>
        </p:nvSpPr>
        <p:spPr/>
        <p:txBody>
          <a:bodyPr>
            <a:normAutofit/>
          </a:bodyPr>
          <a:lstStyle/>
          <a:p>
            <a:r>
              <a:rPr lang="ru-RU" dirty="0" err="1"/>
              <a:t>The</a:t>
            </a:r>
            <a:r>
              <a:rPr lang="ru-RU" dirty="0"/>
              <a:t> </a:t>
            </a:r>
            <a:r>
              <a:rPr lang="ru-RU" dirty="0" err="1"/>
              <a:t>forward</a:t>
            </a:r>
            <a:r>
              <a:rPr lang="ru-RU" dirty="0"/>
              <a:t> </a:t>
            </a:r>
            <a:r>
              <a:rPr lang="ru-RU" dirty="0" err="1"/>
              <a:t>exchange</a:t>
            </a:r>
            <a:r>
              <a:rPr lang="ru-RU" dirty="0"/>
              <a:t> </a:t>
            </a:r>
            <a:r>
              <a:rPr lang="ru-RU" dirty="0" err="1"/>
              <a:t>rate</a:t>
            </a:r>
            <a:r>
              <a:rPr lang="ru-RU" dirty="0"/>
              <a:t> </a:t>
            </a:r>
            <a:r>
              <a:rPr lang="ru-RU" dirty="0" err="1"/>
              <a:t>may</a:t>
            </a:r>
            <a:r>
              <a:rPr lang="ru-RU" dirty="0"/>
              <a:t> </a:t>
            </a:r>
            <a:r>
              <a:rPr lang="ru-RU" dirty="0" err="1"/>
              <a:t>serve</a:t>
            </a:r>
            <a:r>
              <a:rPr lang="ru-RU" dirty="0"/>
              <a:t> </a:t>
            </a:r>
            <a:r>
              <a:rPr lang="ru-RU" dirty="0" err="1"/>
              <a:t>as</a:t>
            </a:r>
            <a:r>
              <a:rPr lang="ru-RU" dirty="0"/>
              <a:t> a </a:t>
            </a:r>
            <a:r>
              <a:rPr lang="ru-RU" dirty="0" err="1"/>
              <a:t>predictor</a:t>
            </a:r>
            <a:r>
              <a:rPr lang="ru-RU" dirty="0"/>
              <a:t> </a:t>
            </a:r>
            <a:r>
              <a:rPr lang="ru-RU" dirty="0" err="1"/>
              <a:t>of</a:t>
            </a:r>
            <a:r>
              <a:rPr lang="ru-RU" dirty="0"/>
              <a:t> </a:t>
            </a:r>
            <a:r>
              <a:rPr lang="ru-RU" dirty="0" err="1"/>
              <a:t>future</a:t>
            </a:r>
            <a:r>
              <a:rPr lang="ru-RU" dirty="0"/>
              <a:t> </a:t>
            </a:r>
            <a:r>
              <a:rPr lang="ru-RU" dirty="0" err="1"/>
              <a:t>spot</a:t>
            </a:r>
            <a:r>
              <a:rPr lang="ru-RU" dirty="0"/>
              <a:t> </a:t>
            </a:r>
            <a:r>
              <a:rPr lang="ru-RU" dirty="0" err="1"/>
              <a:t>exchange</a:t>
            </a:r>
            <a:r>
              <a:rPr lang="ru-RU" dirty="0"/>
              <a:t> </a:t>
            </a:r>
            <a:r>
              <a:rPr lang="ru-RU" dirty="0" err="1"/>
              <a:t>rates</a:t>
            </a:r>
            <a:r>
              <a:rPr lang="ru-RU" dirty="0"/>
              <a:t>. </a:t>
            </a:r>
            <a:r>
              <a:rPr lang="ru-RU" dirty="0" err="1"/>
              <a:t>We</a:t>
            </a:r>
            <a:r>
              <a:rPr lang="ru-RU" dirty="0"/>
              <a:t> </a:t>
            </a:r>
            <a:r>
              <a:rPr lang="ru-RU" dirty="0" err="1"/>
              <a:t>may</a:t>
            </a:r>
            <a:r>
              <a:rPr lang="ru-RU" dirty="0"/>
              <a:t> </a:t>
            </a:r>
            <a:r>
              <a:rPr lang="ru-RU" dirty="0" err="1"/>
              <a:t>question</a:t>
            </a:r>
            <a:r>
              <a:rPr lang="ru-RU" dirty="0"/>
              <a:t> </a:t>
            </a:r>
            <a:r>
              <a:rPr lang="ru-RU" dirty="0" err="1"/>
              <a:t>whether</a:t>
            </a:r>
            <a:r>
              <a:rPr lang="ru-RU" dirty="0"/>
              <a:t> </a:t>
            </a:r>
            <a:r>
              <a:rPr lang="ru-RU" dirty="0" err="1"/>
              <a:t>the</a:t>
            </a:r>
            <a:r>
              <a:rPr lang="ru-RU" dirty="0"/>
              <a:t> </a:t>
            </a:r>
            <a:r>
              <a:rPr lang="ru-RU" dirty="0" err="1"/>
              <a:t>forward</a:t>
            </a:r>
            <a:r>
              <a:rPr lang="ru-RU" dirty="0"/>
              <a:t> </a:t>
            </a:r>
            <a:r>
              <a:rPr lang="ru-RU" dirty="0" err="1"/>
              <a:t>rate</a:t>
            </a:r>
            <a:r>
              <a:rPr lang="ru-RU" dirty="0"/>
              <a:t> </a:t>
            </a:r>
            <a:r>
              <a:rPr lang="ru-RU" dirty="0" err="1"/>
              <a:t>should</a:t>
            </a:r>
            <a:r>
              <a:rPr lang="ru-RU" dirty="0"/>
              <a:t> </a:t>
            </a:r>
            <a:r>
              <a:rPr lang="ru-RU" dirty="0" err="1"/>
              <a:t>be</a:t>
            </a:r>
            <a:r>
              <a:rPr lang="ru-RU" dirty="0"/>
              <a:t> </a:t>
            </a:r>
            <a:r>
              <a:rPr lang="ru-RU" dirty="0" err="1"/>
              <a:t>equal</a:t>
            </a:r>
            <a:r>
              <a:rPr lang="ru-RU" dirty="0"/>
              <a:t> </a:t>
            </a:r>
            <a:r>
              <a:rPr lang="ru-RU" dirty="0" err="1"/>
              <a:t>to</a:t>
            </a:r>
            <a:r>
              <a:rPr lang="ru-RU" dirty="0"/>
              <a:t> </a:t>
            </a:r>
            <a:r>
              <a:rPr lang="ru-RU" dirty="0" err="1"/>
              <a:t>the</a:t>
            </a:r>
            <a:r>
              <a:rPr lang="ru-RU" dirty="0"/>
              <a:t> </a:t>
            </a:r>
            <a:r>
              <a:rPr lang="ru-RU" dirty="0" err="1"/>
              <a:t>expected</a:t>
            </a:r>
            <a:r>
              <a:rPr lang="ru-RU" dirty="0"/>
              <a:t> </a:t>
            </a:r>
            <a:r>
              <a:rPr lang="ru-RU" dirty="0" err="1"/>
              <a:t>future</a:t>
            </a:r>
            <a:r>
              <a:rPr lang="ru-RU" dirty="0"/>
              <a:t> </a:t>
            </a:r>
            <a:r>
              <a:rPr lang="ru-RU" dirty="0" err="1"/>
              <a:t>spot</a:t>
            </a:r>
            <a:r>
              <a:rPr lang="ru-RU" dirty="0"/>
              <a:t> </a:t>
            </a:r>
            <a:r>
              <a:rPr lang="ru-RU" dirty="0" err="1"/>
              <a:t>rate</a:t>
            </a:r>
            <a:r>
              <a:rPr lang="ru-RU" dirty="0" smtClean="0"/>
              <a:t>.</a:t>
            </a:r>
            <a:endParaRPr lang="en-US" dirty="0" smtClean="0"/>
          </a:p>
          <a:p>
            <a:r>
              <a:rPr lang="ru-RU" dirty="0" err="1"/>
              <a:t>The</a:t>
            </a:r>
            <a:r>
              <a:rPr lang="ru-RU" dirty="0"/>
              <a:t> </a:t>
            </a:r>
            <a:r>
              <a:rPr lang="ru-RU" dirty="0" err="1"/>
              <a:t>effective</a:t>
            </a:r>
            <a:r>
              <a:rPr lang="ru-RU" dirty="0"/>
              <a:t> </a:t>
            </a:r>
            <a:r>
              <a:rPr lang="ru-RU" dirty="0" err="1"/>
              <a:t>return</a:t>
            </a:r>
            <a:r>
              <a:rPr lang="ru-RU" dirty="0"/>
              <a:t> </a:t>
            </a:r>
            <a:r>
              <a:rPr lang="ru-RU" dirty="0" err="1"/>
              <a:t>differential</a:t>
            </a:r>
            <a:r>
              <a:rPr lang="ru-RU" dirty="0"/>
              <a:t> </a:t>
            </a:r>
            <a:r>
              <a:rPr lang="ru-RU" dirty="0" err="1"/>
              <a:t>is</a:t>
            </a:r>
            <a:r>
              <a:rPr lang="ru-RU" dirty="0"/>
              <a:t> </a:t>
            </a:r>
            <a:r>
              <a:rPr lang="ru-RU" dirty="0" err="1"/>
              <a:t>equal</a:t>
            </a:r>
            <a:r>
              <a:rPr lang="ru-RU" dirty="0"/>
              <a:t> </a:t>
            </a:r>
            <a:r>
              <a:rPr lang="ru-RU" dirty="0" err="1"/>
              <a:t>to</a:t>
            </a:r>
            <a:r>
              <a:rPr lang="ru-RU" dirty="0"/>
              <a:t> </a:t>
            </a:r>
            <a:r>
              <a:rPr lang="ru-RU" dirty="0" err="1"/>
              <a:t>the</a:t>
            </a:r>
            <a:r>
              <a:rPr lang="ru-RU" dirty="0"/>
              <a:t> </a:t>
            </a:r>
            <a:r>
              <a:rPr lang="ru-RU" dirty="0" err="1"/>
              <a:t>percentage</a:t>
            </a:r>
            <a:r>
              <a:rPr lang="ru-RU" dirty="0"/>
              <a:t> </a:t>
            </a:r>
            <a:r>
              <a:rPr lang="ru-RU" dirty="0" err="1"/>
              <a:t>difference</a:t>
            </a:r>
            <a:r>
              <a:rPr lang="ru-RU" dirty="0"/>
              <a:t> </a:t>
            </a:r>
            <a:r>
              <a:rPr lang="ru-RU" dirty="0" err="1"/>
              <a:t>between</a:t>
            </a:r>
            <a:r>
              <a:rPr lang="ru-RU" dirty="0"/>
              <a:t> </a:t>
            </a:r>
            <a:r>
              <a:rPr lang="ru-RU" dirty="0" err="1"/>
              <a:t>the</a:t>
            </a:r>
            <a:r>
              <a:rPr lang="ru-RU" dirty="0"/>
              <a:t> </a:t>
            </a:r>
            <a:r>
              <a:rPr lang="ru-RU" dirty="0" err="1"/>
              <a:t>forward</a:t>
            </a:r>
            <a:r>
              <a:rPr lang="ru-RU" dirty="0"/>
              <a:t> </a:t>
            </a:r>
            <a:r>
              <a:rPr lang="ru-RU" dirty="0" err="1"/>
              <a:t>and</a:t>
            </a:r>
            <a:r>
              <a:rPr lang="ru-RU" dirty="0"/>
              <a:t> </a:t>
            </a:r>
            <a:r>
              <a:rPr lang="ru-RU" dirty="0" err="1"/>
              <a:t>expected</a:t>
            </a:r>
            <a:r>
              <a:rPr lang="ru-RU" dirty="0"/>
              <a:t> </a:t>
            </a:r>
            <a:r>
              <a:rPr lang="ru-RU" dirty="0" err="1"/>
              <a:t>future</a:t>
            </a:r>
            <a:r>
              <a:rPr lang="ru-RU" dirty="0"/>
              <a:t> </a:t>
            </a:r>
            <a:r>
              <a:rPr lang="ru-RU" dirty="0" err="1"/>
              <a:t>spot</a:t>
            </a:r>
            <a:r>
              <a:rPr lang="ru-RU" dirty="0"/>
              <a:t> </a:t>
            </a:r>
            <a:r>
              <a:rPr lang="ru-RU" dirty="0" err="1"/>
              <a:t>exchange</a:t>
            </a:r>
            <a:r>
              <a:rPr lang="ru-RU" dirty="0"/>
              <a:t> </a:t>
            </a:r>
            <a:r>
              <a:rPr lang="ru-RU" dirty="0" err="1" smtClean="0"/>
              <a:t>rate</a:t>
            </a:r>
            <a:endParaRPr lang="ru-RU" dirty="0"/>
          </a:p>
        </p:txBody>
      </p:sp>
    </p:spTree>
    <p:extLst>
      <p:ext uri="{BB962C8B-B14F-4D97-AF65-F5344CB8AC3E}">
        <p14:creationId xmlns:p14="http://schemas.microsoft.com/office/powerpoint/2010/main" val="18674293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The</a:t>
            </a:r>
            <a:r>
              <a:rPr lang="ru-RU" dirty="0"/>
              <a:t> </a:t>
            </a:r>
            <a:r>
              <a:rPr lang="ru-RU" dirty="0" err="1"/>
              <a:t>effective</a:t>
            </a:r>
            <a:r>
              <a:rPr lang="ru-RU" dirty="0"/>
              <a:t> </a:t>
            </a:r>
            <a:r>
              <a:rPr lang="ru-RU" dirty="0" err="1"/>
              <a:t>return</a:t>
            </a:r>
            <a:r>
              <a:rPr lang="ru-RU" dirty="0"/>
              <a:t> </a:t>
            </a:r>
            <a:r>
              <a:rPr lang="ru-RU" dirty="0" err="1"/>
              <a:t>differential</a:t>
            </a:r>
            <a:endParaRPr lang="ru-RU" dirty="0"/>
          </a:p>
        </p:txBody>
      </p:sp>
      <p:pic>
        <p:nvPicPr>
          <p:cNvPr id="307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760" y="1628800"/>
            <a:ext cx="4092455"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Прямоугольник 3"/>
              <p:cNvSpPr/>
              <p:nvPr/>
            </p:nvSpPr>
            <p:spPr>
              <a:xfrm>
                <a:off x="971600" y="2492896"/>
                <a:ext cx="7344816" cy="3416320"/>
              </a:xfrm>
              <a:prstGeom prst="rect">
                <a:avLst/>
              </a:prstGeom>
            </p:spPr>
            <p:txBody>
              <a:bodyPr wrap="square">
                <a:spAutoFit/>
              </a:bodyPr>
              <a:lstStyle/>
              <a:p>
                <a:r>
                  <a:rPr lang="en-US" sz="2400" dirty="0"/>
                  <a:t>where</a:t>
                </a:r>
                <a:endParaRPr lang="ru-RU" sz="2400" dirty="0"/>
              </a:p>
              <a:p>
                <a14:m>
                  <m:oMath xmlns:m="http://schemas.openxmlformats.org/officeDocument/2006/math">
                    <m:sSub>
                      <m:sSubPr>
                        <m:ctrlPr>
                          <a:rPr lang="ru-RU" sz="2400" i="1">
                            <a:latin typeface="Cambria Math"/>
                          </a:rPr>
                        </m:ctrlPr>
                      </m:sSubPr>
                      <m:e>
                        <m:r>
                          <a:rPr lang="en-US" sz="2400" i="1">
                            <a:latin typeface="Cambria Math"/>
                          </a:rPr>
                          <m:t>𝑖</m:t>
                        </m:r>
                      </m:e>
                      <m:sub>
                        <m:r>
                          <a:rPr lang="en-US" sz="2400" i="1">
                            <a:latin typeface="Cambria Math"/>
                          </a:rPr>
                          <m:t>𝑈𝑆𝐷</m:t>
                        </m:r>
                      </m:sub>
                    </m:sSub>
                  </m:oMath>
                </a14:m>
                <a:r>
                  <a:rPr lang="en-US" sz="2400" i="1" dirty="0"/>
                  <a:t>, </a:t>
                </a:r>
                <a14:m>
                  <m:oMath xmlns:m="http://schemas.openxmlformats.org/officeDocument/2006/math">
                    <m:sSub>
                      <m:sSubPr>
                        <m:ctrlPr>
                          <a:rPr lang="ru-RU" sz="2400" i="1">
                            <a:latin typeface="Cambria Math"/>
                          </a:rPr>
                        </m:ctrlPr>
                      </m:sSubPr>
                      <m:e>
                        <m:r>
                          <a:rPr lang="en-US" sz="2400" i="1">
                            <a:latin typeface="Cambria Math"/>
                          </a:rPr>
                          <m:t>𝑖</m:t>
                        </m:r>
                      </m:e>
                      <m:sub>
                        <m:r>
                          <a:rPr lang="en-US" sz="2400" i="1">
                            <a:latin typeface="Cambria Math"/>
                          </a:rPr>
                          <m:t>𝐸𝑈𝑅</m:t>
                        </m:r>
                      </m:sub>
                    </m:sSub>
                  </m:oMath>
                </a14:m>
                <a:r>
                  <a:rPr lang="en-US" sz="2400" dirty="0"/>
                  <a:t> are interest rates on US dollar and Euro respectively;</a:t>
                </a:r>
                <a:endParaRPr lang="ru-RU" sz="2400" dirty="0"/>
              </a:p>
              <a:p>
                <a14:m>
                  <m:oMath xmlns:m="http://schemas.openxmlformats.org/officeDocument/2006/math">
                    <m:sSubSup>
                      <m:sSubSupPr>
                        <m:ctrlPr>
                          <a:rPr lang="ru-RU" sz="2400" i="1">
                            <a:latin typeface="Cambria Math"/>
                          </a:rPr>
                        </m:ctrlPr>
                      </m:sSubSupPr>
                      <m:e>
                        <m:r>
                          <a:rPr lang="en-US" sz="2400" i="1">
                            <a:latin typeface="Cambria Math"/>
                          </a:rPr>
                          <m:t>𝐸</m:t>
                        </m:r>
                      </m:e>
                      <m:sub>
                        <m:r>
                          <a:rPr lang="en-US" sz="2400" i="1">
                            <a:latin typeface="Cambria Math"/>
                          </a:rPr>
                          <m:t>𝑡</m:t>
                        </m:r>
                        <m:r>
                          <a:rPr lang="en-US" sz="2400" i="1">
                            <a:latin typeface="Cambria Math"/>
                          </a:rPr>
                          <m:t>+1</m:t>
                        </m:r>
                      </m:sub>
                      <m:sup>
                        <m:r>
                          <a:rPr lang="en-US" sz="2400" i="1">
                            <a:latin typeface="Cambria Math"/>
                          </a:rPr>
                          <m:t>∗</m:t>
                        </m:r>
                      </m:sup>
                    </m:sSubSup>
                  </m:oMath>
                </a14:m>
                <a:r>
                  <a:rPr lang="en-US" sz="2400" dirty="0"/>
                  <a:t> is the expected dollar price of EUR next period;</a:t>
                </a:r>
                <a:endParaRPr lang="ru-RU" sz="2400" dirty="0"/>
              </a:p>
              <a:p>
                <a14:m>
                  <m:oMath xmlns:m="http://schemas.openxmlformats.org/officeDocument/2006/math">
                    <m:sSub>
                      <m:sSubPr>
                        <m:ctrlPr>
                          <a:rPr lang="ru-RU" sz="2400" i="1">
                            <a:latin typeface="Cambria Math"/>
                          </a:rPr>
                        </m:ctrlPr>
                      </m:sSubPr>
                      <m:e>
                        <m:r>
                          <a:rPr lang="en-US" sz="2400" i="1">
                            <a:latin typeface="Cambria Math"/>
                          </a:rPr>
                          <m:t>𝐸</m:t>
                        </m:r>
                      </m:e>
                      <m:sub>
                        <m:r>
                          <a:rPr lang="en-US" sz="2400" i="1">
                            <a:latin typeface="Cambria Math"/>
                          </a:rPr>
                          <m:t>𝑡</m:t>
                        </m:r>
                      </m:sub>
                    </m:sSub>
                  </m:oMath>
                </a14:m>
                <a:r>
                  <a:rPr lang="en-US" sz="2400" dirty="0"/>
                  <a:t> is the current spot exchange rate;</a:t>
                </a:r>
                <a:endParaRPr lang="ru-RU" sz="2400" dirty="0"/>
              </a:p>
              <a:p>
                <a:r>
                  <a:rPr lang="en-US" sz="2400" i="1" dirty="0"/>
                  <a:t>F</a:t>
                </a:r>
                <a:r>
                  <a:rPr lang="en-US" sz="2400" dirty="0"/>
                  <a:t> is the forward exchange rate.</a:t>
                </a:r>
                <a:endParaRPr lang="ru-RU" sz="2400" dirty="0"/>
              </a:p>
              <a:p>
                <a14:m>
                  <m:oMath xmlns:m="http://schemas.openxmlformats.org/officeDocument/2006/math">
                    <m:sSubSup>
                      <m:sSubSupPr>
                        <m:ctrlPr>
                          <a:rPr lang="ru-RU" sz="2400" i="1">
                            <a:latin typeface="Cambria Math"/>
                          </a:rPr>
                        </m:ctrlPr>
                      </m:sSubSupPr>
                      <m:e>
                        <m:r>
                          <a:rPr lang="ru-RU" sz="2400" i="1">
                            <a:latin typeface="Cambria Math"/>
                          </a:rPr>
                          <m:t>𝐸</m:t>
                        </m:r>
                      </m:e>
                      <m:sub>
                        <m:r>
                          <a:rPr lang="ru-RU" sz="2400" i="1">
                            <a:latin typeface="Cambria Math"/>
                          </a:rPr>
                          <m:t>𝑡</m:t>
                        </m:r>
                        <m:r>
                          <a:rPr lang="ru-RU" sz="2400" i="1">
                            <a:latin typeface="Cambria Math"/>
                          </a:rPr>
                          <m:t>+1</m:t>
                        </m:r>
                      </m:sub>
                      <m:sup>
                        <m:r>
                          <a:rPr lang="ru-RU" sz="2400" i="1">
                            <a:latin typeface="Cambria Math"/>
                          </a:rPr>
                          <m:t>∗</m:t>
                        </m:r>
                      </m:sup>
                    </m:sSubSup>
                  </m:oMath>
                </a14:m>
                <a:r>
                  <a:rPr lang="ru-RU" sz="2400" dirty="0"/>
                  <a:t> </a:t>
                </a:r>
                <a:r>
                  <a:rPr lang="ru-RU" sz="2400" dirty="0" err="1"/>
                  <a:t>may</a:t>
                </a:r>
                <a:r>
                  <a:rPr lang="ru-RU" sz="2400" dirty="0"/>
                  <a:t> </a:t>
                </a:r>
                <a:r>
                  <a:rPr lang="ru-RU" sz="2400" dirty="0" err="1"/>
                  <a:t>be</a:t>
                </a:r>
                <a:r>
                  <a:rPr lang="ru-RU" sz="2400" dirty="0"/>
                  <a:t> </a:t>
                </a:r>
                <a:r>
                  <a:rPr lang="ru-RU" sz="2400" dirty="0" err="1"/>
                  <a:t>interpreted</a:t>
                </a:r>
                <a:r>
                  <a:rPr lang="ru-RU" sz="2400" dirty="0"/>
                  <a:t> </a:t>
                </a:r>
                <a:r>
                  <a:rPr lang="ru-RU" sz="2400" dirty="0" err="1"/>
                  <a:t>as</a:t>
                </a:r>
                <a:r>
                  <a:rPr lang="ru-RU" sz="2400" dirty="0"/>
                  <a:t> </a:t>
                </a:r>
                <a:r>
                  <a:rPr lang="ru-RU" sz="2400" dirty="0" err="1"/>
                  <a:t>the</a:t>
                </a:r>
                <a:r>
                  <a:rPr lang="ru-RU" sz="2400" dirty="0"/>
                  <a:t> </a:t>
                </a:r>
                <a:r>
                  <a:rPr lang="ru-RU" sz="2400" dirty="0" err="1"/>
                  <a:t>price</a:t>
                </a:r>
                <a:r>
                  <a:rPr lang="ru-RU" sz="2400" dirty="0"/>
                  <a:t> </a:t>
                </a:r>
                <a:r>
                  <a:rPr lang="ru-RU" sz="2400" dirty="0" err="1"/>
                  <a:t>of</a:t>
                </a:r>
                <a:r>
                  <a:rPr lang="ru-RU" sz="2400" dirty="0"/>
                  <a:t> </a:t>
                </a:r>
                <a:r>
                  <a:rPr lang="ru-RU" sz="2400" dirty="0" err="1"/>
                  <a:t>future</a:t>
                </a:r>
                <a:r>
                  <a:rPr lang="ru-RU" sz="2400" dirty="0"/>
                  <a:t> </a:t>
                </a:r>
                <a:r>
                  <a:rPr lang="ru-RU" sz="2400" dirty="0" err="1"/>
                  <a:t>contract</a:t>
                </a:r>
                <a:r>
                  <a:rPr lang="ru-RU" sz="2400" dirty="0"/>
                  <a:t> </a:t>
                </a:r>
                <a:r>
                  <a:rPr lang="ru-RU" sz="2400" dirty="0" err="1"/>
                  <a:t>on</a:t>
                </a:r>
                <a:r>
                  <a:rPr lang="ru-RU" sz="2400" dirty="0"/>
                  <a:t> </a:t>
                </a:r>
                <a:r>
                  <a:rPr lang="ru-RU" sz="2400" dirty="0" err="1"/>
                  <a:t>the</a:t>
                </a:r>
                <a:r>
                  <a:rPr lang="ru-RU" sz="2400" dirty="0"/>
                  <a:t> </a:t>
                </a:r>
                <a:r>
                  <a:rPr lang="ru-RU" sz="2400" dirty="0" err="1"/>
                  <a:t>same</a:t>
                </a:r>
                <a:r>
                  <a:rPr lang="ru-RU" sz="2400" dirty="0"/>
                  <a:t> </a:t>
                </a:r>
                <a:r>
                  <a:rPr lang="ru-RU" sz="2400" dirty="0" err="1"/>
                  <a:t>currency</a:t>
                </a:r>
                <a:r>
                  <a:rPr lang="ru-RU" sz="2400" dirty="0"/>
                  <a:t> </a:t>
                </a:r>
                <a:r>
                  <a:rPr lang="ru-RU" sz="2400" dirty="0" err="1"/>
                  <a:t>pair</a:t>
                </a:r>
                <a:r>
                  <a:rPr lang="ru-RU" sz="2400" dirty="0"/>
                  <a:t> </a:t>
                </a:r>
                <a:r>
                  <a:rPr lang="ru-RU" sz="2400" dirty="0" err="1"/>
                  <a:t>that</a:t>
                </a:r>
                <a:r>
                  <a:rPr lang="ru-RU" sz="2400" dirty="0"/>
                  <a:t> </a:t>
                </a:r>
                <a:r>
                  <a:rPr lang="ru-RU" sz="2400" dirty="0" err="1"/>
                  <a:t>the</a:t>
                </a:r>
                <a:r>
                  <a:rPr lang="ru-RU" sz="2400" dirty="0"/>
                  <a:t> </a:t>
                </a:r>
                <a:r>
                  <a:rPr lang="ru-RU" sz="2400" dirty="0" err="1"/>
                  <a:t>forward</a:t>
                </a:r>
                <a:r>
                  <a:rPr lang="ru-RU" sz="2400" dirty="0"/>
                  <a:t> </a:t>
                </a:r>
                <a:r>
                  <a:rPr lang="ru-RU" sz="2400" dirty="0" err="1"/>
                  <a:t>exchange</a:t>
                </a:r>
                <a:r>
                  <a:rPr lang="ru-RU" sz="2400" dirty="0"/>
                  <a:t> </a:t>
                </a:r>
                <a:r>
                  <a:rPr lang="ru-RU" sz="2400" dirty="0" err="1"/>
                  <a:t>rate</a:t>
                </a:r>
                <a:r>
                  <a:rPr lang="ru-RU" sz="2400" dirty="0"/>
                  <a:t> </a:t>
                </a:r>
                <a:r>
                  <a:rPr lang="ru-RU" sz="2400" dirty="0" err="1"/>
                  <a:t>is</a:t>
                </a:r>
                <a:r>
                  <a:rPr lang="ru-RU" sz="2400" dirty="0"/>
                  <a:t> </a:t>
                </a:r>
                <a:r>
                  <a:rPr lang="ru-RU" sz="2400" dirty="0" err="1"/>
                  <a:t>considered</a:t>
                </a:r>
                <a:r>
                  <a:rPr lang="ru-RU" sz="2400" dirty="0"/>
                  <a:t>.</a:t>
                </a:r>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971600" y="2492896"/>
                <a:ext cx="7344816" cy="3416320"/>
              </a:xfrm>
              <a:prstGeom prst="rect">
                <a:avLst/>
              </a:prstGeom>
              <a:blipFill rotWithShape="1">
                <a:blip r:embed="rId3"/>
                <a:stretch>
                  <a:fillRect l="-1245" t="-1429" r="-830" b="-3214"/>
                </a:stretch>
              </a:blipFill>
            </p:spPr>
            <p:txBody>
              <a:bodyPr/>
              <a:lstStyle/>
              <a:p>
                <a:r>
                  <a:rPr lang="ru-RU">
                    <a:noFill/>
                  </a:rPr>
                  <a:t> </a:t>
                </a:r>
              </a:p>
            </p:txBody>
          </p:sp>
        </mc:Fallback>
      </mc:AlternateContent>
    </p:spTree>
    <p:extLst>
      <p:ext uri="{BB962C8B-B14F-4D97-AF65-F5344CB8AC3E}">
        <p14:creationId xmlns:p14="http://schemas.microsoft.com/office/powerpoint/2010/main" val="257518557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3043</TotalTime>
  <Words>9438</Words>
  <Application>Microsoft Office PowerPoint</Application>
  <PresentationFormat>Экран (4:3)</PresentationFormat>
  <Paragraphs>1341</Paragraphs>
  <Slides>144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144</vt:i4>
      </vt:variant>
    </vt:vector>
  </HeadingPairs>
  <TitlesOfParts>
    <vt:vector size="145" baseType="lpstr">
      <vt:lpstr>Тема Office</vt:lpstr>
      <vt:lpstr>International Finance</vt:lpstr>
      <vt:lpstr>Unit 1. The Foreign Exchange Market</vt:lpstr>
      <vt:lpstr>1.1. Foreign Exchange Market definition</vt:lpstr>
      <vt:lpstr>Global foreign exchange market turnover,  daily averages in billions of US dollars and percentages</vt:lpstr>
      <vt:lpstr>Global forex market turnover by currency pair, daily averages in billions of USD and %</vt:lpstr>
      <vt:lpstr>Geographical distribution of global forex market turnover, 2 daily averages in billions of USD and %</vt:lpstr>
      <vt:lpstr>1.2. Understanding currency quote</vt:lpstr>
      <vt:lpstr>Direct and indirect quote</vt:lpstr>
      <vt:lpstr>Презентация PowerPoint</vt:lpstr>
      <vt:lpstr>Example of the currency quotes</vt:lpstr>
      <vt:lpstr>Презентация PowerPoint</vt:lpstr>
      <vt:lpstr>Bid and Ask price</vt:lpstr>
      <vt:lpstr>Презентация PowerPoint</vt:lpstr>
      <vt:lpstr>Spread, pips and points</vt:lpstr>
      <vt:lpstr>1.3. Russian foreign exchange market</vt:lpstr>
      <vt:lpstr>Moscow Exchange offers trading in the following currencies:</vt:lpstr>
      <vt:lpstr>1.4. Currency Arbitrage</vt:lpstr>
      <vt:lpstr>1.5. Short-term  and Long-term Foreign Exchange Movements</vt:lpstr>
      <vt:lpstr>1.6. Trade-weighted Exchange Rate Indexes</vt:lpstr>
      <vt:lpstr>The values of the dual currency basket calculated by The Central Bank of Russian Federation. Source: The Central Bank of Russian Federation. 2014. http://www.cbr.ru/</vt:lpstr>
      <vt:lpstr>Unit 2. International Monetary Arrangements</vt:lpstr>
      <vt:lpstr>2.1. The Gold Standard: 1880 to 1914. The Interwar Period: 1918 to 1939</vt:lpstr>
      <vt:lpstr>Leading central bank/treasury gold reserves (in metric tons fine gold) 1845-1945</vt:lpstr>
      <vt:lpstr>Презентация PowerPoint</vt:lpstr>
      <vt:lpstr>2.2. The Bretton Woods Agreement: 1944 to 1973 and its breakdown</vt:lpstr>
      <vt:lpstr>Презентация PowerPoint</vt:lpstr>
      <vt:lpstr>Презентация PowerPoint</vt:lpstr>
      <vt:lpstr>Презентация PowerPoint</vt:lpstr>
      <vt:lpstr>2.3. Floating Exchange Rates: 1973 to the Present</vt:lpstr>
      <vt:lpstr>The types of exchange rate systems</vt:lpstr>
      <vt:lpstr>Characteristics Associated with Countries Choosing to Peg or Float</vt:lpstr>
      <vt:lpstr>2.4. The European Monetary System and the Euro</vt:lpstr>
      <vt:lpstr>Convergence of monetary policy</vt:lpstr>
      <vt:lpstr>The optimum currency area</vt:lpstr>
      <vt:lpstr>The European Central Bank (ECB)</vt:lpstr>
      <vt:lpstr>Презентация PowerPoint</vt:lpstr>
      <vt:lpstr>Member states</vt:lpstr>
      <vt:lpstr>Unit 3. The Balance of Payments</vt:lpstr>
      <vt:lpstr>3.1. Definitions: the balance of payments, the current account, the capital account</vt:lpstr>
      <vt:lpstr>Balance of payments  in the IMF`s terminology</vt:lpstr>
      <vt:lpstr>Current account of Russian Federation  in millions of US dollars  for period from 2005 to 1Q 2014</vt:lpstr>
      <vt:lpstr>Current account of Russian Federation  in millions of US dollars.  Quarterly data for years 2005-1Q 2014</vt:lpstr>
      <vt:lpstr>Capital account of Russian Federation  in millions of US dollars for period from 2005 to 1Q 2014</vt:lpstr>
      <vt:lpstr>Financial account of Russian Federation  in millions of US dollars for period from 2005 to 1Q 2014</vt:lpstr>
      <vt:lpstr>Balance of payments of Russian Federation  in millions of US dollars for period from 2005 to 1Q 2014</vt:lpstr>
      <vt:lpstr>3.2. The balance of payments transactions classification</vt:lpstr>
      <vt:lpstr>Balance of Payments  example operations: current account</vt:lpstr>
      <vt:lpstr>Balance of Payments example operations: capital account</vt:lpstr>
      <vt:lpstr>Balance of Payments example operations: financial account</vt:lpstr>
      <vt:lpstr>3.3. Balance of Payments Equilibrium and Adjustment</vt:lpstr>
      <vt:lpstr>3.4. The Russian Foreign Debt</vt:lpstr>
      <vt:lpstr>Unit 4. Forward-looking Market Instruments</vt:lpstr>
      <vt:lpstr>4.1. The currency forwards</vt:lpstr>
      <vt:lpstr>The mechanism for determining a currency forward rate is straightforward, and depends on interest rate differentials for the currency pair and is defined according to an equation</vt:lpstr>
      <vt:lpstr>Презентация PowerPoint</vt:lpstr>
      <vt:lpstr>4.2. The foreign exchange swap</vt:lpstr>
      <vt:lpstr> The forward points or swap points are quoted as the difference between forward and spot, F - S, and is expressed as the following</vt:lpstr>
      <vt:lpstr>4.3. The currency swaps</vt:lpstr>
      <vt:lpstr>Loan rates for two firms  in different currencies</vt:lpstr>
      <vt:lpstr>Cash flows of the two borrowers which has concluded currency swap agreement</vt:lpstr>
      <vt:lpstr>Презентация PowerPoint</vt:lpstr>
      <vt:lpstr>4.4. The foreign exchange futures</vt:lpstr>
      <vt:lpstr>Презентация PowerPoint</vt:lpstr>
      <vt:lpstr>4.5. The foreign exchange options</vt:lpstr>
      <vt:lpstr>Comparison of  currency call and put options</vt:lpstr>
      <vt:lpstr>Презентация PowerPoint</vt:lpstr>
      <vt:lpstr>For example, consider the firm in Russia that needs $1 million US dollars in 3 months. The firm decided to buy 3-months call option contract for USD/RUR.</vt:lpstr>
      <vt:lpstr>Solution</vt:lpstr>
      <vt:lpstr>Unit 5. The Eurocurrency Market</vt:lpstr>
      <vt:lpstr>5.1. Reasons for Offshore Banking</vt:lpstr>
      <vt:lpstr>5.2. Libor Interest Rate Spreads  and Risk</vt:lpstr>
      <vt:lpstr>Libor rates set the basis for a range of financial instruments such as:</vt:lpstr>
      <vt:lpstr>5.3. Offshore Banking Practices</vt:lpstr>
      <vt:lpstr>External positions of banks in foreign currencies (assets in billions of US dollars)</vt:lpstr>
      <vt:lpstr>Unit 6. Exchange Rates, Interest Rates, and Interest Parity</vt:lpstr>
      <vt:lpstr>6.1. Interest Parity.  Interest Rates and Inflation</vt:lpstr>
      <vt:lpstr>Two forms of interest rate parities:</vt:lpstr>
      <vt:lpstr>Uncovered interest rate parity (UIRP)</vt:lpstr>
      <vt:lpstr>Covered interest rate parity (CIRP)</vt:lpstr>
      <vt:lpstr>6.2. The relation between Exchange Rates, Interest Rates, and Inflation</vt:lpstr>
      <vt:lpstr>The Fisher effect</vt:lpstr>
      <vt:lpstr>Real interest rate parity (RIRP)</vt:lpstr>
      <vt:lpstr>The link between interest rates, inflation, and exchange rates </vt:lpstr>
      <vt:lpstr>Unit 7. Prices and Exchange Rates: Purchasing Power Parity</vt:lpstr>
      <vt:lpstr>7.1. Absolute Purchasing  Power Parity (PPP)</vt:lpstr>
      <vt:lpstr>7.2. The Big Mac Index</vt:lpstr>
      <vt:lpstr>Презентация PowerPoint</vt:lpstr>
      <vt:lpstr>7.3. Relative Purchasing Power Parity</vt:lpstr>
      <vt:lpstr>7.4. Overvalued and Undervalued Currencies</vt:lpstr>
      <vt:lpstr>The implied PPP exchange rate</vt:lpstr>
      <vt:lpstr>7.5. Real Exchange Rates</vt:lpstr>
      <vt:lpstr>Unit 8. Foreign Exchange Risk  and Forecasting</vt:lpstr>
      <vt:lpstr>8.1. Types of Foreign Exchange Risk</vt:lpstr>
      <vt:lpstr>Translation exposure</vt:lpstr>
      <vt:lpstr>Transaction exposure</vt:lpstr>
      <vt:lpstr>Economic exposure</vt:lpstr>
      <vt:lpstr>Foreign exchange risk may be hedged or eliminated by the following strategies</vt:lpstr>
      <vt:lpstr>8.2. Foreign Exchange Risk Premium</vt:lpstr>
      <vt:lpstr>The effective return differential</vt:lpstr>
      <vt:lpstr>The risk premium in the forward exchange market</vt:lpstr>
      <vt:lpstr>8.3. Foreign Exchange Forecasting</vt:lpstr>
      <vt:lpstr>Unit 9. Financial Management of the Multinational Firm</vt:lpstr>
      <vt:lpstr>9.1. Financial Control</vt:lpstr>
      <vt:lpstr>9.2. Cash Management</vt:lpstr>
      <vt:lpstr>Multinational cash management</vt:lpstr>
      <vt:lpstr>9.3. Letters of Credit</vt:lpstr>
      <vt:lpstr>9.4. Intrafirm Transfers</vt:lpstr>
      <vt:lpstr>9.5. Capital Budgeting</vt:lpstr>
      <vt:lpstr>Unit 10. International Portfolio Investment</vt:lpstr>
      <vt:lpstr>10.1. Portfolio Diversification</vt:lpstr>
      <vt:lpstr>10.2. Depositary receipts</vt:lpstr>
      <vt:lpstr>10.3. The Globalization  of Equity Markets</vt:lpstr>
      <vt:lpstr>Emerging economies have the following signs</vt:lpstr>
      <vt:lpstr>Презентация PowerPoint</vt:lpstr>
      <vt:lpstr>Unit 11. Direct Foreign Investment  and International Lending</vt:lpstr>
      <vt:lpstr>11.1. Direct Foreign Investment</vt:lpstr>
      <vt:lpstr>Direct investment in Russian Federation in millions of US dollars for years 1994-1Q 2014</vt:lpstr>
      <vt:lpstr>11.2. Capital Flight</vt:lpstr>
      <vt:lpstr>11.3. International Lending and Crisis</vt:lpstr>
      <vt:lpstr>11.4. IMF Conditionality</vt:lpstr>
      <vt:lpstr>11.5. Country Risk Analysis</vt:lpstr>
      <vt:lpstr>Qualitative factors  that affect country risk premium</vt:lpstr>
      <vt:lpstr>Quantitative factors  that affect country risk premium</vt:lpstr>
      <vt:lpstr>Unit 12. Determinants  of the Balance of Trade</vt:lpstr>
      <vt:lpstr>12.1. Elasticities Approach to the Balance of Trade</vt:lpstr>
      <vt:lpstr>The coefficient of elasticity of demand</vt:lpstr>
      <vt:lpstr>The J-curve effect</vt:lpstr>
      <vt:lpstr>The currency contract period</vt:lpstr>
      <vt:lpstr>Russian Trade Balance Effects During Pass-Through Period Following a Devaluation</vt:lpstr>
      <vt:lpstr>12.2. The Marshall-Lerner Condition</vt:lpstr>
      <vt:lpstr>12.3. The Evidence from Devaluations</vt:lpstr>
      <vt:lpstr>12.4. Absorption Approach to the Balance of Trade</vt:lpstr>
      <vt:lpstr>Презентация PowerPoint</vt:lpstr>
      <vt:lpstr>Презентация PowerPoint</vt:lpstr>
      <vt:lpstr>Absorption and IMF conditionality</vt:lpstr>
      <vt:lpstr>Unit 13. The IS-LM-BP Approach</vt:lpstr>
      <vt:lpstr>13.1. IS-LM-BP model</vt:lpstr>
      <vt:lpstr>Goods market equilibrium.  Investment-Saving (IS) curve</vt:lpstr>
      <vt:lpstr>Money market equilibrium.  Liquidity preference and  Money supply (LM) curve</vt:lpstr>
      <vt:lpstr>Balance of payments equilibrium. Balance of Payment (BP) curve</vt:lpstr>
      <vt:lpstr>13.2. Monetary Policy under Fixed Exchange Rates</vt:lpstr>
      <vt:lpstr>13.3. Fiscal Policy under Fixed Exchange Rates</vt:lpstr>
      <vt:lpstr>13.4. Monetary Policy under Floating Exchange Rates</vt:lpstr>
      <vt:lpstr>13.5. Fiscal Policy under Floating Exchange Rates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Finance</dc:title>
  <dc:creator>Alex</dc:creator>
  <cp:lastModifiedBy>AlexBor</cp:lastModifiedBy>
  <cp:revision>73</cp:revision>
  <dcterms:created xsi:type="dcterms:W3CDTF">2014-08-15T13:05:06Z</dcterms:created>
  <dcterms:modified xsi:type="dcterms:W3CDTF">2016-02-24T16:15:38Z</dcterms:modified>
</cp:coreProperties>
</file>