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01"/>
  </p:notesMasterIdLst>
  <p:sldIdLst>
    <p:sldId id="256" r:id="rId2"/>
    <p:sldId id="257" r:id="rId3"/>
    <p:sldId id="259" r:id="rId4"/>
    <p:sldId id="258" r:id="rId5"/>
    <p:sldId id="260" r:id="rId6"/>
    <p:sldId id="297" r:id="rId7"/>
    <p:sldId id="298" r:id="rId8"/>
    <p:sldId id="299" r:id="rId9"/>
    <p:sldId id="300" r:id="rId10"/>
    <p:sldId id="261" r:id="rId11"/>
    <p:sldId id="301" r:id="rId12"/>
    <p:sldId id="302" r:id="rId13"/>
    <p:sldId id="303" r:id="rId14"/>
    <p:sldId id="262" r:id="rId15"/>
    <p:sldId id="304" r:id="rId16"/>
    <p:sldId id="305" r:id="rId17"/>
    <p:sldId id="306" r:id="rId18"/>
    <p:sldId id="307" r:id="rId19"/>
    <p:sldId id="263" r:id="rId20"/>
    <p:sldId id="308" r:id="rId21"/>
    <p:sldId id="309" r:id="rId22"/>
    <p:sldId id="310" r:id="rId23"/>
    <p:sldId id="264" r:id="rId24"/>
    <p:sldId id="311" r:id="rId25"/>
    <p:sldId id="313" r:id="rId26"/>
    <p:sldId id="312" r:id="rId27"/>
    <p:sldId id="265" r:id="rId28"/>
    <p:sldId id="314" r:id="rId29"/>
    <p:sldId id="315" r:id="rId30"/>
    <p:sldId id="316" r:id="rId31"/>
    <p:sldId id="317" r:id="rId32"/>
    <p:sldId id="266" r:id="rId33"/>
    <p:sldId id="267" r:id="rId34"/>
    <p:sldId id="318" r:id="rId35"/>
    <p:sldId id="319" r:id="rId36"/>
    <p:sldId id="268" r:id="rId37"/>
    <p:sldId id="320" r:id="rId38"/>
    <p:sldId id="321" r:id="rId39"/>
    <p:sldId id="269" r:id="rId40"/>
    <p:sldId id="322" r:id="rId41"/>
    <p:sldId id="323" r:id="rId42"/>
    <p:sldId id="270" r:id="rId43"/>
    <p:sldId id="271" r:id="rId44"/>
    <p:sldId id="324" r:id="rId45"/>
    <p:sldId id="325" r:id="rId46"/>
    <p:sldId id="326" r:id="rId47"/>
    <p:sldId id="327" r:id="rId48"/>
    <p:sldId id="328" r:id="rId49"/>
    <p:sldId id="329" r:id="rId50"/>
    <p:sldId id="330" r:id="rId51"/>
    <p:sldId id="331" r:id="rId52"/>
    <p:sldId id="332" r:id="rId53"/>
    <p:sldId id="333" r:id="rId54"/>
    <p:sldId id="334" r:id="rId55"/>
    <p:sldId id="335" r:id="rId56"/>
    <p:sldId id="336" r:id="rId57"/>
    <p:sldId id="272" r:id="rId58"/>
    <p:sldId id="337" r:id="rId59"/>
    <p:sldId id="338" r:id="rId60"/>
    <p:sldId id="339" r:id="rId61"/>
    <p:sldId id="273" r:id="rId62"/>
    <p:sldId id="340" r:id="rId63"/>
    <p:sldId id="341" r:id="rId64"/>
    <p:sldId id="347" r:id="rId65"/>
    <p:sldId id="348" r:id="rId66"/>
    <p:sldId id="274" r:id="rId67"/>
    <p:sldId id="342" r:id="rId68"/>
    <p:sldId id="343" r:id="rId69"/>
    <p:sldId id="344" r:id="rId70"/>
    <p:sldId id="345" r:id="rId71"/>
    <p:sldId id="346" r:id="rId72"/>
    <p:sldId id="275" r:id="rId73"/>
    <p:sldId id="349" r:id="rId74"/>
    <p:sldId id="350" r:id="rId75"/>
    <p:sldId id="351" r:id="rId76"/>
    <p:sldId id="352" r:id="rId77"/>
    <p:sldId id="353" r:id="rId78"/>
    <p:sldId id="354" r:id="rId79"/>
    <p:sldId id="355" r:id="rId80"/>
    <p:sldId id="356" r:id="rId81"/>
    <p:sldId id="358" r:id="rId82"/>
    <p:sldId id="357" r:id="rId83"/>
    <p:sldId id="359" r:id="rId84"/>
    <p:sldId id="276" r:id="rId85"/>
    <p:sldId id="360" r:id="rId86"/>
    <p:sldId id="361" r:id="rId87"/>
    <p:sldId id="362" r:id="rId88"/>
    <p:sldId id="363" r:id="rId89"/>
    <p:sldId id="364" r:id="rId90"/>
    <p:sldId id="365" r:id="rId91"/>
    <p:sldId id="366" r:id="rId92"/>
    <p:sldId id="277" r:id="rId93"/>
    <p:sldId id="367" r:id="rId94"/>
    <p:sldId id="402" r:id="rId95"/>
    <p:sldId id="403" r:id="rId96"/>
    <p:sldId id="370" r:id="rId97"/>
    <p:sldId id="371" r:id="rId98"/>
    <p:sldId id="404" r:id="rId99"/>
    <p:sldId id="405" r:id="rId100"/>
    <p:sldId id="406" r:id="rId101"/>
    <p:sldId id="407" r:id="rId102"/>
    <p:sldId id="408" r:id="rId103"/>
    <p:sldId id="372" r:id="rId104"/>
    <p:sldId id="374" r:id="rId105"/>
    <p:sldId id="391" r:id="rId106"/>
    <p:sldId id="392" r:id="rId107"/>
    <p:sldId id="393" r:id="rId108"/>
    <p:sldId id="373" r:id="rId109"/>
    <p:sldId id="384" r:id="rId110"/>
    <p:sldId id="409" r:id="rId111"/>
    <p:sldId id="386" r:id="rId112"/>
    <p:sldId id="394" r:id="rId113"/>
    <p:sldId id="395" r:id="rId114"/>
    <p:sldId id="396" r:id="rId115"/>
    <p:sldId id="397" r:id="rId116"/>
    <p:sldId id="398" r:id="rId117"/>
    <p:sldId id="399" r:id="rId118"/>
    <p:sldId id="400" r:id="rId119"/>
    <p:sldId id="401" r:id="rId120"/>
    <p:sldId id="278" r:id="rId121"/>
    <p:sldId id="388" r:id="rId122"/>
    <p:sldId id="387" r:id="rId123"/>
    <p:sldId id="389" r:id="rId124"/>
    <p:sldId id="279" r:id="rId125"/>
    <p:sldId id="280" r:id="rId126"/>
    <p:sldId id="411" r:id="rId127"/>
    <p:sldId id="412" r:id="rId128"/>
    <p:sldId id="413" r:id="rId129"/>
    <p:sldId id="414" r:id="rId130"/>
    <p:sldId id="410" r:id="rId131"/>
    <p:sldId id="415" r:id="rId132"/>
    <p:sldId id="281" r:id="rId133"/>
    <p:sldId id="416" r:id="rId134"/>
    <p:sldId id="417" r:id="rId135"/>
    <p:sldId id="418" r:id="rId136"/>
    <p:sldId id="419" r:id="rId137"/>
    <p:sldId id="420" r:id="rId138"/>
    <p:sldId id="421" r:id="rId139"/>
    <p:sldId id="422" r:id="rId140"/>
    <p:sldId id="423" r:id="rId141"/>
    <p:sldId id="282" r:id="rId142"/>
    <p:sldId id="283" r:id="rId143"/>
    <p:sldId id="284" r:id="rId144"/>
    <p:sldId id="424" r:id="rId145"/>
    <p:sldId id="285" r:id="rId146"/>
    <p:sldId id="425" r:id="rId147"/>
    <p:sldId id="286" r:id="rId148"/>
    <p:sldId id="287" r:id="rId149"/>
    <p:sldId id="288" r:id="rId150"/>
    <p:sldId id="289" r:id="rId151"/>
    <p:sldId id="426" r:id="rId152"/>
    <p:sldId id="427" r:id="rId153"/>
    <p:sldId id="428" r:id="rId154"/>
    <p:sldId id="429" r:id="rId155"/>
    <p:sldId id="430" r:id="rId156"/>
    <p:sldId id="431" r:id="rId157"/>
    <p:sldId id="432" r:id="rId158"/>
    <p:sldId id="433" r:id="rId159"/>
    <p:sldId id="434" r:id="rId160"/>
    <p:sldId id="435" r:id="rId161"/>
    <p:sldId id="436" r:id="rId162"/>
    <p:sldId id="437" r:id="rId163"/>
    <p:sldId id="438" r:id="rId164"/>
    <p:sldId id="290" r:id="rId165"/>
    <p:sldId id="439" r:id="rId166"/>
    <p:sldId id="440" r:id="rId167"/>
    <p:sldId id="441" r:id="rId168"/>
    <p:sldId id="442" r:id="rId169"/>
    <p:sldId id="443" r:id="rId170"/>
    <p:sldId id="447" r:id="rId171"/>
    <p:sldId id="444" r:id="rId172"/>
    <p:sldId id="445" r:id="rId173"/>
    <p:sldId id="446" r:id="rId174"/>
    <p:sldId id="291" r:id="rId175"/>
    <p:sldId id="292" r:id="rId176"/>
    <p:sldId id="293" r:id="rId177"/>
    <p:sldId id="294" r:id="rId178"/>
    <p:sldId id="448" r:id="rId179"/>
    <p:sldId id="449" r:id="rId180"/>
    <p:sldId id="295" r:id="rId181"/>
    <p:sldId id="450" r:id="rId182"/>
    <p:sldId id="451" r:id="rId183"/>
    <p:sldId id="452" r:id="rId184"/>
    <p:sldId id="453" r:id="rId185"/>
    <p:sldId id="296" r:id="rId186"/>
    <p:sldId id="454" r:id="rId187"/>
    <p:sldId id="455" r:id="rId188"/>
    <p:sldId id="456" r:id="rId189"/>
    <p:sldId id="457" r:id="rId190"/>
    <p:sldId id="458" r:id="rId191"/>
    <p:sldId id="459" r:id="rId192"/>
    <p:sldId id="460" r:id="rId193"/>
    <p:sldId id="461" r:id="rId194"/>
    <p:sldId id="462" r:id="rId195"/>
    <p:sldId id="463" r:id="rId196"/>
    <p:sldId id="464" r:id="rId197"/>
    <p:sldId id="465" r:id="rId198"/>
    <p:sldId id="466" r:id="rId199"/>
    <p:sldId id="467" r:id="rId20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Титул" id="{2A5F0C05-699F-40C0-B0B6-CB9F2738956C}">
          <p14:sldIdLst>
            <p14:sldId id="256"/>
          </p14:sldIdLst>
        </p14:section>
        <p14:section name="Литература" id="{C8B397C2-FB95-48FA-837C-989BFFE3E5A4}">
          <p14:sldIdLst>
            <p14:sldId id="257"/>
            <p14:sldId id="259"/>
          </p14:sldIdLst>
        </p14:section>
        <p14:section name="Тема 1. Валюта и валютные рынки" id="{7EF01DA0-1481-46C3-94C7-4F2CAD989CEB}">
          <p14:sldIdLst>
            <p14:sldId id="258"/>
            <p14:sldId id="260"/>
            <p14:sldId id="297"/>
            <p14:sldId id="298"/>
            <p14:sldId id="299"/>
            <p14:sldId id="300"/>
            <p14:sldId id="261"/>
            <p14:sldId id="301"/>
            <p14:sldId id="302"/>
            <p14:sldId id="303"/>
            <p14:sldId id="262"/>
            <p14:sldId id="304"/>
            <p14:sldId id="305"/>
            <p14:sldId id="306"/>
            <p14:sldId id="307"/>
            <p14:sldId id="263"/>
            <p14:sldId id="308"/>
            <p14:sldId id="309"/>
            <p14:sldId id="310"/>
            <p14:sldId id="264"/>
            <p14:sldId id="311"/>
            <p14:sldId id="313"/>
            <p14:sldId id="312"/>
            <p14:sldId id="265"/>
            <p14:sldId id="314"/>
            <p14:sldId id="315"/>
            <p14:sldId id="316"/>
            <p14:sldId id="317"/>
          </p14:sldIdLst>
        </p14:section>
        <p14:section name="Тема 2. Валютный рынок" id="{FA8021F4-9E6A-4E5D-B70E-F8294082A2CA}">
          <p14:sldIdLst>
            <p14:sldId id="266"/>
            <p14:sldId id="267"/>
            <p14:sldId id="318"/>
            <p14:sldId id="319"/>
            <p14:sldId id="268"/>
            <p14:sldId id="320"/>
            <p14:sldId id="321"/>
            <p14:sldId id="269"/>
            <p14:sldId id="322"/>
            <p14:sldId id="323"/>
            <p14:sldId id="270"/>
            <p14:sldId id="271"/>
            <p14:sldId id="324"/>
            <p14:sldId id="325"/>
            <p14:sldId id="326"/>
            <p14:sldId id="327"/>
            <p14:sldId id="328"/>
            <p14:sldId id="329"/>
            <p14:sldId id="330"/>
            <p14:sldId id="331"/>
            <p14:sldId id="332"/>
            <p14:sldId id="333"/>
            <p14:sldId id="334"/>
            <p14:sldId id="335"/>
            <p14:sldId id="336"/>
            <p14:sldId id="272"/>
            <p14:sldId id="337"/>
            <p14:sldId id="338"/>
            <p14:sldId id="339"/>
            <p14:sldId id="273"/>
            <p14:sldId id="340"/>
            <p14:sldId id="341"/>
            <p14:sldId id="347"/>
            <p14:sldId id="348"/>
            <p14:sldId id="274"/>
            <p14:sldId id="342"/>
            <p14:sldId id="343"/>
            <p14:sldId id="344"/>
            <p14:sldId id="345"/>
            <p14:sldId id="346"/>
            <p14:sldId id="275"/>
            <p14:sldId id="349"/>
            <p14:sldId id="350"/>
            <p14:sldId id="351"/>
            <p14:sldId id="352"/>
            <p14:sldId id="353"/>
            <p14:sldId id="354"/>
            <p14:sldId id="355"/>
            <p14:sldId id="356"/>
            <p14:sldId id="358"/>
            <p14:sldId id="357"/>
            <p14:sldId id="359"/>
            <p14:sldId id="276"/>
            <p14:sldId id="360"/>
            <p14:sldId id="361"/>
            <p14:sldId id="362"/>
            <p14:sldId id="363"/>
            <p14:sldId id="364"/>
            <p14:sldId id="365"/>
            <p14:sldId id="366"/>
            <p14:sldId id="277"/>
            <p14:sldId id="367"/>
            <p14:sldId id="402"/>
            <p14:sldId id="403"/>
            <p14:sldId id="370"/>
            <p14:sldId id="371"/>
            <p14:sldId id="404"/>
            <p14:sldId id="405"/>
            <p14:sldId id="406"/>
            <p14:sldId id="407"/>
            <p14:sldId id="408"/>
            <p14:sldId id="372"/>
            <p14:sldId id="374"/>
            <p14:sldId id="391"/>
            <p14:sldId id="392"/>
            <p14:sldId id="393"/>
            <p14:sldId id="373"/>
            <p14:sldId id="384"/>
            <p14:sldId id="409"/>
            <p14:sldId id="386"/>
            <p14:sldId id="394"/>
            <p14:sldId id="395"/>
            <p14:sldId id="396"/>
            <p14:sldId id="397"/>
            <p14:sldId id="398"/>
            <p14:sldId id="399"/>
            <p14:sldId id="400"/>
            <p14:sldId id="401"/>
            <p14:sldId id="278"/>
            <p14:sldId id="388"/>
            <p14:sldId id="387"/>
            <p14:sldId id="389"/>
          </p14:sldIdLst>
        </p14:section>
        <p14:section name="Тема 3. Привлечение и размещение инвалютных средств промышленно-торговой фирмой" id="{C52BDB9F-7939-4C1B-BFB1-A54428E3572A}">
          <p14:sldIdLst>
            <p14:sldId id="279"/>
            <p14:sldId id="280"/>
            <p14:sldId id="411"/>
            <p14:sldId id="412"/>
            <p14:sldId id="413"/>
            <p14:sldId id="414"/>
            <p14:sldId id="410"/>
            <p14:sldId id="415"/>
            <p14:sldId id="281"/>
            <p14:sldId id="416"/>
            <p14:sldId id="417"/>
            <p14:sldId id="418"/>
            <p14:sldId id="419"/>
            <p14:sldId id="420"/>
            <p14:sldId id="421"/>
            <p14:sldId id="422"/>
            <p14:sldId id="423"/>
          </p14:sldIdLst>
        </p14:section>
        <p14:section name="Тема 4. Цены и валютные курсы: Паритет покупательной способности" id="{106FA20E-7DD8-42A5-85AF-7AC7697BF06B}">
          <p14:sldIdLst>
            <p14:sldId id="282"/>
            <p14:sldId id="283"/>
            <p14:sldId id="284"/>
            <p14:sldId id="424"/>
            <p14:sldId id="285"/>
            <p14:sldId id="425"/>
            <p14:sldId id="286"/>
            <p14:sldId id="287"/>
          </p14:sldIdLst>
        </p14:section>
        <p14:section name="Тема 5. Платежный баланс" id="{ACE802CC-4B8F-4058-B9A2-8743C22D28C2}">
          <p14:sldIdLst>
            <p14:sldId id="288"/>
            <p14:sldId id="289"/>
            <p14:sldId id="426"/>
            <p14:sldId id="427"/>
            <p14:sldId id="428"/>
            <p14:sldId id="429"/>
            <p14:sldId id="430"/>
            <p14:sldId id="431"/>
            <p14:sldId id="432"/>
            <p14:sldId id="433"/>
            <p14:sldId id="434"/>
            <p14:sldId id="435"/>
            <p14:sldId id="436"/>
            <p14:sldId id="437"/>
            <p14:sldId id="438"/>
            <p14:sldId id="290"/>
            <p14:sldId id="439"/>
            <p14:sldId id="440"/>
            <p14:sldId id="441"/>
            <p14:sldId id="442"/>
            <p14:sldId id="443"/>
            <p14:sldId id="447"/>
            <p14:sldId id="444"/>
            <p14:sldId id="445"/>
            <p14:sldId id="446"/>
            <p14:sldId id="291"/>
            <p14:sldId id="292"/>
          </p14:sldIdLst>
        </p14:section>
        <p14:section name="Тема 6. Регулирование международных валютных отношений" id="{115A2EF8-E936-4C21-87BF-8626CB5966F5}">
          <p14:sldIdLst>
            <p14:sldId id="293"/>
            <p14:sldId id="294"/>
            <p14:sldId id="448"/>
            <p14:sldId id="449"/>
            <p14:sldId id="295"/>
            <p14:sldId id="450"/>
            <p14:sldId id="451"/>
            <p14:sldId id="452"/>
            <p14:sldId id="453"/>
            <p14:sldId id="296"/>
            <p14:sldId id="454"/>
            <p14:sldId id="455"/>
            <p14:sldId id="456"/>
            <p14:sldId id="457"/>
          </p14:sldIdLst>
        </p14:section>
        <p14:section name="Тема 7. Факторы влияющие на валютный курс" id="{6E213D86-C7CD-480A-9FC9-D1D3DD98440A}">
          <p14:sldIdLst>
            <p14:sldId id="458"/>
            <p14:sldId id="459"/>
            <p14:sldId id="460"/>
            <p14:sldId id="461"/>
            <p14:sldId id="462"/>
            <p14:sldId id="463"/>
            <p14:sldId id="464"/>
            <p14:sldId id="465"/>
            <p14:sldId id="466"/>
            <p14:sldId id="4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061"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1"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Alex\&#1052;&#1086;&#1080;%20&#1076;&#1086;&#1082;&#1091;&#1084;&#1077;&#1085;&#1090;&#1099;\&#1052;&#1042;&#1050;&#1054;\&#1054;&#1087;&#1094;&#1080;&#1086;&#1085;&#1099;\&#1042;&#1086;&#1083;&#1072;&#1090;&#1080;&#1083;&#1100;&#1085;&#1086;&#1089;&#1090;&#1100;%20&#1079;&#1086;&#1083;&#1086;&#1090;&#107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ocuments%20and%20Settings\Alex\&#1052;&#1086;&#1080;%20&#1076;&#1086;&#1082;&#1091;&#1084;&#1077;&#1085;&#1090;&#1099;\&#1052;&#1042;&#1050;&#1054;\&#1054;&#1087;&#1094;&#1080;&#1086;&#1085;&#1099;\&#1042;&#1086;&#1083;&#1072;&#1090;&#1080;&#1083;&#1100;&#1085;&#1086;&#1089;&#1090;&#1100;%20&#1079;&#1086;&#1083;&#1086;&#1090;&#10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invertIfNegative val="0"/>
          <c:cat>
            <c:numRef>
              <c:f>Gold!$A$3:$A$14</c:f>
              <c:numCache>
                <c:formatCode>dd/mm/yyyy</c:formatCode>
                <c:ptCount val="12"/>
                <c:pt idx="0">
                  <c:v>39142</c:v>
                </c:pt>
                <c:pt idx="1">
                  <c:v>39173</c:v>
                </c:pt>
                <c:pt idx="2">
                  <c:v>39203</c:v>
                </c:pt>
                <c:pt idx="3">
                  <c:v>39234</c:v>
                </c:pt>
                <c:pt idx="4">
                  <c:v>39264</c:v>
                </c:pt>
                <c:pt idx="5">
                  <c:v>39295</c:v>
                </c:pt>
                <c:pt idx="6">
                  <c:v>39326</c:v>
                </c:pt>
                <c:pt idx="7">
                  <c:v>39356</c:v>
                </c:pt>
                <c:pt idx="8">
                  <c:v>39387</c:v>
                </c:pt>
                <c:pt idx="9">
                  <c:v>39417</c:v>
                </c:pt>
                <c:pt idx="10">
                  <c:v>39448</c:v>
                </c:pt>
                <c:pt idx="11">
                  <c:v>39479</c:v>
                </c:pt>
              </c:numCache>
            </c:numRef>
          </c:cat>
          <c:val>
            <c:numRef>
              <c:f>Gold!$C$3:$C$14</c:f>
              <c:numCache>
                <c:formatCode>0.00%</c:formatCode>
                <c:ptCount val="12"/>
                <c:pt idx="0">
                  <c:v>-8.8178149753400294E-3</c:v>
                </c:pt>
                <c:pt idx="1">
                  <c:v>2.1863691194209889E-2</c:v>
                </c:pt>
                <c:pt idx="2">
                  <c:v>-2.5232403718459612E-2</c:v>
                </c:pt>
                <c:pt idx="3">
                  <c:v>-1.7408416590977898E-2</c:v>
                </c:pt>
                <c:pt idx="4">
                  <c:v>2.2184563241411149E-2</c:v>
                </c:pt>
                <c:pt idx="5">
                  <c:v>1.4016578749058041E-2</c:v>
                </c:pt>
                <c:pt idx="6">
                  <c:v>0.10419143876337709</c:v>
                </c:pt>
                <c:pt idx="7">
                  <c:v>7.1880468434513373E-2</c:v>
                </c:pt>
                <c:pt idx="8">
                  <c:v>-1.7078990330277419E-2</c:v>
                </c:pt>
                <c:pt idx="9">
                  <c:v>6.3625910310463718E-2</c:v>
                </c:pt>
                <c:pt idx="10">
                  <c:v>0.1111111111111111</c:v>
                </c:pt>
                <c:pt idx="11">
                  <c:v>1.4054054054053562E-3</c:v>
                </c:pt>
              </c:numCache>
            </c:numRef>
          </c:val>
        </c:ser>
        <c:dLbls>
          <c:showLegendKey val="0"/>
          <c:showVal val="1"/>
          <c:showCatName val="0"/>
          <c:showSerName val="0"/>
          <c:showPercent val="0"/>
          <c:showBubbleSize val="0"/>
        </c:dLbls>
        <c:gapWidth val="150"/>
        <c:shape val="cylinder"/>
        <c:axId val="128544128"/>
        <c:axId val="128554112"/>
        <c:axId val="0"/>
      </c:bar3DChart>
      <c:dateAx>
        <c:axId val="128544128"/>
        <c:scaling>
          <c:orientation val="minMax"/>
        </c:scaling>
        <c:delete val="0"/>
        <c:axPos val="b"/>
        <c:numFmt formatCode="dd/mm/yyyy" sourceLinked="1"/>
        <c:majorTickMark val="out"/>
        <c:minorTickMark val="none"/>
        <c:tickLblPos val="low"/>
        <c:crossAx val="128554112"/>
        <c:crosses val="autoZero"/>
        <c:auto val="1"/>
        <c:lblOffset val="100"/>
        <c:baseTimeUnit val="months"/>
      </c:dateAx>
      <c:valAx>
        <c:axId val="128554112"/>
        <c:scaling>
          <c:orientation val="minMax"/>
        </c:scaling>
        <c:delete val="0"/>
        <c:axPos val="l"/>
        <c:majorGridlines/>
        <c:title>
          <c:tx>
            <c:rich>
              <a:bodyPr rot="-5400000" vert="horz"/>
              <a:lstStyle/>
              <a:p>
                <a:pPr>
                  <a:defRPr/>
                </a:pPr>
                <a:r>
                  <a:rPr lang="ru-RU"/>
                  <a:t>Процентное изменение котировк золота по месяцам</a:t>
                </a:r>
              </a:p>
            </c:rich>
          </c:tx>
          <c:layout/>
          <c:overlay val="0"/>
        </c:title>
        <c:numFmt formatCode="0.00%" sourceLinked="1"/>
        <c:majorTickMark val="out"/>
        <c:minorTickMark val="none"/>
        <c:tickLblPos val="nextTo"/>
        <c:crossAx val="128544128"/>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1"/>
    </c:view3D>
    <c:floor>
      <c:thickness val="0"/>
    </c:floor>
    <c:sideWall>
      <c:thickness val="0"/>
    </c:sideWall>
    <c:backWall>
      <c:thickness val="0"/>
    </c:backWall>
    <c:plotArea>
      <c:layout/>
      <c:bar3DChart>
        <c:barDir val="col"/>
        <c:grouping val="clustered"/>
        <c:varyColors val="0"/>
        <c:ser>
          <c:idx val="1"/>
          <c:order val="0"/>
          <c:invertIfNegative val="0"/>
          <c:cat>
            <c:strRef>
              <c:f>Gold!$D$21:$D$28</c:f>
              <c:strCache>
                <c:ptCount val="8"/>
                <c:pt idx="0">
                  <c:v>От -5,00% до -2,50%</c:v>
                </c:pt>
                <c:pt idx="1">
                  <c:v>От -2,50% до 0,00%</c:v>
                </c:pt>
                <c:pt idx="2">
                  <c:v>От 0,00% до 2,50%</c:v>
                </c:pt>
                <c:pt idx="3">
                  <c:v>От 2,50% до 5,00%</c:v>
                </c:pt>
                <c:pt idx="4">
                  <c:v>От 5,00% до 7,50%</c:v>
                </c:pt>
                <c:pt idx="5">
                  <c:v>От 7,50% до 10,00%</c:v>
                </c:pt>
                <c:pt idx="6">
                  <c:v>От 10,00% до 12,50%</c:v>
                </c:pt>
                <c:pt idx="7">
                  <c:v>От 12,50% до 15,00%</c:v>
                </c:pt>
              </c:strCache>
            </c:strRef>
          </c:cat>
          <c:val>
            <c:numRef>
              <c:f>Gold!$E$21:$E$28</c:f>
              <c:numCache>
                <c:formatCode>General</c:formatCode>
                <c:ptCount val="8"/>
                <c:pt idx="0">
                  <c:v>1</c:v>
                </c:pt>
                <c:pt idx="1">
                  <c:v>3</c:v>
                </c:pt>
                <c:pt idx="2">
                  <c:v>4</c:v>
                </c:pt>
                <c:pt idx="3">
                  <c:v>0</c:v>
                </c:pt>
                <c:pt idx="4">
                  <c:v>2</c:v>
                </c:pt>
                <c:pt idx="5">
                  <c:v>0</c:v>
                </c:pt>
                <c:pt idx="6">
                  <c:v>2</c:v>
                </c:pt>
                <c:pt idx="7">
                  <c:v>0</c:v>
                </c:pt>
              </c:numCache>
            </c:numRef>
          </c:val>
        </c:ser>
        <c:dLbls>
          <c:showLegendKey val="0"/>
          <c:showVal val="0"/>
          <c:showCatName val="0"/>
          <c:showSerName val="0"/>
          <c:showPercent val="0"/>
          <c:showBubbleSize val="0"/>
        </c:dLbls>
        <c:gapWidth val="150"/>
        <c:shape val="cylinder"/>
        <c:axId val="62731776"/>
        <c:axId val="62733696"/>
        <c:axId val="0"/>
      </c:bar3DChart>
      <c:catAx>
        <c:axId val="62731776"/>
        <c:scaling>
          <c:orientation val="minMax"/>
        </c:scaling>
        <c:delete val="0"/>
        <c:axPos val="b"/>
        <c:title>
          <c:tx>
            <c:rich>
              <a:bodyPr/>
              <a:lstStyle/>
              <a:p>
                <a:pPr>
                  <a:defRPr/>
                </a:pPr>
                <a:r>
                  <a:rPr lang="ru-RU"/>
                  <a:t>Интервалы</a:t>
                </a:r>
              </a:p>
            </c:rich>
          </c:tx>
          <c:layout/>
          <c:overlay val="0"/>
        </c:title>
        <c:numFmt formatCode="0.00%" sourceLinked="1"/>
        <c:majorTickMark val="out"/>
        <c:minorTickMark val="none"/>
        <c:tickLblPos val="nextTo"/>
        <c:crossAx val="62733696"/>
        <c:crosses val="autoZero"/>
        <c:auto val="1"/>
        <c:lblAlgn val="ctr"/>
        <c:lblOffset val="100"/>
        <c:noMultiLvlLbl val="0"/>
      </c:catAx>
      <c:valAx>
        <c:axId val="62733696"/>
        <c:scaling>
          <c:orientation val="minMax"/>
        </c:scaling>
        <c:delete val="0"/>
        <c:axPos val="l"/>
        <c:majorGridlines/>
        <c:title>
          <c:tx>
            <c:rich>
              <a:bodyPr rot="-5400000" vert="horz"/>
              <a:lstStyle/>
              <a:p>
                <a:pPr>
                  <a:defRPr/>
                </a:pPr>
                <a:r>
                  <a:rPr lang="ru-RU"/>
                  <a:t>Число</a:t>
                </a:r>
                <a:r>
                  <a:rPr lang="ru-RU" baseline="0"/>
                  <a:t> значений процентных изменений</a:t>
                </a:r>
                <a:endParaRPr lang="ru-RU"/>
              </a:p>
            </c:rich>
          </c:tx>
          <c:layout/>
          <c:overlay val="0"/>
        </c:title>
        <c:numFmt formatCode="General" sourceLinked="1"/>
        <c:majorTickMark val="out"/>
        <c:minorTickMark val="none"/>
        <c:tickLblPos val="nextTo"/>
        <c:crossAx val="62731776"/>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449D49-4BD8-4E58-9819-C493B804F89A}" type="datetimeFigureOut">
              <a:rPr lang="ru-RU" smtClean="0"/>
              <a:t>24.02.2016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20B3E9-5FAC-4910-B43C-3D0361EAC1F2}" type="slidenum">
              <a:rPr lang="ru-RU" smtClean="0"/>
              <a:t>‹#›</a:t>
            </a:fld>
            <a:endParaRPr lang="ru-RU"/>
          </a:p>
        </p:txBody>
      </p:sp>
    </p:spTree>
    <p:extLst>
      <p:ext uri="{BB962C8B-B14F-4D97-AF65-F5344CB8AC3E}">
        <p14:creationId xmlns:p14="http://schemas.microsoft.com/office/powerpoint/2010/main" val="246453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2F030095-1B3E-4347-831E-0BD7EDCC4B64}" type="datetime1">
              <a:rPr lang="ru-RU" smtClean="0"/>
              <a:t>24.02.2016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BD79AF1-F837-43D1-87E0-3FA4BD31A61C}" type="datetime1">
              <a:rPr lang="ru-RU" smtClean="0"/>
              <a:t>24.02.2016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8BD7E40-15BB-4053-973E-764B563721DF}" type="datetime1">
              <a:rPr lang="ru-RU" smtClean="0"/>
              <a:t>24.02.2016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F9E4BE8-033C-45B3-8149-B1B076363A9C}" type="datetime1">
              <a:rPr lang="ru-RU" smtClean="0"/>
              <a:t>24.02.2016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CC194B5-4BC5-4113-AD0F-8BE816CCD96D}" type="datetime1">
              <a:rPr lang="ru-RU" smtClean="0"/>
              <a:t>24.02.2016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255FF5EA-E496-4C5C-A4AD-DA66FC12B18A}" type="datetime1">
              <a:rPr lang="ru-RU" smtClean="0"/>
              <a:t>24.02.2016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02C6A1C-F00A-47EA-8428-170099CEE805}" type="datetime1">
              <a:rPr lang="ru-RU" smtClean="0"/>
              <a:t>24.02.2016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71F20FE-2390-4EF1-A622-14969884507E}" type="datetime1">
              <a:rPr lang="ru-RU" smtClean="0"/>
              <a:t>24.02.2016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FB7F48B-1B12-4587-A288-2D8B0DA93676}" type="datetime1">
              <a:rPr lang="ru-RU" smtClean="0"/>
              <a:t>24.02.2016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7CBD5B3-5052-48F5-8AE8-5F70AA1C4FA9}" type="datetime1">
              <a:rPr lang="ru-RU" smtClean="0"/>
              <a:t>24.02.2016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1F256A4-C15B-45BC-A428-4F8F3B35B3EC}" type="datetime1">
              <a:rPr lang="ru-RU" smtClean="0"/>
              <a:t>24.02.2016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76E6F-9E1D-46BD-A178-E96AF6FD38ED}" type="datetime1">
              <a:rPr lang="ru-RU" smtClean="0"/>
              <a:t>24.02.2016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hyperlink" Target="http://www.economist.com/" TargetMode="Externa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hyperlink" Target="http://www.cbr.ru/"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hyperlink" Target="http://www.cbr.ru/" TargetMode="Externa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hyperlink" Target="http://www.cbr.ru/" TargetMode="Externa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hyperlink" Target="http://www.cbr.ru/" TargetMode="Externa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hyperlink" Target="http://www.cbr.ru/"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hyperlink" Target="http://www.cbr.ru/" TargetMode="Externa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Международные валютно-кредитные отношения</a:t>
            </a:r>
            <a:endParaRPr lang="ru-RU" dirty="0"/>
          </a:p>
        </p:txBody>
      </p:sp>
      <p:sp>
        <p:nvSpPr>
          <p:cNvPr id="3" name="Подзаголовок 2"/>
          <p:cNvSpPr>
            <a:spLocks noGrp="1"/>
          </p:cNvSpPr>
          <p:nvPr>
            <p:ph type="subTitle" idx="1"/>
          </p:nvPr>
        </p:nvSpPr>
        <p:spPr/>
        <p:txBody>
          <a:bodyPr/>
          <a:lstStyle/>
          <a:p>
            <a:r>
              <a:rPr lang="ru-RU" dirty="0" smtClean="0"/>
              <a:t>Александр Александрович </a:t>
            </a:r>
            <a:r>
              <a:rPr lang="ru-RU" dirty="0" err="1" smtClean="0"/>
              <a:t>Борочкин</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a:t>
            </a:fld>
            <a:endParaRPr lang="ru-RU"/>
          </a:p>
        </p:txBody>
      </p:sp>
    </p:spTree>
    <p:extLst>
      <p:ext uri="{BB962C8B-B14F-4D97-AF65-F5344CB8AC3E}">
        <p14:creationId xmlns:p14="http://schemas.microsoft.com/office/powerpoint/2010/main" val="196464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1.2. Понятие </a:t>
            </a:r>
            <a:r>
              <a:rPr lang="ru-RU" dirty="0" smtClean="0"/>
              <a:t>валюты</a:t>
            </a:r>
            <a:endParaRPr lang="ru-RU" dirty="0"/>
          </a:p>
        </p:txBody>
      </p:sp>
      <p:sp>
        <p:nvSpPr>
          <p:cNvPr id="3" name="Объект 2"/>
          <p:cNvSpPr>
            <a:spLocks noGrp="1"/>
          </p:cNvSpPr>
          <p:nvPr>
            <p:ph idx="1"/>
          </p:nvPr>
        </p:nvSpPr>
        <p:spPr/>
        <p:txBody>
          <a:bodyPr>
            <a:normAutofit fontScale="92500" lnSpcReduction="10000"/>
          </a:bodyPr>
          <a:lstStyle/>
          <a:p>
            <a:pPr marL="0" indent="0">
              <a:buNone/>
            </a:pPr>
            <a:r>
              <a:rPr lang="ru-RU" dirty="0"/>
              <a:t>В</a:t>
            </a:r>
            <a:r>
              <a:rPr lang="az-Cyrl-AZ" dirty="0"/>
              <a:t>алюта Российской Федерации:</a:t>
            </a:r>
            <a:endParaRPr lang="ru-RU" dirty="0"/>
          </a:p>
          <a:p>
            <a:pPr marL="0" indent="0">
              <a:buNone/>
            </a:pPr>
            <a:r>
              <a:rPr lang="az-Cyrl-AZ" dirty="0"/>
              <a:t>а) денежные знаки в виде банкнот и монеты Банка России, находящиеся в обращении в качестве законного средства наличного платежа на территории Российской Федерации, а также изымаемые либо изъятые из обращения, но подлежащие обмену указанные денежные знаки;</a:t>
            </a:r>
            <a:endParaRPr lang="ru-RU" dirty="0"/>
          </a:p>
          <a:p>
            <a:pPr marL="0" indent="0">
              <a:buNone/>
            </a:pPr>
            <a:r>
              <a:rPr lang="az-Cyrl-AZ" dirty="0"/>
              <a:t>б) средства на банковских счетах и в банковских </a:t>
            </a:r>
            <a:r>
              <a:rPr lang="az-Cyrl-AZ" dirty="0" smtClean="0"/>
              <a:t>вкладах.</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10</a:t>
            </a:fld>
            <a:endParaRPr lang="ru-RU"/>
          </a:p>
        </p:txBody>
      </p:sp>
    </p:spTree>
    <p:extLst>
      <p:ext uri="{BB962C8B-B14F-4D97-AF65-F5344CB8AC3E}">
        <p14:creationId xmlns:p14="http://schemas.microsoft.com/office/powerpoint/2010/main" val="142642636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Средняя ежемесячная доходность золота и ее стандартное отклонение</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527697559"/>
              </p:ext>
            </p:extLst>
          </p:nvPr>
        </p:nvGraphicFramePr>
        <p:xfrm>
          <a:off x="683568" y="1628800"/>
          <a:ext cx="5328592" cy="4257675"/>
        </p:xfrm>
        <a:graphic>
          <a:graphicData uri="http://schemas.openxmlformats.org/drawingml/2006/table">
            <a:tbl>
              <a:tblPr>
                <a:tableStyleId>{5C22544A-7EE6-4342-B048-85BDC9FD1C3A}</a:tableStyleId>
              </a:tblPr>
              <a:tblGrid>
                <a:gridCol w="865896"/>
                <a:gridCol w="1531970"/>
                <a:gridCol w="1465363"/>
                <a:gridCol w="1465363"/>
              </a:tblGrid>
              <a:tr h="190500">
                <a:tc>
                  <a:txBody>
                    <a:bodyPr/>
                    <a:lstStyle/>
                    <a:p>
                      <a:pPr algn="ctr" fontAlgn="b"/>
                      <a:r>
                        <a:rPr lang="ru-RU" sz="1800" u="none" strike="noStrike" dirty="0">
                          <a:effectLst/>
                        </a:rPr>
                        <a:t>№</a:t>
                      </a:r>
                      <a:endParaRPr lang="ru-RU"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x</a:t>
                      </a:r>
                      <a:r>
                        <a:rPr lang="en-US" sz="1800" u="none" strike="noStrike" baseline="-25000" dirty="0">
                          <a:effectLst/>
                        </a:rPr>
                        <a:t>i</a:t>
                      </a:r>
                      <a:endParaRPr lang="en-US" sz="1800" b="0" i="0" u="none" strike="noStrike" baseline="-25000"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m-x</a:t>
                      </a:r>
                      <a:r>
                        <a:rPr lang="en-US" sz="1800" u="none" strike="noStrike" baseline="-25000" dirty="0">
                          <a:effectLst/>
                        </a:rPr>
                        <a:t>i</a:t>
                      </a:r>
                      <a:endParaRPr lang="en-US" sz="1800" b="0" i="0" u="none" strike="noStrike" baseline="-25000"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a:t>
                      </a:r>
                      <a:r>
                        <a:rPr lang="en-US" sz="1800" u="none" strike="noStrike" dirty="0" smtClean="0">
                          <a:effectLst/>
                        </a:rPr>
                        <a:t>m-x</a:t>
                      </a:r>
                      <a:r>
                        <a:rPr lang="en-US" sz="1800" u="none" strike="noStrike" baseline="-25000" dirty="0" smtClean="0">
                          <a:effectLst/>
                        </a:rPr>
                        <a:t>i</a:t>
                      </a:r>
                      <a:r>
                        <a:rPr lang="en-US" sz="1800" u="none" strike="noStrike" dirty="0" smtClean="0">
                          <a:effectLst/>
                        </a:rPr>
                        <a:t>)</a:t>
                      </a:r>
                      <a:r>
                        <a:rPr lang="en-US" sz="1800" u="none" strike="noStrike" baseline="30000" dirty="0" smtClean="0">
                          <a:effectLst/>
                        </a:rPr>
                        <a:t>2</a:t>
                      </a:r>
                      <a:endParaRPr lang="en-US" sz="1800" b="0" i="0" u="none" strike="noStrike" baseline="30000"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1</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-0,88%</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3,73%</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2</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2,19%</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0,66%</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3</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-2,52%</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5,37%</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4</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-1,74%</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4,59%</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5</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2,22%</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0,63%</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6</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1,40%</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dirty="0">
                          <a:effectLst/>
                        </a:rPr>
                        <a:t>1,45%</a:t>
                      </a:r>
                      <a:endParaRPr lang="ru-RU" sz="1800" b="0" i="0" u="none" strike="noStrike" dirty="0">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7</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10,42%</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-7,57%</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8</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7,19%</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-4,34%</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9</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-1,71%</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4,56%</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10</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6,36%</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-3,51%</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11</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11,11%</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-8,26%</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12</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0,14%</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2,71%</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l" fontAlgn="b"/>
                      <a:r>
                        <a:rPr lang="ru-RU" sz="1800" u="none" strike="noStrike">
                          <a:effectLst/>
                        </a:rPr>
                        <a:t>Сумма</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34,17%</a:t>
                      </a:r>
                      <a:endParaRPr lang="ru-RU" sz="1800" b="0" i="0" u="none" strike="noStrike">
                        <a:solidFill>
                          <a:srgbClr val="000000"/>
                        </a:solidFill>
                        <a:effectLst/>
                        <a:latin typeface="Calibri"/>
                      </a:endParaRPr>
                    </a:p>
                  </a:txBody>
                  <a:tcPr marL="9525" marR="9525" marT="9525" marB="0" anchor="b"/>
                </a:tc>
                <a:tc>
                  <a:txBody>
                    <a:bodyPr/>
                    <a:lstStyle/>
                    <a:p>
                      <a:pPr algn="ctr" fontAlgn="b"/>
                      <a:r>
                        <a:rPr lang="ru-RU" sz="1800" u="none" strike="noStrike">
                          <a:effectLst/>
                        </a:rPr>
                        <a:t>---</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en-US" sz="1800" b="1" u="none" strike="noStrike" dirty="0">
                          <a:effectLst/>
                        </a:rPr>
                        <a:t>m</a:t>
                      </a:r>
                      <a:endParaRPr lang="en-US" sz="1800" b="1" i="0" u="none" strike="noStrike" dirty="0">
                        <a:solidFill>
                          <a:srgbClr val="000000"/>
                        </a:solidFill>
                        <a:effectLst/>
                        <a:latin typeface="Calibri"/>
                      </a:endParaRPr>
                    </a:p>
                  </a:txBody>
                  <a:tcPr marL="9525" marR="9525" marT="9525" marB="0" anchor="b"/>
                </a:tc>
                <a:tc>
                  <a:txBody>
                    <a:bodyPr/>
                    <a:lstStyle/>
                    <a:p>
                      <a:pPr algn="r" fontAlgn="b"/>
                      <a:r>
                        <a:rPr lang="ru-RU" sz="1800" b="1" i="1" u="none" strike="noStrike" dirty="0">
                          <a:effectLst/>
                        </a:rPr>
                        <a:t>2,85%</a:t>
                      </a:r>
                      <a:endParaRPr lang="ru-RU" sz="1800" b="1" i="1" u="none" strike="noStrike" dirty="0">
                        <a:solidFill>
                          <a:srgbClr val="000000"/>
                        </a:solidFill>
                        <a:effectLst/>
                        <a:latin typeface="Calibri"/>
                      </a:endParaRPr>
                    </a:p>
                  </a:txBody>
                  <a:tcPr marL="9525" marR="9525" marT="9525" marB="0" anchor="b"/>
                </a:tc>
                <a:tc>
                  <a:txBody>
                    <a:bodyPr/>
                    <a:lstStyle/>
                    <a:p>
                      <a:pPr algn="ctr" fontAlgn="b"/>
                      <a:r>
                        <a:rPr lang="en-US" sz="1800" b="1" u="none" strike="noStrike" dirty="0">
                          <a:effectLst/>
                        </a:rPr>
                        <a:t>s</a:t>
                      </a:r>
                      <a:endParaRPr lang="en-US" sz="1800" b="1" i="0" u="none" strike="noStrike" dirty="0">
                        <a:solidFill>
                          <a:srgbClr val="000000"/>
                        </a:solidFill>
                        <a:effectLst/>
                        <a:latin typeface="Calibri"/>
                      </a:endParaRPr>
                    </a:p>
                  </a:txBody>
                  <a:tcPr marL="9525" marR="9525" marT="9525" marB="0" anchor="b"/>
                </a:tc>
                <a:tc>
                  <a:txBody>
                    <a:bodyPr/>
                    <a:lstStyle/>
                    <a:p>
                      <a:pPr algn="r" fontAlgn="b"/>
                      <a:endParaRPr lang="ru-RU" sz="1800" b="1" i="1" u="none" strike="noStrike" dirty="0">
                        <a:solidFill>
                          <a:srgbClr val="000000"/>
                        </a:solidFill>
                        <a:effectLst/>
                        <a:latin typeface="Calibri"/>
                      </a:endParaRPr>
                    </a:p>
                  </a:txBody>
                  <a:tcPr marL="9525" marR="9525" marT="9525" marB="0" anchor="b"/>
                </a:tc>
              </a:tr>
            </a:tbl>
          </a:graphicData>
        </a:graphic>
      </p:graphicFrame>
      <mc:AlternateContent xmlns:mc="http://schemas.openxmlformats.org/markup-compatibility/2006" xmlns:a14="http://schemas.microsoft.com/office/drawing/2010/main">
        <mc:Choice Requires="a14">
          <p:sp>
            <p:nvSpPr>
              <p:cNvPr id="6" name="Прямоугольник 5"/>
              <p:cNvSpPr/>
              <p:nvPr/>
            </p:nvSpPr>
            <p:spPr>
              <a:xfrm>
                <a:off x="6084168" y="1628800"/>
                <a:ext cx="2592288" cy="3046347"/>
              </a:xfrm>
              <a:prstGeom prst="rect">
                <a:avLst/>
              </a:prstGeom>
            </p:spPr>
            <p:txBody>
              <a:bodyPr wrap="square">
                <a:spAutoFit/>
              </a:bodyPr>
              <a:lstStyle/>
              <a:p>
                <a:r>
                  <a:rPr lang="ru-RU" dirty="0" smtClean="0"/>
                  <a:t>Формулы для расчета средней и стандартного отклонения:</a:t>
                </a:r>
              </a:p>
              <a:p>
                <a14:m>
                  <m:oMath xmlns:m="http://schemas.openxmlformats.org/officeDocument/2006/math">
                    <m:r>
                      <a:rPr lang="ru-RU" i="1">
                        <a:latin typeface="Cambria Math"/>
                      </a:rPr>
                      <m:t>𝑚</m:t>
                    </m:r>
                    <m:r>
                      <a:rPr lang="ru-RU" i="1">
                        <a:latin typeface="Cambria Math"/>
                      </a:rPr>
                      <m:t>=</m:t>
                    </m:r>
                    <m:f>
                      <m:fPr>
                        <m:ctrlPr>
                          <a:rPr lang="ru-RU" i="1">
                            <a:latin typeface="Cambria Math"/>
                          </a:rPr>
                        </m:ctrlPr>
                      </m:fPr>
                      <m:num>
                        <m:nary>
                          <m:naryPr>
                            <m:chr m:val="∑"/>
                            <m:limLoc m:val="undOvr"/>
                            <m:ctrlPr>
                              <a:rPr lang="ru-RU" i="1">
                                <a:latin typeface="Cambria Math"/>
                              </a:rPr>
                            </m:ctrlPr>
                          </m:naryPr>
                          <m:sub>
                            <m:r>
                              <a:rPr lang="ru-RU" i="1">
                                <a:latin typeface="Cambria Math"/>
                              </a:rPr>
                              <m:t>𝑖</m:t>
                            </m:r>
                            <m:r>
                              <a:rPr lang="ru-RU" i="1">
                                <a:latin typeface="Cambria Math"/>
                              </a:rPr>
                              <m:t>=1</m:t>
                            </m:r>
                          </m:sub>
                          <m:sup>
                            <m:r>
                              <a:rPr lang="en-US" i="1">
                                <a:latin typeface="Cambria Math"/>
                              </a:rPr>
                              <m:t>𝑁</m:t>
                            </m:r>
                          </m:sup>
                          <m:e>
                            <m:sSub>
                              <m:sSubPr>
                                <m:ctrlPr>
                                  <a:rPr lang="ru-RU" i="1">
                                    <a:latin typeface="Cambria Math"/>
                                  </a:rPr>
                                </m:ctrlPr>
                              </m:sSubPr>
                              <m:e>
                                <m:r>
                                  <a:rPr lang="ru-RU" i="1">
                                    <a:latin typeface="Cambria Math"/>
                                  </a:rPr>
                                  <m:t>𝑥</m:t>
                                </m:r>
                              </m:e>
                              <m:sub>
                                <m:r>
                                  <a:rPr lang="ru-RU" i="1">
                                    <a:latin typeface="Cambria Math"/>
                                  </a:rPr>
                                  <m:t>𝑖</m:t>
                                </m:r>
                              </m:sub>
                            </m:sSub>
                          </m:e>
                        </m:nary>
                      </m:num>
                      <m:den>
                        <m:r>
                          <a:rPr lang="en-US" b="0" i="1" smtClean="0">
                            <a:latin typeface="Cambria Math"/>
                          </a:rPr>
                          <m:t>𝑁</m:t>
                        </m:r>
                      </m:den>
                    </m:f>
                  </m:oMath>
                </a14:m>
                <a:r>
                  <a:rPr lang="ru-RU" dirty="0"/>
                  <a:t>,</a:t>
                </a:r>
              </a:p>
              <a:p>
                <a14:m>
                  <m:oMath xmlns:m="http://schemas.openxmlformats.org/officeDocument/2006/math">
                    <m:r>
                      <a:rPr lang="en-US" i="1">
                        <a:latin typeface="Cambria Math"/>
                      </a:rPr>
                      <m:t>𝑠</m:t>
                    </m:r>
                    <m:r>
                      <a:rPr lang="ru-RU" i="1">
                        <a:latin typeface="Cambria Math"/>
                      </a:rPr>
                      <m:t>=</m:t>
                    </m:r>
                    <m:rad>
                      <m:radPr>
                        <m:degHide m:val="on"/>
                        <m:ctrlPr>
                          <a:rPr lang="ru-RU" i="1">
                            <a:latin typeface="Cambria Math"/>
                          </a:rPr>
                        </m:ctrlPr>
                      </m:radPr>
                      <m:deg/>
                      <m:e>
                        <m:f>
                          <m:fPr>
                            <m:ctrlPr>
                              <a:rPr lang="ru-RU" i="1">
                                <a:latin typeface="Cambria Math"/>
                              </a:rPr>
                            </m:ctrlPr>
                          </m:fPr>
                          <m:num>
                            <m:nary>
                              <m:naryPr>
                                <m:chr m:val="∑"/>
                                <m:limLoc m:val="undOvr"/>
                                <m:ctrlPr>
                                  <a:rPr lang="ru-RU" i="1">
                                    <a:latin typeface="Cambria Math"/>
                                  </a:rPr>
                                </m:ctrlPr>
                              </m:naryPr>
                              <m:sub>
                                <m:r>
                                  <a:rPr lang="ru-RU" i="1">
                                    <a:latin typeface="Cambria Math"/>
                                  </a:rPr>
                                  <m:t>𝑖</m:t>
                                </m:r>
                                <m:r>
                                  <a:rPr lang="ru-RU" i="1">
                                    <a:latin typeface="Cambria Math"/>
                                  </a:rPr>
                                  <m:t>=1</m:t>
                                </m:r>
                              </m:sub>
                              <m:sup>
                                <m:r>
                                  <a:rPr lang="ru-RU" i="1">
                                    <a:latin typeface="Cambria Math"/>
                                  </a:rPr>
                                  <m:t>𝑁</m:t>
                                </m:r>
                              </m:sup>
                              <m:e>
                                <m:sSup>
                                  <m:sSupPr>
                                    <m:ctrlPr>
                                      <a:rPr lang="ru-RU" i="1">
                                        <a:latin typeface="Cambria Math"/>
                                      </a:rPr>
                                    </m:ctrlPr>
                                  </m:sSupPr>
                                  <m:e>
                                    <m:d>
                                      <m:dPr>
                                        <m:ctrlPr>
                                          <a:rPr lang="ru-RU" i="1">
                                            <a:latin typeface="Cambria Math"/>
                                          </a:rPr>
                                        </m:ctrlPr>
                                      </m:dPr>
                                      <m:e>
                                        <m:sSub>
                                          <m:sSubPr>
                                            <m:ctrlPr>
                                              <a:rPr lang="ru-RU" i="1">
                                                <a:latin typeface="Cambria Math"/>
                                              </a:rPr>
                                            </m:ctrlPr>
                                          </m:sSubPr>
                                          <m:e>
                                            <m:r>
                                              <a:rPr lang="ru-RU" i="1">
                                                <a:latin typeface="Cambria Math"/>
                                              </a:rPr>
                                              <m:t>𝑚</m:t>
                                            </m:r>
                                            <m:r>
                                              <a:rPr lang="ru-RU" i="1">
                                                <a:latin typeface="Cambria Math"/>
                                              </a:rPr>
                                              <m:t>−</m:t>
                                            </m:r>
                                            <m:r>
                                              <a:rPr lang="ru-RU" i="1">
                                                <a:latin typeface="Cambria Math"/>
                                              </a:rPr>
                                              <m:t>𝑥</m:t>
                                            </m:r>
                                          </m:e>
                                          <m:sub>
                                            <m:r>
                                              <a:rPr lang="ru-RU" i="1">
                                                <a:latin typeface="Cambria Math"/>
                                              </a:rPr>
                                              <m:t>𝑖</m:t>
                                            </m:r>
                                          </m:sub>
                                        </m:sSub>
                                      </m:e>
                                    </m:d>
                                  </m:e>
                                  <m:sup>
                                    <m:r>
                                      <a:rPr lang="ru-RU" i="1">
                                        <a:latin typeface="Cambria Math"/>
                                      </a:rPr>
                                      <m:t>2</m:t>
                                    </m:r>
                                  </m:sup>
                                </m:sSup>
                              </m:e>
                            </m:nary>
                          </m:num>
                          <m:den>
                            <m:r>
                              <a:rPr lang="ru-RU" i="1">
                                <a:latin typeface="Cambria Math"/>
                              </a:rPr>
                              <m:t>𝑁</m:t>
                            </m:r>
                            <m:r>
                              <a:rPr lang="ru-RU" i="1">
                                <a:latin typeface="Cambria Math"/>
                              </a:rPr>
                              <m:t>−1</m:t>
                            </m:r>
                          </m:den>
                        </m:f>
                      </m:e>
                    </m:rad>
                  </m:oMath>
                </a14:m>
                <a:r>
                  <a:rPr lang="ru-RU" dirty="0"/>
                  <a:t>,</a:t>
                </a:r>
              </a:p>
              <a:p>
                <a:r>
                  <a:rPr lang="ru-RU" dirty="0"/>
                  <a:t>где </a:t>
                </a:r>
                <a14:m>
                  <m:oMath xmlns:m="http://schemas.openxmlformats.org/officeDocument/2006/math">
                    <m:sSub>
                      <m:sSubPr>
                        <m:ctrlPr>
                          <a:rPr lang="ru-RU" i="1">
                            <a:latin typeface="Cambria Math"/>
                          </a:rPr>
                        </m:ctrlPr>
                      </m:sSubPr>
                      <m:e>
                        <m:r>
                          <a:rPr lang="ru-RU" i="1">
                            <a:latin typeface="Cambria Math"/>
                          </a:rPr>
                          <m:t>𝑥</m:t>
                        </m:r>
                      </m:e>
                      <m:sub>
                        <m:r>
                          <a:rPr lang="ru-RU" i="1">
                            <a:latin typeface="Cambria Math"/>
                          </a:rPr>
                          <m:t>𝑖</m:t>
                        </m:r>
                      </m:sub>
                    </m:sSub>
                  </m:oMath>
                </a14:m>
                <a:r>
                  <a:rPr lang="ru-RU" dirty="0"/>
                  <a:t> – наблюденное значение;</a:t>
                </a:r>
              </a:p>
              <a:p>
                <a:r>
                  <a:rPr lang="en-US" i="1" dirty="0"/>
                  <a:t>N</a:t>
                </a:r>
                <a:r>
                  <a:rPr lang="en-US" dirty="0"/>
                  <a:t> – </a:t>
                </a:r>
                <a:r>
                  <a:rPr lang="ru-RU" dirty="0"/>
                  <a:t>количество наблюдений.</a:t>
                </a:r>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6084168" y="1628800"/>
                <a:ext cx="2592288" cy="3046347"/>
              </a:xfrm>
              <a:prstGeom prst="rect">
                <a:avLst/>
              </a:prstGeom>
              <a:blipFill rotWithShape="1">
                <a:blip r:embed="rId2"/>
                <a:stretch>
                  <a:fillRect l="-1882" t="-1000" r="-1882" b="-2400"/>
                </a:stretch>
              </a:blipFill>
            </p:spPr>
            <p:txBody>
              <a:bodyPr/>
              <a:lstStyle/>
              <a:p>
                <a:r>
                  <a:rPr lang="ru-RU">
                    <a:noFill/>
                  </a:rPr>
                  <a:t> </a:t>
                </a:r>
              </a:p>
            </p:txBody>
          </p:sp>
        </mc:Fallback>
      </mc:AlternateContent>
      <p:sp>
        <p:nvSpPr>
          <p:cNvPr id="3" name="Номер слайда 2"/>
          <p:cNvSpPr>
            <a:spLocks noGrp="1"/>
          </p:cNvSpPr>
          <p:nvPr>
            <p:ph type="sldNum" sz="quarter" idx="12"/>
          </p:nvPr>
        </p:nvSpPr>
        <p:spPr/>
        <p:txBody>
          <a:bodyPr/>
          <a:lstStyle/>
          <a:p>
            <a:fld id="{B19B0651-EE4F-4900-A07F-96A6BFA9D0F0}" type="slidenum">
              <a:rPr lang="ru-RU" smtClean="0"/>
              <a:t>100</a:t>
            </a:fld>
            <a:endParaRPr lang="ru-RU"/>
          </a:p>
        </p:txBody>
      </p:sp>
    </p:spTree>
    <p:extLst>
      <p:ext uri="{BB962C8B-B14F-4D97-AF65-F5344CB8AC3E}">
        <p14:creationId xmlns:p14="http://schemas.microsoft.com/office/powerpoint/2010/main" val="140072522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Средняя ежемесячная доходность золота и ее стандартное отклонение</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3047109426"/>
              </p:ext>
            </p:extLst>
          </p:nvPr>
        </p:nvGraphicFramePr>
        <p:xfrm>
          <a:off x="683568" y="1628800"/>
          <a:ext cx="5328592" cy="4257675"/>
        </p:xfrm>
        <a:graphic>
          <a:graphicData uri="http://schemas.openxmlformats.org/drawingml/2006/table">
            <a:tbl>
              <a:tblPr>
                <a:tableStyleId>{5C22544A-7EE6-4342-B048-85BDC9FD1C3A}</a:tableStyleId>
              </a:tblPr>
              <a:tblGrid>
                <a:gridCol w="865896"/>
                <a:gridCol w="1531970"/>
                <a:gridCol w="1465363"/>
                <a:gridCol w="1465363"/>
              </a:tblGrid>
              <a:tr h="190500">
                <a:tc>
                  <a:txBody>
                    <a:bodyPr/>
                    <a:lstStyle/>
                    <a:p>
                      <a:pPr algn="ctr" fontAlgn="b"/>
                      <a:r>
                        <a:rPr lang="ru-RU" sz="1800" u="none" strike="noStrike" dirty="0">
                          <a:effectLst/>
                        </a:rPr>
                        <a:t>№</a:t>
                      </a:r>
                      <a:endParaRPr lang="ru-RU"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x</a:t>
                      </a:r>
                      <a:r>
                        <a:rPr lang="en-US" sz="1800" u="none" strike="noStrike" baseline="-25000" dirty="0">
                          <a:effectLst/>
                        </a:rPr>
                        <a:t>i</a:t>
                      </a:r>
                      <a:endParaRPr lang="en-US" sz="1800" b="0" i="0" u="none" strike="noStrike" baseline="-25000"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m-x</a:t>
                      </a:r>
                      <a:r>
                        <a:rPr lang="en-US" sz="1800" u="none" strike="noStrike" baseline="-25000" dirty="0">
                          <a:effectLst/>
                        </a:rPr>
                        <a:t>i</a:t>
                      </a:r>
                      <a:endParaRPr lang="en-US" sz="1800" b="0" i="0" u="none" strike="noStrike" baseline="-25000"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a:t>
                      </a:r>
                      <a:r>
                        <a:rPr lang="en-US" sz="1800" u="none" strike="noStrike" dirty="0" smtClean="0">
                          <a:effectLst/>
                        </a:rPr>
                        <a:t>m-x</a:t>
                      </a:r>
                      <a:r>
                        <a:rPr lang="en-US" sz="1800" u="none" strike="noStrike" baseline="-25000" dirty="0" smtClean="0">
                          <a:effectLst/>
                        </a:rPr>
                        <a:t>i</a:t>
                      </a:r>
                      <a:r>
                        <a:rPr lang="en-US" sz="1800" u="none" strike="noStrike" dirty="0" smtClean="0">
                          <a:effectLst/>
                        </a:rPr>
                        <a:t>)</a:t>
                      </a:r>
                      <a:r>
                        <a:rPr lang="en-US" sz="1800" u="none" strike="noStrike" baseline="30000" dirty="0" smtClean="0">
                          <a:effectLst/>
                        </a:rPr>
                        <a:t>2</a:t>
                      </a:r>
                      <a:endParaRPr lang="en-US" sz="1800" b="0" i="0" u="none" strike="noStrike" baseline="30000"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1</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-0,88%</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3,73%</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dirty="0" smtClean="0">
                          <a:effectLst/>
                        </a:rPr>
                        <a:t>0,1391%</a:t>
                      </a:r>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2</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2,19%</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0,66%</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smtClean="0">
                          <a:effectLst/>
                        </a:rPr>
                        <a:t>0,0044%</a:t>
                      </a:r>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3</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-2,52%</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5,37%</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smtClean="0">
                          <a:effectLst/>
                        </a:rPr>
                        <a:t>0,2885%</a:t>
                      </a:r>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4</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-1,74%</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4,59%</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smtClean="0">
                          <a:effectLst/>
                        </a:rPr>
                        <a:t>0,2106%</a:t>
                      </a:r>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5</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2,22%</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0,63%</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smtClean="0">
                          <a:effectLst/>
                        </a:rPr>
                        <a:t>0,0040%</a:t>
                      </a:r>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6</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1,40%</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dirty="0">
                          <a:effectLst/>
                        </a:rPr>
                        <a:t>1,45%</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smtClean="0">
                          <a:effectLst/>
                        </a:rPr>
                        <a:t>0,0209%</a:t>
                      </a:r>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7</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10,42%</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-7,57%</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smtClean="0">
                          <a:effectLst/>
                        </a:rPr>
                        <a:t>0,5732%</a:t>
                      </a:r>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8</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7,19%</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-4,34%</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smtClean="0">
                          <a:effectLst/>
                        </a:rPr>
                        <a:t>0,1884%</a:t>
                      </a:r>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9</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-1,71%</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4,56%</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smtClean="0">
                          <a:effectLst/>
                        </a:rPr>
                        <a:t>0,2075%</a:t>
                      </a:r>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10</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6,36%</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-3,51%</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smtClean="0">
                          <a:effectLst/>
                        </a:rPr>
                        <a:t>0,1235%</a:t>
                      </a:r>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11</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11,11%</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-8,26%</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smtClean="0">
                          <a:effectLst/>
                        </a:rPr>
                        <a:t>0,6828%</a:t>
                      </a:r>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12</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0,14%</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2,71%</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dirty="0" smtClean="0">
                          <a:effectLst/>
                        </a:rPr>
                        <a:t>0,0733%</a:t>
                      </a:r>
                      <a:endParaRPr lang="ru-RU" sz="1800" b="0" i="0" u="none" strike="noStrike" dirty="0">
                        <a:solidFill>
                          <a:srgbClr val="000000"/>
                        </a:solidFill>
                        <a:effectLst/>
                        <a:latin typeface="Calibri"/>
                      </a:endParaRPr>
                    </a:p>
                  </a:txBody>
                  <a:tcPr marL="9525" marR="9525" marT="9525" marB="0" anchor="b"/>
                </a:tc>
              </a:tr>
              <a:tr h="190500">
                <a:tc>
                  <a:txBody>
                    <a:bodyPr/>
                    <a:lstStyle/>
                    <a:p>
                      <a:pPr algn="l" fontAlgn="b"/>
                      <a:r>
                        <a:rPr lang="ru-RU" sz="1800" u="none" strike="noStrike">
                          <a:effectLst/>
                        </a:rPr>
                        <a:t>Сумма</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34,17%</a:t>
                      </a:r>
                      <a:endParaRPr lang="ru-RU" sz="1800" b="0" i="0" u="none" strike="noStrike">
                        <a:solidFill>
                          <a:srgbClr val="000000"/>
                        </a:solidFill>
                        <a:effectLst/>
                        <a:latin typeface="Calibri"/>
                      </a:endParaRPr>
                    </a:p>
                  </a:txBody>
                  <a:tcPr marL="9525" marR="9525" marT="9525" marB="0" anchor="b"/>
                </a:tc>
                <a:tc>
                  <a:txBody>
                    <a:bodyPr/>
                    <a:lstStyle/>
                    <a:p>
                      <a:pPr algn="ctr" fontAlgn="b"/>
                      <a:r>
                        <a:rPr lang="ru-RU" sz="1800" u="none" strike="noStrike">
                          <a:effectLst/>
                        </a:rPr>
                        <a:t>---</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en-US" sz="1800" b="1" u="none" strike="noStrike" dirty="0">
                          <a:effectLst/>
                        </a:rPr>
                        <a:t>m</a:t>
                      </a:r>
                      <a:endParaRPr lang="en-US" sz="1800" b="1" i="0" u="none" strike="noStrike" dirty="0">
                        <a:solidFill>
                          <a:srgbClr val="000000"/>
                        </a:solidFill>
                        <a:effectLst/>
                        <a:latin typeface="Calibri"/>
                      </a:endParaRPr>
                    </a:p>
                  </a:txBody>
                  <a:tcPr marL="9525" marR="9525" marT="9525" marB="0" anchor="b"/>
                </a:tc>
                <a:tc>
                  <a:txBody>
                    <a:bodyPr/>
                    <a:lstStyle/>
                    <a:p>
                      <a:pPr algn="r" fontAlgn="b"/>
                      <a:r>
                        <a:rPr lang="ru-RU" sz="1800" b="1" i="1" u="none" strike="noStrike" dirty="0">
                          <a:effectLst/>
                        </a:rPr>
                        <a:t>2,85%</a:t>
                      </a:r>
                      <a:endParaRPr lang="ru-RU" sz="1800" b="1" i="1" u="none" strike="noStrike" dirty="0">
                        <a:solidFill>
                          <a:srgbClr val="000000"/>
                        </a:solidFill>
                        <a:effectLst/>
                        <a:latin typeface="Calibri"/>
                      </a:endParaRPr>
                    </a:p>
                  </a:txBody>
                  <a:tcPr marL="9525" marR="9525" marT="9525" marB="0" anchor="b"/>
                </a:tc>
                <a:tc>
                  <a:txBody>
                    <a:bodyPr/>
                    <a:lstStyle/>
                    <a:p>
                      <a:pPr algn="ctr" fontAlgn="b"/>
                      <a:r>
                        <a:rPr lang="en-US" sz="1800" b="1" u="none" strike="noStrike" dirty="0">
                          <a:effectLst/>
                        </a:rPr>
                        <a:t>s</a:t>
                      </a:r>
                      <a:endParaRPr lang="en-US" sz="1800" b="1" i="0" u="none" strike="noStrike" dirty="0">
                        <a:solidFill>
                          <a:srgbClr val="000000"/>
                        </a:solidFill>
                        <a:effectLst/>
                        <a:latin typeface="Calibri"/>
                      </a:endParaRPr>
                    </a:p>
                  </a:txBody>
                  <a:tcPr marL="9525" marR="9525" marT="9525" marB="0" anchor="b"/>
                </a:tc>
                <a:tc>
                  <a:txBody>
                    <a:bodyPr/>
                    <a:lstStyle/>
                    <a:p>
                      <a:pPr algn="r" fontAlgn="b"/>
                      <a:endParaRPr lang="ru-RU" sz="1800" b="1" i="1" u="none" strike="noStrike" dirty="0">
                        <a:solidFill>
                          <a:srgbClr val="000000"/>
                        </a:solidFill>
                        <a:effectLst/>
                        <a:latin typeface="Calibri"/>
                      </a:endParaRPr>
                    </a:p>
                  </a:txBody>
                  <a:tcPr marL="9525" marR="9525" marT="9525" marB="0" anchor="b"/>
                </a:tc>
              </a:tr>
            </a:tbl>
          </a:graphicData>
        </a:graphic>
      </p:graphicFrame>
      <mc:AlternateContent xmlns:mc="http://schemas.openxmlformats.org/markup-compatibility/2006" xmlns:a14="http://schemas.microsoft.com/office/drawing/2010/main">
        <mc:Choice Requires="a14">
          <p:sp>
            <p:nvSpPr>
              <p:cNvPr id="6" name="Прямоугольник 5"/>
              <p:cNvSpPr/>
              <p:nvPr/>
            </p:nvSpPr>
            <p:spPr>
              <a:xfrm>
                <a:off x="6084168" y="1628800"/>
                <a:ext cx="2592288" cy="3046347"/>
              </a:xfrm>
              <a:prstGeom prst="rect">
                <a:avLst/>
              </a:prstGeom>
            </p:spPr>
            <p:txBody>
              <a:bodyPr wrap="square">
                <a:spAutoFit/>
              </a:bodyPr>
              <a:lstStyle/>
              <a:p>
                <a:r>
                  <a:rPr lang="ru-RU" dirty="0" smtClean="0"/>
                  <a:t>Формулы для расчета средней и стандартного отклонения:</a:t>
                </a:r>
              </a:p>
              <a:p>
                <a14:m>
                  <m:oMath xmlns:m="http://schemas.openxmlformats.org/officeDocument/2006/math">
                    <m:r>
                      <a:rPr lang="ru-RU" i="1">
                        <a:latin typeface="Cambria Math"/>
                      </a:rPr>
                      <m:t>𝑚</m:t>
                    </m:r>
                    <m:r>
                      <a:rPr lang="ru-RU" i="1">
                        <a:latin typeface="Cambria Math"/>
                      </a:rPr>
                      <m:t>=</m:t>
                    </m:r>
                    <m:f>
                      <m:fPr>
                        <m:ctrlPr>
                          <a:rPr lang="ru-RU" i="1">
                            <a:latin typeface="Cambria Math"/>
                          </a:rPr>
                        </m:ctrlPr>
                      </m:fPr>
                      <m:num>
                        <m:nary>
                          <m:naryPr>
                            <m:chr m:val="∑"/>
                            <m:limLoc m:val="undOvr"/>
                            <m:ctrlPr>
                              <a:rPr lang="ru-RU" i="1">
                                <a:latin typeface="Cambria Math"/>
                              </a:rPr>
                            </m:ctrlPr>
                          </m:naryPr>
                          <m:sub>
                            <m:r>
                              <a:rPr lang="ru-RU" i="1">
                                <a:latin typeface="Cambria Math"/>
                              </a:rPr>
                              <m:t>𝑖</m:t>
                            </m:r>
                            <m:r>
                              <a:rPr lang="ru-RU" i="1">
                                <a:latin typeface="Cambria Math"/>
                              </a:rPr>
                              <m:t>=1</m:t>
                            </m:r>
                          </m:sub>
                          <m:sup>
                            <m:r>
                              <a:rPr lang="en-US" i="1">
                                <a:latin typeface="Cambria Math"/>
                              </a:rPr>
                              <m:t>𝑁</m:t>
                            </m:r>
                          </m:sup>
                          <m:e>
                            <m:sSub>
                              <m:sSubPr>
                                <m:ctrlPr>
                                  <a:rPr lang="ru-RU" i="1">
                                    <a:latin typeface="Cambria Math"/>
                                  </a:rPr>
                                </m:ctrlPr>
                              </m:sSubPr>
                              <m:e>
                                <m:r>
                                  <a:rPr lang="ru-RU" i="1">
                                    <a:latin typeface="Cambria Math"/>
                                  </a:rPr>
                                  <m:t>𝑥</m:t>
                                </m:r>
                              </m:e>
                              <m:sub>
                                <m:r>
                                  <a:rPr lang="ru-RU" i="1">
                                    <a:latin typeface="Cambria Math"/>
                                  </a:rPr>
                                  <m:t>𝑖</m:t>
                                </m:r>
                              </m:sub>
                            </m:sSub>
                          </m:e>
                        </m:nary>
                      </m:num>
                      <m:den>
                        <m:r>
                          <a:rPr lang="en-US" b="0" i="1" smtClean="0">
                            <a:latin typeface="Cambria Math"/>
                          </a:rPr>
                          <m:t>𝑁</m:t>
                        </m:r>
                      </m:den>
                    </m:f>
                  </m:oMath>
                </a14:m>
                <a:r>
                  <a:rPr lang="ru-RU" dirty="0"/>
                  <a:t>,</a:t>
                </a:r>
              </a:p>
              <a:p>
                <a14:m>
                  <m:oMath xmlns:m="http://schemas.openxmlformats.org/officeDocument/2006/math">
                    <m:r>
                      <a:rPr lang="en-US" i="1">
                        <a:latin typeface="Cambria Math"/>
                      </a:rPr>
                      <m:t>𝑠</m:t>
                    </m:r>
                    <m:r>
                      <a:rPr lang="ru-RU" i="1">
                        <a:latin typeface="Cambria Math"/>
                      </a:rPr>
                      <m:t>=</m:t>
                    </m:r>
                    <m:rad>
                      <m:radPr>
                        <m:degHide m:val="on"/>
                        <m:ctrlPr>
                          <a:rPr lang="ru-RU" i="1">
                            <a:latin typeface="Cambria Math"/>
                          </a:rPr>
                        </m:ctrlPr>
                      </m:radPr>
                      <m:deg/>
                      <m:e>
                        <m:f>
                          <m:fPr>
                            <m:ctrlPr>
                              <a:rPr lang="ru-RU" i="1">
                                <a:latin typeface="Cambria Math"/>
                              </a:rPr>
                            </m:ctrlPr>
                          </m:fPr>
                          <m:num>
                            <m:nary>
                              <m:naryPr>
                                <m:chr m:val="∑"/>
                                <m:limLoc m:val="undOvr"/>
                                <m:ctrlPr>
                                  <a:rPr lang="ru-RU" i="1">
                                    <a:latin typeface="Cambria Math"/>
                                  </a:rPr>
                                </m:ctrlPr>
                              </m:naryPr>
                              <m:sub>
                                <m:r>
                                  <a:rPr lang="ru-RU" i="1">
                                    <a:latin typeface="Cambria Math"/>
                                  </a:rPr>
                                  <m:t>𝑖</m:t>
                                </m:r>
                                <m:r>
                                  <a:rPr lang="ru-RU" i="1">
                                    <a:latin typeface="Cambria Math"/>
                                  </a:rPr>
                                  <m:t>=1</m:t>
                                </m:r>
                              </m:sub>
                              <m:sup>
                                <m:r>
                                  <a:rPr lang="ru-RU" i="1">
                                    <a:latin typeface="Cambria Math"/>
                                  </a:rPr>
                                  <m:t>𝑁</m:t>
                                </m:r>
                              </m:sup>
                              <m:e>
                                <m:sSup>
                                  <m:sSupPr>
                                    <m:ctrlPr>
                                      <a:rPr lang="ru-RU" i="1">
                                        <a:latin typeface="Cambria Math"/>
                                      </a:rPr>
                                    </m:ctrlPr>
                                  </m:sSupPr>
                                  <m:e>
                                    <m:d>
                                      <m:dPr>
                                        <m:ctrlPr>
                                          <a:rPr lang="ru-RU" i="1">
                                            <a:latin typeface="Cambria Math"/>
                                          </a:rPr>
                                        </m:ctrlPr>
                                      </m:dPr>
                                      <m:e>
                                        <m:sSub>
                                          <m:sSubPr>
                                            <m:ctrlPr>
                                              <a:rPr lang="ru-RU" i="1">
                                                <a:latin typeface="Cambria Math"/>
                                              </a:rPr>
                                            </m:ctrlPr>
                                          </m:sSubPr>
                                          <m:e>
                                            <m:r>
                                              <a:rPr lang="ru-RU" i="1">
                                                <a:latin typeface="Cambria Math"/>
                                              </a:rPr>
                                              <m:t>𝑚</m:t>
                                            </m:r>
                                            <m:r>
                                              <a:rPr lang="ru-RU" i="1">
                                                <a:latin typeface="Cambria Math"/>
                                              </a:rPr>
                                              <m:t>−</m:t>
                                            </m:r>
                                            <m:r>
                                              <a:rPr lang="ru-RU" i="1">
                                                <a:latin typeface="Cambria Math"/>
                                              </a:rPr>
                                              <m:t>𝑥</m:t>
                                            </m:r>
                                          </m:e>
                                          <m:sub>
                                            <m:r>
                                              <a:rPr lang="ru-RU" i="1">
                                                <a:latin typeface="Cambria Math"/>
                                              </a:rPr>
                                              <m:t>𝑖</m:t>
                                            </m:r>
                                          </m:sub>
                                        </m:sSub>
                                      </m:e>
                                    </m:d>
                                  </m:e>
                                  <m:sup>
                                    <m:r>
                                      <a:rPr lang="ru-RU" i="1">
                                        <a:latin typeface="Cambria Math"/>
                                      </a:rPr>
                                      <m:t>2</m:t>
                                    </m:r>
                                  </m:sup>
                                </m:sSup>
                              </m:e>
                            </m:nary>
                          </m:num>
                          <m:den>
                            <m:r>
                              <a:rPr lang="ru-RU" i="1">
                                <a:latin typeface="Cambria Math"/>
                              </a:rPr>
                              <m:t>𝑁</m:t>
                            </m:r>
                            <m:r>
                              <a:rPr lang="ru-RU" i="1">
                                <a:latin typeface="Cambria Math"/>
                              </a:rPr>
                              <m:t>−1</m:t>
                            </m:r>
                          </m:den>
                        </m:f>
                      </m:e>
                    </m:rad>
                  </m:oMath>
                </a14:m>
                <a:r>
                  <a:rPr lang="ru-RU" dirty="0"/>
                  <a:t>,</a:t>
                </a:r>
              </a:p>
              <a:p>
                <a:r>
                  <a:rPr lang="ru-RU" dirty="0"/>
                  <a:t>где </a:t>
                </a:r>
                <a14:m>
                  <m:oMath xmlns:m="http://schemas.openxmlformats.org/officeDocument/2006/math">
                    <m:sSub>
                      <m:sSubPr>
                        <m:ctrlPr>
                          <a:rPr lang="ru-RU" i="1">
                            <a:latin typeface="Cambria Math"/>
                          </a:rPr>
                        </m:ctrlPr>
                      </m:sSubPr>
                      <m:e>
                        <m:r>
                          <a:rPr lang="ru-RU" i="1">
                            <a:latin typeface="Cambria Math"/>
                          </a:rPr>
                          <m:t>𝑥</m:t>
                        </m:r>
                      </m:e>
                      <m:sub>
                        <m:r>
                          <a:rPr lang="ru-RU" i="1">
                            <a:latin typeface="Cambria Math"/>
                          </a:rPr>
                          <m:t>𝑖</m:t>
                        </m:r>
                      </m:sub>
                    </m:sSub>
                  </m:oMath>
                </a14:m>
                <a:r>
                  <a:rPr lang="ru-RU" dirty="0"/>
                  <a:t> – наблюденное значение;</a:t>
                </a:r>
              </a:p>
              <a:p>
                <a:r>
                  <a:rPr lang="en-US" i="1" dirty="0"/>
                  <a:t>N</a:t>
                </a:r>
                <a:r>
                  <a:rPr lang="en-US" dirty="0"/>
                  <a:t> – </a:t>
                </a:r>
                <a:r>
                  <a:rPr lang="ru-RU" dirty="0"/>
                  <a:t>количество наблюдений.</a:t>
                </a:r>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6084168" y="1628800"/>
                <a:ext cx="2592288" cy="3046347"/>
              </a:xfrm>
              <a:prstGeom prst="rect">
                <a:avLst/>
              </a:prstGeom>
              <a:blipFill rotWithShape="1">
                <a:blip r:embed="rId2"/>
                <a:stretch>
                  <a:fillRect l="-1882" t="-1000" r="-1882" b="-2400"/>
                </a:stretch>
              </a:blipFill>
            </p:spPr>
            <p:txBody>
              <a:bodyPr/>
              <a:lstStyle/>
              <a:p>
                <a:r>
                  <a:rPr lang="ru-RU">
                    <a:noFill/>
                  </a:rPr>
                  <a:t> </a:t>
                </a:r>
              </a:p>
            </p:txBody>
          </p:sp>
        </mc:Fallback>
      </mc:AlternateContent>
      <p:sp>
        <p:nvSpPr>
          <p:cNvPr id="3" name="Номер слайда 2"/>
          <p:cNvSpPr>
            <a:spLocks noGrp="1"/>
          </p:cNvSpPr>
          <p:nvPr>
            <p:ph type="sldNum" sz="quarter" idx="12"/>
          </p:nvPr>
        </p:nvSpPr>
        <p:spPr/>
        <p:txBody>
          <a:bodyPr/>
          <a:lstStyle/>
          <a:p>
            <a:fld id="{B19B0651-EE4F-4900-A07F-96A6BFA9D0F0}" type="slidenum">
              <a:rPr lang="ru-RU" smtClean="0"/>
              <a:t>101</a:t>
            </a:fld>
            <a:endParaRPr lang="ru-RU"/>
          </a:p>
        </p:txBody>
      </p:sp>
    </p:spTree>
    <p:extLst>
      <p:ext uri="{BB962C8B-B14F-4D97-AF65-F5344CB8AC3E}">
        <p14:creationId xmlns:p14="http://schemas.microsoft.com/office/powerpoint/2010/main" val="428274793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Средняя ежемесячная доходность золота и ее стандартное отклонение</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715941836"/>
              </p:ext>
            </p:extLst>
          </p:nvPr>
        </p:nvGraphicFramePr>
        <p:xfrm>
          <a:off x="683568" y="1628800"/>
          <a:ext cx="5328592" cy="4257675"/>
        </p:xfrm>
        <a:graphic>
          <a:graphicData uri="http://schemas.openxmlformats.org/drawingml/2006/table">
            <a:tbl>
              <a:tblPr>
                <a:tableStyleId>{5C22544A-7EE6-4342-B048-85BDC9FD1C3A}</a:tableStyleId>
              </a:tblPr>
              <a:tblGrid>
                <a:gridCol w="865896"/>
                <a:gridCol w="1531970"/>
                <a:gridCol w="1465363"/>
                <a:gridCol w="1465363"/>
              </a:tblGrid>
              <a:tr h="190500">
                <a:tc>
                  <a:txBody>
                    <a:bodyPr/>
                    <a:lstStyle/>
                    <a:p>
                      <a:pPr algn="ctr" fontAlgn="b"/>
                      <a:r>
                        <a:rPr lang="ru-RU" sz="1800" u="none" strike="noStrike" dirty="0">
                          <a:effectLst/>
                        </a:rPr>
                        <a:t>№</a:t>
                      </a:r>
                      <a:endParaRPr lang="ru-RU"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x</a:t>
                      </a:r>
                      <a:r>
                        <a:rPr lang="en-US" sz="1800" u="none" strike="noStrike" baseline="-25000" dirty="0">
                          <a:effectLst/>
                        </a:rPr>
                        <a:t>i</a:t>
                      </a:r>
                      <a:endParaRPr lang="en-US" sz="1800" b="0" i="0" u="none" strike="noStrike" baseline="-25000"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m-x</a:t>
                      </a:r>
                      <a:r>
                        <a:rPr lang="en-US" sz="1800" u="none" strike="noStrike" baseline="-25000" dirty="0">
                          <a:effectLst/>
                        </a:rPr>
                        <a:t>i</a:t>
                      </a:r>
                      <a:endParaRPr lang="en-US" sz="1800" b="0" i="0" u="none" strike="noStrike" baseline="-25000"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a:t>
                      </a:r>
                      <a:r>
                        <a:rPr lang="en-US" sz="1800" u="none" strike="noStrike" dirty="0" smtClean="0">
                          <a:effectLst/>
                        </a:rPr>
                        <a:t>m-x</a:t>
                      </a:r>
                      <a:r>
                        <a:rPr lang="en-US" sz="1800" u="none" strike="noStrike" baseline="-25000" dirty="0" smtClean="0">
                          <a:effectLst/>
                        </a:rPr>
                        <a:t>i</a:t>
                      </a:r>
                      <a:r>
                        <a:rPr lang="en-US" sz="1800" u="none" strike="noStrike" dirty="0" smtClean="0">
                          <a:effectLst/>
                        </a:rPr>
                        <a:t>)</a:t>
                      </a:r>
                      <a:r>
                        <a:rPr lang="en-US" sz="1800" u="none" strike="noStrike" baseline="30000" dirty="0" smtClean="0">
                          <a:effectLst/>
                        </a:rPr>
                        <a:t>2</a:t>
                      </a:r>
                      <a:endParaRPr lang="en-US" sz="1800" b="0" i="0" u="none" strike="noStrike" baseline="30000"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1</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-0,88%</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3,73%</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0,1391%</a:t>
                      </a:r>
                      <a:endParaRPr lang="ru-RU" sz="1800" b="0" i="0" u="none" strike="noStrike">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2</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2,19%</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0,66%</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0,0044%</a:t>
                      </a:r>
                      <a:endParaRPr lang="ru-RU" sz="1800" b="0" i="0" u="none" strike="noStrike">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3</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-2,52%</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5,37%</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0,2885%</a:t>
                      </a:r>
                      <a:endParaRPr lang="ru-RU" sz="1800" b="0" i="0" u="none" strike="noStrike">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4</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-1,74%</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4,59%</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0,2106%</a:t>
                      </a:r>
                      <a:endParaRPr lang="ru-RU" sz="1800" b="0" i="0" u="none" strike="noStrike">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5</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2,22%</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0,63%</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0,0040%</a:t>
                      </a:r>
                      <a:endParaRPr lang="ru-RU" sz="1800" b="0" i="0" u="none" strike="noStrike">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6</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1,40%</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dirty="0">
                          <a:effectLst/>
                        </a:rPr>
                        <a:t>1,45%</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0,0209%</a:t>
                      </a:r>
                      <a:endParaRPr lang="ru-RU" sz="1800" b="0" i="0" u="none" strike="noStrike">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7</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10,42%</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-7,57%</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0,5732%</a:t>
                      </a:r>
                      <a:endParaRPr lang="ru-RU" sz="1800" b="0" i="0" u="none" strike="noStrike">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8</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7,19%</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-4,34%</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0,1884%</a:t>
                      </a:r>
                      <a:endParaRPr lang="ru-RU" sz="1800" b="0" i="0" u="none" strike="noStrike">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9</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-1,71%</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4,56%</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0,2075%</a:t>
                      </a:r>
                      <a:endParaRPr lang="ru-RU" sz="1800" b="0" i="0" u="none" strike="noStrike">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10</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6,36%</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-3,51%</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0,1235%</a:t>
                      </a:r>
                      <a:endParaRPr lang="ru-RU" sz="1800" b="0" i="0" u="none" strike="noStrike">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11</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11,11%</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-8,26%</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0,6828%</a:t>
                      </a:r>
                      <a:endParaRPr lang="ru-RU" sz="1800" b="0" i="0" u="none" strike="noStrike">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12</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0,14%</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2,71%</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0,0733%</a:t>
                      </a:r>
                      <a:endParaRPr lang="ru-RU" sz="1800" b="0" i="0" u="none" strike="noStrike">
                        <a:solidFill>
                          <a:srgbClr val="000000"/>
                        </a:solidFill>
                        <a:effectLst/>
                        <a:latin typeface="Calibri"/>
                      </a:endParaRPr>
                    </a:p>
                  </a:txBody>
                  <a:tcPr marL="9525" marR="9525" marT="9525" marB="0" anchor="b"/>
                </a:tc>
              </a:tr>
              <a:tr h="190500">
                <a:tc>
                  <a:txBody>
                    <a:bodyPr/>
                    <a:lstStyle/>
                    <a:p>
                      <a:pPr algn="l" fontAlgn="b"/>
                      <a:r>
                        <a:rPr lang="ru-RU" sz="1800" u="none" strike="noStrike">
                          <a:effectLst/>
                        </a:rPr>
                        <a:t>Сумма</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34,17%</a:t>
                      </a:r>
                      <a:endParaRPr lang="ru-RU" sz="1800" b="0" i="0" u="none" strike="noStrike">
                        <a:solidFill>
                          <a:srgbClr val="000000"/>
                        </a:solidFill>
                        <a:effectLst/>
                        <a:latin typeface="Calibri"/>
                      </a:endParaRPr>
                    </a:p>
                  </a:txBody>
                  <a:tcPr marL="9525" marR="9525" marT="9525" marB="0" anchor="b"/>
                </a:tc>
                <a:tc>
                  <a:txBody>
                    <a:bodyPr/>
                    <a:lstStyle/>
                    <a:p>
                      <a:pPr algn="ctr" fontAlgn="b"/>
                      <a:r>
                        <a:rPr lang="ru-RU" sz="1800" u="none" strike="noStrike">
                          <a:effectLst/>
                        </a:rPr>
                        <a:t>---</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2,5162%</a:t>
                      </a:r>
                      <a:endParaRPr lang="ru-RU" sz="1800" b="0" i="0" u="none" strike="noStrike">
                        <a:solidFill>
                          <a:srgbClr val="000000"/>
                        </a:solidFill>
                        <a:effectLst/>
                        <a:latin typeface="Calibri"/>
                      </a:endParaRPr>
                    </a:p>
                  </a:txBody>
                  <a:tcPr marL="9525" marR="9525" marT="9525" marB="0" anchor="b"/>
                </a:tc>
              </a:tr>
              <a:tr h="190500">
                <a:tc>
                  <a:txBody>
                    <a:bodyPr/>
                    <a:lstStyle/>
                    <a:p>
                      <a:pPr algn="ctr" fontAlgn="b"/>
                      <a:r>
                        <a:rPr lang="en-US" sz="1800" b="1" u="none" strike="noStrike" dirty="0">
                          <a:effectLst/>
                        </a:rPr>
                        <a:t>m</a:t>
                      </a:r>
                      <a:endParaRPr lang="en-US" sz="1800" b="1" i="0" u="none" strike="noStrike" dirty="0">
                        <a:solidFill>
                          <a:srgbClr val="000000"/>
                        </a:solidFill>
                        <a:effectLst/>
                        <a:latin typeface="Calibri"/>
                      </a:endParaRPr>
                    </a:p>
                  </a:txBody>
                  <a:tcPr marL="9525" marR="9525" marT="9525" marB="0" anchor="b"/>
                </a:tc>
                <a:tc>
                  <a:txBody>
                    <a:bodyPr/>
                    <a:lstStyle/>
                    <a:p>
                      <a:pPr algn="r" fontAlgn="b"/>
                      <a:r>
                        <a:rPr lang="ru-RU" sz="1800" b="1" i="1" u="none" strike="noStrike" dirty="0">
                          <a:effectLst/>
                        </a:rPr>
                        <a:t>2,85%</a:t>
                      </a:r>
                      <a:endParaRPr lang="ru-RU" sz="1800" b="1" i="1" u="none" strike="noStrike" dirty="0">
                        <a:solidFill>
                          <a:srgbClr val="000000"/>
                        </a:solidFill>
                        <a:effectLst/>
                        <a:latin typeface="Calibri"/>
                      </a:endParaRPr>
                    </a:p>
                  </a:txBody>
                  <a:tcPr marL="9525" marR="9525" marT="9525" marB="0" anchor="b"/>
                </a:tc>
                <a:tc>
                  <a:txBody>
                    <a:bodyPr/>
                    <a:lstStyle/>
                    <a:p>
                      <a:pPr algn="ctr" fontAlgn="b"/>
                      <a:r>
                        <a:rPr lang="en-US" sz="1800" b="1" u="none" strike="noStrike" dirty="0">
                          <a:effectLst/>
                        </a:rPr>
                        <a:t>s</a:t>
                      </a:r>
                      <a:endParaRPr lang="en-US" sz="1800" b="1" i="0" u="none" strike="noStrike" dirty="0">
                        <a:solidFill>
                          <a:srgbClr val="000000"/>
                        </a:solidFill>
                        <a:effectLst/>
                        <a:latin typeface="Calibri"/>
                      </a:endParaRPr>
                    </a:p>
                  </a:txBody>
                  <a:tcPr marL="9525" marR="9525" marT="9525" marB="0" anchor="b"/>
                </a:tc>
                <a:tc>
                  <a:txBody>
                    <a:bodyPr/>
                    <a:lstStyle/>
                    <a:p>
                      <a:pPr algn="r" fontAlgn="b"/>
                      <a:r>
                        <a:rPr lang="ru-RU" sz="1800" b="1" i="1" u="none" strike="noStrike" dirty="0">
                          <a:effectLst/>
                        </a:rPr>
                        <a:t>4,7827%</a:t>
                      </a:r>
                      <a:endParaRPr lang="ru-RU" sz="1800" b="1" i="1" u="none" strike="noStrike" dirty="0">
                        <a:solidFill>
                          <a:srgbClr val="000000"/>
                        </a:solidFill>
                        <a:effectLst/>
                        <a:latin typeface="Calibri"/>
                      </a:endParaRPr>
                    </a:p>
                  </a:txBody>
                  <a:tcPr marL="9525" marR="9525" marT="9525" marB="0" anchor="b"/>
                </a:tc>
              </a:tr>
            </a:tbl>
          </a:graphicData>
        </a:graphic>
      </p:graphicFrame>
      <mc:AlternateContent xmlns:mc="http://schemas.openxmlformats.org/markup-compatibility/2006" xmlns:a14="http://schemas.microsoft.com/office/drawing/2010/main">
        <mc:Choice Requires="a14">
          <p:sp>
            <p:nvSpPr>
              <p:cNvPr id="6" name="Прямоугольник 5"/>
              <p:cNvSpPr/>
              <p:nvPr/>
            </p:nvSpPr>
            <p:spPr>
              <a:xfrm>
                <a:off x="6084168" y="1628800"/>
                <a:ext cx="2592288" cy="3046347"/>
              </a:xfrm>
              <a:prstGeom prst="rect">
                <a:avLst/>
              </a:prstGeom>
            </p:spPr>
            <p:txBody>
              <a:bodyPr wrap="square">
                <a:spAutoFit/>
              </a:bodyPr>
              <a:lstStyle/>
              <a:p>
                <a:r>
                  <a:rPr lang="ru-RU" dirty="0" smtClean="0"/>
                  <a:t>Формулы для расчета средней и стандартного отклонения:</a:t>
                </a:r>
              </a:p>
              <a:p>
                <a14:m>
                  <m:oMath xmlns:m="http://schemas.openxmlformats.org/officeDocument/2006/math">
                    <m:r>
                      <a:rPr lang="ru-RU" i="1">
                        <a:latin typeface="Cambria Math"/>
                      </a:rPr>
                      <m:t>𝑚</m:t>
                    </m:r>
                    <m:r>
                      <a:rPr lang="ru-RU" i="1">
                        <a:latin typeface="Cambria Math"/>
                      </a:rPr>
                      <m:t>=</m:t>
                    </m:r>
                    <m:f>
                      <m:fPr>
                        <m:ctrlPr>
                          <a:rPr lang="ru-RU" i="1">
                            <a:latin typeface="Cambria Math"/>
                          </a:rPr>
                        </m:ctrlPr>
                      </m:fPr>
                      <m:num>
                        <m:nary>
                          <m:naryPr>
                            <m:chr m:val="∑"/>
                            <m:limLoc m:val="undOvr"/>
                            <m:ctrlPr>
                              <a:rPr lang="ru-RU" i="1">
                                <a:latin typeface="Cambria Math"/>
                              </a:rPr>
                            </m:ctrlPr>
                          </m:naryPr>
                          <m:sub>
                            <m:r>
                              <a:rPr lang="ru-RU" i="1">
                                <a:latin typeface="Cambria Math"/>
                              </a:rPr>
                              <m:t>𝑖</m:t>
                            </m:r>
                            <m:r>
                              <a:rPr lang="ru-RU" i="1">
                                <a:latin typeface="Cambria Math"/>
                              </a:rPr>
                              <m:t>=1</m:t>
                            </m:r>
                          </m:sub>
                          <m:sup>
                            <m:r>
                              <a:rPr lang="en-US" i="1">
                                <a:latin typeface="Cambria Math"/>
                              </a:rPr>
                              <m:t>𝑁</m:t>
                            </m:r>
                          </m:sup>
                          <m:e>
                            <m:sSub>
                              <m:sSubPr>
                                <m:ctrlPr>
                                  <a:rPr lang="ru-RU" i="1">
                                    <a:latin typeface="Cambria Math"/>
                                  </a:rPr>
                                </m:ctrlPr>
                              </m:sSubPr>
                              <m:e>
                                <m:r>
                                  <a:rPr lang="ru-RU" i="1">
                                    <a:latin typeface="Cambria Math"/>
                                  </a:rPr>
                                  <m:t>𝑥</m:t>
                                </m:r>
                              </m:e>
                              <m:sub>
                                <m:r>
                                  <a:rPr lang="ru-RU" i="1">
                                    <a:latin typeface="Cambria Math"/>
                                  </a:rPr>
                                  <m:t>𝑖</m:t>
                                </m:r>
                              </m:sub>
                            </m:sSub>
                          </m:e>
                        </m:nary>
                      </m:num>
                      <m:den>
                        <m:r>
                          <a:rPr lang="en-US" b="0" i="1" smtClean="0">
                            <a:latin typeface="Cambria Math"/>
                          </a:rPr>
                          <m:t>𝑁</m:t>
                        </m:r>
                      </m:den>
                    </m:f>
                  </m:oMath>
                </a14:m>
                <a:r>
                  <a:rPr lang="ru-RU" dirty="0"/>
                  <a:t>,</a:t>
                </a:r>
              </a:p>
              <a:p>
                <a14:m>
                  <m:oMath xmlns:m="http://schemas.openxmlformats.org/officeDocument/2006/math">
                    <m:r>
                      <a:rPr lang="en-US" i="1">
                        <a:latin typeface="Cambria Math"/>
                      </a:rPr>
                      <m:t>𝑠</m:t>
                    </m:r>
                    <m:r>
                      <a:rPr lang="ru-RU" i="1">
                        <a:latin typeface="Cambria Math"/>
                      </a:rPr>
                      <m:t>=</m:t>
                    </m:r>
                    <m:rad>
                      <m:radPr>
                        <m:degHide m:val="on"/>
                        <m:ctrlPr>
                          <a:rPr lang="ru-RU" i="1">
                            <a:latin typeface="Cambria Math"/>
                          </a:rPr>
                        </m:ctrlPr>
                      </m:radPr>
                      <m:deg/>
                      <m:e>
                        <m:f>
                          <m:fPr>
                            <m:ctrlPr>
                              <a:rPr lang="ru-RU" i="1">
                                <a:latin typeface="Cambria Math"/>
                              </a:rPr>
                            </m:ctrlPr>
                          </m:fPr>
                          <m:num>
                            <m:nary>
                              <m:naryPr>
                                <m:chr m:val="∑"/>
                                <m:limLoc m:val="undOvr"/>
                                <m:ctrlPr>
                                  <a:rPr lang="ru-RU" i="1">
                                    <a:latin typeface="Cambria Math"/>
                                  </a:rPr>
                                </m:ctrlPr>
                              </m:naryPr>
                              <m:sub>
                                <m:r>
                                  <a:rPr lang="ru-RU" i="1">
                                    <a:latin typeface="Cambria Math"/>
                                  </a:rPr>
                                  <m:t>𝑖</m:t>
                                </m:r>
                                <m:r>
                                  <a:rPr lang="ru-RU" i="1">
                                    <a:latin typeface="Cambria Math"/>
                                  </a:rPr>
                                  <m:t>=1</m:t>
                                </m:r>
                              </m:sub>
                              <m:sup>
                                <m:r>
                                  <a:rPr lang="ru-RU" i="1">
                                    <a:latin typeface="Cambria Math"/>
                                  </a:rPr>
                                  <m:t>𝑁</m:t>
                                </m:r>
                              </m:sup>
                              <m:e>
                                <m:sSup>
                                  <m:sSupPr>
                                    <m:ctrlPr>
                                      <a:rPr lang="ru-RU" i="1">
                                        <a:latin typeface="Cambria Math"/>
                                      </a:rPr>
                                    </m:ctrlPr>
                                  </m:sSupPr>
                                  <m:e>
                                    <m:d>
                                      <m:dPr>
                                        <m:ctrlPr>
                                          <a:rPr lang="ru-RU" i="1">
                                            <a:latin typeface="Cambria Math"/>
                                          </a:rPr>
                                        </m:ctrlPr>
                                      </m:dPr>
                                      <m:e>
                                        <m:sSub>
                                          <m:sSubPr>
                                            <m:ctrlPr>
                                              <a:rPr lang="ru-RU" i="1">
                                                <a:latin typeface="Cambria Math"/>
                                              </a:rPr>
                                            </m:ctrlPr>
                                          </m:sSubPr>
                                          <m:e>
                                            <m:r>
                                              <a:rPr lang="ru-RU" i="1">
                                                <a:latin typeface="Cambria Math"/>
                                              </a:rPr>
                                              <m:t>𝑚</m:t>
                                            </m:r>
                                            <m:r>
                                              <a:rPr lang="ru-RU" i="1">
                                                <a:latin typeface="Cambria Math"/>
                                              </a:rPr>
                                              <m:t>−</m:t>
                                            </m:r>
                                            <m:r>
                                              <a:rPr lang="ru-RU" i="1">
                                                <a:latin typeface="Cambria Math"/>
                                              </a:rPr>
                                              <m:t>𝑥</m:t>
                                            </m:r>
                                          </m:e>
                                          <m:sub>
                                            <m:r>
                                              <a:rPr lang="ru-RU" i="1">
                                                <a:latin typeface="Cambria Math"/>
                                              </a:rPr>
                                              <m:t>𝑖</m:t>
                                            </m:r>
                                          </m:sub>
                                        </m:sSub>
                                      </m:e>
                                    </m:d>
                                  </m:e>
                                  <m:sup>
                                    <m:r>
                                      <a:rPr lang="ru-RU" i="1">
                                        <a:latin typeface="Cambria Math"/>
                                      </a:rPr>
                                      <m:t>2</m:t>
                                    </m:r>
                                  </m:sup>
                                </m:sSup>
                              </m:e>
                            </m:nary>
                          </m:num>
                          <m:den>
                            <m:r>
                              <a:rPr lang="ru-RU" i="1">
                                <a:latin typeface="Cambria Math"/>
                              </a:rPr>
                              <m:t>𝑁</m:t>
                            </m:r>
                            <m:r>
                              <a:rPr lang="ru-RU" i="1">
                                <a:latin typeface="Cambria Math"/>
                              </a:rPr>
                              <m:t>−1</m:t>
                            </m:r>
                          </m:den>
                        </m:f>
                      </m:e>
                    </m:rad>
                  </m:oMath>
                </a14:m>
                <a:r>
                  <a:rPr lang="ru-RU" dirty="0"/>
                  <a:t>,</a:t>
                </a:r>
              </a:p>
              <a:p>
                <a:r>
                  <a:rPr lang="ru-RU" dirty="0"/>
                  <a:t>где </a:t>
                </a:r>
                <a14:m>
                  <m:oMath xmlns:m="http://schemas.openxmlformats.org/officeDocument/2006/math">
                    <m:sSub>
                      <m:sSubPr>
                        <m:ctrlPr>
                          <a:rPr lang="ru-RU" i="1">
                            <a:latin typeface="Cambria Math"/>
                          </a:rPr>
                        </m:ctrlPr>
                      </m:sSubPr>
                      <m:e>
                        <m:r>
                          <a:rPr lang="ru-RU" i="1">
                            <a:latin typeface="Cambria Math"/>
                          </a:rPr>
                          <m:t>𝑥</m:t>
                        </m:r>
                      </m:e>
                      <m:sub>
                        <m:r>
                          <a:rPr lang="ru-RU" i="1">
                            <a:latin typeface="Cambria Math"/>
                          </a:rPr>
                          <m:t>𝑖</m:t>
                        </m:r>
                      </m:sub>
                    </m:sSub>
                  </m:oMath>
                </a14:m>
                <a:r>
                  <a:rPr lang="ru-RU" dirty="0"/>
                  <a:t> – наблюденное значение;</a:t>
                </a:r>
              </a:p>
              <a:p>
                <a:r>
                  <a:rPr lang="en-US" i="1" dirty="0"/>
                  <a:t>N</a:t>
                </a:r>
                <a:r>
                  <a:rPr lang="en-US" dirty="0"/>
                  <a:t> – </a:t>
                </a:r>
                <a:r>
                  <a:rPr lang="ru-RU" dirty="0"/>
                  <a:t>количество наблюдений.</a:t>
                </a:r>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6084168" y="1628800"/>
                <a:ext cx="2592288" cy="3046347"/>
              </a:xfrm>
              <a:prstGeom prst="rect">
                <a:avLst/>
              </a:prstGeom>
              <a:blipFill rotWithShape="1">
                <a:blip r:embed="rId2"/>
                <a:stretch>
                  <a:fillRect l="-1882" t="-1000" r="-1882" b="-2400"/>
                </a:stretch>
              </a:blipFill>
            </p:spPr>
            <p:txBody>
              <a:bodyPr/>
              <a:lstStyle/>
              <a:p>
                <a:r>
                  <a:rPr lang="ru-RU">
                    <a:noFill/>
                  </a:rPr>
                  <a:t> </a:t>
                </a:r>
              </a:p>
            </p:txBody>
          </p:sp>
        </mc:Fallback>
      </mc:AlternateContent>
      <p:sp>
        <p:nvSpPr>
          <p:cNvPr id="3" name="Номер слайда 2"/>
          <p:cNvSpPr>
            <a:spLocks noGrp="1"/>
          </p:cNvSpPr>
          <p:nvPr>
            <p:ph type="sldNum" sz="quarter" idx="12"/>
          </p:nvPr>
        </p:nvSpPr>
        <p:spPr/>
        <p:txBody>
          <a:bodyPr/>
          <a:lstStyle/>
          <a:p>
            <a:fld id="{B19B0651-EE4F-4900-A07F-96A6BFA9D0F0}" type="slidenum">
              <a:rPr lang="ru-RU" smtClean="0"/>
              <a:t>102</a:t>
            </a:fld>
            <a:endParaRPr lang="ru-RU"/>
          </a:p>
        </p:txBody>
      </p:sp>
    </p:spTree>
    <p:extLst>
      <p:ext uri="{BB962C8B-B14F-4D97-AF65-F5344CB8AC3E}">
        <p14:creationId xmlns:p14="http://schemas.microsoft.com/office/powerpoint/2010/main" val="67257091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dirty="0"/>
              <a:t>Средняя ежемесячная доходность золота и ее стандартное отклонение</a:t>
            </a:r>
          </a:p>
        </p:txBody>
      </p:sp>
      <p:sp>
        <p:nvSpPr>
          <p:cNvPr id="3" name="Объект 2"/>
          <p:cNvSpPr>
            <a:spLocks noGrp="1"/>
          </p:cNvSpPr>
          <p:nvPr>
            <p:ph idx="1"/>
          </p:nvPr>
        </p:nvSpPr>
        <p:spPr/>
        <p:txBody>
          <a:bodyPr anchor="ctr"/>
          <a:lstStyle/>
          <a:p>
            <a:pPr marL="0" indent="0">
              <a:buNone/>
            </a:pPr>
            <a:r>
              <a:rPr lang="ru-RU" dirty="0" smtClean="0"/>
              <a:t>Средняя </a:t>
            </a:r>
            <a:r>
              <a:rPr lang="ru-RU" dirty="0"/>
              <a:t>арифметическая, m	2,85%</a:t>
            </a:r>
          </a:p>
          <a:p>
            <a:pPr marL="0" indent="0">
              <a:buNone/>
            </a:pPr>
            <a:r>
              <a:rPr lang="ru-RU" dirty="0"/>
              <a:t>Стандартное отклонение, s	4,78%</a:t>
            </a:r>
          </a:p>
          <a:p>
            <a:pPr marL="0" indent="0">
              <a:buNone/>
            </a:pPr>
            <a:r>
              <a:rPr lang="ru-RU" dirty="0" smtClean="0"/>
              <a:t>m-s 						-1,93</a:t>
            </a:r>
            <a:r>
              <a:rPr lang="ru-RU" dirty="0"/>
              <a:t>%</a:t>
            </a:r>
          </a:p>
          <a:p>
            <a:pPr marL="0" indent="0">
              <a:buNone/>
            </a:pPr>
            <a:r>
              <a:rPr lang="ru-RU" dirty="0" err="1"/>
              <a:t>m+s</a:t>
            </a:r>
            <a:r>
              <a:rPr lang="ru-RU" dirty="0"/>
              <a:t>			</a:t>
            </a:r>
            <a:r>
              <a:rPr lang="ru-RU" dirty="0" smtClean="0"/>
              <a:t>			7,63</a:t>
            </a:r>
            <a:r>
              <a:rPr lang="ru-RU" dirty="0"/>
              <a:t>%</a:t>
            </a:r>
          </a:p>
        </p:txBody>
      </p:sp>
      <p:sp>
        <p:nvSpPr>
          <p:cNvPr id="4" name="Номер слайда 3"/>
          <p:cNvSpPr>
            <a:spLocks noGrp="1"/>
          </p:cNvSpPr>
          <p:nvPr>
            <p:ph type="sldNum" sz="quarter" idx="12"/>
          </p:nvPr>
        </p:nvSpPr>
        <p:spPr/>
        <p:txBody>
          <a:bodyPr/>
          <a:lstStyle/>
          <a:p>
            <a:fld id="{B19B0651-EE4F-4900-A07F-96A6BFA9D0F0}" type="slidenum">
              <a:rPr lang="ru-RU" smtClean="0"/>
              <a:t>103</a:t>
            </a:fld>
            <a:endParaRPr lang="ru-RU"/>
          </a:p>
        </p:txBody>
      </p:sp>
    </p:spTree>
    <p:extLst>
      <p:ext uri="{BB962C8B-B14F-4D97-AF65-F5344CB8AC3E}">
        <p14:creationId xmlns:p14="http://schemas.microsoft.com/office/powerpoint/2010/main" val="395324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4" name="Объект 3"/>
          <p:cNvGraphicFramePr>
            <a:graphicFrameLocks noGrp="1"/>
          </p:cNvGraphicFramePr>
          <p:nvPr>
            <p:ph idx="1"/>
            <p:extLst>
              <p:ext uri="{D42A27DB-BD31-4B8C-83A1-F6EECF244321}">
                <p14:modId xmlns:p14="http://schemas.microsoft.com/office/powerpoint/2010/main" val="1985665440"/>
              </p:ext>
            </p:extLst>
          </p:nvPr>
        </p:nvGraphicFramePr>
        <p:xfrm>
          <a:off x="971600" y="1628800"/>
          <a:ext cx="7488832" cy="3840480"/>
        </p:xfrm>
        <a:graphic>
          <a:graphicData uri="http://schemas.openxmlformats.org/drawingml/2006/table">
            <a:tbl>
              <a:tblPr firstRow="1" firstCol="1" bandRow="1">
                <a:tableStyleId>{5C22544A-7EE6-4342-B048-85BDC9FD1C3A}</a:tableStyleId>
              </a:tblPr>
              <a:tblGrid>
                <a:gridCol w="3301290"/>
                <a:gridCol w="1986682"/>
                <a:gridCol w="2200860"/>
              </a:tblGrid>
              <a:tr h="190500">
                <a:tc>
                  <a:txBody>
                    <a:bodyPr/>
                    <a:lstStyle/>
                    <a:p>
                      <a:pPr>
                        <a:spcAft>
                          <a:spcPts val="0"/>
                        </a:spcAft>
                      </a:pPr>
                      <a:r>
                        <a:rPr lang="ru-RU" sz="3600">
                          <a:effectLst/>
                        </a:rPr>
                        <a:t>Опцион на золото</a:t>
                      </a:r>
                      <a:endParaRPr lang="ru-RU" sz="3600">
                        <a:effectLst/>
                        <a:latin typeface="Times New Roman"/>
                        <a:ea typeface="Times New Roman"/>
                      </a:endParaRPr>
                    </a:p>
                  </a:txBody>
                  <a:tcPr marL="68580" marR="68580" marT="0" marB="0"/>
                </a:tc>
                <a:tc>
                  <a:txBody>
                    <a:bodyPr/>
                    <a:lstStyle/>
                    <a:p>
                      <a:pPr algn="ctr">
                        <a:spcAft>
                          <a:spcPts val="0"/>
                        </a:spcAft>
                      </a:pPr>
                      <a:r>
                        <a:rPr lang="ru-RU" sz="3600">
                          <a:effectLst/>
                        </a:rPr>
                        <a:t>Колл</a:t>
                      </a:r>
                      <a:endParaRPr lang="ru-RU" sz="3600">
                        <a:effectLst/>
                        <a:latin typeface="Times New Roman"/>
                        <a:ea typeface="Times New Roman"/>
                      </a:endParaRPr>
                    </a:p>
                  </a:txBody>
                  <a:tcPr marL="68580" marR="68580" marT="0" marB="0"/>
                </a:tc>
                <a:tc>
                  <a:txBody>
                    <a:bodyPr/>
                    <a:lstStyle/>
                    <a:p>
                      <a:pPr>
                        <a:spcAft>
                          <a:spcPts val="0"/>
                        </a:spcAft>
                      </a:pPr>
                      <a:r>
                        <a:rPr lang="ru-RU" sz="3600">
                          <a:effectLst/>
                        </a:rPr>
                        <a:t>Пут</a:t>
                      </a:r>
                      <a:endParaRPr lang="ru-RU" sz="3600">
                        <a:effectLst/>
                        <a:latin typeface="Times New Roman"/>
                        <a:ea typeface="Times New Roman"/>
                      </a:endParaRPr>
                    </a:p>
                  </a:txBody>
                  <a:tcPr marL="68580" marR="68580" marT="0" marB="0"/>
                </a:tc>
              </a:tr>
              <a:tr h="190500">
                <a:tc>
                  <a:txBody>
                    <a:bodyPr/>
                    <a:lstStyle/>
                    <a:p>
                      <a:pPr>
                        <a:spcAft>
                          <a:spcPts val="0"/>
                        </a:spcAft>
                      </a:pPr>
                      <a:r>
                        <a:rPr lang="ru-RU" sz="3600">
                          <a:effectLst/>
                        </a:rPr>
                        <a:t>Цена исполнения </a:t>
                      </a:r>
                      <a:endParaRPr lang="ru-RU" sz="3600">
                        <a:effectLst/>
                        <a:latin typeface="Times New Roman"/>
                        <a:ea typeface="Times New Roman"/>
                      </a:endParaRPr>
                    </a:p>
                  </a:txBody>
                  <a:tcPr marL="68580" marR="68580" marT="0" marB="0"/>
                </a:tc>
                <a:tc>
                  <a:txBody>
                    <a:bodyPr/>
                    <a:lstStyle/>
                    <a:p>
                      <a:pPr algn="ctr">
                        <a:spcAft>
                          <a:spcPts val="0"/>
                        </a:spcAft>
                      </a:pPr>
                      <a:r>
                        <a:rPr lang="ru-RU" sz="3600">
                          <a:effectLst/>
                        </a:rPr>
                        <a:t>$1 000,00</a:t>
                      </a:r>
                      <a:endParaRPr lang="ru-RU" sz="3600">
                        <a:effectLst/>
                        <a:latin typeface="Times New Roman"/>
                        <a:ea typeface="Times New Roman"/>
                      </a:endParaRPr>
                    </a:p>
                  </a:txBody>
                  <a:tcPr marL="68580" marR="68580" marT="0" marB="0"/>
                </a:tc>
                <a:tc>
                  <a:txBody>
                    <a:bodyPr/>
                    <a:lstStyle/>
                    <a:p>
                      <a:pPr algn="r">
                        <a:spcAft>
                          <a:spcPts val="0"/>
                        </a:spcAft>
                      </a:pPr>
                      <a:r>
                        <a:rPr lang="ru-RU" sz="3600">
                          <a:effectLst/>
                        </a:rPr>
                        <a:t>$1 000,00</a:t>
                      </a:r>
                      <a:endParaRPr lang="ru-RU" sz="3600">
                        <a:effectLst/>
                        <a:latin typeface="Times New Roman"/>
                        <a:ea typeface="Times New Roman"/>
                      </a:endParaRPr>
                    </a:p>
                  </a:txBody>
                  <a:tcPr marL="68580" marR="68580" marT="0" marB="0"/>
                </a:tc>
              </a:tr>
              <a:tr h="190500">
                <a:tc>
                  <a:txBody>
                    <a:bodyPr/>
                    <a:lstStyle/>
                    <a:p>
                      <a:pPr>
                        <a:spcAft>
                          <a:spcPts val="0"/>
                        </a:spcAft>
                      </a:pPr>
                      <a:r>
                        <a:rPr lang="ru-RU" sz="3600">
                          <a:effectLst/>
                        </a:rPr>
                        <a:t>Срок</a:t>
                      </a:r>
                      <a:endParaRPr lang="ru-RU" sz="3600">
                        <a:effectLst/>
                        <a:latin typeface="Times New Roman"/>
                        <a:ea typeface="Times New Roman"/>
                      </a:endParaRPr>
                    </a:p>
                  </a:txBody>
                  <a:tcPr marL="68580" marR="68580" marT="0" marB="0"/>
                </a:tc>
                <a:tc>
                  <a:txBody>
                    <a:bodyPr/>
                    <a:lstStyle/>
                    <a:p>
                      <a:pPr algn="ctr">
                        <a:spcAft>
                          <a:spcPts val="0"/>
                        </a:spcAft>
                      </a:pPr>
                      <a:r>
                        <a:rPr lang="ru-RU" sz="3600">
                          <a:effectLst/>
                        </a:rPr>
                        <a:t>2 месяца</a:t>
                      </a:r>
                      <a:endParaRPr lang="ru-RU" sz="3600">
                        <a:effectLst/>
                        <a:latin typeface="Times New Roman"/>
                        <a:ea typeface="Times New Roman"/>
                      </a:endParaRPr>
                    </a:p>
                  </a:txBody>
                  <a:tcPr marL="68580" marR="68580" marT="0" marB="0"/>
                </a:tc>
                <a:tc>
                  <a:txBody>
                    <a:bodyPr/>
                    <a:lstStyle/>
                    <a:p>
                      <a:pPr>
                        <a:spcAft>
                          <a:spcPts val="0"/>
                        </a:spcAft>
                      </a:pPr>
                      <a:r>
                        <a:rPr lang="ru-RU" sz="3600">
                          <a:effectLst/>
                        </a:rPr>
                        <a:t>2 месяца</a:t>
                      </a:r>
                      <a:endParaRPr lang="ru-RU" sz="3600">
                        <a:effectLst/>
                        <a:latin typeface="Times New Roman"/>
                        <a:ea typeface="Times New Roman"/>
                      </a:endParaRPr>
                    </a:p>
                  </a:txBody>
                  <a:tcPr marL="68580" marR="68580" marT="0" marB="0"/>
                </a:tc>
              </a:tr>
              <a:tr h="190500">
                <a:tc>
                  <a:txBody>
                    <a:bodyPr/>
                    <a:lstStyle/>
                    <a:p>
                      <a:pPr>
                        <a:spcAft>
                          <a:spcPts val="0"/>
                        </a:spcAft>
                      </a:pPr>
                      <a:r>
                        <a:rPr lang="ru-RU" sz="3600">
                          <a:effectLst/>
                        </a:rPr>
                        <a:t>Ставка процента, r</a:t>
                      </a:r>
                      <a:endParaRPr lang="ru-RU" sz="3600">
                        <a:effectLst/>
                        <a:latin typeface="Times New Roman"/>
                        <a:ea typeface="Times New Roman"/>
                      </a:endParaRPr>
                    </a:p>
                  </a:txBody>
                  <a:tcPr marL="68580" marR="68580" marT="0" marB="0"/>
                </a:tc>
                <a:tc gridSpan="2">
                  <a:txBody>
                    <a:bodyPr/>
                    <a:lstStyle/>
                    <a:p>
                      <a:pPr algn="r">
                        <a:spcAft>
                          <a:spcPts val="0"/>
                        </a:spcAft>
                      </a:pPr>
                      <a:r>
                        <a:rPr lang="ru-RU" sz="3600" dirty="0">
                          <a:effectLst/>
                        </a:rPr>
                        <a:t>3,00%</a:t>
                      </a:r>
                      <a:endParaRPr lang="ru-RU" sz="3600" dirty="0">
                        <a:effectLst/>
                        <a:latin typeface="Times New Roman"/>
                        <a:ea typeface="Times New Roman"/>
                      </a:endParaRPr>
                    </a:p>
                  </a:txBody>
                  <a:tcPr marL="68580" marR="68580" marT="0" marB="0"/>
                </a:tc>
                <a:tc hMerge="1">
                  <a:txBody>
                    <a:bodyPr/>
                    <a:lstStyle/>
                    <a:p>
                      <a:endParaRPr lang="ru-RU"/>
                    </a:p>
                  </a:txBody>
                  <a:tcPr/>
                </a:tc>
              </a:tr>
            </a:tbl>
          </a:graphicData>
        </a:graphic>
      </p:graphicFrame>
      <p:sp>
        <p:nvSpPr>
          <p:cNvPr id="3" name="Номер слайда 2"/>
          <p:cNvSpPr>
            <a:spLocks noGrp="1"/>
          </p:cNvSpPr>
          <p:nvPr>
            <p:ph type="sldNum" sz="quarter" idx="12"/>
          </p:nvPr>
        </p:nvSpPr>
        <p:spPr/>
        <p:txBody>
          <a:bodyPr/>
          <a:lstStyle/>
          <a:p>
            <a:fld id="{B19B0651-EE4F-4900-A07F-96A6BFA9D0F0}" type="slidenum">
              <a:rPr lang="ru-RU" smtClean="0"/>
              <a:t>104</a:t>
            </a:fld>
            <a:endParaRPr lang="ru-RU"/>
          </a:p>
        </p:txBody>
      </p:sp>
    </p:spTree>
    <p:extLst>
      <p:ext uri="{BB962C8B-B14F-4D97-AF65-F5344CB8AC3E}">
        <p14:creationId xmlns:p14="http://schemas.microsoft.com/office/powerpoint/2010/main" val="397722306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1301941223"/>
              </p:ext>
            </p:extLst>
          </p:nvPr>
        </p:nvGraphicFramePr>
        <p:xfrm>
          <a:off x="179511" y="3984352"/>
          <a:ext cx="2690905" cy="1152128"/>
        </p:xfrm>
        <a:graphic>
          <a:graphicData uri="http://schemas.openxmlformats.org/drawingml/2006/table">
            <a:tbl>
              <a:tblPr firstRow="1" bandRow="1">
                <a:tableStyleId>{5940675A-B579-460E-94D1-54222C63F5DA}</a:tableStyleId>
              </a:tblPr>
              <a:tblGrid>
                <a:gridCol w="1187164"/>
                <a:gridCol w="1503741"/>
              </a:tblGrid>
              <a:tr h="576064">
                <a:tc>
                  <a:txBody>
                    <a:bodyPr/>
                    <a:lstStyle/>
                    <a:p>
                      <a:pPr algn="ctr"/>
                      <a:r>
                        <a:rPr lang="ru-RU" sz="2400" dirty="0" smtClean="0"/>
                        <a:t>$926,30</a:t>
                      </a:r>
                      <a:endParaRPr lang="ru-RU" sz="2400" dirty="0"/>
                    </a:p>
                  </a:txBody>
                  <a:tcPr marL="0" marR="0" marT="0" marB="0" anchor="ctr">
                    <a:solidFill>
                      <a:schemeClr val="bg1">
                        <a:lumMod val="85000"/>
                      </a:schemeClr>
                    </a:solidFill>
                  </a:tcPr>
                </a:tc>
                <a:tc>
                  <a:txBody>
                    <a:bodyPr/>
                    <a:lstStyle/>
                    <a:p>
                      <a:pPr algn="ctr"/>
                      <a:endParaRPr lang="ru-RU" sz="2400" dirty="0"/>
                    </a:p>
                  </a:txBody>
                  <a:tcPr marL="0" marR="0" marT="0" marB="0" anchor="ctr"/>
                </a:tc>
              </a:tr>
              <a:tr h="576064">
                <a:tc>
                  <a:txBody>
                    <a:bodyPr/>
                    <a:lstStyle/>
                    <a:p>
                      <a:pPr algn="ctr"/>
                      <a:endParaRPr lang="ru-RU" sz="2400" dirty="0"/>
                    </a:p>
                  </a:txBody>
                  <a:tcPr marL="0" marR="0" marT="0" marB="0" anchor="ctr"/>
                </a:tc>
                <a:tc>
                  <a:txBody>
                    <a:bodyPr/>
                    <a:lstStyle/>
                    <a:p>
                      <a:pPr algn="ctr"/>
                      <a:endParaRPr lang="ru-RU" sz="2400" dirty="0"/>
                    </a:p>
                  </a:txBody>
                  <a:tcPr marL="0" marR="0" marT="0" marB="0" anchor="ctr"/>
                </a:tc>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2981199063"/>
              </p:ext>
            </p:extLst>
          </p:nvPr>
        </p:nvGraphicFramePr>
        <p:xfrm>
          <a:off x="3113050" y="2492896"/>
          <a:ext cx="2592288" cy="1728192"/>
        </p:xfrm>
        <a:graphic>
          <a:graphicData uri="http://schemas.openxmlformats.org/drawingml/2006/table">
            <a:tbl>
              <a:tblPr firstRow="1" bandRow="1">
                <a:tableStyleId>{5940675A-B579-460E-94D1-54222C63F5DA}</a:tableStyleId>
              </a:tblPr>
              <a:tblGrid>
                <a:gridCol w="1143657"/>
                <a:gridCol w="1448631"/>
              </a:tblGrid>
              <a:tr h="576064">
                <a:tc>
                  <a:txBody>
                    <a:bodyPr/>
                    <a:lstStyle/>
                    <a:p>
                      <a:pPr algn="ctr"/>
                      <a:endParaRPr lang="ru-RU" sz="2400" dirty="0" smtClean="0"/>
                    </a:p>
                  </a:txBody>
                  <a:tcPr marL="0" marR="0" marT="0" marB="0" anchor="ctr"/>
                </a:tc>
                <a:tc>
                  <a:txBody>
                    <a:bodyPr/>
                    <a:lstStyle/>
                    <a:p>
                      <a:pPr algn="ctr"/>
                      <a:endParaRPr lang="en-US" sz="2400" dirty="0" smtClean="0"/>
                    </a:p>
                  </a:txBody>
                  <a:tcPr marL="0" marR="0" marT="0" marB="0" anchor="ctr"/>
                </a:tc>
              </a:tr>
              <a:tr h="576064">
                <a:tc>
                  <a:txBody>
                    <a:bodyPr/>
                    <a:lstStyle/>
                    <a:p>
                      <a:pPr algn="ctr"/>
                      <a:endParaRPr lang="ru-RU" sz="2400" dirty="0" smtClean="0"/>
                    </a:p>
                  </a:txBody>
                  <a:tcPr marL="0" marR="0" marT="0" marB="0" anchor="ctr">
                    <a:solidFill>
                      <a:schemeClr val="bg1">
                        <a:lumMod val="85000"/>
                      </a:schemeClr>
                    </a:solidFill>
                  </a:tcPr>
                </a:tc>
                <a:tc>
                  <a:txBody>
                    <a:bodyPr/>
                    <a:lstStyle/>
                    <a:p>
                      <a:pPr algn="ctr"/>
                      <a:endParaRPr lang="en-US" sz="2400" dirty="0" smtClean="0"/>
                    </a:p>
                  </a:txBody>
                  <a:tcPr marL="0" marR="0" marT="0" marB="0" anchor="ctr"/>
                </a:tc>
              </a:tr>
              <a:tr h="576064">
                <a:tc>
                  <a:txBody>
                    <a:bodyPr/>
                    <a:lstStyle/>
                    <a:p>
                      <a:pPr algn="ctr"/>
                      <a:endParaRPr lang="ru-RU" sz="2400" dirty="0"/>
                    </a:p>
                  </a:txBody>
                  <a:tcPr marL="0" marR="0" marT="0" marB="0" anchor="ctr"/>
                </a:tc>
                <a:tc>
                  <a:txBody>
                    <a:bodyPr/>
                    <a:lstStyle/>
                    <a:p>
                      <a:pPr algn="ctr"/>
                      <a:endParaRPr lang="en-US" sz="2400" dirty="0" smtClean="0"/>
                    </a:p>
                  </a:txBody>
                  <a:tcPr marL="0" marR="0" marT="0" marB="0" anchor="ctr"/>
                </a:tc>
              </a:tr>
            </a:tbl>
          </a:graphicData>
        </a:graphic>
      </p:graphicFrame>
      <p:graphicFrame>
        <p:nvGraphicFramePr>
          <p:cNvPr id="8" name="Таблица 7"/>
          <p:cNvGraphicFramePr>
            <a:graphicFrameLocks noGrp="1"/>
          </p:cNvGraphicFramePr>
          <p:nvPr>
            <p:extLst>
              <p:ext uri="{D42A27DB-BD31-4B8C-83A1-F6EECF244321}">
                <p14:modId xmlns:p14="http://schemas.microsoft.com/office/powerpoint/2010/main" val="914822489"/>
              </p:ext>
            </p:extLst>
          </p:nvPr>
        </p:nvGraphicFramePr>
        <p:xfrm>
          <a:off x="3126726" y="4533451"/>
          <a:ext cx="2619819" cy="1728192"/>
        </p:xfrm>
        <a:graphic>
          <a:graphicData uri="http://schemas.openxmlformats.org/drawingml/2006/table">
            <a:tbl>
              <a:tblPr firstRow="1" bandRow="1">
                <a:tableStyleId>{5940675A-B579-460E-94D1-54222C63F5DA}</a:tableStyleId>
              </a:tblPr>
              <a:tblGrid>
                <a:gridCol w="1157242"/>
                <a:gridCol w="1462577"/>
              </a:tblGrid>
              <a:tr h="576064">
                <a:tc>
                  <a:txBody>
                    <a:bodyPr/>
                    <a:lstStyle/>
                    <a:p>
                      <a:pPr algn="ctr"/>
                      <a:endParaRPr lang="ru-RU" sz="2400" dirty="0"/>
                    </a:p>
                  </a:txBody>
                  <a:tcPr marL="0" marR="0" marT="0" marB="0" anchor="ctr"/>
                </a:tc>
                <a:tc>
                  <a:txBody>
                    <a:bodyPr/>
                    <a:lstStyle/>
                    <a:p>
                      <a:pPr algn="ctr"/>
                      <a:endParaRPr lang="ru-RU" sz="2400" dirty="0"/>
                    </a:p>
                  </a:txBody>
                  <a:tcPr marL="0" marR="0" marT="0" marB="0" anchor="ctr"/>
                </a:tc>
              </a:tr>
              <a:tr h="576064">
                <a:tc>
                  <a:txBody>
                    <a:bodyPr/>
                    <a:lstStyle/>
                    <a:p>
                      <a:pPr algn="ctr"/>
                      <a:endParaRPr lang="ru-RU" sz="2400" dirty="0" smtClean="0"/>
                    </a:p>
                  </a:txBody>
                  <a:tcPr marL="0" marR="0" marT="0" marB="0" anchor="ctr">
                    <a:solidFill>
                      <a:schemeClr val="bg1">
                        <a:lumMod val="85000"/>
                      </a:schemeClr>
                    </a:solidFill>
                  </a:tcPr>
                </a:tc>
                <a:tc>
                  <a:txBody>
                    <a:bodyPr/>
                    <a:lstStyle/>
                    <a:p>
                      <a:pPr algn="ctr"/>
                      <a:endParaRPr lang="ru-RU" sz="2400" dirty="0"/>
                    </a:p>
                  </a:txBody>
                  <a:tcPr marL="0" marR="0" marT="0" marB="0" anchor="ctr"/>
                </a:tc>
              </a:tr>
              <a:tr h="576064">
                <a:tc>
                  <a:txBody>
                    <a:bodyPr/>
                    <a:lstStyle/>
                    <a:p>
                      <a:pPr algn="ctr"/>
                      <a:endParaRPr lang="ru-RU" sz="2400" dirty="0"/>
                    </a:p>
                  </a:txBody>
                  <a:tcPr marL="0" marR="0" marT="0" marB="0" anchor="ctr"/>
                </a:tc>
                <a:tc>
                  <a:txBody>
                    <a:bodyPr/>
                    <a:lstStyle/>
                    <a:p>
                      <a:pPr algn="ctr"/>
                      <a:endParaRPr lang="ru-RU" sz="2400" dirty="0"/>
                    </a:p>
                  </a:txBody>
                  <a:tcPr marL="0" marR="0" marT="0" marB="0" anchor="ctr"/>
                </a:tc>
              </a:tr>
            </a:tbl>
          </a:graphicData>
        </a:graphic>
      </p:graphicFrame>
      <p:cxnSp>
        <p:nvCxnSpPr>
          <p:cNvPr id="10" name="Прямая соединительная линия 9"/>
          <p:cNvCxnSpPr>
            <a:stCxn id="6" idx="3"/>
            <a:endCxn id="7" idx="1"/>
          </p:cNvCxnSpPr>
          <p:nvPr/>
        </p:nvCxnSpPr>
        <p:spPr>
          <a:xfrm flipV="1">
            <a:off x="2870416" y="3356992"/>
            <a:ext cx="242634" cy="120342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Таблица 10"/>
          <p:cNvGraphicFramePr>
            <a:graphicFrameLocks noGrp="1"/>
          </p:cNvGraphicFramePr>
          <p:nvPr>
            <p:extLst>
              <p:ext uri="{D42A27DB-BD31-4B8C-83A1-F6EECF244321}">
                <p14:modId xmlns:p14="http://schemas.microsoft.com/office/powerpoint/2010/main" val="2822948411"/>
              </p:ext>
            </p:extLst>
          </p:nvPr>
        </p:nvGraphicFramePr>
        <p:xfrm>
          <a:off x="6160640" y="5949280"/>
          <a:ext cx="2736304" cy="576064"/>
        </p:xfrm>
        <a:graphic>
          <a:graphicData uri="http://schemas.openxmlformats.org/drawingml/2006/table">
            <a:tbl>
              <a:tblPr firstRow="1" bandRow="1">
                <a:tableStyleId>{5940675A-B579-460E-94D1-54222C63F5DA}</a:tableStyleId>
              </a:tblPr>
              <a:tblGrid>
                <a:gridCol w="1363688"/>
                <a:gridCol w="1372616"/>
              </a:tblGrid>
              <a:tr h="576064">
                <a:tc>
                  <a:txBody>
                    <a:bodyPr/>
                    <a:lstStyle/>
                    <a:p>
                      <a:pPr algn="ctr"/>
                      <a:endParaRPr lang="ru-RU" sz="2400" dirty="0"/>
                    </a:p>
                  </a:txBody>
                  <a:tcPr marL="0" marR="0" marT="0" marB="0" anchor="ctr">
                    <a:solidFill>
                      <a:schemeClr val="bg1">
                        <a:lumMod val="85000"/>
                      </a:schemeClr>
                    </a:solidFill>
                  </a:tcPr>
                </a:tc>
                <a:tc>
                  <a:txBody>
                    <a:bodyPr/>
                    <a:lstStyle/>
                    <a:p>
                      <a:pPr algn="ctr"/>
                      <a:endParaRPr lang="ru-RU" sz="2400" dirty="0"/>
                    </a:p>
                  </a:txBody>
                  <a:tcPr marL="0" marR="0" marT="0" marB="0" anchor="ctr"/>
                </a:tc>
              </a:tr>
            </a:tbl>
          </a:graphicData>
        </a:graphic>
      </p:graphicFrame>
      <p:graphicFrame>
        <p:nvGraphicFramePr>
          <p:cNvPr id="12" name="Таблица 11"/>
          <p:cNvGraphicFramePr>
            <a:graphicFrameLocks noGrp="1"/>
          </p:cNvGraphicFramePr>
          <p:nvPr>
            <p:extLst>
              <p:ext uri="{D42A27DB-BD31-4B8C-83A1-F6EECF244321}">
                <p14:modId xmlns:p14="http://schemas.microsoft.com/office/powerpoint/2010/main" val="3745100403"/>
              </p:ext>
            </p:extLst>
          </p:nvPr>
        </p:nvGraphicFramePr>
        <p:xfrm>
          <a:off x="6160640" y="3958704"/>
          <a:ext cx="2736304" cy="576064"/>
        </p:xfrm>
        <a:graphic>
          <a:graphicData uri="http://schemas.openxmlformats.org/drawingml/2006/table">
            <a:tbl>
              <a:tblPr firstRow="1" bandRow="1">
                <a:tableStyleId>{5940675A-B579-460E-94D1-54222C63F5DA}</a:tableStyleId>
              </a:tblPr>
              <a:tblGrid>
                <a:gridCol w="1363688"/>
                <a:gridCol w="1372616"/>
              </a:tblGrid>
              <a:tr h="576064">
                <a:tc>
                  <a:txBody>
                    <a:bodyPr/>
                    <a:lstStyle/>
                    <a:p>
                      <a:pPr algn="ctr"/>
                      <a:endParaRPr lang="ru-RU" sz="2400" dirty="0"/>
                    </a:p>
                  </a:txBody>
                  <a:tcPr marL="0" marR="0" marT="0" marB="0" anchor="ctr">
                    <a:solidFill>
                      <a:schemeClr val="bg1">
                        <a:lumMod val="85000"/>
                      </a:schemeClr>
                    </a:solidFill>
                  </a:tcPr>
                </a:tc>
                <a:tc>
                  <a:txBody>
                    <a:bodyPr/>
                    <a:lstStyle/>
                    <a:p>
                      <a:pPr algn="ctr"/>
                      <a:endParaRPr lang="ru-RU" sz="2400" dirty="0"/>
                    </a:p>
                  </a:txBody>
                  <a:tcPr marL="0" marR="0" marT="0" marB="0" anchor="ctr"/>
                </a:tc>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2621130354"/>
              </p:ext>
            </p:extLst>
          </p:nvPr>
        </p:nvGraphicFramePr>
        <p:xfrm>
          <a:off x="6138161" y="2003512"/>
          <a:ext cx="2736304" cy="576064"/>
        </p:xfrm>
        <a:graphic>
          <a:graphicData uri="http://schemas.openxmlformats.org/drawingml/2006/table">
            <a:tbl>
              <a:tblPr firstRow="1" bandRow="1">
                <a:tableStyleId>{5940675A-B579-460E-94D1-54222C63F5DA}</a:tableStyleId>
              </a:tblPr>
              <a:tblGrid>
                <a:gridCol w="1314159"/>
                <a:gridCol w="1422145"/>
              </a:tblGrid>
              <a:tr h="576064">
                <a:tc>
                  <a:txBody>
                    <a:bodyPr/>
                    <a:lstStyle/>
                    <a:p>
                      <a:pPr algn="ctr"/>
                      <a:endParaRPr lang="ru-RU" sz="2400" dirty="0" smtClean="0"/>
                    </a:p>
                  </a:txBody>
                  <a:tcPr marL="0" marR="0" marT="0" marB="0" anchor="ctr">
                    <a:solidFill>
                      <a:schemeClr val="bg1">
                        <a:lumMod val="85000"/>
                      </a:schemeClr>
                    </a:solidFill>
                  </a:tcPr>
                </a:tc>
                <a:tc>
                  <a:txBody>
                    <a:bodyPr/>
                    <a:lstStyle/>
                    <a:p>
                      <a:pPr algn="ctr"/>
                      <a:endParaRPr lang="en-US" sz="2400" dirty="0" smtClean="0"/>
                    </a:p>
                  </a:txBody>
                  <a:tcPr marL="0" marR="0" marT="0" marB="0" anchor="ctr"/>
                </a:tc>
              </a:tr>
            </a:tbl>
          </a:graphicData>
        </a:graphic>
      </p:graphicFrame>
      <p:cxnSp>
        <p:nvCxnSpPr>
          <p:cNvPr id="16" name="Прямая соединительная линия 15"/>
          <p:cNvCxnSpPr>
            <a:stCxn id="6" idx="3"/>
            <a:endCxn id="8" idx="1"/>
          </p:cNvCxnSpPr>
          <p:nvPr/>
        </p:nvCxnSpPr>
        <p:spPr>
          <a:xfrm>
            <a:off x="2870416" y="4560416"/>
            <a:ext cx="256310" cy="837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7" idx="3"/>
            <a:endCxn id="13" idx="1"/>
          </p:cNvCxnSpPr>
          <p:nvPr/>
        </p:nvCxnSpPr>
        <p:spPr>
          <a:xfrm flipV="1">
            <a:off x="5705338" y="2291544"/>
            <a:ext cx="432823" cy="1065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7" idx="3"/>
            <a:endCxn id="12" idx="1"/>
          </p:cNvCxnSpPr>
          <p:nvPr/>
        </p:nvCxnSpPr>
        <p:spPr>
          <a:xfrm>
            <a:off x="5705338" y="3356992"/>
            <a:ext cx="455302" cy="889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8" idx="3"/>
            <a:endCxn id="12" idx="1"/>
          </p:cNvCxnSpPr>
          <p:nvPr/>
        </p:nvCxnSpPr>
        <p:spPr>
          <a:xfrm flipV="1">
            <a:off x="5746545" y="4246736"/>
            <a:ext cx="414095" cy="1150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8" idx="3"/>
            <a:endCxn id="11" idx="1"/>
          </p:cNvCxnSpPr>
          <p:nvPr/>
        </p:nvCxnSpPr>
        <p:spPr>
          <a:xfrm>
            <a:off x="5746545" y="5397547"/>
            <a:ext cx="414095" cy="839765"/>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10460" y="1621092"/>
            <a:ext cx="8352928" cy="400110"/>
          </a:xfrm>
          <a:prstGeom prst="rect">
            <a:avLst/>
          </a:prstGeom>
          <a:noFill/>
        </p:spPr>
        <p:txBody>
          <a:bodyPr wrap="square" rtlCol="0">
            <a:spAutoFit/>
          </a:bodyPr>
          <a:lstStyle/>
          <a:p>
            <a:r>
              <a:rPr lang="ru-RU" dirty="0" smtClean="0"/>
              <a:t>С</a:t>
            </a:r>
            <a:r>
              <a:rPr lang="ru-RU" sz="2000" dirty="0" smtClean="0"/>
              <a:t>егодня			1-ый месяц			2-ой месяц</a:t>
            </a:r>
            <a:endParaRPr lang="ru-RU" sz="2000" dirty="0"/>
          </a:p>
        </p:txBody>
      </p:sp>
      <p:sp>
        <p:nvSpPr>
          <p:cNvPr id="87" name="TextBox 86"/>
          <p:cNvSpPr txBox="1"/>
          <p:nvPr/>
        </p:nvSpPr>
        <p:spPr>
          <a:xfrm>
            <a:off x="676609" y="404664"/>
            <a:ext cx="7920880" cy="707886"/>
          </a:xfrm>
          <a:prstGeom prst="rect">
            <a:avLst/>
          </a:prstGeom>
          <a:noFill/>
        </p:spPr>
        <p:txBody>
          <a:bodyPr wrap="square" rtlCol="0">
            <a:spAutoFit/>
          </a:bodyPr>
          <a:lstStyle/>
          <a:p>
            <a:pPr algn="ctr"/>
            <a:r>
              <a:rPr lang="ru-RU" sz="4000" dirty="0" smtClean="0"/>
              <a:t>Опцион </a:t>
            </a:r>
            <a:r>
              <a:rPr lang="ru-RU" sz="4000" dirty="0" err="1" smtClean="0"/>
              <a:t>колл</a:t>
            </a:r>
            <a:r>
              <a:rPr lang="ru-RU" sz="4000" dirty="0" smtClean="0"/>
              <a:t> на золото</a:t>
            </a:r>
            <a:endParaRPr lang="ru-RU" sz="4000" dirty="0"/>
          </a:p>
        </p:txBody>
      </p:sp>
      <p:sp>
        <p:nvSpPr>
          <p:cNvPr id="2" name="Номер слайда 1"/>
          <p:cNvSpPr>
            <a:spLocks noGrp="1"/>
          </p:cNvSpPr>
          <p:nvPr>
            <p:ph type="sldNum" sz="quarter" idx="12"/>
          </p:nvPr>
        </p:nvSpPr>
        <p:spPr/>
        <p:txBody>
          <a:bodyPr/>
          <a:lstStyle/>
          <a:p>
            <a:fld id="{B19B0651-EE4F-4900-A07F-96A6BFA9D0F0}" type="slidenum">
              <a:rPr lang="ru-RU" smtClean="0"/>
              <a:t>105</a:t>
            </a:fld>
            <a:endParaRPr lang="ru-RU"/>
          </a:p>
        </p:txBody>
      </p:sp>
    </p:spTree>
    <p:extLst>
      <p:ext uri="{BB962C8B-B14F-4D97-AF65-F5344CB8AC3E}">
        <p14:creationId xmlns:p14="http://schemas.microsoft.com/office/powerpoint/2010/main" val="1757963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1761833013"/>
              </p:ext>
            </p:extLst>
          </p:nvPr>
        </p:nvGraphicFramePr>
        <p:xfrm>
          <a:off x="179511" y="3984352"/>
          <a:ext cx="2690905" cy="1152128"/>
        </p:xfrm>
        <a:graphic>
          <a:graphicData uri="http://schemas.openxmlformats.org/drawingml/2006/table">
            <a:tbl>
              <a:tblPr firstRow="1" bandRow="1">
                <a:tableStyleId>{5940675A-B579-460E-94D1-54222C63F5DA}</a:tableStyleId>
              </a:tblPr>
              <a:tblGrid>
                <a:gridCol w="1187164"/>
                <a:gridCol w="1503741"/>
              </a:tblGrid>
              <a:tr h="576064">
                <a:tc>
                  <a:txBody>
                    <a:bodyPr/>
                    <a:lstStyle/>
                    <a:p>
                      <a:pPr algn="ctr"/>
                      <a:r>
                        <a:rPr lang="ru-RU" sz="2400" dirty="0" smtClean="0"/>
                        <a:t>$926,30</a:t>
                      </a:r>
                      <a:endParaRPr lang="ru-RU" sz="2400" dirty="0"/>
                    </a:p>
                  </a:txBody>
                  <a:tcPr marL="0" marR="0" marT="0" marB="0" anchor="ctr">
                    <a:solidFill>
                      <a:schemeClr val="bg1">
                        <a:lumMod val="85000"/>
                      </a:schemeClr>
                    </a:solidFill>
                  </a:tcPr>
                </a:tc>
                <a:tc>
                  <a:txBody>
                    <a:bodyPr/>
                    <a:lstStyle/>
                    <a:p>
                      <a:pPr algn="ctr"/>
                      <a:endParaRPr lang="ru-RU" sz="2400" dirty="0"/>
                    </a:p>
                  </a:txBody>
                  <a:tcPr marL="0" marR="0" marT="0" marB="0" anchor="ctr"/>
                </a:tc>
              </a:tr>
              <a:tr h="576064">
                <a:tc>
                  <a:txBody>
                    <a:bodyPr/>
                    <a:lstStyle/>
                    <a:p>
                      <a:pPr algn="ctr"/>
                      <a:endParaRPr lang="ru-RU" sz="2400" dirty="0"/>
                    </a:p>
                  </a:txBody>
                  <a:tcPr marL="0" marR="0" marT="0" marB="0" anchor="ctr"/>
                </a:tc>
                <a:tc>
                  <a:txBody>
                    <a:bodyPr/>
                    <a:lstStyle/>
                    <a:p>
                      <a:pPr algn="ctr"/>
                      <a:endParaRPr lang="ru-RU" sz="2400" dirty="0"/>
                    </a:p>
                  </a:txBody>
                  <a:tcPr marL="0" marR="0" marT="0" marB="0" anchor="ctr"/>
                </a:tc>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3686826061"/>
              </p:ext>
            </p:extLst>
          </p:nvPr>
        </p:nvGraphicFramePr>
        <p:xfrm>
          <a:off x="3113050" y="2492896"/>
          <a:ext cx="2592288" cy="1728192"/>
        </p:xfrm>
        <a:graphic>
          <a:graphicData uri="http://schemas.openxmlformats.org/drawingml/2006/table">
            <a:tbl>
              <a:tblPr firstRow="1" bandRow="1">
                <a:tableStyleId>{5940675A-B579-460E-94D1-54222C63F5DA}</a:tableStyleId>
              </a:tblPr>
              <a:tblGrid>
                <a:gridCol w="1143657"/>
                <a:gridCol w="1448631"/>
              </a:tblGrid>
              <a:tr h="576064">
                <a:tc>
                  <a:txBody>
                    <a:bodyPr/>
                    <a:lstStyle/>
                    <a:p>
                      <a:pPr algn="ctr"/>
                      <a:endParaRPr lang="ru-RU" sz="2400" dirty="0" smtClean="0"/>
                    </a:p>
                  </a:txBody>
                  <a:tcPr marL="0" marR="0" marT="0" marB="0" anchor="ctr"/>
                </a:tc>
                <a:tc>
                  <a:txBody>
                    <a:bodyPr/>
                    <a:lstStyle/>
                    <a:p>
                      <a:pPr algn="ctr"/>
                      <a:endParaRPr lang="en-US" sz="2400" dirty="0" smtClean="0"/>
                    </a:p>
                  </a:txBody>
                  <a:tcPr marL="0" marR="0" marT="0" marB="0" anchor="ctr"/>
                </a:tc>
              </a:tr>
              <a:tr h="576064">
                <a:tc>
                  <a:txBody>
                    <a:bodyPr/>
                    <a:lstStyle/>
                    <a:p>
                      <a:pPr algn="ctr"/>
                      <a:r>
                        <a:rPr lang="ru-RU" sz="2400" dirty="0" smtClean="0"/>
                        <a:t>$996,98</a:t>
                      </a:r>
                    </a:p>
                  </a:txBody>
                  <a:tcPr marL="0" marR="0" marT="0" marB="0" anchor="ctr">
                    <a:solidFill>
                      <a:schemeClr val="bg1">
                        <a:lumMod val="85000"/>
                      </a:schemeClr>
                    </a:solidFill>
                  </a:tcPr>
                </a:tc>
                <a:tc>
                  <a:txBody>
                    <a:bodyPr/>
                    <a:lstStyle/>
                    <a:p>
                      <a:pPr algn="ctr"/>
                      <a:endParaRPr lang="en-US" sz="2400" dirty="0" smtClean="0"/>
                    </a:p>
                  </a:txBody>
                  <a:tcPr marL="0" marR="0" marT="0" marB="0" anchor="ctr"/>
                </a:tc>
              </a:tr>
              <a:tr h="576064">
                <a:tc>
                  <a:txBody>
                    <a:bodyPr/>
                    <a:lstStyle/>
                    <a:p>
                      <a:pPr algn="ctr"/>
                      <a:endParaRPr lang="ru-RU" sz="2400" dirty="0"/>
                    </a:p>
                  </a:txBody>
                  <a:tcPr marL="0" marR="0" marT="0" marB="0" anchor="ctr"/>
                </a:tc>
                <a:tc>
                  <a:txBody>
                    <a:bodyPr/>
                    <a:lstStyle/>
                    <a:p>
                      <a:pPr algn="ctr"/>
                      <a:endParaRPr lang="en-US" sz="2400" dirty="0" smtClean="0"/>
                    </a:p>
                  </a:txBody>
                  <a:tcPr marL="0" marR="0" marT="0" marB="0" anchor="ctr"/>
                </a:tc>
              </a:tr>
            </a:tbl>
          </a:graphicData>
        </a:graphic>
      </p:graphicFrame>
      <p:graphicFrame>
        <p:nvGraphicFramePr>
          <p:cNvPr id="8" name="Таблица 7"/>
          <p:cNvGraphicFramePr>
            <a:graphicFrameLocks noGrp="1"/>
          </p:cNvGraphicFramePr>
          <p:nvPr>
            <p:extLst>
              <p:ext uri="{D42A27DB-BD31-4B8C-83A1-F6EECF244321}">
                <p14:modId xmlns:p14="http://schemas.microsoft.com/office/powerpoint/2010/main" val="1805436655"/>
              </p:ext>
            </p:extLst>
          </p:nvPr>
        </p:nvGraphicFramePr>
        <p:xfrm>
          <a:off x="3126726" y="4533451"/>
          <a:ext cx="2619819" cy="1728192"/>
        </p:xfrm>
        <a:graphic>
          <a:graphicData uri="http://schemas.openxmlformats.org/drawingml/2006/table">
            <a:tbl>
              <a:tblPr firstRow="1" bandRow="1">
                <a:tableStyleId>{5940675A-B579-460E-94D1-54222C63F5DA}</a:tableStyleId>
              </a:tblPr>
              <a:tblGrid>
                <a:gridCol w="1155803"/>
                <a:gridCol w="1464016"/>
              </a:tblGrid>
              <a:tr h="576064">
                <a:tc>
                  <a:txBody>
                    <a:bodyPr/>
                    <a:lstStyle/>
                    <a:p>
                      <a:pPr algn="ctr"/>
                      <a:endParaRPr lang="ru-RU" sz="2400" dirty="0"/>
                    </a:p>
                  </a:txBody>
                  <a:tcPr marL="0" marR="0" marT="0" marB="0" anchor="ctr"/>
                </a:tc>
                <a:tc>
                  <a:txBody>
                    <a:bodyPr/>
                    <a:lstStyle/>
                    <a:p>
                      <a:pPr algn="ctr"/>
                      <a:endParaRPr lang="ru-RU" sz="2400" dirty="0"/>
                    </a:p>
                  </a:txBody>
                  <a:tcPr marL="0" marR="0" marT="0" marB="0" anchor="ctr"/>
                </a:tc>
              </a:tr>
              <a:tr h="576064">
                <a:tc>
                  <a:txBody>
                    <a:bodyPr/>
                    <a:lstStyle/>
                    <a:p>
                      <a:pPr algn="ctr"/>
                      <a:r>
                        <a:rPr lang="ru-RU" sz="2400" dirty="0" smtClean="0"/>
                        <a:t>$908,38</a:t>
                      </a:r>
                    </a:p>
                  </a:txBody>
                  <a:tcPr marL="0" marR="0" marT="0" marB="0" anchor="ctr">
                    <a:solidFill>
                      <a:schemeClr val="bg1">
                        <a:lumMod val="85000"/>
                      </a:schemeClr>
                    </a:solidFill>
                  </a:tcPr>
                </a:tc>
                <a:tc>
                  <a:txBody>
                    <a:bodyPr/>
                    <a:lstStyle/>
                    <a:p>
                      <a:pPr algn="ctr"/>
                      <a:endParaRPr lang="ru-RU" sz="2400" dirty="0"/>
                    </a:p>
                  </a:txBody>
                  <a:tcPr marL="0" marR="0" marT="0" marB="0" anchor="ctr"/>
                </a:tc>
              </a:tr>
              <a:tr h="576064">
                <a:tc>
                  <a:txBody>
                    <a:bodyPr/>
                    <a:lstStyle/>
                    <a:p>
                      <a:pPr algn="ctr"/>
                      <a:endParaRPr lang="ru-RU" sz="2400" dirty="0"/>
                    </a:p>
                  </a:txBody>
                  <a:tcPr marL="0" marR="0" marT="0" marB="0" anchor="ctr"/>
                </a:tc>
                <a:tc>
                  <a:txBody>
                    <a:bodyPr/>
                    <a:lstStyle/>
                    <a:p>
                      <a:pPr algn="ctr"/>
                      <a:endParaRPr lang="ru-RU" sz="2400" dirty="0"/>
                    </a:p>
                  </a:txBody>
                  <a:tcPr marL="0" marR="0" marT="0" marB="0" anchor="ctr"/>
                </a:tc>
              </a:tr>
            </a:tbl>
          </a:graphicData>
        </a:graphic>
      </p:graphicFrame>
      <p:cxnSp>
        <p:nvCxnSpPr>
          <p:cNvPr id="10" name="Прямая соединительная линия 9"/>
          <p:cNvCxnSpPr>
            <a:stCxn id="6" idx="3"/>
            <a:endCxn id="7" idx="1"/>
          </p:cNvCxnSpPr>
          <p:nvPr/>
        </p:nvCxnSpPr>
        <p:spPr>
          <a:xfrm flipV="1">
            <a:off x="2870416" y="3356992"/>
            <a:ext cx="242634" cy="120342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Таблица 10"/>
          <p:cNvGraphicFramePr>
            <a:graphicFrameLocks noGrp="1"/>
          </p:cNvGraphicFramePr>
          <p:nvPr>
            <p:extLst>
              <p:ext uri="{D42A27DB-BD31-4B8C-83A1-F6EECF244321}">
                <p14:modId xmlns:p14="http://schemas.microsoft.com/office/powerpoint/2010/main" val="2908844077"/>
              </p:ext>
            </p:extLst>
          </p:nvPr>
        </p:nvGraphicFramePr>
        <p:xfrm>
          <a:off x="6160640" y="5949280"/>
          <a:ext cx="2736304" cy="576064"/>
        </p:xfrm>
        <a:graphic>
          <a:graphicData uri="http://schemas.openxmlformats.org/drawingml/2006/table">
            <a:tbl>
              <a:tblPr firstRow="1" bandRow="1">
                <a:tableStyleId>{5940675A-B579-460E-94D1-54222C63F5DA}</a:tableStyleId>
              </a:tblPr>
              <a:tblGrid>
                <a:gridCol w="1363688"/>
                <a:gridCol w="1372616"/>
              </a:tblGrid>
              <a:tr h="576064">
                <a:tc>
                  <a:txBody>
                    <a:bodyPr/>
                    <a:lstStyle/>
                    <a:p>
                      <a:pPr algn="ctr"/>
                      <a:r>
                        <a:rPr lang="ru-RU" sz="2400" dirty="0" smtClean="0"/>
                        <a:t>$890,8</a:t>
                      </a:r>
                      <a:endParaRPr lang="ru-RU" sz="2400" dirty="0"/>
                    </a:p>
                  </a:txBody>
                  <a:tcPr marL="0" marR="0" marT="0" marB="0" anchor="ctr">
                    <a:solidFill>
                      <a:schemeClr val="bg1">
                        <a:lumMod val="85000"/>
                      </a:schemeClr>
                    </a:solidFill>
                  </a:tcPr>
                </a:tc>
                <a:tc>
                  <a:txBody>
                    <a:bodyPr/>
                    <a:lstStyle/>
                    <a:p>
                      <a:pPr algn="ctr"/>
                      <a:r>
                        <a:rPr lang="en-US" sz="2400" dirty="0" smtClean="0"/>
                        <a:t>z=</a:t>
                      </a:r>
                      <a:endParaRPr lang="ru-RU" sz="2400" dirty="0"/>
                    </a:p>
                  </a:txBody>
                  <a:tcPr marL="0" marR="0" marT="0" marB="0" anchor="ctr"/>
                </a:tc>
              </a:tr>
            </a:tbl>
          </a:graphicData>
        </a:graphic>
      </p:graphicFrame>
      <p:graphicFrame>
        <p:nvGraphicFramePr>
          <p:cNvPr id="12" name="Таблица 11"/>
          <p:cNvGraphicFramePr>
            <a:graphicFrameLocks noGrp="1"/>
          </p:cNvGraphicFramePr>
          <p:nvPr>
            <p:extLst>
              <p:ext uri="{D42A27DB-BD31-4B8C-83A1-F6EECF244321}">
                <p14:modId xmlns:p14="http://schemas.microsoft.com/office/powerpoint/2010/main" val="2454382501"/>
              </p:ext>
            </p:extLst>
          </p:nvPr>
        </p:nvGraphicFramePr>
        <p:xfrm>
          <a:off x="6160640" y="3958704"/>
          <a:ext cx="2736304" cy="576064"/>
        </p:xfrm>
        <a:graphic>
          <a:graphicData uri="http://schemas.openxmlformats.org/drawingml/2006/table">
            <a:tbl>
              <a:tblPr firstRow="1" bandRow="1">
                <a:tableStyleId>{5940675A-B579-460E-94D1-54222C63F5DA}</a:tableStyleId>
              </a:tblPr>
              <a:tblGrid>
                <a:gridCol w="1363688"/>
                <a:gridCol w="1372616"/>
              </a:tblGrid>
              <a:tr h="576064">
                <a:tc>
                  <a:txBody>
                    <a:bodyPr/>
                    <a:lstStyle/>
                    <a:p>
                      <a:pPr algn="ctr"/>
                      <a:r>
                        <a:rPr lang="ru-RU" sz="2400" dirty="0" smtClean="0"/>
                        <a:t>$977,69</a:t>
                      </a:r>
                      <a:endParaRPr lang="ru-RU" sz="2400" dirty="0"/>
                    </a:p>
                  </a:txBody>
                  <a:tcPr marL="0" marR="0" marT="0" marB="0" anchor="ctr">
                    <a:solidFill>
                      <a:schemeClr val="bg1">
                        <a:lumMod val="85000"/>
                      </a:schemeClr>
                    </a:solidFill>
                  </a:tcPr>
                </a:tc>
                <a:tc>
                  <a:txBody>
                    <a:bodyPr/>
                    <a:lstStyle/>
                    <a:p>
                      <a:pPr algn="ctr"/>
                      <a:r>
                        <a:rPr lang="en-US" sz="2400" dirty="0" smtClean="0"/>
                        <a:t>z=</a:t>
                      </a:r>
                      <a:endParaRPr lang="ru-RU" sz="2400" dirty="0"/>
                    </a:p>
                  </a:txBody>
                  <a:tcPr marL="0" marR="0" marT="0" marB="0" anchor="ctr"/>
                </a:tc>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2399074557"/>
              </p:ext>
            </p:extLst>
          </p:nvPr>
        </p:nvGraphicFramePr>
        <p:xfrm>
          <a:off x="6138161" y="2003512"/>
          <a:ext cx="2736304" cy="576064"/>
        </p:xfrm>
        <a:graphic>
          <a:graphicData uri="http://schemas.openxmlformats.org/drawingml/2006/table">
            <a:tbl>
              <a:tblPr firstRow="1" bandRow="1">
                <a:tableStyleId>{5940675A-B579-460E-94D1-54222C63F5DA}</a:tableStyleId>
              </a:tblPr>
              <a:tblGrid>
                <a:gridCol w="1314159"/>
                <a:gridCol w="1422145"/>
              </a:tblGrid>
              <a:tr h="576064">
                <a:tc>
                  <a:txBody>
                    <a:bodyPr/>
                    <a:lstStyle/>
                    <a:p>
                      <a:pPr algn="ctr"/>
                      <a:r>
                        <a:rPr lang="ru-RU" sz="2400" dirty="0" smtClean="0"/>
                        <a:t>$1 073,06</a:t>
                      </a:r>
                    </a:p>
                  </a:txBody>
                  <a:tcPr marL="0" marR="0" marT="0" marB="0" anchor="ctr">
                    <a:solidFill>
                      <a:schemeClr val="bg1">
                        <a:lumMod val="85000"/>
                      </a:schemeClr>
                    </a:solidFill>
                  </a:tcPr>
                </a:tc>
                <a:tc>
                  <a:txBody>
                    <a:bodyPr/>
                    <a:lstStyle/>
                    <a:p>
                      <a:pPr algn="ctr"/>
                      <a:r>
                        <a:rPr lang="en-US" sz="2400" dirty="0" smtClean="0"/>
                        <a:t>z</a:t>
                      </a:r>
                      <a:r>
                        <a:rPr lang="ru-RU" sz="2400" dirty="0" smtClean="0"/>
                        <a:t>=</a:t>
                      </a:r>
                      <a:endParaRPr lang="en-US" sz="2400" dirty="0" smtClean="0"/>
                    </a:p>
                  </a:txBody>
                  <a:tcPr marL="0" marR="0" marT="0" marB="0" anchor="ctr"/>
                </a:tc>
              </a:tr>
            </a:tbl>
          </a:graphicData>
        </a:graphic>
      </p:graphicFrame>
      <p:cxnSp>
        <p:nvCxnSpPr>
          <p:cNvPr id="16" name="Прямая соединительная линия 15"/>
          <p:cNvCxnSpPr>
            <a:stCxn id="6" idx="3"/>
            <a:endCxn id="8" idx="1"/>
          </p:cNvCxnSpPr>
          <p:nvPr/>
        </p:nvCxnSpPr>
        <p:spPr>
          <a:xfrm>
            <a:off x="2870416" y="4560416"/>
            <a:ext cx="256310" cy="837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7" idx="3"/>
            <a:endCxn id="13" idx="1"/>
          </p:cNvCxnSpPr>
          <p:nvPr/>
        </p:nvCxnSpPr>
        <p:spPr>
          <a:xfrm flipV="1">
            <a:off x="5705338" y="2291544"/>
            <a:ext cx="432823" cy="1065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7" idx="3"/>
            <a:endCxn id="12" idx="1"/>
          </p:cNvCxnSpPr>
          <p:nvPr/>
        </p:nvCxnSpPr>
        <p:spPr>
          <a:xfrm>
            <a:off x="5705338" y="3356992"/>
            <a:ext cx="455302" cy="889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8" idx="3"/>
            <a:endCxn id="12" idx="1"/>
          </p:cNvCxnSpPr>
          <p:nvPr/>
        </p:nvCxnSpPr>
        <p:spPr>
          <a:xfrm flipV="1">
            <a:off x="5746545" y="4246736"/>
            <a:ext cx="414095" cy="1150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8" idx="3"/>
            <a:endCxn id="11" idx="1"/>
          </p:cNvCxnSpPr>
          <p:nvPr/>
        </p:nvCxnSpPr>
        <p:spPr>
          <a:xfrm>
            <a:off x="5746545" y="5397547"/>
            <a:ext cx="414095" cy="839765"/>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10460" y="1621092"/>
            <a:ext cx="8352928" cy="400110"/>
          </a:xfrm>
          <a:prstGeom prst="rect">
            <a:avLst/>
          </a:prstGeom>
          <a:noFill/>
        </p:spPr>
        <p:txBody>
          <a:bodyPr wrap="square" rtlCol="0">
            <a:spAutoFit/>
          </a:bodyPr>
          <a:lstStyle/>
          <a:p>
            <a:r>
              <a:rPr lang="ru-RU" dirty="0" smtClean="0"/>
              <a:t>С</a:t>
            </a:r>
            <a:r>
              <a:rPr lang="ru-RU" sz="2000" dirty="0" smtClean="0"/>
              <a:t>егодня			1-ый месяц			2-ой месяц</a:t>
            </a:r>
            <a:endParaRPr lang="ru-RU" sz="2000" dirty="0"/>
          </a:p>
        </p:txBody>
      </p:sp>
      <p:sp>
        <p:nvSpPr>
          <p:cNvPr id="87" name="TextBox 86"/>
          <p:cNvSpPr txBox="1"/>
          <p:nvPr/>
        </p:nvSpPr>
        <p:spPr>
          <a:xfrm>
            <a:off x="676609" y="404664"/>
            <a:ext cx="7920880" cy="707886"/>
          </a:xfrm>
          <a:prstGeom prst="rect">
            <a:avLst/>
          </a:prstGeom>
          <a:noFill/>
        </p:spPr>
        <p:txBody>
          <a:bodyPr wrap="square" rtlCol="0">
            <a:spAutoFit/>
          </a:bodyPr>
          <a:lstStyle/>
          <a:p>
            <a:pPr algn="ctr"/>
            <a:r>
              <a:rPr lang="ru-RU" sz="4000" dirty="0" smtClean="0"/>
              <a:t>Опцион </a:t>
            </a:r>
            <a:r>
              <a:rPr lang="ru-RU" sz="4000" dirty="0" err="1" smtClean="0"/>
              <a:t>колл</a:t>
            </a:r>
            <a:r>
              <a:rPr lang="ru-RU" sz="4000" dirty="0" smtClean="0"/>
              <a:t> на золото</a:t>
            </a:r>
            <a:endParaRPr lang="ru-RU" sz="4000" dirty="0"/>
          </a:p>
        </p:txBody>
      </p:sp>
      <p:sp>
        <p:nvSpPr>
          <p:cNvPr id="2" name="Номер слайда 1"/>
          <p:cNvSpPr>
            <a:spLocks noGrp="1"/>
          </p:cNvSpPr>
          <p:nvPr>
            <p:ph type="sldNum" sz="quarter" idx="12"/>
          </p:nvPr>
        </p:nvSpPr>
        <p:spPr/>
        <p:txBody>
          <a:bodyPr/>
          <a:lstStyle/>
          <a:p>
            <a:fld id="{B19B0651-EE4F-4900-A07F-96A6BFA9D0F0}" type="slidenum">
              <a:rPr lang="ru-RU" smtClean="0"/>
              <a:t>106</a:t>
            </a:fld>
            <a:endParaRPr lang="ru-RU"/>
          </a:p>
        </p:txBody>
      </p:sp>
    </p:spTree>
    <p:extLst>
      <p:ext uri="{BB962C8B-B14F-4D97-AF65-F5344CB8AC3E}">
        <p14:creationId xmlns:p14="http://schemas.microsoft.com/office/powerpoint/2010/main" val="78002211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1431954255"/>
              </p:ext>
            </p:extLst>
          </p:nvPr>
        </p:nvGraphicFramePr>
        <p:xfrm>
          <a:off x="179511" y="3984352"/>
          <a:ext cx="2690905" cy="1152128"/>
        </p:xfrm>
        <a:graphic>
          <a:graphicData uri="http://schemas.openxmlformats.org/drawingml/2006/table">
            <a:tbl>
              <a:tblPr firstRow="1" bandRow="1">
                <a:tableStyleId>{5940675A-B579-460E-94D1-54222C63F5DA}</a:tableStyleId>
              </a:tblPr>
              <a:tblGrid>
                <a:gridCol w="1187164"/>
                <a:gridCol w="1503741"/>
              </a:tblGrid>
              <a:tr h="576064">
                <a:tc>
                  <a:txBody>
                    <a:bodyPr/>
                    <a:lstStyle/>
                    <a:p>
                      <a:pPr algn="ctr"/>
                      <a:r>
                        <a:rPr lang="ru-RU" sz="2400" dirty="0" smtClean="0"/>
                        <a:t>$926,30</a:t>
                      </a:r>
                      <a:endParaRPr lang="ru-RU" sz="2400" dirty="0"/>
                    </a:p>
                  </a:txBody>
                  <a:tcPr marL="0" marR="0" marT="0" marB="0" anchor="ctr">
                    <a:solidFill>
                      <a:schemeClr val="bg1">
                        <a:lumMod val="85000"/>
                      </a:schemeClr>
                    </a:solidFill>
                  </a:tcPr>
                </a:tc>
                <a:tc>
                  <a:txBody>
                    <a:bodyPr/>
                    <a:lstStyle/>
                    <a:p>
                      <a:pPr algn="ctr"/>
                      <a:endParaRPr lang="ru-RU" sz="2400" dirty="0"/>
                    </a:p>
                  </a:txBody>
                  <a:tcPr marL="0" marR="0" marT="0" marB="0" anchor="ctr"/>
                </a:tc>
              </a:tr>
              <a:tr h="576064">
                <a:tc>
                  <a:txBody>
                    <a:bodyPr/>
                    <a:lstStyle/>
                    <a:p>
                      <a:pPr algn="ctr"/>
                      <a:endParaRPr lang="ru-RU" sz="2400" dirty="0"/>
                    </a:p>
                  </a:txBody>
                  <a:tcPr marL="0" marR="0" marT="0" marB="0" anchor="ctr"/>
                </a:tc>
                <a:tc>
                  <a:txBody>
                    <a:bodyPr/>
                    <a:lstStyle/>
                    <a:p>
                      <a:pPr algn="ctr"/>
                      <a:endParaRPr lang="ru-RU" sz="2400" dirty="0"/>
                    </a:p>
                  </a:txBody>
                  <a:tcPr marL="0" marR="0" marT="0" marB="0" anchor="ctr"/>
                </a:tc>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791330790"/>
              </p:ext>
            </p:extLst>
          </p:nvPr>
        </p:nvGraphicFramePr>
        <p:xfrm>
          <a:off x="3113050" y="2492896"/>
          <a:ext cx="2592288" cy="1728192"/>
        </p:xfrm>
        <a:graphic>
          <a:graphicData uri="http://schemas.openxmlformats.org/drawingml/2006/table">
            <a:tbl>
              <a:tblPr firstRow="1" bandRow="1">
                <a:tableStyleId>{5940675A-B579-460E-94D1-54222C63F5DA}</a:tableStyleId>
              </a:tblPr>
              <a:tblGrid>
                <a:gridCol w="1143657"/>
                <a:gridCol w="1448631"/>
              </a:tblGrid>
              <a:tr h="576064">
                <a:tc>
                  <a:txBody>
                    <a:bodyPr/>
                    <a:lstStyle/>
                    <a:p>
                      <a:pPr algn="ctr"/>
                      <a:endParaRPr lang="ru-RU" sz="2400" dirty="0" smtClean="0"/>
                    </a:p>
                  </a:txBody>
                  <a:tcPr marL="0" marR="0" marT="0" marB="0" anchor="ctr"/>
                </a:tc>
                <a:tc>
                  <a:txBody>
                    <a:bodyPr/>
                    <a:lstStyle/>
                    <a:p>
                      <a:pPr algn="ctr"/>
                      <a:endParaRPr lang="en-US" sz="2400" dirty="0" smtClean="0"/>
                    </a:p>
                  </a:txBody>
                  <a:tcPr marL="0" marR="0" marT="0" marB="0" anchor="ctr"/>
                </a:tc>
              </a:tr>
              <a:tr h="576064">
                <a:tc>
                  <a:txBody>
                    <a:bodyPr/>
                    <a:lstStyle/>
                    <a:p>
                      <a:pPr algn="ctr"/>
                      <a:r>
                        <a:rPr lang="ru-RU" sz="2400" dirty="0" smtClean="0"/>
                        <a:t>$996,98</a:t>
                      </a:r>
                    </a:p>
                  </a:txBody>
                  <a:tcPr marL="0" marR="0" marT="0" marB="0" anchor="ctr">
                    <a:solidFill>
                      <a:schemeClr val="bg1">
                        <a:lumMod val="85000"/>
                      </a:schemeClr>
                    </a:solidFill>
                  </a:tcPr>
                </a:tc>
                <a:tc>
                  <a:txBody>
                    <a:bodyPr/>
                    <a:lstStyle/>
                    <a:p>
                      <a:pPr algn="ctr"/>
                      <a:endParaRPr lang="en-US" sz="2400" dirty="0" smtClean="0"/>
                    </a:p>
                  </a:txBody>
                  <a:tcPr marL="0" marR="0" marT="0" marB="0" anchor="ctr"/>
                </a:tc>
              </a:tr>
              <a:tr h="576064">
                <a:tc>
                  <a:txBody>
                    <a:bodyPr/>
                    <a:lstStyle/>
                    <a:p>
                      <a:pPr algn="ctr"/>
                      <a:endParaRPr lang="ru-RU" sz="2400" dirty="0"/>
                    </a:p>
                  </a:txBody>
                  <a:tcPr marL="0" marR="0" marT="0" marB="0" anchor="ctr"/>
                </a:tc>
                <a:tc>
                  <a:txBody>
                    <a:bodyPr/>
                    <a:lstStyle/>
                    <a:p>
                      <a:pPr algn="ctr"/>
                      <a:endParaRPr lang="en-US" sz="2400" dirty="0" smtClean="0"/>
                    </a:p>
                  </a:txBody>
                  <a:tcPr marL="0" marR="0" marT="0" marB="0" anchor="ctr"/>
                </a:tc>
              </a:tr>
            </a:tbl>
          </a:graphicData>
        </a:graphic>
      </p:graphicFrame>
      <p:graphicFrame>
        <p:nvGraphicFramePr>
          <p:cNvPr id="8" name="Таблица 7"/>
          <p:cNvGraphicFramePr>
            <a:graphicFrameLocks noGrp="1"/>
          </p:cNvGraphicFramePr>
          <p:nvPr>
            <p:extLst>
              <p:ext uri="{D42A27DB-BD31-4B8C-83A1-F6EECF244321}">
                <p14:modId xmlns:p14="http://schemas.microsoft.com/office/powerpoint/2010/main" val="342186728"/>
              </p:ext>
            </p:extLst>
          </p:nvPr>
        </p:nvGraphicFramePr>
        <p:xfrm>
          <a:off x="3126726" y="4533451"/>
          <a:ext cx="2619819" cy="1728192"/>
        </p:xfrm>
        <a:graphic>
          <a:graphicData uri="http://schemas.openxmlformats.org/drawingml/2006/table">
            <a:tbl>
              <a:tblPr firstRow="1" bandRow="1">
                <a:tableStyleId>{5940675A-B579-460E-94D1-54222C63F5DA}</a:tableStyleId>
              </a:tblPr>
              <a:tblGrid>
                <a:gridCol w="1155803"/>
                <a:gridCol w="1464016"/>
              </a:tblGrid>
              <a:tr h="576064">
                <a:tc>
                  <a:txBody>
                    <a:bodyPr/>
                    <a:lstStyle/>
                    <a:p>
                      <a:pPr algn="ctr"/>
                      <a:endParaRPr lang="ru-RU" sz="2400" dirty="0"/>
                    </a:p>
                  </a:txBody>
                  <a:tcPr marL="0" marR="0" marT="0" marB="0" anchor="ctr"/>
                </a:tc>
                <a:tc>
                  <a:txBody>
                    <a:bodyPr/>
                    <a:lstStyle/>
                    <a:p>
                      <a:pPr algn="ctr"/>
                      <a:endParaRPr lang="ru-RU" sz="2400" dirty="0"/>
                    </a:p>
                  </a:txBody>
                  <a:tcPr marL="0" marR="0" marT="0" marB="0" anchor="ctr"/>
                </a:tc>
              </a:tr>
              <a:tr h="5760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400" dirty="0" smtClean="0"/>
                        <a:t>$908,38</a:t>
                      </a:r>
                    </a:p>
                  </a:txBody>
                  <a:tcPr marL="0" marR="0" marT="0" marB="0" anchor="ctr">
                    <a:solidFill>
                      <a:schemeClr val="bg1">
                        <a:lumMod val="85000"/>
                      </a:schemeClr>
                    </a:solidFill>
                  </a:tcPr>
                </a:tc>
                <a:tc>
                  <a:txBody>
                    <a:bodyPr/>
                    <a:lstStyle/>
                    <a:p>
                      <a:pPr algn="ctr"/>
                      <a:endParaRPr lang="ru-RU" sz="2400" dirty="0"/>
                    </a:p>
                  </a:txBody>
                  <a:tcPr marL="0" marR="0" marT="0" marB="0" anchor="ctr"/>
                </a:tc>
              </a:tr>
              <a:tr h="576064">
                <a:tc>
                  <a:txBody>
                    <a:bodyPr/>
                    <a:lstStyle/>
                    <a:p>
                      <a:pPr algn="ctr"/>
                      <a:endParaRPr lang="ru-RU" sz="2400" dirty="0"/>
                    </a:p>
                  </a:txBody>
                  <a:tcPr marL="0" marR="0" marT="0" marB="0" anchor="ctr"/>
                </a:tc>
                <a:tc>
                  <a:txBody>
                    <a:bodyPr/>
                    <a:lstStyle/>
                    <a:p>
                      <a:pPr algn="ctr"/>
                      <a:endParaRPr lang="ru-RU" sz="2400" dirty="0"/>
                    </a:p>
                  </a:txBody>
                  <a:tcPr marL="0" marR="0" marT="0" marB="0" anchor="ctr"/>
                </a:tc>
              </a:tr>
            </a:tbl>
          </a:graphicData>
        </a:graphic>
      </p:graphicFrame>
      <p:cxnSp>
        <p:nvCxnSpPr>
          <p:cNvPr id="10" name="Прямая соединительная линия 9"/>
          <p:cNvCxnSpPr>
            <a:stCxn id="6" idx="3"/>
            <a:endCxn id="7" idx="1"/>
          </p:cNvCxnSpPr>
          <p:nvPr/>
        </p:nvCxnSpPr>
        <p:spPr>
          <a:xfrm flipV="1">
            <a:off x="2870416" y="3356992"/>
            <a:ext cx="242634" cy="120342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Таблица 10"/>
          <p:cNvGraphicFramePr>
            <a:graphicFrameLocks noGrp="1"/>
          </p:cNvGraphicFramePr>
          <p:nvPr>
            <p:extLst>
              <p:ext uri="{D42A27DB-BD31-4B8C-83A1-F6EECF244321}">
                <p14:modId xmlns:p14="http://schemas.microsoft.com/office/powerpoint/2010/main" val="3574979997"/>
              </p:ext>
            </p:extLst>
          </p:nvPr>
        </p:nvGraphicFramePr>
        <p:xfrm>
          <a:off x="6160640" y="5949280"/>
          <a:ext cx="2736304" cy="576064"/>
        </p:xfrm>
        <a:graphic>
          <a:graphicData uri="http://schemas.openxmlformats.org/drawingml/2006/table">
            <a:tbl>
              <a:tblPr firstRow="1" bandRow="1">
                <a:tableStyleId>{5940675A-B579-460E-94D1-54222C63F5DA}</a:tableStyleId>
              </a:tblPr>
              <a:tblGrid>
                <a:gridCol w="1363688"/>
                <a:gridCol w="1372616"/>
              </a:tblGrid>
              <a:tr h="576064">
                <a:tc>
                  <a:txBody>
                    <a:bodyPr/>
                    <a:lstStyle/>
                    <a:p>
                      <a:pPr algn="ctr"/>
                      <a:r>
                        <a:rPr lang="ru-RU" sz="2400" dirty="0" smtClean="0"/>
                        <a:t>$890,8</a:t>
                      </a:r>
                      <a:endParaRPr lang="ru-RU" sz="2400" dirty="0"/>
                    </a:p>
                  </a:txBody>
                  <a:tcPr marL="0" marR="0" marT="0" marB="0" anchor="ctr">
                    <a:solidFill>
                      <a:schemeClr val="bg1">
                        <a:lumMod val="85000"/>
                      </a:schemeClr>
                    </a:solidFill>
                  </a:tcPr>
                </a:tc>
                <a:tc>
                  <a:txBody>
                    <a:bodyPr/>
                    <a:lstStyle/>
                    <a:p>
                      <a:pPr algn="ctr"/>
                      <a:r>
                        <a:rPr lang="en-US" sz="2400" dirty="0" smtClean="0"/>
                        <a:t>z=$</a:t>
                      </a:r>
                      <a:r>
                        <a:rPr lang="ru-RU" sz="2400" dirty="0" smtClean="0"/>
                        <a:t>0</a:t>
                      </a:r>
                      <a:endParaRPr lang="ru-RU" sz="2400" dirty="0"/>
                    </a:p>
                  </a:txBody>
                  <a:tcPr marL="0" marR="0" marT="0" marB="0" anchor="ctr"/>
                </a:tc>
              </a:tr>
            </a:tbl>
          </a:graphicData>
        </a:graphic>
      </p:graphicFrame>
      <p:graphicFrame>
        <p:nvGraphicFramePr>
          <p:cNvPr id="12" name="Таблица 11"/>
          <p:cNvGraphicFramePr>
            <a:graphicFrameLocks noGrp="1"/>
          </p:cNvGraphicFramePr>
          <p:nvPr>
            <p:extLst>
              <p:ext uri="{D42A27DB-BD31-4B8C-83A1-F6EECF244321}">
                <p14:modId xmlns:p14="http://schemas.microsoft.com/office/powerpoint/2010/main" val="1267605683"/>
              </p:ext>
            </p:extLst>
          </p:nvPr>
        </p:nvGraphicFramePr>
        <p:xfrm>
          <a:off x="6160640" y="3958704"/>
          <a:ext cx="2736304" cy="576064"/>
        </p:xfrm>
        <a:graphic>
          <a:graphicData uri="http://schemas.openxmlformats.org/drawingml/2006/table">
            <a:tbl>
              <a:tblPr firstRow="1" bandRow="1">
                <a:tableStyleId>{5940675A-B579-460E-94D1-54222C63F5DA}</a:tableStyleId>
              </a:tblPr>
              <a:tblGrid>
                <a:gridCol w="1363688"/>
                <a:gridCol w="1372616"/>
              </a:tblGrid>
              <a:tr h="576064">
                <a:tc>
                  <a:txBody>
                    <a:bodyPr/>
                    <a:lstStyle/>
                    <a:p>
                      <a:pPr algn="ctr"/>
                      <a:r>
                        <a:rPr lang="ru-RU" sz="2400" dirty="0" smtClean="0"/>
                        <a:t>$977,69</a:t>
                      </a:r>
                      <a:endParaRPr lang="ru-RU" sz="2400" dirty="0"/>
                    </a:p>
                  </a:txBody>
                  <a:tcPr marL="0" marR="0" marT="0" marB="0" anchor="ctr">
                    <a:solidFill>
                      <a:schemeClr val="bg1">
                        <a:lumMod val="85000"/>
                      </a:schemeClr>
                    </a:solidFill>
                  </a:tcPr>
                </a:tc>
                <a:tc>
                  <a:txBody>
                    <a:bodyPr/>
                    <a:lstStyle/>
                    <a:p>
                      <a:pPr algn="ctr"/>
                      <a:r>
                        <a:rPr lang="en-US" sz="2400" dirty="0" smtClean="0"/>
                        <a:t>z=$</a:t>
                      </a:r>
                      <a:r>
                        <a:rPr lang="ru-RU" sz="2400" dirty="0" smtClean="0"/>
                        <a:t>0</a:t>
                      </a:r>
                      <a:endParaRPr lang="ru-RU" sz="2400" dirty="0"/>
                    </a:p>
                  </a:txBody>
                  <a:tcPr marL="0" marR="0" marT="0" marB="0" anchor="ctr"/>
                </a:tc>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262878389"/>
              </p:ext>
            </p:extLst>
          </p:nvPr>
        </p:nvGraphicFramePr>
        <p:xfrm>
          <a:off x="6138161" y="2003512"/>
          <a:ext cx="2736304" cy="576064"/>
        </p:xfrm>
        <a:graphic>
          <a:graphicData uri="http://schemas.openxmlformats.org/drawingml/2006/table">
            <a:tbl>
              <a:tblPr firstRow="1" bandRow="1">
                <a:tableStyleId>{5940675A-B579-460E-94D1-54222C63F5DA}</a:tableStyleId>
              </a:tblPr>
              <a:tblGrid>
                <a:gridCol w="1314159"/>
                <a:gridCol w="1422145"/>
              </a:tblGrid>
              <a:tr h="576064">
                <a:tc>
                  <a:txBody>
                    <a:bodyPr/>
                    <a:lstStyle/>
                    <a:p>
                      <a:pPr algn="ctr"/>
                      <a:r>
                        <a:rPr lang="ru-RU" sz="2400" dirty="0" smtClean="0"/>
                        <a:t>$1 073,06</a:t>
                      </a:r>
                    </a:p>
                  </a:txBody>
                  <a:tcPr marL="0" marR="0" marT="0" marB="0" anchor="ctr">
                    <a:solidFill>
                      <a:schemeClr val="bg1">
                        <a:lumMod val="85000"/>
                      </a:schemeClr>
                    </a:solidFill>
                  </a:tcPr>
                </a:tc>
                <a:tc>
                  <a:txBody>
                    <a:bodyPr/>
                    <a:lstStyle/>
                    <a:p>
                      <a:pPr algn="ctr"/>
                      <a:r>
                        <a:rPr lang="en-US" sz="2400" dirty="0" smtClean="0"/>
                        <a:t>z=$73,06</a:t>
                      </a:r>
                    </a:p>
                  </a:txBody>
                  <a:tcPr marL="0" marR="0" marT="0" marB="0" anchor="ctr"/>
                </a:tc>
              </a:tr>
            </a:tbl>
          </a:graphicData>
        </a:graphic>
      </p:graphicFrame>
      <p:cxnSp>
        <p:nvCxnSpPr>
          <p:cNvPr id="16" name="Прямая соединительная линия 15"/>
          <p:cNvCxnSpPr>
            <a:stCxn id="6" idx="3"/>
            <a:endCxn id="8" idx="1"/>
          </p:cNvCxnSpPr>
          <p:nvPr/>
        </p:nvCxnSpPr>
        <p:spPr>
          <a:xfrm>
            <a:off x="2870416" y="4560416"/>
            <a:ext cx="256310" cy="837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7" idx="3"/>
            <a:endCxn id="13" idx="1"/>
          </p:cNvCxnSpPr>
          <p:nvPr/>
        </p:nvCxnSpPr>
        <p:spPr>
          <a:xfrm flipV="1">
            <a:off x="5705338" y="2291544"/>
            <a:ext cx="432823" cy="1065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7" idx="3"/>
            <a:endCxn id="12" idx="1"/>
          </p:cNvCxnSpPr>
          <p:nvPr/>
        </p:nvCxnSpPr>
        <p:spPr>
          <a:xfrm>
            <a:off x="5705338" y="3356992"/>
            <a:ext cx="455302" cy="889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8" idx="3"/>
            <a:endCxn id="12" idx="1"/>
          </p:cNvCxnSpPr>
          <p:nvPr/>
        </p:nvCxnSpPr>
        <p:spPr>
          <a:xfrm flipV="1">
            <a:off x="5746545" y="4246736"/>
            <a:ext cx="414095" cy="1150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8" idx="3"/>
            <a:endCxn id="11" idx="1"/>
          </p:cNvCxnSpPr>
          <p:nvPr/>
        </p:nvCxnSpPr>
        <p:spPr>
          <a:xfrm>
            <a:off x="5746545" y="5397547"/>
            <a:ext cx="414095" cy="839765"/>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10460" y="1621092"/>
            <a:ext cx="8352928" cy="400110"/>
          </a:xfrm>
          <a:prstGeom prst="rect">
            <a:avLst/>
          </a:prstGeom>
          <a:noFill/>
        </p:spPr>
        <p:txBody>
          <a:bodyPr wrap="square" rtlCol="0">
            <a:spAutoFit/>
          </a:bodyPr>
          <a:lstStyle/>
          <a:p>
            <a:r>
              <a:rPr lang="ru-RU" dirty="0" smtClean="0"/>
              <a:t>С</a:t>
            </a:r>
            <a:r>
              <a:rPr lang="ru-RU" sz="2000" dirty="0" smtClean="0"/>
              <a:t>егодня			1-ый месяц			2-ой месяц</a:t>
            </a:r>
            <a:endParaRPr lang="ru-RU" sz="2000" dirty="0"/>
          </a:p>
        </p:txBody>
      </p:sp>
      <p:sp>
        <p:nvSpPr>
          <p:cNvPr id="87" name="TextBox 86"/>
          <p:cNvSpPr txBox="1"/>
          <p:nvPr/>
        </p:nvSpPr>
        <p:spPr>
          <a:xfrm>
            <a:off x="676609" y="404664"/>
            <a:ext cx="7920880" cy="707886"/>
          </a:xfrm>
          <a:prstGeom prst="rect">
            <a:avLst/>
          </a:prstGeom>
          <a:noFill/>
        </p:spPr>
        <p:txBody>
          <a:bodyPr wrap="square" rtlCol="0">
            <a:spAutoFit/>
          </a:bodyPr>
          <a:lstStyle/>
          <a:p>
            <a:pPr algn="ctr"/>
            <a:r>
              <a:rPr lang="ru-RU" sz="4000" dirty="0" smtClean="0"/>
              <a:t>Опцион </a:t>
            </a:r>
            <a:r>
              <a:rPr lang="ru-RU" sz="4000" dirty="0" err="1" smtClean="0"/>
              <a:t>колл</a:t>
            </a:r>
            <a:r>
              <a:rPr lang="ru-RU" sz="4000" dirty="0" smtClean="0"/>
              <a:t> на золото</a:t>
            </a:r>
            <a:endParaRPr lang="ru-RU" sz="4000" dirty="0"/>
          </a:p>
        </p:txBody>
      </p:sp>
      <p:sp>
        <p:nvSpPr>
          <p:cNvPr id="2" name="Номер слайда 1"/>
          <p:cNvSpPr>
            <a:spLocks noGrp="1"/>
          </p:cNvSpPr>
          <p:nvPr>
            <p:ph type="sldNum" sz="quarter" idx="12"/>
          </p:nvPr>
        </p:nvSpPr>
        <p:spPr/>
        <p:txBody>
          <a:bodyPr/>
          <a:lstStyle/>
          <a:p>
            <a:fld id="{B19B0651-EE4F-4900-A07F-96A6BFA9D0F0}" type="slidenum">
              <a:rPr lang="ru-RU" smtClean="0"/>
              <a:t>107</a:t>
            </a:fld>
            <a:endParaRPr lang="ru-RU"/>
          </a:p>
        </p:txBody>
      </p:sp>
    </p:spTree>
    <p:extLst>
      <p:ext uri="{BB962C8B-B14F-4D97-AF65-F5344CB8AC3E}">
        <p14:creationId xmlns:p14="http://schemas.microsoft.com/office/powerpoint/2010/main" val="346751548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85000" lnSpcReduction="20000"/>
          </a:bodyPr>
          <a:lstStyle/>
          <a:p>
            <a:r>
              <a:rPr lang="az-Cyrl-AZ" dirty="0"/>
              <a:t>Цена опциона в промежуточные периоды определяется путем составления и расчета эквивалентного портфеля. Т.е. портфеля, состоящего из определенного количества базового актива и денег, стоимость которого в любой момент времени равна стоимости опциона на базовый актив.</a:t>
            </a:r>
            <a:endParaRPr lang="ru-RU" dirty="0"/>
          </a:p>
          <a:p>
            <a:r>
              <a:rPr lang="az-Cyrl-AZ" dirty="0"/>
              <a:t>Зная стоимость опциона на конец рассматриваемого периода и решив систему уравнений мы можем определить стоимость опциона на начало периода и т.д. до дня предполагаемой покупки. Это и будет теоретически справедливая цена опциона.</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108</a:t>
            </a:fld>
            <a:endParaRPr lang="ru-RU"/>
          </a:p>
        </p:txBody>
      </p:sp>
    </p:spTree>
    <p:extLst>
      <p:ext uri="{BB962C8B-B14F-4D97-AF65-F5344CB8AC3E}">
        <p14:creationId xmlns:p14="http://schemas.microsoft.com/office/powerpoint/2010/main" val="184060417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az-Cyrl-AZ" dirty="0"/>
              <a:t>При расчете стоимости опционов предполагается, что денежная часть эквивалентного портфеля приносит некоторый безрисковый доход, в случае длинной позиции по деньгам (опцион пут) или расход, в случае короткой позиции по деньгам (опцион колл). Для расчета принимаем процентную ставку по государственным облигациям США.</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109</a:t>
            </a:fld>
            <a:endParaRPr lang="ru-RU"/>
          </a:p>
        </p:txBody>
      </p:sp>
    </p:spTree>
    <p:extLst>
      <p:ext uri="{BB962C8B-B14F-4D97-AF65-F5344CB8AC3E}">
        <p14:creationId xmlns:p14="http://schemas.microsoft.com/office/powerpoint/2010/main" val="3044579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85000" lnSpcReduction="20000"/>
          </a:bodyPr>
          <a:lstStyle/>
          <a:p>
            <a:pPr marL="0" indent="0">
              <a:buNone/>
            </a:pPr>
            <a:r>
              <a:rPr lang="ru-RU" dirty="0"/>
              <a:t>И</a:t>
            </a:r>
            <a:r>
              <a:rPr lang="az-Cyrl-AZ" dirty="0"/>
              <a:t>ностранная валюта:</a:t>
            </a:r>
            <a:endParaRPr lang="ru-RU" dirty="0"/>
          </a:p>
          <a:p>
            <a:pPr marL="0" indent="0">
              <a:buNone/>
            </a:pPr>
            <a:r>
              <a:rPr lang="az-Cyrl-AZ" dirty="0"/>
              <a:t>а) денежные знаки в виде банкнот, казначейских билетов, монеты, находящиеся в обращении и являющиеся законным средством наличного платежа на территории соответствующего иностранного государства (группы иностранных государств), а также изымаемые либо изъятые из обращения, но подлежащие обмену указанные денежные знаки;</a:t>
            </a:r>
            <a:endParaRPr lang="ru-RU" dirty="0"/>
          </a:p>
          <a:p>
            <a:pPr marL="0" indent="0">
              <a:buNone/>
            </a:pPr>
            <a:r>
              <a:rPr lang="az-Cyrl-AZ" dirty="0"/>
              <a:t>б) средства на банковских счетах и в банковских вкладах в денежных единицах иностранных государств и международных денежных или расчетных единицах;</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11</a:t>
            </a:fld>
            <a:endParaRPr lang="ru-RU"/>
          </a:p>
        </p:txBody>
      </p:sp>
    </p:spTree>
    <p:extLst>
      <p:ext uri="{BB962C8B-B14F-4D97-AF65-F5344CB8AC3E}">
        <p14:creationId xmlns:p14="http://schemas.microsoft.com/office/powerpoint/2010/main" val="12458875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Cyrl-AZ" dirty="0"/>
              <a:t>Пример расчета первой промежуточной цены опциона </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chor="ctr">
                <a:normAutofit fontScale="70000" lnSpcReduction="20000"/>
              </a:bodyPr>
              <a:lstStyle/>
              <a:p>
                <a:pPr marL="0" indent="0">
                  <a:buNone/>
                </a:pPr>
                <a:r>
                  <a:rPr lang="az-Cyrl-AZ" dirty="0" smtClean="0"/>
                  <a:t>Пример расчета первой промежуточной цены опциона:</a:t>
                </a:r>
                <a:endParaRPr lang="ru-RU"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ru-RU" i="1">
                              <a:latin typeface="Cambria Math"/>
                            </a:rPr>
                          </m:ctrlPr>
                        </m:dPr>
                        <m:e>
                          <m:m>
                            <m:mPr>
                              <m:mcs>
                                <m:mc>
                                  <m:mcPr>
                                    <m:count m:val="1"/>
                                    <m:mcJc m:val="center"/>
                                  </m:mcPr>
                                </m:mc>
                              </m:mcs>
                              <m:ctrlPr>
                                <a:rPr lang="ru-RU" i="1">
                                  <a:latin typeface="Cambria Math"/>
                                </a:rPr>
                              </m:ctrlPr>
                            </m:mPr>
                            <m:mr>
                              <m:e>
                                <m:sSub>
                                  <m:sSubPr>
                                    <m:ctrlPr>
                                      <a:rPr lang="ru-RU" i="1">
                                        <a:latin typeface="Cambria Math"/>
                                      </a:rPr>
                                    </m:ctrlPr>
                                  </m:sSubPr>
                                  <m:e>
                                    <m:r>
                                      <a:rPr lang="en-US" i="1">
                                        <a:latin typeface="Cambria Math"/>
                                      </a:rPr>
                                      <m:t>𝑧</m:t>
                                    </m:r>
                                  </m:e>
                                  <m:sub>
                                    <m:r>
                                      <a:rPr lang="en-US" i="1">
                                        <a:latin typeface="Cambria Math"/>
                                      </a:rPr>
                                      <m:t>1</m:t>
                                    </m:r>
                                  </m:sub>
                                </m:sSub>
                                <m:r>
                                  <a:rPr lang="en-US" i="1">
                                    <a:latin typeface="Cambria Math"/>
                                  </a:rPr>
                                  <m:t>=996,98</m:t>
                                </m:r>
                                <m:sSub>
                                  <m:sSubPr>
                                    <m:ctrlPr>
                                      <a:rPr lang="ru-RU" i="1">
                                        <a:latin typeface="Cambria Math"/>
                                      </a:rPr>
                                    </m:ctrlPr>
                                  </m:sSubPr>
                                  <m:e>
                                    <m:r>
                                      <a:rPr lang="en-US" i="1">
                                        <a:latin typeface="Cambria Math"/>
                                      </a:rPr>
                                      <m:t>𝑥</m:t>
                                    </m:r>
                                  </m:e>
                                  <m:sub>
                                    <m:r>
                                      <a:rPr lang="en-US" i="1">
                                        <a:latin typeface="Cambria Math"/>
                                      </a:rPr>
                                      <m:t>1</m:t>
                                    </m:r>
                                  </m:sub>
                                </m:sSub>
                                <m:r>
                                  <a:rPr lang="en-US" i="1">
                                    <a:latin typeface="Cambria Math"/>
                                  </a:rPr>
                                  <m:t>+</m:t>
                                </m:r>
                                <m:sSub>
                                  <m:sSubPr>
                                    <m:ctrlPr>
                                      <a:rPr lang="ru-RU" i="1">
                                        <a:latin typeface="Cambria Math"/>
                                      </a:rPr>
                                    </m:ctrlPr>
                                  </m:sSubPr>
                                  <m:e>
                                    <m:r>
                                      <a:rPr lang="en-US" i="1">
                                        <a:latin typeface="Cambria Math"/>
                                      </a:rPr>
                                      <m:t>𝑦</m:t>
                                    </m:r>
                                  </m:e>
                                  <m:sub>
                                    <m:r>
                                      <a:rPr lang="en-US" i="1">
                                        <a:latin typeface="Cambria Math"/>
                                      </a:rPr>
                                      <m:t>1</m:t>
                                    </m:r>
                                  </m:sub>
                                </m:sSub>
                              </m:e>
                            </m:mr>
                            <m:mr>
                              <m:e>
                                <m:r>
                                  <a:rPr lang="en-US" i="1">
                                    <a:latin typeface="Cambria Math"/>
                                  </a:rPr>
                                  <m:t>73,06=</m:t>
                                </m:r>
                                <m:sSub>
                                  <m:sSubPr>
                                    <m:ctrlPr>
                                      <a:rPr lang="ru-RU" i="1">
                                        <a:latin typeface="Cambria Math"/>
                                      </a:rPr>
                                    </m:ctrlPr>
                                  </m:sSubPr>
                                  <m:e>
                                    <m:r>
                                      <a:rPr lang="en-US" i="1">
                                        <a:latin typeface="Cambria Math"/>
                                      </a:rPr>
                                      <m:t>1073,06</m:t>
                                    </m:r>
                                    <m:r>
                                      <a:rPr lang="en-US" i="1">
                                        <a:latin typeface="Cambria Math"/>
                                      </a:rPr>
                                      <m:t>𝑥</m:t>
                                    </m:r>
                                  </m:e>
                                  <m:sub>
                                    <m:r>
                                      <a:rPr lang="en-US" i="1">
                                        <a:latin typeface="Cambria Math"/>
                                      </a:rPr>
                                      <m:t>1</m:t>
                                    </m:r>
                                  </m:sub>
                                </m:sSub>
                                <m:r>
                                  <a:rPr lang="en-US" i="1">
                                    <a:latin typeface="Cambria Math"/>
                                  </a:rPr>
                                  <m:t>+</m:t>
                                </m:r>
                                <m:sSub>
                                  <m:sSubPr>
                                    <m:ctrlPr>
                                      <a:rPr lang="ru-RU" i="1">
                                        <a:latin typeface="Cambria Math"/>
                                      </a:rPr>
                                    </m:ctrlPr>
                                  </m:sSubPr>
                                  <m:e>
                                    <m:r>
                                      <a:rPr lang="en-US" i="1">
                                        <a:latin typeface="Cambria Math"/>
                                      </a:rPr>
                                      <m:t>𝑦</m:t>
                                    </m:r>
                                  </m:e>
                                  <m:sub>
                                    <m:r>
                                      <a:rPr lang="en-US" i="1">
                                        <a:latin typeface="Cambria Math"/>
                                      </a:rPr>
                                      <m:t>1</m:t>
                                    </m:r>
                                  </m:sub>
                                </m:sSub>
                                <m:d>
                                  <m:dPr>
                                    <m:ctrlPr>
                                      <a:rPr lang="ru-RU" i="1">
                                        <a:latin typeface="Cambria Math"/>
                                      </a:rPr>
                                    </m:ctrlPr>
                                  </m:dPr>
                                  <m:e>
                                    <m:r>
                                      <a:rPr lang="en-US" i="1">
                                        <a:latin typeface="Cambria Math"/>
                                      </a:rPr>
                                      <m:t>1+</m:t>
                                    </m:r>
                                    <m:r>
                                      <a:rPr lang="en-US" i="1">
                                        <a:latin typeface="Cambria Math"/>
                                      </a:rPr>
                                      <m:t>𝑟</m:t>
                                    </m:r>
                                    <m:f>
                                      <m:fPr>
                                        <m:ctrlPr>
                                          <a:rPr lang="ru-RU" i="1">
                                            <a:latin typeface="Cambria Math"/>
                                          </a:rPr>
                                        </m:ctrlPr>
                                      </m:fPr>
                                      <m:num>
                                        <m:r>
                                          <a:rPr lang="en-US" i="1">
                                            <a:latin typeface="Cambria Math"/>
                                          </a:rPr>
                                          <m:t>1</m:t>
                                        </m:r>
                                      </m:num>
                                      <m:den>
                                        <m:r>
                                          <a:rPr lang="en-US" b="0" i="1" smtClean="0">
                                            <a:latin typeface="Cambria Math"/>
                                          </a:rPr>
                                          <m:t>12</m:t>
                                        </m:r>
                                      </m:den>
                                    </m:f>
                                  </m:e>
                                </m:d>
                              </m:e>
                            </m:mr>
                            <m:mr>
                              <m:e>
                                <m:r>
                                  <a:rPr lang="en-US" i="1">
                                    <a:latin typeface="Cambria Math"/>
                                  </a:rPr>
                                  <m:t>0=</m:t>
                                </m:r>
                                <m:sSub>
                                  <m:sSubPr>
                                    <m:ctrlPr>
                                      <a:rPr lang="ru-RU" i="1">
                                        <a:latin typeface="Cambria Math"/>
                                      </a:rPr>
                                    </m:ctrlPr>
                                  </m:sSubPr>
                                  <m:e>
                                    <m:r>
                                      <a:rPr lang="en-US" i="1">
                                        <a:latin typeface="Cambria Math"/>
                                      </a:rPr>
                                      <m:t>977,69</m:t>
                                    </m:r>
                                    <m:r>
                                      <a:rPr lang="en-US" i="1">
                                        <a:latin typeface="Cambria Math"/>
                                      </a:rPr>
                                      <m:t>𝑥</m:t>
                                    </m:r>
                                  </m:e>
                                  <m:sub>
                                    <m:r>
                                      <a:rPr lang="en-US" i="1">
                                        <a:latin typeface="Cambria Math"/>
                                      </a:rPr>
                                      <m:t>1</m:t>
                                    </m:r>
                                  </m:sub>
                                </m:sSub>
                                <m:r>
                                  <a:rPr lang="en-US" i="1">
                                    <a:latin typeface="Cambria Math"/>
                                  </a:rPr>
                                  <m:t>+</m:t>
                                </m:r>
                                <m:sSub>
                                  <m:sSubPr>
                                    <m:ctrlPr>
                                      <a:rPr lang="ru-RU" i="1">
                                        <a:latin typeface="Cambria Math"/>
                                      </a:rPr>
                                    </m:ctrlPr>
                                  </m:sSubPr>
                                  <m:e>
                                    <m:r>
                                      <a:rPr lang="en-US" i="1">
                                        <a:latin typeface="Cambria Math"/>
                                      </a:rPr>
                                      <m:t>𝑦</m:t>
                                    </m:r>
                                  </m:e>
                                  <m:sub>
                                    <m:r>
                                      <a:rPr lang="en-US" i="1">
                                        <a:latin typeface="Cambria Math"/>
                                      </a:rPr>
                                      <m:t>1</m:t>
                                    </m:r>
                                  </m:sub>
                                </m:sSub>
                                <m:d>
                                  <m:dPr>
                                    <m:ctrlPr>
                                      <a:rPr lang="ru-RU" i="1">
                                        <a:latin typeface="Cambria Math"/>
                                      </a:rPr>
                                    </m:ctrlPr>
                                  </m:dPr>
                                  <m:e>
                                    <m:r>
                                      <a:rPr lang="en-US" i="1">
                                        <a:latin typeface="Cambria Math"/>
                                      </a:rPr>
                                      <m:t>1+</m:t>
                                    </m:r>
                                    <m:r>
                                      <a:rPr lang="en-US" i="1">
                                        <a:latin typeface="Cambria Math"/>
                                      </a:rPr>
                                      <m:t>𝑟</m:t>
                                    </m:r>
                                    <m:f>
                                      <m:fPr>
                                        <m:ctrlPr>
                                          <a:rPr lang="ru-RU" i="1">
                                            <a:latin typeface="Cambria Math"/>
                                          </a:rPr>
                                        </m:ctrlPr>
                                      </m:fPr>
                                      <m:num>
                                        <m:r>
                                          <a:rPr lang="en-US" i="1">
                                            <a:latin typeface="Cambria Math"/>
                                          </a:rPr>
                                          <m:t>1</m:t>
                                        </m:r>
                                      </m:num>
                                      <m:den>
                                        <m:r>
                                          <a:rPr lang="en-US" b="0" i="1" smtClean="0">
                                            <a:latin typeface="Cambria Math"/>
                                          </a:rPr>
                                          <m:t>12</m:t>
                                        </m:r>
                                      </m:den>
                                    </m:f>
                                  </m:e>
                                </m:d>
                              </m:e>
                            </m:mr>
                          </m:m>
                        </m:e>
                      </m:d>
                    </m:oMath>
                  </m:oMathPara>
                </a14:m>
                <a:endParaRPr lang="ru-RU" dirty="0"/>
              </a:p>
              <a:p>
                <a:pPr marL="0" indent="0">
                  <a:buNone/>
                </a:pPr>
                <a14:m>
                  <m:oMath xmlns:m="http://schemas.openxmlformats.org/officeDocument/2006/math">
                    <m:sSub>
                      <m:sSubPr>
                        <m:ctrlPr>
                          <a:rPr lang="ru-RU" i="1">
                            <a:latin typeface="Cambria Math"/>
                          </a:rPr>
                        </m:ctrlPr>
                      </m:sSubPr>
                      <m:e>
                        <m:r>
                          <a:rPr lang="en-US" i="1">
                            <a:latin typeface="Cambria Math"/>
                          </a:rPr>
                          <m:t>𝑧</m:t>
                        </m:r>
                      </m:e>
                      <m:sub>
                        <m:r>
                          <a:rPr lang="ru-RU" i="1">
                            <a:latin typeface="Cambria Math"/>
                          </a:rPr>
                          <m:t>1</m:t>
                        </m:r>
                      </m:sub>
                    </m:sSub>
                  </m:oMath>
                </a14:m>
                <a:r>
                  <a:rPr lang="az-Cyrl-AZ" dirty="0"/>
                  <a:t> – промежуточная цена опциона (искомая величина);</a:t>
                </a:r>
                <a:endParaRPr lang="ru-RU" dirty="0"/>
              </a:p>
              <a:p>
                <a:pPr marL="0" indent="0">
                  <a:buNone/>
                </a:pPr>
                <a14:m>
                  <m:oMath xmlns:m="http://schemas.openxmlformats.org/officeDocument/2006/math">
                    <m:sSub>
                      <m:sSubPr>
                        <m:ctrlPr>
                          <a:rPr lang="ru-RU" i="1">
                            <a:latin typeface="Cambria Math"/>
                          </a:rPr>
                        </m:ctrlPr>
                      </m:sSubPr>
                      <m:e>
                        <m:r>
                          <a:rPr lang="en-US" i="1">
                            <a:latin typeface="Cambria Math"/>
                          </a:rPr>
                          <m:t>𝑥</m:t>
                        </m:r>
                      </m:e>
                      <m:sub>
                        <m:r>
                          <a:rPr lang="ru-RU" i="1">
                            <a:latin typeface="Cambria Math"/>
                          </a:rPr>
                          <m:t>1</m:t>
                        </m:r>
                      </m:sub>
                    </m:sSub>
                  </m:oMath>
                </a14:m>
                <a:r>
                  <a:rPr lang="az-Cyrl-AZ" dirty="0"/>
                  <a:t> – доля базового актива в портфеле (может быть дробной величиной) отрицательное значение означает короткую позицию</a:t>
                </a:r>
                <a:r>
                  <a:rPr lang="ru-RU" dirty="0"/>
                  <a:t>;</a:t>
                </a:r>
              </a:p>
              <a:p>
                <a:pPr marL="0" indent="0">
                  <a:buNone/>
                </a:pPr>
                <a14:m>
                  <m:oMath xmlns:m="http://schemas.openxmlformats.org/officeDocument/2006/math">
                    <m:sSub>
                      <m:sSubPr>
                        <m:ctrlPr>
                          <a:rPr lang="ru-RU" i="1">
                            <a:latin typeface="Cambria Math"/>
                          </a:rPr>
                        </m:ctrlPr>
                      </m:sSubPr>
                      <m:e>
                        <m:r>
                          <a:rPr lang="en-US" i="1">
                            <a:latin typeface="Cambria Math"/>
                          </a:rPr>
                          <m:t>𝑦</m:t>
                        </m:r>
                      </m:e>
                      <m:sub>
                        <m:r>
                          <a:rPr lang="ru-RU" i="1">
                            <a:latin typeface="Cambria Math"/>
                          </a:rPr>
                          <m:t>1</m:t>
                        </m:r>
                      </m:sub>
                    </m:sSub>
                  </m:oMath>
                </a14:m>
                <a:r>
                  <a:rPr lang="az-Cyrl-AZ" dirty="0"/>
                  <a:t> – количество денег в портфеле (измеряется в</a:t>
                </a:r>
                <a:r>
                  <a:rPr lang="ru-RU" dirty="0"/>
                  <a:t> </a:t>
                </a:r>
                <a:r>
                  <a:rPr lang="ru-RU" dirty="0" err="1"/>
                  <a:t>ден</a:t>
                </a:r>
                <a:r>
                  <a:rPr lang="ru-RU" dirty="0"/>
                  <a:t>. ед.</a:t>
                </a:r>
                <a:r>
                  <a:rPr lang="az-Cyrl-AZ" dirty="0"/>
                  <a:t>) отрицательное значение означает короткую позицию</a:t>
                </a:r>
                <a:r>
                  <a:rPr lang="ru-RU" dirty="0"/>
                  <a:t>;</a:t>
                </a:r>
              </a:p>
              <a:p>
                <a:pPr marL="0" indent="0">
                  <a:buNone/>
                </a:pPr>
                <a14:m>
                  <m:oMath xmlns:m="http://schemas.openxmlformats.org/officeDocument/2006/math">
                    <m:r>
                      <a:rPr lang="en-US" i="1">
                        <a:latin typeface="Cambria Math"/>
                      </a:rPr>
                      <m:t>𝑟</m:t>
                    </m:r>
                  </m:oMath>
                </a14:m>
                <a:r>
                  <a:rPr lang="en-US" dirty="0"/>
                  <a:t> </a:t>
                </a:r>
                <a:r>
                  <a:rPr lang="ru-RU" dirty="0"/>
                  <a:t>– процентная ставка без риска по займам/депозитам, годовых</a:t>
                </a:r>
                <a:r>
                  <a:rPr lang="ru-RU" dirty="0" smtClean="0"/>
                  <a:t>.</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l="-889"/>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B19B0651-EE4F-4900-A07F-96A6BFA9D0F0}" type="slidenum">
              <a:rPr lang="ru-RU" smtClean="0"/>
              <a:t>110</a:t>
            </a:fld>
            <a:endParaRPr lang="ru-RU"/>
          </a:p>
        </p:txBody>
      </p:sp>
    </p:spTree>
    <p:extLst>
      <p:ext uri="{BB962C8B-B14F-4D97-AF65-F5344CB8AC3E}">
        <p14:creationId xmlns:p14="http://schemas.microsoft.com/office/powerpoint/2010/main" val="60860749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85000" lnSpcReduction="20000"/>
          </a:bodyPr>
          <a:lstStyle/>
          <a:p>
            <a:r>
              <a:rPr lang="az-Cyrl-AZ" dirty="0"/>
              <a:t>При расчетах цены опционов колл и пут используются одинаковые формулы. Различия есть только при определении цены опциона в конце срока обращения (при вычислении  разницы между текущей котировкой базового актива и ценой исполнения опциона).</a:t>
            </a:r>
            <a:endParaRPr lang="ru-RU" dirty="0"/>
          </a:p>
          <a:p>
            <a:r>
              <a:rPr lang="az-Cyrl-AZ" dirty="0"/>
              <a:t>Промежуточная цена опциона, иногда бывает недостаточно большой, чтобы удержать владельца опциона от его исполнения, в этом случае, в качестве промежуточной цены опциона используется прибыль от его исполнения на рассматриваемую дату.</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111</a:t>
            </a:fld>
            <a:endParaRPr lang="ru-RU"/>
          </a:p>
        </p:txBody>
      </p:sp>
    </p:spTree>
    <p:extLst>
      <p:ext uri="{BB962C8B-B14F-4D97-AF65-F5344CB8AC3E}">
        <p14:creationId xmlns:p14="http://schemas.microsoft.com/office/powerpoint/2010/main" val="316941903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423197638"/>
              </p:ext>
            </p:extLst>
          </p:nvPr>
        </p:nvGraphicFramePr>
        <p:xfrm>
          <a:off x="179511" y="3984352"/>
          <a:ext cx="2690905" cy="1152128"/>
        </p:xfrm>
        <a:graphic>
          <a:graphicData uri="http://schemas.openxmlformats.org/drawingml/2006/table">
            <a:tbl>
              <a:tblPr firstRow="1" bandRow="1">
                <a:tableStyleId>{5940675A-B579-460E-94D1-54222C63F5DA}</a:tableStyleId>
              </a:tblPr>
              <a:tblGrid>
                <a:gridCol w="1187164"/>
                <a:gridCol w="1503741"/>
              </a:tblGrid>
              <a:tr h="576064">
                <a:tc>
                  <a:txBody>
                    <a:bodyPr/>
                    <a:lstStyle/>
                    <a:p>
                      <a:pPr algn="ctr"/>
                      <a:r>
                        <a:rPr lang="ru-RU" sz="2400" dirty="0" smtClean="0"/>
                        <a:t>$926,30</a:t>
                      </a:r>
                      <a:endParaRPr lang="ru-RU" sz="2400" dirty="0"/>
                    </a:p>
                  </a:txBody>
                  <a:tcPr marL="0" marR="0" marT="0" marB="0" anchor="ctr">
                    <a:solidFill>
                      <a:schemeClr val="bg1">
                        <a:lumMod val="85000"/>
                      </a:schemeClr>
                    </a:solidFill>
                  </a:tcPr>
                </a:tc>
                <a:tc>
                  <a:txBody>
                    <a:bodyPr/>
                    <a:lstStyle/>
                    <a:p>
                      <a:pPr algn="ctr"/>
                      <a:endParaRPr lang="ru-RU" sz="2400" dirty="0"/>
                    </a:p>
                  </a:txBody>
                  <a:tcPr marL="0" marR="0" marT="0" marB="0" anchor="ctr"/>
                </a:tc>
              </a:tr>
              <a:tr h="576064">
                <a:tc>
                  <a:txBody>
                    <a:bodyPr/>
                    <a:lstStyle/>
                    <a:p>
                      <a:pPr algn="ctr"/>
                      <a:endParaRPr lang="ru-RU" sz="2400" dirty="0"/>
                    </a:p>
                  </a:txBody>
                  <a:tcPr marL="0" marR="0" marT="0" marB="0" anchor="ctr"/>
                </a:tc>
                <a:tc>
                  <a:txBody>
                    <a:bodyPr/>
                    <a:lstStyle/>
                    <a:p>
                      <a:pPr algn="ctr"/>
                      <a:endParaRPr lang="ru-RU" sz="2400" dirty="0"/>
                    </a:p>
                  </a:txBody>
                  <a:tcPr marL="0" marR="0" marT="0" marB="0" anchor="ctr"/>
                </a:tc>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1838495812"/>
              </p:ext>
            </p:extLst>
          </p:nvPr>
        </p:nvGraphicFramePr>
        <p:xfrm>
          <a:off x="3113050" y="2492896"/>
          <a:ext cx="2592288" cy="1728192"/>
        </p:xfrm>
        <a:graphic>
          <a:graphicData uri="http://schemas.openxmlformats.org/drawingml/2006/table">
            <a:tbl>
              <a:tblPr firstRow="1" bandRow="1">
                <a:tableStyleId>{5940675A-B579-460E-94D1-54222C63F5DA}</a:tableStyleId>
              </a:tblPr>
              <a:tblGrid>
                <a:gridCol w="1143657"/>
                <a:gridCol w="1448631"/>
              </a:tblGrid>
              <a:tr h="576064">
                <a:tc>
                  <a:txBody>
                    <a:bodyPr/>
                    <a:lstStyle/>
                    <a:p>
                      <a:pPr algn="ctr"/>
                      <a:endParaRPr lang="ru-RU" sz="2400" dirty="0" smtClean="0"/>
                    </a:p>
                  </a:txBody>
                  <a:tcPr marL="0" marR="0" marT="0" marB="0" anchor="ctr"/>
                </a:tc>
                <a:tc>
                  <a:txBody>
                    <a:bodyPr/>
                    <a:lstStyle/>
                    <a:p>
                      <a:pPr algn="ctr"/>
                      <a:r>
                        <a:rPr lang="el-GR" sz="2400" dirty="0" smtClean="0"/>
                        <a:t>α=-$3,02</a:t>
                      </a:r>
                      <a:endParaRPr lang="en-US" sz="2400" dirty="0" smtClean="0"/>
                    </a:p>
                  </a:txBody>
                  <a:tcPr marL="0" marR="0" marT="0" marB="0" anchor="ctr"/>
                </a:tc>
              </a:tr>
              <a:tr h="576064">
                <a:tc>
                  <a:txBody>
                    <a:bodyPr/>
                    <a:lstStyle/>
                    <a:p>
                      <a:pPr algn="ctr"/>
                      <a:r>
                        <a:rPr lang="ru-RU" sz="2400" dirty="0" smtClean="0"/>
                        <a:t>$996,98</a:t>
                      </a:r>
                    </a:p>
                  </a:txBody>
                  <a:tcPr marL="0" marR="0" marT="0" marB="0" anchor="ctr">
                    <a:solidFill>
                      <a:schemeClr val="bg1">
                        <a:lumMod val="85000"/>
                      </a:schemeClr>
                    </a:solidFill>
                  </a:tcPr>
                </a:tc>
                <a:tc>
                  <a:txBody>
                    <a:bodyPr/>
                    <a:lstStyle/>
                    <a:p>
                      <a:pPr algn="ctr"/>
                      <a:r>
                        <a:rPr lang="en-US" sz="2400" dirty="0" smtClean="0"/>
                        <a:t>z1=$16,65</a:t>
                      </a:r>
                    </a:p>
                  </a:txBody>
                  <a:tcPr marL="0" marR="0" marT="0" marB="0" anchor="ctr"/>
                </a:tc>
              </a:tr>
              <a:tr h="576064">
                <a:tc>
                  <a:txBody>
                    <a:bodyPr/>
                    <a:lstStyle/>
                    <a:p>
                      <a:pPr algn="ctr"/>
                      <a:r>
                        <a:rPr lang="en-US" sz="2400" dirty="0" smtClean="0"/>
                        <a:t>x1=0,766</a:t>
                      </a:r>
                      <a:endParaRPr lang="ru-RU" sz="2400" dirty="0"/>
                    </a:p>
                  </a:txBody>
                  <a:tcPr marL="0" marR="0" marT="0" marB="0" anchor="ctr"/>
                </a:tc>
                <a:tc>
                  <a:txBody>
                    <a:bodyPr/>
                    <a:lstStyle/>
                    <a:p>
                      <a:pPr algn="ctr"/>
                      <a:r>
                        <a:rPr lang="en-US" sz="2400" dirty="0" smtClean="0"/>
                        <a:t>y1=-$747,1</a:t>
                      </a:r>
                    </a:p>
                  </a:txBody>
                  <a:tcPr marL="0" marR="0" marT="0" marB="0" anchor="ctr"/>
                </a:tc>
              </a:tr>
            </a:tbl>
          </a:graphicData>
        </a:graphic>
      </p:graphicFrame>
      <p:graphicFrame>
        <p:nvGraphicFramePr>
          <p:cNvPr id="8" name="Таблица 7"/>
          <p:cNvGraphicFramePr>
            <a:graphicFrameLocks noGrp="1"/>
          </p:cNvGraphicFramePr>
          <p:nvPr>
            <p:extLst>
              <p:ext uri="{D42A27DB-BD31-4B8C-83A1-F6EECF244321}">
                <p14:modId xmlns:p14="http://schemas.microsoft.com/office/powerpoint/2010/main" val="1237471879"/>
              </p:ext>
            </p:extLst>
          </p:nvPr>
        </p:nvGraphicFramePr>
        <p:xfrm>
          <a:off x="3126726" y="4533451"/>
          <a:ext cx="2619819" cy="1728192"/>
        </p:xfrm>
        <a:graphic>
          <a:graphicData uri="http://schemas.openxmlformats.org/drawingml/2006/table">
            <a:tbl>
              <a:tblPr firstRow="1" bandRow="1">
                <a:tableStyleId>{5940675A-B579-460E-94D1-54222C63F5DA}</a:tableStyleId>
              </a:tblPr>
              <a:tblGrid>
                <a:gridCol w="1155803"/>
                <a:gridCol w="1464016"/>
              </a:tblGrid>
              <a:tr h="576064">
                <a:tc>
                  <a:txBody>
                    <a:bodyPr/>
                    <a:lstStyle/>
                    <a:p>
                      <a:pPr algn="ctr"/>
                      <a:endParaRPr lang="ru-RU" sz="2400" dirty="0"/>
                    </a:p>
                  </a:txBody>
                  <a:tcPr marL="0" marR="0" marT="0" marB="0" anchor="ctr"/>
                </a:tc>
                <a:tc>
                  <a:txBody>
                    <a:bodyPr/>
                    <a:lstStyle/>
                    <a:p>
                      <a:pPr algn="ctr"/>
                      <a:endParaRPr lang="ru-RU" sz="2400" dirty="0"/>
                    </a:p>
                  </a:txBody>
                  <a:tcPr marL="0" marR="0" marT="0" marB="0" anchor="ctr"/>
                </a:tc>
              </a:tr>
              <a:tr h="576064">
                <a:tc>
                  <a:txBody>
                    <a:bodyPr/>
                    <a:lstStyle/>
                    <a:p>
                      <a:pPr algn="ctr"/>
                      <a:r>
                        <a:rPr lang="ru-RU" sz="2400" dirty="0" smtClean="0"/>
                        <a:t>$908,38</a:t>
                      </a:r>
                    </a:p>
                  </a:txBody>
                  <a:tcPr marL="0" marR="0" marT="0" marB="0" anchor="ctr">
                    <a:solidFill>
                      <a:schemeClr val="bg1">
                        <a:lumMod val="85000"/>
                      </a:schemeClr>
                    </a:solidFill>
                  </a:tcPr>
                </a:tc>
                <a:tc>
                  <a:txBody>
                    <a:bodyPr/>
                    <a:lstStyle/>
                    <a:p>
                      <a:pPr algn="ctr"/>
                      <a:endParaRPr lang="ru-RU" sz="2400" dirty="0"/>
                    </a:p>
                  </a:txBody>
                  <a:tcPr marL="0" marR="0" marT="0" marB="0" anchor="ctr"/>
                </a:tc>
              </a:tr>
              <a:tr h="576064">
                <a:tc>
                  <a:txBody>
                    <a:bodyPr/>
                    <a:lstStyle/>
                    <a:p>
                      <a:pPr algn="ctr"/>
                      <a:endParaRPr lang="ru-RU" sz="2400" dirty="0"/>
                    </a:p>
                  </a:txBody>
                  <a:tcPr marL="0" marR="0" marT="0" marB="0" anchor="ctr"/>
                </a:tc>
                <a:tc>
                  <a:txBody>
                    <a:bodyPr/>
                    <a:lstStyle/>
                    <a:p>
                      <a:pPr algn="ctr"/>
                      <a:endParaRPr lang="ru-RU" sz="2400" dirty="0"/>
                    </a:p>
                  </a:txBody>
                  <a:tcPr marL="0" marR="0" marT="0" marB="0" anchor="ctr"/>
                </a:tc>
              </a:tr>
            </a:tbl>
          </a:graphicData>
        </a:graphic>
      </p:graphicFrame>
      <p:cxnSp>
        <p:nvCxnSpPr>
          <p:cNvPr id="10" name="Прямая соединительная линия 9"/>
          <p:cNvCxnSpPr>
            <a:stCxn id="6" idx="3"/>
            <a:endCxn id="7" idx="1"/>
          </p:cNvCxnSpPr>
          <p:nvPr/>
        </p:nvCxnSpPr>
        <p:spPr>
          <a:xfrm flipV="1">
            <a:off x="2870416" y="3356992"/>
            <a:ext cx="242634" cy="120342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Таблица 10"/>
          <p:cNvGraphicFramePr>
            <a:graphicFrameLocks noGrp="1"/>
          </p:cNvGraphicFramePr>
          <p:nvPr>
            <p:extLst>
              <p:ext uri="{D42A27DB-BD31-4B8C-83A1-F6EECF244321}">
                <p14:modId xmlns:p14="http://schemas.microsoft.com/office/powerpoint/2010/main" val="4137420805"/>
              </p:ext>
            </p:extLst>
          </p:nvPr>
        </p:nvGraphicFramePr>
        <p:xfrm>
          <a:off x="6160640" y="5949280"/>
          <a:ext cx="2736304" cy="576064"/>
        </p:xfrm>
        <a:graphic>
          <a:graphicData uri="http://schemas.openxmlformats.org/drawingml/2006/table">
            <a:tbl>
              <a:tblPr firstRow="1" bandRow="1">
                <a:tableStyleId>{5940675A-B579-460E-94D1-54222C63F5DA}</a:tableStyleId>
              </a:tblPr>
              <a:tblGrid>
                <a:gridCol w="1363688"/>
                <a:gridCol w="1372616"/>
              </a:tblGrid>
              <a:tr h="576064">
                <a:tc>
                  <a:txBody>
                    <a:bodyPr/>
                    <a:lstStyle/>
                    <a:p>
                      <a:pPr algn="ctr"/>
                      <a:r>
                        <a:rPr lang="ru-RU" sz="2400" dirty="0" smtClean="0"/>
                        <a:t>$890,8</a:t>
                      </a:r>
                      <a:endParaRPr lang="ru-RU" sz="2400" dirty="0"/>
                    </a:p>
                  </a:txBody>
                  <a:tcPr marL="0" marR="0" marT="0" marB="0" anchor="ctr">
                    <a:solidFill>
                      <a:schemeClr val="bg1">
                        <a:lumMod val="85000"/>
                      </a:schemeClr>
                    </a:solidFill>
                  </a:tcPr>
                </a:tc>
                <a:tc>
                  <a:txBody>
                    <a:bodyPr/>
                    <a:lstStyle/>
                    <a:p>
                      <a:pPr algn="ctr"/>
                      <a:r>
                        <a:rPr lang="en-US" sz="2400" dirty="0" smtClean="0"/>
                        <a:t>z=$</a:t>
                      </a:r>
                      <a:r>
                        <a:rPr lang="ru-RU" sz="2400" dirty="0" smtClean="0"/>
                        <a:t>0</a:t>
                      </a:r>
                      <a:endParaRPr lang="ru-RU" sz="2400" dirty="0"/>
                    </a:p>
                  </a:txBody>
                  <a:tcPr marL="0" marR="0" marT="0" marB="0" anchor="ctr"/>
                </a:tc>
              </a:tr>
            </a:tbl>
          </a:graphicData>
        </a:graphic>
      </p:graphicFrame>
      <p:graphicFrame>
        <p:nvGraphicFramePr>
          <p:cNvPr id="12" name="Таблица 11"/>
          <p:cNvGraphicFramePr>
            <a:graphicFrameLocks noGrp="1"/>
          </p:cNvGraphicFramePr>
          <p:nvPr>
            <p:extLst>
              <p:ext uri="{D42A27DB-BD31-4B8C-83A1-F6EECF244321}">
                <p14:modId xmlns:p14="http://schemas.microsoft.com/office/powerpoint/2010/main" val="2834205207"/>
              </p:ext>
            </p:extLst>
          </p:nvPr>
        </p:nvGraphicFramePr>
        <p:xfrm>
          <a:off x="6160640" y="3958704"/>
          <a:ext cx="2736304" cy="576064"/>
        </p:xfrm>
        <a:graphic>
          <a:graphicData uri="http://schemas.openxmlformats.org/drawingml/2006/table">
            <a:tbl>
              <a:tblPr firstRow="1" bandRow="1">
                <a:tableStyleId>{5940675A-B579-460E-94D1-54222C63F5DA}</a:tableStyleId>
              </a:tblPr>
              <a:tblGrid>
                <a:gridCol w="1363688"/>
                <a:gridCol w="1372616"/>
              </a:tblGrid>
              <a:tr h="576064">
                <a:tc>
                  <a:txBody>
                    <a:bodyPr/>
                    <a:lstStyle/>
                    <a:p>
                      <a:pPr algn="ctr"/>
                      <a:r>
                        <a:rPr lang="ru-RU" sz="2400" dirty="0" smtClean="0"/>
                        <a:t>$977,69</a:t>
                      </a:r>
                      <a:endParaRPr lang="ru-RU" sz="2400" dirty="0"/>
                    </a:p>
                  </a:txBody>
                  <a:tcPr marL="0" marR="0" marT="0" marB="0" anchor="ctr">
                    <a:solidFill>
                      <a:schemeClr val="bg1">
                        <a:lumMod val="85000"/>
                      </a:schemeClr>
                    </a:solidFill>
                  </a:tcPr>
                </a:tc>
                <a:tc>
                  <a:txBody>
                    <a:bodyPr/>
                    <a:lstStyle/>
                    <a:p>
                      <a:pPr algn="ctr"/>
                      <a:r>
                        <a:rPr lang="en-US" sz="2400" dirty="0" smtClean="0"/>
                        <a:t>z=$</a:t>
                      </a:r>
                      <a:r>
                        <a:rPr lang="ru-RU" sz="2400" dirty="0" smtClean="0"/>
                        <a:t>0</a:t>
                      </a:r>
                      <a:endParaRPr lang="ru-RU" sz="2400" dirty="0"/>
                    </a:p>
                  </a:txBody>
                  <a:tcPr marL="0" marR="0" marT="0" marB="0" anchor="ctr"/>
                </a:tc>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907506885"/>
              </p:ext>
            </p:extLst>
          </p:nvPr>
        </p:nvGraphicFramePr>
        <p:xfrm>
          <a:off x="6138161" y="2003512"/>
          <a:ext cx="2736304" cy="576064"/>
        </p:xfrm>
        <a:graphic>
          <a:graphicData uri="http://schemas.openxmlformats.org/drawingml/2006/table">
            <a:tbl>
              <a:tblPr firstRow="1" bandRow="1">
                <a:tableStyleId>{5940675A-B579-460E-94D1-54222C63F5DA}</a:tableStyleId>
              </a:tblPr>
              <a:tblGrid>
                <a:gridCol w="1314159"/>
                <a:gridCol w="1422145"/>
              </a:tblGrid>
              <a:tr h="576064">
                <a:tc>
                  <a:txBody>
                    <a:bodyPr/>
                    <a:lstStyle/>
                    <a:p>
                      <a:pPr algn="ctr"/>
                      <a:r>
                        <a:rPr lang="ru-RU" sz="2400" dirty="0" smtClean="0"/>
                        <a:t>$1 073,06</a:t>
                      </a:r>
                    </a:p>
                  </a:txBody>
                  <a:tcPr marL="0" marR="0" marT="0" marB="0" anchor="ctr">
                    <a:solidFill>
                      <a:schemeClr val="bg1">
                        <a:lumMod val="85000"/>
                      </a:schemeClr>
                    </a:solidFill>
                  </a:tcPr>
                </a:tc>
                <a:tc>
                  <a:txBody>
                    <a:bodyPr/>
                    <a:lstStyle/>
                    <a:p>
                      <a:pPr algn="ctr"/>
                      <a:r>
                        <a:rPr lang="en-US" sz="2400" dirty="0" smtClean="0"/>
                        <a:t>z=$73,06</a:t>
                      </a:r>
                    </a:p>
                  </a:txBody>
                  <a:tcPr marL="0" marR="0" marT="0" marB="0" anchor="ctr"/>
                </a:tc>
              </a:tr>
            </a:tbl>
          </a:graphicData>
        </a:graphic>
      </p:graphicFrame>
      <p:cxnSp>
        <p:nvCxnSpPr>
          <p:cNvPr id="16" name="Прямая соединительная линия 15"/>
          <p:cNvCxnSpPr>
            <a:stCxn id="6" idx="3"/>
            <a:endCxn id="8" idx="1"/>
          </p:cNvCxnSpPr>
          <p:nvPr/>
        </p:nvCxnSpPr>
        <p:spPr>
          <a:xfrm>
            <a:off x="2870416" y="4560416"/>
            <a:ext cx="256310" cy="837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7" idx="3"/>
            <a:endCxn id="13" idx="1"/>
          </p:cNvCxnSpPr>
          <p:nvPr/>
        </p:nvCxnSpPr>
        <p:spPr>
          <a:xfrm flipV="1">
            <a:off x="5705338" y="2291544"/>
            <a:ext cx="432823" cy="1065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7" idx="3"/>
            <a:endCxn id="12" idx="1"/>
          </p:cNvCxnSpPr>
          <p:nvPr/>
        </p:nvCxnSpPr>
        <p:spPr>
          <a:xfrm>
            <a:off x="5705338" y="3356992"/>
            <a:ext cx="455302" cy="889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8" idx="3"/>
            <a:endCxn id="12" idx="1"/>
          </p:cNvCxnSpPr>
          <p:nvPr/>
        </p:nvCxnSpPr>
        <p:spPr>
          <a:xfrm flipV="1">
            <a:off x="5746545" y="4246736"/>
            <a:ext cx="414095" cy="1150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8" idx="3"/>
            <a:endCxn id="11" idx="1"/>
          </p:cNvCxnSpPr>
          <p:nvPr/>
        </p:nvCxnSpPr>
        <p:spPr>
          <a:xfrm>
            <a:off x="5746545" y="5397547"/>
            <a:ext cx="414095" cy="839765"/>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10460" y="1621092"/>
            <a:ext cx="8352928" cy="400110"/>
          </a:xfrm>
          <a:prstGeom prst="rect">
            <a:avLst/>
          </a:prstGeom>
          <a:noFill/>
        </p:spPr>
        <p:txBody>
          <a:bodyPr wrap="square" rtlCol="0">
            <a:spAutoFit/>
          </a:bodyPr>
          <a:lstStyle/>
          <a:p>
            <a:r>
              <a:rPr lang="ru-RU" dirty="0" smtClean="0"/>
              <a:t>С</a:t>
            </a:r>
            <a:r>
              <a:rPr lang="ru-RU" sz="2000" dirty="0" smtClean="0"/>
              <a:t>егодня			1-ый месяц			2-ой месяц</a:t>
            </a:r>
            <a:endParaRPr lang="ru-RU" sz="2000" dirty="0"/>
          </a:p>
        </p:txBody>
      </p:sp>
      <p:sp>
        <p:nvSpPr>
          <p:cNvPr id="87" name="TextBox 86"/>
          <p:cNvSpPr txBox="1"/>
          <p:nvPr/>
        </p:nvSpPr>
        <p:spPr>
          <a:xfrm>
            <a:off x="676609" y="404664"/>
            <a:ext cx="7920880" cy="707886"/>
          </a:xfrm>
          <a:prstGeom prst="rect">
            <a:avLst/>
          </a:prstGeom>
          <a:noFill/>
        </p:spPr>
        <p:txBody>
          <a:bodyPr wrap="square" rtlCol="0">
            <a:spAutoFit/>
          </a:bodyPr>
          <a:lstStyle/>
          <a:p>
            <a:pPr algn="ctr"/>
            <a:r>
              <a:rPr lang="ru-RU" sz="4000" dirty="0" smtClean="0"/>
              <a:t>Опцион </a:t>
            </a:r>
            <a:r>
              <a:rPr lang="ru-RU" sz="4000" dirty="0" err="1" smtClean="0"/>
              <a:t>колл</a:t>
            </a:r>
            <a:r>
              <a:rPr lang="ru-RU" sz="4000" dirty="0" smtClean="0"/>
              <a:t> на золото</a:t>
            </a:r>
            <a:endParaRPr lang="ru-RU" sz="4000" dirty="0"/>
          </a:p>
        </p:txBody>
      </p:sp>
      <p:sp>
        <p:nvSpPr>
          <p:cNvPr id="2" name="Номер слайда 1"/>
          <p:cNvSpPr>
            <a:spLocks noGrp="1"/>
          </p:cNvSpPr>
          <p:nvPr>
            <p:ph type="sldNum" sz="quarter" idx="12"/>
          </p:nvPr>
        </p:nvSpPr>
        <p:spPr/>
        <p:txBody>
          <a:bodyPr/>
          <a:lstStyle/>
          <a:p>
            <a:fld id="{B19B0651-EE4F-4900-A07F-96A6BFA9D0F0}" type="slidenum">
              <a:rPr lang="ru-RU" smtClean="0"/>
              <a:t>112</a:t>
            </a:fld>
            <a:endParaRPr lang="ru-RU"/>
          </a:p>
        </p:txBody>
      </p:sp>
    </p:spTree>
    <p:extLst>
      <p:ext uri="{BB962C8B-B14F-4D97-AF65-F5344CB8AC3E}">
        <p14:creationId xmlns:p14="http://schemas.microsoft.com/office/powerpoint/2010/main" val="314152251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2466637359"/>
              </p:ext>
            </p:extLst>
          </p:nvPr>
        </p:nvGraphicFramePr>
        <p:xfrm>
          <a:off x="179511" y="3984352"/>
          <a:ext cx="2690905" cy="1152128"/>
        </p:xfrm>
        <a:graphic>
          <a:graphicData uri="http://schemas.openxmlformats.org/drawingml/2006/table">
            <a:tbl>
              <a:tblPr firstRow="1" bandRow="1">
                <a:tableStyleId>{5940675A-B579-460E-94D1-54222C63F5DA}</a:tableStyleId>
              </a:tblPr>
              <a:tblGrid>
                <a:gridCol w="1187164"/>
                <a:gridCol w="1503741"/>
              </a:tblGrid>
              <a:tr h="576064">
                <a:tc>
                  <a:txBody>
                    <a:bodyPr/>
                    <a:lstStyle/>
                    <a:p>
                      <a:pPr algn="ctr"/>
                      <a:r>
                        <a:rPr lang="ru-RU" sz="2400" dirty="0" smtClean="0"/>
                        <a:t>$926,30</a:t>
                      </a:r>
                      <a:endParaRPr lang="ru-RU" sz="2400" dirty="0"/>
                    </a:p>
                  </a:txBody>
                  <a:tcPr marL="0" marR="0" marT="0" marB="0" anchor="ctr">
                    <a:solidFill>
                      <a:schemeClr val="bg1">
                        <a:lumMod val="85000"/>
                      </a:schemeClr>
                    </a:solidFill>
                  </a:tcPr>
                </a:tc>
                <a:tc>
                  <a:txBody>
                    <a:bodyPr/>
                    <a:lstStyle/>
                    <a:p>
                      <a:pPr algn="ctr"/>
                      <a:endParaRPr lang="ru-RU" sz="2400" dirty="0"/>
                    </a:p>
                  </a:txBody>
                  <a:tcPr marL="0" marR="0" marT="0" marB="0" anchor="ctr"/>
                </a:tc>
              </a:tr>
              <a:tr h="576064">
                <a:tc>
                  <a:txBody>
                    <a:bodyPr/>
                    <a:lstStyle/>
                    <a:p>
                      <a:pPr algn="ctr"/>
                      <a:endParaRPr lang="ru-RU" sz="2400" dirty="0"/>
                    </a:p>
                  </a:txBody>
                  <a:tcPr marL="0" marR="0" marT="0" marB="0" anchor="ctr"/>
                </a:tc>
                <a:tc>
                  <a:txBody>
                    <a:bodyPr/>
                    <a:lstStyle/>
                    <a:p>
                      <a:pPr algn="ctr"/>
                      <a:endParaRPr lang="ru-RU" sz="2400" dirty="0"/>
                    </a:p>
                  </a:txBody>
                  <a:tcPr marL="0" marR="0" marT="0" marB="0" anchor="ctr"/>
                </a:tc>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4279733450"/>
              </p:ext>
            </p:extLst>
          </p:nvPr>
        </p:nvGraphicFramePr>
        <p:xfrm>
          <a:off x="3113050" y="2492896"/>
          <a:ext cx="2592288" cy="1728192"/>
        </p:xfrm>
        <a:graphic>
          <a:graphicData uri="http://schemas.openxmlformats.org/drawingml/2006/table">
            <a:tbl>
              <a:tblPr firstRow="1" bandRow="1">
                <a:tableStyleId>{5940675A-B579-460E-94D1-54222C63F5DA}</a:tableStyleId>
              </a:tblPr>
              <a:tblGrid>
                <a:gridCol w="1143657"/>
                <a:gridCol w="1448631"/>
              </a:tblGrid>
              <a:tr h="576064">
                <a:tc>
                  <a:txBody>
                    <a:bodyPr/>
                    <a:lstStyle/>
                    <a:p>
                      <a:pPr algn="ctr"/>
                      <a:endParaRPr lang="ru-RU" sz="2400" dirty="0" smtClean="0"/>
                    </a:p>
                  </a:txBody>
                  <a:tcPr marL="0" marR="0" marT="0" marB="0" anchor="ctr"/>
                </a:tc>
                <a:tc>
                  <a:txBody>
                    <a:bodyPr/>
                    <a:lstStyle/>
                    <a:p>
                      <a:pPr algn="ctr"/>
                      <a:r>
                        <a:rPr lang="el-GR" sz="2400" dirty="0" smtClean="0"/>
                        <a:t>α=-$3,02</a:t>
                      </a:r>
                      <a:endParaRPr lang="en-US" sz="2400" dirty="0" smtClean="0"/>
                    </a:p>
                  </a:txBody>
                  <a:tcPr marL="0" marR="0" marT="0" marB="0" anchor="ctr"/>
                </a:tc>
              </a:tr>
              <a:tr h="576064">
                <a:tc>
                  <a:txBody>
                    <a:bodyPr/>
                    <a:lstStyle/>
                    <a:p>
                      <a:pPr algn="ctr"/>
                      <a:r>
                        <a:rPr lang="ru-RU" sz="2400" dirty="0" smtClean="0"/>
                        <a:t>$996,98</a:t>
                      </a:r>
                    </a:p>
                  </a:txBody>
                  <a:tcPr marL="0" marR="0" marT="0" marB="0" anchor="ctr">
                    <a:solidFill>
                      <a:schemeClr val="bg1">
                        <a:lumMod val="85000"/>
                      </a:schemeClr>
                    </a:solidFill>
                  </a:tcPr>
                </a:tc>
                <a:tc>
                  <a:txBody>
                    <a:bodyPr/>
                    <a:lstStyle/>
                    <a:p>
                      <a:pPr algn="ctr"/>
                      <a:r>
                        <a:rPr lang="en-US" sz="2400" dirty="0" smtClean="0"/>
                        <a:t>z1=$16,65</a:t>
                      </a:r>
                    </a:p>
                  </a:txBody>
                  <a:tcPr marL="0" marR="0" marT="0" marB="0" anchor="ctr"/>
                </a:tc>
              </a:tr>
              <a:tr h="576064">
                <a:tc>
                  <a:txBody>
                    <a:bodyPr/>
                    <a:lstStyle/>
                    <a:p>
                      <a:pPr algn="ctr"/>
                      <a:r>
                        <a:rPr lang="en-US" sz="2400" dirty="0" smtClean="0"/>
                        <a:t>x1=0,766</a:t>
                      </a:r>
                      <a:endParaRPr lang="ru-RU" sz="2400" dirty="0"/>
                    </a:p>
                  </a:txBody>
                  <a:tcPr marL="0" marR="0" marT="0" marB="0" anchor="ctr"/>
                </a:tc>
                <a:tc>
                  <a:txBody>
                    <a:bodyPr/>
                    <a:lstStyle/>
                    <a:p>
                      <a:pPr algn="ctr"/>
                      <a:r>
                        <a:rPr lang="en-US" sz="2400" dirty="0" smtClean="0"/>
                        <a:t>y1=-$747,1</a:t>
                      </a:r>
                    </a:p>
                  </a:txBody>
                  <a:tcPr marL="0" marR="0" marT="0" marB="0" anchor="ctr"/>
                </a:tc>
              </a:tr>
            </a:tbl>
          </a:graphicData>
        </a:graphic>
      </p:graphicFrame>
      <p:graphicFrame>
        <p:nvGraphicFramePr>
          <p:cNvPr id="8" name="Таблица 7"/>
          <p:cNvGraphicFramePr>
            <a:graphicFrameLocks noGrp="1"/>
          </p:cNvGraphicFramePr>
          <p:nvPr>
            <p:extLst>
              <p:ext uri="{D42A27DB-BD31-4B8C-83A1-F6EECF244321}">
                <p14:modId xmlns:p14="http://schemas.microsoft.com/office/powerpoint/2010/main" val="3919255137"/>
              </p:ext>
            </p:extLst>
          </p:nvPr>
        </p:nvGraphicFramePr>
        <p:xfrm>
          <a:off x="3126726" y="4533451"/>
          <a:ext cx="2619819" cy="1728192"/>
        </p:xfrm>
        <a:graphic>
          <a:graphicData uri="http://schemas.openxmlformats.org/drawingml/2006/table">
            <a:tbl>
              <a:tblPr firstRow="1" bandRow="1">
                <a:tableStyleId>{5940675A-B579-460E-94D1-54222C63F5DA}</a:tableStyleId>
              </a:tblPr>
              <a:tblGrid>
                <a:gridCol w="1155803"/>
                <a:gridCol w="1464016"/>
              </a:tblGrid>
              <a:tr h="576064">
                <a:tc>
                  <a:txBody>
                    <a:bodyPr/>
                    <a:lstStyle/>
                    <a:p>
                      <a:pPr algn="ctr"/>
                      <a:endParaRPr lang="ru-RU" sz="2400" dirty="0"/>
                    </a:p>
                  </a:txBody>
                  <a:tcPr marL="0" marR="0" marT="0" marB="0" anchor="ctr"/>
                </a:tc>
                <a:tc>
                  <a:txBody>
                    <a:bodyPr/>
                    <a:lstStyle/>
                    <a:p>
                      <a:pPr algn="ctr"/>
                      <a:r>
                        <a:rPr lang="el-GR" sz="2400" dirty="0" smtClean="0"/>
                        <a:t>α=-$91,62</a:t>
                      </a:r>
                      <a:endParaRPr lang="ru-RU" sz="2400" dirty="0"/>
                    </a:p>
                  </a:txBody>
                  <a:tcPr marL="0" marR="0" marT="0" marB="0" anchor="ctr"/>
                </a:tc>
              </a:tr>
              <a:tr h="576064">
                <a:tc>
                  <a:txBody>
                    <a:bodyPr/>
                    <a:lstStyle/>
                    <a:p>
                      <a:pPr algn="ctr"/>
                      <a:r>
                        <a:rPr lang="ru-RU" sz="2400" dirty="0" smtClean="0"/>
                        <a:t>$908,38</a:t>
                      </a:r>
                    </a:p>
                  </a:txBody>
                  <a:tcPr marL="0" marR="0" marT="0" marB="0" anchor="ctr">
                    <a:solidFill>
                      <a:schemeClr val="bg1">
                        <a:lumMod val="85000"/>
                      </a:schemeClr>
                    </a:solidFill>
                  </a:tcPr>
                </a:tc>
                <a:tc>
                  <a:txBody>
                    <a:bodyPr/>
                    <a:lstStyle/>
                    <a:p>
                      <a:pPr algn="ctr"/>
                      <a:r>
                        <a:rPr lang="en-US" sz="2400" dirty="0" smtClean="0"/>
                        <a:t>z</a:t>
                      </a:r>
                      <a:r>
                        <a:rPr lang="ru-RU" sz="2400" dirty="0" smtClean="0"/>
                        <a:t>2</a:t>
                      </a:r>
                      <a:r>
                        <a:rPr lang="en-US" sz="2400" dirty="0" smtClean="0"/>
                        <a:t>=$</a:t>
                      </a:r>
                      <a:r>
                        <a:rPr lang="ru-RU" sz="2400" dirty="0" smtClean="0"/>
                        <a:t>0</a:t>
                      </a:r>
                      <a:endParaRPr lang="ru-RU" sz="2400" dirty="0"/>
                    </a:p>
                  </a:txBody>
                  <a:tcPr marL="0" marR="0" marT="0" marB="0" anchor="ctr"/>
                </a:tc>
              </a:tr>
              <a:tr h="576064">
                <a:tc>
                  <a:txBody>
                    <a:bodyPr/>
                    <a:lstStyle/>
                    <a:p>
                      <a:pPr algn="ctr"/>
                      <a:r>
                        <a:rPr lang="en-US" sz="2400" dirty="0" smtClean="0"/>
                        <a:t>x</a:t>
                      </a:r>
                      <a:r>
                        <a:rPr lang="ru-RU" sz="2400" dirty="0" smtClean="0"/>
                        <a:t>2</a:t>
                      </a:r>
                      <a:r>
                        <a:rPr lang="en-US" sz="2400" dirty="0" smtClean="0"/>
                        <a:t>=</a:t>
                      </a:r>
                      <a:r>
                        <a:rPr lang="ru-RU" sz="2400" dirty="0" smtClean="0"/>
                        <a:t>0</a:t>
                      </a:r>
                      <a:endParaRPr lang="ru-RU" sz="2400" dirty="0"/>
                    </a:p>
                  </a:txBody>
                  <a:tcPr marL="0" marR="0" marT="0" marB="0" anchor="ctr"/>
                </a:tc>
                <a:tc>
                  <a:txBody>
                    <a:bodyPr/>
                    <a:lstStyle/>
                    <a:p>
                      <a:pPr algn="ctr"/>
                      <a:r>
                        <a:rPr lang="en-US" sz="2400" dirty="0" smtClean="0"/>
                        <a:t>y</a:t>
                      </a:r>
                      <a:r>
                        <a:rPr lang="ru-RU" sz="2400" dirty="0" smtClean="0"/>
                        <a:t>2</a:t>
                      </a:r>
                      <a:r>
                        <a:rPr lang="en-US" sz="2400" dirty="0" smtClean="0"/>
                        <a:t>=$</a:t>
                      </a:r>
                      <a:r>
                        <a:rPr lang="ru-RU" sz="2400" dirty="0" smtClean="0"/>
                        <a:t>0</a:t>
                      </a:r>
                      <a:endParaRPr lang="ru-RU" sz="2400" dirty="0"/>
                    </a:p>
                  </a:txBody>
                  <a:tcPr marL="0" marR="0" marT="0" marB="0" anchor="ctr"/>
                </a:tc>
              </a:tr>
            </a:tbl>
          </a:graphicData>
        </a:graphic>
      </p:graphicFrame>
      <p:cxnSp>
        <p:nvCxnSpPr>
          <p:cNvPr id="10" name="Прямая соединительная линия 9"/>
          <p:cNvCxnSpPr>
            <a:stCxn id="6" idx="3"/>
            <a:endCxn id="7" idx="1"/>
          </p:cNvCxnSpPr>
          <p:nvPr/>
        </p:nvCxnSpPr>
        <p:spPr>
          <a:xfrm flipV="1">
            <a:off x="2870416" y="3356992"/>
            <a:ext cx="242634" cy="120342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Таблица 10"/>
          <p:cNvGraphicFramePr>
            <a:graphicFrameLocks noGrp="1"/>
          </p:cNvGraphicFramePr>
          <p:nvPr>
            <p:extLst>
              <p:ext uri="{D42A27DB-BD31-4B8C-83A1-F6EECF244321}">
                <p14:modId xmlns:p14="http://schemas.microsoft.com/office/powerpoint/2010/main" val="3784922093"/>
              </p:ext>
            </p:extLst>
          </p:nvPr>
        </p:nvGraphicFramePr>
        <p:xfrm>
          <a:off x="6160640" y="5949280"/>
          <a:ext cx="2736304" cy="576064"/>
        </p:xfrm>
        <a:graphic>
          <a:graphicData uri="http://schemas.openxmlformats.org/drawingml/2006/table">
            <a:tbl>
              <a:tblPr firstRow="1" bandRow="1">
                <a:tableStyleId>{5940675A-B579-460E-94D1-54222C63F5DA}</a:tableStyleId>
              </a:tblPr>
              <a:tblGrid>
                <a:gridCol w="1363688"/>
                <a:gridCol w="1372616"/>
              </a:tblGrid>
              <a:tr h="576064">
                <a:tc>
                  <a:txBody>
                    <a:bodyPr/>
                    <a:lstStyle/>
                    <a:p>
                      <a:pPr algn="ctr"/>
                      <a:r>
                        <a:rPr lang="ru-RU" sz="2400" dirty="0" smtClean="0"/>
                        <a:t>$890,8</a:t>
                      </a:r>
                      <a:endParaRPr lang="ru-RU" sz="2400" dirty="0"/>
                    </a:p>
                  </a:txBody>
                  <a:tcPr marL="0" marR="0" marT="0" marB="0" anchor="ctr">
                    <a:solidFill>
                      <a:schemeClr val="bg1">
                        <a:lumMod val="85000"/>
                      </a:schemeClr>
                    </a:solidFill>
                  </a:tcPr>
                </a:tc>
                <a:tc>
                  <a:txBody>
                    <a:bodyPr/>
                    <a:lstStyle/>
                    <a:p>
                      <a:pPr algn="ctr"/>
                      <a:r>
                        <a:rPr lang="en-US" sz="2400" smtClean="0"/>
                        <a:t>z=$</a:t>
                      </a:r>
                      <a:r>
                        <a:rPr lang="ru-RU" sz="2400" dirty="0" smtClean="0"/>
                        <a:t>0</a:t>
                      </a:r>
                      <a:endParaRPr lang="ru-RU" sz="2400" dirty="0"/>
                    </a:p>
                  </a:txBody>
                  <a:tcPr marL="0" marR="0" marT="0" marB="0" anchor="ctr"/>
                </a:tc>
              </a:tr>
            </a:tbl>
          </a:graphicData>
        </a:graphic>
      </p:graphicFrame>
      <p:graphicFrame>
        <p:nvGraphicFramePr>
          <p:cNvPr id="12" name="Таблица 11"/>
          <p:cNvGraphicFramePr>
            <a:graphicFrameLocks noGrp="1"/>
          </p:cNvGraphicFramePr>
          <p:nvPr>
            <p:extLst>
              <p:ext uri="{D42A27DB-BD31-4B8C-83A1-F6EECF244321}">
                <p14:modId xmlns:p14="http://schemas.microsoft.com/office/powerpoint/2010/main" val="978553459"/>
              </p:ext>
            </p:extLst>
          </p:nvPr>
        </p:nvGraphicFramePr>
        <p:xfrm>
          <a:off x="6160640" y="3958704"/>
          <a:ext cx="2736304" cy="576064"/>
        </p:xfrm>
        <a:graphic>
          <a:graphicData uri="http://schemas.openxmlformats.org/drawingml/2006/table">
            <a:tbl>
              <a:tblPr firstRow="1" bandRow="1">
                <a:tableStyleId>{5940675A-B579-460E-94D1-54222C63F5DA}</a:tableStyleId>
              </a:tblPr>
              <a:tblGrid>
                <a:gridCol w="1363688"/>
                <a:gridCol w="1372616"/>
              </a:tblGrid>
              <a:tr h="576064">
                <a:tc>
                  <a:txBody>
                    <a:bodyPr/>
                    <a:lstStyle/>
                    <a:p>
                      <a:pPr algn="ctr"/>
                      <a:r>
                        <a:rPr lang="ru-RU" sz="2400" dirty="0" smtClean="0"/>
                        <a:t>$977,69</a:t>
                      </a:r>
                      <a:endParaRPr lang="ru-RU" sz="2400" dirty="0"/>
                    </a:p>
                  </a:txBody>
                  <a:tcPr marL="0" marR="0" marT="0" marB="0" anchor="ctr">
                    <a:solidFill>
                      <a:schemeClr val="bg1">
                        <a:lumMod val="85000"/>
                      </a:schemeClr>
                    </a:solidFill>
                  </a:tcPr>
                </a:tc>
                <a:tc>
                  <a:txBody>
                    <a:bodyPr/>
                    <a:lstStyle/>
                    <a:p>
                      <a:pPr algn="ctr"/>
                      <a:r>
                        <a:rPr lang="en-US" sz="2400" dirty="0" smtClean="0"/>
                        <a:t>z=$</a:t>
                      </a:r>
                      <a:r>
                        <a:rPr lang="ru-RU" sz="2400" dirty="0" smtClean="0"/>
                        <a:t>0</a:t>
                      </a:r>
                      <a:endParaRPr lang="ru-RU" sz="2400" dirty="0"/>
                    </a:p>
                  </a:txBody>
                  <a:tcPr marL="0" marR="0" marT="0" marB="0" anchor="ctr"/>
                </a:tc>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4061771027"/>
              </p:ext>
            </p:extLst>
          </p:nvPr>
        </p:nvGraphicFramePr>
        <p:xfrm>
          <a:off x="6138161" y="2003512"/>
          <a:ext cx="2736304" cy="576064"/>
        </p:xfrm>
        <a:graphic>
          <a:graphicData uri="http://schemas.openxmlformats.org/drawingml/2006/table">
            <a:tbl>
              <a:tblPr firstRow="1" bandRow="1">
                <a:tableStyleId>{5940675A-B579-460E-94D1-54222C63F5DA}</a:tableStyleId>
              </a:tblPr>
              <a:tblGrid>
                <a:gridCol w="1314159"/>
                <a:gridCol w="1422145"/>
              </a:tblGrid>
              <a:tr h="576064">
                <a:tc>
                  <a:txBody>
                    <a:bodyPr/>
                    <a:lstStyle/>
                    <a:p>
                      <a:pPr algn="ctr"/>
                      <a:r>
                        <a:rPr lang="ru-RU" sz="2400" dirty="0" smtClean="0"/>
                        <a:t>$1 073,06</a:t>
                      </a:r>
                    </a:p>
                  </a:txBody>
                  <a:tcPr marL="0" marR="0" marT="0" marB="0" anchor="ctr">
                    <a:solidFill>
                      <a:schemeClr val="bg1">
                        <a:lumMod val="85000"/>
                      </a:schemeClr>
                    </a:solidFill>
                  </a:tcPr>
                </a:tc>
                <a:tc>
                  <a:txBody>
                    <a:bodyPr/>
                    <a:lstStyle/>
                    <a:p>
                      <a:pPr algn="ctr"/>
                      <a:r>
                        <a:rPr lang="en-US" sz="2400" dirty="0" smtClean="0"/>
                        <a:t>z=$73,06</a:t>
                      </a:r>
                    </a:p>
                  </a:txBody>
                  <a:tcPr marL="0" marR="0" marT="0" marB="0" anchor="ctr"/>
                </a:tc>
              </a:tr>
            </a:tbl>
          </a:graphicData>
        </a:graphic>
      </p:graphicFrame>
      <p:cxnSp>
        <p:nvCxnSpPr>
          <p:cNvPr id="16" name="Прямая соединительная линия 15"/>
          <p:cNvCxnSpPr>
            <a:stCxn id="6" idx="3"/>
            <a:endCxn id="8" idx="1"/>
          </p:cNvCxnSpPr>
          <p:nvPr/>
        </p:nvCxnSpPr>
        <p:spPr>
          <a:xfrm>
            <a:off x="2870416" y="4560416"/>
            <a:ext cx="256310" cy="837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7" idx="3"/>
            <a:endCxn id="13" idx="1"/>
          </p:cNvCxnSpPr>
          <p:nvPr/>
        </p:nvCxnSpPr>
        <p:spPr>
          <a:xfrm flipV="1">
            <a:off x="5705338" y="2291544"/>
            <a:ext cx="432823" cy="1065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7" idx="3"/>
            <a:endCxn id="12" idx="1"/>
          </p:cNvCxnSpPr>
          <p:nvPr/>
        </p:nvCxnSpPr>
        <p:spPr>
          <a:xfrm>
            <a:off x="5705338" y="3356992"/>
            <a:ext cx="455302" cy="889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8" idx="3"/>
            <a:endCxn id="12" idx="1"/>
          </p:cNvCxnSpPr>
          <p:nvPr/>
        </p:nvCxnSpPr>
        <p:spPr>
          <a:xfrm flipV="1">
            <a:off x="5746545" y="4246736"/>
            <a:ext cx="414095" cy="1150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8" idx="3"/>
            <a:endCxn id="11" idx="1"/>
          </p:cNvCxnSpPr>
          <p:nvPr/>
        </p:nvCxnSpPr>
        <p:spPr>
          <a:xfrm>
            <a:off x="5746545" y="5397547"/>
            <a:ext cx="414095" cy="839765"/>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10460" y="1621092"/>
            <a:ext cx="8352928" cy="400110"/>
          </a:xfrm>
          <a:prstGeom prst="rect">
            <a:avLst/>
          </a:prstGeom>
          <a:noFill/>
        </p:spPr>
        <p:txBody>
          <a:bodyPr wrap="square" rtlCol="0">
            <a:spAutoFit/>
          </a:bodyPr>
          <a:lstStyle/>
          <a:p>
            <a:r>
              <a:rPr lang="ru-RU" dirty="0" smtClean="0"/>
              <a:t>С</a:t>
            </a:r>
            <a:r>
              <a:rPr lang="ru-RU" sz="2000" dirty="0" smtClean="0"/>
              <a:t>егодня			1-ый месяц			2-ой месяц</a:t>
            </a:r>
            <a:endParaRPr lang="ru-RU" sz="2000" dirty="0"/>
          </a:p>
        </p:txBody>
      </p:sp>
      <p:sp>
        <p:nvSpPr>
          <p:cNvPr id="87" name="TextBox 86"/>
          <p:cNvSpPr txBox="1"/>
          <p:nvPr/>
        </p:nvSpPr>
        <p:spPr>
          <a:xfrm>
            <a:off x="676609" y="404664"/>
            <a:ext cx="7920880" cy="707886"/>
          </a:xfrm>
          <a:prstGeom prst="rect">
            <a:avLst/>
          </a:prstGeom>
          <a:noFill/>
        </p:spPr>
        <p:txBody>
          <a:bodyPr wrap="square" rtlCol="0">
            <a:spAutoFit/>
          </a:bodyPr>
          <a:lstStyle/>
          <a:p>
            <a:pPr algn="ctr"/>
            <a:r>
              <a:rPr lang="ru-RU" sz="4000" dirty="0" smtClean="0"/>
              <a:t>Опцион </a:t>
            </a:r>
            <a:r>
              <a:rPr lang="ru-RU" sz="4000" dirty="0" err="1" smtClean="0"/>
              <a:t>колл</a:t>
            </a:r>
            <a:r>
              <a:rPr lang="ru-RU" sz="4000" dirty="0" smtClean="0"/>
              <a:t> на золото</a:t>
            </a:r>
            <a:endParaRPr lang="ru-RU" sz="4000" dirty="0"/>
          </a:p>
        </p:txBody>
      </p:sp>
      <p:sp>
        <p:nvSpPr>
          <p:cNvPr id="2" name="Номер слайда 1"/>
          <p:cNvSpPr>
            <a:spLocks noGrp="1"/>
          </p:cNvSpPr>
          <p:nvPr>
            <p:ph type="sldNum" sz="quarter" idx="12"/>
          </p:nvPr>
        </p:nvSpPr>
        <p:spPr/>
        <p:txBody>
          <a:bodyPr/>
          <a:lstStyle/>
          <a:p>
            <a:fld id="{B19B0651-EE4F-4900-A07F-96A6BFA9D0F0}" type="slidenum">
              <a:rPr lang="ru-RU" smtClean="0"/>
              <a:t>113</a:t>
            </a:fld>
            <a:endParaRPr lang="ru-RU"/>
          </a:p>
        </p:txBody>
      </p:sp>
    </p:spTree>
    <p:extLst>
      <p:ext uri="{BB962C8B-B14F-4D97-AF65-F5344CB8AC3E}">
        <p14:creationId xmlns:p14="http://schemas.microsoft.com/office/powerpoint/2010/main" val="331899202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2600367307"/>
              </p:ext>
            </p:extLst>
          </p:nvPr>
        </p:nvGraphicFramePr>
        <p:xfrm>
          <a:off x="179511" y="3984352"/>
          <a:ext cx="2690905" cy="1152128"/>
        </p:xfrm>
        <a:graphic>
          <a:graphicData uri="http://schemas.openxmlformats.org/drawingml/2006/table">
            <a:tbl>
              <a:tblPr firstRow="1" bandRow="1">
                <a:tableStyleId>{5940675A-B579-460E-94D1-54222C63F5DA}</a:tableStyleId>
              </a:tblPr>
              <a:tblGrid>
                <a:gridCol w="1187164"/>
                <a:gridCol w="1503741"/>
              </a:tblGrid>
              <a:tr h="576064">
                <a:tc>
                  <a:txBody>
                    <a:bodyPr/>
                    <a:lstStyle/>
                    <a:p>
                      <a:pPr algn="ctr"/>
                      <a:r>
                        <a:rPr lang="ru-RU" sz="2400" dirty="0" smtClean="0"/>
                        <a:t>$926,30</a:t>
                      </a:r>
                      <a:endParaRPr lang="ru-RU" sz="2400" dirty="0"/>
                    </a:p>
                  </a:txBody>
                  <a:tcPr marL="0" marR="0" marT="0" marB="0" anchor="ctr">
                    <a:solidFill>
                      <a:schemeClr val="bg1">
                        <a:lumMod val="85000"/>
                      </a:schemeClr>
                    </a:solidFill>
                  </a:tcPr>
                </a:tc>
                <a:tc>
                  <a:txBody>
                    <a:bodyPr/>
                    <a:lstStyle/>
                    <a:p>
                      <a:pPr algn="ctr"/>
                      <a:r>
                        <a:rPr lang="en-US" sz="2400" dirty="0" smtClean="0"/>
                        <a:t>z3=$3,79</a:t>
                      </a:r>
                      <a:endParaRPr lang="ru-RU" sz="2400" dirty="0"/>
                    </a:p>
                  </a:txBody>
                  <a:tcPr marL="0" marR="0" marT="0" marB="0" anchor="ctr"/>
                </a:tc>
              </a:tr>
              <a:tr h="576064">
                <a:tc>
                  <a:txBody>
                    <a:bodyPr/>
                    <a:lstStyle/>
                    <a:p>
                      <a:pPr algn="ctr"/>
                      <a:r>
                        <a:rPr lang="en-US" sz="2400" dirty="0" smtClean="0"/>
                        <a:t>x3=</a:t>
                      </a:r>
                      <a:r>
                        <a:rPr lang="ru-RU" sz="2400" dirty="0" smtClean="0"/>
                        <a:t>0</a:t>
                      </a:r>
                      <a:r>
                        <a:rPr lang="en-US" sz="2400" dirty="0" smtClean="0"/>
                        <a:t>,188</a:t>
                      </a:r>
                      <a:endParaRPr lang="ru-RU" sz="2400" dirty="0"/>
                    </a:p>
                  </a:txBody>
                  <a:tcPr marL="0" marR="0" marT="0" marB="0" anchor="ctr"/>
                </a:tc>
                <a:tc>
                  <a:txBody>
                    <a:bodyPr/>
                    <a:lstStyle/>
                    <a:p>
                      <a:pPr algn="ctr"/>
                      <a:r>
                        <a:rPr lang="en-US" sz="2400" dirty="0" smtClean="0"/>
                        <a:t>y3=-$170,2</a:t>
                      </a:r>
                      <a:endParaRPr lang="ru-RU" sz="2400" dirty="0"/>
                    </a:p>
                  </a:txBody>
                  <a:tcPr marL="0" marR="0" marT="0" marB="0" anchor="ctr"/>
                </a:tc>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914945859"/>
              </p:ext>
            </p:extLst>
          </p:nvPr>
        </p:nvGraphicFramePr>
        <p:xfrm>
          <a:off x="3113050" y="2492896"/>
          <a:ext cx="2592288" cy="1728192"/>
        </p:xfrm>
        <a:graphic>
          <a:graphicData uri="http://schemas.openxmlformats.org/drawingml/2006/table">
            <a:tbl>
              <a:tblPr firstRow="1" bandRow="1">
                <a:tableStyleId>{5940675A-B579-460E-94D1-54222C63F5DA}</a:tableStyleId>
              </a:tblPr>
              <a:tblGrid>
                <a:gridCol w="1143657"/>
                <a:gridCol w="1448631"/>
              </a:tblGrid>
              <a:tr h="576064">
                <a:tc>
                  <a:txBody>
                    <a:bodyPr/>
                    <a:lstStyle/>
                    <a:p>
                      <a:pPr algn="ctr"/>
                      <a:endParaRPr lang="ru-RU" sz="2400" dirty="0" smtClean="0"/>
                    </a:p>
                  </a:txBody>
                  <a:tcPr marL="0" marR="0" marT="0" marB="0" anchor="ctr"/>
                </a:tc>
                <a:tc>
                  <a:txBody>
                    <a:bodyPr/>
                    <a:lstStyle/>
                    <a:p>
                      <a:pPr algn="ctr"/>
                      <a:r>
                        <a:rPr lang="el-GR" sz="2400" dirty="0" smtClean="0"/>
                        <a:t>α=-$3,02</a:t>
                      </a:r>
                      <a:endParaRPr lang="en-US" sz="2400" dirty="0" smtClean="0"/>
                    </a:p>
                  </a:txBody>
                  <a:tcPr marL="0" marR="0" marT="0" marB="0" anchor="ctr"/>
                </a:tc>
              </a:tr>
              <a:tr h="576064">
                <a:tc>
                  <a:txBody>
                    <a:bodyPr/>
                    <a:lstStyle/>
                    <a:p>
                      <a:pPr algn="ctr"/>
                      <a:r>
                        <a:rPr lang="ru-RU" sz="2400" dirty="0" smtClean="0"/>
                        <a:t>$996,98</a:t>
                      </a:r>
                    </a:p>
                  </a:txBody>
                  <a:tcPr marL="0" marR="0" marT="0" marB="0" anchor="ctr">
                    <a:solidFill>
                      <a:schemeClr val="bg1">
                        <a:lumMod val="85000"/>
                      </a:schemeClr>
                    </a:solidFill>
                  </a:tcPr>
                </a:tc>
                <a:tc>
                  <a:txBody>
                    <a:bodyPr/>
                    <a:lstStyle/>
                    <a:p>
                      <a:pPr algn="ctr"/>
                      <a:r>
                        <a:rPr lang="en-US" sz="2400" dirty="0" smtClean="0"/>
                        <a:t>z1=$16,65</a:t>
                      </a:r>
                    </a:p>
                  </a:txBody>
                  <a:tcPr marL="0" marR="0" marT="0" marB="0" anchor="ctr"/>
                </a:tc>
              </a:tr>
              <a:tr h="576064">
                <a:tc>
                  <a:txBody>
                    <a:bodyPr/>
                    <a:lstStyle/>
                    <a:p>
                      <a:pPr algn="ctr"/>
                      <a:r>
                        <a:rPr lang="en-US" sz="2400" dirty="0" smtClean="0"/>
                        <a:t>x1=0,766</a:t>
                      </a:r>
                      <a:endParaRPr lang="ru-RU" sz="2400" dirty="0"/>
                    </a:p>
                  </a:txBody>
                  <a:tcPr marL="0" marR="0" marT="0" marB="0" anchor="ctr"/>
                </a:tc>
                <a:tc>
                  <a:txBody>
                    <a:bodyPr/>
                    <a:lstStyle/>
                    <a:p>
                      <a:pPr algn="ctr"/>
                      <a:r>
                        <a:rPr lang="en-US" sz="2400" dirty="0" smtClean="0"/>
                        <a:t>y1=-$747,1</a:t>
                      </a:r>
                    </a:p>
                  </a:txBody>
                  <a:tcPr marL="0" marR="0" marT="0" marB="0" anchor="ctr"/>
                </a:tc>
              </a:tr>
            </a:tbl>
          </a:graphicData>
        </a:graphic>
      </p:graphicFrame>
      <p:graphicFrame>
        <p:nvGraphicFramePr>
          <p:cNvPr id="8" name="Таблица 7"/>
          <p:cNvGraphicFramePr>
            <a:graphicFrameLocks noGrp="1"/>
          </p:cNvGraphicFramePr>
          <p:nvPr>
            <p:extLst>
              <p:ext uri="{D42A27DB-BD31-4B8C-83A1-F6EECF244321}">
                <p14:modId xmlns:p14="http://schemas.microsoft.com/office/powerpoint/2010/main" val="1021458421"/>
              </p:ext>
            </p:extLst>
          </p:nvPr>
        </p:nvGraphicFramePr>
        <p:xfrm>
          <a:off x="3126726" y="4533451"/>
          <a:ext cx="2619819" cy="1728192"/>
        </p:xfrm>
        <a:graphic>
          <a:graphicData uri="http://schemas.openxmlformats.org/drawingml/2006/table">
            <a:tbl>
              <a:tblPr firstRow="1" bandRow="1">
                <a:tableStyleId>{5940675A-B579-460E-94D1-54222C63F5DA}</a:tableStyleId>
              </a:tblPr>
              <a:tblGrid>
                <a:gridCol w="1155803"/>
                <a:gridCol w="1464016"/>
              </a:tblGrid>
              <a:tr h="576064">
                <a:tc>
                  <a:txBody>
                    <a:bodyPr/>
                    <a:lstStyle/>
                    <a:p>
                      <a:pPr algn="ctr"/>
                      <a:endParaRPr lang="ru-RU" sz="2400" dirty="0"/>
                    </a:p>
                  </a:txBody>
                  <a:tcPr marL="0" marR="0" marT="0" marB="0" anchor="ctr"/>
                </a:tc>
                <a:tc>
                  <a:txBody>
                    <a:bodyPr/>
                    <a:lstStyle/>
                    <a:p>
                      <a:pPr algn="ctr"/>
                      <a:r>
                        <a:rPr lang="el-GR" sz="2400" dirty="0" smtClean="0"/>
                        <a:t>α=-$91,62</a:t>
                      </a:r>
                      <a:endParaRPr lang="ru-RU" sz="2400" dirty="0"/>
                    </a:p>
                  </a:txBody>
                  <a:tcPr marL="0" marR="0" marT="0" marB="0" anchor="ctr"/>
                </a:tc>
              </a:tr>
              <a:tr h="576064">
                <a:tc>
                  <a:txBody>
                    <a:bodyPr/>
                    <a:lstStyle/>
                    <a:p>
                      <a:pPr algn="ctr"/>
                      <a:r>
                        <a:rPr lang="ru-RU" sz="2400" dirty="0" smtClean="0"/>
                        <a:t>$908,38</a:t>
                      </a:r>
                    </a:p>
                  </a:txBody>
                  <a:tcPr marL="0" marR="0" marT="0" marB="0" anchor="ctr">
                    <a:solidFill>
                      <a:schemeClr val="bg1">
                        <a:lumMod val="85000"/>
                      </a:schemeClr>
                    </a:solidFill>
                  </a:tcPr>
                </a:tc>
                <a:tc>
                  <a:txBody>
                    <a:bodyPr/>
                    <a:lstStyle/>
                    <a:p>
                      <a:pPr algn="ctr"/>
                      <a:r>
                        <a:rPr lang="en-US" sz="2400" dirty="0" smtClean="0"/>
                        <a:t>z</a:t>
                      </a:r>
                      <a:r>
                        <a:rPr lang="ru-RU" sz="2400" dirty="0" smtClean="0"/>
                        <a:t>2</a:t>
                      </a:r>
                      <a:r>
                        <a:rPr lang="en-US" sz="2400" dirty="0" smtClean="0"/>
                        <a:t>=$</a:t>
                      </a:r>
                      <a:r>
                        <a:rPr lang="ru-RU" sz="2400" dirty="0" smtClean="0"/>
                        <a:t>0</a:t>
                      </a:r>
                      <a:endParaRPr lang="ru-RU" sz="2400" dirty="0"/>
                    </a:p>
                  </a:txBody>
                  <a:tcPr marL="0" marR="0" marT="0" marB="0" anchor="ctr"/>
                </a:tc>
              </a:tr>
              <a:tr h="576064">
                <a:tc>
                  <a:txBody>
                    <a:bodyPr/>
                    <a:lstStyle/>
                    <a:p>
                      <a:pPr algn="ctr"/>
                      <a:r>
                        <a:rPr lang="en-US" sz="2400" dirty="0" smtClean="0"/>
                        <a:t>x</a:t>
                      </a:r>
                      <a:r>
                        <a:rPr lang="ru-RU" sz="2400" dirty="0" smtClean="0"/>
                        <a:t>2</a:t>
                      </a:r>
                      <a:r>
                        <a:rPr lang="en-US" sz="2400" dirty="0" smtClean="0"/>
                        <a:t>=</a:t>
                      </a:r>
                      <a:r>
                        <a:rPr lang="ru-RU" sz="2400" dirty="0" smtClean="0"/>
                        <a:t>0</a:t>
                      </a:r>
                      <a:endParaRPr lang="ru-RU" sz="2400" dirty="0"/>
                    </a:p>
                  </a:txBody>
                  <a:tcPr marL="0" marR="0" marT="0" marB="0" anchor="ctr"/>
                </a:tc>
                <a:tc>
                  <a:txBody>
                    <a:bodyPr/>
                    <a:lstStyle/>
                    <a:p>
                      <a:pPr algn="ctr"/>
                      <a:r>
                        <a:rPr lang="en-US" sz="2400" dirty="0" smtClean="0"/>
                        <a:t>y</a:t>
                      </a:r>
                      <a:r>
                        <a:rPr lang="ru-RU" sz="2400" dirty="0" smtClean="0"/>
                        <a:t>2</a:t>
                      </a:r>
                      <a:r>
                        <a:rPr lang="en-US" sz="2400" dirty="0" smtClean="0"/>
                        <a:t>=$</a:t>
                      </a:r>
                      <a:r>
                        <a:rPr lang="ru-RU" sz="2400" dirty="0" smtClean="0"/>
                        <a:t>0</a:t>
                      </a:r>
                      <a:endParaRPr lang="ru-RU" sz="2400" dirty="0"/>
                    </a:p>
                  </a:txBody>
                  <a:tcPr marL="0" marR="0" marT="0" marB="0" anchor="ctr"/>
                </a:tc>
              </a:tr>
            </a:tbl>
          </a:graphicData>
        </a:graphic>
      </p:graphicFrame>
      <p:cxnSp>
        <p:nvCxnSpPr>
          <p:cNvPr id="10" name="Прямая соединительная линия 9"/>
          <p:cNvCxnSpPr>
            <a:stCxn id="6" idx="3"/>
            <a:endCxn id="7" idx="1"/>
          </p:cNvCxnSpPr>
          <p:nvPr/>
        </p:nvCxnSpPr>
        <p:spPr>
          <a:xfrm flipV="1">
            <a:off x="2870416" y="3356992"/>
            <a:ext cx="242634" cy="120342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Таблица 10"/>
          <p:cNvGraphicFramePr>
            <a:graphicFrameLocks noGrp="1"/>
          </p:cNvGraphicFramePr>
          <p:nvPr>
            <p:extLst>
              <p:ext uri="{D42A27DB-BD31-4B8C-83A1-F6EECF244321}">
                <p14:modId xmlns:p14="http://schemas.microsoft.com/office/powerpoint/2010/main" val="2462219508"/>
              </p:ext>
            </p:extLst>
          </p:nvPr>
        </p:nvGraphicFramePr>
        <p:xfrm>
          <a:off x="6160640" y="5949280"/>
          <a:ext cx="2736304" cy="576064"/>
        </p:xfrm>
        <a:graphic>
          <a:graphicData uri="http://schemas.openxmlformats.org/drawingml/2006/table">
            <a:tbl>
              <a:tblPr firstRow="1" bandRow="1">
                <a:tableStyleId>{5940675A-B579-460E-94D1-54222C63F5DA}</a:tableStyleId>
              </a:tblPr>
              <a:tblGrid>
                <a:gridCol w="1363688"/>
                <a:gridCol w="1372616"/>
              </a:tblGrid>
              <a:tr h="576064">
                <a:tc>
                  <a:txBody>
                    <a:bodyPr/>
                    <a:lstStyle/>
                    <a:p>
                      <a:pPr algn="ctr"/>
                      <a:r>
                        <a:rPr lang="ru-RU" sz="2400" dirty="0" smtClean="0"/>
                        <a:t>$890,8</a:t>
                      </a:r>
                      <a:endParaRPr lang="ru-RU" sz="2400" dirty="0"/>
                    </a:p>
                  </a:txBody>
                  <a:tcPr marL="0" marR="0" marT="0" marB="0" anchor="ctr">
                    <a:solidFill>
                      <a:schemeClr val="bg1">
                        <a:lumMod val="85000"/>
                      </a:schemeClr>
                    </a:solidFill>
                  </a:tcPr>
                </a:tc>
                <a:tc>
                  <a:txBody>
                    <a:bodyPr/>
                    <a:lstStyle/>
                    <a:p>
                      <a:pPr algn="ctr"/>
                      <a:r>
                        <a:rPr lang="en-US" sz="2400" smtClean="0"/>
                        <a:t>z=$</a:t>
                      </a:r>
                      <a:r>
                        <a:rPr lang="ru-RU" sz="2400" dirty="0" smtClean="0"/>
                        <a:t>0</a:t>
                      </a:r>
                      <a:endParaRPr lang="ru-RU" sz="2400" dirty="0"/>
                    </a:p>
                  </a:txBody>
                  <a:tcPr marL="0" marR="0" marT="0" marB="0" anchor="ctr"/>
                </a:tc>
              </a:tr>
            </a:tbl>
          </a:graphicData>
        </a:graphic>
      </p:graphicFrame>
      <p:graphicFrame>
        <p:nvGraphicFramePr>
          <p:cNvPr id="12" name="Таблица 11"/>
          <p:cNvGraphicFramePr>
            <a:graphicFrameLocks noGrp="1"/>
          </p:cNvGraphicFramePr>
          <p:nvPr>
            <p:extLst>
              <p:ext uri="{D42A27DB-BD31-4B8C-83A1-F6EECF244321}">
                <p14:modId xmlns:p14="http://schemas.microsoft.com/office/powerpoint/2010/main" val="2801663021"/>
              </p:ext>
            </p:extLst>
          </p:nvPr>
        </p:nvGraphicFramePr>
        <p:xfrm>
          <a:off x="6160640" y="3958704"/>
          <a:ext cx="2736304" cy="576064"/>
        </p:xfrm>
        <a:graphic>
          <a:graphicData uri="http://schemas.openxmlformats.org/drawingml/2006/table">
            <a:tbl>
              <a:tblPr firstRow="1" bandRow="1">
                <a:tableStyleId>{5940675A-B579-460E-94D1-54222C63F5DA}</a:tableStyleId>
              </a:tblPr>
              <a:tblGrid>
                <a:gridCol w="1363688"/>
                <a:gridCol w="1372616"/>
              </a:tblGrid>
              <a:tr h="576064">
                <a:tc>
                  <a:txBody>
                    <a:bodyPr/>
                    <a:lstStyle/>
                    <a:p>
                      <a:pPr algn="ctr"/>
                      <a:r>
                        <a:rPr lang="ru-RU" sz="2400" dirty="0" smtClean="0"/>
                        <a:t>$977,69</a:t>
                      </a:r>
                      <a:endParaRPr lang="ru-RU" sz="2400" dirty="0"/>
                    </a:p>
                  </a:txBody>
                  <a:tcPr marL="0" marR="0" marT="0" marB="0" anchor="ctr">
                    <a:solidFill>
                      <a:schemeClr val="bg1">
                        <a:lumMod val="85000"/>
                      </a:schemeClr>
                    </a:solidFill>
                  </a:tcPr>
                </a:tc>
                <a:tc>
                  <a:txBody>
                    <a:bodyPr/>
                    <a:lstStyle/>
                    <a:p>
                      <a:pPr algn="ctr"/>
                      <a:r>
                        <a:rPr lang="en-US" sz="2400" dirty="0" smtClean="0"/>
                        <a:t>z=$</a:t>
                      </a:r>
                      <a:r>
                        <a:rPr lang="ru-RU" sz="2400" dirty="0" smtClean="0"/>
                        <a:t>0</a:t>
                      </a:r>
                      <a:endParaRPr lang="ru-RU" sz="2400" dirty="0"/>
                    </a:p>
                  </a:txBody>
                  <a:tcPr marL="0" marR="0" marT="0" marB="0" anchor="ctr"/>
                </a:tc>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831473402"/>
              </p:ext>
            </p:extLst>
          </p:nvPr>
        </p:nvGraphicFramePr>
        <p:xfrm>
          <a:off x="6138161" y="2003512"/>
          <a:ext cx="2736304" cy="576064"/>
        </p:xfrm>
        <a:graphic>
          <a:graphicData uri="http://schemas.openxmlformats.org/drawingml/2006/table">
            <a:tbl>
              <a:tblPr firstRow="1" bandRow="1">
                <a:tableStyleId>{5940675A-B579-460E-94D1-54222C63F5DA}</a:tableStyleId>
              </a:tblPr>
              <a:tblGrid>
                <a:gridCol w="1314159"/>
                <a:gridCol w="1422145"/>
              </a:tblGrid>
              <a:tr h="576064">
                <a:tc>
                  <a:txBody>
                    <a:bodyPr/>
                    <a:lstStyle/>
                    <a:p>
                      <a:pPr algn="ctr"/>
                      <a:r>
                        <a:rPr lang="ru-RU" sz="2400" dirty="0" smtClean="0"/>
                        <a:t>$1 073,06</a:t>
                      </a:r>
                    </a:p>
                  </a:txBody>
                  <a:tcPr marL="0" marR="0" marT="0" marB="0" anchor="ctr">
                    <a:solidFill>
                      <a:schemeClr val="bg1">
                        <a:lumMod val="85000"/>
                      </a:schemeClr>
                    </a:solidFill>
                  </a:tcPr>
                </a:tc>
                <a:tc>
                  <a:txBody>
                    <a:bodyPr/>
                    <a:lstStyle/>
                    <a:p>
                      <a:pPr algn="ctr"/>
                      <a:r>
                        <a:rPr lang="en-US" sz="2400" dirty="0" smtClean="0"/>
                        <a:t>z=$73,06</a:t>
                      </a:r>
                    </a:p>
                  </a:txBody>
                  <a:tcPr marL="0" marR="0" marT="0" marB="0" anchor="ctr"/>
                </a:tc>
              </a:tr>
            </a:tbl>
          </a:graphicData>
        </a:graphic>
      </p:graphicFrame>
      <p:cxnSp>
        <p:nvCxnSpPr>
          <p:cNvPr id="16" name="Прямая соединительная линия 15"/>
          <p:cNvCxnSpPr>
            <a:stCxn id="6" idx="3"/>
            <a:endCxn id="8" idx="1"/>
          </p:cNvCxnSpPr>
          <p:nvPr/>
        </p:nvCxnSpPr>
        <p:spPr>
          <a:xfrm>
            <a:off x="2870416" y="4560416"/>
            <a:ext cx="256310" cy="837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7" idx="3"/>
            <a:endCxn id="13" idx="1"/>
          </p:cNvCxnSpPr>
          <p:nvPr/>
        </p:nvCxnSpPr>
        <p:spPr>
          <a:xfrm flipV="1">
            <a:off x="5705338" y="2291544"/>
            <a:ext cx="432823" cy="1065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7" idx="3"/>
            <a:endCxn id="12" idx="1"/>
          </p:cNvCxnSpPr>
          <p:nvPr/>
        </p:nvCxnSpPr>
        <p:spPr>
          <a:xfrm>
            <a:off x="5705338" y="3356992"/>
            <a:ext cx="455302" cy="889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8" idx="3"/>
            <a:endCxn id="12" idx="1"/>
          </p:cNvCxnSpPr>
          <p:nvPr/>
        </p:nvCxnSpPr>
        <p:spPr>
          <a:xfrm flipV="1">
            <a:off x="5746545" y="4246736"/>
            <a:ext cx="414095" cy="1150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8" idx="3"/>
            <a:endCxn id="11" idx="1"/>
          </p:cNvCxnSpPr>
          <p:nvPr/>
        </p:nvCxnSpPr>
        <p:spPr>
          <a:xfrm>
            <a:off x="5746545" y="5397547"/>
            <a:ext cx="414095" cy="839765"/>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10460" y="1621092"/>
            <a:ext cx="8352928" cy="400110"/>
          </a:xfrm>
          <a:prstGeom prst="rect">
            <a:avLst/>
          </a:prstGeom>
          <a:noFill/>
        </p:spPr>
        <p:txBody>
          <a:bodyPr wrap="square" rtlCol="0">
            <a:spAutoFit/>
          </a:bodyPr>
          <a:lstStyle/>
          <a:p>
            <a:r>
              <a:rPr lang="ru-RU" dirty="0" smtClean="0"/>
              <a:t>С</a:t>
            </a:r>
            <a:r>
              <a:rPr lang="ru-RU" sz="2000" dirty="0" smtClean="0"/>
              <a:t>егодня			1-ый месяц			2-ой месяц</a:t>
            </a:r>
            <a:endParaRPr lang="ru-RU" sz="2000" dirty="0"/>
          </a:p>
        </p:txBody>
      </p:sp>
      <p:sp>
        <p:nvSpPr>
          <p:cNvPr id="87" name="TextBox 86"/>
          <p:cNvSpPr txBox="1"/>
          <p:nvPr/>
        </p:nvSpPr>
        <p:spPr>
          <a:xfrm>
            <a:off x="676609" y="404664"/>
            <a:ext cx="7920880" cy="707886"/>
          </a:xfrm>
          <a:prstGeom prst="rect">
            <a:avLst/>
          </a:prstGeom>
          <a:noFill/>
        </p:spPr>
        <p:txBody>
          <a:bodyPr wrap="square" rtlCol="0">
            <a:spAutoFit/>
          </a:bodyPr>
          <a:lstStyle/>
          <a:p>
            <a:pPr algn="ctr"/>
            <a:r>
              <a:rPr lang="ru-RU" sz="4000" dirty="0" smtClean="0"/>
              <a:t>Опцион </a:t>
            </a:r>
            <a:r>
              <a:rPr lang="ru-RU" sz="4000" dirty="0" err="1" smtClean="0"/>
              <a:t>колл</a:t>
            </a:r>
            <a:r>
              <a:rPr lang="ru-RU" sz="4000" dirty="0" smtClean="0"/>
              <a:t> на золото</a:t>
            </a:r>
            <a:endParaRPr lang="ru-RU" sz="4000" dirty="0"/>
          </a:p>
        </p:txBody>
      </p:sp>
      <p:sp>
        <p:nvSpPr>
          <p:cNvPr id="2" name="Номер слайда 1"/>
          <p:cNvSpPr>
            <a:spLocks noGrp="1"/>
          </p:cNvSpPr>
          <p:nvPr>
            <p:ph type="sldNum" sz="quarter" idx="12"/>
          </p:nvPr>
        </p:nvSpPr>
        <p:spPr/>
        <p:txBody>
          <a:bodyPr/>
          <a:lstStyle/>
          <a:p>
            <a:fld id="{B19B0651-EE4F-4900-A07F-96A6BFA9D0F0}" type="slidenum">
              <a:rPr lang="ru-RU" smtClean="0"/>
              <a:t>114</a:t>
            </a:fld>
            <a:endParaRPr lang="ru-RU"/>
          </a:p>
        </p:txBody>
      </p:sp>
    </p:spTree>
    <p:extLst>
      <p:ext uri="{BB962C8B-B14F-4D97-AF65-F5344CB8AC3E}">
        <p14:creationId xmlns:p14="http://schemas.microsoft.com/office/powerpoint/2010/main" val="9799935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1407737575"/>
              </p:ext>
            </p:extLst>
          </p:nvPr>
        </p:nvGraphicFramePr>
        <p:xfrm>
          <a:off x="194969" y="3416602"/>
          <a:ext cx="2690905" cy="1728192"/>
        </p:xfrm>
        <a:graphic>
          <a:graphicData uri="http://schemas.openxmlformats.org/drawingml/2006/table">
            <a:tbl>
              <a:tblPr firstRow="1" bandRow="1">
                <a:tableStyleId>{5940675A-B579-460E-94D1-54222C63F5DA}</a:tableStyleId>
              </a:tblPr>
              <a:tblGrid>
                <a:gridCol w="1280687"/>
                <a:gridCol w="1410218"/>
              </a:tblGrid>
              <a:tr h="576064">
                <a:tc>
                  <a:txBody>
                    <a:bodyPr/>
                    <a:lstStyle/>
                    <a:p>
                      <a:pPr algn="ctr"/>
                      <a:endParaRPr lang="ru-RU" sz="2400" dirty="0"/>
                    </a:p>
                  </a:txBody>
                  <a:tcPr marL="0" marR="0" marT="0" marB="0" anchor="ctr">
                    <a:solidFill>
                      <a:schemeClr val="bg1">
                        <a:lumMod val="85000"/>
                      </a:schemeClr>
                    </a:solidFill>
                  </a:tcPr>
                </a:tc>
                <a:tc>
                  <a:txBody>
                    <a:bodyPr/>
                    <a:lstStyle/>
                    <a:p>
                      <a:pPr algn="ctr"/>
                      <a:endParaRPr lang="ru-RU" sz="2400" dirty="0"/>
                    </a:p>
                  </a:txBody>
                  <a:tcPr marL="0" marR="0" marT="0" marB="0" anchor="ctr"/>
                </a:tc>
              </a:tr>
              <a:tr h="576064">
                <a:tc>
                  <a:txBody>
                    <a:bodyPr/>
                    <a:lstStyle/>
                    <a:p>
                      <a:pPr algn="ctr"/>
                      <a:r>
                        <a:rPr lang="ru-RU" sz="2400" dirty="0" smtClean="0"/>
                        <a:t>$926,30</a:t>
                      </a:r>
                      <a:endParaRPr lang="ru-RU" sz="2400" dirty="0"/>
                    </a:p>
                  </a:txBody>
                  <a:tcPr marL="0" marR="0" marT="0" marB="0" anchor="ctr">
                    <a:solidFill>
                      <a:schemeClr val="bg1">
                        <a:lumMod val="85000"/>
                      </a:schemeClr>
                    </a:solidFill>
                  </a:tcPr>
                </a:tc>
                <a:tc>
                  <a:txBody>
                    <a:bodyPr/>
                    <a:lstStyle/>
                    <a:p>
                      <a:pPr algn="ctr"/>
                      <a:endParaRPr lang="ru-RU" sz="2400" dirty="0"/>
                    </a:p>
                  </a:txBody>
                  <a:tcPr marL="0" marR="0" marT="0" marB="0" anchor="ctr"/>
                </a:tc>
              </a:tr>
              <a:tr h="576064">
                <a:tc>
                  <a:txBody>
                    <a:bodyPr/>
                    <a:lstStyle/>
                    <a:p>
                      <a:pPr algn="ctr"/>
                      <a:endParaRPr lang="en-US" sz="2400" dirty="0" smtClean="0"/>
                    </a:p>
                  </a:txBody>
                  <a:tcPr marL="0" marR="0" marT="0" marB="0" anchor="ctr"/>
                </a:tc>
                <a:tc>
                  <a:txBody>
                    <a:bodyPr/>
                    <a:lstStyle/>
                    <a:p>
                      <a:pPr algn="ctr"/>
                      <a:endParaRPr lang="en-US" sz="2400" dirty="0" smtClean="0"/>
                    </a:p>
                  </a:txBody>
                  <a:tcPr marL="0" marR="0" marT="0" marB="0" anchor="ctr"/>
                </a:tc>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3606912147"/>
              </p:ext>
            </p:extLst>
          </p:nvPr>
        </p:nvGraphicFramePr>
        <p:xfrm>
          <a:off x="3113050" y="2492896"/>
          <a:ext cx="2592288" cy="1728192"/>
        </p:xfrm>
        <a:graphic>
          <a:graphicData uri="http://schemas.openxmlformats.org/drawingml/2006/table">
            <a:tbl>
              <a:tblPr firstRow="1" bandRow="1">
                <a:tableStyleId>{5940675A-B579-460E-94D1-54222C63F5DA}</a:tableStyleId>
              </a:tblPr>
              <a:tblGrid>
                <a:gridCol w="1143657"/>
                <a:gridCol w="1448631"/>
              </a:tblGrid>
              <a:tr h="576064">
                <a:tc>
                  <a:txBody>
                    <a:bodyPr/>
                    <a:lstStyle/>
                    <a:p>
                      <a:pPr algn="ctr"/>
                      <a:endParaRPr lang="ru-RU" sz="2400" dirty="0" smtClean="0"/>
                    </a:p>
                  </a:txBody>
                  <a:tcPr marL="0" marR="0" marT="0" marB="0" anchor="ctr"/>
                </a:tc>
                <a:tc>
                  <a:txBody>
                    <a:bodyPr/>
                    <a:lstStyle/>
                    <a:p>
                      <a:pPr algn="ctr"/>
                      <a:endParaRPr lang="en-US" sz="2400" dirty="0" smtClean="0"/>
                    </a:p>
                  </a:txBody>
                  <a:tcPr marL="0" marR="0" marT="0" marB="0" anchor="ctr"/>
                </a:tc>
              </a:tr>
              <a:tr h="576064">
                <a:tc>
                  <a:txBody>
                    <a:bodyPr/>
                    <a:lstStyle/>
                    <a:p>
                      <a:pPr algn="ctr"/>
                      <a:r>
                        <a:rPr lang="ru-RU" sz="2400" dirty="0" smtClean="0"/>
                        <a:t>$996,98</a:t>
                      </a:r>
                    </a:p>
                  </a:txBody>
                  <a:tcPr marL="0" marR="0" marT="0" marB="0" anchor="ctr">
                    <a:solidFill>
                      <a:schemeClr val="bg1">
                        <a:lumMod val="85000"/>
                      </a:schemeClr>
                    </a:solidFill>
                  </a:tcPr>
                </a:tc>
                <a:tc>
                  <a:txBody>
                    <a:bodyPr/>
                    <a:lstStyle/>
                    <a:p>
                      <a:pPr algn="ctr"/>
                      <a:endParaRPr lang="en-US" sz="2400" dirty="0" smtClean="0"/>
                    </a:p>
                  </a:txBody>
                  <a:tcPr marL="0" marR="0" marT="0" marB="0" anchor="ctr"/>
                </a:tc>
              </a:tr>
              <a:tr h="576064">
                <a:tc>
                  <a:txBody>
                    <a:bodyPr/>
                    <a:lstStyle/>
                    <a:p>
                      <a:pPr algn="ctr"/>
                      <a:endParaRPr lang="ru-RU" sz="2400" dirty="0"/>
                    </a:p>
                  </a:txBody>
                  <a:tcPr marL="0" marR="0" marT="0" marB="0" anchor="ctr"/>
                </a:tc>
                <a:tc>
                  <a:txBody>
                    <a:bodyPr/>
                    <a:lstStyle/>
                    <a:p>
                      <a:pPr algn="ctr"/>
                      <a:endParaRPr lang="en-US" sz="2400" dirty="0" smtClean="0"/>
                    </a:p>
                  </a:txBody>
                  <a:tcPr marL="0" marR="0" marT="0" marB="0" anchor="ctr"/>
                </a:tc>
              </a:tr>
            </a:tbl>
          </a:graphicData>
        </a:graphic>
      </p:graphicFrame>
      <p:graphicFrame>
        <p:nvGraphicFramePr>
          <p:cNvPr id="8" name="Таблица 7"/>
          <p:cNvGraphicFramePr>
            <a:graphicFrameLocks noGrp="1"/>
          </p:cNvGraphicFramePr>
          <p:nvPr>
            <p:extLst>
              <p:ext uri="{D42A27DB-BD31-4B8C-83A1-F6EECF244321}">
                <p14:modId xmlns:p14="http://schemas.microsoft.com/office/powerpoint/2010/main" val="1808292811"/>
              </p:ext>
            </p:extLst>
          </p:nvPr>
        </p:nvGraphicFramePr>
        <p:xfrm>
          <a:off x="3126726" y="4533451"/>
          <a:ext cx="2619819" cy="1728192"/>
        </p:xfrm>
        <a:graphic>
          <a:graphicData uri="http://schemas.openxmlformats.org/drawingml/2006/table">
            <a:tbl>
              <a:tblPr firstRow="1" bandRow="1">
                <a:tableStyleId>{5940675A-B579-460E-94D1-54222C63F5DA}</a:tableStyleId>
              </a:tblPr>
              <a:tblGrid>
                <a:gridCol w="1155803"/>
                <a:gridCol w="1464016"/>
              </a:tblGrid>
              <a:tr h="576064">
                <a:tc>
                  <a:txBody>
                    <a:bodyPr/>
                    <a:lstStyle/>
                    <a:p>
                      <a:pPr algn="ctr"/>
                      <a:endParaRPr lang="ru-RU" sz="2400" dirty="0"/>
                    </a:p>
                  </a:txBody>
                  <a:tcPr marL="0" marR="0" marT="0" marB="0" anchor="ctr"/>
                </a:tc>
                <a:tc>
                  <a:txBody>
                    <a:bodyPr/>
                    <a:lstStyle/>
                    <a:p>
                      <a:pPr algn="ctr"/>
                      <a:endParaRPr lang="ru-RU" sz="2400" dirty="0"/>
                    </a:p>
                  </a:txBody>
                  <a:tcPr marL="0" marR="0" marT="0" marB="0" anchor="ctr"/>
                </a:tc>
              </a:tr>
              <a:tr h="576064">
                <a:tc>
                  <a:txBody>
                    <a:bodyPr/>
                    <a:lstStyle/>
                    <a:p>
                      <a:pPr algn="ctr"/>
                      <a:r>
                        <a:rPr lang="ru-RU" sz="2400" dirty="0" smtClean="0"/>
                        <a:t>$908,38</a:t>
                      </a:r>
                    </a:p>
                  </a:txBody>
                  <a:tcPr marL="0" marR="0" marT="0" marB="0" anchor="ctr">
                    <a:solidFill>
                      <a:schemeClr val="bg1">
                        <a:lumMod val="85000"/>
                      </a:schemeClr>
                    </a:solidFill>
                  </a:tcPr>
                </a:tc>
                <a:tc>
                  <a:txBody>
                    <a:bodyPr/>
                    <a:lstStyle/>
                    <a:p>
                      <a:pPr algn="ctr"/>
                      <a:endParaRPr lang="ru-RU" sz="2400" dirty="0"/>
                    </a:p>
                  </a:txBody>
                  <a:tcPr marL="0" marR="0" marT="0" marB="0" anchor="ctr"/>
                </a:tc>
              </a:tr>
              <a:tr h="576064">
                <a:tc>
                  <a:txBody>
                    <a:bodyPr/>
                    <a:lstStyle/>
                    <a:p>
                      <a:pPr algn="ctr"/>
                      <a:endParaRPr lang="ru-RU" sz="2400" dirty="0"/>
                    </a:p>
                  </a:txBody>
                  <a:tcPr marL="0" marR="0" marT="0" marB="0" anchor="ctr"/>
                </a:tc>
                <a:tc>
                  <a:txBody>
                    <a:bodyPr/>
                    <a:lstStyle/>
                    <a:p>
                      <a:pPr algn="ctr"/>
                      <a:endParaRPr lang="ru-RU" sz="2400" dirty="0"/>
                    </a:p>
                  </a:txBody>
                  <a:tcPr marL="0" marR="0" marT="0" marB="0" anchor="ctr"/>
                </a:tc>
              </a:tr>
            </a:tbl>
          </a:graphicData>
        </a:graphic>
      </p:graphicFrame>
      <p:cxnSp>
        <p:nvCxnSpPr>
          <p:cNvPr id="10" name="Прямая соединительная линия 9"/>
          <p:cNvCxnSpPr>
            <a:stCxn id="6" idx="3"/>
            <a:endCxn id="7" idx="1"/>
          </p:cNvCxnSpPr>
          <p:nvPr/>
        </p:nvCxnSpPr>
        <p:spPr>
          <a:xfrm flipV="1">
            <a:off x="2885874" y="3356992"/>
            <a:ext cx="227176" cy="92370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Таблица 10"/>
          <p:cNvGraphicFramePr>
            <a:graphicFrameLocks noGrp="1"/>
          </p:cNvGraphicFramePr>
          <p:nvPr>
            <p:extLst>
              <p:ext uri="{D42A27DB-BD31-4B8C-83A1-F6EECF244321}">
                <p14:modId xmlns:p14="http://schemas.microsoft.com/office/powerpoint/2010/main" val="199459455"/>
              </p:ext>
            </p:extLst>
          </p:nvPr>
        </p:nvGraphicFramePr>
        <p:xfrm>
          <a:off x="6160640" y="5949280"/>
          <a:ext cx="2736304" cy="576064"/>
        </p:xfrm>
        <a:graphic>
          <a:graphicData uri="http://schemas.openxmlformats.org/drawingml/2006/table">
            <a:tbl>
              <a:tblPr firstRow="1" bandRow="1">
                <a:tableStyleId>{5940675A-B579-460E-94D1-54222C63F5DA}</a:tableStyleId>
              </a:tblPr>
              <a:tblGrid>
                <a:gridCol w="1363688"/>
                <a:gridCol w="1372616"/>
              </a:tblGrid>
              <a:tr h="576064">
                <a:tc>
                  <a:txBody>
                    <a:bodyPr/>
                    <a:lstStyle/>
                    <a:p>
                      <a:pPr algn="ctr"/>
                      <a:r>
                        <a:rPr lang="ru-RU" sz="2400" dirty="0" smtClean="0"/>
                        <a:t>$890,8</a:t>
                      </a:r>
                      <a:endParaRPr lang="ru-RU" sz="2400" dirty="0"/>
                    </a:p>
                  </a:txBody>
                  <a:tcPr marL="0" marR="0" marT="0" marB="0" anchor="ctr">
                    <a:solidFill>
                      <a:schemeClr val="bg1">
                        <a:lumMod val="85000"/>
                      </a:schemeClr>
                    </a:solidFill>
                  </a:tcPr>
                </a:tc>
                <a:tc>
                  <a:txBody>
                    <a:bodyPr/>
                    <a:lstStyle/>
                    <a:p>
                      <a:pPr algn="ctr"/>
                      <a:r>
                        <a:rPr lang="en-US" sz="2400" dirty="0" smtClean="0"/>
                        <a:t>z=$</a:t>
                      </a:r>
                      <a:endParaRPr lang="ru-RU" sz="2400" dirty="0"/>
                    </a:p>
                  </a:txBody>
                  <a:tcPr marL="0" marR="0" marT="0" marB="0" anchor="ctr"/>
                </a:tc>
              </a:tr>
            </a:tbl>
          </a:graphicData>
        </a:graphic>
      </p:graphicFrame>
      <p:graphicFrame>
        <p:nvGraphicFramePr>
          <p:cNvPr id="12" name="Таблица 11"/>
          <p:cNvGraphicFramePr>
            <a:graphicFrameLocks noGrp="1"/>
          </p:cNvGraphicFramePr>
          <p:nvPr>
            <p:extLst>
              <p:ext uri="{D42A27DB-BD31-4B8C-83A1-F6EECF244321}">
                <p14:modId xmlns:p14="http://schemas.microsoft.com/office/powerpoint/2010/main" val="3777188787"/>
              </p:ext>
            </p:extLst>
          </p:nvPr>
        </p:nvGraphicFramePr>
        <p:xfrm>
          <a:off x="6160640" y="3958704"/>
          <a:ext cx="2736304" cy="576064"/>
        </p:xfrm>
        <a:graphic>
          <a:graphicData uri="http://schemas.openxmlformats.org/drawingml/2006/table">
            <a:tbl>
              <a:tblPr firstRow="1" bandRow="1">
                <a:tableStyleId>{5940675A-B579-460E-94D1-54222C63F5DA}</a:tableStyleId>
              </a:tblPr>
              <a:tblGrid>
                <a:gridCol w="1363688"/>
                <a:gridCol w="1372616"/>
              </a:tblGrid>
              <a:tr h="576064">
                <a:tc>
                  <a:txBody>
                    <a:bodyPr/>
                    <a:lstStyle/>
                    <a:p>
                      <a:pPr algn="ctr"/>
                      <a:r>
                        <a:rPr lang="ru-RU" sz="2400" dirty="0" smtClean="0"/>
                        <a:t>$977,69</a:t>
                      </a:r>
                      <a:endParaRPr lang="ru-RU" sz="2400" dirty="0"/>
                    </a:p>
                  </a:txBody>
                  <a:tcPr marL="0" marR="0" marT="0" marB="0" anchor="ctr">
                    <a:solidFill>
                      <a:schemeClr val="bg1">
                        <a:lumMod val="85000"/>
                      </a:schemeClr>
                    </a:solidFill>
                  </a:tcPr>
                </a:tc>
                <a:tc>
                  <a:txBody>
                    <a:bodyPr/>
                    <a:lstStyle/>
                    <a:p>
                      <a:pPr algn="ctr"/>
                      <a:r>
                        <a:rPr lang="en-US" sz="2400" dirty="0" smtClean="0"/>
                        <a:t>z=$</a:t>
                      </a:r>
                      <a:endParaRPr lang="ru-RU" sz="2400" dirty="0"/>
                    </a:p>
                  </a:txBody>
                  <a:tcPr marL="0" marR="0" marT="0" marB="0" anchor="ctr"/>
                </a:tc>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3438081234"/>
              </p:ext>
            </p:extLst>
          </p:nvPr>
        </p:nvGraphicFramePr>
        <p:xfrm>
          <a:off x="6138161" y="2003512"/>
          <a:ext cx="2736304" cy="576064"/>
        </p:xfrm>
        <a:graphic>
          <a:graphicData uri="http://schemas.openxmlformats.org/drawingml/2006/table">
            <a:tbl>
              <a:tblPr firstRow="1" bandRow="1">
                <a:tableStyleId>{5940675A-B579-460E-94D1-54222C63F5DA}</a:tableStyleId>
              </a:tblPr>
              <a:tblGrid>
                <a:gridCol w="1314159"/>
                <a:gridCol w="1422145"/>
              </a:tblGrid>
              <a:tr h="576064">
                <a:tc>
                  <a:txBody>
                    <a:bodyPr/>
                    <a:lstStyle/>
                    <a:p>
                      <a:pPr algn="ctr"/>
                      <a:r>
                        <a:rPr lang="ru-RU" sz="2400" dirty="0" smtClean="0"/>
                        <a:t>$1 073,06</a:t>
                      </a:r>
                    </a:p>
                  </a:txBody>
                  <a:tcPr marL="0" marR="0" marT="0" marB="0" anchor="ctr">
                    <a:solidFill>
                      <a:schemeClr val="bg1">
                        <a:lumMod val="85000"/>
                      </a:schemeClr>
                    </a:solidFill>
                  </a:tcPr>
                </a:tc>
                <a:tc>
                  <a:txBody>
                    <a:bodyPr/>
                    <a:lstStyle/>
                    <a:p>
                      <a:pPr algn="ctr"/>
                      <a:r>
                        <a:rPr lang="en-US" sz="2400" dirty="0" smtClean="0"/>
                        <a:t>z=$</a:t>
                      </a:r>
                    </a:p>
                  </a:txBody>
                  <a:tcPr marL="0" marR="0" marT="0" marB="0" anchor="ctr"/>
                </a:tc>
              </a:tr>
            </a:tbl>
          </a:graphicData>
        </a:graphic>
      </p:graphicFrame>
      <p:cxnSp>
        <p:nvCxnSpPr>
          <p:cNvPr id="16" name="Прямая соединительная линия 15"/>
          <p:cNvCxnSpPr>
            <a:stCxn id="6" idx="3"/>
            <a:endCxn id="8" idx="1"/>
          </p:cNvCxnSpPr>
          <p:nvPr/>
        </p:nvCxnSpPr>
        <p:spPr>
          <a:xfrm>
            <a:off x="2885874" y="4280698"/>
            <a:ext cx="240852" cy="11168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7" idx="3"/>
            <a:endCxn id="13" idx="1"/>
          </p:cNvCxnSpPr>
          <p:nvPr/>
        </p:nvCxnSpPr>
        <p:spPr>
          <a:xfrm flipV="1">
            <a:off x="5705338" y="2291544"/>
            <a:ext cx="432823" cy="1065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7" idx="3"/>
            <a:endCxn id="12" idx="1"/>
          </p:cNvCxnSpPr>
          <p:nvPr/>
        </p:nvCxnSpPr>
        <p:spPr>
          <a:xfrm>
            <a:off x="5705338" y="3356992"/>
            <a:ext cx="455302" cy="889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8" idx="3"/>
            <a:endCxn id="12" idx="1"/>
          </p:cNvCxnSpPr>
          <p:nvPr/>
        </p:nvCxnSpPr>
        <p:spPr>
          <a:xfrm flipV="1">
            <a:off x="5746545" y="4246736"/>
            <a:ext cx="414095" cy="1150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8" idx="3"/>
            <a:endCxn id="11" idx="1"/>
          </p:cNvCxnSpPr>
          <p:nvPr/>
        </p:nvCxnSpPr>
        <p:spPr>
          <a:xfrm>
            <a:off x="5746545" y="5397547"/>
            <a:ext cx="414095" cy="839765"/>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10460" y="1621092"/>
            <a:ext cx="8352928" cy="400110"/>
          </a:xfrm>
          <a:prstGeom prst="rect">
            <a:avLst/>
          </a:prstGeom>
          <a:noFill/>
        </p:spPr>
        <p:txBody>
          <a:bodyPr wrap="square" rtlCol="0">
            <a:spAutoFit/>
          </a:bodyPr>
          <a:lstStyle/>
          <a:p>
            <a:r>
              <a:rPr lang="ru-RU" dirty="0" smtClean="0"/>
              <a:t>С</a:t>
            </a:r>
            <a:r>
              <a:rPr lang="ru-RU" sz="2000" dirty="0" smtClean="0"/>
              <a:t>егодня			1-ый месяц			2-ой месяц</a:t>
            </a:r>
            <a:endParaRPr lang="ru-RU" sz="2000" dirty="0"/>
          </a:p>
        </p:txBody>
      </p:sp>
      <p:sp>
        <p:nvSpPr>
          <p:cNvPr id="87" name="TextBox 86"/>
          <p:cNvSpPr txBox="1"/>
          <p:nvPr/>
        </p:nvSpPr>
        <p:spPr>
          <a:xfrm>
            <a:off x="676609" y="404664"/>
            <a:ext cx="7920880" cy="707886"/>
          </a:xfrm>
          <a:prstGeom prst="rect">
            <a:avLst/>
          </a:prstGeom>
          <a:noFill/>
        </p:spPr>
        <p:txBody>
          <a:bodyPr wrap="square" rtlCol="0">
            <a:spAutoFit/>
          </a:bodyPr>
          <a:lstStyle/>
          <a:p>
            <a:pPr algn="ctr"/>
            <a:r>
              <a:rPr lang="ru-RU" sz="4000" dirty="0" smtClean="0"/>
              <a:t>Опцион пут на золото</a:t>
            </a:r>
            <a:endParaRPr lang="ru-RU" sz="4000" dirty="0"/>
          </a:p>
        </p:txBody>
      </p:sp>
      <p:sp>
        <p:nvSpPr>
          <p:cNvPr id="2" name="Номер слайда 1"/>
          <p:cNvSpPr>
            <a:spLocks noGrp="1"/>
          </p:cNvSpPr>
          <p:nvPr>
            <p:ph type="sldNum" sz="quarter" idx="12"/>
          </p:nvPr>
        </p:nvSpPr>
        <p:spPr/>
        <p:txBody>
          <a:bodyPr/>
          <a:lstStyle/>
          <a:p>
            <a:fld id="{B19B0651-EE4F-4900-A07F-96A6BFA9D0F0}" type="slidenum">
              <a:rPr lang="ru-RU" smtClean="0"/>
              <a:t>115</a:t>
            </a:fld>
            <a:endParaRPr lang="ru-RU"/>
          </a:p>
        </p:txBody>
      </p:sp>
    </p:spTree>
    <p:extLst>
      <p:ext uri="{BB962C8B-B14F-4D97-AF65-F5344CB8AC3E}">
        <p14:creationId xmlns:p14="http://schemas.microsoft.com/office/powerpoint/2010/main" val="72113553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2964278845"/>
              </p:ext>
            </p:extLst>
          </p:nvPr>
        </p:nvGraphicFramePr>
        <p:xfrm>
          <a:off x="194969" y="3416602"/>
          <a:ext cx="2690905" cy="1728192"/>
        </p:xfrm>
        <a:graphic>
          <a:graphicData uri="http://schemas.openxmlformats.org/drawingml/2006/table">
            <a:tbl>
              <a:tblPr firstRow="1" bandRow="1">
                <a:tableStyleId>{5940675A-B579-460E-94D1-54222C63F5DA}</a:tableStyleId>
              </a:tblPr>
              <a:tblGrid>
                <a:gridCol w="1280687"/>
                <a:gridCol w="1410218"/>
              </a:tblGrid>
              <a:tr h="576064">
                <a:tc>
                  <a:txBody>
                    <a:bodyPr/>
                    <a:lstStyle/>
                    <a:p>
                      <a:pPr algn="ctr"/>
                      <a:endParaRPr lang="ru-RU" sz="2400" dirty="0"/>
                    </a:p>
                  </a:txBody>
                  <a:tcPr marL="0" marR="0" marT="0" marB="0" anchor="ctr">
                    <a:solidFill>
                      <a:schemeClr val="bg1">
                        <a:lumMod val="85000"/>
                      </a:schemeClr>
                    </a:solidFill>
                  </a:tcPr>
                </a:tc>
                <a:tc>
                  <a:txBody>
                    <a:bodyPr/>
                    <a:lstStyle/>
                    <a:p>
                      <a:pPr algn="ctr"/>
                      <a:endParaRPr lang="ru-RU" sz="2400" dirty="0"/>
                    </a:p>
                  </a:txBody>
                  <a:tcPr marL="0" marR="0" marT="0" marB="0" anchor="ctr"/>
                </a:tc>
              </a:tr>
              <a:tr h="576064">
                <a:tc>
                  <a:txBody>
                    <a:bodyPr/>
                    <a:lstStyle/>
                    <a:p>
                      <a:pPr algn="ctr"/>
                      <a:r>
                        <a:rPr lang="ru-RU" sz="2400" dirty="0" smtClean="0"/>
                        <a:t>$926,30</a:t>
                      </a:r>
                      <a:endParaRPr lang="ru-RU" sz="2400" dirty="0"/>
                    </a:p>
                  </a:txBody>
                  <a:tcPr marL="0" marR="0" marT="0" marB="0" anchor="ctr">
                    <a:solidFill>
                      <a:schemeClr val="bg1">
                        <a:lumMod val="85000"/>
                      </a:schemeClr>
                    </a:solidFill>
                  </a:tcPr>
                </a:tc>
                <a:tc>
                  <a:txBody>
                    <a:bodyPr/>
                    <a:lstStyle/>
                    <a:p>
                      <a:pPr algn="ctr"/>
                      <a:endParaRPr lang="ru-RU" sz="2400" dirty="0"/>
                    </a:p>
                  </a:txBody>
                  <a:tcPr marL="0" marR="0" marT="0" marB="0" anchor="ctr"/>
                </a:tc>
              </a:tr>
              <a:tr h="576064">
                <a:tc>
                  <a:txBody>
                    <a:bodyPr/>
                    <a:lstStyle/>
                    <a:p>
                      <a:pPr algn="ctr"/>
                      <a:endParaRPr lang="en-US" sz="2400" dirty="0" smtClean="0"/>
                    </a:p>
                  </a:txBody>
                  <a:tcPr marL="0" marR="0" marT="0" marB="0" anchor="ctr"/>
                </a:tc>
                <a:tc>
                  <a:txBody>
                    <a:bodyPr/>
                    <a:lstStyle/>
                    <a:p>
                      <a:pPr algn="ctr"/>
                      <a:endParaRPr lang="en-US" sz="2400" dirty="0" smtClean="0"/>
                    </a:p>
                  </a:txBody>
                  <a:tcPr marL="0" marR="0" marT="0" marB="0" anchor="ctr"/>
                </a:tc>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3763301778"/>
              </p:ext>
            </p:extLst>
          </p:nvPr>
        </p:nvGraphicFramePr>
        <p:xfrm>
          <a:off x="3113050" y="2492896"/>
          <a:ext cx="2592288" cy="1728192"/>
        </p:xfrm>
        <a:graphic>
          <a:graphicData uri="http://schemas.openxmlformats.org/drawingml/2006/table">
            <a:tbl>
              <a:tblPr firstRow="1" bandRow="1">
                <a:tableStyleId>{5940675A-B579-460E-94D1-54222C63F5DA}</a:tableStyleId>
              </a:tblPr>
              <a:tblGrid>
                <a:gridCol w="1143657"/>
                <a:gridCol w="1448631"/>
              </a:tblGrid>
              <a:tr h="576064">
                <a:tc>
                  <a:txBody>
                    <a:bodyPr/>
                    <a:lstStyle/>
                    <a:p>
                      <a:pPr algn="ctr"/>
                      <a:endParaRPr lang="ru-RU" sz="2400" dirty="0" smtClean="0"/>
                    </a:p>
                  </a:txBody>
                  <a:tcPr marL="0" marR="0" marT="0" marB="0" anchor="ctr"/>
                </a:tc>
                <a:tc>
                  <a:txBody>
                    <a:bodyPr/>
                    <a:lstStyle/>
                    <a:p>
                      <a:pPr algn="ctr"/>
                      <a:endParaRPr lang="en-US" sz="2400" dirty="0" smtClean="0"/>
                    </a:p>
                  </a:txBody>
                  <a:tcPr marL="0" marR="0" marT="0" marB="0" anchor="ctr"/>
                </a:tc>
              </a:tr>
              <a:tr h="576064">
                <a:tc>
                  <a:txBody>
                    <a:bodyPr/>
                    <a:lstStyle/>
                    <a:p>
                      <a:pPr algn="ctr"/>
                      <a:r>
                        <a:rPr lang="ru-RU" sz="2400" dirty="0" smtClean="0"/>
                        <a:t>$996,98</a:t>
                      </a:r>
                    </a:p>
                  </a:txBody>
                  <a:tcPr marL="0" marR="0" marT="0" marB="0" anchor="ctr">
                    <a:solidFill>
                      <a:schemeClr val="bg1">
                        <a:lumMod val="85000"/>
                      </a:schemeClr>
                    </a:solidFill>
                  </a:tcPr>
                </a:tc>
                <a:tc>
                  <a:txBody>
                    <a:bodyPr/>
                    <a:lstStyle/>
                    <a:p>
                      <a:pPr algn="ctr"/>
                      <a:endParaRPr lang="en-US" sz="2400" dirty="0" smtClean="0"/>
                    </a:p>
                  </a:txBody>
                  <a:tcPr marL="0" marR="0" marT="0" marB="0" anchor="ctr"/>
                </a:tc>
              </a:tr>
              <a:tr h="576064">
                <a:tc>
                  <a:txBody>
                    <a:bodyPr/>
                    <a:lstStyle/>
                    <a:p>
                      <a:pPr algn="ctr"/>
                      <a:endParaRPr lang="ru-RU" sz="2400" dirty="0"/>
                    </a:p>
                  </a:txBody>
                  <a:tcPr marL="0" marR="0" marT="0" marB="0" anchor="ctr"/>
                </a:tc>
                <a:tc>
                  <a:txBody>
                    <a:bodyPr/>
                    <a:lstStyle/>
                    <a:p>
                      <a:pPr algn="ctr"/>
                      <a:endParaRPr lang="en-US" sz="2400" dirty="0" smtClean="0"/>
                    </a:p>
                  </a:txBody>
                  <a:tcPr marL="0" marR="0" marT="0" marB="0" anchor="ctr"/>
                </a:tc>
              </a:tr>
            </a:tbl>
          </a:graphicData>
        </a:graphic>
      </p:graphicFrame>
      <p:graphicFrame>
        <p:nvGraphicFramePr>
          <p:cNvPr id="8" name="Таблица 7"/>
          <p:cNvGraphicFramePr>
            <a:graphicFrameLocks noGrp="1"/>
          </p:cNvGraphicFramePr>
          <p:nvPr>
            <p:extLst>
              <p:ext uri="{D42A27DB-BD31-4B8C-83A1-F6EECF244321}">
                <p14:modId xmlns:p14="http://schemas.microsoft.com/office/powerpoint/2010/main" val="3683363417"/>
              </p:ext>
            </p:extLst>
          </p:nvPr>
        </p:nvGraphicFramePr>
        <p:xfrm>
          <a:off x="3126726" y="4533451"/>
          <a:ext cx="2619819" cy="1728192"/>
        </p:xfrm>
        <a:graphic>
          <a:graphicData uri="http://schemas.openxmlformats.org/drawingml/2006/table">
            <a:tbl>
              <a:tblPr firstRow="1" bandRow="1">
                <a:tableStyleId>{5940675A-B579-460E-94D1-54222C63F5DA}</a:tableStyleId>
              </a:tblPr>
              <a:tblGrid>
                <a:gridCol w="1155803"/>
                <a:gridCol w="1464016"/>
              </a:tblGrid>
              <a:tr h="576064">
                <a:tc>
                  <a:txBody>
                    <a:bodyPr/>
                    <a:lstStyle/>
                    <a:p>
                      <a:pPr algn="ctr"/>
                      <a:endParaRPr lang="ru-RU" sz="2400" dirty="0"/>
                    </a:p>
                  </a:txBody>
                  <a:tcPr marL="0" marR="0" marT="0" marB="0" anchor="ctr"/>
                </a:tc>
                <a:tc>
                  <a:txBody>
                    <a:bodyPr/>
                    <a:lstStyle/>
                    <a:p>
                      <a:pPr algn="ctr"/>
                      <a:endParaRPr lang="ru-RU" sz="2400" dirty="0"/>
                    </a:p>
                  </a:txBody>
                  <a:tcPr marL="0" marR="0" marT="0" marB="0" anchor="ctr"/>
                </a:tc>
              </a:tr>
              <a:tr h="576064">
                <a:tc>
                  <a:txBody>
                    <a:bodyPr/>
                    <a:lstStyle/>
                    <a:p>
                      <a:pPr algn="ctr"/>
                      <a:r>
                        <a:rPr lang="ru-RU" sz="2400" dirty="0" smtClean="0"/>
                        <a:t>$908,38</a:t>
                      </a:r>
                    </a:p>
                  </a:txBody>
                  <a:tcPr marL="0" marR="0" marT="0" marB="0" anchor="ctr">
                    <a:solidFill>
                      <a:schemeClr val="bg1">
                        <a:lumMod val="85000"/>
                      </a:schemeClr>
                    </a:solidFill>
                  </a:tcPr>
                </a:tc>
                <a:tc>
                  <a:txBody>
                    <a:bodyPr/>
                    <a:lstStyle/>
                    <a:p>
                      <a:pPr algn="ctr"/>
                      <a:endParaRPr lang="ru-RU" sz="2400" dirty="0"/>
                    </a:p>
                  </a:txBody>
                  <a:tcPr marL="0" marR="0" marT="0" marB="0" anchor="ctr"/>
                </a:tc>
              </a:tr>
              <a:tr h="576064">
                <a:tc>
                  <a:txBody>
                    <a:bodyPr/>
                    <a:lstStyle/>
                    <a:p>
                      <a:pPr algn="ctr"/>
                      <a:endParaRPr lang="ru-RU" sz="2400" dirty="0"/>
                    </a:p>
                  </a:txBody>
                  <a:tcPr marL="0" marR="0" marT="0" marB="0" anchor="ctr"/>
                </a:tc>
                <a:tc>
                  <a:txBody>
                    <a:bodyPr/>
                    <a:lstStyle/>
                    <a:p>
                      <a:pPr algn="ctr"/>
                      <a:endParaRPr lang="ru-RU" sz="2400" dirty="0"/>
                    </a:p>
                  </a:txBody>
                  <a:tcPr marL="0" marR="0" marT="0" marB="0" anchor="ctr"/>
                </a:tc>
              </a:tr>
            </a:tbl>
          </a:graphicData>
        </a:graphic>
      </p:graphicFrame>
      <p:cxnSp>
        <p:nvCxnSpPr>
          <p:cNvPr id="10" name="Прямая соединительная линия 9"/>
          <p:cNvCxnSpPr>
            <a:stCxn id="6" idx="3"/>
            <a:endCxn id="7" idx="1"/>
          </p:cNvCxnSpPr>
          <p:nvPr/>
        </p:nvCxnSpPr>
        <p:spPr>
          <a:xfrm flipV="1">
            <a:off x="2885874" y="3356992"/>
            <a:ext cx="227176" cy="92370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Таблица 10"/>
          <p:cNvGraphicFramePr>
            <a:graphicFrameLocks noGrp="1"/>
          </p:cNvGraphicFramePr>
          <p:nvPr>
            <p:extLst>
              <p:ext uri="{D42A27DB-BD31-4B8C-83A1-F6EECF244321}">
                <p14:modId xmlns:p14="http://schemas.microsoft.com/office/powerpoint/2010/main" val="3016434997"/>
              </p:ext>
            </p:extLst>
          </p:nvPr>
        </p:nvGraphicFramePr>
        <p:xfrm>
          <a:off x="6160640" y="5949280"/>
          <a:ext cx="2736304" cy="576064"/>
        </p:xfrm>
        <a:graphic>
          <a:graphicData uri="http://schemas.openxmlformats.org/drawingml/2006/table">
            <a:tbl>
              <a:tblPr firstRow="1" bandRow="1">
                <a:tableStyleId>{5940675A-B579-460E-94D1-54222C63F5DA}</a:tableStyleId>
              </a:tblPr>
              <a:tblGrid>
                <a:gridCol w="1363688"/>
                <a:gridCol w="1372616"/>
              </a:tblGrid>
              <a:tr h="576064">
                <a:tc>
                  <a:txBody>
                    <a:bodyPr/>
                    <a:lstStyle/>
                    <a:p>
                      <a:pPr algn="ctr"/>
                      <a:r>
                        <a:rPr lang="ru-RU" sz="2400" dirty="0" smtClean="0"/>
                        <a:t>$890,8</a:t>
                      </a:r>
                      <a:endParaRPr lang="ru-RU" sz="2400" dirty="0"/>
                    </a:p>
                  </a:txBody>
                  <a:tcPr marL="0" marR="0" marT="0" marB="0" anchor="ctr">
                    <a:solidFill>
                      <a:schemeClr val="bg1">
                        <a:lumMod val="85000"/>
                      </a:schemeClr>
                    </a:solidFill>
                  </a:tcPr>
                </a:tc>
                <a:tc>
                  <a:txBody>
                    <a:bodyPr/>
                    <a:lstStyle/>
                    <a:p>
                      <a:pPr algn="ctr"/>
                      <a:r>
                        <a:rPr lang="en-US" sz="2400" dirty="0" smtClean="0"/>
                        <a:t>z=$</a:t>
                      </a:r>
                      <a:r>
                        <a:rPr lang="ru-RU" sz="2400" dirty="0" smtClean="0"/>
                        <a:t>109,2</a:t>
                      </a:r>
                      <a:endParaRPr lang="ru-RU" sz="2400" dirty="0"/>
                    </a:p>
                  </a:txBody>
                  <a:tcPr marL="0" marR="0" marT="0" marB="0" anchor="ctr"/>
                </a:tc>
              </a:tr>
            </a:tbl>
          </a:graphicData>
        </a:graphic>
      </p:graphicFrame>
      <p:graphicFrame>
        <p:nvGraphicFramePr>
          <p:cNvPr id="12" name="Таблица 11"/>
          <p:cNvGraphicFramePr>
            <a:graphicFrameLocks noGrp="1"/>
          </p:cNvGraphicFramePr>
          <p:nvPr>
            <p:extLst>
              <p:ext uri="{D42A27DB-BD31-4B8C-83A1-F6EECF244321}">
                <p14:modId xmlns:p14="http://schemas.microsoft.com/office/powerpoint/2010/main" val="759355946"/>
              </p:ext>
            </p:extLst>
          </p:nvPr>
        </p:nvGraphicFramePr>
        <p:xfrm>
          <a:off x="6160640" y="3958704"/>
          <a:ext cx="2736304" cy="576064"/>
        </p:xfrm>
        <a:graphic>
          <a:graphicData uri="http://schemas.openxmlformats.org/drawingml/2006/table">
            <a:tbl>
              <a:tblPr firstRow="1" bandRow="1">
                <a:tableStyleId>{5940675A-B579-460E-94D1-54222C63F5DA}</a:tableStyleId>
              </a:tblPr>
              <a:tblGrid>
                <a:gridCol w="1363688"/>
                <a:gridCol w="1372616"/>
              </a:tblGrid>
              <a:tr h="576064">
                <a:tc>
                  <a:txBody>
                    <a:bodyPr/>
                    <a:lstStyle/>
                    <a:p>
                      <a:pPr algn="ctr"/>
                      <a:r>
                        <a:rPr lang="ru-RU" sz="2400" dirty="0" smtClean="0"/>
                        <a:t>$977,69</a:t>
                      </a:r>
                      <a:endParaRPr lang="ru-RU" sz="2400" dirty="0"/>
                    </a:p>
                  </a:txBody>
                  <a:tcPr marL="0" marR="0" marT="0" marB="0" anchor="ctr">
                    <a:solidFill>
                      <a:schemeClr val="bg1">
                        <a:lumMod val="85000"/>
                      </a:schemeClr>
                    </a:solidFill>
                  </a:tcPr>
                </a:tc>
                <a:tc>
                  <a:txBody>
                    <a:bodyPr/>
                    <a:lstStyle/>
                    <a:p>
                      <a:pPr algn="ctr"/>
                      <a:r>
                        <a:rPr lang="en-US" sz="2400" dirty="0" smtClean="0"/>
                        <a:t>z=$</a:t>
                      </a:r>
                      <a:r>
                        <a:rPr lang="ru-RU" sz="2400" dirty="0" smtClean="0"/>
                        <a:t>22,31</a:t>
                      </a:r>
                      <a:endParaRPr lang="ru-RU" sz="2400" dirty="0"/>
                    </a:p>
                  </a:txBody>
                  <a:tcPr marL="0" marR="0" marT="0" marB="0" anchor="ctr"/>
                </a:tc>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1512703841"/>
              </p:ext>
            </p:extLst>
          </p:nvPr>
        </p:nvGraphicFramePr>
        <p:xfrm>
          <a:off x="6138161" y="2003512"/>
          <a:ext cx="2736304" cy="576064"/>
        </p:xfrm>
        <a:graphic>
          <a:graphicData uri="http://schemas.openxmlformats.org/drawingml/2006/table">
            <a:tbl>
              <a:tblPr firstRow="1" bandRow="1">
                <a:tableStyleId>{5940675A-B579-460E-94D1-54222C63F5DA}</a:tableStyleId>
              </a:tblPr>
              <a:tblGrid>
                <a:gridCol w="1314159"/>
                <a:gridCol w="1422145"/>
              </a:tblGrid>
              <a:tr h="576064">
                <a:tc>
                  <a:txBody>
                    <a:bodyPr/>
                    <a:lstStyle/>
                    <a:p>
                      <a:pPr algn="ctr"/>
                      <a:r>
                        <a:rPr lang="ru-RU" sz="2400" dirty="0" smtClean="0"/>
                        <a:t>$1 073,06</a:t>
                      </a:r>
                    </a:p>
                  </a:txBody>
                  <a:tcPr marL="0" marR="0" marT="0" marB="0" anchor="ctr">
                    <a:solidFill>
                      <a:schemeClr val="bg1">
                        <a:lumMod val="85000"/>
                      </a:schemeClr>
                    </a:solidFill>
                  </a:tcPr>
                </a:tc>
                <a:tc>
                  <a:txBody>
                    <a:bodyPr/>
                    <a:lstStyle/>
                    <a:p>
                      <a:pPr algn="ctr"/>
                      <a:r>
                        <a:rPr lang="en-US" sz="2400" dirty="0" smtClean="0"/>
                        <a:t>z=$</a:t>
                      </a:r>
                      <a:r>
                        <a:rPr lang="ru-RU" sz="2400" dirty="0" smtClean="0"/>
                        <a:t>0</a:t>
                      </a:r>
                      <a:endParaRPr lang="en-US" sz="2400" dirty="0" smtClean="0"/>
                    </a:p>
                  </a:txBody>
                  <a:tcPr marL="0" marR="0" marT="0" marB="0" anchor="ctr"/>
                </a:tc>
              </a:tr>
            </a:tbl>
          </a:graphicData>
        </a:graphic>
      </p:graphicFrame>
      <p:cxnSp>
        <p:nvCxnSpPr>
          <p:cNvPr id="16" name="Прямая соединительная линия 15"/>
          <p:cNvCxnSpPr>
            <a:stCxn id="6" idx="3"/>
            <a:endCxn id="8" idx="1"/>
          </p:cNvCxnSpPr>
          <p:nvPr/>
        </p:nvCxnSpPr>
        <p:spPr>
          <a:xfrm>
            <a:off x="2885874" y="4280698"/>
            <a:ext cx="240852" cy="11168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7" idx="3"/>
            <a:endCxn id="13" idx="1"/>
          </p:cNvCxnSpPr>
          <p:nvPr/>
        </p:nvCxnSpPr>
        <p:spPr>
          <a:xfrm flipV="1">
            <a:off x="5705338" y="2291544"/>
            <a:ext cx="432823" cy="1065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7" idx="3"/>
            <a:endCxn id="12" idx="1"/>
          </p:cNvCxnSpPr>
          <p:nvPr/>
        </p:nvCxnSpPr>
        <p:spPr>
          <a:xfrm>
            <a:off x="5705338" y="3356992"/>
            <a:ext cx="455302" cy="889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8" idx="3"/>
            <a:endCxn id="12" idx="1"/>
          </p:cNvCxnSpPr>
          <p:nvPr/>
        </p:nvCxnSpPr>
        <p:spPr>
          <a:xfrm flipV="1">
            <a:off x="5746545" y="4246736"/>
            <a:ext cx="414095" cy="1150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8" idx="3"/>
            <a:endCxn id="11" idx="1"/>
          </p:cNvCxnSpPr>
          <p:nvPr/>
        </p:nvCxnSpPr>
        <p:spPr>
          <a:xfrm>
            <a:off x="5746545" y="5397547"/>
            <a:ext cx="414095" cy="839765"/>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10460" y="1621092"/>
            <a:ext cx="8352928" cy="400110"/>
          </a:xfrm>
          <a:prstGeom prst="rect">
            <a:avLst/>
          </a:prstGeom>
          <a:noFill/>
        </p:spPr>
        <p:txBody>
          <a:bodyPr wrap="square" rtlCol="0">
            <a:spAutoFit/>
          </a:bodyPr>
          <a:lstStyle/>
          <a:p>
            <a:r>
              <a:rPr lang="ru-RU" dirty="0" smtClean="0"/>
              <a:t>С</a:t>
            </a:r>
            <a:r>
              <a:rPr lang="ru-RU" sz="2000" dirty="0" smtClean="0"/>
              <a:t>егодня			1-ый месяц			2-ой месяц</a:t>
            </a:r>
            <a:endParaRPr lang="ru-RU" sz="2000" dirty="0"/>
          </a:p>
        </p:txBody>
      </p:sp>
      <p:sp>
        <p:nvSpPr>
          <p:cNvPr id="87" name="TextBox 86"/>
          <p:cNvSpPr txBox="1"/>
          <p:nvPr/>
        </p:nvSpPr>
        <p:spPr>
          <a:xfrm>
            <a:off x="676609" y="404664"/>
            <a:ext cx="7920880" cy="707886"/>
          </a:xfrm>
          <a:prstGeom prst="rect">
            <a:avLst/>
          </a:prstGeom>
          <a:noFill/>
        </p:spPr>
        <p:txBody>
          <a:bodyPr wrap="square" rtlCol="0">
            <a:spAutoFit/>
          </a:bodyPr>
          <a:lstStyle/>
          <a:p>
            <a:pPr algn="ctr"/>
            <a:r>
              <a:rPr lang="ru-RU" sz="4000" dirty="0" smtClean="0"/>
              <a:t>Опцион пут на золото</a:t>
            </a:r>
            <a:endParaRPr lang="ru-RU" sz="4000" dirty="0"/>
          </a:p>
        </p:txBody>
      </p:sp>
      <p:sp>
        <p:nvSpPr>
          <p:cNvPr id="2" name="Номер слайда 1"/>
          <p:cNvSpPr>
            <a:spLocks noGrp="1"/>
          </p:cNvSpPr>
          <p:nvPr>
            <p:ph type="sldNum" sz="quarter" idx="12"/>
          </p:nvPr>
        </p:nvSpPr>
        <p:spPr/>
        <p:txBody>
          <a:bodyPr/>
          <a:lstStyle/>
          <a:p>
            <a:fld id="{B19B0651-EE4F-4900-A07F-96A6BFA9D0F0}" type="slidenum">
              <a:rPr lang="ru-RU" smtClean="0"/>
              <a:t>116</a:t>
            </a:fld>
            <a:endParaRPr lang="ru-RU"/>
          </a:p>
        </p:txBody>
      </p:sp>
    </p:spTree>
    <p:extLst>
      <p:ext uri="{BB962C8B-B14F-4D97-AF65-F5344CB8AC3E}">
        <p14:creationId xmlns:p14="http://schemas.microsoft.com/office/powerpoint/2010/main" val="310906814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3609917961"/>
              </p:ext>
            </p:extLst>
          </p:nvPr>
        </p:nvGraphicFramePr>
        <p:xfrm>
          <a:off x="194969" y="3416602"/>
          <a:ext cx="2690905" cy="1728192"/>
        </p:xfrm>
        <a:graphic>
          <a:graphicData uri="http://schemas.openxmlformats.org/drawingml/2006/table">
            <a:tbl>
              <a:tblPr firstRow="1" bandRow="1">
                <a:tableStyleId>{5940675A-B579-460E-94D1-54222C63F5DA}</a:tableStyleId>
              </a:tblPr>
              <a:tblGrid>
                <a:gridCol w="1280687"/>
                <a:gridCol w="1410218"/>
              </a:tblGrid>
              <a:tr h="576064">
                <a:tc>
                  <a:txBody>
                    <a:bodyPr/>
                    <a:lstStyle/>
                    <a:p>
                      <a:pPr algn="ctr"/>
                      <a:endParaRPr lang="ru-RU" sz="2400" dirty="0"/>
                    </a:p>
                  </a:txBody>
                  <a:tcPr marL="0" marR="0" marT="0" marB="0" anchor="ctr">
                    <a:solidFill>
                      <a:schemeClr val="bg1">
                        <a:lumMod val="85000"/>
                      </a:schemeClr>
                    </a:solidFill>
                  </a:tcPr>
                </a:tc>
                <a:tc>
                  <a:txBody>
                    <a:bodyPr/>
                    <a:lstStyle/>
                    <a:p>
                      <a:pPr algn="ctr"/>
                      <a:endParaRPr lang="ru-RU" sz="2400" dirty="0"/>
                    </a:p>
                  </a:txBody>
                  <a:tcPr marL="0" marR="0" marT="0" marB="0" anchor="ctr"/>
                </a:tc>
              </a:tr>
              <a:tr h="576064">
                <a:tc>
                  <a:txBody>
                    <a:bodyPr/>
                    <a:lstStyle/>
                    <a:p>
                      <a:pPr algn="ctr"/>
                      <a:r>
                        <a:rPr lang="ru-RU" sz="2400" dirty="0" smtClean="0"/>
                        <a:t>$926,30</a:t>
                      </a:r>
                      <a:endParaRPr lang="ru-RU" sz="2400" dirty="0"/>
                    </a:p>
                  </a:txBody>
                  <a:tcPr marL="0" marR="0" marT="0" marB="0" anchor="ctr">
                    <a:solidFill>
                      <a:schemeClr val="bg1">
                        <a:lumMod val="85000"/>
                      </a:schemeClr>
                    </a:solidFill>
                  </a:tcPr>
                </a:tc>
                <a:tc>
                  <a:txBody>
                    <a:bodyPr/>
                    <a:lstStyle/>
                    <a:p>
                      <a:pPr algn="ctr"/>
                      <a:endParaRPr lang="ru-RU" sz="2400" dirty="0"/>
                    </a:p>
                  </a:txBody>
                  <a:tcPr marL="0" marR="0" marT="0" marB="0" anchor="ctr"/>
                </a:tc>
              </a:tr>
              <a:tr h="576064">
                <a:tc>
                  <a:txBody>
                    <a:bodyPr/>
                    <a:lstStyle/>
                    <a:p>
                      <a:pPr algn="ctr"/>
                      <a:endParaRPr lang="en-US" sz="2400" dirty="0" smtClean="0"/>
                    </a:p>
                  </a:txBody>
                  <a:tcPr marL="0" marR="0" marT="0" marB="0" anchor="ctr"/>
                </a:tc>
                <a:tc>
                  <a:txBody>
                    <a:bodyPr/>
                    <a:lstStyle/>
                    <a:p>
                      <a:pPr algn="ctr"/>
                      <a:endParaRPr lang="en-US" sz="2400" dirty="0" smtClean="0"/>
                    </a:p>
                  </a:txBody>
                  <a:tcPr marL="0" marR="0" marT="0" marB="0" anchor="ctr"/>
                </a:tc>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4108991825"/>
              </p:ext>
            </p:extLst>
          </p:nvPr>
        </p:nvGraphicFramePr>
        <p:xfrm>
          <a:off x="3113050" y="2492896"/>
          <a:ext cx="2592288" cy="1728192"/>
        </p:xfrm>
        <a:graphic>
          <a:graphicData uri="http://schemas.openxmlformats.org/drawingml/2006/table">
            <a:tbl>
              <a:tblPr firstRow="1" bandRow="1">
                <a:tableStyleId>{5940675A-B579-460E-94D1-54222C63F5DA}</a:tableStyleId>
              </a:tblPr>
              <a:tblGrid>
                <a:gridCol w="1143657"/>
                <a:gridCol w="1448631"/>
              </a:tblGrid>
              <a:tr h="576064">
                <a:tc>
                  <a:txBody>
                    <a:bodyPr/>
                    <a:lstStyle/>
                    <a:p>
                      <a:pPr algn="ctr"/>
                      <a:endParaRPr lang="ru-RU" sz="2400" dirty="0" smtClean="0"/>
                    </a:p>
                  </a:txBody>
                  <a:tcPr marL="0" marR="0" marT="0" marB="0" anchor="ctr"/>
                </a:tc>
                <a:tc>
                  <a:txBody>
                    <a:bodyPr/>
                    <a:lstStyle/>
                    <a:p>
                      <a:pPr algn="ctr"/>
                      <a:r>
                        <a:rPr lang="el-GR" sz="2400" dirty="0" smtClean="0"/>
                        <a:t>α=$3,02</a:t>
                      </a:r>
                      <a:endParaRPr lang="en-US" sz="2400" dirty="0" smtClean="0"/>
                    </a:p>
                  </a:txBody>
                  <a:tcPr marL="0" marR="0" marT="0" marB="0" anchor="ctr"/>
                </a:tc>
              </a:tr>
              <a:tr h="576064">
                <a:tc>
                  <a:txBody>
                    <a:bodyPr/>
                    <a:lstStyle/>
                    <a:p>
                      <a:pPr algn="ctr"/>
                      <a:r>
                        <a:rPr lang="ru-RU" sz="2400" dirty="0" smtClean="0"/>
                        <a:t>$996,98</a:t>
                      </a:r>
                    </a:p>
                  </a:txBody>
                  <a:tcPr marL="0" marR="0" marT="0" marB="0" anchor="ctr">
                    <a:solidFill>
                      <a:schemeClr val="bg1">
                        <a:lumMod val="85000"/>
                      </a:schemeClr>
                    </a:solidFill>
                  </a:tcPr>
                </a:tc>
                <a:tc>
                  <a:txBody>
                    <a:bodyPr/>
                    <a:lstStyle/>
                    <a:p>
                      <a:pPr algn="ctr"/>
                      <a:r>
                        <a:rPr lang="en-US" sz="2400" dirty="0" smtClean="0"/>
                        <a:t>z1=$1</a:t>
                      </a:r>
                      <a:r>
                        <a:rPr lang="ru-RU" sz="2400" dirty="0" smtClean="0"/>
                        <a:t>7,17</a:t>
                      </a:r>
                      <a:endParaRPr lang="en-US" sz="2400" dirty="0" smtClean="0"/>
                    </a:p>
                  </a:txBody>
                  <a:tcPr marL="0" marR="0" marT="0" marB="0" anchor="ctr"/>
                </a:tc>
              </a:tr>
              <a:tr h="576064">
                <a:tc>
                  <a:txBody>
                    <a:bodyPr/>
                    <a:lstStyle/>
                    <a:p>
                      <a:pPr algn="ctr"/>
                      <a:r>
                        <a:rPr lang="en-US" sz="2400" dirty="0" smtClean="0"/>
                        <a:t>x1=</a:t>
                      </a:r>
                      <a:r>
                        <a:rPr lang="ru-RU" sz="2400" dirty="0" smtClean="0"/>
                        <a:t>-</a:t>
                      </a:r>
                      <a:r>
                        <a:rPr lang="en-US" sz="2400" dirty="0" smtClean="0"/>
                        <a:t>0,</a:t>
                      </a:r>
                      <a:r>
                        <a:rPr lang="ru-RU" sz="2400" dirty="0" smtClean="0"/>
                        <a:t>23</a:t>
                      </a:r>
                      <a:endParaRPr lang="ru-RU" sz="2400" dirty="0"/>
                    </a:p>
                  </a:txBody>
                  <a:tcPr marL="0" marR="0" marT="0" marB="0" anchor="ctr"/>
                </a:tc>
                <a:tc>
                  <a:txBody>
                    <a:bodyPr/>
                    <a:lstStyle/>
                    <a:p>
                      <a:pPr algn="ctr"/>
                      <a:r>
                        <a:rPr lang="en-US" sz="2400" dirty="0" smtClean="0"/>
                        <a:t>y1=$</a:t>
                      </a:r>
                      <a:r>
                        <a:rPr lang="ru-RU" sz="2400" dirty="0" smtClean="0"/>
                        <a:t>250,39</a:t>
                      </a:r>
                      <a:endParaRPr lang="en-US" sz="2400" dirty="0" smtClean="0"/>
                    </a:p>
                  </a:txBody>
                  <a:tcPr marL="0" marR="0" marT="0" marB="0" anchor="ctr"/>
                </a:tc>
              </a:tr>
            </a:tbl>
          </a:graphicData>
        </a:graphic>
      </p:graphicFrame>
      <p:graphicFrame>
        <p:nvGraphicFramePr>
          <p:cNvPr id="8" name="Таблица 7"/>
          <p:cNvGraphicFramePr>
            <a:graphicFrameLocks noGrp="1"/>
          </p:cNvGraphicFramePr>
          <p:nvPr>
            <p:extLst>
              <p:ext uri="{D42A27DB-BD31-4B8C-83A1-F6EECF244321}">
                <p14:modId xmlns:p14="http://schemas.microsoft.com/office/powerpoint/2010/main" val="559682291"/>
              </p:ext>
            </p:extLst>
          </p:nvPr>
        </p:nvGraphicFramePr>
        <p:xfrm>
          <a:off x="3126726" y="4533451"/>
          <a:ext cx="2619819" cy="1728192"/>
        </p:xfrm>
        <a:graphic>
          <a:graphicData uri="http://schemas.openxmlformats.org/drawingml/2006/table">
            <a:tbl>
              <a:tblPr firstRow="1" bandRow="1">
                <a:tableStyleId>{5940675A-B579-460E-94D1-54222C63F5DA}</a:tableStyleId>
              </a:tblPr>
              <a:tblGrid>
                <a:gridCol w="1155803"/>
                <a:gridCol w="1464016"/>
              </a:tblGrid>
              <a:tr h="576064">
                <a:tc>
                  <a:txBody>
                    <a:bodyPr/>
                    <a:lstStyle/>
                    <a:p>
                      <a:pPr algn="ctr"/>
                      <a:endParaRPr lang="ru-RU" sz="2400" dirty="0"/>
                    </a:p>
                  </a:txBody>
                  <a:tcPr marL="0" marR="0" marT="0" marB="0" anchor="ctr"/>
                </a:tc>
                <a:tc>
                  <a:txBody>
                    <a:bodyPr/>
                    <a:lstStyle/>
                    <a:p>
                      <a:pPr algn="ctr"/>
                      <a:endParaRPr lang="ru-RU" sz="2400" dirty="0"/>
                    </a:p>
                  </a:txBody>
                  <a:tcPr marL="0" marR="0" marT="0" marB="0" anchor="ctr"/>
                </a:tc>
              </a:tr>
              <a:tr h="576064">
                <a:tc>
                  <a:txBody>
                    <a:bodyPr/>
                    <a:lstStyle/>
                    <a:p>
                      <a:pPr algn="ctr"/>
                      <a:r>
                        <a:rPr lang="ru-RU" sz="2400" dirty="0" smtClean="0"/>
                        <a:t>$908,38</a:t>
                      </a:r>
                    </a:p>
                  </a:txBody>
                  <a:tcPr marL="0" marR="0" marT="0" marB="0" anchor="ctr">
                    <a:solidFill>
                      <a:schemeClr val="bg1">
                        <a:lumMod val="85000"/>
                      </a:schemeClr>
                    </a:solidFill>
                  </a:tcPr>
                </a:tc>
                <a:tc>
                  <a:txBody>
                    <a:bodyPr/>
                    <a:lstStyle/>
                    <a:p>
                      <a:pPr algn="ctr"/>
                      <a:endParaRPr lang="ru-RU" sz="2400" dirty="0"/>
                    </a:p>
                  </a:txBody>
                  <a:tcPr marL="0" marR="0" marT="0" marB="0" anchor="ctr"/>
                </a:tc>
              </a:tr>
              <a:tr h="576064">
                <a:tc>
                  <a:txBody>
                    <a:bodyPr/>
                    <a:lstStyle/>
                    <a:p>
                      <a:pPr algn="ctr"/>
                      <a:endParaRPr lang="ru-RU" sz="2400" dirty="0"/>
                    </a:p>
                  </a:txBody>
                  <a:tcPr marL="0" marR="0" marT="0" marB="0" anchor="ctr"/>
                </a:tc>
                <a:tc>
                  <a:txBody>
                    <a:bodyPr/>
                    <a:lstStyle/>
                    <a:p>
                      <a:pPr algn="ctr"/>
                      <a:endParaRPr lang="ru-RU" sz="2400" dirty="0"/>
                    </a:p>
                  </a:txBody>
                  <a:tcPr marL="0" marR="0" marT="0" marB="0" anchor="ctr"/>
                </a:tc>
              </a:tr>
            </a:tbl>
          </a:graphicData>
        </a:graphic>
      </p:graphicFrame>
      <p:cxnSp>
        <p:nvCxnSpPr>
          <p:cNvPr id="10" name="Прямая соединительная линия 9"/>
          <p:cNvCxnSpPr>
            <a:stCxn id="6" idx="3"/>
            <a:endCxn id="7" idx="1"/>
          </p:cNvCxnSpPr>
          <p:nvPr/>
        </p:nvCxnSpPr>
        <p:spPr>
          <a:xfrm flipV="1">
            <a:off x="2885874" y="3356992"/>
            <a:ext cx="227176" cy="92370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Таблица 10"/>
          <p:cNvGraphicFramePr>
            <a:graphicFrameLocks noGrp="1"/>
          </p:cNvGraphicFramePr>
          <p:nvPr>
            <p:extLst>
              <p:ext uri="{D42A27DB-BD31-4B8C-83A1-F6EECF244321}">
                <p14:modId xmlns:p14="http://schemas.microsoft.com/office/powerpoint/2010/main" val="3523554998"/>
              </p:ext>
            </p:extLst>
          </p:nvPr>
        </p:nvGraphicFramePr>
        <p:xfrm>
          <a:off x="6160640" y="5949280"/>
          <a:ext cx="2736304" cy="576064"/>
        </p:xfrm>
        <a:graphic>
          <a:graphicData uri="http://schemas.openxmlformats.org/drawingml/2006/table">
            <a:tbl>
              <a:tblPr firstRow="1" bandRow="1">
                <a:tableStyleId>{5940675A-B579-460E-94D1-54222C63F5DA}</a:tableStyleId>
              </a:tblPr>
              <a:tblGrid>
                <a:gridCol w="1363688"/>
                <a:gridCol w="1372616"/>
              </a:tblGrid>
              <a:tr h="576064">
                <a:tc>
                  <a:txBody>
                    <a:bodyPr/>
                    <a:lstStyle/>
                    <a:p>
                      <a:pPr algn="ctr"/>
                      <a:r>
                        <a:rPr lang="ru-RU" sz="2400" dirty="0" smtClean="0"/>
                        <a:t>$890,8</a:t>
                      </a:r>
                      <a:endParaRPr lang="ru-RU" sz="2400" dirty="0"/>
                    </a:p>
                  </a:txBody>
                  <a:tcPr marL="0" marR="0" marT="0" marB="0" anchor="ctr">
                    <a:solidFill>
                      <a:schemeClr val="bg1">
                        <a:lumMod val="85000"/>
                      </a:schemeClr>
                    </a:solidFill>
                  </a:tcPr>
                </a:tc>
                <a:tc>
                  <a:txBody>
                    <a:bodyPr/>
                    <a:lstStyle/>
                    <a:p>
                      <a:pPr algn="ctr"/>
                      <a:r>
                        <a:rPr lang="en-US" sz="2400" dirty="0" smtClean="0"/>
                        <a:t>z=$</a:t>
                      </a:r>
                      <a:r>
                        <a:rPr lang="ru-RU" sz="2400" dirty="0" smtClean="0"/>
                        <a:t>109,2</a:t>
                      </a:r>
                      <a:endParaRPr lang="ru-RU" sz="2400" dirty="0"/>
                    </a:p>
                  </a:txBody>
                  <a:tcPr marL="0" marR="0" marT="0" marB="0" anchor="ctr"/>
                </a:tc>
              </a:tr>
            </a:tbl>
          </a:graphicData>
        </a:graphic>
      </p:graphicFrame>
      <p:graphicFrame>
        <p:nvGraphicFramePr>
          <p:cNvPr id="12" name="Таблица 11"/>
          <p:cNvGraphicFramePr>
            <a:graphicFrameLocks noGrp="1"/>
          </p:cNvGraphicFramePr>
          <p:nvPr>
            <p:extLst>
              <p:ext uri="{D42A27DB-BD31-4B8C-83A1-F6EECF244321}">
                <p14:modId xmlns:p14="http://schemas.microsoft.com/office/powerpoint/2010/main" val="2446597772"/>
              </p:ext>
            </p:extLst>
          </p:nvPr>
        </p:nvGraphicFramePr>
        <p:xfrm>
          <a:off x="6160640" y="3958704"/>
          <a:ext cx="2736304" cy="576064"/>
        </p:xfrm>
        <a:graphic>
          <a:graphicData uri="http://schemas.openxmlformats.org/drawingml/2006/table">
            <a:tbl>
              <a:tblPr firstRow="1" bandRow="1">
                <a:tableStyleId>{5940675A-B579-460E-94D1-54222C63F5DA}</a:tableStyleId>
              </a:tblPr>
              <a:tblGrid>
                <a:gridCol w="1363688"/>
                <a:gridCol w="1372616"/>
              </a:tblGrid>
              <a:tr h="576064">
                <a:tc>
                  <a:txBody>
                    <a:bodyPr/>
                    <a:lstStyle/>
                    <a:p>
                      <a:pPr algn="ctr"/>
                      <a:r>
                        <a:rPr lang="ru-RU" sz="2400" dirty="0" smtClean="0"/>
                        <a:t>$977,69</a:t>
                      </a:r>
                      <a:endParaRPr lang="ru-RU" sz="2400" dirty="0"/>
                    </a:p>
                  </a:txBody>
                  <a:tcPr marL="0" marR="0" marT="0" marB="0" anchor="ctr">
                    <a:solidFill>
                      <a:schemeClr val="bg1">
                        <a:lumMod val="85000"/>
                      </a:schemeClr>
                    </a:solidFill>
                  </a:tcPr>
                </a:tc>
                <a:tc>
                  <a:txBody>
                    <a:bodyPr/>
                    <a:lstStyle/>
                    <a:p>
                      <a:pPr algn="ctr"/>
                      <a:r>
                        <a:rPr lang="en-US" sz="2400" dirty="0" smtClean="0"/>
                        <a:t>z=$</a:t>
                      </a:r>
                      <a:r>
                        <a:rPr lang="ru-RU" sz="2400" dirty="0" smtClean="0"/>
                        <a:t>22,31</a:t>
                      </a:r>
                      <a:endParaRPr lang="ru-RU" sz="2400" dirty="0"/>
                    </a:p>
                  </a:txBody>
                  <a:tcPr marL="0" marR="0" marT="0" marB="0" anchor="ctr"/>
                </a:tc>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162805863"/>
              </p:ext>
            </p:extLst>
          </p:nvPr>
        </p:nvGraphicFramePr>
        <p:xfrm>
          <a:off x="6138161" y="2003512"/>
          <a:ext cx="2736304" cy="576064"/>
        </p:xfrm>
        <a:graphic>
          <a:graphicData uri="http://schemas.openxmlformats.org/drawingml/2006/table">
            <a:tbl>
              <a:tblPr firstRow="1" bandRow="1">
                <a:tableStyleId>{5940675A-B579-460E-94D1-54222C63F5DA}</a:tableStyleId>
              </a:tblPr>
              <a:tblGrid>
                <a:gridCol w="1314159"/>
                <a:gridCol w="1422145"/>
              </a:tblGrid>
              <a:tr h="576064">
                <a:tc>
                  <a:txBody>
                    <a:bodyPr/>
                    <a:lstStyle/>
                    <a:p>
                      <a:pPr algn="ctr"/>
                      <a:r>
                        <a:rPr lang="ru-RU" sz="2400" dirty="0" smtClean="0"/>
                        <a:t>$1 073,06</a:t>
                      </a:r>
                    </a:p>
                  </a:txBody>
                  <a:tcPr marL="0" marR="0" marT="0" marB="0" anchor="ctr">
                    <a:solidFill>
                      <a:schemeClr val="bg1">
                        <a:lumMod val="85000"/>
                      </a:schemeClr>
                    </a:solidFill>
                  </a:tcPr>
                </a:tc>
                <a:tc>
                  <a:txBody>
                    <a:bodyPr/>
                    <a:lstStyle/>
                    <a:p>
                      <a:pPr algn="ctr"/>
                      <a:r>
                        <a:rPr lang="en-US" sz="2400" dirty="0" smtClean="0"/>
                        <a:t>z=$</a:t>
                      </a:r>
                      <a:r>
                        <a:rPr lang="ru-RU" sz="2400" dirty="0" smtClean="0"/>
                        <a:t>0</a:t>
                      </a:r>
                      <a:endParaRPr lang="en-US" sz="2400" dirty="0" smtClean="0"/>
                    </a:p>
                  </a:txBody>
                  <a:tcPr marL="0" marR="0" marT="0" marB="0" anchor="ctr"/>
                </a:tc>
              </a:tr>
            </a:tbl>
          </a:graphicData>
        </a:graphic>
      </p:graphicFrame>
      <p:cxnSp>
        <p:nvCxnSpPr>
          <p:cNvPr id="16" name="Прямая соединительная линия 15"/>
          <p:cNvCxnSpPr>
            <a:stCxn id="6" idx="3"/>
            <a:endCxn id="8" idx="1"/>
          </p:cNvCxnSpPr>
          <p:nvPr/>
        </p:nvCxnSpPr>
        <p:spPr>
          <a:xfrm>
            <a:off x="2885874" y="4280698"/>
            <a:ext cx="240852" cy="11168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7" idx="3"/>
            <a:endCxn id="13" idx="1"/>
          </p:cNvCxnSpPr>
          <p:nvPr/>
        </p:nvCxnSpPr>
        <p:spPr>
          <a:xfrm flipV="1">
            <a:off x="5705338" y="2291544"/>
            <a:ext cx="432823" cy="1065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7" idx="3"/>
            <a:endCxn id="12" idx="1"/>
          </p:cNvCxnSpPr>
          <p:nvPr/>
        </p:nvCxnSpPr>
        <p:spPr>
          <a:xfrm>
            <a:off x="5705338" y="3356992"/>
            <a:ext cx="455302" cy="889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8" idx="3"/>
            <a:endCxn id="12" idx="1"/>
          </p:cNvCxnSpPr>
          <p:nvPr/>
        </p:nvCxnSpPr>
        <p:spPr>
          <a:xfrm flipV="1">
            <a:off x="5746545" y="4246736"/>
            <a:ext cx="414095" cy="1150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8" idx="3"/>
            <a:endCxn id="11" idx="1"/>
          </p:cNvCxnSpPr>
          <p:nvPr/>
        </p:nvCxnSpPr>
        <p:spPr>
          <a:xfrm>
            <a:off x="5746545" y="5397547"/>
            <a:ext cx="414095" cy="839765"/>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10460" y="1621092"/>
            <a:ext cx="8352928" cy="400110"/>
          </a:xfrm>
          <a:prstGeom prst="rect">
            <a:avLst/>
          </a:prstGeom>
          <a:noFill/>
        </p:spPr>
        <p:txBody>
          <a:bodyPr wrap="square" rtlCol="0">
            <a:spAutoFit/>
          </a:bodyPr>
          <a:lstStyle/>
          <a:p>
            <a:r>
              <a:rPr lang="ru-RU" dirty="0" smtClean="0"/>
              <a:t>С</a:t>
            </a:r>
            <a:r>
              <a:rPr lang="ru-RU" sz="2000" dirty="0" smtClean="0"/>
              <a:t>егодня			1-ый месяц			2-ой месяц</a:t>
            </a:r>
            <a:endParaRPr lang="ru-RU" sz="2000" dirty="0"/>
          </a:p>
        </p:txBody>
      </p:sp>
      <p:sp>
        <p:nvSpPr>
          <p:cNvPr id="87" name="TextBox 86"/>
          <p:cNvSpPr txBox="1"/>
          <p:nvPr/>
        </p:nvSpPr>
        <p:spPr>
          <a:xfrm>
            <a:off x="676609" y="404664"/>
            <a:ext cx="7920880" cy="707886"/>
          </a:xfrm>
          <a:prstGeom prst="rect">
            <a:avLst/>
          </a:prstGeom>
          <a:noFill/>
        </p:spPr>
        <p:txBody>
          <a:bodyPr wrap="square" rtlCol="0">
            <a:spAutoFit/>
          </a:bodyPr>
          <a:lstStyle/>
          <a:p>
            <a:pPr algn="ctr"/>
            <a:r>
              <a:rPr lang="ru-RU" sz="4000" dirty="0" smtClean="0"/>
              <a:t>Опцион пут на золото</a:t>
            </a:r>
            <a:endParaRPr lang="ru-RU" sz="4000" dirty="0"/>
          </a:p>
        </p:txBody>
      </p:sp>
      <p:sp>
        <p:nvSpPr>
          <p:cNvPr id="2" name="Номер слайда 1"/>
          <p:cNvSpPr>
            <a:spLocks noGrp="1"/>
          </p:cNvSpPr>
          <p:nvPr>
            <p:ph type="sldNum" sz="quarter" idx="12"/>
          </p:nvPr>
        </p:nvSpPr>
        <p:spPr/>
        <p:txBody>
          <a:bodyPr/>
          <a:lstStyle/>
          <a:p>
            <a:fld id="{B19B0651-EE4F-4900-A07F-96A6BFA9D0F0}" type="slidenum">
              <a:rPr lang="ru-RU" smtClean="0"/>
              <a:t>117</a:t>
            </a:fld>
            <a:endParaRPr lang="ru-RU"/>
          </a:p>
        </p:txBody>
      </p:sp>
    </p:spTree>
    <p:extLst>
      <p:ext uri="{BB962C8B-B14F-4D97-AF65-F5344CB8AC3E}">
        <p14:creationId xmlns:p14="http://schemas.microsoft.com/office/powerpoint/2010/main" val="59697569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3188102185"/>
              </p:ext>
            </p:extLst>
          </p:nvPr>
        </p:nvGraphicFramePr>
        <p:xfrm>
          <a:off x="194969" y="3416602"/>
          <a:ext cx="2690905" cy="1728192"/>
        </p:xfrm>
        <a:graphic>
          <a:graphicData uri="http://schemas.openxmlformats.org/drawingml/2006/table">
            <a:tbl>
              <a:tblPr firstRow="1" bandRow="1">
                <a:tableStyleId>{5940675A-B579-460E-94D1-54222C63F5DA}</a:tableStyleId>
              </a:tblPr>
              <a:tblGrid>
                <a:gridCol w="1280687"/>
                <a:gridCol w="1410218"/>
              </a:tblGrid>
              <a:tr h="576064">
                <a:tc>
                  <a:txBody>
                    <a:bodyPr/>
                    <a:lstStyle/>
                    <a:p>
                      <a:pPr algn="ctr"/>
                      <a:endParaRPr lang="ru-RU" sz="2400" dirty="0"/>
                    </a:p>
                  </a:txBody>
                  <a:tcPr marL="0" marR="0" marT="0" marB="0" anchor="ctr">
                    <a:solidFill>
                      <a:schemeClr val="bg1">
                        <a:lumMod val="85000"/>
                      </a:schemeClr>
                    </a:solidFill>
                  </a:tcPr>
                </a:tc>
                <a:tc>
                  <a:txBody>
                    <a:bodyPr/>
                    <a:lstStyle/>
                    <a:p>
                      <a:pPr algn="ctr"/>
                      <a:endParaRPr lang="ru-RU" sz="2400" dirty="0"/>
                    </a:p>
                  </a:txBody>
                  <a:tcPr marL="0" marR="0" marT="0" marB="0" anchor="ctr"/>
                </a:tc>
              </a:tr>
              <a:tr h="576064">
                <a:tc>
                  <a:txBody>
                    <a:bodyPr/>
                    <a:lstStyle/>
                    <a:p>
                      <a:pPr algn="ctr"/>
                      <a:r>
                        <a:rPr lang="ru-RU" sz="2400" dirty="0" smtClean="0"/>
                        <a:t>$926,30</a:t>
                      </a:r>
                      <a:endParaRPr lang="ru-RU" sz="2400" dirty="0"/>
                    </a:p>
                  </a:txBody>
                  <a:tcPr marL="0" marR="0" marT="0" marB="0" anchor="ctr">
                    <a:solidFill>
                      <a:schemeClr val="bg1">
                        <a:lumMod val="85000"/>
                      </a:schemeClr>
                    </a:solidFill>
                  </a:tcPr>
                </a:tc>
                <a:tc>
                  <a:txBody>
                    <a:bodyPr/>
                    <a:lstStyle/>
                    <a:p>
                      <a:pPr algn="ctr"/>
                      <a:endParaRPr lang="ru-RU" sz="2400" dirty="0"/>
                    </a:p>
                  </a:txBody>
                  <a:tcPr marL="0" marR="0" marT="0" marB="0" anchor="ctr"/>
                </a:tc>
              </a:tr>
              <a:tr h="576064">
                <a:tc>
                  <a:txBody>
                    <a:bodyPr/>
                    <a:lstStyle/>
                    <a:p>
                      <a:pPr algn="ctr"/>
                      <a:endParaRPr lang="en-US" sz="2400" dirty="0" smtClean="0"/>
                    </a:p>
                  </a:txBody>
                  <a:tcPr marL="0" marR="0" marT="0" marB="0" anchor="ctr"/>
                </a:tc>
                <a:tc>
                  <a:txBody>
                    <a:bodyPr/>
                    <a:lstStyle/>
                    <a:p>
                      <a:pPr algn="ctr"/>
                      <a:endParaRPr lang="en-US" sz="2400" dirty="0" smtClean="0"/>
                    </a:p>
                  </a:txBody>
                  <a:tcPr marL="0" marR="0" marT="0" marB="0" anchor="ctr"/>
                </a:tc>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2093892073"/>
              </p:ext>
            </p:extLst>
          </p:nvPr>
        </p:nvGraphicFramePr>
        <p:xfrm>
          <a:off x="3113050" y="2492896"/>
          <a:ext cx="2592288" cy="1728192"/>
        </p:xfrm>
        <a:graphic>
          <a:graphicData uri="http://schemas.openxmlformats.org/drawingml/2006/table">
            <a:tbl>
              <a:tblPr firstRow="1" bandRow="1">
                <a:tableStyleId>{5940675A-B579-460E-94D1-54222C63F5DA}</a:tableStyleId>
              </a:tblPr>
              <a:tblGrid>
                <a:gridCol w="1143657"/>
                <a:gridCol w="1448631"/>
              </a:tblGrid>
              <a:tr h="576064">
                <a:tc>
                  <a:txBody>
                    <a:bodyPr/>
                    <a:lstStyle/>
                    <a:p>
                      <a:pPr algn="ctr"/>
                      <a:endParaRPr lang="ru-RU" sz="2400" dirty="0" smtClean="0"/>
                    </a:p>
                  </a:txBody>
                  <a:tcPr marL="0" marR="0" marT="0" marB="0" anchor="ctr"/>
                </a:tc>
                <a:tc>
                  <a:txBody>
                    <a:bodyPr/>
                    <a:lstStyle/>
                    <a:p>
                      <a:pPr algn="ctr"/>
                      <a:r>
                        <a:rPr lang="el-GR" sz="2400" dirty="0" smtClean="0"/>
                        <a:t>α=$3,02</a:t>
                      </a:r>
                      <a:endParaRPr lang="en-US" sz="2400" dirty="0" smtClean="0"/>
                    </a:p>
                  </a:txBody>
                  <a:tcPr marL="0" marR="0" marT="0" marB="0" anchor="ctr"/>
                </a:tc>
              </a:tr>
              <a:tr h="576064">
                <a:tc>
                  <a:txBody>
                    <a:bodyPr/>
                    <a:lstStyle/>
                    <a:p>
                      <a:pPr algn="ctr"/>
                      <a:r>
                        <a:rPr lang="ru-RU" sz="2400" dirty="0" smtClean="0"/>
                        <a:t>$996,98</a:t>
                      </a:r>
                    </a:p>
                  </a:txBody>
                  <a:tcPr marL="0" marR="0" marT="0" marB="0" anchor="ctr">
                    <a:solidFill>
                      <a:schemeClr val="bg1">
                        <a:lumMod val="85000"/>
                      </a:schemeClr>
                    </a:solidFill>
                  </a:tcPr>
                </a:tc>
                <a:tc>
                  <a:txBody>
                    <a:bodyPr/>
                    <a:lstStyle/>
                    <a:p>
                      <a:pPr algn="ctr"/>
                      <a:r>
                        <a:rPr lang="en-US" sz="2400" dirty="0" smtClean="0"/>
                        <a:t>z1=$1</a:t>
                      </a:r>
                      <a:r>
                        <a:rPr lang="ru-RU" sz="2400" dirty="0" smtClean="0"/>
                        <a:t>7,17</a:t>
                      </a:r>
                      <a:endParaRPr lang="en-US" sz="2400" dirty="0" smtClean="0"/>
                    </a:p>
                  </a:txBody>
                  <a:tcPr marL="0" marR="0" marT="0" marB="0" anchor="ctr"/>
                </a:tc>
              </a:tr>
              <a:tr h="576064">
                <a:tc>
                  <a:txBody>
                    <a:bodyPr/>
                    <a:lstStyle/>
                    <a:p>
                      <a:pPr algn="ctr"/>
                      <a:r>
                        <a:rPr lang="en-US" sz="2400" dirty="0" smtClean="0"/>
                        <a:t>x1=</a:t>
                      </a:r>
                      <a:r>
                        <a:rPr lang="ru-RU" sz="2400" dirty="0" smtClean="0"/>
                        <a:t>-</a:t>
                      </a:r>
                      <a:r>
                        <a:rPr lang="en-US" sz="2400" dirty="0" smtClean="0"/>
                        <a:t>0,</a:t>
                      </a:r>
                      <a:r>
                        <a:rPr lang="ru-RU" sz="2400" dirty="0" smtClean="0"/>
                        <a:t>23</a:t>
                      </a:r>
                      <a:endParaRPr lang="ru-RU" sz="2400" dirty="0"/>
                    </a:p>
                  </a:txBody>
                  <a:tcPr marL="0" marR="0" marT="0" marB="0" anchor="ctr"/>
                </a:tc>
                <a:tc>
                  <a:txBody>
                    <a:bodyPr/>
                    <a:lstStyle/>
                    <a:p>
                      <a:pPr algn="ctr"/>
                      <a:r>
                        <a:rPr lang="en-US" sz="2400" dirty="0" smtClean="0"/>
                        <a:t>y1=$</a:t>
                      </a:r>
                      <a:r>
                        <a:rPr lang="ru-RU" sz="2400" dirty="0" smtClean="0"/>
                        <a:t>250,39</a:t>
                      </a:r>
                      <a:endParaRPr lang="en-US" sz="2400" dirty="0" smtClean="0"/>
                    </a:p>
                  </a:txBody>
                  <a:tcPr marL="0" marR="0" marT="0" marB="0" anchor="ctr"/>
                </a:tc>
              </a:tr>
            </a:tbl>
          </a:graphicData>
        </a:graphic>
      </p:graphicFrame>
      <p:graphicFrame>
        <p:nvGraphicFramePr>
          <p:cNvPr id="8" name="Таблица 7"/>
          <p:cNvGraphicFramePr>
            <a:graphicFrameLocks noGrp="1"/>
          </p:cNvGraphicFramePr>
          <p:nvPr>
            <p:extLst>
              <p:ext uri="{D42A27DB-BD31-4B8C-83A1-F6EECF244321}">
                <p14:modId xmlns:p14="http://schemas.microsoft.com/office/powerpoint/2010/main" val="4272779217"/>
              </p:ext>
            </p:extLst>
          </p:nvPr>
        </p:nvGraphicFramePr>
        <p:xfrm>
          <a:off x="3126726" y="4533451"/>
          <a:ext cx="2619819" cy="1728192"/>
        </p:xfrm>
        <a:graphic>
          <a:graphicData uri="http://schemas.openxmlformats.org/drawingml/2006/table">
            <a:tbl>
              <a:tblPr firstRow="1" bandRow="1">
                <a:tableStyleId>{5940675A-B579-460E-94D1-54222C63F5DA}</a:tableStyleId>
              </a:tblPr>
              <a:tblGrid>
                <a:gridCol w="1155803"/>
                <a:gridCol w="1464016"/>
              </a:tblGrid>
              <a:tr h="576064">
                <a:tc>
                  <a:txBody>
                    <a:bodyPr/>
                    <a:lstStyle/>
                    <a:p>
                      <a:pPr algn="ctr"/>
                      <a:endParaRPr lang="ru-RU" sz="2400" dirty="0"/>
                    </a:p>
                  </a:txBody>
                  <a:tcPr marL="0" marR="0" marT="0" marB="0" anchor="ctr"/>
                </a:tc>
                <a:tc>
                  <a:txBody>
                    <a:bodyPr/>
                    <a:lstStyle/>
                    <a:p>
                      <a:pPr algn="ctr"/>
                      <a:r>
                        <a:rPr lang="el-GR" sz="2400" dirty="0" smtClean="0"/>
                        <a:t>α=$91,62</a:t>
                      </a:r>
                      <a:endParaRPr lang="ru-RU" sz="2400" dirty="0"/>
                    </a:p>
                  </a:txBody>
                  <a:tcPr marL="0" marR="0" marT="0" marB="0" anchor="ctr"/>
                </a:tc>
              </a:tr>
              <a:tr h="576064">
                <a:tc>
                  <a:txBody>
                    <a:bodyPr/>
                    <a:lstStyle/>
                    <a:p>
                      <a:pPr algn="ctr"/>
                      <a:r>
                        <a:rPr lang="ru-RU" sz="2400" dirty="0" smtClean="0"/>
                        <a:t>$908,38</a:t>
                      </a:r>
                    </a:p>
                  </a:txBody>
                  <a:tcPr marL="0" marR="0" marT="0" marB="0" anchor="ctr">
                    <a:solidFill>
                      <a:schemeClr val="bg1">
                        <a:lumMod val="85000"/>
                      </a:schemeClr>
                    </a:solidFill>
                  </a:tcPr>
                </a:tc>
                <a:tc>
                  <a:txBody>
                    <a:bodyPr/>
                    <a:lstStyle/>
                    <a:p>
                      <a:pPr algn="ctr"/>
                      <a:r>
                        <a:rPr lang="en-US" sz="2400" dirty="0" smtClean="0"/>
                        <a:t>z</a:t>
                      </a:r>
                      <a:r>
                        <a:rPr lang="ru-RU" sz="2400" dirty="0" smtClean="0"/>
                        <a:t>2</a:t>
                      </a:r>
                      <a:r>
                        <a:rPr lang="en-US" sz="2400" dirty="0" smtClean="0"/>
                        <a:t>=$</a:t>
                      </a:r>
                      <a:r>
                        <a:rPr lang="ru-RU" sz="2400" dirty="0" smtClean="0"/>
                        <a:t>91,62</a:t>
                      </a:r>
                      <a:endParaRPr lang="ru-RU" sz="2400" dirty="0"/>
                    </a:p>
                  </a:txBody>
                  <a:tcPr marL="0" marR="0" marT="0" marB="0" anchor="ctr"/>
                </a:tc>
              </a:tr>
              <a:tr h="576064">
                <a:tc>
                  <a:txBody>
                    <a:bodyPr/>
                    <a:lstStyle/>
                    <a:p>
                      <a:pPr algn="ctr"/>
                      <a:r>
                        <a:rPr lang="en-US" sz="2400" dirty="0" smtClean="0"/>
                        <a:t>x</a:t>
                      </a:r>
                      <a:r>
                        <a:rPr lang="ru-RU" sz="2400" dirty="0" smtClean="0"/>
                        <a:t>2</a:t>
                      </a:r>
                      <a:r>
                        <a:rPr lang="en-US" sz="2400" dirty="0" smtClean="0"/>
                        <a:t>=</a:t>
                      </a:r>
                      <a:r>
                        <a:rPr lang="ru-RU" sz="2400" dirty="0" smtClean="0"/>
                        <a:t>-1,0</a:t>
                      </a:r>
                      <a:endParaRPr lang="ru-RU" sz="2400" dirty="0"/>
                    </a:p>
                  </a:txBody>
                  <a:tcPr marL="0" marR="0" marT="0" marB="0" anchor="ctr"/>
                </a:tc>
                <a:tc>
                  <a:txBody>
                    <a:bodyPr/>
                    <a:lstStyle/>
                    <a:p>
                      <a:pPr algn="ctr"/>
                      <a:r>
                        <a:rPr lang="en-US" sz="2400" dirty="0" smtClean="0"/>
                        <a:t>y</a:t>
                      </a:r>
                      <a:r>
                        <a:rPr lang="ru-RU" sz="2400" dirty="0" smtClean="0"/>
                        <a:t>2</a:t>
                      </a:r>
                      <a:r>
                        <a:rPr lang="en-US" sz="2400" dirty="0" smtClean="0"/>
                        <a:t>=$</a:t>
                      </a:r>
                      <a:r>
                        <a:rPr lang="ru-RU" sz="2400" dirty="0" smtClean="0"/>
                        <a:t>997,51</a:t>
                      </a:r>
                      <a:endParaRPr lang="ru-RU" sz="2400" dirty="0"/>
                    </a:p>
                  </a:txBody>
                  <a:tcPr marL="0" marR="0" marT="0" marB="0" anchor="ctr"/>
                </a:tc>
              </a:tr>
            </a:tbl>
          </a:graphicData>
        </a:graphic>
      </p:graphicFrame>
      <p:cxnSp>
        <p:nvCxnSpPr>
          <p:cNvPr id="10" name="Прямая соединительная линия 9"/>
          <p:cNvCxnSpPr>
            <a:stCxn id="6" idx="3"/>
            <a:endCxn id="7" idx="1"/>
          </p:cNvCxnSpPr>
          <p:nvPr/>
        </p:nvCxnSpPr>
        <p:spPr>
          <a:xfrm flipV="1">
            <a:off x="2885874" y="3356992"/>
            <a:ext cx="227176" cy="92370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Таблица 10"/>
          <p:cNvGraphicFramePr>
            <a:graphicFrameLocks noGrp="1"/>
          </p:cNvGraphicFramePr>
          <p:nvPr>
            <p:extLst>
              <p:ext uri="{D42A27DB-BD31-4B8C-83A1-F6EECF244321}">
                <p14:modId xmlns:p14="http://schemas.microsoft.com/office/powerpoint/2010/main" val="3064691507"/>
              </p:ext>
            </p:extLst>
          </p:nvPr>
        </p:nvGraphicFramePr>
        <p:xfrm>
          <a:off x="6160640" y="5949280"/>
          <a:ext cx="2736304" cy="576064"/>
        </p:xfrm>
        <a:graphic>
          <a:graphicData uri="http://schemas.openxmlformats.org/drawingml/2006/table">
            <a:tbl>
              <a:tblPr firstRow="1" bandRow="1">
                <a:tableStyleId>{5940675A-B579-460E-94D1-54222C63F5DA}</a:tableStyleId>
              </a:tblPr>
              <a:tblGrid>
                <a:gridCol w="1363688"/>
                <a:gridCol w="1372616"/>
              </a:tblGrid>
              <a:tr h="576064">
                <a:tc>
                  <a:txBody>
                    <a:bodyPr/>
                    <a:lstStyle/>
                    <a:p>
                      <a:pPr algn="ctr"/>
                      <a:r>
                        <a:rPr lang="ru-RU" sz="2400" dirty="0" smtClean="0"/>
                        <a:t>$890,8</a:t>
                      </a:r>
                      <a:endParaRPr lang="ru-RU" sz="2400" dirty="0"/>
                    </a:p>
                  </a:txBody>
                  <a:tcPr marL="0" marR="0" marT="0" marB="0" anchor="ctr">
                    <a:solidFill>
                      <a:schemeClr val="bg1">
                        <a:lumMod val="85000"/>
                      </a:schemeClr>
                    </a:solidFill>
                  </a:tcPr>
                </a:tc>
                <a:tc>
                  <a:txBody>
                    <a:bodyPr/>
                    <a:lstStyle/>
                    <a:p>
                      <a:pPr algn="ctr"/>
                      <a:r>
                        <a:rPr lang="en-US" sz="2400" dirty="0" smtClean="0"/>
                        <a:t>z=$</a:t>
                      </a:r>
                      <a:r>
                        <a:rPr lang="ru-RU" sz="2400" dirty="0" smtClean="0"/>
                        <a:t>109,2</a:t>
                      </a:r>
                      <a:endParaRPr lang="ru-RU" sz="2400" dirty="0"/>
                    </a:p>
                  </a:txBody>
                  <a:tcPr marL="0" marR="0" marT="0" marB="0" anchor="ctr"/>
                </a:tc>
              </a:tr>
            </a:tbl>
          </a:graphicData>
        </a:graphic>
      </p:graphicFrame>
      <p:graphicFrame>
        <p:nvGraphicFramePr>
          <p:cNvPr id="12" name="Таблица 11"/>
          <p:cNvGraphicFramePr>
            <a:graphicFrameLocks noGrp="1"/>
          </p:cNvGraphicFramePr>
          <p:nvPr>
            <p:extLst>
              <p:ext uri="{D42A27DB-BD31-4B8C-83A1-F6EECF244321}">
                <p14:modId xmlns:p14="http://schemas.microsoft.com/office/powerpoint/2010/main" val="2754063470"/>
              </p:ext>
            </p:extLst>
          </p:nvPr>
        </p:nvGraphicFramePr>
        <p:xfrm>
          <a:off x="6160640" y="3958704"/>
          <a:ext cx="2736304" cy="576064"/>
        </p:xfrm>
        <a:graphic>
          <a:graphicData uri="http://schemas.openxmlformats.org/drawingml/2006/table">
            <a:tbl>
              <a:tblPr firstRow="1" bandRow="1">
                <a:tableStyleId>{5940675A-B579-460E-94D1-54222C63F5DA}</a:tableStyleId>
              </a:tblPr>
              <a:tblGrid>
                <a:gridCol w="1363688"/>
                <a:gridCol w="1372616"/>
              </a:tblGrid>
              <a:tr h="576064">
                <a:tc>
                  <a:txBody>
                    <a:bodyPr/>
                    <a:lstStyle/>
                    <a:p>
                      <a:pPr algn="ctr"/>
                      <a:r>
                        <a:rPr lang="ru-RU" sz="2400" dirty="0" smtClean="0"/>
                        <a:t>$977,69</a:t>
                      </a:r>
                      <a:endParaRPr lang="ru-RU" sz="2400" dirty="0"/>
                    </a:p>
                  </a:txBody>
                  <a:tcPr marL="0" marR="0" marT="0" marB="0" anchor="ctr">
                    <a:solidFill>
                      <a:schemeClr val="bg1">
                        <a:lumMod val="85000"/>
                      </a:schemeClr>
                    </a:solidFill>
                  </a:tcPr>
                </a:tc>
                <a:tc>
                  <a:txBody>
                    <a:bodyPr/>
                    <a:lstStyle/>
                    <a:p>
                      <a:pPr algn="ctr"/>
                      <a:r>
                        <a:rPr lang="en-US" sz="2400" dirty="0" smtClean="0"/>
                        <a:t>z=$</a:t>
                      </a:r>
                      <a:r>
                        <a:rPr lang="ru-RU" sz="2400" dirty="0" smtClean="0"/>
                        <a:t>22,31</a:t>
                      </a:r>
                      <a:endParaRPr lang="ru-RU" sz="2400" dirty="0"/>
                    </a:p>
                  </a:txBody>
                  <a:tcPr marL="0" marR="0" marT="0" marB="0" anchor="ctr"/>
                </a:tc>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3318629091"/>
              </p:ext>
            </p:extLst>
          </p:nvPr>
        </p:nvGraphicFramePr>
        <p:xfrm>
          <a:off x="6138161" y="2003512"/>
          <a:ext cx="2736304" cy="576064"/>
        </p:xfrm>
        <a:graphic>
          <a:graphicData uri="http://schemas.openxmlformats.org/drawingml/2006/table">
            <a:tbl>
              <a:tblPr firstRow="1" bandRow="1">
                <a:tableStyleId>{5940675A-B579-460E-94D1-54222C63F5DA}</a:tableStyleId>
              </a:tblPr>
              <a:tblGrid>
                <a:gridCol w="1314159"/>
                <a:gridCol w="1422145"/>
              </a:tblGrid>
              <a:tr h="576064">
                <a:tc>
                  <a:txBody>
                    <a:bodyPr/>
                    <a:lstStyle/>
                    <a:p>
                      <a:pPr algn="ctr"/>
                      <a:r>
                        <a:rPr lang="ru-RU" sz="2400" dirty="0" smtClean="0"/>
                        <a:t>$1 073,06</a:t>
                      </a:r>
                    </a:p>
                  </a:txBody>
                  <a:tcPr marL="0" marR="0" marT="0" marB="0" anchor="ctr">
                    <a:solidFill>
                      <a:schemeClr val="bg1">
                        <a:lumMod val="85000"/>
                      </a:schemeClr>
                    </a:solidFill>
                  </a:tcPr>
                </a:tc>
                <a:tc>
                  <a:txBody>
                    <a:bodyPr/>
                    <a:lstStyle/>
                    <a:p>
                      <a:pPr algn="ctr"/>
                      <a:r>
                        <a:rPr lang="en-US" sz="2400" dirty="0" smtClean="0"/>
                        <a:t>z=$</a:t>
                      </a:r>
                      <a:r>
                        <a:rPr lang="ru-RU" sz="2400" dirty="0" smtClean="0"/>
                        <a:t>0</a:t>
                      </a:r>
                      <a:endParaRPr lang="en-US" sz="2400" dirty="0" smtClean="0"/>
                    </a:p>
                  </a:txBody>
                  <a:tcPr marL="0" marR="0" marT="0" marB="0" anchor="ctr"/>
                </a:tc>
              </a:tr>
            </a:tbl>
          </a:graphicData>
        </a:graphic>
      </p:graphicFrame>
      <p:cxnSp>
        <p:nvCxnSpPr>
          <p:cNvPr id="16" name="Прямая соединительная линия 15"/>
          <p:cNvCxnSpPr>
            <a:stCxn id="6" idx="3"/>
            <a:endCxn id="8" idx="1"/>
          </p:cNvCxnSpPr>
          <p:nvPr/>
        </p:nvCxnSpPr>
        <p:spPr>
          <a:xfrm>
            <a:off x="2885874" y="4280698"/>
            <a:ext cx="240852" cy="11168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7" idx="3"/>
            <a:endCxn id="13" idx="1"/>
          </p:cNvCxnSpPr>
          <p:nvPr/>
        </p:nvCxnSpPr>
        <p:spPr>
          <a:xfrm flipV="1">
            <a:off x="5705338" y="2291544"/>
            <a:ext cx="432823" cy="1065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7" idx="3"/>
            <a:endCxn id="12" idx="1"/>
          </p:cNvCxnSpPr>
          <p:nvPr/>
        </p:nvCxnSpPr>
        <p:spPr>
          <a:xfrm>
            <a:off x="5705338" y="3356992"/>
            <a:ext cx="455302" cy="889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8" idx="3"/>
            <a:endCxn id="12" idx="1"/>
          </p:cNvCxnSpPr>
          <p:nvPr/>
        </p:nvCxnSpPr>
        <p:spPr>
          <a:xfrm flipV="1">
            <a:off x="5746545" y="4246736"/>
            <a:ext cx="414095" cy="1150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8" idx="3"/>
            <a:endCxn id="11" idx="1"/>
          </p:cNvCxnSpPr>
          <p:nvPr/>
        </p:nvCxnSpPr>
        <p:spPr>
          <a:xfrm>
            <a:off x="5746545" y="5397547"/>
            <a:ext cx="414095" cy="839765"/>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10460" y="1621092"/>
            <a:ext cx="8352928" cy="400110"/>
          </a:xfrm>
          <a:prstGeom prst="rect">
            <a:avLst/>
          </a:prstGeom>
          <a:noFill/>
        </p:spPr>
        <p:txBody>
          <a:bodyPr wrap="square" rtlCol="0">
            <a:spAutoFit/>
          </a:bodyPr>
          <a:lstStyle/>
          <a:p>
            <a:r>
              <a:rPr lang="ru-RU" dirty="0" smtClean="0"/>
              <a:t>С</a:t>
            </a:r>
            <a:r>
              <a:rPr lang="ru-RU" sz="2000" dirty="0" smtClean="0"/>
              <a:t>егодня			1-ый месяц			2-ой месяц</a:t>
            </a:r>
            <a:endParaRPr lang="ru-RU" sz="2000" dirty="0"/>
          </a:p>
        </p:txBody>
      </p:sp>
      <p:sp>
        <p:nvSpPr>
          <p:cNvPr id="87" name="TextBox 86"/>
          <p:cNvSpPr txBox="1"/>
          <p:nvPr/>
        </p:nvSpPr>
        <p:spPr>
          <a:xfrm>
            <a:off x="676609" y="404664"/>
            <a:ext cx="7920880" cy="707886"/>
          </a:xfrm>
          <a:prstGeom prst="rect">
            <a:avLst/>
          </a:prstGeom>
          <a:noFill/>
        </p:spPr>
        <p:txBody>
          <a:bodyPr wrap="square" rtlCol="0">
            <a:spAutoFit/>
          </a:bodyPr>
          <a:lstStyle/>
          <a:p>
            <a:pPr algn="ctr"/>
            <a:r>
              <a:rPr lang="ru-RU" sz="4000" dirty="0" smtClean="0"/>
              <a:t>Опцион пут на золото</a:t>
            </a:r>
            <a:endParaRPr lang="ru-RU" sz="4000" dirty="0"/>
          </a:p>
        </p:txBody>
      </p:sp>
      <p:sp>
        <p:nvSpPr>
          <p:cNvPr id="2" name="Номер слайда 1"/>
          <p:cNvSpPr>
            <a:spLocks noGrp="1"/>
          </p:cNvSpPr>
          <p:nvPr>
            <p:ph type="sldNum" sz="quarter" idx="12"/>
          </p:nvPr>
        </p:nvSpPr>
        <p:spPr/>
        <p:txBody>
          <a:bodyPr/>
          <a:lstStyle/>
          <a:p>
            <a:fld id="{B19B0651-EE4F-4900-A07F-96A6BFA9D0F0}" type="slidenum">
              <a:rPr lang="ru-RU" smtClean="0"/>
              <a:t>118</a:t>
            </a:fld>
            <a:endParaRPr lang="ru-RU"/>
          </a:p>
        </p:txBody>
      </p:sp>
    </p:spTree>
    <p:extLst>
      <p:ext uri="{BB962C8B-B14F-4D97-AF65-F5344CB8AC3E}">
        <p14:creationId xmlns:p14="http://schemas.microsoft.com/office/powerpoint/2010/main" val="8177627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1337939402"/>
              </p:ext>
            </p:extLst>
          </p:nvPr>
        </p:nvGraphicFramePr>
        <p:xfrm>
          <a:off x="194969" y="3416602"/>
          <a:ext cx="2690905" cy="1728192"/>
        </p:xfrm>
        <a:graphic>
          <a:graphicData uri="http://schemas.openxmlformats.org/drawingml/2006/table">
            <a:tbl>
              <a:tblPr firstRow="1" bandRow="1">
                <a:tableStyleId>{5940675A-B579-460E-94D1-54222C63F5DA}</a:tableStyleId>
              </a:tblPr>
              <a:tblGrid>
                <a:gridCol w="1280687"/>
                <a:gridCol w="1410218"/>
              </a:tblGrid>
              <a:tr h="576064">
                <a:tc>
                  <a:txBody>
                    <a:bodyPr/>
                    <a:lstStyle/>
                    <a:p>
                      <a:pPr algn="ctr"/>
                      <a:endParaRPr lang="ru-RU" sz="2400" dirty="0"/>
                    </a:p>
                  </a:txBody>
                  <a:tcPr marL="0" marR="0" marT="0" marB="0" anchor="ctr">
                    <a:solidFill>
                      <a:schemeClr val="bg1">
                        <a:lumMod val="85000"/>
                      </a:schemeClr>
                    </a:solidFill>
                  </a:tcPr>
                </a:tc>
                <a:tc>
                  <a:txBody>
                    <a:bodyPr/>
                    <a:lstStyle/>
                    <a:p>
                      <a:pPr algn="ctr"/>
                      <a:r>
                        <a:rPr lang="el-GR" sz="2400" dirty="0" smtClean="0"/>
                        <a:t>α=$73,70</a:t>
                      </a:r>
                      <a:endParaRPr lang="ru-RU" sz="2400" dirty="0"/>
                    </a:p>
                  </a:txBody>
                  <a:tcPr marL="0" marR="0" marT="0" marB="0" anchor="ctr"/>
                </a:tc>
              </a:tr>
              <a:tr h="576064">
                <a:tc>
                  <a:txBody>
                    <a:bodyPr/>
                    <a:lstStyle/>
                    <a:p>
                      <a:pPr algn="ctr"/>
                      <a:r>
                        <a:rPr lang="ru-RU" sz="2400" dirty="0" smtClean="0"/>
                        <a:t>$926,30</a:t>
                      </a:r>
                      <a:endParaRPr lang="ru-RU" sz="2400" dirty="0"/>
                    </a:p>
                  </a:txBody>
                  <a:tcPr marL="0" marR="0" marT="0" marB="0" anchor="ctr">
                    <a:solidFill>
                      <a:schemeClr val="bg1">
                        <a:lumMod val="85000"/>
                      </a:schemeClr>
                    </a:solidFill>
                  </a:tcPr>
                </a:tc>
                <a:tc>
                  <a:txBody>
                    <a:bodyPr/>
                    <a:lstStyle/>
                    <a:p>
                      <a:pPr algn="ctr"/>
                      <a:r>
                        <a:rPr lang="en-US" sz="2400" dirty="0" smtClean="0"/>
                        <a:t>z3=$</a:t>
                      </a:r>
                      <a:r>
                        <a:rPr lang="ru-RU" sz="2400" dirty="0" smtClean="0"/>
                        <a:t>74</a:t>
                      </a:r>
                      <a:r>
                        <a:rPr lang="en-US" sz="2400" dirty="0" smtClean="0"/>
                        <a:t>,</a:t>
                      </a:r>
                      <a:r>
                        <a:rPr lang="ru-RU" sz="2400" dirty="0" smtClean="0"/>
                        <a:t>43</a:t>
                      </a:r>
                      <a:endParaRPr lang="ru-RU" sz="2400" dirty="0"/>
                    </a:p>
                  </a:txBody>
                  <a:tcPr marL="0" marR="0" marT="0" marB="0" anchor="ctr"/>
                </a:tc>
              </a:tr>
              <a:tr h="576064">
                <a:tc>
                  <a:txBody>
                    <a:bodyPr/>
                    <a:lstStyle/>
                    <a:p>
                      <a:pPr algn="ctr"/>
                      <a:r>
                        <a:rPr lang="en-US" sz="2400" dirty="0" smtClean="0"/>
                        <a:t>x3=-0,84</a:t>
                      </a:r>
                    </a:p>
                  </a:txBody>
                  <a:tcPr marL="0" marR="0" marT="0" marB="0" anchor="ctr"/>
                </a:tc>
                <a:tc>
                  <a:txBody>
                    <a:bodyPr/>
                    <a:lstStyle/>
                    <a:p>
                      <a:pPr algn="ctr"/>
                      <a:r>
                        <a:rPr lang="en-US" sz="2400" dirty="0" smtClean="0"/>
                        <a:t>y3=$852,</a:t>
                      </a:r>
                      <a:r>
                        <a:rPr lang="ru-RU" sz="2400" dirty="0" smtClean="0"/>
                        <a:t>9</a:t>
                      </a:r>
                      <a:endParaRPr lang="en-US" sz="2400" dirty="0" smtClean="0"/>
                    </a:p>
                  </a:txBody>
                  <a:tcPr marL="0" marR="0" marT="0" marB="0" anchor="ctr"/>
                </a:tc>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2762753565"/>
              </p:ext>
            </p:extLst>
          </p:nvPr>
        </p:nvGraphicFramePr>
        <p:xfrm>
          <a:off x="3113050" y="2492896"/>
          <a:ext cx="2592288" cy="1728192"/>
        </p:xfrm>
        <a:graphic>
          <a:graphicData uri="http://schemas.openxmlformats.org/drawingml/2006/table">
            <a:tbl>
              <a:tblPr firstRow="1" bandRow="1">
                <a:tableStyleId>{5940675A-B579-460E-94D1-54222C63F5DA}</a:tableStyleId>
              </a:tblPr>
              <a:tblGrid>
                <a:gridCol w="1143657"/>
                <a:gridCol w="1448631"/>
              </a:tblGrid>
              <a:tr h="576064">
                <a:tc>
                  <a:txBody>
                    <a:bodyPr/>
                    <a:lstStyle/>
                    <a:p>
                      <a:pPr algn="ctr"/>
                      <a:endParaRPr lang="ru-RU" sz="2400" dirty="0" smtClean="0"/>
                    </a:p>
                  </a:txBody>
                  <a:tcPr marL="0" marR="0" marT="0" marB="0" anchor="ctr"/>
                </a:tc>
                <a:tc>
                  <a:txBody>
                    <a:bodyPr/>
                    <a:lstStyle/>
                    <a:p>
                      <a:pPr algn="ctr"/>
                      <a:r>
                        <a:rPr lang="el-GR" sz="2400" dirty="0" smtClean="0"/>
                        <a:t>α=$3,02</a:t>
                      </a:r>
                      <a:endParaRPr lang="en-US" sz="2400" dirty="0" smtClean="0"/>
                    </a:p>
                  </a:txBody>
                  <a:tcPr marL="0" marR="0" marT="0" marB="0" anchor="ctr"/>
                </a:tc>
              </a:tr>
              <a:tr h="576064">
                <a:tc>
                  <a:txBody>
                    <a:bodyPr/>
                    <a:lstStyle/>
                    <a:p>
                      <a:pPr algn="ctr"/>
                      <a:r>
                        <a:rPr lang="ru-RU" sz="2400" dirty="0" smtClean="0"/>
                        <a:t>$996,98</a:t>
                      </a:r>
                    </a:p>
                  </a:txBody>
                  <a:tcPr marL="0" marR="0" marT="0" marB="0" anchor="ctr">
                    <a:solidFill>
                      <a:schemeClr val="bg1">
                        <a:lumMod val="85000"/>
                      </a:schemeClr>
                    </a:solidFill>
                  </a:tcPr>
                </a:tc>
                <a:tc>
                  <a:txBody>
                    <a:bodyPr/>
                    <a:lstStyle/>
                    <a:p>
                      <a:pPr algn="ctr"/>
                      <a:r>
                        <a:rPr lang="en-US" sz="2400" dirty="0" smtClean="0"/>
                        <a:t>z1=$1</a:t>
                      </a:r>
                      <a:r>
                        <a:rPr lang="ru-RU" sz="2400" dirty="0" smtClean="0"/>
                        <a:t>7,17</a:t>
                      </a:r>
                      <a:endParaRPr lang="en-US" sz="2400" dirty="0" smtClean="0"/>
                    </a:p>
                  </a:txBody>
                  <a:tcPr marL="0" marR="0" marT="0" marB="0" anchor="ctr"/>
                </a:tc>
              </a:tr>
              <a:tr h="576064">
                <a:tc>
                  <a:txBody>
                    <a:bodyPr/>
                    <a:lstStyle/>
                    <a:p>
                      <a:pPr algn="ctr"/>
                      <a:r>
                        <a:rPr lang="en-US" sz="2400" dirty="0" smtClean="0"/>
                        <a:t>x1=</a:t>
                      </a:r>
                      <a:r>
                        <a:rPr lang="ru-RU" sz="2400" dirty="0" smtClean="0"/>
                        <a:t>-</a:t>
                      </a:r>
                      <a:r>
                        <a:rPr lang="en-US" sz="2400" dirty="0" smtClean="0"/>
                        <a:t>0,</a:t>
                      </a:r>
                      <a:r>
                        <a:rPr lang="ru-RU" sz="2400" dirty="0" smtClean="0"/>
                        <a:t>23</a:t>
                      </a:r>
                      <a:endParaRPr lang="ru-RU" sz="2400" dirty="0"/>
                    </a:p>
                  </a:txBody>
                  <a:tcPr marL="0" marR="0" marT="0" marB="0" anchor="ctr"/>
                </a:tc>
                <a:tc>
                  <a:txBody>
                    <a:bodyPr/>
                    <a:lstStyle/>
                    <a:p>
                      <a:pPr algn="ctr"/>
                      <a:r>
                        <a:rPr lang="en-US" sz="2400" dirty="0" smtClean="0"/>
                        <a:t>y1=$</a:t>
                      </a:r>
                      <a:r>
                        <a:rPr lang="ru-RU" sz="2400" dirty="0" smtClean="0"/>
                        <a:t>250,39</a:t>
                      </a:r>
                      <a:endParaRPr lang="en-US" sz="2400" dirty="0" smtClean="0"/>
                    </a:p>
                  </a:txBody>
                  <a:tcPr marL="0" marR="0" marT="0" marB="0" anchor="ctr"/>
                </a:tc>
              </a:tr>
            </a:tbl>
          </a:graphicData>
        </a:graphic>
      </p:graphicFrame>
      <p:graphicFrame>
        <p:nvGraphicFramePr>
          <p:cNvPr id="8" name="Таблица 7"/>
          <p:cNvGraphicFramePr>
            <a:graphicFrameLocks noGrp="1"/>
          </p:cNvGraphicFramePr>
          <p:nvPr>
            <p:extLst>
              <p:ext uri="{D42A27DB-BD31-4B8C-83A1-F6EECF244321}">
                <p14:modId xmlns:p14="http://schemas.microsoft.com/office/powerpoint/2010/main" val="1688935230"/>
              </p:ext>
            </p:extLst>
          </p:nvPr>
        </p:nvGraphicFramePr>
        <p:xfrm>
          <a:off x="3126726" y="4533451"/>
          <a:ext cx="2619819" cy="1728192"/>
        </p:xfrm>
        <a:graphic>
          <a:graphicData uri="http://schemas.openxmlformats.org/drawingml/2006/table">
            <a:tbl>
              <a:tblPr firstRow="1" bandRow="1">
                <a:tableStyleId>{5940675A-B579-460E-94D1-54222C63F5DA}</a:tableStyleId>
              </a:tblPr>
              <a:tblGrid>
                <a:gridCol w="1155803"/>
                <a:gridCol w="1464016"/>
              </a:tblGrid>
              <a:tr h="576064">
                <a:tc>
                  <a:txBody>
                    <a:bodyPr/>
                    <a:lstStyle/>
                    <a:p>
                      <a:pPr algn="ctr"/>
                      <a:endParaRPr lang="ru-RU" sz="2400" dirty="0"/>
                    </a:p>
                  </a:txBody>
                  <a:tcPr marL="0" marR="0" marT="0" marB="0" anchor="ctr"/>
                </a:tc>
                <a:tc>
                  <a:txBody>
                    <a:bodyPr/>
                    <a:lstStyle/>
                    <a:p>
                      <a:pPr algn="ctr"/>
                      <a:r>
                        <a:rPr lang="el-GR" sz="2400" dirty="0" smtClean="0"/>
                        <a:t>α=$91,62</a:t>
                      </a:r>
                      <a:endParaRPr lang="ru-RU" sz="2400" dirty="0"/>
                    </a:p>
                  </a:txBody>
                  <a:tcPr marL="0" marR="0" marT="0" marB="0" anchor="ctr"/>
                </a:tc>
              </a:tr>
              <a:tr h="576064">
                <a:tc>
                  <a:txBody>
                    <a:bodyPr/>
                    <a:lstStyle/>
                    <a:p>
                      <a:pPr algn="ctr"/>
                      <a:r>
                        <a:rPr lang="ru-RU" sz="2400" dirty="0" smtClean="0"/>
                        <a:t>$908,38</a:t>
                      </a:r>
                    </a:p>
                  </a:txBody>
                  <a:tcPr marL="0" marR="0" marT="0" marB="0" anchor="ctr">
                    <a:solidFill>
                      <a:schemeClr val="bg1">
                        <a:lumMod val="85000"/>
                      </a:schemeClr>
                    </a:solidFill>
                  </a:tcPr>
                </a:tc>
                <a:tc>
                  <a:txBody>
                    <a:bodyPr/>
                    <a:lstStyle/>
                    <a:p>
                      <a:pPr algn="ctr"/>
                      <a:r>
                        <a:rPr lang="en-US" sz="2400" dirty="0" smtClean="0"/>
                        <a:t>z</a:t>
                      </a:r>
                      <a:r>
                        <a:rPr lang="ru-RU" sz="2400" dirty="0" smtClean="0"/>
                        <a:t>2</a:t>
                      </a:r>
                      <a:r>
                        <a:rPr lang="en-US" sz="2400" dirty="0" smtClean="0"/>
                        <a:t>=$</a:t>
                      </a:r>
                      <a:r>
                        <a:rPr lang="ru-RU" sz="2400" dirty="0" smtClean="0"/>
                        <a:t>91,62</a:t>
                      </a:r>
                      <a:endParaRPr lang="ru-RU" sz="2400" dirty="0"/>
                    </a:p>
                  </a:txBody>
                  <a:tcPr marL="0" marR="0" marT="0" marB="0" anchor="ctr"/>
                </a:tc>
              </a:tr>
              <a:tr h="576064">
                <a:tc>
                  <a:txBody>
                    <a:bodyPr/>
                    <a:lstStyle/>
                    <a:p>
                      <a:pPr algn="ctr"/>
                      <a:r>
                        <a:rPr lang="en-US" sz="2400" dirty="0" smtClean="0"/>
                        <a:t>x</a:t>
                      </a:r>
                      <a:r>
                        <a:rPr lang="ru-RU" sz="2400" dirty="0" smtClean="0"/>
                        <a:t>2</a:t>
                      </a:r>
                      <a:r>
                        <a:rPr lang="en-US" sz="2400" dirty="0" smtClean="0"/>
                        <a:t>=</a:t>
                      </a:r>
                      <a:r>
                        <a:rPr lang="ru-RU" sz="2400" dirty="0" smtClean="0"/>
                        <a:t>-1,0</a:t>
                      </a:r>
                      <a:endParaRPr lang="ru-RU" sz="2400" dirty="0"/>
                    </a:p>
                  </a:txBody>
                  <a:tcPr marL="0" marR="0" marT="0" marB="0" anchor="ctr"/>
                </a:tc>
                <a:tc>
                  <a:txBody>
                    <a:bodyPr/>
                    <a:lstStyle/>
                    <a:p>
                      <a:pPr algn="ctr"/>
                      <a:r>
                        <a:rPr lang="en-US" sz="2400" dirty="0" smtClean="0"/>
                        <a:t>y</a:t>
                      </a:r>
                      <a:r>
                        <a:rPr lang="ru-RU" sz="2400" dirty="0" smtClean="0"/>
                        <a:t>2</a:t>
                      </a:r>
                      <a:r>
                        <a:rPr lang="en-US" sz="2400" dirty="0" smtClean="0"/>
                        <a:t>=$</a:t>
                      </a:r>
                      <a:r>
                        <a:rPr lang="ru-RU" sz="2400" dirty="0" smtClean="0"/>
                        <a:t>997,51</a:t>
                      </a:r>
                      <a:endParaRPr lang="ru-RU" sz="2400" dirty="0"/>
                    </a:p>
                  </a:txBody>
                  <a:tcPr marL="0" marR="0" marT="0" marB="0" anchor="ctr"/>
                </a:tc>
              </a:tr>
            </a:tbl>
          </a:graphicData>
        </a:graphic>
      </p:graphicFrame>
      <p:cxnSp>
        <p:nvCxnSpPr>
          <p:cNvPr id="10" name="Прямая соединительная линия 9"/>
          <p:cNvCxnSpPr>
            <a:stCxn id="6" idx="3"/>
            <a:endCxn id="7" idx="1"/>
          </p:cNvCxnSpPr>
          <p:nvPr/>
        </p:nvCxnSpPr>
        <p:spPr>
          <a:xfrm flipV="1">
            <a:off x="2885874" y="3356992"/>
            <a:ext cx="227176" cy="92370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Таблица 10"/>
          <p:cNvGraphicFramePr>
            <a:graphicFrameLocks noGrp="1"/>
          </p:cNvGraphicFramePr>
          <p:nvPr>
            <p:extLst>
              <p:ext uri="{D42A27DB-BD31-4B8C-83A1-F6EECF244321}">
                <p14:modId xmlns:p14="http://schemas.microsoft.com/office/powerpoint/2010/main" val="1056436819"/>
              </p:ext>
            </p:extLst>
          </p:nvPr>
        </p:nvGraphicFramePr>
        <p:xfrm>
          <a:off x="6160640" y="5949280"/>
          <a:ext cx="2736304" cy="576064"/>
        </p:xfrm>
        <a:graphic>
          <a:graphicData uri="http://schemas.openxmlformats.org/drawingml/2006/table">
            <a:tbl>
              <a:tblPr firstRow="1" bandRow="1">
                <a:tableStyleId>{5940675A-B579-460E-94D1-54222C63F5DA}</a:tableStyleId>
              </a:tblPr>
              <a:tblGrid>
                <a:gridCol w="1363688"/>
                <a:gridCol w="1372616"/>
              </a:tblGrid>
              <a:tr h="576064">
                <a:tc>
                  <a:txBody>
                    <a:bodyPr/>
                    <a:lstStyle/>
                    <a:p>
                      <a:pPr algn="ctr"/>
                      <a:r>
                        <a:rPr lang="ru-RU" sz="2400" dirty="0" smtClean="0"/>
                        <a:t>$890,8</a:t>
                      </a:r>
                      <a:endParaRPr lang="ru-RU" sz="2400" dirty="0"/>
                    </a:p>
                  </a:txBody>
                  <a:tcPr marL="0" marR="0" marT="0" marB="0" anchor="ctr">
                    <a:solidFill>
                      <a:schemeClr val="bg1">
                        <a:lumMod val="85000"/>
                      </a:schemeClr>
                    </a:solidFill>
                  </a:tcPr>
                </a:tc>
                <a:tc>
                  <a:txBody>
                    <a:bodyPr/>
                    <a:lstStyle/>
                    <a:p>
                      <a:pPr algn="ctr"/>
                      <a:r>
                        <a:rPr lang="en-US" sz="2400" dirty="0" smtClean="0"/>
                        <a:t>z=$</a:t>
                      </a:r>
                      <a:r>
                        <a:rPr lang="ru-RU" sz="2400" dirty="0" smtClean="0"/>
                        <a:t>109,2</a:t>
                      </a:r>
                      <a:endParaRPr lang="ru-RU" sz="2400" dirty="0"/>
                    </a:p>
                  </a:txBody>
                  <a:tcPr marL="0" marR="0" marT="0" marB="0" anchor="ctr"/>
                </a:tc>
              </a:tr>
            </a:tbl>
          </a:graphicData>
        </a:graphic>
      </p:graphicFrame>
      <p:graphicFrame>
        <p:nvGraphicFramePr>
          <p:cNvPr id="12" name="Таблица 11"/>
          <p:cNvGraphicFramePr>
            <a:graphicFrameLocks noGrp="1"/>
          </p:cNvGraphicFramePr>
          <p:nvPr>
            <p:extLst>
              <p:ext uri="{D42A27DB-BD31-4B8C-83A1-F6EECF244321}">
                <p14:modId xmlns:p14="http://schemas.microsoft.com/office/powerpoint/2010/main" val="2346086328"/>
              </p:ext>
            </p:extLst>
          </p:nvPr>
        </p:nvGraphicFramePr>
        <p:xfrm>
          <a:off x="6160640" y="3958704"/>
          <a:ext cx="2736304" cy="576064"/>
        </p:xfrm>
        <a:graphic>
          <a:graphicData uri="http://schemas.openxmlformats.org/drawingml/2006/table">
            <a:tbl>
              <a:tblPr firstRow="1" bandRow="1">
                <a:tableStyleId>{5940675A-B579-460E-94D1-54222C63F5DA}</a:tableStyleId>
              </a:tblPr>
              <a:tblGrid>
                <a:gridCol w="1363688"/>
                <a:gridCol w="1372616"/>
              </a:tblGrid>
              <a:tr h="576064">
                <a:tc>
                  <a:txBody>
                    <a:bodyPr/>
                    <a:lstStyle/>
                    <a:p>
                      <a:pPr algn="ctr"/>
                      <a:r>
                        <a:rPr lang="ru-RU" sz="2400" dirty="0" smtClean="0"/>
                        <a:t>$977,69</a:t>
                      </a:r>
                      <a:endParaRPr lang="ru-RU" sz="2400" dirty="0"/>
                    </a:p>
                  </a:txBody>
                  <a:tcPr marL="0" marR="0" marT="0" marB="0" anchor="ctr">
                    <a:solidFill>
                      <a:schemeClr val="bg1">
                        <a:lumMod val="85000"/>
                      </a:schemeClr>
                    </a:solidFill>
                  </a:tcPr>
                </a:tc>
                <a:tc>
                  <a:txBody>
                    <a:bodyPr/>
                    <a:lstStyle/>
                    <a:p>
                      <a:pPr algn="ctr"/>
                      <a:r>
                        <a:rPr lang="en-US" sz="2400" dirty="0" smtClean="0"/>
                        <a:t>z=$</a:t>
                      </a:r>
                      <a:r>
                        <a:rPr lang="ru-RU" sz="2400" dirty="0" smtClean="0"/>
                        <a:t>22,31</a:t>
                      </a:r>
                      <a:endParaRPr lang="ru-RU" sz="2400" dirty="0"/>
                    </a:p>
                  </a:txBody>
                  <a:tcPr marL="0" marR="0" marT="0" marB="0" anchor="ctr"/>
                </a:tc>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429003673"/>
              </p:ext>
            </p:extLst>
          </p:nvPr>
        </p:nvGraphicFramePr>
        <p:xfrm>
          <a:off x="6138161" y="2003512"/>
          <a:ext cx="2736304" cy="576064"/>
        </p:xfrm>
        <a:graphic>
          <a:graphicData uri="http://schemas.openxmlformats.org/drawingml/2006/table">
            <a:tbl>
              <a:tblPr firstRow="1" bandRow="1">
                <a:tableStyleId>{5940675A-B579-460E-94D1-54222C63F5DA}</a:tableStyleId>
              </a:tblPr>
              <a:tblGrid>
                <a:gridCol w="1314159"/>
                <a:gridCol w="1422145"/>
              </a:tblGrid>
              <a:tr h="576064">
                <a:tc>
                  <a:txBody>
                    <a:bodyPr/>
                    <a:lstStyle/>
                    <a:p>
                      <a:pPr algn="ctr"/>
                      <a:r>
                        <a:rPr lang="ru-RU" sz="2400" dirty="0" smtClean="0"/>
                        <a:t>$1 073,06</a:t>
                      </a:r>
                    </a:p>
                  </a:txBody>
                  <a:tcPr marL="0" marR="0" marT="0" marB="0" anchor="ctr">
                    <a:solidFill>
                      <a:schemeClr val="bg1">
                        <a:lumMod val="85000"/>
                      </a:schemeClr>
                    </a:solidFill>
                  </a:tcPr>
                </a:tc>
                <a:tc>
                  <a:txBody>
                    <a:bodyPr/>
                    <a:lstStyle/>
                    <a:p>
                      <a:pPr algn="ctr"/>
                      <a:r>
                        <a:rPr lang="en-US" sz="2400" dirty="0" smtClean="0"/>
                        <a:t>z=$</a:t>
                      </a:r>
                      <a:r>
                        <a:rPr lang="ru-RU" sz="2400" dirty="0" smtClean="0"/>
                        <a:t>0</a:t>
                      </a:r>
                      <a:endParaRPr lang="en-US" sz="2400" dirty="0" smtClean="0"/>
                    </a:p>
                  </a:txBody>
                  <a:tcPr marL="0" marR="0" marT="0" marB="0" anchor="ctr"/>
                </a:tc>
              </a:tr>
            </a:tbl>
          </a:graphicData>
        </a:graphic>
      </p:graphicFrame>
      <p:cxnSp>
        <p:nvCxnSpPr>
          <p:cNvPr id="16" name="Прямая соединительная линия 15"/>
          <p:cNvCxnSpPr>
            <a:stCxn id="6" idx="3"/>
            <a:endCxn id="8" idx="1"/>
          </p:cNvCxnSpPr>
          <p:nvPr/>
        </p:nvCxnSpPr>
        <p:spPr>
          <a:xfrm>
            <a:off x="2885874" y="4280698"/>
            <a:ext cx="240852" cy="11168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7" idx="3"/>
            <a:endCxn id="13" idx="1"/>
          </p:cNvCxnSpPr>
          <p:nvPr/>
        </p:nvCxnSpPr>
        <p:spPr>
          <a:xfrm flipV="1">
            <a:off x="5705338" y="2291544"/>
            <a:ext cx="432823" cy="1065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7" idx="3"/>
            <a:endCxn id="12" idx="1"/>
          </p:cNvCxnSpPr>
          <p:nvPr/>
        </p:nvCxnSpPr>
        <p:spPr>
          <a:xfrm>
            <a:off x="5705338" y="3356992"/>
            <a:ext cx="455302" cy="889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8" idx="3"/>
            <a:endCxn id="12" idx="1"/>
          </p:cNvCxnSpPr>
          <p:nvPr/>
        </p:nvCxnSpPr>
        <p:spPr>
          <a:xfrm flipV="1">
            <a:off x="5746545" y="4246736"/>
            <a:ext cx="414095" cy="1150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8" idx="3"/>
            <a:endCxn id="11" idx="1"/>
          </p:cNvCxnSpPr>
          <p:nvPr/>
        </p:nvCxnSpPr>
        <p:spPr>
          <a:xfrm>
            <a:off x="5746545" y="5397547"/>
            <a:ext cx="414095" cy="839765"/>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10460" y="1621092"/>
            <a:ext cx="8352928" cy="400110"/>
          </a:xfrm>
          <a:prstGeom prst="rect">
            <a:avLst/>
          </a:prstGeom>
          <a:noFill/>
        </p:spPr>
        <p:txBody>
          <a:bodyPr wrap="square" rtlCol="0">
            <a:spAutoFit/>
          </a:bodyPr>
          <a:lstStyle/>
          <a:p>
            <a:r>
              <a:rPr lang="ru-RU" dirty="0" smtClean="0"/>
              <a:t>С</a:t>
            </a:r>
            <a:r>
              <a:rPr lang="ru-RU" sz="2000" dirty="0" smtClean="0"/>
              <a:t>егодня			1-ый месяц			2-ой месяц</a:t>
            </a:r>
            <a:endParaRPr lang="ru-RU" sz="2000" dirty="0"/>
          </a:p>
        </p:txBody>
      </p:sp>
      <p:sp>
        <p:nvSpPr>
          <p:cNvPr id="87" name="TextBox 86"/>
          <p:cNvSpPr txBox="1"/>
          <p:nvPr/>
        </p:nvSpPr>
        <p:spPr>
          <a:xfrm>
            <a:off x="676609" y="404664"/>
            <a:ext cx="7920880" cy="707886"/>
          </a:xfrm>
          <a:prstGeom prst="rect">
            <a:avLst/>
          </a:prstGeom>
          <a:noFill/>
        </p:spPr>
        <p:txBody>
          <a:bodyPr wrap="square" rtlCol="0">
            <a:spAutoFit/>
          </a:bodyPr>
          <a:lstStyle/>
          <a:p>
            <a:pPr algn="ctr"/>
            <a:r>
              <a:rPr lang="ru-RU" sz="4000" dirty="0" smtClean="0"/>
              <a:t>Опцион пут на золото</a:t>
            </a:r>
            <a:endParaRPr lang="ru-RU" sz="4000" dirty="0"/>
          </a:p>
        </p:txBody>
      </p:sp>
      <p:sp>
        <p:nvSpPr>
          <p:cNvPr id="2" name="Номер слайда 1"/>
          <p:cNvSpPr>
            <a:spLocks noGrp="1"/>
          </p:cNvSpPr>
          <p:nvPr>
            <p:ph type="sldNum" sz="quarter" idx="12"/>
          </p:nvPr>
        </p:nvSpPr>
        <p:spPr/>
        <p:txBody>
          <a:bodyPr/>
          <a:lstStyle/>
          <a:p>
            <a:fld id="{B19B0651-EE4F-4900-A07F-96A6BFA9D0F0}" type="slidenum">
              <a:rPr lang="ru-RU" smtClean="0"/>
              <a:t>119</a:t>
            </a:fld>
            <a:endParaRPr lang="ru-RU"/>
          </a:p>
        </p:txBody>
      </p:sp>
    </p:spTree>
    <p:extLst>
      <p:ext uri="{BB962C8B-B14F-4D97-AF65-F5344CB8AC3E}">
        <p14:creationId xmlns:p14="http://schemas.microsoft.com/office/powerpoint/2010/main" val="2739755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В</a:t>
            </a:r>
            <a:r>
              <a:rPr lang="az-Cyrl-AZ" dirty="0"/>
              <a:t>нутренние ценные бумаги</a:t>
            </a:r>
            <a:r>
              <a:rPr lang="az-Cyrl-AZ" dirty="0" smtClean="0"/>
              <a:t>:</a:t>
            </a:r>
            <a:endParaRPr lang="ru-RU" dirty="0"/>
          </a:p>
        </p:txBody>
      </p:sp>
      <p:sp>
        <p:nvSpPr>
          <p:cNvPr id="3" name="Объект 2"/>
          <p:cNvSpPr>
            <a:spLocks noGrp="1"/>
          </p:cNvSpPr>
          <p:nvPr>
            <p:ph idx="1"/>
          </p:nvPr>
        </p:nvSpPr>
        <p:spPr/>
        <p:txBody>
          <a:bodyPr>
            <a:normAutofit/>
          </a:bodyPr>
          <a:lstStyle/>
          <a:p>
            <a:pPr marL="0" indent="0">
              <a:buNone/>
            </a:pPr>
            <a:r>
              <a:rPr lang="az-Cyrl-AZ" dirty="0" smtClean="0"/>
              <a:t>а</a:t>
            </a:r>
            <a:r>
              <a:rPr lang="az-Cyrl-AZ" dirty="0"/>
              <a:t>) эмиссионные ценные бумаги, номинальная стоимость которых указана в валюте Российской Федерации и выпуск которых зарегистрирован в Российской Федерации;</a:t>
            </a:r>
            <a:endParaRPr lang="ru-RU" dirty="0"/>
          </a:p>
          <a:p>
            <a:pPr marL="0" indent="0">
              <a:buNone/>
            </a:pPr>
            <a:r>
              <a:rPr lang="az-Cyrl-AZ" dirty="0"/>
              <a:t>б) иные ценные бумаги, удостоверяющие право на получение валюты Российской Федерации, выпущенные на территории Российской </a:t>
            </a:r>
            <a:r>
              <a:rPr lang="az-Cyrl-AZ" dirty="0" smtClean="0"/>
              <a:t>Федерации.</a:t>
            </a:r>
            <a:endParaRPr lang="ru-RU" dirty="0"/>
          </a:p>
          <a:p>
            <a:pPr marL="0" indent="0">
              <a:buNone/>
            </a:pP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12</a:t>
            </a:fld>
            <a:endParaRPr lang="ru-RU"/>
          </a:p>
        </p:txBody>
      </p:sp>
    </p:spTree>
    <p:extLst>
      <p:ext uri="{BB962C8B-B14F-4D97-AF65-F5344CB8AC3E}">
        <p14:creationId xmlns:p14="http://schemas.microsoft.com/office/powerpoint/2010/main" val="264140271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2.12. Валютные </a:t>
            </a:r>
            <a:r>
              <a:rPr lang="ru-RU" dirty="0" smtClean="0"/>
              <a:t>риски</a:t>
            </a:r>
            <a:endParaRPr lang="ru-RU" dirty="0"/>
          </a:p>
        </p:txBody>
      </p:sp>
      <p:sp>
        <p:nvSpPr>
          <p:cNvPr id="3" name="Объект 2"/>
          <p:cNvSpPr>
            <a:spLocks noGrp="1"/>
          </p:cNvSpPr>
          <p:nvPr>
            <p:ph idx="1"/>
          </p:nvPr>
        </p:nvSpPr>
        <p:spPr/>
        <p:txBody>
          <a:bodyPr>
            <a:normAutofit lnSpcReduction="10000"/>
          </a:bodyPr>
          <a:lstStyle/>
          <a:p>
            <a:r>
              <a:rPr lang="az-Cyrl-AZ" b="1" i="1" dirty="0"/>
              <a:t>Валютные риски – </a:t>
            </a:r>
            <a:r>
              <a:rPr lang="az-Cyrl-AZ" dirty="0"/>
              <a:t>это опасность возможных потерь в результате изменения валютных курсов.</a:t>
            </a:r>
            <a:endParaRPr lang="ru-RU" dirty="0"/>
          </a:p>
          <a:p>
            <a:r>
              <a:rPr lang="az-Cyrl-AZ" dirty="0"/>
              <a:t>В основе валютного риска лежит изменение реальной стоимости денежных обязательств во времени. Валютным рискам подвергаются все участники валютного рынка: импортеры и экспортеры, кредиторы и заемщики.</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120</a:t>
            </a:fld>
            <a:endParaRPr lang="ru-RU"/>
          </a:p>
        </p:txBody>
      </p:sp>
    </p:spTree>
    <p:extLst>
      <p:ext uri="{BB962C8B-B14F-4D97-AF65-F5344CB8AC3E}">
        <p14:creationId xmlns:p14="http://schemas.microsoft.com/office/powerpoint/2010/main" val="408850670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Cyrl-AZ" dirty="0" smtClean="0"/>
              <a:t>Методы </a:t>
            </a:r>
            <a:r>
              <a:rPr lang="az-Cyrl-AZ" dirty="0"/>
              <a:t>страхования </a:t>
            </a:r>
            <a:r>
              <a:rPr lang="az-Cyrl-AZ" dirty="0" smtClean="0"/>
              <a:t/>
            </a:r>
            <a:br>
              <a:rPr lang="az-Cyrl-AZ" dirty="0" smtClean="0"/>
            </a:br>
            <a:r>
              <a:rPr lang="az-Cyrl-AZ" dirty="0" smtClean="0"/>
              <a:t>валютных </a:t>
            </a:r>
            <a:r>
              <a:rPr lang="az-Cyrl-AZ" dirty="0"/>
              <a:t>рисков</a:t>
            </a:r>
            <a:endParaRPr lang="ru-RU" dirty="0"/>
          </a:p>
        </p:txBody>
      </p:sp>
      <p:sp>
        <p:nvSpPr>
          <p:cNvPr id="3" name="Объект 2"/>
          <p:cNvSpPr>
            <a:spLocks noGrp="1"/>
          </p:cNvSpPr>
          <p:nvPr>
            <p:ph idx="1"/>
          </p:nvPr>
        </p:nvSpPr>
        <p:spPr/>
        <p:txBody>
          <a:bodyPr anchor="ctr">
            <a:normAutofit/>
          </a:bodyPr>
          <a:lstStyle/>
          <a:p>
            <a:pPr lvl="0"/>
            <a:r>
              <a:rPr lang="az-Cyrl-AZ" sz="4800" dirty="0"/>
              <a:t>защитные </a:t>
            </a:r>
            <a:r>
              <a:rPr lang="az-Cyrl-AZ" sz="4800" dirty="0" smtClean="0"/>
              <a:t>оговорки;</a:t>
            </a:r>
            <a:endParaRPr lang="ru-RU" sz="4800" dirty="0"/>
          </a:p>
          <a:p>
            <a:r>
              <a:rPr lang="az-Cyrl-AZ" sz="4800" dirty="0"/>
              <a:t>хеджирование</a:t>
            </a:r>
            <a:endParaRPr lang="ru-RU" sz="4800" dirty="0"/>
          </a:p>
        </p:txBody>
      </p:sp>
      <p:sp>
        <p:nvSpPr>
          <p:cNvPr id="4" name="Номер слайда 3"/>
          <p:cNvSpPr>
            <a:spLocks noGrp="1"/>
          </p:cNvSpPr>
          <p:nvPr>
            <p:ph type="sldNum" sz="quarter" idx="12"/>
          </p:nvPr>
        </p:nvSpPr>
        <p:spPr/>
        <p:txBody>
          <a:bodyPr/>
          <a:lstStyle/>
          <a:p>
            <a:fld id="{B19B0651-EE4F-4900-A07F-96A6BFA9D0F0}" type="slidenum">
              <a:rPr lang="ru-RU" smtClean="0"/>
              <a:t>121</a:t>
            </a:fld>
            <a:endParaRPr lang="ru-RU"/>
          </a:p>
        </p:txBody>
      </p:sp>
    </p:spTree>
    <p:extLst>
      <p:ext uri="{BB962C8B-B14F-4D97-AF65-F5344CB8AC3E}">
        <p14:creationId xmlns:p14="http://schemas.microsoft.com/office/powerpoint/2010/main" val="177497058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az-Cyrl-AZ" dirty="0" smtClean="0"/>
              <a:t>Защитные </a:t>
            </a:r>
            <a:r>
              <a:rPr lang="az-Cyrl-AZ" dirty="0"/>
              <a:t>оговорки</a:t>
            </a:r>
            <a:endParaRPr lang="ru-RU" dirty="0"/>
          </a:p>
        </p:txBody>
      </p:sp>
      <p:sp>
        <p:nvSpPr>
          <p:cNvPr id="3" name="Объект 2"/>
          <p:cNvSpPr>
            <a:spLocks noGrp="1"/>
          </p:cNvSpPr>
          <p:nvPr>
            <p:ph idx="1"/>
          </p:nvPr>
        </p:nvSpPr>
        <p:spPr/>
        <p:txBody>
          <a:bodyPr>
            <a:normAutofit fontScale="77500" lnSpcReduction="20000"/>
          </a:bodyPr>
          <a:lstStyle/>
          <a:p>
            <a:r>
              <a:rPr lang="az-Cyrl-AZ" b="1" i="1" dirty="0" smtClean="0"/>
              <a:t>Защитная </a:t>
            </a:r>
            <a:r>
              <a:rPr lang="az-Cyrl-AZ" b="1" i="1" dirty="0"/>
              <a:t>оговорка</a:t>
            </a:r>
            <a:r>
              <a:rPr lang="az-Cyrl-AZ" dirty="0"/>
              <a:t> – это договорные условия, включаемые в соглашения и контракты, предусматривающие возможность их пересмотра в процессе исполнения. Оговорки бывают «золотыми» и «валютными».</a:t>
            </a:r>
            <a:endParaRPr lang="ru-RU" dirty="0"/>
          </a:p>
          <a:p>
            <a:r>
              <a:rPr lang="az-Cyrl-AZ" i="1" dirty="0"/>
              <a:t>Золотая оговорка</a:t>
            </a:r>
            <a:r>
              <a:rPr lang="az-Cyrl-AZ" dirty="0"/>
              <a:t> – разновидность защитной оговорки, основанная на фиксации золотого содержания валюты платежа на дату заключения контракта и пересчете суммы платежа пропорционально изменению этого золотого содержания на дату исполнения.</a:t>
            </a:r>
            <a:endParaRPr lang="ru-RU" dirty="0"/>
          </a:p>
          <a:p>
            <a:r>
              <a:rPr lang="az-Cyrl-AZ" i="1" dirty="0"/>
              <a:t>Валютная оговорка</a:t>
            </a:r>
            <a:r>
              <a:rPr lang="az-Cyrl-AZ" dirty="0"/>
              <a:t> предусматривает пересчет суммы платежа пропорционально изменению курса валюты оговорки (или валюты цены) по отношению к валюте платежа.</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122</a:t>
            </a:fld>
            <a:endParaRPr lang="ru-RU"/>
          </a:p>
        </p:txBody>
      </p:sp>
    </p:spTree>
    <p:extLst>
      <p:ext uri="{BB962C8B-B14F-4D97-AF65-F5344CB8AC3E}">
        <p14:creationId xmlns:p14="http://schemas.microsoft.com/office/powerpoint/2010/main" val="81632651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az-Cyrl-AZ" dirty="0"/>
              <a:t>Хеджирование</a:t>
            </a:r>
            <a:endParaRPr lang="ru-RU" dirty="0"/>
          </a:p>
        </p:txBody>
      </p:sp>
      <p:sp>
        <p:nvSpPr>
          <p:cNvPr id="3" name="Объект 2"/>
          <p:cNvSpPr>
            <a:spLocks noGrp="1"/>
          </p:cNvSpPr>
          <p:nvPr>
            <p:ph idx="1"/>
          </p:nvPr>
        </p:nvSpPr>
        <p:spPr/>
        <p:txBody>
          <a:bodyPr>
            <a:normAutofit fontScale="92500" lnSpcReduction="10000"/>
          </a:bodyPr>
          <a:lstStyle/>
          <a:p>
            <a:pPr marL="0" indent="0">
              <a:buNone/>
            </a:pPr>
            <a:r>
              <a:rPr lang="az-Cyrl-AZ" b="1" i="1" dirty="0"/>
              <a:t>Хеджирование </a:t>
            </a:r>
            <a:r>
              <a:rPr lang="az-Cyrl-AZ" dirty="0"/>
              <a:t>означает создание компенсирующей валютной помощи для каждой рисковой сделки. Иными словами, происходит компенсация одного валютного риска другим соответствующим риском.  </a:t>
            </a:r>
            <a:endParaRPr lang="ru-RU" dirty="0"/>
          </a:p>
          <a:p>
            <a:pPr marL="0" indent="0">
              <a:buNone/>
            </a:pPr>
            <a:r>
              <a:rPr lang="az-Cyrl-AZ" dirty="0"/>
              <a:t>инструменты хеджирования:</a:t>
            </a:r>
            <a:endParaRPr lang="ru-RU" dirty="0"/>
          </a:p>
          <a:p>
            <a:pPr lvl="1"/>
            <a:r>
              <a:rPr lang="az-Cyrl-AZ" dirty="0"/>
              <a:t>форвардные контракты,</a:t>
            </a:r>
            <a:endParaRPr lang="ru-RU" dirty="0"/>
          </a:p>
          <a:p>
            <a:pPr lvl="1"/>
            <a:r>
              <a:rPr lang="az-Cyrl-AZ" dirty="0"/>
              <a:t>своп-сделки,</a:t>
            </a:r>
            <a:endParaRPr lang="ru-RU" dirty="0"/>
          </a:p>
          <a:p>
            <a:pPr lvl="1"/>
            <a:r>
              <a:rPr lang="az-Cyrl-AZ" dirty="0"/>
              <a:t>валютные фьючерсы,</a:t>
            </a:r>
            <a:endParaRPr lang="ru-RU" dirty="0"/>
          </a:p>
          <a:p>
            <a:pPr lvl="1"/>
            <a:r>
              <a:rPr lang="az-Cyrl-AZ" dirty="0"/>
              <a:t> валютные опционы.</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123</a:t>
            </a:fld>
            <a:endParaRPr lang="ru-RU"/>
          </a:p>
        </p:txBody>
      </p:sp>
    </p:spTree>
    <p:extLst>
      <p:ext uri="{BB962C8B-B14F-4D97-AF65-F5344CB8AC3E}">
        <p14:creationId xmlns:p14="http://schemas.microsoft.com/office/powerpoint/2010/main" val="85802861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a:t>Тема 3. Привлечение и размещение инвалютных средств </a:t>
            </a:r>
            <a:r>
              <a:rPr lang="ru-RU" sz="3200" dirty="0" smtClean="0"/>
              <a:t/>
            </a:r>
            <a:br>
              <a:rPr lang="ru-RU" sz="3200" dirty="0" smtClean="0"/>
            </a:br>
            <a:r>
              <a:rPr lang="ru-RU" sz="3200" dirty="0" smtClean="0"/>
              <a:t>промышленно-торговой фирмой</a:t>
            </a:r>
            <a:endParaRPr lang="ru-RU" sz="3200" dirty="0"/>
          </a:p>
        </p:txBody>
      </p:sp>
      <p:sp>
        <p:nvSpPr>
          <p:cNvPr id="3" name="Объект 2"/>
          <p:cNvSpPr>
            <a:spLocks noGrp="1"/>
          </p:cNvSpPr>
          <p:nvPr>
            <p:ph idx="1"/>
          </p:nvPr>
        </p:nvSpPr>
        <p:spPr/>
        <p:txBody>
          <a:bodyPr anchor="ctr"/>
          <a:lstStyle/>
          <a:p>
            <a:pPr marL="0" indent="0">
              <a:buNone/>
            </a:pPr>
            <a:r>
              <a:rPr lang="ru-RU" dirty="0"/>
              <a:t>3.1. Привлечение инвалютных средств фирмой</a:t>
            </a:r>
          </a:p>
          <a:p>
            <a:pPr marL="0" indent="0">
              <a:buNone/>
            </a:pPr>
            <a:r>
              <a:rPr lang="ru-RU" dirty="0"/>
              <a:t>3.2. Размещение инвалютных средств фирмой</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124</a:t>
            </a:fld>
            <a:endParaRPr lang="ru-RU"/>
          </a:p>
        </p:txBody>
      </p:sp>
    </p:spTree>
    <p:extLst>
      <p:ext uri="{BB962C8B-B14F-4D97-AF65-F5344CB8AC3E}">
        <p14:creationId xmlns:p14="http://schemas.microsoft.com/office/powerpoint/2010/main" val="55050522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3.1. Привлечение инвалютных средств </a:t>
            </a:r>
            <a:r>
              <a:rPr lang="ru-RU" dirty="0" smtClean="0"/>
              <a:t>фирмой</a:t>
            </a:r>
            <a:endParaRPr lang="ru-RU" dirty="0"/>
          </a:p>
        </p:txBody>
      </p:sp>
      <p:sp>
        <p:nvSpPr>
          <p:cNvPr id="3" name="Объект 2"/>
          <p:cNvSpPr>
            <a:spLocks noGrp="1"/>
          </p:cNvSpPr>
          <p:nvPr>
            <p:ph idx="1"/>
          </p:nvPr>
        </p:nvSpPr>
        <p:spPr/>
        <p:txBody>
          <a:bodyPr anchor="ctr"/>
          <a:lstStyle/>
          <a:p>
            <a:pPr marL="0" indent="0">
              <a:buNone/>
            </a:pPr>
            <a:r>
              <a:rPr lang="az-Cyrl-AZ" dirty="0"/>
              <a:t>1. Источники внутреннего (внутрифирменного) финансирования:</a:t>
            </a:r>
            <a:endParaRPr lang="ru-RU" dirty="0"/>
          </a:p>
          <a:p>
            <a:r>
              <a:rPr lang="az-Cyrl-AZ" dirty="0"/>
              <a:t>прямой внутрифирменный кредит,</a:t>
            </a:r>
            <a:endParaRPr lang="ru-RU" dirty="0"/>
          </a:p>
          <a:p>
            <a:r>
              <a:rPr lang="az-Cyrl-AZ" dirty="0"/>
              <a:t>компенсационный заем,</a:t>
            </a:r>
            <a:endParaRPr lang="ru-RU" dirty="0"/>
          </a:p>
          <a:p>
            <a:r>
              <a:rPr lang="az-Cyrl-AZ" dirty="0"/>
              <a:t>параллельный заем.</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125</a:t>
            </a:fld>
            <a:endParaRPr lang="ru-RU"/>
          </a:p>
        </p:txBody>
      </p:sp>
    </p:spTree>
    <p:extLst>
      <p:ext uri="{BB962C8B-B14F-4D97-AF65-F5344CB8AC3E}">
        <p14:creationId xmlns:p14="http://schemas.microsoft.com/office/powerpoint/2010/main" val="167861823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Схема </a:t>
            </a:r>
            <a:r>
              <a:rPr lang="ru-RU" dirty="0" smtClean="0"/>
              <a:t/>
            </a:r>
            <a:br>
              <a:rPr lang="ru-RU" dirty="0" smtClean="0"/>
            </a:br>
            <a:r>
              <a:rPr lang="ru-RU" dirty="0" smtClean="0"/>
              <a:t>прямого </a:t>
            </a:r>
            <a:r>
              <a:rPr lang="ru-RU" dirty="0"/>
              <a:t>внутрифирменного </a:t>
            </a:r>
            <a:r>
              <a:rPr lang="ru-RU" dirty="0" smtClean="0"/>
              <a:t>кредита</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126</a:t>
            </a:fld>
            <a:endParaRPr lang="ru-RU"/>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4900" y="3210719"/>
            <a:ext cx="6934200"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439792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az-Cyrl-AZ" sz="3200" dirty="0"/>
              <a:t>Схема финансирования с использованием </a:t>
            </a:r>
            <a:r>
              <a:rPr lang="az-Cyrl-AZ" sz="3200" b="1" i="1" dirty="0"/>
              <a:t>компенсационного займа </a:t>
            </a:r>
            <a:endParaRPr lang="ru-RU" sz="3200" dirty="0"/>
          </a:p>
        </p:txBody>
      </p:sp>
      <p:sp>
        <p:nvSpPr>
          <p:cNvPr id="4" name="Номер слайда 3"/>
          <p:cNvSpPr>
            <a:spLocks noGrp="1"/>
          </p:cNvSpPr>
          <p:nvPr>
            <p:ph type="sldNum" sz="quarter" idx="12"/>
          </p:nvPr>
        </p:nvSpPr>
        <p:spPr/>
        <p:txBody>
          <a:bodyPr/>
          <a:lstStyle/>
          <a:p>
            <a:fld id="{B19B0651-EE4F-4900-A07F-96A6BFA9D0F0}" type="slidenum">
              <a:rPr lang="ru-RU" smtClean="0"/>
              <a:t>127</a:t>
            </a:fld>
            <a:endParaRPr lang="ru-RU"/>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628800"/>
            <a:ext cx="6819900"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Прямоугольник 4"/>
          <p:cNvSpPr/>
          <p:nvPr/>
        </p:nvSpPr>
        <p:spPr>
          <a:xfrm>
            <a:off x="683568" y="4365104"/>
            <a:ext cx="7992888" cy="2031325"/>
          </a:xfrm>
          <a:prstGeom prst="rect">
            <a:avLst/>
          </a:prstGeom>
        </p:spPr>
        <p:txBody>
          <a:bodyPr wrap="square">
            <a:spAutoFit/>
          </a:bodyPr>
          <a:lstStyle/>
          <a:p>
            <a:pPr lvl="0"/>
            <a:r>
              <a:rPr lang="az-Cyrl-AZ" dirty="0" smtClean="0"/>
              <a:t>Защита фирмы-заемщика </a:t>
            </a:r>
            <a:r>
              <a:rPr lang="az-Cyrl-AZ" dirty="0"/>
              <a:t>средств от валютного риска (его несет </a:t>
            </a:r>
            <a:r>
              <a:rPr lang="az-Cyrl-AZ" dirty="0" smtClean="0"/>
              <a:t>банк-посредник).</a:t>
            </a:r>
            <a:endParaRPr lang="ru-RU" dirty="0"/>
          </a:p>
          <a:p>
            <a:pPr lvl="0"/>
            <a:r>
              <a:rPr lang="az-Cyrl-AZ" dirty="0" smtClean="0"/>
              <a:t>Освобождение заблокированных </a:t>
            </a:r>
            <a:r>
              <a:rPr lang="az-Cyrl-AZ" dirty="0"/>
              <a:t>государством </a:t>
            </a:r>
            <a:r>
              <a:rPr lang="az-Cyrl-AZ" dirty="0" smtClean="0"/>
              <a:t>валютных средств </a:t>
            </a:r>
            <a:r>
              <a:rPr lang="az-Cyrl-AZ" dirty="0"/>
              <a:t>(государство редко ограничивает  кредитные операции с зарубежными банками, чтобы не потерять международный кредитный рейтинг</a:t>
            </a:r>
            <a:r>
              <a:rPr lang="az-Cyrl-AZ" dirty="0" smtClean="0"/>
              <a:t>).</a:t>
            </a:r>
            <a:endParaRPr lang="ru-RU" dirty="0"/>
          </a:p>
          <a:p>
            <a:pPr lvl="0"/>
            <a:r>
              <a:rPr lang="az-Cyrl-AZ" dirty="0" smtClean="0"/>
              <a:t>Привлечение финансовых ресурсов </a:t>
            </a:r>
            <a:r>
              <a:rPr lang="az-Cyrl-AZ" dirty="0"/>
              <a:t>по более низкой процентной ставке, чем рыночная банковская.</a:t>
            </a:r>
            <a:endParaRPr lang="ru-RU" dirty="0"/>
          </a:p>
        </p:txBody>
      </p:sp>
    </p:spTree>
    <p:extLst>
      <p:ext uri="{BB962C8B-B14F-4D97-AF65-F5344CB8AC3E}">
        <p14:creationId xmlns:p14="http://schemas.microsoft.com/office/powerpoint/2010/main" val="10007957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az-Cyrl-AZ" sz="3200" dirty="0"/>
              <a:t>Схема финансирования с использованием </a:t>
            </a:r>
            <a:r>
              <a:rPr lang="az-Cyrl-AZ" sz="3200" dirty="0" smtClean="0"/>
              <a:t>параллельного </a:t>
            </a:r>
            <a:r>
              <a:rPr lang="az-Cyrl-AZ" sz="3200" dirty="0"/>
              <a:t>займа  (вар. 1)</a:t>
            </a:r>
            <a:endParaRPr lang="ru-RU" sz="3200" dirty="0"/>
          </a:p>
        </p:txBody>
      </p:sp>
      <p:sp>
        <p:nvSpPr>
          <p:cNvPr id="4" name="Номер слайда 3"/>
          <p:cNvSpPr>
            <a:spLocks noGrp="1"/>
          </p:cNvSpPr>
          <p:nvPr>
            <p:ph type="sldNum" sz="quarter" idx="12"/>
          </p:nvPr>
        </p:nvSpPr>
        <p:spPr/>
        <p:txBody>
          <a:bodyPr/>
          <a:lstStyle/>
          <a:p>
            <a:fld id="{B19B0651-EE4F-4900-A07F-96A6BFA9D0F0}" type="slidenum">
              <a:rPr lang="ru-RU" smtClean="0"/>
              <a:t>128</a:t>
            </a:fld>
            <a:endParaRPr lang="ru-RU"/>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556792"/>
            <a:ext cx="6696075"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Прямоугольник 4"/>
          <p:cNvSpPr/>
          <p:nvPr/>
        </p:nvSpPr>
        <p:spPr>
          <a:xfrm>
            <a:off x="755576" y="4149080"/>
            <a:ext cx="7848872" cy="1200329"/>
          </a:xfrm>
          <a:prstGeom prst="rect">
            <a:avLst/>
          </a:prstGeom>
        </p:spPr>
        <p:txBody>
          <a:bodyPr wrap="square">
            <a:spAutoFit/>
          </a:bodyPr>
          <a:lstStyle/>
          <a:p>
            <a:r>
              <a:rPr lang="az-Cyrl-AZ" b="1" i="1" dirty="0"/>
              <a:t>Параллельный заем </a:t>
            </a:r>
            <a:r>
              <a:rPr lang="az-Cyrl-AZ" dirty="0"/>
              <a:t>– это кредит, близкий по технике к валютным свопам, когда две компании в разных странах кредитуют друг друга на равную сумму и под взаимопокрывающие проценты. При этом в отличие от операции «своп» заключаются два самостоятельных кредитных соглашения.</a:t>
            </a:r>
            <a:endParaRPr lang="ru-RU" dirty="0"/>
          </a:p>
        </p:txBody>
      </p:sp>
    </p:spTree>
    <p:extLst>
      <p:ext uri="{BB962C8B-B14F-4D97-AF65-F5344CB8AC3E}">
        <p14:creationId xmlns:p14="http://schemas.microsoft.com/office/powerpoint/2010/main" val="362475217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az-Cyrl-AZ" sz="3200" dirty="0"/>
              <a:t>Схема финансирования с использованием </a:t>
            </a:r>
            <a:r>
              <a:rPr lang="az-Cyrl-AZ" sz="3200" dirty="0" smtClean="0"/>
              <a:t>параллельного </a:t>
            </a:r>
            <a:r>
              <a:rPr lang="az-Cyrl-AZ" sz="3200" dirty="0"/>
              <a:t>займа  (вар. 2)</a:t>
            </a:r>
            <a:endParaRPr lang="ru-RU" sz="3200" dirty="0"/>
          </a:p>
        </p:txBody>
      </p:sp>
      <p:sp>
        <p:nvSpPr>
          <p:cNvPr id="4" name="Номер слайда 3"/>
          <p:cNvSpPr>
            <a:spLocks noGrp="1"/>
          </p:cNvSpPr>
          <p:nvPr>
            <p:ph type="sldNum" sz="quarter" idx="12"/>
          </p:nvPr>
        </p:nvSpPr>
        <p:spPr/>
        <p:txBody>
          <a:bodyPr/>
          <a:lstStyle/>
          <a:p>
            <a:fld id="{B19B0651-EE4F-4900-A07F-96A6BFA9D0F0}" type="slidenum">
              <a:rPr lang="ru-RU" smtClean="0"/>
              <a:t>129</a:t>
            </a:fld>
            <a:endParaRPr lang="ru-RU"/>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844824"/>
            <a:ext cx="657225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3064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В</a:t>
            </a:r>
            <a:r>
              <a:rPr lang="az-Cyrl-AZ" dirty="0"/>
              <a:t>нешние ценные бумаги - ценные бумаги, в том числе в бездокументарной форме, не относящиеся в соответствии с настоящим Федеральным законом к внутренним ценным </a:t>
            </a:r>
            <a:r>
              <a:rPr lang="az-Cyrl-AZ" dirty="0" smtClean="0"/>
              <a:t>бумагам.</a:t>
            </a:r>
            <a:endParaRPr lang="ru-RU" dirty="0"/>
          </a:p>
          <a:p>
            <a:r>
              <a:rPr lang="ru-RU" dirty="0"/>
              <a:t>В</a:t>
            </a:r>
            <a:r>
              <a:rPr lang="az-Cyrl-AZ" dirty="0"/>
              <a:t>алютные ценности - иностранная валюта и внешние ценные </a:t>
            </a:r>
            <a:r>
              <a:rPr lang="az-Cyrl-AZ" dirty="0" smtClean="0"/>
              <a:t>бумаги.</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13</a:t>
            </a:fld>
            <a:endParaRPr lang="ru-RU"/>
          </a:p>
        </p:txBody>
      </p:sp>
    </p:spTree>
    <p:extLst>
      <p:ext uri="{BB962C8B-B14F-4D97-AF65-F5344CB8AC3E}">
        <p14:creationId xmlns:p14="http://schemas.microsoft.com/office/powerpoint/2010/main" val="370963970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Cyrl-AZ" dirty="0"/>
              <a:t>2. Источники внешнего финансирования</a:t>
            </a:r>
            <a:r>
              <a:rPr lang="az-Cyrl-AZ" dirty="0" smtClean="0"/>
              <a:t>:</a:t>
            </a:r>
            <a:endParaRPr lang="ru-RU" dirty="0"/>
          </a:p>
        </p:txBody>
      </p:sp>
      <p:sp>
        <p:nvSpPr>
          <p:cNvPr id="3" name="Объект 2"/>
          <p:cNvSpPr>
            <a:spLocks noGrp="1"/>
          </p:cNvSpPr>
          <p:nvPr>
            <p:ph idx="1"/>
          </p:nvPr>
        </p:nvSpPr>
        <p:spPr/>
        <p:txBody>
          <a:bodyPr>
            <a:normAutofit fontScale="85000" lnSpcReduction="20000"/>
          </a:bodyPr>
          <a:lstStyle/>
          <a:p>
            <a:pPr marL="0" indent="0">
              <a:buNone/>
            </a:pPr>
            <a:r>
              <a:rPr lang="az-Cyrl-AZ" dirty="0"/>
              <a:t>а) иностранные банковские займы:</a:t>
            </a:r>
            <a:endParaRPr lang="ru-RU" dirty="0"/>
          </a:p>
          <a:p>
            <a:r>
              <a:rPr lang="az-Cyrl-AZ" dirty="0"/>
              <a:t>срочные займы,</a:t>
            </a:r>
            <a:endParaRPr lang="ru-RU" dirty="0"/>
          </a:p>
          <a:p>
            <a:r>
              <a:rPr lang="az-Cyrl-AZ" dirty="0"/>
              <a:t>кредитные линии,</a:t>
            </a:r>
            <a:endParaRPr lang="ru-RU" dirty="0"/>
          </a:p>
          <a:p>
            <a:r>
              <a:rPr lang="az-Cyrl-AZ" dirty="0"/>
              <a:t>револьверные банковские кредиты,</a:t>
            </a:r>
            <a:endParaRPr lang="ru-RU" dirty="0"/>
          </a:p>
          <a:p>
            <a:r>
              <a:rPr lang="az-Cyrl-AZ" dirty="0"/>
              <a:t> банковские овердрафты,</a:t>
            </a:r>
            <a:endParaRPr lang="ru-RU" dirty="0"/>
          </a:p>
          <a:p>
            <a:pPr marL="0" indent="0">
              <a:buNone/>
            </a:pPr>
            <a:r>
              <a:rPr lang="az-Cyrl-AZ" dirty="0"/>
              <a:t> </a:t>
            </a:r>
            <a:r>
              <a:rPr lang="az-Cyrl-AZ" dirty="0" smtClean="0"/>
              <a:t>б</a:t>
            </a:r>
            <a:r>
              <a:rPr lang="az-Cyrl-AZ" dirty="0"/>
              <a:t>) иностранные небанковские займы.</a:t>
            </a:r>
            <a:endParaRPr lang="ru-RU" dirty="0"/>
          </a:p>
          <a:p>
            <a:pPr marL="0" indent="0">
              <a:buNone/>
            </a:pPr>
            <a:r>
              <a:rPr lang="az-Cyrl-AZ" dirty="0"/>
              <a:t>в) евровалютные займы:</a:t>
            </a:r>
            <a:endParaRPr lang="ru-RU" dirty="0"/>
          </a:p>
          <a:p>
            <a:r>
              <a:rPr lang="az-Cyrl-AZ" dirty="0"/>
              <a:t>евровалютные банковские займы,</a:t>
            </a:r>
            <a:endParaRPr lang="ru-RU" dirty="0"/>
          </a:p>
          <a:p>
            <a:r>
              <a:rPr lang="az-Cyrl-AZ" dirty="0"/>
              <a:t>евроноты,</a:t>
            </a:r>
            <a:endParaRPr lang="ru-RU" dirty="0"/>
          </a:p>
          <a:p>
            <a:r>
              <a:rPr lang="az-Cyrl-AZ" dirty="0"/>
              <a:t>еврокоммерческие бумаги</a:t>
            </a:r>
            <a:r>
              <a:rPr lang="az-Cyrl-AZ" dirty="0" smtClean="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130</a:t>
            </a:fld>
            <a:endParaRPr lang="ru-RU"/>
          </a:p>
        </p:txBody>
      </p:sp>
    </p:spTree>
    <p:extLst>
      <p:ext uri="{BB962C8B-B14F-4D97-AF65-F5344CB8AC3E}">
        <p14:creationId xmlns:p14="http://schemas.microsoft.com/office/powerpoint/2010/main" val="394896642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Cyrl-AZ" dirty="0"/>
              <a:t>Долгосрочное </a:t>
            </a:r>
            <a:r>
              <a:rPr lang="az-Cyrl-AZ" dirty="0" smtClean="0"/>
              <a:t/>
            </a:r>
            <a:br>
              <a:rPr lang="az-Cyrl-AZ" dirty="0" smtClean="0"/>
            </a:br>
            <a:r>
              <a:rPr lang="az-Cyrl-AZ" dirty="0" smtClean="0"/>
              <a:t>финансирование </a:t>
            </a:r>
            <a:r>
              <a:rPr lang="az-Cyrl-AZ" dirty="0"/>
              <a:t>фирмы </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131</a:t>
            </a:fld>
            <a:endParaRPr lang="ru-RU"/>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3925" y="1967706"/>
            <a:ext cx="729615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689680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3.2. Размещение инвалютных средств </a:t>
            </a:r>
            <a:r>
              <a:rPr lang="ru-RU" dirty="0" smtClean="0"/>
              <a:t>фирмой</a:t>
            </a:r>
            <a:endParaRPr lang="ru-RU" dirty="0"/>
          </a:p>
        </p:txBody>
      </p:sp>
      <p:sp>
        <p:nvSpPr>
          <p:cNvPr id="3" name="Объект 2"/>
          <p:cNvSpPr>
            <a:spLocks noGrp="1"/>
          </p:cNvSpPr>
          <p:nvPr>
            <p:ph idx="1"/>
          </p:nvPr>
        </p:nvSpPr>
        <p:spPr/>
        <p:txBody>
          <a:bodyPr>
            <a:normAutofit fontScale="92500" lnSpcReduction="20000"/>
          </a:bodyPr>
          <a:lstStyle/>
          <a:p>
            <a:pPr marL="0" indent="0">
              <a:buNone/>
            </a:pPr>
            <a:r>
              <a:rPr lang="az-Cyrl-AZ" b="1" i="1" dirty="0"/>
              <a:t>Текущие валютные активы фирмы </a:t>
            </a:r>
            <a:r>
              <a:rPr lang="az-Cyrl-AZ" dirty="0"/>
              <a:t>включают:</a:t>
            </a:r>
            <a:endParaRPr lang="ru-RU" dirty="0"/>
          </a:p>
          <a:p>
            <a:pPr marL="0" indent="0">
              <a:buNone/>
            </a:pPr>
            <a:r>
              <a:rPr lang="az-Cyrl-AZ" dirty="0"/>
              <a:t>1. Валютные денежные средства в виде остатков на валютных счетах,</a:t>
            </a:r>
            <a:endParaRPr lang="ru-RU" dirty="0"/>
          </a:p>
          <a:p>
            <a:pPr marL="0" indent="0">
              <a:buNone/>
            </a:pPr>
            <a:r>
              <a:rPr lang="az-Cyrl-AZ" dirty="0"/>
              <a:t>2. Краткосрочные ценные бумаги и срочные депозиты</a:t>
            </a:r>
            <a:r>
              <a:rPr lang="ru-RU" dirty="0"/>
              <a:t> в иностранной валюте</a:t>
            </a:r>
            <a:r>
              <a:rPr lang="az-Cyrl-AZ" dirty="0"/>
              <a:t>,</a:t>
            </a:r>
            <a:endParaRPr lang="ru-RU" dirty="0"/>
          </a:p>
          <a:p>
            <a:pPr marL="0" indent="0">
              <a:buNone/>
            </a:pPr>
            <a:r>
              <a:rPr lang="az-Cyrl-AZ" dirty="0"/>
              <a:t>3. Счета к получению в виде суммы торговых кредитов</a:t>
            </a:r>
            <a:r>
              <a:rPr lang="ru-RU" dirty="0"/>
              <a:t> в иностранной валюте</a:t>
            </a:r>
            <a:r>
              <a:rPr lang="az-Cyrl-AZ" dirty="0"/>
              <a:t>,</a:t>
            </a:r>
            <a:endParaRPr lang="ru-RU" dirty="0"/>
          </a:p>
          <a:p>
            <a:pPr marL="0" indent="0">
              <a:buNone/>
            </a:pPr>
            <a:r>
              <a:rPr lang="az-Cyrl-AZ" dirty="0"/>
              <a:t>4. Запасы в виде реальных текущих активов (сырье, материалы, готовая продукция)</a:t>
            </a:r>
            <a:r>
              <a:rPr lang="ru-RU" dirty="0"/>
              <a:t>. приобретенные за иностранную валюту</a:t>
            </a:r>
            <a:r>
              <a:rPr lang="az-Cyrl-AZ" dirty="0"/>
              <a:t>.</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132</a:t>
            </a:fld>
            <a:endParaRPr lang="ru-RU"/>
          </a:p>
        </p:txBody>
      </p:sp>
    </p:spTree>
    <p:extLst>
      <p:ext uri="{BB962C8B-B14F-4D97-AF65-F5344CB8AC3E}">
        <p14:creationId xmlns:p14="http://schemas.microsoft.com/office/powerpoint/2010/main" val="307182756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az-Cyrl-AZ" sz="3200" dirty="0"/>
              <a:t>Инструменты эффективного </a:t>
            </a:r>
            <a:r>
              <a:rPr lang="az-Cyrl-AZ" sz="3200" dirty="0" smtClean="0"/>
              <a:t>управления текущими активами фирмы:</a:t>
            </a:r>
            <a:endParaRPr lang="ru-RU" sz="3200" dirty="0"/>
          </a:p>
        </p:txBody>
      </p:sp>
      <p:sp>
        <p:nvSpPr>
          <p:cNvPr id="3" name="Объект 2"/>
          <p:cNvSpPr>
            <a:spLocks noGrp="1"/>
          </p:cNvSpPr>
          <p:nvPr>
            <p:ph idx="1"/>
          </p:nvPr>
        </p:nvSpPr>
        <p:spPr/>
        <p:txBody>
          <a:bodyPr>
            <a:normAutofit fontScale="77500" lnSpcReduction="20000"/>
          </a:bodyPr>
          <a:lstStyle/>
          <a:p>
            <a:pPr marL="0" indent="0">
              <a:buNone/>
            </a:pPr>
            <a:r>
              <a:rPr lang="az-Cyrl-AZ" dirty="0" smtClean="0"/>
              <a:t>а</a:t>
            </a:r>
            <a:r>
              <a:rPr lang="az-Cyrl-AZ" dirty="0"/>
              <a:t>) использование электронных трансфертов валютных средств,</a:t>
            </a:r>
            <a:endParaRPr lang="ru-RU" dirty="0"/>
          </a:p>
          <a:p>
            <a:pPr marL="0" indent="0">
              <a:buNone/>
            </a:pPr>
            <a:r>
              <a:rPr lang="az-Cyrl-AZ" dirty="0"/>
              <a:t>б) создание в компании "мобилизационного пункта" для того, чтобы покупатели присылали валюту не подразделениям, а в адрес одного почтового ящика на фирме,</a:t>
            </a:r>
            <a:endParaRPr lang="ru-RU" dirty="0"/>
          </a:p>
          <a:p>
            <a:pPr marL="0" indent="0">
              <a:buNone/>
            </a:pPr>
            <a:r>
              <a:rPr lang="az-Cyrl-AZ" dirty="0"/>
              <a:t>в) введение неттинг-системы внутрифирменных платежей (реально переводятся только нетто-суммы, остальное- - взаимозачет),</a:t>
            </a:r>
            <a:endParaRPr lang="ru-RU" dirty="0"/>
          </a:p>
          <a:p>
            <a:pPr marL="0" indent="0">
              <a:buNone/>
            </a:pPr>
            <a:r>
              <a:rPr lang="az-Cyrl-AZ" dirty="0"/>
              <a:t>г) централизация временно свободных валютных средств фирмы. что уменьшает потребности в заимствовании, укрупняет фонды, которые могут быть инвестированы фирмой с целью получения дополнительных доходов.</a:t>
            </a:r>
            <a:endParaRPr lang="ru-RU" dirty="0"/>
          </a:p>
          <a:p>
            <a:pPr marL="0" indent="0">
              <a:buNone/>
            </a:pP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133</a:t>
            </a:fld>
            <a:endParaRPr lang="ru-RU"/>
          </a:p>
        </p:txBody>
      </p:sp>
    </p:spTree>
    <p:extLst>
      <p:ext uri="{BB962C8B-B14F-4D97-AF65-F5344CB8AC3E}">
        <p14:creationId xmlns:p14="http://schemas.microsoft.com/office/powerpoint/2010/main" val="240287899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az-Cyrl-AZ" sz="3200" dirty="0"/>
              <a:t>Основные принципы краткосрочного портфельного менеджмента</a:t>
            </a:r>
            <a:r>
              <a:rPr lang="az-Cyrl-AZ" sz="3200" dirty="0" smtClean="0"/>
              <a:t>:</a:t>
            </a:r>
            <a:endParaRPr lang="ru-RU" sz="3200" dirty="0"/>
          </a:p>
        </p:txBody>
      </p:sp>
      <p:sp>
        <p:nvSpPr>
          <p:cNvPr id="3" name="Объект 2"/>
          <p:cNvSpPr>
            <a:spLocks noGrp="1"/>
          </p:cNvSpPr>
          <p:nvPr>
            <p:ph idx="1"/>
          </p:nvPr>
        </p:nvSpPr>
        <p:spPr/>
        <p:txBody>
          <a:bodyPr anchor="ctr">
            <a:normAutofit/>
          </a:bodyPr>
          <a:lstStyle/>
          <a:p>
            <a:pPr marL="0" indent="0">
              <a:buNone/>
            </a:pPr>
            <a:r>
              <a:rPr lang="az-Cyrl-AZ" dirty="0" smtClean="0"/>
              <a:t>1</a:t>
            </a:r>
            <a:r>
              <a:rPr lang="az-Cyrl-AZ" dirty="0"/>
              <a:t>) диверсификация портфеля для снижения валютного риска,</a:t>
            </a:r>
            <a:endParaRPr lang="ru-RU" dirty="0"/>
          </a:p>
          <a:p>
            <a:pPr marL="0" indent="0">
              <a:buNone/>
            </a:pPr>
            <a:r>
              <a:rPr lang="az-Cyrl-AZ" dirty="0"/>
              <a:t>2) частый (ежедневный) пересмотр портфеля,</a:t>
            </a:r>
            <a:endParaRPr lang="ru-RU" dirty="0"/>
          </a:p>
          <a:p>
            <a:pPr marL="0" indent="0">
              <a:buNone/>
            </a:pPr>
            <a:r>
              <a:rPr lang="az-Cyrl-AZ" dirty="0"/>
              <a:t>3) учет степени ликвидности ценных бумаг,</a:t>
            </a:r>
            <a:endParaRPr lang="ru-RU" dirty="0"/>
          </a:p>
          <a:p>
            <a:pPr marL="0" indent="0">
              <a:buNone/>
            </a:pPr>
            <a:r>
              <a:rPr lang="az-Cyrl-AZ" dirty="0"/>
              <a:t>4) осторожность при проведении спекулятивных операций.</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134</a:t>
            </a:fld>
            <a:endParaRPr lang="ru-RU"/>
          </a:p>
        </p:txBody>
      </p:sp>
    </p:spTree>
    <p:extLst>
      <p:ext uri="{BB962C8B-B14F-4D97-AF65-F5344CB8AC3E}">
        <p14:creationId xmlns:p14="http://schemas.microsoft.com/office/powerpoint/2010/main" val="5668002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az-Cyrl-AZ" i="1" dirty="0" smtClean="0"/>
              <a:t>Долгосрочное инвестирование</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77500" lnSpcReduction="20000"/>
              </a:bodyPr>
              <a:lstStyle/>
              <a:p>
                <a:pPr marL="0" indent="0">
                  <a:buNone/>
                </a:pPr>
                <a:r>
                  <a:rPr lang="az-Cyrl-AZ" dirty="0"/>
                  <a:t>Доход на акции (облигации) </a:t>
                </a:r>
                <a:r>
                  <a:rPr lang="az-Cyrl-AZ" dirty="0" smtClean="0"/>
                  <a:t>:</a:t>
                </a:r>
                <a:endParaRPr lang="ru-RU" dirty="0"/>
              </a:p>
              <a:p>
                <a:pPr marL="0" indent="0">
                  <a:buNone/>
                </a:pPr>
                <a14:m>
                  <m:oMath xmlns:m="http://schemas.openxmlformats.org/officeDocument/2006/math">
                    <m:sSubSup>
                      <m:sSubSupPr>
                        <m:ctrlPr>
                          <a:rPr lang="ru-RU" i="1">
                            <a:latin typeface="Cambria Math"/>
                          </a:rPr>
                        </m:ctrlPr>
                      </m:sSubSupPr>
                      <m:e>
                        <m:r>
                          <a:rPr lang="ru-RU" i="1">
                            <a:latin typeface="Cambria Math"/>
                          </a:rPr>
                          <m:t>𝑅</m:t>
                        </m:r>
                      </m:e>
                      <m:sub>
                        <m:r>
                          <a:rPr lang="ru-RU" i="1">
                            <a:latin typeface="Cambria Math"/>
                          </a:rPr>
                          <m:t>0</m:t>
                        </m:r>
                      </m:sub>
                      <m:sup>
                        <m:r>
                          <a:rPr lang="ru-RU" i="1">
                            <a:latin typeface="Cambria Math"/>
                          </a:rPr>
                          <m:t>𝑁𝐶</m:t>
                        </m:r>
                      </m:sup>
                    </m:sSubSup>
                    <m:r>
                      <a:rPr lang="ru-RU" i="1">
                        <a:latin typeface="Cambria Math"/>
                      </a:rPr>
                      <m:t>=</m:t>
                    </m:r>
                    <m:d>
                      <m:dPr>
                        <m:ctrlPr>
                          <a:rPr lang="ru-RU" i="1">
                            <a:latin typeface="Cambria Math"/>
                          </a:rPr>
                        </m:ctrlPr>
                      </m:dPr>
                      <m:e>
                        <m:r>
                          <a:rPr lang="ru-RU" i="1">
                            <a:latin typeface="Cambria Math"/>
                          </a:rPr>
                          <m:t>1+</m:t>
                        </m:r>
                        <m:f>
                          <m:fPr>
                            <m:ctrlPr>
                              <a:rPr lang="ru-RU" i="1">
                                <a:latin typeface="Cambria Math"/>
                              </a:rPr>
                            </m:ctrlPr>
                          </m:fPr>
                          <m:num>
                            <m:sSub>
                              <m:sSubPr>
                                <m:ctrlPr>
                                  <a:rPr lang="ru-RU" i="1">
                                    <a:latin typeface="Cambria Math"/>
                                  </a:rPr>
                                </m:ctrlPr>
                              </m:sSubPr>
                              <m:e>
                                <m:r>
                                  <a:rPr lang="ru-RU" i="1">
                                    <a:latin typeface="Cambria Math"/>
                                  </a:rPr>
                                  <m:t>𝑆</m:t>
                                </m:r>
                              </m:e>
                              <m:sub>
                                <m:r>
                                  <a:rPr lang="ru-RU" i="1">
                                    <a:latin typeface="Cambria Math"/>
                                  </a:rPr>
                                  <m:t>1</m:t>
                                </m:r>
                              </m:sub>
                            </m:sSub>
                            <m:r>
                              <a:rPr lang="ru-RU" i="1">
                                <a:latin typeface="Cambria Math"/>
                              </a:rPr>
                              <m:t>−</m:t>
                            </m:r>
                            <m:sSub>
                              <m:sSubPr>
                                <m:ctrlPr>
                                  <a:rPr lang="ru-RU" i="1">
                                    <a:latin typeface="Cambria Math"/>
                                  </a:rPr>
                                </m:ctrlPr>
                              </m:sSubPr>
                              <m:e>
                                <m:r>
                                  <a:rPr lang="ru-RU" i="1">
                                    <a:latin typeface="Cambria Math"/>
                                  </a:rPr>
                                  <m:t>𝑆</m:t>
                                </m:r>
                              </m:e>
                              <m:sub>
                                <m:r>
                                  <a:rPr lang="ru-RU" i="1">
                                    <a:latin typeface="Cambria Math"/>
                                  </a:rPr>
                                  <m:t>0</m:t>
                                </m:r>
                              </m:sub>
                            </m:sSub>
                            <m:r>
                              <a:rPr lang="ru-RU" i="1">
                                <a:latin typeface="Cambria Math"/>
                              </a:rPr>
                              <m:t>+</m:t>
                            </m:r>
                            <m:r>
                              <a:rPr lang="ru-RU" i="1">
                                <a:latin typeface="Cambria Math"/>
                              </a:rPr>
                              <m:t>𝑅</m:t>
                            </m:r>
                          </m:num>
                          <m:den>
                            <m:sSub>
                              <m:sSubPr>
                                <m:ctrlPr>
                                  <a:rPr lang="ru-RU" i="1">
                                    <a:latin typeface="Cambria Math"/>
                                  </a:rPr>
                                </m:ctrlPr>
                              </m:sSubPr>
                              <m:e>
                                <m:r>
                                  <a:rPr lang="ru-RU" i="1">
                                    <a:latin typeface="Cambria Math"/>
                                  </a:rPr>
                                  <m:t>𝑆</m:t>
                                </m:r>
                              </m:e>
                              <m:sub>
                                <m:r>
                                  <a:rPr lang="ru-RU" i="1">
                                    <a:latin typeface="Cambria Math"/>
                                  </a:rPr>
                                  <m:t>0</m:t>
                                </m:r>
                              </m:sub>
                            </m:sSub>
                          </m:den>
                        </m:f>
                      </m:e>
                    </m:d>
                    <m:r>
                      <a:rPr lang="ru-RU" i="1">
                        <a:latin typeface="Cambria Math"/>
                      </a:rPr>
                      <m:t>∙</m:t>
                    </m:r>
                    <m:d>
                      <m:dPr>
                        <m:ctrlPr>
                          <a:rPr lang="ru-RU" i="1">
                            <a:latin typeface="Cambria Math"/>
                          </a:rPr>
                        </m:ctrlPr>
                      </m:dPr>
                      <m:e>
                        <m:r>
                          <a:rPr lang="ru-RU" i="1">
                            <a:latin typeface="Cambria Math"/>
                          </a:rPr>
                          <m:t>1+</m:t>
                        </m:r>
                        <m:r>
                          <a:rPr lang="ru-RU" i="1">
                            <a:latin typeface="Cambria Math"/>
                          </a:rPr>
                          <m:t>𝑒</m:t>
                        </m:r>
                      </m:e>
                    </m:d>
                    <m:r>
                      <a:rPr lang="ru-RU" i="1">
                        <a:latin typeface="Cambria Math"/>
                      </a:rPr>
                      <m:t>−1</m:t>
                    </m:r>
                  </m:oMath>
                </a14:m>
                <a:r>
                  <a:rPr lang="en-US" dirty="0"/>
                  <a:t>,</a:t>
                </a:r>
                <a:endParaRPr lang="ru-RU" dirty="0"/>
              </a:p>
              <a:p>
                <a:pPr marL="0" indent="0">
                  <a:buNone/>
                </a:pPr>
                <a:r>
                  <a:rPr lang="az-Cyrl-AZ" dirty="0"/>
                  <a:t>где </a:t>
                </a:r>
                <a14:m>
                  <m:oMath xmlns:m="http://schemas.openxmlformats.org/officeDocument/2006/math">
                    <m:sSubSup>
                      <m:sSubSupPr>
                        <m:ctrlPr>
                          <a:rPr lang="ru-RU" i="1">
                            <a:latin typeface="Cambria Math"/>
                          </a:rPr>
                        </m:ctrlPr>
                      </m:sSubSupPr>
                      <m:e>
                        <m:r>
                          <a:rPr lang="ru-RU" i="1">
                            <a:latin typeface="Cambria Math"/>
                          </a:rPr>
                          <m:t>𝑅</m:t>
                        </m:r>
                      </m:e>
                      <m:sub>
                        <m:r>
                          <a:rPr lang="ru-RU" i="1">
                            <a:latin typeface="Cambria Math"/>
                          </a:rPr>
                          <m:t>0</m:t>
                        </m:r>
                      </m:sub>
                      <m:sup>
                        <m:r>
                          <a:rPr lang="ru-RU" i="1">
                            <a:latin typeface="Cambria Math"/>
                          </a:rPr>
                          <m:t>𝑁𝐶</m:t>
                        </m:r>
                      </m:sup>
                    </m:sSubSup>
                  </m:oMath>
                </a14:m>
                <a:r>
                  <a:rPr lang="ru-RU" dirty="0"/>
                  <a:t> –</a:t>
                </a:r>
                <a:r>
                  <a:rPr lang="az-Cyrl-AZ" dirty="0"/>
                  <a:t> доход на инвестиции в ценные бумаги за 1 период, пересчитанный в отечественную валюту</a:t>
                </a:r>
                <a:r>
                  <a:rPr lang="ru-RU" dirty="0"/>
                  <a:t> (</a:t>
                </a:r>
                <a:r>
                  <a:rPr lang="en-US" dirty="0"/>
                  <a:t>National Currency</a:t>
                </a:r>
                <a:r>
                  <a:rPr lang="ru-RU" dirty="0" smtClean="0"/>
                  <a:t>)</a:t>
                </a:r>
                <a:r>
                  <a:rPr lang="az-Cyrl-AZ" dirty="0"/>
                  <a:t>;</a:t>
                </a:r>
                <a:endParaRPr lang="ru-RU" dirty="0"/>
              </a:p>
              <a:p>
                <a:pPr marL="0" indent="0">
                  <a:buNone/>
                </a:pPr>
                <a14:m>
                  <m:oMath xmlns:m="http://schemas.openxmlformats.org/officeDocument/2006/math">
                    <m:sSub>
                      <m:sSubPr>
                        <m:ctrlPr>
                          <a:rPr lang="ru-RU" i="1">
                            <a:latin typeface="Cambria Math"/>
                          </a:rPr>
                        </m:ctrlPr>
                      </m:sSubPr>
                      <m:e>
                        <m:r>
                          <a:rPr lang="ru-RU" i="1">
                            <a:latin typeface="Cambria Math"/>
                          </a:rPr>
                          <m:t>𝑆</m:t>
                        </m:r>
                      </m:e>
                      <m:sub>
                        <m:r>
                          <a:rPr lang="ru-RU" i="1">
                            <a:latin typeface="Cambria Math"/>
                          </a:rPr>
                          <m:t>0</m:t>
                        </m:r>
                      </m:sub>
                    </m:sSub>
                  </m:oMath>
                </a14:m>
                <a:r>
                  <a:rPr lang="ru-RU" dirty="0"/>
                  <a:t> </a:t>
                </a:r>
                <a:r>
                  <a:rPr lang="az-Cyrl-AZ" dirty="0"/>
                  <a:t>– инвалютный курс ценной бумаги в момент </a:t>
                </a:r>
                <a:r>
                  <a:rPr lang="az-Cyrl-AZ" dirty="0" smtClean="0"/>
                  <a:t>покупки;</a:t>
                </a:r>
                <a:endParaRPr lang="ru-RU" dirty="0"/>
              </a:p>
              <a:p>
                <a:pPr marL="0" indent="0">
                  <a:buNone/>
                </a:pPr>
                <a14:m>
                  <m:oMath xmlns:m="http://schemas.openxmlformats.org/officeDocument/2006/math">
                    <m:sSub>
                      <m:sSubPr>
                        <m:ctrlPr>
                          <a:rPr lang="ru-RU" i="1">
                            <a:latin typeface="Cambria Math"/>
                          </a:rPr>
                        </m:ctrlPr>
                      </m:sSubPr>
                      <m:e>
                        <m:r>
                          <a:rPr lang="ru-RU" i="1">
                            <a:latin typeface="Cambria Math"/>
                          </a:rPr>
                          <m:t>𝑆</m:t>
                        </m:r>
                      </m:e>
                      <m:sub>
                        <m:r>
                          <a:rPr lang="ru-RU" i="1">
                            <a:latin typeface="Cambria Math"/>
                          </a:rPr>
                          <m:t>1</m:t>
                        </m:r>
                      </m:sub>
                    </m:sSub>
                  </m:oMath>
                </a14:m>
                <a:r>
                  <a:rPr lang="az-Cyrl-AZ" dirty="0"/>
                  <a:t>  - инвалютный курс ценной бумаги в момент </a:t>
                </a:r>
                <a:r>
                  <a:rPr lang="az-Cyrl-AZ" dirty="0" smtClean="0"/>
                  <a:t>продажи;</a:t>
                </a:r>
                <a:endParaRPr lang="ru-RU" dirty="0"/>
              </a:p>
              <a:p>
                <a:pPr marL="0" indent="0">
                  <a:buNone/>
                </a:pPr>
                <a14:m>
                  <m:oMath xmlns:m="http://schemas.openxmlformats.org/officeDocument/2006/math">
                    <m:r>
                      <a:rPr lang="ru-RU" i="1">
                        <a:latin typeface="Cambria Math"/>
                      </a:rPr>
                      <m:t>𝑅</m:t>
                    </m:r>
                  </m:oMath>
                </a14:m>
                <a:r>
                  <a:rPr lang="az-Cyrl-AZ" dirty="0"/>
                  <a:t>  - инвалютный купонный или дивидендный </a:t>
                </a:r>
                <a:r>
                  <a:rPr lang="az-Cyrl-AZ" dirty="0" smtClean="0"/>
                  <a:t>доход;</a:t>
                </a:r>
                <a:endParaRPr lang="ru-RU" dirty="0"/>
              </a:p>
              <a:p>
                <a:pPr marL="0" indent="0">
                  <a:buNone/>
                </a:pPr>
                <a14:m>
                  <m:oMath xmlns:m="http://schemas.openxmlformats.org/officeDocument/2006/math">
                    <m:r>
                      <a:rPr lang="ru-RU" i="1">
                        <a:latin typeface="Cambria Math"/>
                      </a:rPr>
                      <m:t>𝑒</m:t>
                    </m:r>
                  </m:oMath>
                </a14:m>
                <a:r>
                  <a:rPr lang="az-Cyrl-AZ" dirty="0"/>
                  <a:t>  - процентные изменения в </a:t>
                </a:r>
                <a:r>
                  <a:rPr lang="az-Cyrl-AZ" dirty="0" smtClean="0"/>
                  <a:t>стоимости инвалюты,</a:t>
                </a:r>
              </a:p>
              <a:p>
                <a:pPr marL="0" indent="0">
                  <a:buNone/>
                </a:pPr>
                <a:r>
                  <a:rPr lang="az-Cyrl-AZ" dirty="0" smtClean="0"/>
                  <a:t>выраженной </a:t>
                </a:r>
                <a:r>
                  <a:rPr lang="az-Cyrl-AZ" dirty="0"/>
                  <a:t>в единицах отечественной валюты.</a:t>
                </a:r>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l="-1185" t="-2426" r="-7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B19B0651-EE4F-4900-A07F-96A6BFA9D0F0}" type="slidenum">
              <a:rPr lang="ru-RU" smtClean="0"/>
              <a:t>135</a:t>
            </a:fld>
            <a:endParaRPr lang="ru-RU"/>
          </a:p>
        </p:txBody>
      </p:sp>
    </p:spTree>
    <p:extLst>
      <p:ext uri="{BB962C8B-B14F-4D97-AF65-F5344CB8AC3E}">
        <p14:creationId xmlns:p14="http://schemas.microsoft.com/office/powerpoint/2010/main" val="208646483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dirty="0" smtClean="0"/>
              <a:t>Пример расчета доходности вложений в иностранные ценные бумаги</a:t>
            </a:r>
            <a:endParaRPr lang="ru-RU" sz="3200"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az-Cyrl-AZ" dirty="0" smtClean="0"/>
                  <a:t>Первоначальная </a:t>
                </a:r>
                <a:r>
                  <a:rPr lang="az-Cyrl-AZ" dirty="0"/>
                  <a:t>цена иностранной облигации - FC 100, купонный доход - FC 10, цена облигации на момент погашения - FC 102, а инвалюта FC за период подорожала на 3% против отечественной валюты (HC). </a:t>
                </a:r>
                <a:endParaRPr lang="az-Cyrl-AZ" dirty="0" smtClean="0"/>
              </a:p>
              <a:p>
                <a:pPr marL="0" indent="0">
                  <a:buNone/>
                </a:pPr>
                <a:r>
                  <a:rPr lang="az-Cyrl-AZ" sz="1900" dirty="0" smtClean="0"/>
                  <a:t>Тогда </a:t>
                </a:r>
                <a:r>
                  <a:rPr lang="az-Cyrl-AZ" sz="1900" dirty="0"/>
                  <a:t>общий доход в отечественной валюте составит:</a:t>
                </a:r>
                <a:endParaRPr lang="ru-RU" sz="1900" dirty="0"/>
              </a:p>
              <a:p>
                <a:pPr marL="0" indent="0">
                  <a:buNone/>
                </a:pPr>
                <a14:m>
                  <m:oMathPara xmlns:m="http://schemas.openxmlformats.org/officeDocument/2006/math">
                    <m:oMathParaPr>
                      <m:jc m:val="centerGroup"/>
                    </m:oMathParaPr>
                    <m:oMath xmlns:m="http://schemas.openxmlformats.org/officeDocument/2006/math">
                      <m:sSubSup>
                        <m:sSubSupPr>
                          <m:ctrlPr>
                            <a:rPr lang="ru-RU" sz="1900" i="1">
                              <a:latin typeface="Cambria Math"/>
                            </a:rPr>
                          </m:ctrlPr>
                        </m:sSubSupPr>
                        <m:e>
                          <m:r>
                            <a:rPr lang="ru-RU" sz="1900" i="1">
                              <a:latin typeface="Cambria Math"/>
                            </a:rPr>
                            <m:t>𝑅</m:t>
                          </m:r>
                        </m:e>
                        <m:sub>
                          <m:r>
                            <a:rPr lang="ru-RU" sz="1900" i="1">
                              <a:latin typeface="Cambria Math"/>
                            </a:rPr>
                            <m:t>0</m:t>
                          </m:r>
                        </m:sub>
                        <m:sup>
                          <m:r>
                            <a:rPr lang="ru-RU" sz="1900" i="1">
                              <a:latin typeface="Cambria Math"/>
                            </a:rPr>
                            <m:t>𝑁𝐶</m:t>
                          </m:r>
                        </m:sup>
                      </m:sSubSup>
                      <m:r>
                        <a:rPr lang="ru-RU" sz="1900" i="1">
                          <a:latin typeface="Cambria Math"/>
                        </a:rPr>
                        <m:t>=</m:t>
                      </m:r>
                      <m:d>
                        <m:dPr>
                          <m:ctrlPr>
                            <a:rPr lang="ru-RU" sz="1900" i="1">
                              <a:latin typeface="Cambria Math"/>
                            </a:rPr>
                          </m:ctrlPr>
                        </m:dPr>
                        <m:e>
                          <m:r>
                            <a:rPr lang="ru-RU" sz="1900" i="1">
                              <a:latin typeface="Cambria Math"/>
                            </a:rPr>
                            <m:t>1+</m:t>
                          </m:r>
                          <m:f>
                            <m:fPr>
                              <m:ctrlPr>
                                <a:rPr lang="ru-RU" sz="1900" i="1">
                                  <a:latin typeface="Cambria Math"/>
                                </a:rPr>
                              </m:ctrlPr>
                            </m:fPr>
                            <m:num>
                              <m:r>
                                <a:rPr lang="ru-RU" sz="1900" i="1">
                                  <a:latin typeface="Cambria Math"/>
                                </a:rPr>
                                <m:t>102−100+10</m:t>
                              </m:r>
                            </m:num>
                            <m:den>
                              <m:r>
                                <a:rPr lang="ru-RU" sz="1900" i="1">
                                  <a:latin typeface="Cambria Math"/>
                                </a:rPr>
                                <m:t>100</m:t>
                              </m:r>
                            </m:den>
                          </m:f>
                        </m:e>
                      </m:d>
                      <m:r>
                        <a:rPr lang="ru-RU" sz="1900" i="1">
                          <a:latin typeface="Cambria Math"/>
                        </a:rPr>
                        <m:t>∙</m:t>
                      </m:r>
                      <m:d>
                        <m:dPr>
                          <m:ctrlPr>
                            <a:rPr lang="ru-RU" sz="1900" i="1">
                              <a:latin typeface="Cambria Math"/>
                            </a:rPr>
                          </m:ctrlPr>
                        </m:dPr>
                        <m:e>
                          <m:r>
                            <a:rPr lang="ru-RU" sz="1900" i="1">
                              <a:latin typeface="Cambria Math"/>
                            </a:rPr>
                            <m:t>1+0,03</m:t>
                          </m:r>
                        </m:e>
                      </m:d>
                      <m:r>
                        <a:rPr lang="ru-RU" sz="1900" i="1">
                          <a:latin typeface="Cambria Math"/>
                        </a:rPr>
                        <m:t>−1=0,15=15%</m:t>
                      </m:r>
                    </m:oMath>
                  </m:oMathPara>
                </a14:m>
                <a:endParaRPr lang="ru-RU" sz="1900"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l="-1852" t="-1752" r="-519"/>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B19B0651-EE4F-4900-A07F-96A6BFA9D0F0}" type="slidenum">
              <a:rPr lang="ru-RU" smtClean="0"/>
              <a:t>136</a:t>
            </a:fld>
            <a:endParaRPr lang="ru-RU"/>
          </a:p>
        </p:txBody>
      </p:sp>
    </p:spTree>
    <p:extLst>
      <p:ext uri="{BB962C8B-B14F-4D97-AF65-F5344CB8AC3E}">
        <p14:creationId xmlns:p14="http://schemas.microsoft.com/office/powerpoint/2010/main" val="136095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Cyrl-AZ" dirty="0"/>
              <a:t>Оценка эффективности инвестиционных проектов </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77500" lnSpcReduction="20000"/>
              </a:bodyPr>
              <a:lstStyle/>
              <a:p>
                <a:r>
                  <a:rPr lang="az-Cyrl-AZ" dirty="0" smtClean="0"/>
                  <a:t>Расчет чистой приведенной стоимости:</a:t>
                </a:r>
                <a:endParaRPr lang="ru-RU" dirty="0"/>
              </a:p>
              <a:p>
                <a14:m>
                  <m:oMath xmlns:m="http://schemas.openxmlformats.org/officeDocument/2006/math">
                    <m:r>
                      <a:rPr lang="ru-RU" i="1">
                        <a:latin typeface="Cambria Math"/>
                      </a:rPr>
                      <m:t>𝑁𝑃𝑉</m:t>
                    </m:r>
                    <m:r>
                      <a:rPr lang="ru-RU" i="1">
                        <a:latin typeface="Cambria Math"/>
                      </a:rPr>
                      <m:t>=−</m:t>
                    </m:r>
                    <m:sSub>
                      <m:sSubPr>
                        <m:ctrlPr>
                          <a:rPr lang="ru-RU" i="1">
                            <a:latin typeface="Cambria Math"/>
                          </a:rPr>
                        </m:ctrlPr>
                      </m:sSubPr>
                      <m:e>
                        <m:r>
                          <a:rPr lang="ru-RU" i="1">
                            <a:latin typeface="Cambria Math"/>
                          </a:rPr>
                          <m:t>𝐼</m:t>
                        </m:r>
                      </m:e>
                      <m:sub>
                        <m:r>
                          <a:rPr lang="ru-RU" i="1">
                            <a:latin typeface="Cambria Math"/>
                          </a:rPr>
                          <m:t>0</m:t>
                        </m:r>
                      </m:sub>
                    </m:sSub>
                    <m:r>
                      <a:rPr lang="ru-RU" i="1">
                        <a:latin typeface="Cambria Math"/>
                      </a:rPr>
                      <m:t>+</m:t>
                    </m:r>
                    <m:nary>
                      <m:naryPr>
                        <m:chr m:val="∑"/>
                        <m:limLoc m:val="undOvr"/>
                        <m:ctrlPr>
                          <a:rPr lang="ru-RU" i="1">
                            <a:latin typeface="Cambria Math"/>
                          </a:rPr>
                        </m:ctrlPr>
                      </m:naryPr>
                      <m:sub>
                        <m:r>
                          <a:rPr lang="ru-RU" i="1">
                            <a:latin typeface="Cambria Math"/>
                          </a:rPr>
                          <m:t>𝑡</m:t>
                        </m:r>
                        <m:r>
                          <a:rPr lang="ru-RU" i="1">
                            <a:latin typeface="Cambria Math"/>
                          </a:rPr>
                          <m:t>=1</m:t>
                        </m:r>
                      </m:sub>
                      <m:sup>
                        <m:r>
                          <a:rPr lang="ru-RU" i="1">
                            <a:latin typeface="Cambria Math"/>
                          </a:rPr>
                          <m:t>𝑁</m:t>
                        </m:r>
                      </m:sup>
                      <m:e>
                        <m:f>
                          <m:fPr>
                            <m:ctrlPr>
                              <a:rPr lang="ru-RU" i="1">
                                <a:latin typeface="Cambria Math"/>
                              </a:rPr>
                            </m:ctrlPr>
                          </m:fPr>
                          <m:num>
                            <m:sSub>
                              <m:sSubPr>
                                <m:ctrlPr>
                                  <a:rPr lang="ru-RU" i="1">
                                    <a:latin typeface="Cambria Math"/>
                                  </a:rPr>
                                </m:ctrlPr>
                              </m:sSubPr>
                              <m:e>
                                <m:r>
                                  <a:rPr lang="ru-RU" i="1">
                                    <a:latin typeface="Cambria Math"/>
                                  </a:rPr>
                                  <m:t>𝑁𝐶𝐹</m:t>
                                </m:r>
                              </m:e>
                              <m:sub>
                                <m:r>
                                  <a:rPr lang="ru-RU" i="1">
                                    <a:latin typeface="Cambria Math"/>
                                  </a:rPr>
                                  <m:t>𝑡</m:t>
                                </m:r>
                              </m:sub>
                            </m:sSub>
                          </m:num>
                          <m:den>
                            <m:sSup>
                              <m:sSupPr>
                                <m:ctrlPr>
                                  <a:rPr lang="ru-RU" i="1">
                                    <a:latin typeface="Cambria Math"/>
                                  </a:rPr>
                                </m:ctrlPr>
                              </m:sSupPr>
                              <m:e>
                                <m:d>
                                  <m:dPr>
                                    <m:ctrlPr>
                                      <a:rPr lang="ru-RU" i="1">
                                        <a:latin typeface="Cambria Math"/>
                                      </a:rPr>
                                    </m:ctrlPr>
                                  </m:dPr>
                                  <m:e>
                                    <m:r>
                                      <a:rPr lang="ru-RU" i="1">
                                        <a:latin typeface="Cambria Math"/>
                                      </a:rPr>
                                      <m:t>1+</m:t>
                                    </m:r>
                                    <m:r>
                                      <a:rPr lang="ru-RU" i="1">
                                        <a:latin typeface="Cambria Math"/>
                                      </a:rPr>
                                      <m:t>𝑟</m:t>
                                    </m:r>
                                  </m:e>
                                </m:d>
                              </m:e>
                              <m:sup>
                                <m:r>
                                  <a:rPr lang="ru-RU" i="1">
                                    <a:latin typeface="Cambria Math"/>
                                  </a:rPr>
                                  <m:t>𝑡</m:t>
                                </m:r>
                              </m:sup>
                            </m:sSup>
                          </m:den>
                        </m:f>
                      </m:e>
                    </m:nary>
                  </m:oMath>
                </a14:m>
                <a:r>
                  <a:rPr lang="ru-RU" dirty="0"/>
                  <a:t>,</a:t>
                </a:r>
              </a:p>
              <a:p>
                <a:r>
                  <a:rPr lang="az-Cyrl-AZ" dirty="0"/>
                  <a:t>где     </a:t>
                </a:r>
                <a:r>
                  <a:rPr lang="az-Cyrl-AZ" i="1" dirty="0"/>
                  <a:t>NPV</a:t>
                </a:r>
                <a:r>
                  <a:rPr lang="az-Cyrl-AZ" dirty="0"/>
                  <a:t>   </a:t>
                </a:r>
                <a:r>
                  <a:rPr lang="az-Cyrl-AZ" dirty="0" smtClean="0"/>
                  <a:t>- чистая приведенная стоимость проекта;</a:t>
                </a:r>
                <a:endParaRPr lang="ru-RU" dirty="0"/>
              </a:p>
              <a:p>
                <a14:m>
                  <m:oMath xmlns:m="http://schemas.openxmlformats.org/officeDocument/2006/math">
                    <m:sSub>
                      <m:sSubPr>
                        <m:ctrlPr>
                          <a:rPr lang="ru-RU" i="1">
                            <a:latin typeface="Cambria Math"/>
                          </a:rPr>
                        </m:ctrlPr>
                      </m:sSubPr>
                      <m:e>
                        <m:r>
                          <a:rPr lang="ru-RU" i="1">
                            <a:latin typeface="Cambria Math"/>
                          </a:rPr>
                          <m:t>𝐼</m:t>
                        </m:r>
                      </m:e>
                      <m:sub>
                        <m:r>
                          <a:rPr lang="ru-RU" i="1">
                            <a:latin typeface="Cambria Math"/>
                          </a:rPr>
                          <m:t>0</m:t>
                        </m:r>
                      </m:sub>
                    </m:sSub>
                  </m:oMath>
                </a14:m>
                <a:r>
                  <a:rPr lang="az-Cyrl-AZ" dirty="0"/>
                  <a:t> - первоначальные денежные инвестиции</a:t>
                </a:r>
                <a:r>
                  <a:rPr lang="ru-RU" dirty="0"/>
                  <a:t>;</a:t>
                </a:r>
              </a:p>
              <a:p>
                <a14:m>
                  <m:oMath xmlns:m="http://schemas.openxmlformats.org/officeDocument/2006/math">
                    <m:sSub>
                      <m:sSubPr>
                        <m:ctrlPr>
                          <a:rPr lang="ru-RU" i="1">
                            <a:latin typeface="Cambria Math"/>
                          </a:rPr>
                        </m:ctrlPr>
                      </m:sSubPr>
                      <m:e>
                        <m:r>
                          <a:rPr lang="ru-RU" i="1">
                            <a:latin typeface="Cambria Math"/>
                          </a:rPr>
                          <m:t>𝑁𝐶𝐹</m:t>
                        </m:r>
                      </m:e>
                      <m:sub>
                        <m:r>
                          <a:rPr lang="ru-RU" i="1">
                            <a:latin typeface="Cambria Math"/>
                          </a:rPr>
                          <m:t>𝑡</m:t>
                        </m:r>
                      </m:sub>
                    </m:sSub>
                  </m:oMath>
                </a14:m>
                <a:r>
                  <a:rPr lang="ru-RU" dirty="0"/>
                  <a:t> </a:t>
                </a:r>
                <a:r>
                  <a:rPr lang="az-Cyrl-AZ" dirty="0"/>
                  <a:t>– </a:t>
                </a:r>
                <a:r>
                  <a:rPr lang="ru-RU" dirty="0"/>
                  <a:t>чистые </a:t>
                </a:r>
                <a:r>
                  <a:rPr lang="az-Cyrl-AZ" dirty="0"/>
                  <a:t>денежные потоки в период времени </a:t>
                </a:r>
                <a14:m>
                  <m:oMath xmlns:m="http://schemas.openxmlformats.org/officeDocument/2006/math">
                    <m:r>
                      <a:rPr lang="ru-RU" i="1">
                        <a:latin typeface="Cambria Math"/>
                      </a:rPr>
                      <m:t>𝑡</m:t>
                    </m:r>
                  </m:oMath>
                </a14:m>
                <a:r>
                  <a:rPr lang="ru-RU" dirty="0"/>
                  <a:t>;</a:t>
                </a:r>
              </a:p>
              <a:p>
                <a14:m>
                  <m:oMath xmlns:m="http://schemas.openxmlformats.org/officeDocument/2006/math">
                    <m:r>
                      <a:rPr lang="ru-RU" i="1">
                        <a:latin typeface="Cambria Math"/>
                      </a:rPr>
                      <m:t>𝑟</m:t>
                    </m:r>
                  </m:oMath>
                </a14:m>
                <a:r>
                  <a:rPr lang="az-Cyrl-AZ" dirty="0"/>
                  <a:t> - ставка дисконтировани</a:t>
                </a:r>
                <a:r>
                  <a:rPr lang="ru-RU" dirty="0"/>
                  <a:t>я;</a:t>
                </a:r>
              </a:p>
              <a:p>
                <a14:m>
                  <m:oMath xmlns:m="http://schemas.openxmlformats.org/officeDocument/2006/math">
                    <m:r>
                      <a:rPr lang="ru-RU" i="1">
                        <a:latin typeface="Cambria Math"/>
                      </a:rPr>
                      <m:t>𝑁</m:t>
                    </m:r>
                  </m:oMath>
                </a14:m>
                <a:r>
                  <a:rPr lang="az-Cyrl-AZ" dirty="0"/>
                  <a:t> - инвестиционный горизонт.</a:t>
                </a:r>
                <a:endParaRPr lang="ru-RU" dirty="0"/>
              </a:p>
              <a:p>
                <a:r>
                  <a:rPr lang="az-Cyrl-AZ" dirty="0"/>
                  <a:t>Проекты, имеющие положительную кумулятивную </a:t>
                </a:r>
                <a:r>
                  <a:rPr lang="ru-RU" dirty="0"/>
                  <a:t>чистую приведенную </a:t>
                </a:r>
                <a:r>
                  <a:rPr lang="az-Cyrl-AZ" dirty="0"/>
                  <a:t>стоимость принимаются к дальнейшему рассмотрению.</a:t>
                </a:r>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l="-1037" t="-2426"/>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B19B0651-EE4F-4900-A07F-96A6BFA9D0F0}" type="slidenum">
              <a:rPr lang="ru-RU" smtClean="0"/>
              <a:t>137</a:t>
            </a:fld>
            <a:endParaRPr lang="ru-RU"/>
          </a:p>
        </p:txBody>
      </p:sp>
    </p:spTree>
    <p:extLst>
      <p:ext uri="{BB962C8B-B14F-4D97-AF65-F5344CB8AC3E}">
        <p14:creationId xmlns:p14="http://schemas.microsoft.com/office/powerpoint/2010/main" val="369098871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Cyrl-AZ" dirty="0" smtClean="0"/>
              <a:t>Пример расчета чистой приведенной стоимости проекта</a:t>
            </a: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3934132228"/>
              </p:ext>
            </p:extLst>
          </p:nvPr>
        </p:nvGraphicFramePr>
        <p:xfrm>
          <a:off x="611560" y="1916832"/>
          <a:ext cx="7632848" cy="2839212"/>
        </p:xfrm>
        <a:graphic>
          <a:graphicData uri="http://schemas.openxmlformats.org/drawingml/2006/table">
            <a:tbl>
              <a:tblPr>
                <a:tableStyleId>{5C22544A-7EE6-4342-B048-85BDC9FD1C3A}</a:tableStyleId>
              </a:tblPr>
              <a:tblGrid>
                <a:gridCol w="2397035"/>
                <a:gridCol w="1562630"/>
                <a:gridCol w="1561629"/>
                <a:gridCol w="2111554"/>
              </a:tblGrid>
              <a:tr h="525780">
                <a:tc>
                  <a:txBody>
                    <a:bodyPr/>
                    <a:lstStyle/>
                    <a:p>
                      <a:pPr algn="ctr">
                        <a:lnSpc>
                          <a:spcPct val="115000"/>
                        </a:lnSpc>
                        <a:spcAft>
                          <a:spcPts val="0"/>
                        </a:spcAft>
                      </a:pPr>
                      <a:r>
                        <a:rPr lang="az-Cyrl-AZ" sz="1800" dirty="0">
                          <a:effectLst/>
                        </a:rPr>
                        <a:t>Годы</a:t>
                      </a:r>
                      <a:endParaRPr lang="ru-RU" sz="1800" dirty="0">
                        <a:effectLst/>
                        <a:latin typeface="Times New Roman"/>
                        <a:ea typeface="Times New Roman"/>
                      </a:endParaRPr>
                    </a:p>
                  </a:txBody>
                  <a:tcPr marL="68580" marR="68580" marT="0" marB="0"/>
                </a:tc>
                <a:tc>
                  <a:txBody>
                    <a:bodyPr/>
                    <a:lstStyle/>
                    <a:p>
                      <a:pPr algn="ctr">
                        <a:lnSpc>
                          <a:spcPct val="115000"/>
                        </a:lnSpc>
                        <a:spcAft>
                          <a:spcPts val="0"/>
                        </a:spcAft>
                      </a:pPr>
                      <a:r>
                        <a:rPr lang="az-Cyrl-AZ" sz="1800">
                          <a:effectLst/>
                        </a:rPr>
                        <a:t>Чистый денежный поток</a:t>
                      </a:r>
                      <a:endParaRPr lang="ru-RU" sz="1800">
                        <a:effectLst/>
                        <a:latin typeface="Times New Roman"/>
                        <a:ea typeface="Times New Roman"/>
                      </a:endParaRPr>
                    </a:p>
                  </a:txBody>
                  <a:tcPr marL="68580" marR="68580" marT="0" marB="0"/>
                </a:tc>
                <a:tc>
                  <a:txBody>
                    <a:bodyPr/>
                    <a:lstStyle/>
                    <a:p>
                      <a:pPr algn="ctr">
                        <a:lnSpc>
                          <a:spcPct val="115000"/>
                        </a:lnSpc>
                        <a:spcAft>
                          <a:spcPts val="0"/>
                        </a:spcAft>
                      </a:pPr>
                      <a:r>
                        <a:rPr lang="az-Cyrl-AZ" sz="1800">
                          <a:effectLst/>
                        </a:rPr>
                        <a:t>Дисконтный множитель</a:t>
                      </a:r>
                      <a:endParaRPr lang="ru-RU" sz="1800">
                        <a:effectLst/>
                        <a:latin typeface="Times New Roman"/>
                        <a:ea typeface="Times New Roman"/>
                      </a:endParaRPr>
                    </a:p>
                  </a:txBody>
                  <a:tcPr marL="68580" marR="68580" marT="0" marB="0"/>
                </a:tc>
                <a:tc>
                  <a:txBody>
                    <a:bodyPr/>
                    <a:lstStyle/>
                    <a:p>
                      <a:pPr algn="ctr">
                        <a:lnSpc>
                          <a:spcPct val="115000"/>
                        </a:lnSpc>
                        <a:spcAft>
                          <a:spcPts val="0"/>
                        </a:spcAft>
                      </a:pPr>
                      <a:r>
                        <a:rPr lang="az-Cyrl-AZ" sz="1800">
                          <a:effectLst/>
                        </a:rPr>
                        <a:t>Современная стоимость потока</a:t>
                      </a:r>
                      <a:endParaRPr lang="ru-RU" sz="1800">
                        <a:effectLst/>
                        <a:latin typeface="Times New Roman"/>
                        <a:ea typeface="Times New Roman"/>
                      </a:endParaRPr>
                    </a:p>
                  </a:txBody>
                  <a:tcPr marL="68580" marR="68580" marT="0" marB="0"/>
                </a:tc>
              </a:tr>
              <a:tr h="167640">
                <a:tc>
                  <a:txBody>
                    <a:bodyPr/>
                    <a:lstStyle/>
                    <a:p>
                      <a:pPr algn="ctr">
                        <a:lnSpc>
                          <a:spcPct val="115000"/>
                        </a:lnSpc>
                        <a:spcAft>
                          <a:spcPts val="0"/>
                        </a:spcAft>
                      </a:pPr>
                      <a:r>
                        <a:rPr lang="az-Cyrl-AZ" sz="1800">
                          <a:effectLst/>
                        </a:rPr>
                        <a:t>0</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-100</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-100</a:t>
                      </a:r>
                      <a:endParaRPr lang="ru-RU" sz="1800">
                        <a:effectLst/>
                        <a:latin typeface="Times New Roman"/>
                        <a:ea typeface="Times New Roman"/>
                      </a:endParaRPr>
                    </a:p>
                  </a:txBody>
                  <a:tcPr marL="68580" marR="68580" marT="0" marB="0"/>
                </a:tc>
              </a:tr>
              <a:tr h="167640">
                <a:tc>
                  <a:txBody>
                    <a:bodyPr/>
                    <a:lstStyle/>
                    <a:p>
                      <a:pPr algn="ctr">
                        <a:lnSpc>
                          <a:spcPct val="115000"/>
                        </a:lnSpc>
                        <a:spcAft>
                          <a:spcPts val="0"/>
                        </a:spcAft>
                      </a:pPr>
                      <a:r>
                        <a:rPr lang="az-Cyrl-AZ" sz="1800">
                          <a:effectLst/>
                        </a:rPr>
                        <a:t>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20</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endParaRPr lang="ru-RU" sz="1800" dirty="0">
                        <a:effectLst/>
                        <a:latin typeface="Times New Roman"/>
                        <a:ea typeface="Times New Roman"/>
                      </a:endParaRPr>
                    </a:p>
                  </a:txBody>
                  <a:tcPr marL="68580" marR="68580" marT="0" marB="0"/>
                </a:tc>
                <a:tc>
                  <a:txBody>
                    <a:bodyPr/>
                    <a:lstStyle/>
                    <a:p>
                      <a:pPr algn="r">
                        <a:lnSpc>
                          <a:spcPct val="115000"/>
                        </a:lnSpc>
                        <a:spcAft>
                          <a:spcPts val="0"/>
                        </a:spcAft>
                      </a:pPr>
                      <a:endParaRPr lang="ru-RU" sz="1800" dirty="0">
                        <a:effectLst/>
                        <a:latin typeface="Times New Roman"/>
                        <a:ea typeface="Times New Roman"/>
                      </a:endParaRPr>
                    </a:p>
                  </a:txBody>
                  <a:tcPr marL="68580" marR="68580" marT="0" marB="0"/>
                </a:tc>
              </a:tr>
              <a:tr h="167640">
                <a:tc>
                  <a:txBody>
                    <a:bodyPr/>
                    <a:lstStyle/>
                    <a:p>
                      <a:pPr algn="ctr">
                        <a:lnSpc>
                          <a:spcPct val="115000"/>
                        </a:lnSpc>
                        <a:spcAft>
                          <a:spcPts val="0"/>
                        </a:spcAft>
                      </a:pPr>
                      <a:r>
                        <a:rPr lang="az-Cyrl-AZ" sz="1800">
                          <a:effectLst/>
                        </a:rPr>
                        <a:t>2</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55</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endParaRPr lang="ru-RU" sz="1800">
                        <a:effectLst/>
                        <a:latin typeface="Times New Roman"/>
                        <a:ea typeface="Times New Roman"/>
                      </a:endParaRPr>
                    </a:p>
                  </a:txBody>
                  <a:tcPr marL="68580" marR="68580" marT="0" marB="0"/>
                </a:tc>
                <a:tc>
                  <a:txBody>
                    <a:bodyPr/>
                    <a:lstStyle/>
                    <a:p>
                      <a:pPr algn="r">
                        <a:lnSpc>
                          <a:spcPct val="115000"/>
                        </a:lnSpc>
                        <a:spcAft>
                          <a:spcPts val="0"/>
                        </a:spcAft>
                      </a:pPr>
                      <a:endParaRPr lang="ru-RU" sz="1800" dirty="0">
                        <a:effectLst/>
                        <a:latin typeface="Times New Roman"/>
                        <a:ea typeface="Times New Roman"/>
                      </a:endParaRPr>
                    </a:p>
                  </a:txBody>
                  <a:tcPr marL="68580" marR="68580" marT="0" marB="0"/>
                </a:tc>
              </a:tr>
              <a:tr h="167640">
                <a:tc>
                  <a:txBody>
                    <a:bodyPr/>
                    <a:lstStyle/>
                    <a:p>
                      <a:pPr algn="ctr">
                        <a:lnSpc>
                          <a:spcPct val="115000"/>
                        </a:lnSpc>
                        <a:spcAft>
                          <a:spcPts val="0"/>
                        </a:spcAft>
                      </a:pPr>
                      <a:r>
                        <a:rPr lang="az-Cyrl-AZ" sz="1800">
                          <a:effectLst/>
                        </a:rPr>
                        <a:t>3</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55</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endParaRPr lang="ru-RU" sz="1800">
                        <a:effectLst/>
                        <a:latin typeface="Times New Roman"/>
                        <a:ea typeface="Times New Roman"/>
                      </a:endParaRPr>
                    </a:p>
                  </a:txBody>
                  <a:tcPr marL="68580" marR="68580" marT="0" marB="0"/>
                </a:tc>
                <a:tc>
                  <a:txBody>
                    <a:bodyPr/>
                    <a:lstStyle/>
                    <a:p>
                      <a:pPr algn="r">
                        <a:lnSpc>
                          <a:spcPct val="115000"/>
                        </a:lnSpc>
                        <a:spcAft>
                          <a:spcPts val="0"/>
                        </a:spcAft>
                      </a:pPr>
                      <a:endParaRPr lang="ru-RU" sz="1800" dirty="0">
                        <a:effectLst/>
                        <a:latin typeface="Times New Roman"/>
                        <a:ea typeface="Times New Roman"/>
                      </a:endParaRPr>
                    </a:p>
                  </a:txBody>
                  <a:tcPr marL="68580" marR="68580" marT="0" marB="0"/>
                </a:tc>
              </a:tr>
              <a:tr h="167640">
                <a:tc>
                  <a:txBody>
                    <a:bodyPr/>
                    <a:lstStyle/>
                    <a:p>
                      <a:pPr>
                        <a:lnSpc>
                          <a:spcPct val="115000"/>
                        </a:lnSpc>
                        <a:spcAft>
                          <a:spcPts val="0"/>
                        </a:spcAft>
                      </a:pPr>
                      <a:r>
                        <a:rPr lang="ru-RU" sz="1800">
                          <a:effectLst/>
                        </a:rPr>
                        <a:t>Чистая приведенная стоимость</a:t>
                      </a:r>
                      <a:endParaRPr lang="ru-RU" sz="1800">
                        <a:effectLst/>
                        <a:latin typeface="Times New Roman"/>
                        <a:ea typeface="Times New Roman"/>
                      </a:endParaRPr>
                    </a:p>
                  </a:txBody>
                  <a:tcPr marL="68580" marR="68580" marT="0" marB="0"/>
                </a:tc>
                <a:tc>
                  <a:txBody>
                    <a:bodyPr/>
                    <a:lstStyle/>
                    <a:p>
                      <a:pPr>
                        <a:lnSpc>
                          <a:spcPct val="115000"/>
                        </a:lnSpc>
                        <a:spcAft>
                          <a:spcPts val="0"/>
                        </a:spcAft>
                      </a:pPr>
                      <a:r>
                        <a:rPr lang="az-Cyrl-AZ" sz="1800">
                          <a:effectLst/>
                        </a:rPr>
                        <a:t> </a:t>
                      </a:r>
                      <a:endParaRPr lang="ru-RU" sz="1800">
                        <a:effectLst/>
                        <a:latin typeface="Times New Roman"/>
                        <a:ea typeface="Times New Roman"/>
                      </a:endParaRPr>
                    </a:p>
                  </a:txBody>
                  <a:tcPr marL="68580" marR="68580" marT="0" marB="0"/>
                </a:tc>
                <a:tc>
                  <a:txBody>
                    <a:bodyPr/>
                    <a:lstStyle/>
                    <a:p>
                      <a:pPr>
                        <a:lnSpc>
                          <a:spcPct val="115000"/>
                        </a:lnSpc>
                        <a:spcAft>
                          <a:spcPts val="0"/>
                        </a:spcAft>
                      </a:pPr>
                      <a:endParaRPr lang="ru-RU" sz="1800">
                        <a:effectLst/>
                        <a:latin typeface="Times New Roman"/>
                        <a:ea typeface="Times New Roman"/>
                      </a:endParaRPr>
                    </a:p>
                  </a:txBody>
                  <a:tcPr marL="68580" marR="68580" marT="0" marB="0"/>
                </a:tc>
                <a:tc>
                  <a:txBody>
                    <a:bodyPr/>
                    <a:lstStyle/>
                    <a:p>
                      <a:pPr algn="r">
                        <a:lnSpc>
                          <a:spcPct val="115000"/>
                        </a:lnSpc>
                        <a:spcAft>
                          <a:spcPts val="0"/>
                        </a:spcAft>
                      </a:pPr>
                      <a:endParaRPr lang="ru-RU" sz="1800" dirty="0">
                        <a:effectLst/>
                        <a:latin typeface="Times New Roman"/>
                        <a:ea typeface="Times New Roman"/>
                      </a:endParaRPr>
                    </a:p>
                  </a:txBody>
                  <a:tcPr marL="68580" marR="68580" marT="0" marB="0"/>
                </a:tc>
              </a:tr>
            </a:tbl>
          </a:graphicData>
        </a:graphic>
      </p:graphicFrame>
      <p:sp>
        <p:nvSpPr>
          <p:cNvPr id="4" name="Номер слайда 3"/>
          <p:cNvSpPr>
            <a:spLocks noGrp="1"/>
          </p:cNvSpPr>
          <p:nvPr>
            <p:ph type="sldNum" sz="quarter" idx="12"/>
          </p:nvPr>
        </p:nvSpPr>
        <p:spPr/>
        <p:txBody>
          <a:bodyPr/>
          <a:lstStyle/>
          <a:p>
            <a:fld id="{B19B0651-EE4F-4900-A07F-96A6BFA9D0F0}" type="slidenum">
              <a:rPr lang="ru-RU" smtClean="0"/>
              <a:t>138</a:t>
            </a:fld>
            <a:endParaRPr lang="ru-RU"/>
          </a:p>
        </p:txBody>
      </p:sp>
    </p:spTree>
    <p:extLst>
      <p:ext uri="{BB962C8B-B14F-4D97-AF65-F5344CB8AC3E}">
        <p14:creationId xmlns:p14="http://schemas.microsoft.com/office/powerpoint/2010/main" val="353389668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Cyrl-AZ" dirty="0" smtClean="0"/>
              <a:t>Пример расчета чистой приведенной стоимости проекта</a:t>
            </a: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2075623155"/>
              </p:ext>
            </p:extLst>
          </p:nvPr>
        </p:nvGraphicFramePr>
        <p:xfrm>
          <a:off x="611560" y="1916832"/>
          <a:ext cx="7632848" cy="2839212"/>
        </p:xfrm>
        <a:graphic>
          <a:graphicData uri="http://schemas.openxmlformats.org/drawingml/2006/table">
            <a:tbl>
              <a:tblPr>
                <a:tableStyleId>{5C22544A-7EE6-4342-B048-85BDC9FD1C3A}</a:tableStyleId>
              </a:tblPr>
              <a:tblGrid>
                <a:gridCol w="2397035"/>
                <a:gridCol w="1562630"/>
                <a:gridCol w="1561629"/>
                <a:gridCol w="2111554"/>
              </a:tblGrid>
              <a:tr h="525780">
                <a:tc>
                  <a:txBody>
                    <a:bodyPr/>
                    <a:lstStyle/>
                    <a:p>
                      <a:pPr algn="ctr">
                        <a:lnSpc>
                          <a:spcPct val="115000"/>
                        </a:lnSpc>
                        <a:spcAft>
                          <a:spcPts val="0"/>
                        </a:spcAft>
                      </a:pPr>
                      <a:r>
                        <a:rPr lang="az-Cyrl-AZ" sz="1800" dirty="0">
                          <a:effectLst/>
                        </a:rPr>
                        <a:t>Годы</a:t>
                      </a:r>
                      <a:endParaRPr lang="ru-RU" sz="1800" dirty="0">
                        <a:effectLst/>
                        <a:latin typeface="Times New Roman"/>
                        <a:ea typeface="Times New Roman"/>
                      </a:endParaRPr>
                    </a:p>
                  </a:txBody>
                  <a:tcPr marL="68580" marR="68580" marT="0" marB="0"/>
                </a:tc>
                <a:tc>
                  <a:txBody>
                    <a:bodyPr/>
                    <a:lstStyle/>
                    <a:p>
                      <a:pPr algn="ctr">
                        <a:lnSpc>
                          <a:spcPct val="115000"/>
                        </a:lnSpc>
                        <a:spcAft>
                          <a:spcPts val="0"/>
                        </a:spcAft>
                      </a:pPr>
                      <a:r>
                        <a:rPr lang="az-Cyrl-AZ" sz="1800">
                          <a:effectLst/>
                        </a:rPr>
                        <a:t>Чистый денежный поток</a:t>
                      </a:r>
                      <a:endParaRPr lang="ru-RU" sz="1800">
                        <a:effectLst/>
                        <a:latin typeface="Times New Roman"/>
                        <a:ea typeface="Times New Roman"/>
                      </a:endParaRPr>
                    </a:p>
                  </a:txBody>
                  <a:tcPr marL="68580" marR="68580" marT="0" marB="0"/>
                </a:tc>
                <a:tc>
                  <a:txBody>
                    <a:bodyPr/>
                    <a:lstStyle/>
                    <a:p>
                      <a:pPr algn="ctr">
                        <a:lnSpc>
                          <a:spcPct val="115000"/>
                        </a:lnSpc>
                        <a:spcAft>
                          <a:spcPts val="0"/>
                        </a:spcAft>
                      </a:pPr>
                      <a:r>
                        <a:rPr lang="az-Cyrl-AZ" sz="1800">
                          <a:effectLst/>
                        </a:rPr>
                        <a:t>Дисконтный множитель</a:t>
                      </a:r>
                      <a:endParaRPr lang="ru-RU" sz="1800">
                        <a:effectLst/>
                        <a:latin typeface="Times New Roman"/>
                        <a:ea typeface="Times New Roman"/>
                      </a:endParaRPr>
                    </a:p>
                  </a:txBody>
                  <a:tcPr marL="68580" marR="68580" marT="0" marB="0"/>
                </a:tc>
                <a:tc>
                  <a:txBody>
                    <a:bodyPr/>
                    <a:lstStyle/>
                    <a:p>
                      <a:pPr algn="ctr">
                        <a:lnSpc>
                          <a:spcPct val="115000"/>
                        </a:lnSpc>
                        <a:spcAft>
                          <a:spcPts val="0"/>
                        </a:spcAft>
                      </a:pPr>
                      <a:r>
                        <a:rPr lang="az-Cyrl-AZ" sz="1800">
                          <a:effectLst/>
                        </a:rPr>
                        <a:t>Современная стоимость потока</a:t>
                      </a:r>
                      <a:endParaRPr lang="ru-RU" sz="1800">
                        <a:effectLst/>
                        <a:latin typeface="Times New Roman"/>
                        <a:ea typeface="Times New Roman"/>
                      </a:endParaRPr>
                    </a:p>
                  </a:txBody>
                  <a:tcPr marL="68580" marR="68580" marT="0" marB="0"/>
                </a:tc>
              </a:tr>
              <a:tr h="167640">
                <a:tc>
                  <a:txBody>
                    <a:bodyPr/>
                    <a:lstStyle/>
                    <a:p>
                      <a:pPr algn="ctr">
                        <a:lnSpc>
                          <a:spcPct val="115000"/>
                        </a:lnSpc>
                        <a:spcAft>
                          <a:spcPts val="0"/>
                        </a:spcAft>
                      </a:pPr>
                      <a:r>
                        <a:rPr lang="az-Cyrl-AZ" sz="1800">
                          <a:effectLst/>
                        </a:rPr>
                        <a:t>0</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-100</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-100</a:t>
                      </a:r>
                      <a:endParaRPr lang="ru-RU" sz="1800">
                        <a:effectLst/>
                        <a:latin typeface="Times New Roman"/>
                        <a:ea typeface="Times New Roman"/>
                      </a:endParaRPr>
                    </a:p>
                  </a:txBody>
                  <a:tcPr marL="68580" marR="68580" marT="0" marB="0"/>
                </a:tc>
              </a:tr>
              <a:tr h="167640">
                <a:tc>
                  <a:txBody>
                    <a:bodyPr/>
                    <a:lstStyle/>
                    <a:p>
                      <a:pPr algn="ctr">
                        <a:lnSpc>
                          <a:spcPct val="115000"/>
                        </a:lnSpc>
                        <a:spcAft>
                          <a:spcPts val="0"/>
                        </a:spcAft>
                      </a:pPr>
                      <a:r>
                        <a:rPr lang="az-Cyrl-AZ" sz="1800">
                          <a:effectLst/>
                        </a:rPr>
                        <a:t>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20</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0,909</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endParaRPr lang="ru-RU" sz="1800" dirty="0">
                        <a:effectLst/>
                        <a:latin typeface="Times New Roman"/>
                        <a:ea typeface="Times New Roman"/>
                      </a:endParaRPr>
                    </a:p>
                  </a:txBody>
                  <a:tcPr marL="68580" marR="68580" marT="0" marB="0"/>
                </a:tc>
              </a:tr>
              <a:tr h="167640">
                <a:tc>
                  <a:txBody>
                    <a:bodyPr/>
                    <a:lstStyle/>
                    <a:p>
                      <a:pPr algn="ctr">
                        <a:lnSpc>
                          <a:spcPct val="115000"/>
                        </a:lnSpc>
                        <a:spcAft>
                          <a:spcPts val="0"/>
                        </a:spcAft>
                      </a:pPr>
                      <a:r>
                        <a:rPr lang="az-Cyrl-AZ" sz="1800">
                          <a:effectLst/>
                        </a:rPr>
                        <a:t>2</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55</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0,826</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endParaRPr lang="ru-RU" sz="1800" dirty="0">
                        <a:effectLst/>
                        <a:latin typeface="Times New Roman"/>
                        <a:ea typeface="Times New Roman"/>
                      </a:endParaRPr>
                    </a:p>
                  </a:txBody>
                  <a:tcPr marL="68580" marR="68580" marT="0" marB="0"/>
                </a:tc>
              </a:tr>
              <a:tr h="167640">
                <a:tc>
                  <a:txBody>
                    <a:bodyPr/>
                    <a:lstStyle/>
                    <a:p>
                      <a:pPr algn="ctr">
                        <a:lnSpc>
                          <a:spcPct val="115000"/>
                        </a:lnSpc>
                        <a:spcAft>
                          <a:spcPts val="0"/>
                        </a:spcAft>
                      </a:pPr>
                      <a:r>
                        <a:rPr lang="az-Cyrl-AZ" sz="1800">
                          <a:effectLst/>
                        </a:rPr>
                        <a:t>3</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55</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0,751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endParaRPr lang="ru-RU" sz="1800" dirty="0">
                        <a:effectLst/>
                        <a:latin typeface="Times New Roman"/>
                        <a:ea typeface="Times New Roman"/>
                      </a:endParaRPr>
                    </a:p>
                  </a:txBody>
                  <a:tcPr marL="68580" marR="68580" marT="0" marB="0"/>
                </a:tc>
              </a:tr>
              <a:tr h="167640">
                <a:tc>
                  <a:txBody>
                    <a:bodyPr/>
                    <a:lstStyle/>
                    <a:p>
                      <a:pPr>
                        <a:lnSpc>
                          <a:spcPct val="115000"/>
                        </a:lnSpc>
                        <a:spcAft>
                          <a:spcPts val="0"/>
                        </a:spcAft>
                      </a:pPr>
                      <a:r>
                        <a:rPr lang="ru-RU" sz="1800">
                          <a:effectLst/>
                        </a:rPr>
                        <a:t>Чистая приведенная стоимость</a:t>
                      </a:r>
                      <a:endParaRPr lang="ru-RU" sz="1800">
                        <a:effectLst/>
                        <a:latin typeface="Times New Roman"/>
                        <a:ea typeface="Times New Roman"/>
                      </a:endParaRPr>
                    </a:p>
                  </a:txBody>
                  <a:tcPr marL="68580" marR="68580" marT="0" marB="0"/>
                </a:tc>
                <a:tc>
                  <a:txBody>
                    <a:bodyPr/>
                    <a:lstStyle/>
                    <a:p>
                      <a:pPr>
                        <a:lnSpc>
                          <a:spcPct val="115000"/>
                        </a:lnSpc>
                        <a:spcAft>
                          <a:spcPts val="0"/>
                        </a:spcAft>
                      </a:pPr>
                      <a:r>
                        <a:rPr lang="az-Cyrl-AZ" sz="1800">
                          <a:effectLst/>
                        </a:rPr>
                        <a:t> </a:t>
                      </a:r>
                      <a:endParaRPr lang="ru-RU" sz="1800">
                        <a:effectLst/>
                        <a:latin typeface="Times New Roman"/>
                        <a:ea typeface="Times New Roman"/>
                      </a:endParaRPr>
                    </a:p>
                  </a:txBody>
                  <a:tcPr marL="68580" marR="68580" marT="0" marB="0"/>
                </a:tc>
                <a:tc>
                  <a:txBody>
                    <a:bodyPr/>
                    <a:lstStyle/>
                    <a:p>
                      <a:pPr>
                        <a:lnSpc>
                          <a:spcPct val="115000"/>
                        </a:lnSpc>
                        <a:spcAft>
                          <a:spcPts val="0"/>
                        </a:spcAft>
                      </a:pPr>
                      <a:r>
                        <a:rPr lang="az-Cyrl-AZ" sz="1800">
                          <a:effectLst/>
                        </a:rPr>
                        <a:t> </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endParaRPr lang="ru-RU" sz="1800" dirty="0">
                        <a:effectLst/>
                        <a:latin typeface="Times New Roman"/>
                        <a:ea typeface="Times New Roman"/>
                      </a:endParaRPr>
                    </a:p>
                  </a:txBody>
                  <a:tcPr marL="68580" marR="68580" marT="0" marB="0"/>
                </a:tc>
              </a:tr>
            </a:tbl>
          </a:graphicData>
        </a:graphic>
      </p:graphicFrame>
      <p:sp>
        <p:nvSpPr>
          <p:cNvPr id="4" name="Номер слайда 3"/>
          <p:cNvSpPr>
            <a:spLocks noGrp="1"/>
          </p:cNvSpPr>
          <p:nvPr>
            <p:ph type="sldNum" sz="quarter" idx="12"/>
          </p:nvPr>
        </p:nvSpPr>
        <p:spPr/>
        <p:txBody>
          <a:bodyPr/>
          <a:lstStyle/>
          <a:p>
            <a:fld id="{B19B0651-EE4F-4900-A07F-96A6BFA9D0F0}" type="slidenum">
              <a:rPr lang="ru-RU" smtClean="0"/>
              <a:t>139</a:t>
            </a:fld>
            <a:endParaRPr lang="ru-RU"/>
          </a:p>
        </p:txBody>
      </p:sp>
    </p:spTree>
    <p:extLst>
      <p:ext uri="{BB962C8B-B14F-4D97-AF65-F5344CB8AC3E}">
        <p14:creationId xmlns:p14="http://schemas.microsoft.com/office/powerpoint/2010/main" val="1273264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1.3. Понятие резидентов и </a:t>
            </a:r>
            <a:r>
              <a:rPr lang="ru-RU" dirty="0" smtClean="0"/>
              <a:t>нерезидентов</a:t>
            </a:r>
            <a:endParaRPr lang="ru-RU" dirty="0"/>
          </a:p>
        </p:txBody>
      </p:sp>
      <p:sp>
        <p:nvSpPr>
          <p:cNvPr id="3" name="Объект 2"/>
          <p:cNvSpPr>
            <a:spLocks noGrp="1"/>
          </p:cNvSpPr>
          <p:nvPr>
            <p:ph idx="1"/>
          </p:nvPr>
        </p:nvSpPr>
        <p:spPr/>
        <p:txBody>
          <a:bodyPr>
            <a:normAutofit fontScale="55000" lnSpcReduction="20000"/>
          </a:bodyPr>
          <a:lstStyle/>
          <a:p>
            <a:r>
              <a:rPr lang="ru-RU" dirty="0"/>
              <a:t>К резидентам относятся:</a:t>
            </a:r>
          </a:p>
          <a:p>
            <a:r>
              <a:rPr lang="az-Cyrl-AZ" dirty="0"/>
              <a:t>а) физические лица, являющиеся гражданами Российской Федерации, за исключением граждан Российской Федерации, постоянно проживающих в иностранном государстве не менее одного года, в том числе имеющих выданный уполномоченным государственным органом соответствующего иностранного государства вид на жительство, либо временно пребывающих в иностранном государстве не менее одного года на основании рабочей визы или учебной визы со сроком действия не менее одного года или на основании совокупности таких виз с общим сроком действия не менее одного года;</a:t>
            </a:r>
            <a:endParaRPr lang="ru-RU" dirty="0"/>
          </a:p>
          <a:p>
            <a:r>
              <a:rPr lang="az-Cyrl-AZ" dirty="0" smtClean="0"/>
              <a:t>б</a:t>
            </a:r>
            <a:r>
              <a:rPr lang="az-Cyrl-AZ" dirty="0"/>
              <a:t>) постоянно проживающие в Российской Федерации на основании вида на жительство, предусмотренного законодательством Российской Федерации, иностранные граждане и лица без гражданства;</a:t>
            </a:r>
            <a:endParaRPr lang="ru-RU" dirty="0"/>
          </a:p>
          <a:p>
            <a:r>
              <a:rPr lang="az-Cyrl-AZ" dirty="0"/>
              <a:t>в) юридические лица, созданные в соответствии с законодательством Российской Федерации;</a:t>
            </a:r>
            <a:endParaRPr lang="ru-RU" dirty="0"/>
          </a:p>
          <a:p>
            <a:r>
              <a:rPr lang="az-Cyrl-AZ" dirty="0"/>
              <a:t>г) находящиеся за пределами территории Российской Федерации филиалы, представительства и иные подразделения резидентов, указанных в подпункте "в" настоящего пункта;</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14</a:t>
            </a:fld>
            <a:endParaRPr lang="ru-RU"/>
          </a:p>
        </p:txBody>
      </p:sp>
    </p:spTree>
    <p:extLst>
      <p:ext uri="{BB962C8B-B14F-4D97-AF65-F5344CB8AC3E}">
        <p14:creationId xmlns:p14="http://schemas.microsoft.com/office/powerpoint/2010/main" val="19386965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Cyrl-AZ" dirty="0" smtClean="0"/>
              <a:t>Пример расчета чистой приведенной стоимости проекта</a:t>
            </a: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1586709530"/>
              </p:ext>
            </p:extLst>
          </p:nvPr>
        </p:nvGraphicFramePr>
        <p:xfrm>
          <a:off x="611560" y="1916832"/>
          <a:ext cx="7632848" cy="2839212"/>
        </p:xfrm>
        <a:graphic>
          <a:graphicData uri="http://schemas.openxmlformats.org/drawingml/2006/table">
            <a:tbl>
              <a:tblPr>
                <a:tableStyleId>{5C22544A-7EE6-4342-B048-85BDC9FD1C3A}</a:tableStyleId>
              </a:tblPr>
              <a:tblGrid>
                <a:gridCol w="2397035"/>
                <a:gridCol w="1562630"/>
                <a:gridCol w="1561629"/>
                <a:gridCol w="2111554"/>
              </a:tblGrid>
              <a:tr h="525780">
                <a:tc>
                  <a:txBody>
                    <a:bodyPr/>
                    <a:lstStyle/>
                    <a:p>
                      <a:pPr algn="ctr">
                        <a:lnSpc>
                          <a:spcPct val="115000"/>
                        </a:lnSpc>
                        <a:spcAft>
                          <a:spcPts val="0"/>
                        </a:spcAft>
                      </a:pPr>
                      <a:r>
                        <a:rPr lang="az-Cyrl-AZ" sz="1800">
                          <a:effectLst/>
                        </a:rPr>
                        <a:t>Годы</a:t>
                      </a:r>
                      <a:endParaRPr lang="ru-RU" sz="1800">
                        <a:effectLst/>
                        <a:latin typeface="Times New Roman"/>
                        <a:ea typeface="Times New Roman"/>
                      </a:endParaRPr>
                    </a:p>
                  </a:txBody>
                  <a:tcPr marL="68580" marR="68580" marT="0" marB="0"/>
                </a:tc>
                <a:tc>
                  <a:txBody>
                    <a:bodyPr/>
                    <a:lstStyle/>
                    <a:p>
                      <a:pPr algn="ctr">
                        <a:lnSpc>
                          <a:spcPct val="115000"/>
                        </a:lnSpc>
                        <a:spcAft>
                          <a:spcPts val="0"/>
                        </a:spcAft>
                      </a:pPr>
                      <a:r>
                        <a:rPr lang="az-Cyrl-AZ" sz="1800">
                          <a:effectLst/>
                        </a:rPr>
                        <a:t>Чистый денежный поток</a:t>
                      </a:r>
                      <a:endParaRPr lang="ru-RU" sz="1800">
                        <a:effectLst/>
                        <a:latin typeface="Times New Roman"/>
                        <a:ea typeface="Times New Roman"/>
                      </a:endParaRPr>
                    </a:p>
                  </a:txBody>
                  <a:tcPr marL="68580" marR="68580" marT="0" marB="0"/>
                </a:tc>
                <a:tc>
                  <a:txBody>
                    <a:bodyPr/>
                    <a:lstStyle/>
                    <a:p>
                      <a:pPr algn="ctr">
                        <a:lnSpc>
                          <a:spcPct val="115000"/>
                        </a:lnSpc>
                        <a:spcAft>
                          <a:spcPts val="0"/>
                        </a:spcAft>
                      </a:pPr>
                      <a:r>
                        <a:rPr lang="az-Cyrl-AZ" sz="1800">
                          <a:effectLst/>
                        </a:rPr>
                        <a:t>Дисконтный множитель</a:t>
                      </a:r>
                      <a:endParaRPr lang="ru-RU" sz="1800">
                        <a:effectLst/>
                        <a:latin typeface="Times New Roman"/>
                        <a:ea typeface="Times New Roman"/>
                      </a:endParaRPr>
                    </a:p>
                  </a:txBody>
                  <a:tcPr marL="68580" marR="68580" marT="0" marB="0"/>
                </a:tc>
                <a:tc>
                  <a:txBody>
                    <a:bodyPr/>
                    <a:lstStyle/>
                    <a:p>
                      <a:pPr algn="ctr">
                        <a:lnSpc>
                          <a:spcPct val="115000"/>
                        </a:lnSpc>
                        <a:spcAft>
                          <a:spcPts val="0"/>
                        </a:spcAft>
                      </a:pPr>
                      <a:r>
                        <a:rPr lang="az-Cyrl-AZ" sz="1800">
                          <a:effectLst/>
                        </a:rPr>
                        <a:t>Современная стоимость потока</a:t>
                      </a:r>
                      <a:endParaRPr lang="ru-RU" sz="1800">
                        <a:effectLst/>
                        <a:latin typeface="Times New Roman"/>
                        <a:ea typeface="Times New Roman"/>
                      </a:endParaRPr>
                    </a:p>
                  </a:txBody>
                  <a:tcPr marL="68580" marR="68580" marT="0" marB="0"/>
                </a:tc>
              </a:tr>
              <a:tr h="167640">
                <a:tc>
                  <a:txBody>
                    <a:bodyPr/>
                    <a:lstStyle/>
                    <a:p>
                      <a:pPr algn="ctr">
                        <a:lnSpc>
                          <a:spcPct val="115000"/>
                        </a:lnSpc>
                        <a:spcAft>
                          <a:spcPts val="0"/>
                        </a:spcAft>
                      </a:pPr>
                      <a:r>
                        <a:rPr lang="az-Cyrl-AZ" sz="1800">
                          <a:effectLst/>
                        </a:rPr>
                        <a:t>0</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-100</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-100</a:t>
                      </a:r>
                      <a:endParaRPr lang="ru-RU" sz="1800">
                        <a:effectLst/>
                        <a:latin typeface="Times New Roman"/>
                        <a:ea typeface="Times New Roman"/>
                      </a:endParaRPr>
                    </a:p>
                  </a:txBody>
                  <a:tcPr marL="68580" marR="68580" marT="0" marB="0"/>
                </a:tc>
              </a:tr>
              <a:tr h="167640">
                <a:tc>
                  <a:txBody>
                    <a:bodyPr/>
                    <a:lstStyle/>
                    <a:p>
                      <a:pPr algn="ctr">
                        <a:lnSpc>
                          <a:spcPct val="115000"/>
                        </a:lnSpc>
                        <a:spcAft>
                          <a:spcPts val="0"/>
                        </a:spcAft>
                      </a:pPr>
                      <a:r>
                        <a:rPr lang="az-Cyrl-AZ" sz="1800">
                          <a:effectLst/>
                        </a:rPr>
                        <a:t>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20</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0,909</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18,18</a:t>
                      </a:r>
                      <a:endParaRPr lang="ru-RU" sz="1800">
                        <a:effectLst/>
                        <a:latin typeface="Times New Roman"/>
                        <a:ea typeface="Times New Roman"/>
                      </a:endParaRPr>
                    </a:p>
                  </a:txBody>
                  <a:tcPr marL="68580" marR="68580" marT="0" marB="0"/>
                </a:tc>
              </a:tr>
              <a:tr h="167640">
                <a:tc>
                  <a:txBody>
                    <a:bodyPr/>
                    <a:lstStyle/>
                    <a:p>
                      <a:pPr algn="ctr">
                        <a:lnSpc>
                          <a:spcPct val="115000"/>
                        </a:lnSpc>
                        <a:spcAft>
                          <a:spcPts val="0"/>
                        </a:spcAft>
                      </a:pPr>
                      <a:r>
                        <a:rPr lang="az-Cyrl-AZ" sz="1800">
                          <a:effectLst/>
                        </a:rPr>
                        <a:t>2</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55</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0,826</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45,45</a:t>
                      </a:r>
                      <a:endParaRPr lang="ru-RU" sz="1800">
                        <a:effectLst/>
                        <a:latin typeface="Times New Roman"/>
                        <a:ea typeface="Times New Roman"/>
                      </a:endParaRPr>
                    </a:p>
                  </a:txBody>
                  <a:tcPr marL="68580" marR="68580" marT="0" marB="0"/>
                </a:tc>
              </a:tr>
              <a:tr h="167640">
                <a:tc>
                  <a:txBody>
                    <a:bodyPr/>
                    <a:lstStyle/>
                    <a:p>
                      <a:pPr algn="ctr">
                        <a:lnSpc>
                          <a:spcPct val="115000"/>
                        </a:lnSpc>
                        <a:spcAft>
                          <a:spcPts val="0"/>
                        </a:spcAft>
                      </a:pPr>
                      <a:r>
                        <a:rPr lang="az-Cyrl-AZ" sz="1800">
                          <a:effectLst/>
                        </a:rPr>
                        <a:t>3</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55</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0,751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41,32</a:t>
                      </a:r>
                      <a:endParaRPr lang="ru-RU" sz="1800">
                        <a:effectLst/>
                        <a:latin typeface="Times New Roman"/>
                        <a:ea typeface="Times New Roman"/>
                      </a:endParaRPr>
                    </a:p>
                  </a:txBody>
                  <a:tcPr marL="68580" marR="68580" marT="0" marB="0"/>
                </a:tc>
              </a:tr>
              <a:tr h="167640">
                <a:tc>
                  <a:txBody>
                    <a:bodyPr/>
                    <a:lstStyle/>
                    <a:p>
                      <a:pPr>
                        <a:lnSpc>
                          <a:spcPct val="115000"/>
                        </a:lnSpc>
                        <a:spcAft>
                          <a:spcPts val="0"/>
                        </a:spcAft>
                      </a:pPr>
                      <a:r>
                        <a:rPr lang="ru-RU" sz="1800">
                          <a:effectLst/>
                        </a:rPr>
                        <a:t>Чистая приведенная стоимость</a:t>
                      </a:r>
                      <a:endParaRPr lang="ru-RU" sz="1800">
                        <a:effectLst/>
                        <a:latin typeface="Times New Roman"/>
                        <a:ea typeface="Times New Roman"/>
                      </a:endParaRPr>
                    </a:p>
                  </a:txBody>
                  <a:tcPr marL="68580" marR="68580" marT="0" marB="0"/>
                </a:tc>
                <a:tc>
                  <a:txBody>
                    <a:bodyPr/>
                    <a:lstStyle/>
                    <a:p>
                      <a:pPr>
                        <a:lnSpc>
                          <a:spcPct val="115000"/>
                        </a:lnSpc>
                        <a:spcAft>
                          <a:spcPts val="0"/>
                        </a:spcAft>
                      </a:pPr>
                      <a:r>
                        <a:rPr lang="az-Cyrl-AZ" sz="1800">
                          <a:effectLst/>
                        </a:rPr>
                        <a:t> </a:t>
                      </a:r>
                      <a:endParaRPr lang="ru-RU" sz="1800">
                        <a:effectLst/>
                        <a:latin typeface="Times New Roman"/>
                        <a:ea typeface="Times New Roman"/>
                      </a:endParaRPr>
                    </a:p>
                  </a:txBody>
                  <a:tcPr marL="68580" marR="68580" marT="0" marB="0"/>
                </a:tc>
                <a:tc>
                  <a:txBody>
                    <a:bodyPr/>
                    <a:lstStyle/>
                    <a:p>
                      <a:pPr>
                        <a:lnSpc>
                          <a:spcPct val="115000"/>
                        </a:lnSpc>
                        <a:spcAft>
                          <a:spcPts val="0"/>
                        </a:spcAft>
                      </a:pPr>
                      <a:r>
                        <a:rPr lang="az-Cyrl-AZ" sz="1800">
                          <a:effectLst/>
                        </a:rPr>
                        <a:t> </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dirty="0">
                          <a:effectLst/>
                        </a:rPr>
                        <a:t>4,95</a:t>
                      </a:r>
                      <a:endParaRPr lang="ru-RU" sz="1800" dirty="0">
                        <a:effectLst/>
                        <a:latin typeface="Times New Roman"/>
                        <a:ea typeface="Times New Roman"/>
                      </a:endParaRPr>
                    </a:p>
                  </a:txBody>
                  <a:tcPr marL="68580" marR="68580" marT="0" marB="0"/>
                </a:tc>
              </a:tr>
            </a:tbl>
          </a:graphicData>
        </a:graphic>
      </p:graphicFrame>
      <p:sp>
        <p:nvSpPr>
          <p:cNvPr id="4" name="Номер слайда 3"/>
          <p:cNvSpPr>
            <a:spLocks noGrp="1"/>
          </p:cNvSpPr>
          <p:nvPr>
            <p:ph type="sldNum" sz="quarter" idx="12"/>
          </p:nvPr>
        </p:nvSpPr>
        <p:spPr/>
        <p:txBody>
          <a:bodyPr/>
          <a:lstStyle/>
          <a:p>
            <a:fld id="{B19B0651-EE4F-4900-A07F-96A6BFA9D0F0}" type="slidenum">
              <a:rPr lang="ru-RU" smtClean="0"/>
              <a:t>140</a:t>
            </a:fld>
            <a:endParaRPr lang="ru-RU"/>
          </a:p>
        </p:txBody>
      </p:sp>
      <p:sp>
        <p:nvSpPr>
          <p:cNvPr id="3" name="Прямоугольник 2"/>
          <p:cNvSpPr/>
          <p:nvPr/>
        </p:nvSpPr>
        <p:spPr>
          <a:xfrm>
            <a:off x="683568" y="5085184"/>
            <a:ext cx="7488832" cy="369332"/>
          </a:xfrm>
          <a:prstGeom prst="rect">
            <a:avLst/>
          </a:prstGeom>
        </p:spPr>
        <p:txBody>
          <a:bodyPr wrap="square">
            <a:spAutoFit/>
          </a:bodyPr>
          <a:lstStyle/>
          <a:p>
            <a:r>
              <a:rPr lang="az-Cyrl-AZ" dirty="0"/>
              <a:t>Вывод - проект принимается к дальнейшему рассмотрению</a:t>
            </a:r>
            <a:endParaRPr lang="ru-RU" dirty="0"/>
          </a:p>
        </p:txBody>
      </p:sp>
    </p:spTree>
    <p:extLst>
      <p:ext uri="{BB962C8B-B14F-4D97-AF65-F5344CB8AC3E}">
        <p14:creationId xmlns:p14="http://schemas.microsoft.com/office/powerpoint/2010/main" val="415587929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Тема 4. Цены и валютные курсы: Паритет покупательной </a:t>
            </a:r>
            <a:r>
              <a:rPr lang="ru-RU" dirty="0" smtClean="0"/>
              <a:t>способности</a:t>
            </a:r>
            <a:endParaRPr lang="ru-RU" dirty="0"/>
          </a:p>
        </p:txBody>
      </p:sp>
      <p:sp>
        <p:nvSpPr>
          <p:cNvPr id="3" name="Объект 2"/>
          <p:cNvSpPr>
            <a:spLocks noGrp="1"/>
          </p:cNvSpPr>
          <p:nvPr>
            <p:ph idx="1"/>
          </p:nvPr>
        </p:nvSpPr>
        <p:spPr/>
        <p:txBody>
          <a:bodyPr anchor="ctr"/>
          <a:lstStyle/>
          <a:p>
            <a:pPr marL="0" indent="0">
              <a:buNone/>
            </a:pPr>
            <a:r>
              <a:rPr lang="ru-RU" dirty="0"/>
              <a:t>4.1. Абсолютный паритет покупательной способности</a:t>
            </a:r>
          </a:p>
          <a:p>
            <a:pPr marL="0" indent="0">
              <a:buNone/>
            </a:pPr>
            <a:r>
              <a:rPr lang="ru-RU" dirty="0"/>
              <a:t>4.2. Индекс Биг-Мака</a:t>
            </a:r>
          </a:p>
          <a:p>
            <a:pPr marL="0" indent="0">
              <a:buNone/>
            </a:pPr>
            <a:r>
              <a:rPr lang="ru-RU" dirty="0"/>
              <a:t>4.3. Относительный паритет покупательной способности</a:t>
            </a:r>
          </a:p>
          <a:p>
            <a:pPr marL="0" indent="0">
              <a:buNone/>
            </a:pPr>
            <a:r>
              <a:rPr lang="ru-RU" dirty="0"/>
              <a:t>4.4. Переоцененные и недооцененные валюты</a:t>
            </a:r>
          </a:p>
          <a:p>
            <a:pPr marL="0" indent="0">
              <a:buNone/>
            </a:pPr>
            <a:r>
              <a:rPr lang="ru-RU" dirty="0"/>
              <a:t>4.5. Реальные обменные курсы</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141</a:t>
            </a:fld>
            <a:endParaRPr lang="ru-RU"/>
          </a:p>
        </p:txBody>
      </p:sp>
    </p:spTree>
    <p:extLst>
      <p:ext uri="{BB962C8B-B14F-4D97-AF65-F5344CB8AC3E}">
        <p14:creationId xmlns:p14="http://schemas.microsoft.com/office/powerpoint/2010/main" val="272990640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4.1. Абсолютный паритет покупательной </a:t>
            </a:r>
            <a:r>
              <a:rPr lang="ru-RU" dirty="0" smtClean="0"/>
              <a:t>способности</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62500" lnSpcReduction="20000"/>
              </a:bodyPr>
              <a:lstStyle/>
              <a:p>
                <a:pPr marL="0" indent="0">
                  <a:buNone/>
                </a:pPr>
                <a:r>
                  <a:rPr lang="ru-RU" dirty="0" smtClean="0"/>
                  <a:t>Паритет покупательной способности — соотношение двух или нескольких денежных единиц, валют разных стран, устанавливаемое по их покупательной способности применительно к определённому набору товаров и услуг.</a:t>
                </a:r>
              </a:p>
              <a:p>
                <a:pPr marL="0" indent="0">
                  <a:buNone/>
                </a:pPr>
                <a:r>
                  <a:rPr lang="ru-RU" dirty="0"/>
                  <a:t>Абсолютный </a:t>
                </a:r>
                <a:r>
                  <a:rPr lang="ru-RU" dirty="0" smtClean="0"/>
                  <a:t>ППС</a:t>
                </a:r>
                <a14:m>
                  <m:oMath xmlns:m="http://schemas.openxmlformats.org/officeDocument/2006/math">
                    <m:r>
                      <a:rPr lang="ru-RU" b="0" i="0" smtClean="0">
                        <a:latin typeface="Cambria Math"/>
                      </a:rPr>
                      <m:t>: </m:t>
                    </m:r>
                    <m:r>
                      <a:rPr lang="az-Cyrl-AZ" i="1">
                        <a:latin typeface="Cambria Math"/>
                      </a:rPr>
                      <m:t>𝐸</m:t>
                    </m:r>
                    <m:r>
                      <a:rPr lang="az-Cyrl-AZ" i="1">
                        <a:latin typeface="Cambria Math"/>
                      </a:rPr>
                      <m:t>=</m:t>
                    </m:r>
                    <m:f>
                      <m:fPr>
                        <m:ctrlPr>
                          <a:rPr lang="ru-RU" i="1">
                            <a:latin typeface="Cambria Math"/>
                          </a:rPr>
                        </m:ctrlPr>
                      </m:fPr>
                      <m:num>
                        <m:r>
                          <a:rPr lang="az-Cyrl-AZ" i="1">
                            <a:latin typeface="Cambria Math"/>
                          </a:rPr>
                          <m:t>𝑃</m:t>
                        </m:r>
                      </m:num>
                      <m:den>
                        <m:sSup>
                          <m:sSupPr>
                            <m:ctrlPr>
                              <a:rPr lang="ru-RU" i="1">
                                <a:latin typeface="Cambria Math"/>
                              </a:rPr>
                            </m:ctrlPr>
                          </m:sSupPr>
                          <m:e>
                            <m:r>
                              <a:rPr lang="az-Cyrl-AZ" i="1">
                                <a:latin typeface="Cambria Math"/>
                              </a:rPr>
                              <m:t>𝑃</m:t>
                            </m:r>
                          </m:e>
                          <m:sup>
                            <m:r>
                              <a:rPr lang="az-Cyrl-AZ" i="1">
                                <a:latin typeface="Cambria Math"/>
                              </a:rPr>
                              <m:t>𝐹</m:t>
                            </m:r>
                          </m:sup>
                        </m:sSup>
                      </m:den>
                    </m:f>
                    <m:r>
                      <a:rPr lang="az-Cyrl-AZ" i="1">
                        <a:latin typeface="Cambria Math"/>
                      </a:rPr>
                      <m:t>,</m:t>
                    </m:r>
                  </m:oMath>
                </a14:m>
                <a:endParaRPr lang="ru-RU" dirty="0" smtClean="0"/>
              </a:p>
              <a:p>
                <a:pPr marL="0" indent="0">
                  <a:buNone/>
                </a:pPr>
                <a:r>
                  <a:rPr lang="ru-RU" dirty="0"/>
                  <a:t>где</a:t>
                </a:r>
                <a:r>
                  <a:rPr lang="ru-RU" i="1" dirty="0"/>
                  <a:t> </a:t>
                </a:r>
                <a:r>
                  <a:rPr lang="en-US" i="1" dirty="0"/>
                  <a:t>E</a:t>
                </a:r>
                <a:r>
                  <a:rPr lang="en-US" dirty="0"/>
                  <a:t> </a:t>
                </a:r>
                <a:r>
                  <a:rPr lang="ru-RU" dirty="0"/>
                  <a:t>– это текущий обменный курс валюты (количество местной валюты за единицу иностранной);</a:t>
                </a:r>
              </a:p>
              <a:p>
                <a:pPr marL="0" indent="0">
                  <a:buNone/>
                </a:pPr>
                <a:r>
                  <a:rPr lang="en-US" i="1" dirty="0"/>
                  <a:t>P</a:t>
                </a:r>
                <a:r>
                  <a:rPr lang="en-US" dirty="0"/>
                  <a:t> </a:t>
                </a:r>
                <a:r>
                  <a:rPr lang="ru-RU" dirty="0"/>
                  <a:t>– местный индекс цен;</a:t>
                </a:r>
              </a:p>
              <a:p>
                <a:pPr marL="0" indent="0">
                  <a:buNone/>
                </a:pPr>
                <a14:m>
                  <m:oMath xmlns:m="http://schemas.openxmlformats.org/officeDocument/2006/math">
                    <m:sSup>
                      <m:sSupPr>
                        <m:ctrlPr>
                          <a:rPr lang="ru-RU" i="1">
                            <a:latin typeface="Cambria Math"/>
                          </a:rPr>
                        </m:ctrlPr>
                      </m:sSupPr>
                      <m:e>
                        <m:r>
                          <a:rPr lang="en-US" i="1">
                            <a:latin typeface="Cambria Math"/>
                          </a:rPr>
                          <m:t>𝑃</m:t>
                        </m:r>
                      </m:e>
                      <m:sup>
                        <m:r>
                          <a:rPr lang="en-US" i="1">
                            <a:latin typeface="Cambria Math"/>
                          </a:rPr>
                          <m:t>𝐹</m:t>
                        </m:r>
                      </m:sup>
                    </m:sSup>
                  </m:oMath>
                </a14:m>
                <a:r>
                  <a:rPr lang="en-US" dirty="0"/>
                  <a:t> </a:t>
                </a:r>
                <a:r>
                  <a:rPr lang="ru-RU" dirty="0"/>
                  <a:t>– иностранный индекс цен.</a:t>
                </a:r>
              </a:p>
              <a:p>
                <a:pPr marL="0" indent="0">
                  <a:buNone/>
                </a:pPr>
                <a:r>
                  <a:rPr lang="ru-RU" dirty="0"/>
                  <a:t>Под</a:t>
                </a:r>
                <a:r>
                  <a:rPr lang="ru-RU" i="1" dirty="0"/>
                  <a:t> </a:t>
                </a:r>
                <a:r>
                  <a:rPr lang="en-US" i="1" dirty="0"/>
                  <a:t>P</a:t>
                </a:r>
                <a:r>
                  <a:rPr lang="en-US" dirty="0"/>
                  <a:t> </a:t>
                </a:r>
                <a:r>
                  <a:rPr lang="ru-RU" dirty="0"/>
                  <a:t>и </a:t>
                </a:r>
                <a14:m>
                  <m:oMath xmlns:m="http://schemas.openxmlformats.org/officeDocument/2006/math">
                    <m:sSup>
                      <m:sSupPr>
                        <m:ctrlPr>
                          <a:rPr lang="ru-RU" i="1">
                            <a:latin typeface="Cambria Math"/>
                          </a:rPr>
                        </m:ctrlPr>
                      </m:sSupPr>
                      <m:e>
                        <m:r>
                          <a:rPr lang="en-US" i="1">
                            <a:latin typeface="Cambria Math"/>
                          </a:rPr>
                          <m:t>𝑃</m:t>
                        </m:r>
                      </m:e>
                      <m:sup>
                        <m:r>
                          <a:rPr lang="en-US" i="1">
                            <a:latin typeface="Cambria Math"/>
                          </a:rPr>
                          <m:t>𝐹</m:t>
                        </m:r>
                      </m:sup>
                    </m:sSup>
                  </m:oMath>
                </a14:m>
                <a:r>
                  <a:rPr lang="en-US" dirty="0"/>
                  <a:t> </a:t>
                </a:r>
                <a:r>
                  <a:rPr lang="ru-RU" dirty="0"/>
                  <a:t>могут пониматься индексы потребительских цен или промышленные индексы цен.</a:t>
                </a:r>
              </a:p>
              <a:p>
                <a:pPr marL="0" indent="0">
                  <a:buNone/>
                </a:pPr>
                <a:r>
                  <a:rPr lang="ru-RU" dirty="0"/>
                  <a:t>Абсолютный </a:t>
                </a:r>
                <a:r>
                  <a:rPr lang="ru-RU" dirty="0" smtClean="0"/>
                  <a:t>ППС показывает</a:t>
                </a:r>
                <a:r>
                  <a:rPr lang="ru-RU" dirty="0"/>
                  <a:t>, что обменный курс между двумя валютами равен отношению их индексов цен. </a:t>
                </a:r>
                <a:endParaRPr lang="ru-RU" dirty="0" smtClean="0"/>
              </a:p>
              <a:p>
                <a:pPr marL="0" indent="0">
                  <a:buNone/>
                </a:pPr>
                <a:r>
                  <a:rPr lang="ru-RU" dirty="0" smtClean="0"/>
                  <a:t>Таким </a:t>
                </a:r>
                <a:r>
                  <a:rPr lang="ru-RU" dirty="0"/>
                  <a:t>образом, валютный курс – это номинальная величина, зависящая от внутренних цен в двух странах</a:t>
                </a:r>
                <a:r>
                  <a:rPr lang="ru-RU" dirty="0" smtClean="0"/>
                  <a:t>.</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l="-741" t="-1887" r="-1037"/>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B19B0651-EE4F-4900-A07F-96A6BFA9D0F0}" type="slidenum">
              <a:rPr lang="ru-RU" smtClean="0"/>
              <a:t>142</a:t>
            </a:fld>
            <a:endParaRPr lang="ru-RU"/>
          </a:p>
        </p:txBody>
      </p:sp>
    </p:spTree>
    <p:extLst>
      <p:ext uri="{BB962C8B-B14F-4D97-AF65-F5344CB8AC3E}">
        <p14:creationId xmlns:p14="http://schemas.microsoft.com/office/powerpoint/2010/main" val="254276919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4.2. Индекс </a:t>
            </a:r>
            <a:r>
              <a:rPr lang="ru-RU" dirty="0" smtClean="0"/>
              <a:t>Биг-Мака</a:t>
            </a:r>
            <a:endParaRPr lang="ru-RU" dirty="0"/>
          </a:p>
        </p:txBody>
      </p:sp>
      <p:sp>
        <p:nvSpPr>
          <p:cNvPr id="3" name="Объект 2"/>
          <p:cNvSpPr>
            <a:spLocks noGrp="1"/>
          </p:cNvSpPr>
          <p:nvPr>
            <p:ph idx="1"/>
          </p:nvPr>
        </p:nvSpPr>
        <p:spPr/>
        <p:txBody>
          <a:bodyPr>
            <a:normAutofit fontScale="85000" lnSpcReduction="20000"/>
          </a:bodyPr>
          <a:lstStyle/>
          <a:p>
            <a:r>
              <a:rPr lang="ru-RU" dirty="0"/>
              <a:t>Индекс Биг-Мака публикуется журналом </a:t>
            </a:r>
            <a:r>
              <a:rPr lang="az-Cyrl-AZ" dirty="0"/>
              <a:t>The Economist</a:t>
            </a:r>
            <a:r>
              <a:rPr lang="ru-RU" dirty="0"/>
              <a:t> (</a:t>
            </a:r>
            <a:r>
              <a:rPr lang="az-Cyrl-AZ" u="sng" dirty="0">
                <a:hlinkClick r:id="rId2"/>
              </a:rPr>
              <a:t>http</a:t>
            </a:r>
            <a:r>
              <a:rPr lang="ru-RU" u="sng" dirty="0">
                <a:hlinkClick r:id="rId2"/>
              </a:rPr>
              <a:t>://</a:t>
            </a:r>
            <a:r>
              <a:rPr lang="az-Cyrl-AZ" u="sng" dirty="0">
                <a:hlinkClick r:id="rId2"/>
              </a:rPr>
              <a:t>www</a:t>
            </a:r>
            <a:r>
              <a:rPr lang="ru-RU" u="sng" dirty="0">
                <a:hlinkClick r:id="rId2"/>
              </a:rPr>
              <a:t>.</a:t>
            </a:r>
            <a:r>
              <a:rPr lang="az-Cyrl-AZ" u="sng" dirty="0">
                <a:hlinkClick r:id="rId2"/>
              </a:rPr>
              <a:t>economist</a:t>
            </a:r>
            <a:r>
              <a:rPr lang="ru-RU" u="sng" dirty="0">
                <a:hlinkClick r:id="rId2"/>
              </a:rPr>
              <a:t>.</a:t>
            </a:r>
            <a:r>
              <a:rPr lang="az-Cyrl-AZ" u="sng" dirty="0">
                <a:hlinkClick r:id="rId2"/>
              </a:rPr>
              <a:t>com</a:t>
            </a:r>
            <a:r>
              <a:rPr lang="ru-RU" dirty="0"/>
              <a:t>) как неформальный способ измерения ППС между двумя валютами, который показывает на сколько соотношение валют соответствует разнице в стоимости одних и тех же товаров в разных </a:t>
            </a:r>
            <a:r>
              <a:rPr lang="ru-RU" dirty="0" smtClean="0"/>
              <a:t>странах</a:t>
            </a:r>
          </a:p>
          <a:p>
            <a:r>
              <a:rPr lang="ru-RU" dirty="0"/>
              <a:t>Рабочее время, основанное на индексе Биг-Мака дает более реалистичный обзор покупательной способности среднего работника, поскольку здесь принимаются во внимание больше факторов, такие как местные </a:t>
            </a:r>
            <a:r>
              <a:rPr lang="ru-RU" dirty="0" smtClean="0"/>
              <a:t>зарплаты (</a:t>
            </a:r>
            <a:r>
              <a:rPr lang="az-Cyrl-AZ" dirty="0"/>
              <a:t>Wealth Management Research</a:t>
            </a:r>
            <a:r>
              <a:rPr lang="ru-RU" dirty="0"/>
              <a:t> швейцарского банка </a:t>
            </a:r>
            <a:r>
              <a:rPr lang="az-Cyrl-AZ" dirty="0"/>
              <a:t>UBS</a:t>
            </a:r>
            <a:r>
              <a:rPr lang="ru-RU" dirty="0" smtClean="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143</a:t>
            </a:fld>
            <a:endParaRPr lang="ru-RU"/>
          </a:p>
        </p:txBody>
      </p:sp>
    </p:spTree>
    <p:extLst>
      <p:ext uri="{BB962C8B-B14F-4D97-AF65-F5344CB8AC3E}">
        <p14:creationId xmlns:p14="http://schemas.microsoft.com/office/powerpoint/2010/main" val="360429051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B19B0651-EE4F-4900-A07F-96A6BFA9D0F0}" type="slidenum">
              <a:rPr lang="ru-RU" smtClean="0"/>
              <a:t>144</a:t>
            </a:fld>
            <a:endParaRPr lang="ru-RU"/>
          </a:p>
        </p:txBody>
      </p:sp>
      <p:pic>
        <p:nvPicPr>
          <p:cNvPr id="5" name="Объект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88640"/>
            <a:ext cx="3744416" cy="5904656"/>
          </a:xfrm>
          <a:prstGeom prst="rect">
            <a:avLst/>
          </a:prstGeom>
          <a:noFill/>
          <a:ln>
            <a:noFill/>
          </a:ln>
        </p:spPr>
      </p:pic>
      <p:sp>
        <p:nvSpPr>
          <p:cNvPr id="6" name="Прямоугольник 5"/>
          <p:cNvSpPr/>
          <p:nvPr/>
        </p:nvSpPr>
        <p:spPr>
          <a:xfrm rot="16200000">
            <a:off x="3329247" y="3015571"/>
            <a:ext cx="4572000" cy="646331"/>
          </a:xfrm>
          <a:prstGeom prst="rect">
            <a:avLst/>
          </a:prstGeom>
        </p:spPr>
        <p:txBody>
          <a:bodyPr>
            <a:spAutoFit/>
          </a:bodyPr>
          <a:lstStyle/>
          <a:p>
            <a:r>
              <a:rPr lang="ru-RU" dirty="0" smtClean="0"/>
              <a:t>Источник</a:t>
            </a:r>
            <a:r>
              <a:rPr lang="en-US" dirty="0" smtClean="0"/>
              <a:t>: </a:t>
            </a:r>
            <a:r>
              <a:rPr lang="en-US" dirty="0"/>
              <a:t>McDonald`s, </a:t>
            </a:r>
            <a:r>
              <a:rPr lang="ru-RU" dirty="0" smtClean="0"/>
              <a:t/>
            </a:r>
            <a:br>
              <a:rPr lang="ru-RU" dirty="0" smtClean="0"/>
            </a:br>
            <a:r>
              <a:rPr lang="en-US" dirty="0" smtClean="0"/>
              <a:t>The </a:t>
            </a:r>
            <a:r>
              <a:rPr lang="en-US" dirty="0"/>
              <a:t>Economist. July 23, 2014.</a:t>
            </a:r>
            <a:endParaRPr lang="ru-RU" dirty="0"/>
          </a:p>
        </p:txBody>
      </p:sp>
    </p:spTree>
    <p:extLst>
      <p:ext uri="{BB962C8B-B14F-4D97-AF65-F5344CB8AC3E}">
        <p14:creationId xmlns:p14="http://schemas.microsoft.com/office/powerpoint/2010/main" val="117061184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4.3. Относительный паритет покупательной </a:t>
            </a:r>
            <a:r>
              <a:rPr lang="ru-RU" dirty="0" smtClean="0"/>
              <a:t>способности</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lnSpcReduction="20000"/>
              </a:bodyPr>
              <a:lstStyle/>
              <a:p>
                <a:r>
                  <a:rPr lang="ru-RU" dirty="0" smtClean="0"/>
                  <a:t>Относительный </a:t>
                </a:r>
                <a:r>
                  <a:rPr lang="ru-RU" dirty="0"/>
                  <a:t>ППС выполняется </a:t>
                </a:r>
                <a:r>
                  <a:rPr lang="ru-RU" dirty="0" smtClean="0"/>
                  <a:t>если</a:t>
                </a:r>
              </a:p>
              <a:p>
                <a:pPr marL="0" indent="0">
                  <a:buNone/>
                </a:pPr>
                <a14:m>
                  <m:oMathPara xmlns:m="http://schemas.openxmlformats.org/officeDocument/2006/math">
                    <m:oMathParaPr>
                      <m:jc m:val="centerGroup"/>
                    </m:oMathParaPr>
                    <m:oMath xmlns:m="http://schemas.openxmlformats.org/officeDocument/2006/math">
                      <m:r>
                        <a:rPr lang="az-Cyrl-AZ" i="1">
                          <a:latin typeface="Cambria Math"/>
                        </a:rPr>
                        <m:t>∆</m:t>
                      </m:r>
                      <m:r>
                        <a:rPr lang="az-Cyrl-AZ" i="1">
                          <a:latin typeface="Cambria Math"/>
                        </a:rPr>
                        <m:t>𝐸</m:t>
                      </m:r>
                      <m:r>
                        <a:rPr lang="az-Cyrl-AZ" i="1">
                          <a:latin typeface="Cambria Math"/>
                        </a:rPr>
                        <m:t>=∆</m:t>
                      </m:r>
                      <m:r>
                        <a:rPr lang="az-Cyrl-AZ" i="1">
                          <a:latin typeface="Cambria Math"/>
                        </a:rPr>
                        <m:t>𝑃</m:t>
                      </m:r>
                      <m:r>
                        <a:rPr lang="az-Cyrl-AZ" i="1">
                          <a:latin typeface="Cambria Math"/>
                        </a:rPr>
                        <m:t>−</m:t>
                      </m:r>
                      <m:sSup>
                        <m:sSupPr>
                          <m:ctrlPr>
                            <a:rPr lang="ru-RU" i="1">
                              <a:latin typeface="Cambria Math"/>
                            </a:rPr>
                          </m:ctrlPr>
                        </m:sSupPr>
                        <m:e>
                          <m:r>
                            <a:rPr lang="az-Cyrl-AZ" i="1">
                              <a:latin typeface="Cambria Math"/>
                            </a:rPr>
                            <m:t>∆</m:t>
                          </m:r>
                          <m:r>
                            <a:rPr lang="az-Cyrl-AZ" i="1">
                              <a:latin typeface="Cambria Math"/>
                            </a:rPr>
                            <m:t>𝑃</m:t>
                          </m:r>
                        </m:e>
                        <m:sup>
                          <m:r>
                            <a:rPr lang="az-Cyrl-AZ" i="1">
                              <a:latin typeface="Cambria Math"/>
                            </a:rPr>
                            <m:t>𝐹</m:t>
                          </m:r>
                        </m:sup>
                      </m:sSup>
                      <m:r>
                        <a:rPr lang="az-Cyrl-AZ" i="1">
                          <a:latin typeface="Cambria Math"/>
                        </a:rPr>
                        <m:t>,</m:t>
                      </m:r>
                    </m:oMath>
                  </m:oMathPara>
                </a14:m>
                <a:endParaRPr lang="ru-RU" dirty="0" smtClean="0"/>
              </a:p>
              <a:p>
                <a:r>
                  <a:rPr lang="ru-RU" dirty="0"/>
                  <a:t>где </a:t>
                </a:r>
                <a14:m>
                  <m:oMath xmlns:m="http://schemas.openxmlformats.org/officeDocument/2006/math">
                    <m:r>
                      <a:rPr lang="ru-RU">
                        <a:latin typeface="Cambria Math"/>
                      </a:rPr>
                      <m:t>∆</m:t>
                    </m:r>
                    <m:r>
                      <m:rPr>
                        <m:sty m:val="p"/>
                      </m:rPr>
                      <a:rPr lang="en-US">
                        <a:latin typeface="Cambria Math"/>
                      </a:rPr>
                      <m:t>E</m:t>
                    </m:r>
                  </m:oMath>
                </a14:m>
                <a:r>
                  <a:rPr lang="en-US" dirty="0"/>
                  <a:t> </a:t>
                </a:r>
                <a:r>
                  <a:rPr lang="ru-RU" dirty="0"/>
                  <a:t>– это процентное изменение курса местной валюты, которое равно разнице между процентным изменением местного уровня цен (</a:t>
                </a:r>
                <a14:m>
                  <m:oMath xmlns:m="http://schemas.openxmlformats.org/officeDocument/2006/math">
                    <m:r>
                      <a:rPr lang="ru-RU">
                        <a:latin typeface="Cambria Math"/>
                      </a:rPr>
                      <m:t>∆</m:t>
                    </m:r>
                    <m:r>
                      <m:rPr>
                        <m:sty m:val="p"/>
                      </m:rPr>
                      <a:rPr lang="en-US">
                        <a:latin typeface="Cambria Math"/>
                      </a:rPr>
                      <m:t>P</m:t>
                    </m:r>
                  </m:oMath>
                </a14:m>
                <a:r>
                  <a:rPr lang="ru-RU" dirty="0"/>
                  <a:t>) и процентным изменением иностранного уровня цен (</a:t>
                </a:r>
                <a14:m>
                  <m:oMath xmlns:m="http://schemas.openxmlformats.org/officeDocument/2006/math">
                    <m:sSup>
                      <m:sSupPr>
                        <m:ctrlPr>
                          <a:rPr lang="ru-RU" i="1">
                            <a:latin typeface="Cambria Math"/>
                          </a:rPr>
                        </m:ctrlPr>
                      </m:sSupPr>
                      <m:e>
                        <m:r>
                          <a:rPr lang="ru-RU">
                            <a:latin typeface="Cambria Math"/>
                          </a:rPr>
                          <m:t>∆</m:t>
                        </m:r>
                        <m:r>
                          <m:rPr>
                            <m:sty m:val="p"/>
                          </m:rPr>
                          <a:rPr lang="en-US">
                            <a:latin typeface="Cambria Math"/>
                          </a:rPr>
                          <m:t>P</m:t>
                        </m:r>
                      </m:e>
                      <m:sup>
                        <m:r>
                          <m:rPr>
                            <m:sty m:val="p"/>
                          </m:rPr>
                          <a:rPr lang="en-US">
                            <a:latin typeface="Cambria Math"/>
                          </a:rPr>
                          <m:t>F</m:t>
                        </m:r>
                      </m:sup>
                    </m:sSup>
                  </m:oMath>
                </a14:m>
                <a:r>
                  <a:rPr lang="ru-RU" dirty="0"/>
                  <a:t>).</a:t>
                </a:r>
              </a:p>
              <a:p>
                <a:r>
                  <a:rPr lang="ru-RU" dirty="0"/>
                  <a:t>Абсолютный ППС утверждает, что обменный курс валют равен отношению ценовых индексов, относительный ППС имеет дело с процентными изменениями этих переменных</a:t>
                </a:r>
                <a:r>
                  <a:rPr lang="ru-RU" dirty="0" smtClean="0"/>
                  <a:t>.</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l="-1481" t="-3504" r="-741" b="-2965"/>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B19B0651-EE4F-4900-A07F-96A6BFA9D0F0}" type="slidenum">
              <a:rPr lang="ru-RU" smtClean="0"/>
              <a:t>145</a:t>
            </a:fld>
            <a:endParaRPr lang="ru-RU"/>
          </a:p>
        </p:txBody>
      </p:sp>
    </p:spTree>
    <p:extLst>
      <p:ext uri="{BB962C8B-B14F-4D97-AF65-F5344CB8AC3E}">
        <p14:creationId xmlns:p14="http://schemas.microsoft.com/office/powerpoint/2010/main" val="145839129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Особенности относительного ППС</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62500" lnSpcReduction="20000"/>
              </a:bodyPr>
              <a:lstStyle/>
              <a:p>
                <a:r>
                  <a:rPr lang="ru-RU" dirty="0"/>
                  <a:t>Е</a:t>
                </a:r>
                <a:r>
                  <a:rPr lang="ru-RU" dirty="0" smtClean="0"/>
                  <a:t>сли </a:t>
                </a:r>
                <a:r>
                  <a:rPr lang="ru-RU" dirty="0"/>
                  <a:t>выполняется условие абсолютного ППС, то выполняется также относительный ППС. Однако, если абсолютный ППС не выполняется, то относительный ППС все же может. Это связано с тем, что курс местной валюты </a:t>
                </a:r>
                <a:r>
                  <a:rPr lang="en-US" i="1" dirty="0"/>
                  <a:t>E</a:t>
                </a:r>
                <a:r>
                  <a:rPr lang="ru-RU" dirty="0"/>
                  <a:t>  может быть не равен </a:t>
                </a:r>
                <a14:m>
                  <m:oMath xmlns:m="http://schemas.openxmlformats.org/officeDocument/2006/math">
                    <m:f>
                      <m:fPr>
                        <m:ctrlPr>
                          <a:rPr lang="ru-RU" i="1">
                            <a:latin typeface="Cambria Math"/>
                          </a:rPr>
                        </m:ctrlPr>
                      </m:fPr>
                      <m:num>
                        <m:r>
                          <a:rPr lang="en-US" i="1">
                            <a:latin typeface="Cambria Math"/>
                          </a:rPr>
                          <m:t>𝑃</m:t>
                        </m:r>
                      </m:num>
                      <m:den>
                        <m:sSup>
                          <m:sSupPr>
                            <m:ctrlPr>
                              <a:rPr lang="ru-RU" i="1">
                                <a:latin typeface="Cambria Math"/>
                              </a:rPr>
                            </m:ctrlPr>
                          </m:sSupPr>
                          <m:e>
                            <m:r>
                              <a:rPr lang="en-US" i="1">
                                <a:latin typeface="Cambria Math"/>
                              </a:rPr>
                              <m:t>𝑃</m:t>
                            </m:r>
                          </m:e>
                          <m:sup>
                            <m:r>
                              <a:rPr lang="en-US" i="1">
                                <a:latin typeface="Cambria Math"/>
                              </a:rPr>
                              <m:t>𝐹</m:t>
                            </m:r>
                          </m:sup>
                        </m:sSup>
                      </m:den>
                    </m:f>
                  </m:oMath>
                </a14:m>
                <a:r>
                  <a:rPr lang="ru-RU" dirty="0"/>
                  <a:t>, но процентное изменение валютного курса может быть равно разнице в процентах инфляции в двух странах</a:t>
                </a:r>
                <a:r>
                  <a:rPr lang="ru-RU" dirty="0" smtClean="0"/>
                  <a:t>.</a:t>
                </a:r>
              </a:p>
              <a:p>
                <a:r>
                  <a:rPr lang="ru-RU" dirty="0"/>
                  <a:t>Обычно ППС выполняется лучше для годовых данных, по сравнению с месячными, поскольку больший временной интервал позволяет большую инфляцию. </a:t>
                </a:r>
                <a:endParaRPr lang="ru-RU" dirty="0" smtClean="0"/>
              </a:p>
              <a:p>
                <a:r>
                  <a:rPr lang="ru-RU" dirty="0"/>
                  <a:t>Изменения относительных цен могут быть также причиной того, что ППС выполняется лучше в долгосрочном плане, чем в краткосрочном. </a:t>
                </a:r>
                <a:endParaRPr lang="ru-RU" dirty="0" smtClean="0"/>
              </a:p>
              <a:p>
                <a:r>
                  <a:rPr lang="ru-RU" dirty="0"/>
                  <a:t>Отклонения от ППС также возможны, потому что для международной торговли характерны временные лаги между заказом и поставкой. Цены обычно устанавливаются в договоре в момент его заключения, в то время как товары могут быть поставлены несколько месяцев </a:t>
                </a:r>
                <a:r>
                  <a:rPr lang="ru-RU" dirty="0" smtClean="0"/>
                  <a:t>спустя.</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l="-593" t="-1887" r="-1259"/>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B19B0651-EE4F-4900-A07F-96A6BFA9D0F0}" type="slidenum">
              <a:rPr lang="ru-RU" smtClean="0"/>
              <a:t>146</a:t>
            </a:fld>
            <a:endParaRPr lang="ru-RU"/>
          </a:p>
        </p:txBody>
      </p:sp>
    </p:spTree>
    <p:extLst>
      <p:ext uri="{BB962C8B-B14F-4D97-AF65-F5344CB8AC3E}">
        <p14:creationId xmlns:p14="http://schemas.microsoft.com/office/powerpoint/2010/main" val="314736090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4.4. Переоцененные и недооцененные </a:t>
            </a:r>
            <a:r>
              <a:rPr lang="ru-RU" dirty="0" smtClean="0"/>
              <a:t>валюты</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77500" lnSpcReduction="20000"/>
              </a:bodyPr>
              <a:lstStyle/>
              <a:p>
                <a:r>
                  <a:rPr lang="ru-RU" dirty="0"/>
                  <a:t>Если мы понаблюдаем за текущим обменным курсом (</a:t>
                </a:r>
                <a:r>
                  <a:rPr lang="az-Cyrl-AZ" i="1" dirty="0"/>
                  <a:t>E</a:t>
                </a:r>
                <a:r>
                  <a:rPr lang="ru-RU" dirty="0"/>
                  <a:t>), местным индексом цен (</a:t>
                </a:r>
                <a:r>
                  <a:rPr lang="az-Cyrl-AZ" i="1" dirty="0"/>
                  <a:t>P</a:t>
                </a:r>
                <a:r>
                  <a:rPr lang="ru-RU" dirty="0"/>
                  <a:t>) и зарубежным индексом цен (</a:t>
                </a:r>
                <a14:m>
                  <m:oMath xmlns:m="http://schemas.openxmlformats.org/officeDocument/2006/math">
                    <m:sSup>
                      <m:sSupPr>
                        <m:ctrlPr>
                          <a:rPr lang="ru-RU" i="1">
                            <a:latin typeface="Cambria Math"/>
                          </a:rPr>
                        </m:ctrlPr>
                      </m:sSupPr>
                      <m:e>
                        <m:r>
                          <a:rPr lang="az-Cyrl-AZ" i="1">
                            <a:latin typeface="Cambria Math"/>
                          </a:rPr>
                          <m:t>𝑃</m:t>
                        </m:r>
                      </m:e>
                      <m:sup>
                        <m:r>
                          <a:rPr lang="az-Cyrl-AZ" i="1">
                            <a:latin typeface="Cambria Math"/>
                          </a:rPr>
                          <m:t>𝐹</m:t>
                        </m:r>
                      </m:sup>
                    </m:sSup>
                  </m:oMath>
                </a14:m>
                <a:r>
                  <a:rPr lang="ru-RU" dirty="0"/>
                  <a:t>) некоторое время, то мы обнаружим, что абсолютный ППС практически никогда не выполняется. </a:t>
                </a:r>
                <a:endParaRPr lang="ru-RU" dirty="0" smtClean="0"/>
              </a:p>
              <a:p>
                <a:r>
                  <a:rPr lang="ru-RU" dirty="0" smtClean="0"/>
                  <a:t>Если</a:t>
                </a:r>
                <a:r>
                  <a:rPr lang="ru-RU" dirty="0"/>
                  <a:t>, с течением времени, иностранный индекс цен растет быстрее, чем местный, тогда мы будем ожидать, что текущий валютный курс (стоимость иностранной валюты, выраженная в национальной) будет падать. </a:t>
                </a:r>
                <a:endParaRPr lang="ru-RU" dirty="0" smtClean="0"/>
              </a:p>
              <a:p>
                <a:r>
                  <a:rPr lang="ru-RU" dirty="0" smtClean="0"/>
                  <a:t>Если </a:t>
                </a:r>
                <a:r>
                  <a:rPr lang="az-Cyrl-AZ" i="1" dirty="0"/>
                  <a:t>E</a:t>
                </a:r>
                <a:r>
                  <a:rPr lang="ru-RU" dirty="0"/>
                  <a:t> не падает на предполагаемую величину, вследствие снижения </a:t>
                </a:r>
                <a14:m>
                  <m:oMath xmlns:m="http://schemas.openxmlformats.org/officeDocument/2006/math">
                    <m:f>
                      <m:fPr>
                        <m:type m:val="skw"/>
                        <m:ctrlPr>
                          <a:rPr lang="ru-RU" i="1">
                            <a:latin typeface="Cambria Math"/>
                          </a:rPr>
                        </m:ctrlPr>
                      </m:fPr>
                      <m:num>
                        <m:r>
                          <a:rPr lang="az-Cyrl-AZ" i="1">
                            <a:latin typeface="Cambria Math"/>
                          </a:rPr>
                          <m:t>𝑃</m:t>
                        </m:r>
                      </m:num>
                      <m:den>
                        <m:sSup>
                          <m:sSupPr>
                            <m:ctrlPr>
                              <a:rPr lang="ru-RU" i="1">
                                <a:latin typeface="Cambria Math"/>
                              </a:rPr>
                            </m:ctrlPr>
                          </m:sSupPr>
                          <m:e>
                            <m:r>
                              <a:rPr lang="az-Cyrl-AZ" i="1">
                                <a:latin typeface="Cambria Math"/>
                              </a:rPr>
                              <m:t>𝑃</m:t>
                            </m:r>
                          </m:e>
                          <m:sup>
                            <m:r>
                              <a:rPr lang="az-Cyrl-AZ" i="1">
                                <a:latin typeface="Cambria Math"/>
                              </a:rPr>
                              <m:t>𝐹</m:t>
                            </m:r>
                          </m:sup>
                        </m:sSup>
                      </m:den>
                    </m:f>
                  </m:oMath>
                </a14:m>
                <a:r>
                  <a:rPr lang="ru-RU" dirty="0"/>
                  <a:t>, тогда местная валюта считается недооцененной или (что то же самое), что иностранная валюта переоценена.</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l="-1037" t="-2426" r="-593" b="-809"/>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B19B0651-EE4F-4900-A07F-96A6BFA9D0F0}" type="slidenum">
              <a:rPr lang="ru-RU" smtClean="0"/>
              <a:t>147</a:t>
            </a:fld>
            <a:endParaRPr lang="ru-RU"/>
          </a:p>
        </p:txBody>
      </p:sp>
    </p:spTree>
    <p:extLst>
      <p:ext uri="{BB962C8B-B14F-4D97-AF65-F5344CB8AC3E}">
        <p14:creationId xmlns:p14="http://schemas.microsoft.com/office/powerpoint/2010/main" val="167895823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4.5. Реальные обменные </a:t>
            </a:r>
            <a:r>
              <a:rPr lang="ru-RU" dirty="0" smtClean="0"/>
              <a:t>курсы</a:t>
            </a:r>
            <a:endParaRPr lang="ru-RU" dirty="0"/>
          </a:p>
        </p:txBody>
      </p:sp>
      <p:sp>
        <p:nvSpPr>
          <p:cNvPr id="3" name="Объект 2"/>
          <p:cNvSpPr>
            <a:spLocks noGrp="1"/>
          </p:cNvSpPr>
          <p:nvPr>
            <p:ph idx="1"/>
          </p:nvPr>
        </p:nvSpPr>
        <p:spPr/>
        <p:txBody>
          <a:bodyPr>
            <a:normAutofit fontScale="70000" lnSpcReduction="20000"/>
          </a:bodyPr>
          <a:lstStyle/>
          <a:p>
            <a:r>
              <a:rPr lang="ru-RU" dirty="0"/>
              <a:t>Реальная процентная ставка – это ожидаемая ставка дохода, скорректированная на инфляцию. Это может быть описано более формально уравнением Фишера, которое показывает, что реальная процентная ставка приблизительно равна номинальной ставке минус инфляция.</a:t>
            </a:r>
          </a:p>
          <a:p>
            <a:r>
              <a:rPr lang="ru-RU" dirty="0"/>
              <a:t>Реальный обменный курс – это покупательная способность валюты относительно другой по текущим обменным курсам и ценам. Он представляет собой отношение между количеством единиц валюты одной страны, необходимым для покупки корзины товаров в другой стране после покупки валюты этой страны.</a:t>
            </a:r>
          </a:p>
          <a:p>
            <a:r>
              <a:rPr lang="ru-RU" dirty="0"/>
              <a:t>Паритет реальных процентных ставок означает, что ожидаемые процентные ставки представляют собой ожидаемые изменения реального обменного курса валют.</a:t>
            </a:r>
          </a:p>
        </p:txBody>
      </p:sp>
      <p:sp>
        <p:nvSpPr>
          <p:cNvPr id="4" name="Номер слайда 3"/>
          <p:cNvSpPr>
            <a:spLocks noGrp="1"/>
          </p:cNvSpPr>
          <p:nvPr>
            <p:ph type="sldNum" sz="quarter" idx="12"/>
          </p:nvPr>
        </p:nvSpPr>
        <p:spPr/>
        <p:txBody>
          <a:bodyPr/>
          <a:lstStyle/>
          <a:p>
            <a:fld id="{B19B0651-EE4F-4900-A07F-96A6BFA9D0F0}" type="slidenum">
              <a:rPr lang="ru-RU" smtClean="0"/>
              <a:t>148</a:t>
            </a:fld>
            <a:endParaRPr lang="ru-RU"/>
          </a:p>
        </p:txBody>
      </p:sp>
    </p:spTree>
    <p:extLst>
      <p:ext uri="{BB962C8B-B14F-4D97-AF65-F5344CB8AC3E}">
        <p14:creationId xmlns:p14="http://schemas.microsoft.com/office/powerpoint/2010/main" val="284634121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Тема 5. Платежный </a:t>
            </a:r>
            <a:r>
              <a:rPr lang="ru-RU" dirty="0" smtClean="0"/>
              <a:t>баланс</a:t>
            </a:r>
            <a:endParaRPr lang="ru-RU" dirty="0"/>
          </a:p>
        </p:txBody>
      </p:sp>
      <p:sp>
        <p:nvSpPr>
          <p:cNvPr id="3" name="Объект 2"/>
          <p:cNvSpPr>
            <a:spLocks noGrp="1"/>
          </p:cNvSpPr>
          <p:nvPr>
            <p:ph idx="1"/>
          </p:nvPr>
        </p:nvSpPr>
        <p:spPr/>
        <p:txBody>
          <a:bodyPr anchor="ctr"/>
          <a:lstStyle/>
          <a:p>
            <a:pPr marL="0" indent="0">
              <a:buNone/>
            </a:pPr>
            <a:r>
              <a:rPr lang="ru-RU" dirty="0"/>
              <a:t>5.1. Определения: платежный баланс, счет текущих операций, счет операций с капиталом</a:t>
            </a:r>
          </a:p>
          <a:p>
            <a:pPr marL="0" indent="0">
              <a:buNone/>
            </a:pPr>
            <a:r>
              <a:rPr lang="ru-RU" dirty="0"/>
              <a:t>5.2. Классификация операций платежного баланса</a:t>
            </a:r>
          </a:p>
          <a:p>
            <a:pPr marL="0" indent="0">
              <a:buNone/>
            </a:pPr>
            <a:r>
              <a:rPr lang="ru-RU" dirty="0"/>
              <a:t>5.3. Условия равновесия платежного баланса</a:t>
            </a:r>
          </a:p>
          <a:p>
            <a:pPr marL="0" indent="0">
              <a:buNone/>
            </a:pPr>
            <a:r>
              <a:rPr lang="ru-RU" dirty="0"/>
              <a:t>5.4. Российский внешний долг</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149</a:t>
            </a:fld>
            <a:endParaRPr lang="ru-RU"/>
          </a:p>
        </p:txBody>
      </p:sp>
    </p:spTree>
    <p:extLst>
      <p:ext uri="{BB962C8B-B14F-4D97-AF65-F5344CB8AC3E}">
        <p14:creationId xmlns:p14="http://schemas.microsoft.com/office/powerpoint/2010/main" val="2584105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77500" lnSpcReduction="20000"/>
          </a:bodyPr>
          <a:lstStyle/>
          <a:p>
            <a:r>
              <a:rPr lang="az-Cyrl-AZ" dirty="0"/>
              <a:t>д) дипломатические представительства, консульские учреждения Российской Федерации и иные официальные представительства Российской Федерации, находящиеся за пределами территории Российской Федерации, а также постоянные представительства Российской Федерации при межгосударственных или межправительственных организациях;</a:t>
            </a:r>
            <a:endParaRPr lang="ru-RU" dirty="0"/>
          </a:p>
          <a:p>
            <a:r>
              <a:rPr lang="az-Cyrl-AZ" dirty="0"/>
              <a:t>е) Российская Федерация, субъекты Российской Федерации, муниципальные образования, которые выступают в отношениях, регулируемых настоящим Федеральным законом и принятыми в соответствии с ним иными федеральными законами и другими нормативными правовыми актами;</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15</a:t>
            </a:fld>
            <a:endParaRPr lang="ru-RU"/>
          </a:p>
        </p:txBody>
      </p:sp>
    </p:spTree>
    <p:extLst>
      <p:ext uri="{BB962C8B-B14F-4D97-AF65-F5344CB8AC3E}">
        <p14:creationId xmlns:p14="http://schemas.microsoft.com/office/powerpoint/2010/main" val="261278295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200" dirty="0"/>
              <a:t>5.1. Определения: платежный баланс, счет текущих операций, счет операций с </a:t>
            </a:r>
            <a:r>
              <a:rPr lang="ru-RU" sz="3200" dirty="0" smtClean="0"/>
              <a:t>капиталом</a:t>
            </a:r>
            <a:endParaRPr lang="ru-RU" sz="3200" dirty="0"/>
          </a:p>
        </p:txBody>
      </p:sp>
      <p:sp>
        <p:nvSpPr>
          <p:cNvPr id="3" name="Объект 2"/>
          <p:cNvSpPr>
            <a:spLocks noGrp="1"/>
          </p:cNvSpPr>
          <p:nvPr>
            <p:ph idx="1"/>
          </p:nvPr>
        </p:nvSpPr>
        <p:spPr/>
        <p:txBody>
          <a:bodyPr>
            <a:normAutofit fontScale="70000" lnSpcReduction="20000"/>
          </a:bodyPr>
          <a:lstStyle/>
          <a:p>
            <a:pPr marL="0" indent="0">
              <a:buNone/>
            </a:pPr>
            <a:r>
              <a:rPr lang="ru-RU" dirty="0"/>
              <a:t>Платежный баланс это бухгалтерская запись всех денежных операций между страной и остальным миром. Данные платежного баланса публикуются ежеквартально для большинства стран мира. </a:t>
            </a:r>
          </a:p>
          <a:p>
            <a:pPr marL="0" indent="0">
              <a:buNone/>
            </a:pPr>
            <a:r>
              <a:rPr lang="ru-RU" dirty="0"/>
              <a:t>Смысл платежного баланса вытекает из основного макроэкономического уравнения:</a:t>
            </a:r>
          </a:p>
          <a:p>
            <a:pPr marL="0" indent="0">
              <a:buNone/>
            </a:pPr>
            <a:r>
              <a:rPr lang="ru-RU" dirty="0"/>
              <a:t>		Y= C + I + G + </a:t>
            </a:r>
            <a:r>
              <a:rPr lang="ru-RU" dirty="0" err="1"/>
              <a:t>Ex</a:t>
            </a:r>
            <a:r>
              <a:rPr lang="ru-RU" dirty="0"/>
              <a:t> – </a:t>
            </a:r>
            <a:r>
              <a:rPr lang="ru-RU" dirty="0" err="1"/>
              <a:t>Im</a:t>
            </a:r>
            <a:r>
              <a:rPr lang="ru-RU" dirty="0"/>
              <a:t>,</a:t>
            </a:r>
          </a:p>
          <a:p>
            <a:pPr marL="0" indent="0">
              <a:buNone/>
            </a:pPr>
            <a:r>
              <a:rPr lang="ru-RU" dirty="0"/>
              <a:t>Где Y – валовой внутренний продукт, равный общему объему произведенных в стране товаров и услуг;</a:t>
            </a:r>
          </a:p>
          <a:p>
            <a:pPr marL="0" indent="0">
              <a:buNone/>
            </a:pPr>
            <a:r>
              <a:rPr lang="ru-RU" dirty="0"/>
              <a:t>C – суммарное потребление;</a:t>
            </a:r>
          </a:p>
          <a:p>
            <a:pPr marL="0" indent="0">
              <a:buNone/>
            </a:pPr>
            <a:r>
              <a:rPr lang="ru-RU" dirty="0"/>
              <a:t>I -  внутренние инвестиции;</a:t>
            </a:r>
          </a:p>
          <a:p>
            <a:pPr marL="0" indent="0">
              <a:buNone/>
            </a:pPr>
            <a:r>
              <a:rPr lang="ru-RU" dirty="0"/>
              <a:t>G – государственные закупки;</a:t>
            </a:r>
          </a:p>
          <a:p>
            <a:pPr marL="0" indent="0">
              <a:buNone/>
            </a:pPr>
            <a:r>
              <a:rPr lang="ru-RU" dirty="0" err="1"/>
              <a:t>Ex</a:t>
            </a:r>
            <a:r>
              <a:rPr lang="ru-RU" dirty="0"/>
              <a:t> – экспорт;</a:t>
            </a:r>
          </a:p>
          <a:p>
            <a:pPr marL="0" indent="0">
              <a:buNone/>
            </a:pPr>
            <a:r>
              <a:rPr lang="ru-RU" dirty="0" err="1"/>
              <a:t>Im</a:t>
            </a:r>
            <a:r>
              <a:rPr lang="ru-RU" dirty="0"/>
              <a:t> – </a:t>
            </a:r>
            <a:r>
              <a:rPr lang="ru-RU" dirty="0" smtClean="0"/>
              <a:t>импорт</a:t>
            </a:r>
            <a:r>
              <a:rPr lang="ru-RU" dirty="0"/>
              <a:t>.</a:t>
            </a:r>
          </a:p>
        </p:txBody>
      </p:sp>
      <p:sp>
        <p:nvSpPr>
          <p:cNvPr id="4" name="Номер слайда 3"/>
          <p:cNvSpPr>
            <a:spLocks noGrp="1"/>
          </p:cNvSpPr>
          <p:nvPr>
            <p:ph type="sldNum" sz="quarter" idx="12"/>
          </p:nvPr>
        </p:nvSpPr>
        <p:spPr/>
        <p:txBody>
          <a:bodyPr/>
          <a:lstStyle/>
          <a:p>
            <a:fld id="{B19B0651-EE4F-4900-A07F-96A6BFA9D0F0}" type="slidenum">
              <a:rPr lang="ru-RU" smtClean="0"/>
              <a:t>150</a:t>
            </a:fld>
            <a:endParaRPr lang="ru-RU"/>
          </a:p>
        </p:txBody>
      </p:sp>
    </p:spTree>
    <p:extLst>
      <p:ext uri="{BB962C8B-B14F-4D97-AF65-F5344CB8AC3E}">
        <p14:creationId xmlns:p14="http://schemas.microsoft.com/office/powerpoint/2010/main" val="254625747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Уравнение </a:t>
            </a:r>
            <a:r>
              <a:rPr lang="ru-RU" dirty="0"/>
              <a:t>платежного баланса</a:t>
            </a:r>
          </a:p>
        </p:txBody>
      </p:sp>
      <p:sp>
        <p:nvSpPr>
          <p:cNvPr id="3" name="Объект 2"/>
          <p:cNvSpPr>
            <a:spLocks noGrp="1"/>
          </p:cNvSpPr>
          <p:nvPr>
            <p:ph idx="1"/>
          </p:nvPr>
        </p:nvSpPr>
        <p:spPr/>
        <p:txBody>
          <a:bodyPr>
            <a:normAutofit fontScale="92500" lnSpcReduction="20000"/>
          </a:bodyPr>
          <a:lstStyle/>
          <a:p>
            <a:pPr marL="0" indent="0">
              <a:buNone/>
            </a:pPr>
            <a:r>
              <a:rPr lang="ru-RU" dirty="0"/>
              <a:t>Внутренние инвестиции складываются из инвестиций в основной капитал, в запасы и в жилищное строительство.</a:t>
            </a:r>
          </a:p>
          <a:p>
            <a:pPr marL="0" indent="0">
              <a:buNone/>
            </a:pPr>
            <a:r>
              <a:rPr lang="ru-RU" dirty="0"/>
              <a:t>Пусть S – суммарные национальные сбережения, тогда</a:t>
            </a:r>
          </a:p>
          <a:p>
            <a:pPr marL="0" indent="0">
              <a:buNone/>
            </a:pPr>
            <a:r>
              <a:rPr lang="ru-RU" dirty="0"/>
              <a:t>S = Y – C – G.</a:t>
            </a:r>
          </a:p>
          <a:p>
            <a:pPr marL="0" indent="0">
              <a:buNone/>
            </a:pPr>
            <a:r>
              <a:rPr lang="ru-RU" dirty="0"/>
              <a:t>Макроэкономическое уравнение может быть переписано в форме уравнения платежного баланса:</a:t>
            </a:r>
          </a:p>
          <a:p>
            <a:pPr marL="0" indent="0">
              <a:buNone/>
            </a:pPr>
            <a:r>
              <a:rPr lang="ru-RU" dirty="0"/>
              <a:t>		(</a:t>
            </a:r>
            <a:r>
              <a:rPr lang="ru-RU" dirty="0" err="1"/>
              <a:t>Ex</a:t>
            </a:r>
            <a:r>
              <a:rPr lang="ru-RU" dirty="0"/>
              <a:t> – </a:t>
            </a:r>
            <a:r>
              <a:rPr lang="ru-RU" dirty="0" err="1"/>
              <a:t>Im</a:t>
            </a:r>
            <a:r>
              <a:rPr lang="ru-RU" dirty="0"/>
              <a:t>) + (I – S) = 0.</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151</a:t>
            </a:fld>
            <a:endParaRPr lang="ru-RU"/>
          </a:p>
        </p:txBody>
      </p:sp>
    </p:spTree>
    <p:extLst>
      <p:ext uri="{BB962C8B-B14F-4D97-AF65-F5344CB8AC3E}">
        <p14:creationId xmlns:p14="http://schemas.microsoft.com/office/powerpoint/2010/main" val="425321458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Разница между экспортом и импортом представляет собой сальдо счета текущих операций.</a:t>
            </a:r>
          </a:p>
          <a:p>
            <a:r>
              <a:rPr lang="ru-RU" dirty="0"/>
              <a:t>Разница между инвестициями и сбережениями – это сальдо счета движения капитала.</a:t>
            </a:r>
          </a:p>
        </p:txBody>
      </p:sp>
      <p:sp>
        <p:nvSpPr>
          <p:cNvPr id="4" name="Номер слайда 3"/>
          <p:cNvSpPr>
            <a:spLocks noGrp="1"/>
          </p:cNvSpPr>
          <p:nvPr>
            <p:ph type="sldNum" sz="quarter" idx="12"/>
          </p:nvPr>
        </p:nvSpPr>
        <p:spPr/>
        <p:txBody>
          <a:bodyPr/>
          <a:lstStyle/>
          <a:p>
            <a:fld id="{B19B0651-EE4F-4900-A07F-96A6BFA9D0F0}" type="slidenum">
              <a:rPr lang="ru-RU" smtClean="0"/>
              <a:t>152</a:t>
            </a:fld>
            <a:endParaRPr lang="ru-RU"/>
          </a:p>
        </p:txBody>
      </p:sp>
    </p:spTree>
    <p:extLst>
      <p:ext uri="{BB962C8B-B14F-4D97-AF65-F5344CB8AC3E}">
        <p14:creationId xmlns:p14="http://schemas.microsoft.com/office/powerpoint/2010/main" val="90983516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возникающие при составлении платежного баланса</a:t>
            </a:r>
            <a:r>
              <a:rPr lang="ru-RU" dirty="0" smtClean="0"/>
              <a:t>:</a:t>
            </a:r>
            <a:endParaRPr lang="ru-RU" dirty="0"/>
          </a:p>
        </p:txBody>
      </p:sp>
      <p:sp>
        <p:nvSpPr>
          <p:cNvPr id="3" name="Объект 2"/>
          <p:cNvSpPr>
            <a:spLocks noGrp="1"/>
          </p:cNvSpPr>
          <p:nvPr>
            <p:ph idx="1"/>
          </p:nvPr>
        </p:nvSpPr>
        <p:spPr/>
        <p:txBody>
          <a:bodyPr anchor="ctr">
            <a:normAutofit/>
          </a:bodyPr>
          <a:lstStyle/>
          <a:p>
            <a:pPr lvl="0"/>
            <a:r>
              <a:rPr lang="ru-RU" dirty="0"/>
              <a:t>Понятие резидента трактуется в разных странах неодинаково. </a:t>
            </a:r>
          </a:p>
          <a:p>
            <a:pPr lvl="0"/>
            <a:r>
              <a:rPr lang="ru-RU" dirty="0"/>
              <a:t>Понятие сделки. </a:t>
            </a:r>
          </a:p>
          <a:p>
            <a:pPr lvl="0"/>
            <a:r>
              <a:rPr lang="ru-RU" dirty="0"/>
              <a:t>Учет цен. </a:t>
            </a:r>
          </a:p>
          <a:p>
            <a:pPr lvl="0"/>
            <a:r>
              <a:rPr lang="ru-RU" dirty="0"/>
              <a:t>Момент совершения </a:t>
            </a:r>
            <a:r>
              <a:rPr lang="ru-RU" dirty="0" smtClean="0"/>
              <a:t>сделки.</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153</a:t>
            </a:fld>
            <a:endParaRPr lang="ru-RU"/>
          </a:p>
        </p:txBody>
      </p:sp>
    </p:spTree>
    <p:extLst>
      <p:ext uri="{BB962C8B-B14F-4D97-AF65-F5344CB8AC3E}">
        <p14:creationId xmlns:p14="http://schemas.microsoft.com/office/powerpoint/2010/main" val="278527571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a:t>Счет текущих операций </a:t>
            </a:r>
            <a:r>
              <a:rPr lang="ru-RU" sz="2800" dirty="0" smtClean="0"/>
              <a:t/>
            </a:r>
            <a:br>
              <a:rPr lang="ru-RU" sz="2800" dirty="0" smtClean="0"/>
            </a:br>
            <a:r>
              <a:rPr lang="ru-RU" sz="2800" dirty="0" smtClean="0"/>
              <a:t>Российской </a:t>
            </a:r>
            <a:r>
              <a:rPr lang="ru-RU" sz="2800" dirty="0"/>
              <a:t>Федерации в млн. долл. США</a:t>
            </a:r>
            <a:br>
              <a:rPr lang="ru-RU" sz="2800" dirty="0"/>
            </a:br>
            <a:r>
              <a:rPr lang="ru-RU" sz="2800" dirty="0"/>
              <a:t>за период с 2005 по 1 квартал 2014</a:t>
            </a:r>
          </a:p>
        </p:txBody>
      </p:sp>
      <p:graphicFrame>
        <p:nvGraphicFramePr>
          <p:cNvPr id="5" name="Объект 4"/>
          <p:cNvGraphicFramePr>
            <a:graphicFrameLocks noGrp="1"/>
          </p:cNvGraphicFramePr>
          <p:nvPr>
            <p:ph idx="1"/>
            <p:extLst>
              <p:ext uri="{D42A27DB-BD31-4B8C-83A1-F6EECF244321}">
                <p14:modId xmlns:p14="http://schemas.microsoft.com/office/powerpoint/2010/main" val="3024636440"/>
              </p:ext>
            </p:extLst>
          </p:nvPr>
        </p:nvGraphicFramePr>
        <p:xfrm>
          <a:off x="467544" y="1772816"/>
          <a:ext cx="7920879" cy="2895219"/>
        </p:xfrm>
        <a:graphic>
          <a:graphicData uri="http://schemas.openxmlformats.org/drawingml/2006/table">
            <a:tbl>
              <a:tblPr firstRow="1" firstCol="1" bandRow="1" bandCol="1">
                <a:tableStyleId>{5C22544A-7EE6-4342-B048-85BDC9FD1C3A}</a:tableStyleId>
              </a:tblPr>
              <a:tblGrid>
                <a:gridCol w="3086250"/>
                <a:gridCol w="943370"/>
                <a:gridCol w="943370"/>
                <a:gridCol w="943370"/>
                <a:gridCol w="943370"/>
                <a:gridCol w="1061149"/>
              </a:tblGrid>
              <a:tr h="371475">
                <a:tc>
                  <a:txBody>
                    <a:bodyPr/>
                    <a:lstStyle/>
                    <a:p>
                      <a:pPr algn="ctr">
                        <a:lnSpc>
                          <a:spcPct val="115000"/>
                        </a:lnSpc>
                        <a:spcAft>
                          <a:spcPts val="0"/>
                        </a:spcAft>
                      </a:pPr>
                      <a:r>
                        <a:rPr lang="az-Cyrl-AZ" sz="1800">
                          <a:effectLst/>
                        </a:rPr>
                        <a:t>Показатель</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az-Cyrl-AZ" sz="1800">
                          <a:effectLst/>
                        </a:rPr>
                        <a:t>2005</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az-Cyrl-AZ" sz="1800">
                          <a:effectLst/>
                        </a:rPr>
                        <a:t>2008</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az-Cyrl-AZ" sz="1800">
                          <a:effectLst/>
                        </a:rPr>
                        <a:t>2011</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az-Cyrl-AZ" sz="1800">
                          <a:effectLst/>
                        </a:rPr>
                        <a:t>2013</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az-Cyrl-AZ" sz="1800">
                          <a:effectLst/>
                        </a:rPr>
                        <a:t>Q1 2014</a:t>
                      </a:r>
                      <a:endParaRPr lang="ru-RU" sz="1800">
                        <a:effectLst/>
                        <a:latin typeface="Times New Roman"/>
                        <a:ea typeface="Times New Roman"/>
                      </a:endParaRPr>
                    </a:p>
                  </a:txBody>
                  <a:tcPr marL="68580" marR="68580" marT="0" marB="0" anchor="ctr"/>
                </a:tc>
              </a:tr>
              <a:tr h="190500">
                <a:tc>
                  <a:txBody>
                    <a:bodyPr/>
                    <a:lstStyle/>
                    <a:p>
                      <a:pPr>
                        <a:lnSpc>
                          <a:spcPct val="115000"/>
                        </a:lnSpc>
                        <a:spcAft>
                          <a:spcPts val="0"/>
                        </a:spcAft>
                      </a:pPr>
                      <a:r>
                        <a:rPr lang="az-Cyrl-AZ" sz="1800">
                          <a:effectLst/>
                        </a:rPr>
                        <a:t>Счет текущих операций</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84389</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103935</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97274</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34141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27089</a:t>
                      </a:r>
                      <a:endParaRPr lang="ru-RU" sz="1800">
                        <a:effectLst/>
                        <a:latin typeface="Times New Roman"/>
                        <a:ea typeface="Times New Roman"/>
                      </a:endParaRPr>
                    </a:p>
                  </a:txBody>
                  <a:tcPr marL="68580" marR="68580" marT="0" marB="0"/>
                </a:tc>
              </a:tr>
              <a:tr h="171450">
                <a:tc>
                  <a:txBody>
                    <a:bodyPr/>
                    <a:lstStyle/>
                    <a:p>
                      <a:pPr indent="255270">
                        <a:lnSpc>
                          <a:spcPct val="115000"/>
                        </a:lnSpc>
                        <a:spcAft>
                          <a:spcPts val="0"/>
                        </a:spcAft>
                      </a:pPr>
                      <a:r>
                        <a:rPr lang="az-Cyrl-AZ" sz="1800">
                          <a:effectLst/>
                        </a:rPr>
                        <a:t>Товары и услуги</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104560</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157206</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163398</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123661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40022</a:t>
                      </a:r>
                      <a:endParaRPr lang="ru-RU" sz="1800">
                        <a:effectLst/>
                        <a:latin typeface="Times New Roman"/>
                        <a:ea typeface="Times New Roman"/>
                      </a:endParaRPr>
                    </a:p>
                  </a:txBody>
                  <a:tcPr marL="68580" marR="68580" marT="0" marB="0"/>
                </a:tc>
              </a:tr>
              <a:tr h="190500">
                <a:tc>
                  <a:txBody>
                    <a:bodyPr/>
                    <a:lstStyle/>
                    <a:p>
                      <a:pPr marL="344805">
                        <a:lnSpc>
                          <a:spcPct val="115000"/>
                        </a:lnSpc>
                        <a:spcAft>
                          <a:spcPts val="0"/>
                        </a:spcAft>
                      </a:pPr>
                      <a:r>
                        <a:rPr lang="az-Cyrl-AZ" sz="1800">
                          <a:effectLst/>
                        </a:rPr>
                        <a:t>Товары</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116185</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177625</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196854</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181939</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50728</a:t>
                      </a:r>
                      <a:endParaRPr lang="ru-RU" sz="1800">
                        <a:effectLst/>
                        <a:latin typeface="Times New Roman"/>
                        <a:ea typeface="Times New Roman"/>
                      </a:endParaRPr>
                    </a:p>
                  </a:txBody>
                  <a:tcPr marL="68580" marR="68580" marT="0" marB="0"/>
                </a:tc>
              </a:tr>
              <a:tr h="190500">
                <a:tc>
                  <a:txBody>
                    <a:bodyPr/>
                    <a:lstStyle/>
                    <a:p>
                      <a:pPr marL="344805">
                        <a:lnSpc>
                          <a:spcPct val="115000"/>
                        </a:lnSpc>
                        <a:spcAft>
                          <a:spcPts val="0"/>
                        </a:spcAft>
                      </a:pPr>
                      <a:r>
                        <a:rPr lang="az-Cyrl-AZ" sz="1800">
                          <a:effectLst/>
                        </a:rPr>
                        <a:t>Услуги </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-11626</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-20420</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-33456</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-58277</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-10707</a:t>
                      </a:r>
                      <a:endParaRPr lang="ru-RU" sz="1800">
                        <a:effectLst/>
                        <a:latin typeface="Times New Roman"/>
                        <a:ea typeface="Times New Roman"/>
                      </a:endParaRPr>
                    </a:p>
                  </a:txBody>
                  <a:tcPr marL="68580" marR="68580" marT="0" marB="0"/>
                </a:tc>
              </a:tr>
              <a:tr h="190500">
                <a:tc>
                  <a:txBody>
                    <a:bodyPr/>
                    <a:lstStyle/>
                    <a:p>
                      <a:pPr indent="255270">
                        <a:lnSpc>
                          <a:spcPct val="115000"/>
                        </a:lnSpc>
                        <a:spcAft>
                          <a:spcPts val="0"/>
                        </a:spcAft>
                      </a:pPr>
                      <a:r>
                        <a:rPr lang="az-Cyrl-AZ" sz="1800">
                          <a:effectLst/>
                        </a:rPr>
                        <a:t>Первичные доходы</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-18526</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-46483</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-60399</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-80246</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-10998</a:t>
                      </a:r>
                      <a:endParaRPr lang="ru-RU" sz="1800">
                        <a:effectLst/>
                        <a:latin typeface="Times New Roman"/>
                        <a:ea typeface="Times New Roman"/>
                      </a:endParaRPr>
                    </a:p>
                  </a:txBody>
                  <a:tcPr marL="68580" marR="68580" marT="0" marB="0"/>
                </a:tc>
              </a:tr>
              <a:tr h="190500">
                <a:tc>
                  <a:txBody>
                    <a:bodyPr/>
                    <a:lstStyle/>
                    <a:p>
                      <a:pPr marL="344805">
                        <a:lnSpc>
                          <a:spcPct val="115000"/>
                        </a:lnSpc>
                        <a:spcAft>
                          <a:spcPts val="0"/>
                        </a:spcAft>
                      </a:pPr>
                      <a:r>
                        <a:rPr lang="az-Cyrl-AZ" sz="1800">
                          <a:effectLst/>
                        </a:rPr>
                        <a:t>Оплата труда</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-1133</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-14357</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-9522</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-13170</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-2361</a:t>
                      </a:r>
                      <a:endParaRPr lang="ru-RU" sz="1800">
                        <a:effectLst/>
                        <a:latin typeface="Times New Roman"/>
                        <a:ea typeface="Times New Roman"/>
                      </a:endParaRPr>
                    </a:p>
                  </a:txBody>
                  <a:tcPr marL="68580" marR="68580" marT="0" marB="0"/>
                </a:tc>
              </a:tr>
              <a:tr h="190500">
                <a:tc>
                  <a:txBody>
                    <a:bodyPr/>
                    <a:lstStyle/>
                    <a:p>
                      <a:pPr marL="344805">
                        <a:lnSpc>
                          <a:spcPct val="115000"/>
                        </a:lnSpc>
                        <a:spcAft>
                          <a:spcPts val="0"/>
                        </a:spcAft>
                      </a:pPr>
                      <a:r>
                        <a:rPr lang="az-Cyrl-AZ" sz="1800">
                          <a:effectLst/>
                        </a:rPr>
                        <a:t>Инвестиционные доходы</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-17394</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-32125</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-51031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-67157</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-8664</a:t>
                      </a:r>
                      <a:endParaRPr lang="ru-RU" sz="1800">
                        <a:effectLst/>
                        <a:latin typeface="Times New Roman"/>
                        <a:ea typeface="Times New Roman"/>
                      </a:endParaRPr>
                    </a:p>
                  </a:txBody>
                  <a:tcPr marL="68580" marR="68580" marT="0" marB="0"/>
                </a:tc>
              </a:tr>
              <a:tr h="190500">
                <a:tc>
                  <a:txBody>
                    <a:bodyPr/>
                    <a:lstStyle/>
                    <a:p>
                      <a:pPr indent="255270">
                        <a:lnSpc>
                          <a:spcPct val="115000"/>
                        </a:lnSpc>
                        <a:spcAft>
                          <a:spcPts val="0"/>
                        </a:spcAft>
                      </a:pPr>
                      <a:r>
                        <a:rPr lang="az-Cyrl-AZ" sz="1800">
                          <a:effectLst/>
                        </a:rPr>
                        <a:t>Вторичные доходы</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-1645</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-6788</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-5725</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-9274</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dirty="0">
                          <a:effectLst/>
                        </a:rPr>
                        <a:t>-1935</a:t>
                      </a:r>
                      <a:endParaRPr lang="ru-RU" sz="1800" dirty="0">
                        <a:effectLst/>
                        <a:latin typeface="Times New Roman"/>
                        <a:ea typeface="Times New Roman"/>
                      </a:endParaRPr>
                    </a:p>
                  </a:txBody>
                  <a:tcPr marL="68580" marR="68580" marT="0" marB="0"/>
                </a:tc>
              </a:tr>
            </a:tbl>
          </a:graphicData>
        </a:graphic>
      </p:graphicFrame>
      <p:sp>
        <p:nvSpPr>
          <p:cNvPr id="4" name="Номер слайда 3"/>
          <p:cNvSpPr>
            <a:spLocks noGrp="1"/>
          </p:cNvSpPr>
          <p:nvPr>
            <p:ph type="sldNum" sz="quarter" idx="12"/>
          </p:nvPr>
        </p:nvSpPr>
        <p:spPr/>
        <p:txBody>
          <a:bodyPr/>
          <a:lstStyle/>
          <a:p>
            <a:fld id="{B19B0651-EE4F-4900-A07F-96A6BFA9D0F0}" type="slidenum">
              <a:rPr lang="ru-RU" smtClean="0"/>
              <a:t>154</a:t>
            </a:fld>
            <a:endParaRPr lang="ru-RU"/>
          </a:p>
        </p:txBody>
      </p:sp>
      <p:sp>
        <p:nvSpPr>
          <p:cNvPr id="6" name="Прямоугольник 5"/>
          <p:cNvSpPr/>
          <p:nvPr/>
        </p:nvSpPr>
        <p:spPr>
          <a:xfrm>
            <a:off x="3851920" y="4797152"/>
            <a:ext cx="4572000" cy="646331"/>
          </a:xfrm>
          <a:prstGeom prst="rect">
            <a:avLst/>
          </a:prstGeom>
        </p:spPr>
        <p:txBody>
          <a:bodyPr>
            <a:spAutoFit/>
          </a:bodyPr>
          <a:lstStyle/>
          <a:p>
            <a:r>
              <a:rPr lang="ru-RU" b="1" dirty="0"/>
              <a:t>Источник: Центральный банк </a:t>
            </a:r>
            <a:r>
              <a:rPr lang="ru-RU" b="1" dirty="0" smtClean="0"/>
              <a:t/>
            </a:r>
            <a:br>
              <a:rPr lang="ru-RU" b="1" dirty="0" smtClean="0"/>
            </a:br>
            <a:r>
              <a:rPr lang="ru-RU" b="1" dirty="0" smtClean="0"/>
              <a:t>Российской </a:t>
            </a:r>
            <a:r>
              <a:rPr lang="ru-RU" b="1" dirty="0"/>
              <a:t>Федерации, </a:t>
            </a:r>
            <a:r>
              <a:rPr lang="en-US" b="1" u="sng" dirty="0">
                <a:hlinkClick r:id="rId2"/>
              </a:rPr>
              <a:t>www</a:t>
            </a:r>
            <a:r>
              <a:rPr lang="ru-RU" b="1" u="sng" dirty="0">
                <a:hlinkClick r:id="rId2"/>
              </a:rPr>
              <a:t>.</a:t>
            </a:r>
            <a:r>
              <a:rPr lang="en-US" b="1" u="sng" dirty="0" err="1">
                <a:hlinkClick r:id="rId2"/>
              </a:rPr>
              <a:t>cbr</a:t>
            </a:r>
            <a:r>
              <a:rPr lang="ru-RU" b="1" u="sng" dirty="0">
                <a:hlinkClick r:id="rId2"/>
              </a:rPr>
              <a:t>.</a:t>
            </a:r>
            <a:r>
              <a:rPr lang="en-US" b="1" u="sng" dirty="0" err="1">
                <a:hlinkClick r:id="rId2"/>
              </a:rPr>
              <a:t>ru</a:t>
            </a:r>
            <a:r>
              <a:rPr lang="ru-RU" b="1" dirty="0"/>
              <a:t>. 2014.</a:t>
            </a:r>
          </a:p>
        </p:txBody>
      </p:sp>
    </p:spTree>
    <p:extLst>
      <p:ext uri="{BB962C8B-B14F-4D97-AF65-F5344CB8AC3E}">
        <p14:creationId xmlns:p14="http://schemas.microsoft.com/office/powerpoint/2010/main" val="25422857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a:t>Счет операций с капиталом </a:t>
            </a:r>
            <a:r>
              <a:rPr lang="ru-RU" sz="2800" dirty="0" smtClean="0"/>
              <a:t/>
            </a:r>
            <a:br>
              <a:rPr lang="ru-RU" sz="2800" dirty="0" smtClean="0"/>
            </a:br>
            <a:r>
              <a:rPr lang="ru-RU" sz="2800" dirty="0" smtClean="0"/>
              <a:t>Российской </a:t>
            </a:r>
            <a:r>
              <a:rPr lang="ru-RU" sz="2800" dirty="0"/>
              <a:t>Федерации в млн. долл. США</a:t>
            </a:r>
            <a:br>
              <a:rPr lang="ru-RU" sz="2800" dirty="0"/>
            </a:br>
            <a:r>
              <a:rPr lang="ru-RU" sz="2800" dirty="0"/>
              <a:t>за период с 2005 по 1 квартал 2014</a:t>
            </a:r>
          </a:p>
        </p:txBody>
      </p:sp>
      <p:graphicFrame>
        <p:nvGraphicFramePr>
          <p:cNvPr id="5" name="Объект 4"/>
          <p:cNvGraphicFramePr>
            <a:graphicFrameLocks noGrp="1"/>
          </p:cNvGraphicFramePr>
          <p:nvPr>
            <p:ph idx="1"/>
            <p:extLst>
              <p:ext uri="{D42A27DB-BD31-4B8C-83A1-F6EECF244321}">
                <p14:modId xmlns:p14="http://schemas.microsoft.com/office/powerpoint/2010/main" val="2422953936"/>
              </p:ext>
            </p:extLst>
          </p:nvPr>
        </p:nvGraphicFramePr>
        <p:xfrm>
          <a:off x="611560" y="1772816"/>
          <a:ext cx="7848871" cy="2839212"/>
        </p:xfrm>
        <a:graphic>
          <a:graphicData uri="http://schemas.openxmlformats.org/drawingml/2006/table">
            <a:tbl>
              <a:tblPr firstRow="1" firstCol="1" bandRow="1" bandCol="1">
                <a:tableStyleId>{5C22544A-7EE6-4342-B048-85BDC9FD1C3A}</a:tableStyleId>
              </a:tblPr>
              <a:tblGrid>
                <a:gridCol w="3626081"/>
                <a:gridCol w="920579"/>
                <a:gridCol w="751875"/>
                <a:gridCol w="751875"/>
                <a:gridCol w="751875"/>
                <a:gridCol w="1046586"/>
              </a:tblGrid>
              <a:tr h="190500">
                <a:tc>
                  <a:txBody>
                    <a:bodyPr/>
                    <a:lstStyle/>
                    <a:p>
                      <a:pPr algn="ctr">
                        <a:lnSpc>
                          <a:spcPct val="115000"/>
                        </a:lnSpc>
                        <a:spcAft>
                          <a:spcPts val="0"/>
                        </a:spcAft>
                      </a:pPr>
                      <a:r>
                        <a:rPr lang="az-Cyrl-AZ" sz="1800">
                          <a:effectLst/>
                        </a:rPr>
                        <a:t>Показатель</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az-Cyrl-AZ" sz="1800">
                          <a:effectLst/>
                        </a:rPr>
                        <a:t>2005</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az-Cyrl-AZ" sz="1800">
                          <a:effectLst/>
                        </a:rPr>
                        <a:t>2008</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az-Cyrl-AZ" sz="1800">
                          <a:effectLst/>
                        </a:rPr>
                        <a:t>2011</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az-Cyrl-AZ" sz="1800">
                          <a:effectLst/>
                        </a:rPr>
                        <a:t>2013</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az-Cyrl-AZ" sz="1800">
                          <a:effectLst/>
                        </a:rPr>
                        <a:t>Q1 2014</a:t>
                      </a:r>
                      <a:endParaRPr lang="ru-RU" sz="1800">
                        <a:effectLst/>
                        <a:latin typeface="Times New Roman"/>
                        <a:ea typeface="Times New Roman"/>
                      </a:endParaRPr>
                    </a:p>
                  </a:txBody>
                  <a:tcPr marL="68580" marR="68580" marT="0" marB="0" anchor="ctr"/>
                </a:tc>
              </a:tr>
              <a:tr h="190500">
                <a:tc>
                  <a:txBody>
                    <a:bodyPr/>
                    <a:lstStyle/>
                    <a:p>
                      <a:pPr>
                        <a:lnSpc>
                          <a:spcPct val="115000"/>
                        </a:lnSpc>
                        <a:spcAft>
                          <a:spcPts val="0"/>
                        </a:spcAft>
                      </a:pPr>
                      <a:r>
                        <a:rPr lang="az-Cyrl-AZ" sz="1800">
                          <a:effectLst/>
                        </a:rPr>
                        <a:t>Счет операций с капиталом</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-12387</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-104</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130</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-395</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-185</a:t>
                      </a:r>
                      <a:endParaRPr lang="ru-RU" sz="1800">
                        <a:effectLst/>
                        <a:latin typeface="Times New Roman"/>
                        <a:ea typeface="Times New Roman"/>
                      </a:endParaRPr>
                    </a:p>
                  </a:txBody>
                  <a:tcPr marL="68580" marR="68580" marT="0" marB="0"/>
                </a:tc>
              </a:tr>
              <a:tr h="190500">
                <a:tc>
                  <a:txBody>
                    <a:bodyPr/>
                    <a:lstStyle/>
                    <a:p>
                      <a:pPr marL="344805">
                        <a:lnSpc>
                          <a:spcPct val="115000"/>
                        </a:lnSpc>
                        <a:spcAft>
                          <a:spcPts val="0"/>
                        </a:spcAft>
                      </a:pPr>
                      <a:r>
                        <a:rPr lang="az-Cyrl-AZ" sz="1800">
                          <a:effectLst/>
                        </a:rPr>
                        <a:t>Приобретение/выбытие непроизведенных нефинансовых активов </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-57</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-309</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38</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-146</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-191</a:t>
                      </a:r>
                      <a:endParaRPr lang="ru-RU" sz="1800">
                        <a:effectLst/>
                        <a:latin typeface="Times New Roman"/>
                        <a:ea typeface="Times New Roman"/>
                      </a:endParaRPr>
                    </a:p>
                  </a:txBody>
                  <a:tcPr marL="68580" marR="68580" marT="0" marB="0"/>
                </a:tc>
              </a:tr>
              <a:tr h="190500">
                <a:tc>
                  <a:txBody>
                    <a:bodyPr/>
                    <a:lstStyle/>
                    <a:p>
                      <a:pPr marL="344805">
                        <a:lnSpc>
                          <a:spcPct val="115000"/>
                        </a:lnSpc>
                        <a:spcAft>
                          <a:spcPts val="0"/>
                        </a:spcAft>
                      </a:pPr>
                      <a:r>
                        <a:rPr lang="az-Cyrl-AZ" sz="1800">
                          <a:effectLst/>
                        </a:rPr>
                        <a:t>Капитальные трансферты </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-12331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205</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92</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-249</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6</a:t>
                      </a:r>
                      <a:endParaRPr lang="ru-RU" sz="1800">
                        <a:effectLst/>
                        <a:latin typeface="Times New Roman"/>
                        <a:ea typeface="Times New Roman"/>
                      </a:endParaRPr>
                    </a:p>
                  </a:txBody>
                  <a:tcPr marL="68580" marR="68580" marT="0" marB="0"/>
                </a:tc>
              </a:tr>
              <a:tr h="190500">
                <a:tc>
                  <a:txBody>
                    <a:bodyPr/>
                    <a:lstStyle/>
                    <a:p>
                      <a:pPr marL="344805">
                        <a:lnSpc>
                          <a:spcPct val="115000"/>
                        </a:lnSpc>
                        <a:spcAft>
                          <a:spcPts val="0"/>
                        </a:spcAft>
                      </a:pPr>
                      <a:r>
                        <a:rPr lang="az-Cyrl-AZ" sz="1800">
                          <a:effectLst/>
                        </a:rPr>
                        <a:t>Органы государственного управления </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-12331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205</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4</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-430</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-47</a:t>
                      </a:r>
                      <a:endParaRPr lang="ru-RU" sz="1800">
                        <a:effectLst/>
                        <a:latin typeface="Times New Roman"/>
                        <a:ea typeface="Times New Roman"/>
                      </a:endParaRPr>
                    </a:p>
                  </a:txBody>
                  <a:tcPr marL="68580" marR="68580" marT="0" marB="0"/>
                </a:tc>
              </a:tr>
              <a:tr h="190500">
                <a:tc>
                  <a:txBody>
                    <a:bodyPr/>
                    <a:lstStyle/>
                    <a:p>
                      <a:pPr marL="344805">
                        <a:lnSpc>
                          <a:spcPct val="115000"/>
                        </a:lnSpc>
                        <a:spcAft>
                          <a:spcPts val="0"/>
                        </a:spcAft>
                      </a:pPr>
                      <a:r>
                        <a:rPr lang="en-US" sz="1800">
                          <a:effectLst/>
                        </a:rPr>
                        <a:t>Банки и прочие секторы</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0</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0</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88</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181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dirty="0">
                          <a:effectLst/>
                        </a:rPr>
                        <a:t>53</a:t>
                      </a:r>
                      <a:endParaRPr lang="ru-RU" sz="1800" dirty="0">
                        <a:effectLst/>
                        <a:latin typeface="Times New Roman"/>
                        <a:ea typeface="Times New Roman"/>
                      </a:endParaRPr>
                    </a:p>
                  </a:txBody>
                  <a:tcPr marL="68580" marR="68580" marT="0" marB="0"/>
                </a:tc>
              </a:tr>
            </a:tbl>
          </a:graphicData>
        </a:graphic>
      </p:graphicFrame>
      <p:sp>
        <p:nvSpPr>
          <p:cNvPr id="4" name="Номер слайда 3"/>
          <p:cNvSpPr>
            <a:spLocks noGrp="1"/>
          </p:cNvSpPr>
          <p:nvPr>
            <p:ph type="sldNum" sz="quarter" idx="12"/>
          </p:nvPr>
        </p:nvSpPr>
        <p:spPr/>
        <p:txBody>
          <a:bodyPr/>
          <a:lstStyle/>
          <a:p>
            <a:fld id="{B19B0651-EE4F-4900-A07F-96A6BFA9D0F0}" type="slidenum">
              <a:rPr lang="ru-RU" smtClean="0"/>
              <a:t>155</a:t>
            </a:fld>
            <a:endParaRPr lang="ru-RU"/>
          </a:p>
        </p:txBody>
      </p:sp>
      <p:sp>
        <p:nvSpPr>
          <p:cNvPr id="6" name="Прямоугольник 5"/>
          <p:cNvSpPr/>
          <p:nvPr/>
        </p:nvSpPr>
        <p:spPr>
          <a:xfrm>
            <a:off x="3898127" y="4725144"/>
            <a:ext cx="4572000" cy="646331"/>
          </a:xfrm>
          <a:prstGeom prst="rect">
            <a:avLst/>
          </a:prstGeom>
        </p:spPr>
        <p:txBody>
          <a:bodyPr>
            <a:spAutoFit/>
          </a:bodyPr>
          <a:lstStyle/>
          <a:p>
            <a:r>
              <a:rPr lang="ru-RU" b="1" dirty="0"/>
              <a:t>Источник: Центральный банк </a:t>
            </a:r>
            <a:r>
              <a:rPr lang="ru-RU" b="1" dirty="0" smtClean="0"/>
              <a:t/>
            </a:r>
            <a:br>
              <a:rPr lang="ru-RU" b="1" dirty="0" smtClean="0"/>
            </a:br>
            <a:r>
              <a:rPr lang="ru-RU" b="1" dirty="0" smtClean="0"/>
              <a:t>Российской </a:t>
            </a:r>
            <a:r>
              <a:rPr lang="ru-RU" b="1" dirty="0"/>
              <a:t>Федерации, </a:t>
            </a:r>
            <a:r>
              <a:rPr lang="en-US" b="1" u="sng" dirty="0">
                <a:hlinkClick r:id="rId2"/>
              </a:rPr>
              <a:t>www</a:t>
            </a:r>
            <a:r>
              <a:rPr lang="ru-RU" b="1" u="sng" dirty="0">
                <a:hlinkClick r:id="rId2"/>
              </a:rPr>
              <a:t>.</a:t>
            </a:r>
            <a:r>
              <a:rPr lang="en-US" b="1" u="sng" dirty="0" err="1">
                <a:hlinkClick r:id="rId2"/>
              </a:rPr>
              <a:t>cbr</a:t>
            </a:r>
            <a:r>
              <a:rPr lang="ru-RU" b="1" u="sng" dirty="0">
                <a:hlinkClick r:id="rId2"/>
              </a:rPr>
              <a:t>.</a:t>
            </a:r>
            <a:r>
              <a:rPr lang="en-US" b="1" u="sng" dirty="0" err="1">
                <a:hlinkClick r:id="rId2"/>
              </a:rPr>
              <a:t>ru</a:t>
            </a:r>
            <a:r>
              <a:rPr lang="ru-RU" b="1" dirty="0"/>
              <a:t>. 2014.</a:t>
            </a:r>
          </a:p>
        </p:txBody>
      </p:sp>
    </p:spTree>
    <p:extLst>
      <p:ext uri="{BB962C8B-B14F-4D97-AF65-F5344CB8AC3E}">
        <p14:creationId xmlns:p14="http://schemas.microsoft.com/office/powerpoint/2010/main" val="130722254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a:t>Финансовый счет </a:t>
            </a:r>
            <a:r>
              <a:rPr lang="ru-RU" sz="2800" dirty="0" smtClean="0"/>
              <a:t/>
            </a:r>
            <a:br>
              <a:rPr lang="ru-RU" sz="2800" dirty="0" smtClean="0"/>
            </a:br>
            <a:r>
              <a:rPr lang="ru-RU" sz="2800" dirty="0" smtClean="0"/>
              <a:t>Российской </a:t>
            </a:r>
            <a:r>
              <a:rPr lang="ru-RU" sz="2800" dirty="0"/>
              <a:t>Федерации в млн. долл. США</a:t>
            </a:r>
            <a:br>
              <a:rPr lang="ru-RU" sz="2800" dirty="0"/>
            </a:br>
            <a:r>
              <a:rPr lang="ru-RU" sz="2800" dirty="0"/>
              <a:t>за период с 2005 по 1 квартал 2014</a:t>
            </a:r>
          </a:p>
        </p:txBody>
      </p:sp>
      <p:graphicFrame>
        <p:nvGraphicFramePr>
          <p:cNvPr id="5" name="Объект 4"/>
          <p:cNvGraphicFramePr>
            <a:graphicFrameLocks noGrp="1"/>
          </p:cNvGraphicFramePr>
          <p:nvPr>
            <p:ph idx="1"/>
            <p:extLst>
              <p:ext uri="{D42A27DB-BD31-4B8C-83A1-F6EECF244321}">
                <p14:modId xmlns:p14="http://schemas.microsoft.com/office/powerpoint/2010/main" val="844288553"/>
              </p:ext>
            </p:extLst>
          </p:nvPr>
        </p:nvGraphicFramePr>
        <p:xfrm>
          <a:off x="611560" y="1700808"/>
          <a:ext cx="7848873" cy="3470148"/>
        </p:xfrm>
        <a:graphic>
          <a:graphicData uri="http://schemas.openxmlformats.org/drawingml/2006/table">
            <a:tbl>
              <a:tblPr firstRow="1" firstCol="1" bandRow="1" bandCol="1">
                <a:tableStyleId>{5C22544A-7EE6-4342-B048-85BDC9FD1C3A}</a:tableStyleId>
              </a:tblPr>
              <a:tblGrid>
                <a:gridCol w="3225828"/>
                <a:gridCol w="818629"/>
                <a:gridCol w="934120"/>
                <a:gridCol w="818629"/>
                <a:gridCol w="928459"/>
                <a:gridCol w="1123208"/>
              </a:tblGrid>
              <a:tr h="190500">
                <a:tc>
                  <a:txBody>
                    <a:bodyPr/>
                    <a:lstStyle/>
                    <a:p>
                      <a:pPr algn="ctr">
                        <a:lnSpc>
                          <a:spcPct val="115000"/>
                        </a:lnSpc>
                        <a:spcAft>
                          <a:spcPts val="0"/>
                        </a:spcAft>
                      </a:pPr>
                      <a:r>
                        <a:rPr lang="az-Cyrl-AZ" sz="1800">
                          <a:effectLst/>
                        </a:rPr>
                        <a:t>Показатель</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az-Cyrl-AZ" sz="1800">
                          <a:effectLst/>
                        </a:rPr>
                        <a:t>2005</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az-Cyrl-AZ" sz="1800">
                          <a:effectLst/>
                        </a:rPr>
                        <a:t>2008</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az-Cyrl-AZ" sz="1800">
                          <a:effectLst/>
                        </a:rPr>
                        <a:t>2011</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az-Cyrl-AZ" sz="1800">
                          <a:effectLst/>
                        </a:rPr>
                        <a:t>2013</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az-Cyrl-AZ" sz="1800">
                          <a:effectLst/>
                        </a:rPr>
                        <a:t>Q1 2014</a:t>
                      </a:r>
                      <a:endParaRPr lang="ru-RU" sz="1800">
                        <a:effectLst/>
                        <a:latin typeface="Times New Roman"/>
                        <a:ea typeface="Times New Roman"/>
                      </a:endParaRPr>
                    </a:p>
                  </a:txBody>
                  <a:tcPr marL="68580" marR="68580" marT="0" marB="0" anchor="ctr"/>
                </a:tc>
              </a:tr>
              <a:tr h="190500">
                <a:tc>
                  <a:txBody>
                    <a:bodyPr/>
                    <a:lstStyle/>
                    <a:p>
                      <a:pPr>
                        <a:lnSpc>
                          <a:spcPct val="115000"/>
                        </a:lnSpc>
                        <a:spcAft>
                          <a:spcPts val="0"/>
                        </a:spcAft>
                      </a:pPr>
                      <a:r>
                        <a:rPr lang="az-Cyrl-AZ" sz="1800">
                          <a:effectLst/>
                        </a:rPr>
                        <a:t>Финансовый счет</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66997</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100781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88748</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22906</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21229</a:t>
                      </a:r>
                      <a:endParaRPr lang="ru-RU" sz="1800">
                        <a:effectLst/>
                        <a:latin typeface="Times New Roman"/>
                        <a:ea typeface="Times New Roman"/>
                      </a:endParaRPr>
                    </a:p>
                  </a:txBody>
                  <a:tcPr marL="68580" marR="68580" marT="0" marB="0"/>
                </a:tc>
              </a:tr>
              <a:tr h="190500">
                <a:tc>
                  <a:txBody>
                    <a:bodyPr/>
                    <a:lstStyle/>
                    <a:p>
                      <a:pPr marL="255270">
                        <a:lnSpc>
                          <a:spcPct val="115000"/>
                        </a:lnSpc>
                        <a:spcAft>
                          <a:spcPts val="0"/>
                        </a:spcAft>
                      </a:pPr>
                      <a:r>
                        <a:rPr lang="az-Cyrl-AZ" sz="1800">
                          <a:effectLst/>
                        </a:rPr>
                        <a:t>Прямые инвестиции</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2372</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-19120</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11767</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16058</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5627</a:t>
                      </a:r>
                      <a:endParaRPr lang="ru-RU" sz="1800">
                        <a:effectLst/>
                        <a:latin typeface="Times New Roman"/>
                        <a:ea typeface="Times New Roman"/>
                      </a:endParaRPr>
                    </a:p>
                  </a:txBody>
                  <a:tcPr marL="68580" marR="68580" marT="0" marB="0"/>
                </a:tc>
              </a:tr>
              <a:tr h="161925">
                <a:tc>
                  <a:txBody>
                    <a:bodyPr/>
                    <a:lstStyle/>
                    <a:p>
                      <a:pPr marL="255270">
                        <a:lnSpc>
                          <a:spcPct val="115000"/>
                        </a:lnSpc>
                        <a:spcAft>
                          <a:spcPts val="0"/>
                        </a:spcAft>
                      </a:pPr>
                      <a:r>
                        <a:rPr lang="az-Cyrl-AZ" sz="1800">
                          <a:effectLst/>
                        </a:rPr>
                        <a:t>Портфельные инвестиции</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11443</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35691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15277</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11011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17635</a:t>
                      </a:r>
                      <a:endParaRPr lang="ru-RU" sz="1800">
                        <a:effectLst/>
                        <a:latin typeface="Times New Roman"/>
                        <a:ea typeface="Times New Roman"/>
                      </a:endParaRPr>
                    </a:p>
                  </a:txBody>
                  <a:tcPr marL="68580" marR="68580" marT="0" marB="0"/>
                </a:tc>
              </a:tr>
              <a:tr h="190500">
                <a:tc>
                  <a:txBody>
                    <a:bodyPr/>
                    <a:lstStyle/>
                    <a:p>
                      <a:pPr marL="255270">
                        <a:lnSpc>
                          <a:spcPct val="115000"/>
                        </a:lnSpc>
                        <a:spcAft>
                          <a:spcPts val="0"/>
                        </a:spcAft>
                      </a:pPr>
                      <a:r>
                        <a:rPr lang="az-Cyrl-AZ" sz="1800">
                          <a:effectLst/>
                        </a:rPr>
                        <a:t>Производные финансовые инструменты (кроме резервов) и опционы на акции для работников</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233</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1370</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1394</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346</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623</a:t>
                      </a:r>
                      <a:endParaRPr lang="ru-RU" sz="1800">
                        <a:effectLst/>
                        <a:latin typeface="Times New Roman"/>
                        <a:ea typeface="Times New Roman"/>
                      </a:endParaRPr>
                    </a:p>
                  </a:txBody>
                  <a:tcPr marL="68580" marR="68580" marT="0" marB="0"/>
                </a:tc>
              </a:tr>
              <a:tr h="161925">
                <a:tc>
                  <a:txBody>
                    <a:bodyPr/>
                    <a:lstStyle/>
                    <a:p>
                      <a:pPr marL="255270">
                        <a:lnSpc>
                          <a:spcPct val="115000"/>
                        </a:lnSpc>
                        <a:spcAft>
                          <a:spcPts val="0"/>
                        </a:spcAft>
                      </a:pPr>
                      <a:r>
                        <a:rPr lang="az-Cyrl-AZ" sz="1800">
                          <a:effectLst/>
                        </a:rPr>
                        <a:t>Прочие инвестиции</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-8511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121765</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47679</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17567</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24695</a:t>
                      </a:r>
                      <a:endParaRPr lang="ru-RU" sz="1800">
                        <a:effectLst/>
                        <a:latin typeface="Times New Roman"/>
                        <a:ea typeface="Times New Roman"/>
                      </a:endParaRPr>
                    </a:p>
                  </a:txBody>
                  <a:tcPr marL="68580" marR="68580" marT="0" marB="0"/>
                </a:tc>
              </a:tr>
              <a:tr h="161925">
                <a:tc>
                  <a:txBody>
                    <a:bodyPr/>
                    <a:lstStyle/>
                    <a:p>
                      <a:pPr marL="255270">
                        <a:lnSpc>
                          <a:spcPct val="115000"/>
                        </a:lnSpc>
                        <a:spcAft>
                          <a:spcPts val="0"/>
                        </a:spcAft>
                      </a:pPr>
                      <a:r>
                        <a:rPr lang="az-Cyrl-AZ" sz="1800">
                          <a:effectLst/>
                        </a:rPr>
                        <a:t>Резервные активы</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61461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-38925</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12630</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-22077</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-27351</a:t>
                      </a:r>
                      <a:endParaRPr lang="ru-RU" sz="1800">
                        <a:effectLst/>
                        <a:latin typeface="Times New Roman"/>
                        <a:ea typeface="Times New Roman"/>
                      </a:endParaRPr>
                    </a:p>
                  </a:txBody>
                  <a:tcPr marL="68580" marR="68580" marT="0" marB="0"/>
                </a:tc>
              </a:tr>
              <a:tr h="161925">
                <a:tc>
                  <a:txBody>
                    <a:bodyPr/>
                    <a:lstStyle/>
                    <a:p>
                      <a:pPr>
                        <a:lnSpc>
                          <a:spcPct val="115000"/>
                        </a:lnSpc>
                        <a:spcAft>
                          <a:spcPts val="0"/>
                        </a:spcAft>
                      </a:pPr>
                      <a:r>
                        <a:rPr lang="az-Cyrl-AZ" sz="1800">
                          <a:effectLst/>
                        </a:rPr>
                        <a:t>Чистые ошибки и пропуски</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-5004</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-3051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-8655</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-10840</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dirty="0">
                          <a:effectLst/>
                        </a:rPr>
                        <a:t>-5675</a:t>
                      </a:r>
                      <a:endParaRPr lang="ru-RU" sz="1800" dirty="0">
                        <a:effectLst/>
                        <a:latin typeface="Times New Roman"/>
                        <a:ea typeface="Times New Roman"/>
                      </a:endParaRPr>
                    </a:p>
                  </a:txBody>
                  <a:tcPr marL="68580" marR="68580" marT="0" marB="0"/>
                </a:tc>
              </a:tr>
            </a:tbl>
          </a:graphicData>
        </a:graphic>
      </p:graphicFrame>
      <p:sp>
        <p:nvSpPr>
          <p:cNvPr id="4" name="Номер слайда 3"/>
          <p:cNvSpPr>
            <a:spLocks noGrp="1"/>
          </p:cNvSpPr>
          <p:nvPr>
            <p:ph type="sldNum" sz="quarter" idx="12"/>
          </p:nvPr>
        </p:nvSpPr>
        <p:spPr/>
        <p:txBody>
          <a:bodyPr/>
          <a:lstStyle/>
          <a:p>
            <a:fld id="{B19B0651-EE4F-4900-A07F-96A6BFA9D0F0}" type="slidenum">
              <a:rPr lang="ru-RU" smtClean="0"/>
              <a:t>156</a:t>
            </a:fld>
            <a:endParaRPr lang="ru-RU"/>
          </a:p>
        </p:txBody>
      </p:sp>
      <p:sp>
        <p:nvSpPr>
          <p:cNvPr id="6" name="Прямоугольник 5"/>
          <p:cNvSpPr/>
          <p:nvPr/>
        </p:nvSpPr>
        <p:spPr>
          <a:xfrm>
            <a:off x="3851920" y="5229200"/>
            <a:ext cx="4572000" cy="646331"/>
          </a:xfrm>
          <a:prstGeom prst="rect">
            <a:avLst/>
          </a:prstGeom>
        </p:spPr>
        <p:txBody>
          <a:bodyPr>
            <a:spAutoFit/>
          </a:bodyPr>
          <a:lstStyle/>
          <a:p>
            <a:r>
              <a:rPr lang="ru-RU" b="1" dirty="0"/>
              <a:t> Источник: Центральный банк </a:t>
            </a:r>
            <a:r>
              <a:rPr lang="ru-RU" b="1" dirty="0" smtClean="0"/>
              <a:t/>
            </a:r>
            <a:br>
              <a:rPr lang="ru-RU" b="1" dirty="0" smtClean="0"/>
            </a:br>
            <a:r>
              <a:rPr lang="ru-RU" b="1" dirty="0" smtClean="0"/>
              <a:t>Российской </a:t>
            </a:r>
            <a:r>
              <a:rPr lang="ru-RU" b="1" dirty="0"/>
              <a:t>Федерации, </a:t>
            </a:r>
            <a:r>
              <a:rPr lang="en-US" b="1" u="sng" dirty="0">
                <a:hlinkClick r:id="rId2"/>
              </a:rPr>
              <a:t>www</a:t>
            </a:r>
            <a:r>
              <a:rPr lang="ru-RU" b="1" u="sng" dirty="0">
                <a:hlinkClick r:id="rId2"/>
              </a:rPr>
              <a:t>.</a:t>
            </a:r>
            <a:r>
              <a:rPr lang="en-US" b="1" u="sng" dirty="0" err="1">
                <a:hlinkClick r:id="rId2"/>
              </a:rPr>
              <a:t>cbr</a:t>
            </a:r>
            <a:r>
              <a:rPr lang="ru-RU" b="1" u="sng" dirty="0">
                <a:hlinkClick r:id="rId2"/>
              </a:rPr>
              <a:t>.</a:t>
            </a:r>
            <a:r>
              <a:rPr lang="en-US" b="1" u="sng" dirty="0" err="1">
                <a:hlinkClick r:id="rId2"/>
              </a:rPr>
              <a:t>ru</a:t>
            </a:r>
            <a:r>
              <a:rPr lang="ru-RU" b="1" dirty="0"/>
              <a:t>. 2014.</a:t>
            </a:r>
          </a:p>
        </p:txBody>
      </p:sp>
    </p:spTree>
    <p:extLst>
      <p:ext uri="{BB962C8B-B14F-4D97-AF65-F5344CB8AC3E}">
        <p14:creationId xmlns:p14="http://schemas.microsoft.com/office/powerpoint/2010/main" val="383000018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a:t>Платежный баланс </a:t>
            </a:r>
            <a:r>
              <a:rPr lang="ru-RU" sz="2800" dirty="0" smtClean="0"/>
              <a:t/>
            </a:r>
            <a:br>
              <a:rPr lang="ru-RU" sz="2800" dirty="0" smtClean="0"/>
            </a:br>
            <a:r>
              <a:rPr lang="ru-RU" sz="2800" dirty="0" smtClean="0"/>
              <a:t>Российской </a:t>
            </a:r>
            <a:r>
              <a:rPr lang="ru-RU" sz="2800" dirty="0"/>
              <a:t>Федерации в млн. долл. США</a:t>
            </a:r>
            <a:br>
              <a:rPr lang="ru-RU" sz="2800" dirty="0"/>
            </a:br>
            <a:r>
              <a:rPr lang="ru-RU" sz="2800" dirty="0"/>
              <a:t>за период с 2005 по 1 квартал 2014</a:t>
            </a:r>
          </a:p>
        </p:txBody>
      </p:sp>
      <p:graphicFrame>
        <p:nvGraphicFramePr>
          <p:cNvPr id="5" name="Объект 4"/>
          <p:cNvGraphicFramePr>
            <a:graphicFrameLocks noGrp="1"/>
          </p:cNvGraphicFramePr>
          <p:nvPr>
            <p:ph idx="1"/>
            <p:extLst>
              <p:ext uri="{D42A27DB-BD31-4B8C-83A1-F6EECF244321}">
                <p14:modId xmlns:p14="http://schemas.microsoft.com/office/powerpoint/2010/main" val="4108129374"/>
              </p:ext>
            </p:extLst>
          </p:nvPr>
        </p:nvGraphicFramePr>
        <p:xfrm>
          <a:off x="611560" y="1700808"/>
          <a:ext cx="7776864" cy="2523744"/>
        </p:xfrm>
        <a:graphic>
          <a:graphicData uri="http://schemas.openxmlformats.org/drawingml/2006/table">
            <a:tbl>
              <a:tblPr firstRow="1" firstCol="1" bandRow="1" bandCol="1">
                <a:tableStyleId>{5C22544A-7EE6-4342-B048-85BDC9FD1C3A}</a:tableStyleId>
              </a:tblPr>
              <a:tblGrid>
                <a:gridCol w="2511938"/>
                <a:gridCol w="1064712"/>
                <a:gridCol w="1064712"/>
                <a:gridCol w="1064712"/>
                <a:gridCol w="1064712"/>
                <a:gridCol w="1006078"/>
              </a:tblGrid>
              <a:tr h="190500">
                <a:tc>
                  <a:txBody>
                    <a:bodyPr/>
                    <a:lstStyle/>
                    <a:p>
                      <a:pPr algn="ctr">
                        <a:lnSpc>
                          <a:spcPct val="115000"/>
                        </a:lnSpc>
                        <a:spcAft>
                          <a:spcPts val="0"/>
                        </a:spcAft>
                      </a:pPr>
                      <a:r>
                        <a:rPr lang="az-Cyrl-AZ" sz="1800">
                          <a:effectLst/>
                        </a:rPr>
                        <a:t>Показатель</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a:effectLst/>
                        </a:rPr>
                        <a:t>-</a:t>
                      </a:r>
                      <a:r>
                        <a:rPr lang="az-Cyrl-AZ" sz="1800">
                          <a:effectLst/>
                        </a:rPr>
                        <a:t>2005</a:t>
                      </a:r>
                      <a:r>
                        <a:rPr lang="en-US" sz="1800">
                          <a:effectLst/>
                        </a:rPr>
                        <a:t>-</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a:effectLst/>
                        </a:rPr>
                        <a:t>-</a:t>
                      </a:r>
                      <a:r>
                        <a:rPr lang="az-Cyrl-AZ" sz="1800">
                          <a:effectLst/>
                        </a:rPr>
                        <a:t>2008</a:t>
                      </a:r>
                      <a:r>
                        <a:rPr lang="en-US" sz="1800">
                          <a:effectLst/>
                        </a:rPr>
                        <a:t>-</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a:effectLst/>
                        </a:rPr>
                        <a:t>-</a:t>
                      </a:r>
                      <a:r>
                        <a:rPr lang="az-Cyrl-AZ" sz="1800">
                          <a:effectLst/>
                        </a:rPr>
                        <a:t>2011</a:t>
                      </a:r>
                      <a:r>
                        <a:rPr lang="en-US" sz="1800">
                          <a:effectLst/>
                        </a:rPr>
                        <a:t>-</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a:effectLst/>
                        </a:rPr>
                        <a:t>-</a:t>
                      </a:r>
                      <a:r>
                        <a:rPr lang="az-Cyrl-AZ" sz="1800">
                          <a:effectLst/>
                        </a:rPr>
                        <a:t>2013</a:t>
                      </a:r>
                      <a:r>
                        <a:rPr lang="en-US" sz="1800">
                          <a:effectLst/>
                        </a:rPr>
                        <a:t>-</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az-Cyrl-AZ" sz="1800">
                          <a:effectLst/>
                        </a:rPr>
                        <a:t>Q1 2014</a:t>
                      </a:r>
                      <a:endParaRPr lang="ru-RU" sz="1800">
                        <a:effectLst/>
                        <a:latin typeface="Times New Roman"/>
                        <a:ea typeface="Times New Roman"/>
                      </a:endParaRPr>
                    </a:p>
                  </a:txBody>
                  <a:tcPr marL="68580" marR="68580" marT="0" marB="0" anchor="ctr"/>
                </a:tc>
              </a:tr>
              <a:tr h="190500">
                <a:tc>
                  <a:txBody>
                    <a:bodyPr/>
                    <a:lstStyle/>
                    <a:p>
                      <a:pPr>
                        <a:lnSpc>
                          <a:spcPct val="115000"/>
                        </a:lnSpc>
                        <a:spcAft>
                          <a:spcPts val="0"/>
                        </a:spcAft>
                      </a:pPr>
                      <a:r>
                        <a:rPr lang="az-Cyrl-AZ" sz="1800">
                          <a:effectLst/>
                        </a:rPr>
                        <a:t>Счет текущих операций</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84389</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103935</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97274</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34141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27089</a:t>
                      </a:r>
                      <a:endParaRPr lang="ru-RU" sz="1800">
                        <a:effectLst/>
                        <a:latin typeface="Times New Roman"/>
                        <a:ea typeface="Times New Roman"/>
                      </a:endParaRPr>
                    </a:p>
                  </a:txBody>
                  <a:tcPr marL="68580" marR="68580" marT="0" marB="0"/>
                </a:tc>
              </a:tr>
              <a:tr h="190500">
                <a:tc>
                  <a:txBody>
                    <a:bodyPr/>
                    <a:lstStyle/>
                    <a:p>
                      <a:pPr>
                        <a:lnSpc>
                          <a:spcPct val="115000"/>
                        </a:lnSpc>
                        <a:spcAft>
                          <a:spcPts val="0"/>
                        </a:spcAft>
                      </a:pPr>
                      <a:r>
                        <a:rPr lang="az-Cyrl-AZ" sz="1800">
                          <a:effectLst/>
                        </a:rPr>
                        <a:t>Счет операций с капиталом</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-12387</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-104</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130</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-395</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-185</a:t>
                      </a:r>
                      <a:endParaRPr lang="ru-RU" sz="1800">
                        <a:effectLst/>
                        <a:latin typeface="Times New Roman"/>
                        <a:ea typeface="Times New Roman"/>
                      </a:endParaRPr>
                    </a:p>
                  </a:txBody>
                  <a:tcPr marL="68580" marR="68580" marT="0" marB="0"/>
                </a:tc>
              </a:tr>
              <a:tr h="190500">
                <a:tc>
                  <a:txBody>
                    <a:bodyPr/>
                    <a:lstStyle/>
                    <a:p>
                      <a:pPr>
                        <a:lnSpc>
                          <a:spcPct val="115000"/>
                        </a:lnSpc>
                        <a:spcAft>
                          <a:spcPts val="0"/>
                        </a:spcAft>
                      </a:pPr>
                      <a:r>
                        <a:rPr lang="az-Cyrl-AZ" sz="1800">
                          <a:effectLst/>
                        </a:rPr>
                        <a:t>Финансовый счет</a:t>
                      </a:r>
                      <a:r>
                        <a:rPr lang="en-US" sz="1800">
                          <a:effectLst/>
                        </a:rPr>
                        <a:t>*</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en-US" sz="1800">
                          <a:effectLst/>
                        </a:rPr>
                        <a:t>-</a:t>
                      </a:r>
                      <a:r>
                        <a:rPr lang="az-Cyrl-AZ" sz="1800">
                          <a:effectLst/>
                        </a:rPr>
                        <a:t>66997</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en-US" sz="1800">
                          <a:effectLst/>
                        </a:rPr>
                        <a:t>-</a:t>
                      </a:r>
                      <a:r>
                        <a:rPr lang="az-Cyrl-AZ" sz="1800">
                          <a:effectLst/>
                        </a:rPr>
                        <a:t>100781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en-US" sz="1800">
                          <a:effectLst/>
                        </a:rPr>
                        <a:t>-</a:t>
                      </a:r>
                      <a:r>
                        <a:rPr lang="az-Cyrl-AZ" sz="1800">
                          <a:effectLst/>
                        </a:rPr>
                        <a:t>88748</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en-US" sz="1800">
                          <a:effectLst/>
                        </a:rPr>
                        <a:t>-</a:t>
                      </a:r>
                      <a:r>
                        <a:rPr lang="az-Cyrl-AZ" sz="1800">
                          <a:effectLst/>
                        </a:rPr>
                        <a:t>22906</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en-US" sz="1800">
                          <a:effectLst/>
                        </a:rPr>
                        <a:t>-</a:t>
                      </a:r>
                      <a:r>
                        <a:rPr lang="az-Cyrl-AZ" sz="1800">
                          <a:effectLst/>
                        </a:rPr>
                        <a:t>21229</a:t>
                      </a:r>
                      <a:endParaRPr lang="ru-RU" sz="1800">
                        <a:effectLst/>
                        <a:latin typeface="Times New Roman"/>
                        <a:ea typeface="Times New Roman"/>
                      </a:endParaRPr>
                    </a:p>
                  </a:txBody>
                  <a:tcPr marL="68580" marR="68580" marT="0" marB="0"/>
                </a:tc>
              </a:tr>
              <a:tr h="161925">
                <a:tc>
                  <a:txBody>
                    <a:bodyPr/>
                    <a:lstStyle/>
                    <a:p>
                      <a:pPr>
                        <a:lnSpc>
                          <a:spcPct val="115000"/>
                        </a:lnSpc>
                        <a:spcAft>
                          <a:spcPts val="0"/>
                        </a:spcAft>
                      </a:pPr>
                      <a:r>
                        <a:rPr lang="az-Cyrl-AZ" sz="1800">
                          <a:effectLst/>
                        </a:rPr>
                        <a:t>Чистые ошибки и пропуски</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-5004</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-3051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-8655</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-10840</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az-Cyrl-AZ" sz="1800">
                          <a:effectLst/>
                        </a:rPr>
                        <a:t>-5675</a:t>
                      </a:r>
                      <a:endParaRPr lang="ru-RU" sz="1800">
                        <a:effectLst/>
                        <a:latin typeface="Times New Roman"/>
                        <a:ea typeface="Times New Roman"/>
                      </a:endParaRPr>
                    </a:p>
                  </a:txBody>
                  <a:tcPr marL="68580" marR="68580" marT="0" marB="0"/>
                </a:tc>
              </a:tr>
              <a:tr h="161925">
                <a:tc>
                  <a:txBody>
                    <a:bodyPr/>
                    <a:lstStyle/>
                    <a:p>
                      <a:pPr>
                        <a:lnSpc>
                          <a:spcPct val="115000"/>
                        </a:lnSpc>
                        <a:spcAft>
                          <a:spcPts val="0"/>
                        </a:spcAft>
                      </a:pPr>
                      <a:r>
                        <a:rPr lang="az-Cyrl-AZ" sz="1800">
                          <a:effectLst/>
                        </a:rPr>
                        <a:t>Всего</a:t>
                      </a:r>
                      <a:r>
                        <a:rPr lang="en-US" sz="1800">
                          <a:effectLst/>
                        </a:rPr>
                        <a:t>**</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en-US" sz="1800">
                          <a:effectLst/>
                        </a:rPr>
                        <a:t>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en-US" sz="1800">
                          <a:effectLst/>
                        </a:rPr>
                        <a:t>-1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en-US" sz="1800">
                          <a:effectLst/>
                        </a:rPr>
                        <a:t>1</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en-US" sz="1800">
                          <a:effectLst/>
                        </a:rPr>
                        <a:t>0</a:t>
                      </a:r>
                      <a:endParaRPr lang="ru-RU" sz="1800">
                        <a:effectLst/>
                        <a:latin typeface="Times New Roman"/>
                        <a:ea typeface="Times New Roman"/>
                      </a:endParaRPr>
                    </a:p>
                  </a:txBody>
                  <a:tcPr marL="68580" marR="68580" marT="0" marB="0"/>
                </a:tc>
                <a:tc>
                  <a:txBody>
                    <a:bodyPr/>
                    <a:lstStyle/>
                    <a:p>
                      <a:pPr algn="r">
                        <a:lnSpc>
                          <a:spcPct val="115000"/>
                        </a:lnSpc>
                        <a:spcAft>
                          <a:spcPts val="0"/>
                        </a:spcAft>
                      </a:pPr>
                      <a:r>
                        <a:rPr lang="en-US" sz="1800" dirty="0">
                          <a:effectLst/>
                        </a:rPr>
                        <a:t>0</a:t>
                      </a:r>
                      <a:endParaRPr lang="ru-RU" sz="1800" dirty="0">
                        <a:effectLst/>
                        <a:latin typeface="Times New Roman"/>
                        <a:ea typeface="Times New Roman"/>
                      </a:endParaRPr>
                    </a:p>
                  </a:txBody>
                  <a:tcPr marL="68580" marR="68580" marT="0" marB="0"/>
                </a:tc>
              </a:tr>
            </a:tbl>
          </a:graphicData>
        </a:graphic>
      </p:graphicFrame>
      <p:sp>
        <p:nvSpPr>
          <p:cNvPr id="4" name="Номер слайда 3"/>
          <p:cNvSpPr>
            <a:spLocks noGrp="1"/>
          </p:cNvSpPr>
          <p:nvPr>
            <p:ph type="sldNum" sz="quarter" idx="12"/>
          </p:nvPr>
        </p:nvSpPr>
        <p:spPr/>
        <p:txBody>
          <a:bodyPr/>
          <a:lstStyle/>
          <a:p>
            <a:fld id="{B19B0651-EE4F-4900-A07F-96A6BFA9D0F0}" type="slidenum">
              <a:rPr lang="ru-RU" smtClean="0"/>
              <a:t>157</a:t>
            </a:fld>
            <a:endParaRPr lang="ru-RU"/>
          </a:p>
        </p:txBody>
      </p:sp>
      <p:sp>
        <p:nvSpPr>
          <p:cNvPr id="6" name="Прямоугольник 5"/>
          <p:cNvSpPr/>
          <p:nvPr/>
        </p:nvSpPr>
        <p:spPr>
          <a:xfrm>
            <a:off x="755576" y="4293096"/>
            <a:ext cx="7632848" cy="1477328"/>
          </a:xfrm>
          <a:prstGeom prst="rect">
            <a:avLst/>
          </a:prstGeom>
        </p:spPr>
        <p:txBody>
          <a:bodyPr wrap="square">
            <a:spAutoFit/>
          </a:bodyPr>
          <a:lstStyle/>
          <a:p>
            <a:r>
              <a:rPr lang="ru-RU" b="1" dirty="0"/>
              <a:t>* Финансовый счет отражен в предыдущих таблицах с противоположным знаком. На самом деле он должен быть вычтен из счета текущих операций.</a:t>
            </a:r>
          </a:p>
          <a:p>
            <a:r>
              <a:rPr lang="ru-RU" b="1" dirty="0"/>
              <a:t>** Общая сумма не всегда равна нулю из-за ошибок округления</a:t>
            </a:r>
          </a:p>
          <a:p>
            <a:r>
              <a:rPr lang="ru-RU" b="1" dirty="0"/>
              <a:t>Источник: Центральный банк Российской Федерации, </a:t>
            </a:r>
            <a:r>
              <a:rPr lang="en-US" b="1" u="sng" dirty="0">
                <a:hlinkClick r:id="rId2"/>
              </a:rPr>
              <a:t>www</a:t>
            </a:r>
            <a:r>
              <a:rPr lang="ru-RU" b="1" u="sng" dirty="0">
                <a:hlinkClick r:id="rId2"/>
              </a:rPr>
              <a:t>.</a:t>
            </a:r>
            <a:r>
              <a:rPr lang="en-US" b="1" u="sng" dirty="0" err="1">
                <a:hlinkClick r:id="rId2"/>
              </a:rPr>
              <a:t>cbr</a:t>
            </a:r>
            <a:r>
              <a:rPr lang="ru-RU" b="1" u="sng" dirty="0">
                <a:hlinkClick r:id="rId2"/>
              </a:rPr>
              <a:t>.</a:t>
            </a:r>
            <a:r>
              <a:rPr lang="en-US" b="1" u="sng" dirty="0" err="1">
                <a:hlinkClick r:id="rId2"/>
              </a:rPr>
              <a:t>ru</a:t>
            </a:r>
            <a:r>
              <a:rPr lang="ru-RU" b="1" dirty="0"/>
              <a:t>. 2014.</a:t>
            </a:r>
          </a:p>
        </p:txBody>
      </p:sp>
    </p:spTree>
    <p:extLst>
      <p:ext uri="{BB962C8B-B14F-4D97-AF65-F5344CB8AC3E}">
        <p14:creationId xmlns:p14="http://schemas.microsoft.com/office/powerpoint/2010/main" val="1014972568"/>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Профицит и дефицит счетов платежного баланса</a:t>
            </a:r>
            <a:endParaRPr lang="ru-RU" dirty="0"/>
          </a:p>
        </p:txBody>
      </p:sp>
      <p:sp>
        <p:nvSpPr>
          <p:cNvPr id="3" name="Объект 2"/>
          <p:cNvSpPr>
            <a:spLocks noGrp="1"/>
          </p:cNvSpPr>
          <p:nvPr>
            <p:ph idx="1"/>
          </p:nvPr>
        </p:nvSpPr>
        <p:spPr/>
        <p:txBody>
          <a:bodyPr>
            <a:normAutofit fontScale="85000" lnSpcReduction="10000"/>
          </a:bodyPr>
          <a:lstStyle/>
          <a:p>
            <a:r>
              <a:rPr lang="ru-RU" dirty="0"/>
              <a:t>Если один из счетов имеет общую сумму кредитовых записей превышающую дебетовую, счет имеет профицит (положительное сальдо). </a:t>
            </a:r>
            <a:endParaRPr lang="ru-RU" dirty="0" smtClean="0"/>
          </a:p>
          <a:p>
            <a:r>
              <a:rPr lang="ru-RU" dirty="0" smtClean="0"/>
              <a:t>С </a:t>
            </a:r>
            <a:r>
              <a:rPr lang="ru-RU" dirty="0"/>
              <a:t>другой стороны, если сумма дебетовых записей больше, чем сумма кредитовых, существует дефицит (отрицательное сальдо). </a:t>
            </a:r>
            <a:endParaRPr lang="ru-RU" dirty="0" smtClean="0"/>
          </a:p>
          <a:p>
            <a:r>
              <a:rPr lang="ru-RU" dirty="0" smtClean="0"/>
              <a:t>Профицит </a:t>
            </a:r>
            <a:r>
              <a:rPr lang="ru-RU" dirty="0"/>
              <a:t>и дефицит может иметь только отдельный счет платежного баланса, поскольку общая сумма всех кредитовых и дебетовых записей должна быть всегда одинаковой; иными словами, платежный баланс всегда равен нулю.</a:t>
            </a:r>
          </a:p>
        </p:txBody>
      </p:sp>
      <p:sp>
        <p:nvSpPr>
          <p:cNvPr id="4" name="Номер слайда 3"/>
          <p:cNvSpPr>
            <a:spLocks noGrp="1"/>
          </p:cNvSpPr>
          <p:nvPr>
            <p:ph type="sldNum" sz="quarter" idx="12"/>
          </p:nvPr>
        </p:nvSpPr>
        <p:spPr/>
        <p:txBody>
          <a:bodyPr/>
          <a:lstStyle/>
          <a:p>
            <a:fld id="{B19B0651-EE4F-4900-A07F-96A6BFA9D0F0}" type="slidenum">
              <a:rPr lang="ru-RU" smtClean="0"/>
              <a:t>158</a:t>
            </a:fld>
            <a:endParaRPr lang="ru-RU"/>
          </a:p>
        </p:txBody>
      </p:sp>
    </p:spTree>
    <p:extLst>
      <p:ext uri="{BB962C8B-B14F-4D97-AF65-F5344CB8AC3E}">
        <p14:creationId xmlns:p14="http://schemas.microsoft.com/office/powerpoint/2010/main" val="97134050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Счет текущих операций </a:t>
            </a:r>
          </a:p>
        </p:txBody>
      </p:sp>
      <p:sp>
        <p:nvSpPr>
          <p:cNvPr id="3" name="Объект 2"/>
          <p:cNvSpPr>
            <a:spLocks noGrp="1"/>
          </p:cNvSpPr>
          <p:nvPr>
            <p:ph idx="1"/>
          </p:nvPr>
        </p:nvSpPr>
        <p:spPr/>
        <p:txBody>
          <a:bodyPr>
            <a:normAutofit fontScale="77500" lnSpcReduction="20000"/>
          </a:bodyPr>
          <a:lstStyle/>
          <a:p>
            <a:r>
              <a:rPr lang="ru-RU" dirty="0" smtClean="0"/>
              <a:t>включает </a:t>
            </a:r>
            <a:r>
              <a:rPr lang="ru-RU" dirty="0"/>
              <a:t>в себя торговлю товарами, услугами, инвестиционные доходы и односторонние трансферты. </a:t>
            </a:r>
            <a:endParaRPr lang="ru-RU" dirty="0" smtClean="0"/>
          </a:p>
          <a:p>
            <a:pPr marL="0" indent="0">
              <a:buNone/>
            </a:pPr>
            <a:r>
              <a:rPr lang="ru-RU" b="1" dirty="0" smtClean="0"/>
              <a:t>Счет </a:t>
            </a:r>
            <a:r>
              <a:rPr lang="ru-RU" b="1" dirty="0"/>
              <a:t>товаров </a:t>
            </a:r>
            <a:r>
              <a:rPr lang="ru-RU" dirty="0"/>
              <a:t>– это торговля осязаемыми предметами потребления. </a:t>
            </a:r>
            <a:endParaRPr lang="ru-RU" dirty="0" smtClean="0"/>
          </a:p>
          <a:p>
            <a:pPr marL="0" indent="0">
              <a:buNone/>
            </a:pPr>
            <a:r>
              <a:rPr lang="ru-RU" dirty="0" smtClean="0"/>
              <a:t>Категория </a:t>
            </a:r>
            <a:r>
              <a:rPr lang="ru-RU" b="1" dirty="0"/>
              <a:t>услуги</a:t>
            </a:r>
            <a:r>
              <a:rPr lang="ru-RU" dirty="0"/>
              <a:t> относится к торговле факторами производства: землей, трудом и капиталом. </a:t>
            </a:r>
            <a:r>
              <a:rPr lang="ru-RU" dirty="0" smtClean="0"/>
              <a:t>Также </a:t>
            </a:r>
            <a:r>
              <a:rPr lang="ru-RU" dirty="0"/>
              <a:t>включаются расходы по туризму, инвестиционные и процентные доходы, стоимость транспортных услуг, страховые премии, </a:t>
            </a:r>
            <a:r>
              <a:rPr lang="ru-RU" dirty="0" smtClean="0"/>
              <a:t>военные </a:t>
            </a:r>
            <a:r>
              <a:rPr lang="ru-RU" dirty="0"/>
              <a:t>расходы за рубежом</a:t>
            </a:r>
            <a:r>
              <a:rPr lang="ru-RU" dirty="0" smtClean="0"/>
              <a:t>.</a:t>
            </a:r>
          </a:p>
          <a:p>
            <a:pPr marL="0" indent="0">
              <a:buNone/>
            </a:pPr>
            <a:r>
              <a:rPr lang="ru-RU" b="1" dirty="0"/>
              <a:t>Односторонние трансферты </a:t>
            </a:r>
            <a:r>
              <a:rPr lang="ru-RU" dirty="0"/>
              <a:t>– это передача товаров, услуг и финансовых инструментов без равнозначного обратного движения.</a:t>
            </a:r>
          </a:p>
        </p:txBody>
      </p:sp>
      <p:sp>
        <p:nvSpPr>
          <p:cNvPr id="4" name="Номер слайда 3"/>
          <p:cNvSpPr>
            <a:spLocks noGrp="1"/>
          </p:cNvSpPr>
          <p:nvPr>
            <p:ph type="sldNum" sz="quarter" idx="12"/>
          </p:nvPr>
        </p:nvSpPr>
        <p:spPr/>
        <p:txBody>
          <a:bodyPr/>
          <a:lstStyle/>
          <a:p>
            <a:fld id="{B19B0651-EE4F-4900-A07F-96A6BFA9D0F0}" type="slidenum">
              <a:rPr lang="ru-RU" smtClean="0"/>
              <a:t>159</a:t>
            </a:fld>
            <a:endParaRPr lang="ru-RU"/>
          </a:p>
        </p:txBody>
      </p:sp>
    </p:spTree>
    <p:extLst>
      <p:ext uri="{BB962C8B-B14F-4D97-AF65-F5344CB8AC3E}">
        <p14:creationId xmlns:p14="http://schemas.microsoft.com/office/powerpoint/2010/main" val="2994372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 </a:t>
            </a:r>
            <a:r>
              <a:rPr lang="az-Cyrl-AZ" dirty="0"/>
              <a:t>нерезидент</a:t>
            </a:r>
            <a:r>
              <a:rPr lang="ru-RU" dirty="0" err="1"/>
              <a:t>ам</a:t>
            </a:r>
            <a:r>
              <a:rPr lang="ru-RU" dirty="0"/>
              <a:t> относятся</a:t>
            </a:r>
          </a:p>
        </p:txBody>
      </p:sp>
      <p:sp>
        <p:nvSpPr>
          <p:cNvPr id="3" name="Объект 2"/>
          <p:cNvSpPr>
            <a:spLocks noGrp="1"/>
          </p:cNvSpPr>
          <p:nvPr>
            <p:ph idx="1"/>
          </p:nvPr>
        </p:nvSpPr>
        <p:spPr/>
        <p:txBody>
          <a:bodyPr>
            <a:normAutofit fontScale="70000" lnSpcReduction="20000"/>
          </a:bodyPr>
          <a:lstStyle/>
          <a:p>
            <a:r>
              <a:rPr lang="az-Cyrl-AZ" dirty="0"/>
              <a:t>а) физические лица, не являющиеся резидентами в соответствии с подпунктами "а" и "б" пункта 6 настоящей части;</a:t>
            </a:r>
            <a:endParaRPr lang="ru-RU" dirty="0"/>
          </a:p>
          <a:p>
            <a:r>
              <a:rPr lang="az-Cyrl-AZ" dirty="0"/>
              <a:t>б) юридические лица, созданные в соответствии с законодательством иностранных государств и имеющие местонахождение за пределами территории Российской Федерации;</a:t>
            </a:r>
            <a:endParaRPr lang="ru-RU" dirty="0"/>
          </a:p>
          <a:p>
            <a:r>
              <a:rPr lang="az-Cyrl-AZ" dirty="0"/>
              <a:t>в) организации, не являющиеся юридическими лицами, созданные в соответствии с законодательством иностранных государств и имеющие местонахождение за пределами территории Российской Федерации;</a:t>
            </a:r>
            <a:endParaRPr lang="ru-RU" dirty="0"/>
          </a:p>
          <a:p>
            <a:r>
              <a:rPr lang="az-Cyrl-AZ" dirty="0"/>
              <a:t>г) аккредитованные в Российской Федерации дипломатические представительства, консульские учреждения иностранных государств и постоянные представительства указанных государств при межгосударственных или межправительственных организациях;</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16</a:t>
            </a:fld>
            <a:endParaRPr lang="ru-RU"/>
          </a:p>
        </p:txBody>
      </p:sp>
    </p:spTree>
    <p:extLst>
      <p:ext uri="{BB962C8B-B14F-4D97-AF65-F5344CB8AC3E}">
        <p14:creationId xmlns:p14="http://schemas.microsoft.com/office/powerpoint/2010/main" val="254306096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Односторонние трансферты</a:t>
            </a:r>
          </a:p>
        </p:txBody>
      </p:sp>
      <p:sp>
        <p:nvSpPr>
          <p:cNvPr id="3" name="Объект 2"/>
          <p:cNvSpPr>
            <a:spLocks noGrp="1"/>
          </p:cNvSpPr>
          <p:nvPr>
            <p:ph idx="1"/>
          </p:nvPr>
        </p:nvSpPr>
        <p:spPr/>
        <p:txBody>
          <a:bodyPr/>
          <a:lstStyle/>
          <a:p>
            <a:r>
              <a:rPr lang="ru-RU" dirty="0"/>
              <a:t>К частным переводам относятся выплаты процентов, прибылей и </a:t>
            </a:r>
            <a:r>
              <a:rPr lang="ru-RU" dirty="0" err="1"/>
              <a:t>дивидентов</a:t>
            </a:r>
            <a:r>
              <a:rPr lang="ru-RU" dirty="0"/>
              <a:t>, а также денежные переводы иностранных рабочих и специалистов на родину.</a:t>
            </a:r>
          </a:p>
          <a:p>
            <a:r>
              <a:rPr lang="ru-RU" dirty="0"/>
              <a:t>К государственным трансфертам относятся международная экономическая помощь, взносы в международные организации и выплата пенсий за рубеж</a:t>
            </a:r>
            <a:r>
              <a:rPr lang="ru-RU" dirty="0" smtClean="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160</a:t>
            </a:fld>
            <a:endParaRPr lang="ru-RU"/>
          </a:p>
        </p:txBody>
      </p:sp>
    </p:spTree>
    <p:extLst>
      <p:ext uri="{BB962C8B-B14F-4D97-AF65-F5344CB8AC3E}">
        <p14:creationId xmlns:p14="http://schemas.microsoft.com/office/powerpoint/2010/main" val="268139150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a:t>Счет текущих операций </a:t>
            </a:r>
            <a:r>
              <a:rPr lang="ru-RU" sz="2800" dirty="0" smtClean="0"/>
              <a:t/>
            </a:r>
            <a:br>
              <a:rPr lang="ru-RU" sz="2800" dirty="0" smtClean="0"/>
            </a:br>
            <a:r>
              <a:rPr lang="ru-RU" sz="2800" dirty="0" smtClean="0"/>
              <a:t>Российской </a:t>
            </a:r>
            <a:r>
              <a:rPr lang="ru-RU" sz="2800" dirty="0"/>
              <a:t>Федерации в млн. долл. США.</a:t>
            </a:r>
            <a:br>
              <a:rPr lang="ru-RU" sz="2800" dirty="0"/>
            </a:br>
            <a:r>
              <a:rPr lang="ru-RU" sz="2800" dirty="0"/>
              <a:t>Квартальные данные за 2005-1кварт.2014 гг</a:t>
            </a:r>
            <a:r>
              <a:rPr lang="ru-RU" sz="2800" dirty="0" smtClean="0"/>
              <a:t>.</a:t>
            </a:r>
            <a:endParaRPr lang="ru-RU" sz="2800" dirty="0"/>
          </a:p>
        </p:txBody>
      </p:sp>
      <p:sp>
        <p:nvSpPr>
          <p:cNvPr id="4" name="Номер слайда 3"/>
          <p:cNvSpPr>
            <a:spLocks noGrp="1"/>
          </p:cNvSpPr>
          <p:nvPr>
            <p:ph type="sldNum" sz="quarter" idx="12"/>
          </p:nvPr>
        </p:nvSpPr>
        <p:spPr/>
        <p:txBody>
          <a:bodyPr/>
          <a:lstStyle/>
          <a:p>
            <a:fld id="{B19B0651-EE4F-4900-A07F-96A6BFA9D0F0}" type="slidenum">
              <a:rPr lang="ru-RU" smtClean="0"/>
              <a:t>161</a:t>
            </a:fld>
            <a:endParaRPr lang="ru-RU"/>
          </a:p>
        </p:txBody>
      </p:sp>
      <p:pic>
        <p:nvPicPr>
          <p:cNvPr id="5" name="Объект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844824"/>
            <a:ext cx="6736080" cy="2758440"/>
          </a:xfrm>
          <a:prstGeom prst="rect">
            <a:avLst/>
          </a:prstGeom>
          <a:noFill/>
          <a:ln>
            <a:noFill/>
          </a:ln>
        </p:spPr>
      </p:pic>
      <p:sp>
        <p:nvSpPr>
          <p:cNvPr id="6" name="Прямоугольник 5"/>
          <p:cNvSpPr/>
          <p:nvPr/>
        </p:nvSpPr>
        <p:spPr>
          <a:xfrm>
            <a:off x="3419872" y="4725144"/>
            <a:ext cx="4572000" cy="646331"/>
          </a:xfrm>
          <a:prstGeom prst="rect">
            <a:avLst/>
          </a:prstGeom>
        </p:spPr>
        <p:txBody>
          <a:bodyPr>
            <a:spAutoFit/>
          </a:bodyPr>
          <a:lstStyle/>
          <a:p>
            <a:r>
              <a:rPr lang="ru-RU" b="1" dirty="0"/>
              <a:t>Источник: Центральный банк </a:t>
            </a:r>
            <a:r>
              <a:rPr lang="ru-RU" b="1" dirty="0" smtClean="0"/>
              <a:t/>
            </a:r>
            <a:br>
              <a:rPr lang="ru-RU" b="1" dirty="0" smtClean="0"/>
            </a:br>
            <a:r>
              <a:rPr lang="ru-RU" b="1" dirty="0" smtClean="0"/>
              <a:t>Российской </a:t>
            </a:r>
            <a:r>
              <a:rPr lang="ru-RU" b="1" dirty="0"/>
              <a:t>Федерации, </a:t>
            </a:r>
            <a:r>
              <a:rPr lang="en-US" b="1" u="sng" dirty="0">
                <a:hlinkClick r:id="rId3"/>
              </a:rPr>
              <a:t>www</a:t>
            </a:r>
            <a:r>
              <a:rPr lang="ru-RU" b="1" u="sng" dirty="0">
                <a:hlinkClick r:id="rId3"/>
              </a:rPr>
              <a:t>.</a:t>
            </a:r>
            <a:r>
              <a:rPr lang="en-US" b="1" u="sng" dirty="0" err="1">
                <a:hlinkClick r:id="rId3"/>
              </a:rPr>
              <a:t>cbr</a:t>
            </a:r>
            <a:r>
              <a:rPr lang="ru-RU" b="1" u="sng" dirty="0">
                <a:hlinkClick r:id="rId3"/>
              </a:rPr>
              <a:t>.</a:t>
            </a:r>
            <a:r>
              <a:rPr lang="en-US" b="1" u="sng" dirty="0" err="1">
                <a:hlinkClick r:id="rId3"/>
              </a:rPr>
              <a:t>ru</a:t>
            </a:r>
            <a:r>
              <a:rPr lang="ru-RU" b="1" dirty="0"/>
              <a:t>. 2014.</a:t>
            </a:r>
          </a:p>
        </p:txBody>
      </p:sp>
    </p:spTree>
    <p:extLst>
      <p:ext uri="{BB962C8B-B14F-4D97-AF65-F5344CB8AC3E}">
        <p14:creationId xmlns:p14="http://schemas.microsoft.com/office/powerpoint/2010/main" val="356283409"/>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Методология </a:t>
            </a:r>
            <a:r>
              <a:rPr lang="ru-RU" dirty="0"/>
              <a:t>Международного валютного фонда (МВФ)</a:t>
            </a:r>
          </a:p>
        </p:txBody>
      </p:sp>
      <p:sp>
        <p:nvSpPr>
          <p:cNvPr id="3" name="Объект 2"/>
          <p:cNvSpPr>
            <a:spLocks noGrp="1"/>
          </p:cNvSpPr>
          <p:nvPr>
            <p:ph idx="1"/>
          </p:nvPr>
        </p:nvSpPr>
        <p:spPr/>
        <p:txBody>
          <a:bodyPr>
            <a:normAutofit fontScale="70000" lnSpcReduction="20000"/>
          </a:bodyPr>
          <a:lstStyle/>
          <a:p>
            <a:r>
              <a:rPr lang="ru-RU" dirty="0"/>
              <a:t>Основное отличие терминологии МВФ от общеэкономической состоит в том, что там используется понятие финансового счета, в который включаются отдельные операции, которые в других случаях были бы записаны в счет операций с капиталом. </a:t>
            </a:r>
            <a:endParaRPr lang="ru-RU" dirty="0" smtClean="0"/>
          </a:p>
          <a:p>
            <a:r>
              <a:rPr lang="ru-RU" dirty="0"/>
              <a:t>Согласно определению МВФ, счет операций с капиталом включает в себя небольшое подмножество операций, главным образом трансфертов. </a:t>
            </a:r>
            <a:endParaRPr lang="ru-RU" dirty="0" smtClean="0"/>
          </a:p>
          <a:p>
            <a:r>
              <a:rPr lang="ru-RU" dirty="0" smtClean="0"/>
              <a:t>Трансферты </a:t>
            </a:r>
            <a:r>
              <a:rPr lang="ru-RU" dirty="0"/>
              <a:t>– это односторонние потоки, такие как подарки, в противоположность коммерческому обмену (например, покупка/продажа и бартер</a:t>
            </a:r>
            <a:r>
              <a:rPr lang="ru-RU" dirty="0" smtClean="0"/>
              <a:t>).</a:t>
            </a:r>
          </a:p>
          <a:p>
            <a:r>
              <a:rPr lang="ru-RU" dirty="0"/>
              <a:t>Финансовый счет, в терминологии МВФ, - это чистый результат обмена собственностью на иностранные активы. Этот счет включает в себя ссуды, прямые и портфельные инвестиции между страной и остальным миром. Счет резервов обычно также включается в финансовый счет</a:t>
            </a:r>
          </a:p>
        </p:txBody>
      </p:sp>
      <p:sp>
        <p:nvSpPr>
          <p:cNvPr id="4" name="Номер слайда 3"/>
          <p:cNvSpPr>
            <a:spLocks noGrp="1"/>
          </p:cNvSpPr>
          <p:nvPr>
            <p:ph type="sldNum" sz="quarter" idx="12"/>
          </p:nvPr>
        </p:nvSpPr>
        <p:spPr/>
        <p:txBody>
          <a:bodyPr/>
          <a:lstStyle/>
          <a:p>
            <a:fld id="{B19B0651-EE4F-4900-A07F-96A6BFA9D0F0}" type="slidenum">
              <a:rPr lang="ru-RU" smtClean="0"/>
              <a:t>162</a:t>
            </a:fld>
            <a:endParaRPr lang="ru-RU"/>
          </a:p>
        </p:txBody>
      </p:sp>
    </p:spTree>
    <p:extLst>
      <p:ext uri="{BB962C8B-B14F-4D97-AF65-F5344CB8AC3E}">
        <p14:creationId xmlns:p14="http://schemas.microsoft.com/office/powerpoint/2010/main" val="39165198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Методология Международного валютного фонда (МВФ)</a:t>
            </a:r>
          </a:p>
        </p:txBody>
      </p:sp>
      <p:sp>
        <p:nvSpPr>
          <p:cNvPr id="3" name="Объект 2"/>
          <p:cNvSpPr>
            <a:spLocks noGrp="1"/>
          </p:cNvSpPr>
          <p:nvPr>
            <p:ph idx="1"/>
          </p:nvPr>
        </p:nvSpPr>
        <p:spPr/>
        <p:txBody>
          <a:bodyPr>
            <a:normAutofit fontScale="92500" lnSpcReduction="20000"/>
          </a:bodyPr>
          <a:lstStyle/>
          <a:p>
            <a:r>
              <a:rPr lang="ru-RU" dirty="0"/>
              <a:t>Балансирующая статья, которая может быть как положительной, так и отрицательной, - это сумма любых статистических ошибок и предназначена для того, чтобы общее сальдо платежного баланса сводилось к нулю.</a:t>
            </a:r>
          </a:p>
          <a:p>
            <a:r>
              <a:rPr lang="ru-RU" dirty="0"/>
              <a:t>В определении МВФ, основное уравнение платежного баланса может быть записано следующим образом:</a:t>
            </a:r>
          </a:p>
          <a:p>
            <a:r>
              <a:rPr lang="ru-RU" dirty="0"/>
              <a:t>Счет текущих операций + Счет операций с капиталом + Финансовый счет + Чистые ошибки и пропуски = 0.</a:t>
            </a:r>
          </a:p>
        </p:txBody>
      </p:sp>
      <p:sp>
        <p:nvSpPr>
          <p:cNvPr id="4" name="Номер слайда 3"/>
          <p:cNvSpPr>
            <a:spLocks noGrp="1"/>
          </p:cNvSpPr>
          <p:nvPr>
            <p:ph type="sldNum" sz="quarter" idx="12"/>
          </p:nvPr>
        </p:nvSpPr>
        <p:spPr/>
        <p:txBody>
          <a:bodyPr/>
          <a:lstStyle/>
          <a:p>
            <a:fld id="{B19B0651-EE4F-4900-A07F-96A6BFA9D0F0}" type="slidenum">
              <a:rPr lang="ru-RU" smtClean="0"/>
              <a:t>163</a:t>
            </a:fld>
            <a:endParaRPr lang="ru-RU"/>
          </a:p>
        </p:txBody>
      </p:sp>
    </p:spTree>
    <p:extLst>
      <p:ext uri="{BB962C8B-B14F-4D97-AF65-F5344CB8AC3E}">
        <p14:creationId xmlns:p14="http://schemas.microsoft.com/office/powerpoint/2010/main" val="123870064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5.2. Классификация операций платежного </a:t>
            </a:r>
            <a:r>
              <a:rPr lang="ru-RU" dirty="0" smtClean="0"/>
              <a:t>баланса</a:t>
            </a:r>
            <a:endParaRPr lang="ru-RU" dirty="0"/>
          </a:p>
        </p:txBody>
      </p:sp>
      <p:sp>
        <p:nvSpPr>
          <p:cNvPr id="3" name="Объект 2"/>
          <p:cNvSpPr>
            <a:spLocks noGrp="1"/>
          </p:cNvSpPr>
          <p:nvPr>
            <p:ph idx="1"/>
          </p:nvPr>
        </p:nvSpPr>
        <p:spPr/>
        <p:txBody>
          <a:bodyPr>
            <a:normAutofit fontScale="85000" lnSpcReduction="10000"/>
          </a:bodyPr>
          <a:lstStyle/>
          <a:p>
            <a:r>
              <a:rPr lang="ru-RU" dirty="0"/>
              <a:t>Платежный баланс составляется как бухгалтерский отчет методом двойной записи – каждая операция отражается на двух счетах, по кредиту и по дебету. </a:t>
            </a:r>
            <a:endParaRPr lang="ru-RU" dirty="0" smtClean="0"/>
          </a:p>
          <a:p>
            <a:r>
              <a:rPr lang="ru-RU" dirty="0" smtClean="0"/>
              <a:t>Кредитовые </a:t>
            </a:r>
            <a:r>
              <a:rPr lang="ru-RU" dirty="0"/>
              <a:t>записи означают приток средств в страну. Они связаны с повышением спроса на местную валюту или предложения иностранной валюты на международном валютном рынке. </a:t>
            </a:r>
            <a:endParaRPr lang="ru-RU" dirty="0" smtClean="0"/>
          </a:p>
          <a:p>
            <a:r>
              <a:rPr lang="ru-RU" dirty="0" smtClean="0"/>
              <a:t>Дебетовые </a:t>
            </a:r>
            <a:r>
              <a:rPr lang="ru-RU" dirty="0"/>
              <a:t>записи означают отток средств из страны. Они связаны с повышением предложения местной валюты и спроса на иностранную валюту на международном валютном рынке.</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164</a:t>
            </a:fld>
            <a:endParaRPr lang="ru-RU"/>
          </a:p>
        </p:txBody>
      </p:sp>
    </p:spTree>
    <p:extLst>
      <p:ext uri="{BB962C8B-B14F-4D97-AF65-F5344CB8AC3E}">
        <p14:creationId xmlns:p14="http://schemas.microsoft.com/office/powerpoint/2010/main" val="7559548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Общее правило </a:t>
            </a:r>
          </a:p>
        </p:txBody>
      </p:sp>
      <p:sp>
        <p:nvSpPr>
          <p:cNvPr id="3" name="Объект 2"/>
          <p:cNvSpPr>
            <a:spLocks noGrp="1"/>
          </p:cNvSpPr>
          <p:nvPr>
            <p:ph idx="1"/>
          </p:nvPr>
        </p:nvSpPr>
        <p:spPr/>
        <p:txBody>
          <a:bodyPr/>
          <a:lstStyle/>
          <a:p>
            <a:r>
              <a:rPr lang="ru-RU" dirty="0"/>
              <a:t>Операция учитывается по кредиту страны со знаком «+», если в ее результате может возникнуть дополнительный приток валюты на валютный рынок страны и рост предложения валюты.</a:t>
            </a:r>
          </a:p>
          <a:p>
            <a:r>
              <a:rPr lang="ru-RU" dirty="0"/>
              <a:t>Если же операция ведет к оттоку валюты и росту спроса на валюту на валютном рынке, то она учитывается по дебету со знаком </a:t>
            </a:r>
            <a:r>
              <a:rPr lang="ru-RU" dirty="0" smtClean="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165</a:t>
            </a:fld>
            <a:endParaRPr lang="ru-RU"/>
          </a:p>
        </p:txBody>
      </p:sp>
    </p:spTree>
    <p:extLst>
      <p:ext uri="{BB962C8B-B14F-4D97-AF65-F5344CB8AC3E}">
        <p14:creationId xmlns:p14="http://schemas.microsoft.com/office/powerpoint/2010/main" val="394795820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70000" lnSpcReduction="20000"/>
          </a:bodyPr>
          <a:lstStyle/>
          <a:p>
            <a:r>
              <a:rPr lang="ru-RU" dirty="0"/>
              <a:t>Увеличение валютных резервов страны осуществляется в основном через покупку валюты на рынке. Это создает дополнительный спрос на валюту. Поэтому увеличение валютных резервов учитывается по статье «Валютные резервы» по дебету со знаком  «-». </a:t>
            </a:r>
            <a:endParaRPr lang="ru-RU" dirty="0" smtClean="0"/>
          </a:p>
          <a:p>
            <a:r>
              <a:rPr lang="ru-RU" dirty="0" smtClean="0"/>
              <a:t>Уменьшение </a:t>
            </a:r>
            <a:r>
              <a:rPr lang="ru-RU" dirty="0"/>
              <a:t>валютных резервов может проходить через продажу валюты. Это увеличивает предложение валюты на рынке. Поэтому, операции, уменьшающие валютные резервы, учитываются по кредиту со знаком «+».</a:t>
            </a:r>
          </a:p>
          <a:p>
            <a:r>
              <a:rPr lang="ru-RU" dirty="0"/>
              <a:t>Увеличение текущих обязательств, валютных расчетных счетов и депозитов ведет к дополнительной покупке валюты и увеличению спроса. Поэтому увеличение обязательств, счетов и депозитов учитывается по этой статье по дебету со знаком «-», а их уменьшение – по кредиту со знаком «+».</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166</a:t>
            </a:fld>
            <a:endParaRPr lang="ru-RU"/>
          </a:p>
        </p:txBody>
      </p:sp>
    </p:spTree>
    <p:extLst>
      <p:ext uri="{BB962C8B-B14F-4D97-AF65-F5344CB8AC3E}">
        <p14:creationId xmlns:p14="http://schemas.microsoft.com/office/powerpoint/2010/main" val="205718955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операций платежного баланса: счет текущих </a:t>
            </a:r>
            <a:r>
              <a:rPr lang="ru-RU" dirty="0" smtClean="0"/>
              <a:t>операций</a:t>
            </a: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861914781"/>
              </p:ext>
            </p:extLst>
          </p:nvPr>
        </p:nvGraphicFramePr>
        <p:xfrm>
          <a:off x="611560" y="1628800"/>
          <a:ext cx="7776863" cy="3154680"/>
        </p:xfrm>
        <a:graphic>
          <a:graphicData uri="http://schemas.openxmlformats.org/drawingml/2006/table">
            <a:tbl>
              <a:tblPr firstRow="1" firstCol="1" bandRow="1" bandCol="1">
                <a:tableStyleId>{5C22544A-7EE6-4342-B048-85BDC9FD1C3A}</a:tableStyleId>
              </a:tblPr>
              <a:tblGrid>
                <a:gridCol w="2924051"/>
                <a:gridCol w="1312629"/>
                <a:gridCol w="482190"/>
                <a:gridCol w="1271416"/>
                <a:gridCol w="482190"/>
                <a:gridCol w="1304387"/>
              </a:tblGrid>
              <a:tr h="200025">
                <a:tc>
                  <a:txBody>
                    <a:bodyPr/>
                    <a:lstStyle/>
                    <a:p>
                      <a:pPr algn="ctr">
                        <a:lnSpc>
                          <a:spcPct val="115000"/>
                        </a:lnSpc>
                      </a:pPr>
                      <a:r>
                        <a:rPr lang="az-Cyrl-AZ" sz="1800" dirty="0">
                          <a:effectLst/>
                        </a:rPr>
                        <a:t>Показатель</a:t>
                      </a:r>
                      <a:endParaRPr lang="ru-RU" sz="1800" dirty="0">
                        <a:effectLst/>
                        <a:latin typeface="Calibri"/>
                      </a:endParaRPr>
                    </a:p>
                  </a:txBody>
                  <a:tcPr marL="68580" marR="68580" marT="0" marB="0"/>
                </a:tc>
                <a:tc>
                  <a:txBody>
                    <a:bodyPr/>
                    <a:lstStyle/>
                    <a:p>
                      <a:pPr>
                        <a:lnSpc>
                          <a:spcPct val="115000"/>
                        </a:lnSpc>
                      </a:pPr>
                      <a:r>
                        <a:rPr lang="az-Cyrl-AZ" sz="1800">
                          <a:effectLst/>
                        </a:rPr>
                        <a:t>Кредит</a:t>
                      </a:r>
                      <a:r>
                        <a:rPr lang="en-US" sz="1800">
                          <a:effectLst/>
                        </a:rPr>
                        <a:t> ( +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Дебет</a:t>
                      </a:r>
                      <a:r>
                        <a:rPr lang="en-US"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Сальдо</a:t>
                      </a:r>
                      <a:endParaRPr lang="ru-RU" sz="1800">
                        <a:effectLst/>
                        <a:latin typeface="Calibri"/>
                      </a:endParaRPr>
                    </a:p>
                  </a:txBody>
                  <a:tcPr marL="68580" marR="68580" marT="0" marB="0"/>
                </a:tc>
              </a:tr>
              <a:tr h="190500">
                <a:tc>
                  <a:txBody>
                    <a:bodyPr/>
                    <a:lstStyle/>
                    <a:p>
                      <a:pPr>
                        <a:lnSpc>
                          <a:spcPct val="115000"/>
                        </a:lnSpc>
                      </a:pPr>
                      <a:r>
                        <a:rPr lang="az-Cyrl-AZ" sz="1800">
                          <a:effectLst/>
                        </a:rPr>
                        <a:t>Счет текущих операций</a:t>
                      </a:r>
                      <a:endParaRPr lang="ru-RU" sz="1800">
                        <a:effectLst/>
                        <a:latin typeface="Calibri"/>
                      </a:endParaRPr>
                    </a:p>
                  </a:txBody>
                  <a:tcPr marL="68580" marR="68580" marT="0" marB="0"/>
                </a:tc>
                <a:tc>
                  <a:txBody>
                    <a:bodyPr/>
                    <a:lstStyle/>
                    <a:p>
                      <a:pPr algn="r">
                        <a:lnSpc>
                          <a:spcPct val="115000"/>
                        </a:lnSpc>
                      </a:pPr>
                      <a:endParaRPr lang="ru-RU" sz="1800" dirty="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r>
              <a:tr h="190500">
                <a:tc>
                  <a:txBody>
                    <a:bodyPr/>
                    <a:lstStyle/>
                    <a:p>
                      <a:pPr>
                        <a:lnSpc>
                          <a:spcPct val="115000"/>
                        </a:lnSpc>
                      </a:pPr>
                      <a:r>
                        <a:rPr lang="az-Cyrl-AZ" sz="1800">
                          <a:effectLst/>
                        </a:rPr>
                        <a:t>Товары и услуги</a:t>
                      </a:r>
                      <a:endParaRPr lang="ru-RU" sz="1800">
                        <a:effectLst/>
                        <a:latin typeface="Calibri"/>
                      </a:endParaRPr>
                    </a:p>
                  </a:txBody>
                  <a:tcPr marL="68580" marR="68580" marT="0" marB="0"/>
                </a:tc>
                <a:tc>
                  <a:txBody>
                    <a:bodyPr/>
                    <a:lstStyle/>
                    <a:p>
                      <a:pPr algn="r">
                        <a:lnSpc>
                          <a:spcPct val="115000"/>
                        </a:lnSpc>
                      </a:pPr>
                      <a:endParaRPr lang="ru-RU" sz="1800" dirty="0">
                        <a:effectLst/>
                        <a:latin typeface="Calibri"/>
                      </a:endParaRPr>
                    </a:p>
                  </a:txBody>
                  <a:tcPr marL="68580" marR="68580" marT="0" marB="0"/>
                </a:tc>
                <a:tc>
                  <a:txBody>
                    <a:bodyPr/>
                    <a:lstStyle/>
                    <a:p>
                      <a:pPr>
                        <a:lnSpc>
                          <a:spcPct val="115000"/>
                        </a:lnSpc>
                      </a:pPr>
                      <a:endParaRPr lang="ru-RU" sz="1800" dirty="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r>
              <a:tr h="190500">
                <a:tc>
                  <a:txBody>
                    <a:bodyPr/>
                    <a:lstStyle/>
                    <a:p>
                      <a:pPr>
                        <a:lnSpc>
                          <a:spcPct val="115000"/>
                        </a:lnSpc>
                      </a:pPr>
                      <a:r>
                        <a:rPr lang="az-Cyrl-AZ" sz="1800">
                          <a:effectLst/>
                        </a:rPr>
                        <a:t>Товары</a:t>
                      </a: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gn="r">
                        <a:lnSpc>
                          <a:spcPct val="115000"/>
                        </a:lnSpc>
                      </a:pPr>
                      <a:endParaRPr lang="ru-RU" sz="1800" dirty="0">
                        <a:effectLst/>
                        <a:latin typeface="Calibri"/>
                      </a:endParaRPr>
                    </a:p>
                  </a:txBody>
                  <a:tcPr marL="68580" marR="68580" marT="0" marB="0"/>
                </a:tc>
                <a:tc>
                  <a:txBody>
                    <a:bodyPr/>
                    <a:lstStyle/>
                    <a:p>
                      <a:pPr>
                        <a:lnSpc>
                          <a:spcPct val="115000"/>
                        </a:lnSpc>
                      </a:pPr>
                      <a:endParaRPr lang="ru-RU" sz="1800" dirty="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r>
              <a:tr h="190500">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nSpc>
                          <a:spcPct val="115000"/>
                        </a:lnSpc>
                      </a:pPr>
                      <a:endParaRPr lang="ru-RU" sz="1800" dirty="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r>
              <a:tr h="190500">
                <a:tc>
                  <a:txBody>
                    <a:bodyPr/>
                    <a:lstStyle/>
                    <a:p>
                      <a:pPr>
                        <a:lnSpc>
                          <a:spcPct val="115000"/>
                        </a:lnSpc>
                      </a:pPr>
                      <a:r>
                        <a:rPr lang="az-Cyrl-AZ" sz="1800">
                          <a:effectLst/>
                        </a:rPr>
                        <a:t>Услуги</a:t>
                      </a: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gn="r">
                        <a:lnSpc>
                          <a:spcPct val="115000"/>
                        </a:lnSpc>
                      </a:pPr>
                      <a:endParaRPr lang="ru-RU" sz="1800" dirty="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r>
              <a:tr h="190500">
                <a:tc>
                  <a:txBody>
                    <a:bodyPr/>
                    <a:lstStyle/>
                    <a:p>
                      <a:pPr>
                        <a:lnSpc>
                          <a:spcPct val="115000"/>
                        </a:lnSpc>
                      </a:pPr>
                      <a:r>
                        <a:rPr lang="az-Cyrl-AZ" sz="1800">
                          <a:effectLst/>
                        </a:rPr>
                        <a:t>Первичные доходы</a:t>
                      </a: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gn="r">
                        <a:lnSpc>
                          <a:spcPct val="115000"/>
                        </a:lnSpc>
                      </a:pPr>
                      <a:endParaRPr lang="ru-RU" sz="1800" dirty="0">
                        <a:effectLst/>
                        <a:latin typeface="Calibri"/>
                      </a:endParaRPr>
                    </a:p>
                  </a:txBody>
                  <a:tcPr marL="68580" marR="68580" marT="0" marB="0"/>
                </a:tc>
                <a:tc>
                  <a:txBody>
                    <a:bodyPr/>
                    <a:lstStyle/>
                    <a:p>
                      <a:pPr>
                        <a:lnSpc>
                          <a:spcPct val="115000"/>
                        </a:lnSpc>
                      </a:pPr>
                      <a:endParaRPr lang="ru-RU" sz="1800" dirty="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r>
              <a:tr h="190500">
                <a:tc>
                  <a:txBody>
                    <a:bodyPr/>
                    <a:lstStyle/>
                    <a:p>
                      <a:pPr>
                        <a:lnSpc>
                          <a:spcPct val="115000"/>
                        </a:lnSpc>
                      </a:pPr>
                      <a:r>
                        <a:rPr lang="az-Cyrl-AZ" sz="1800">
                          <a:effectLst/>
                        </a:rPr>
                        <a:t>Оплата труда</a:t>
                      </a: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dirty="0">
                        <a:effectLst/>
                        <a:latin typeface="Calibri"/>
                      </a:endParaRPr>
                    </a:p>
                  </a:txBody>
                  <a:tcPr marL="68580" marR="68580" marT="0" marB="0"/>
                </a:tc>
                <a:tc>
                  <a:txBody>
                    <a:bodyPr/>
                    <a:lstStyle/>
                    <a:p>
                      <a:pPr>
                        <a:lnSpc>
                          <a:spcPct val="115000"/>
                        </a:lnSpc>
                      </a:pPr>
                      <a:endParaRPr lang="ru-RU" sz="1800" dirty="0">
                        <a:effectLst/>
                        <a:latin typeface="Calibri"/>
                      </a:endParaRPr>
                    </a:p>
                  </a:txBody>
                  <a:tcPr marL="68580" marR="68580" marT="0" marB="0"/>
                </a:tc>
              </a:tr>
              <a:tr h="190500">
                <a:tc>
                  <a:txBody>
                    <a:bodyPr/>
                    <a:lstStyle/>
                    <a:p>
                      <a:pPr>
                        <a:lnSpc>
                          <a:spcPct val="115000"/>
                        </a:lnSpc>
                      </a:pPr>
                      <a:r>
                        <a:rPr lang="az-Cyrl-AZ" sz="1800">
                          <a:effectLst/>
                        </a:rPr>
                        <a:t>Инвестиционные доходы</a:t>
                      </a: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dirty="0">
                        <a:effectLst/>
                        <a:latin typeface="Calibri"/>
                      </a:endParaRPr>
                    </a:p>
                  </a:txBody>
                  <a:tcPr marL="68580" marR="68580" marT="0" marB="0"/>
                </a:tc>
              </a:tr>
              <a:tr h="190500">
                <a:tc>
                  <a:txBody>
                    <a:bodyPr/>
                    <a:lstStyle/>
                    <a:p>
                      <a:pPr>
                        <a:lnSpc>
                          <a:spcPct val="115000"/>
                        </a:lnSpc>
                      </a:pPr>
                      <a:r>
                        <a:rPr lang="az-Cyrl-AZ" sz="1800">
                          <a:effectLst/>
                        </a:rPr>
                        <a:t>Вторичные доходы</a:t>
                      </a: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dirty="0">
                        <a:effectLst/>
                        <a:latin typeface="Calibri"/>
                      </a:endParaRPr>
                    </a:p>
                  </a:txBody>
                  <a:tcPr marL="68580" marR="68580" marT="0" marB="0"/>
                </a:tc>
              </a:tr>
            </a:tbl>
          </a:graphicData>
        </a:graphic>
      </p:graphicFrame>
      <p:sp>
        <p:nvSpPr>
          <p:cNvPr id="4" name="Номер слайда 3"/>
          <p:cNvSpPr>
            <a:spLocks noGrp="1"/>
          </p:cNvSpPr>
          <p:nvPr>
            <p:ph type="sldNum" sz="quarter" idx="12"/>
          </p:nvPr>
        </p:nvSpPr>
        <p:spPr/>
        <p:txBody>
          <a:bodyPr/>
          <a:lstStyle/>
          <a:p>
            <a:fld id="{B19B0651-EE4F-4900-A07F-96A6BFA9D0F0}" type="slidenum">
              <a:rPr lang="ru-RU" smtClean="0"/>
              <a:t>167</a:t>
            </a:fld>
            <a:endParaRPr lang="ru-RU"/>
          </a:p>
        </p:txBody>
      </p:sp>
    </p:spTree>
    <p:extLst>
      <p:ext uri="{BB962C8B-B14F-4D97-AF65-F5344CB8AC3E}">
        <p14:creationId xmlns:p14="http://schemas.microsoft.com/office/powerpoint/2010/main" val="22933128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dirty="0"/>
              <a:t>Пример операций платежного баланса: счет операций с </a:t>
            </a:r>
            <a:r>
              <a:rPr lang="ru-RU" sz="3200" dirty="0" smtClean="0"/>
              <a:t>капиталом</a:t>
            </a:r>
            <a:endParaRPr lang="ru-RU" sz="3200"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794278027"/>
              </p:ext>
            </p:extLst>
          </p:nvPr>
        </p:nvGraphicFramePr>
        <p:xfrm>
          <a:off x="683568" y="1556792"/>
          <a:ext cx="7776863" cy="3793998"/>
        </p:xfrm>
        <a:graphic>
          <a:graphicData uri="http://schemas.openxmlformats.org/drawingml/2006/table">
            <a:tbl>
              <a:tblPr firstRow="1" firstCol="1" bandRow="1" bandCol="1">
                <a:tableStyleId>{5C22544A-7EE6-4342-B048-85BDC9FD1C3A}</a:tableStyleId>
              </a:tblPr>
              <a:tblGrid>
                <a:gridCol w="2924051"/>
                <a:gridCol w="1312629"/>
                <a:gridCol w="482190"/>
                <a:gridCol w="1271416"/>
                <a:gridCol w="482190"/>
                <a:gridCol w="1304387"/>
              </a:tblGrid>
              <a:tr h="190500">
                <a:tc>
                  <a:txBody>
                    <a:bodyPr/>
                    <a:lstStyle/>
                    <a:p>
                      <a:pPr algn="ctr">
                        <a:lnSpc>
                          <a:spcPct val="115000"/>
                        </a:lnSpc>
                      </a:pPr>
                      <a:r>
                        <a:rPr lang="az-Cyrl-AZ" sz="1800" dirty="0">
                          <a:effectLst/>
                        </a:rPr>
                        <a:t>Показатель</a:t>
                      </a:r>
                      <a:endParaRPr lang="ru-RU" sz="1800" dirty="0">
                        <a:effectLst/>
                        <a:latin typeface="Calibri"/>
                      </a:endParaRPr>
                    </a:p>
                  </a:txBody>
                  <a:tcPr marL="68580" marR="68580" marT="0" marB="0"/>
                </a:tc>
                <a:tc>
                  <a:txBody>
                    <a:bodyPr/>
                    <a:lstStyle/>
                    <a:p>
                      <a:pPr>
                        <a:lnSpc>
                          <a:spcPct val="115000"/>
                        </a:lnSpc>
                      </a:pPr>
                      <a:r>
                        <a:rPr lang="az-Cyrl-AZ" sz="1800">
                          <a:effectLst/>
                        </a:rPr>
                        <a:t>Кредит</a:t>
                      </a:r>
                      <a:r>
                        <a:rPr lang="en-US" sz="1800">
                          <a:effectLst/>
                        </a:rPr>
                        <a:t> ( +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Дебет</a:t>
                      </a:r>
                      <a:r>
                        <a:rPr lang="en-US"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Сальдо</a:t>
                      </a:r>
                      <a:endParaRPr lang="ru-RU" sz="1800">
                        <a:effectLst/>
                        <a:latin typeface="Calibri"/>
                      </a:endParaRPr>
                    </a:p>
                  </a:txBody>
                  <a:tcPr marL="68580" marR="68580" marT="0" marB="0"/>
                </a:tc>
              </a:tr>
              <a:tr h="190500">
                <a:tc>
                  <a:txBody>
                    <a:bodyPr/>
                    <a:lstStyle/>
                    <a:p>
                      <a:pPr>
                        <a:lnSpc>
                          <a:spcPct val="115000"/>
                        </a:lnSpc>
                      </a:pPr>
                      <a:r>
                        <a:rPr lang="az-Cyrl-AZ" sz="1800">
                          <a:effectLst/>
                        </a:rPr>
                        <a:t>Счет движения капитала</a:t>
                      </a:r>
                      <a:endParaRPr lang="ru-RU" sz="1800">
                        <a:effectLst/>
                        <a:latin typeface="Calibri"/>
                      </a:endParaRPr>
                    </a:p>
                  </a:txBody>
                  <a:tcPr marL="68580" marR="68580" marT="0" marB="0"/>
                </a:tc>
                <a:tc>
                  <a:txBody>
                    <a:bodyPr/>
                    <a:lstStyle/>
                    <a:p>
                      <a:pPr algn="r">
                        <a:lnSpc>
                          <a:spcPct val="115000"/>
                        </a:lnSpc>
                      </a:pPr>
                      <a:endParaRPr lang="ru-RU" sz="1800" dirty="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r>
              <a:tr h="323850">
                <a:tc>
                  <a:txBody>
                    <a:bodyPr/>
                    <a:lstStyle/>
                    <a:p>
                      <a:pPr marL="168275">
                        <a:lnSpc>
                          <a:spcPct val="115000"/>
                        </a:lnSpc>
                        <a:spcAft>
                          <a:spcPts val="0"/>
                        </a:spcAft>
                      </a:pPr>
                      <a:r>
                        <a:rPr lang="az-Cyrl-AZ" sz="1800">
                          <a:effectLst/>
                        </a:rPr>
                        <a:t>Приобретение/выбытие непроизведенных нефинансовых активов </a:t>
                      </a:r>
                      <a:endParaRPr lang="ru-RU" sz="1800">
                        <a:effectLst/>
                        <a:latin typeface="Times New Roman"/>
                        <a:ea typeface="Times New Roman"/>
                      </a:endParaRPr>
                    </a:p>
                  </a:txBody>
                  <a:tcPr marL="68580" marR="68580" marT="0" marB="0"/>
                </a:tc>
                <a:tc>
                  <a:txBody>
                    <a:bodyPr/>
                    <a:lstStyle/>
                    <a:p>
                      <a:pPr>
                        <a:lnSpc>
                          <a:spcPct val="115000"/>
                        </a:lnSpc>
                      </a:pPr>
                      <a:endParaRPr lang="ru-RU" sz="1800" dirty="0">
                        <a:effectLst/>
                        <a:latin typeface="Calibri"/>
                      </a:endParaRPr>
                    </a:p>
                  </a:txBody>
                  <a:tcPr marL="68580" marR="68580" marT="0" marB="0"/>
                </a:tc>
                <a:tc>
                  <a:txBody>
                    <a:bodyPr/>
                    <a:lstStyle/>
                    <a:p>
                      <a:pPr>
                        <a:lnSpc>
                          <a:spcPct val="115000"/>
                        </a:lnSpc>
                      </a:pPr>
                      <a:endParaRPr lang="ru-RU" sz="1800" dirty="0">
                        <a:effectLst/>
                        <a:latin typeface="Calibri"/>
                      </a:endParaRPr>
                    </a:p>
                  </a:txBody>
                  <a:tcPr marL="68580" marR="68580" marT="0" marB="0"/>
                </a:tc>
                <a:tc>
                  <a:txBody>
                    <a:bodyPr/>
                    <a:lstStyle/>
                    <a:p>
                      <a:pPr>
                        <a:lnSpc>
                          <a:spcPct val="115000"/>
                        </a:lnSpc>
                      </a:pPr>
                      <a:endParaRPr lang="ru-RU" sz="1800" dirty="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r>
              <a:tr h="190500">
                <a:tc>
                  <a:txBody>
                    <a:bodyPr/>
                    <a:lstStyle/>
                    <a:p>
                      <a:pPr marL="168275">
                        <a:lnSpc>
                          <a:spcPct val="115000"/>
                        </a:lnSpc>
                        <a:spcAft>
                          <a:spcPts val="0"/>
                        </a:spcAft>
                      </a:pPr>
                      <a:r>
                        <a:rPr lang="az-Cyrl-AZ" sz="1800">
                          <a:effectLst/>
                        </a:rPr>
                        <a:t>Капитальные трансферты </a:t>
                      </a:r>
                      <a:endParaRPr lang="ru-RU" sz="1800">
                        <a:effectLst/>
                        <a:latin typeface="Times New Roman"/>
                        <a:ea typeface="Times New Roman"/>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gn="r">
                        <a:lnSpc>
                          <a:spcPct val="115000"/>
                        </a:lnSpc>
                      </a:pPr>
                      <a:endParaRPr lang="ru-RU" sz="1800" dirty="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r>
              <a:tr h="190500">
                <a:tc>
                  <a:txBody>
                    <a:bodyPr/>
                    <a:lstStyle/>
                    <a:p>
                      <a:pPr marL="168275">
                        <a:lnSpc>
                          <a:spcPct val="115000"/>
                        </a:lnSpc>
                        <a:spcAft>
                          <a:spcPts val="0"/>
                        </a:spcAft>
                      </a:pPr>
                      <a:r>
                        <a:rPr lang="az-Cyrl-AZ" sz="1800">
                          <a:effectLst/>
                        </a:rPr>
                        <a:t>Органы государственного управления </a:t>
                      </a:r>
                      <a:endParaRPr lang="ru-RU" sz="1800">
                        <a:effectLst/>
                        <a:latin typeface="Times New Roman"/>
                        <a:ea typeface="Times New Roman"/>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dirty="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r>
              <a:tr h="323850">
                <a:tc>
                  <a:txBody>
                    <a:bodyPr/>
                    <a:lstStyle/>
                    <a:p>
                      <a:pPr marL="168275">
                        <a:lnSpc>
                          <a:spcPct val="115000"/>
                        </a:lnSpc>
                        <a:spcAft>
                          <a:spcPts val="0"/>
                        </a:spcAft>
                      </a:pPr>
                      <a:r>
                        <a:rPr lang="en-US" sz="1800">
                          <a:effectLst/>
                        </a:rPr>
                        <a:t>Банки и прочие секторы</a:t>
                      </a:r>
                      <a:endParaRPr lang="ru-RU" sz="1800">
                        <a:effectLst/>
                        <a:latin typeface="Times New Roman"/>
                        <a:ea typeface="Times New Roman"/>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gn="r">
                        <a:lnSpc>
                          <a:spcPct val="115000"/>
                        </a:lnSpc>
                      </a:pPr>
                      <a:endParaRPr lang="ru-RU" sz="1800" dirty="0">
                        <a:effectLst/>
                        <a:latin typeface="Calibri"/>
                      </a:endParaRPr>
                    </a:p>
                  </a:txBody>
                  <a:tcPr marL="68580" marR="68580" marT="0" marB="0"/>
                </a:tc>
                <a:tc>
                  <a:txBody>
                    <a:bodyPr/>
                    <a:lstStyle/>
                    <a:p>
                      <a:pPr algn="r">
                        <a:lnSpc>
                          <a:spcPct val="115000"/>
                        </a:lnSpc>
                      </a:pPr>
                      <a:endParaRPr lang="ru-RU" sz="1800" dirty="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r>
              <a:tr h="190500">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gn="r">
                        <a:lnSpc>
                          <a:spcPct val="115000"/>
                        </a:lnSpc>
                      </a:pPr>
                      <a:endParaRPr lang="ru-RU" sz="1800" dirty="0">
                        <a:effectLst/>
                        <a:latin typeface="Calibri"/>
                      </a:endParaRPr>
                    </a:p>
                  </a:txBody>
                  <a:tcPr marL="68580" marR="68580" marT="0" marB="0"/>
                </a:tc>
                <a:tc>
                  <a:txBody>
                    <a:bodyPr/>
                    <a:lstStyle/>
                    <a:p>
                      <a:pPr>
                        <a:lnSpc>
                          <a:spcPct val="115000"/>
                        </a:lnSpc>
                      </a:pPr>
                      <a:endParaRPr lang="ru-RU" sz="1800" dirty="0">
                        <a:effectLst/>
                        <a:latin typeface="Calibri"/>
                      </a:endParaRPr>
                    </a:p>
                  </a:txBody>
                  <a:tcPr marL="68580" marR="68580" marT="0" marB="0"/>
                </a:tc>
              </a:tr>
              <a:tr h="190500">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nSpc>
                          <a:spcPct val="115000"/>
                        </a:lnSpc>
                      </a:pPr>
                      <a:endParaRPr lang="ru-RU" sz="1800" dirty="0">
                        <a:effectLst/>
                        <a:latin typeface="Calibri"/>
                      </a:endParaRPr>
                    </a:p>
                  </a:txBody>
                  <a:tcPr marL="68580" marR="68580" marT="0" marB="0"/>
                </a:tc>
              </a:tr>
              <a:tr h="190500">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nSpc>
                          <a:spcPct val="115000"/>
                        </a:lnSpc>
                      </a:pPr>
                      <a:endParaRPr lang="ru-RU" sz="1800" dirty="0">
                        <a:effectLst/>
                        <a:latin typeface="Calibri"/>
                      </a:endParaRPr>
                    </a:p>
                  </a:txBody>
                  <a:tcPr marL="68580" marR="68580" marT="0" marB="0"/>
                </a:tc>
              </a:tr>
            </a:tbl>
          </a:graphicData>
        </a:graphic>
      </p:graphicFrame>
      <p:sp>
        <p:nvSpPr>
          <p:cNvPr id="4" name="Номер слайда 3"/>
          <p:cNvSpPr>
            <a:spLocks noGrp="1"/>
          </p:cNvSpPr>
          <p:nvPr>
            <p:ph type="sldNum" sz="quarter" idx="12"/>
          </p:nvPr>
        </p:nvSpPr>
        <p:spPr/>
        <p:txBody>
          <a:bodyPr/>
          <a:lstStyle/>
          <a:p>
            <a:fld id="{B19B0651-EE4F-4900-A07F-96A6BFA9D0F0}" type="slidenum">
              <a:rPr lang="ru-RU" smtClean="0"/>
              <a:t>168</a:t>
            </a:fld>
            <a:endParaRPr lang="ru-RU"/>
          </a:p>
        </p:txBody>
      </p:sp>
    </p:spTree>
    <p:extLst>
      <p:ext uri="{BB962C8B-B14F-4D97-AF65-F5344CB8AC3E}">
        <p14:creationId xmlns:p14="http://schemas.microsoft.com/office/powerpoint/2010/main" val="185095721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a:t>Пример операций платежного баланса: </a:t>
            </a:r>
            <a:r>
              <a:rPr lang="ru-RU" sz="2800" dirty="0" smtClean="0"/>
              <a:t/>
            </a:r>
            <a:br>
              <a:rPr lang="ru-RU" sz="2800" dirty="0" smtClean="0"/>
            </a:br>
            <a:r>
              <a:rPr lang="ru-RU" sz="2800" dirty="0" smtClean="0"/>
              <a:t>финансовый счет</a:t>
            </a:r>
            <a:endParaRPr lang="ru-RU" sz="2800"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1670147629"/>
              </p:ext>
            </p:extLst>
          </p:nvPr>
        </p:nvGraphicFramePr>
        <p:xfrm>
          <a:off x="827584" y="1484784"/>
          <a:ext cx="7632848" cy="4416552"/>
        </p:xfrm>
        <a:graphic>
          <a:graphicData uri="http://schemas.openxmlformats.org/drawingml/2006/table">
            <a:tbl>
              <a:tblPr firstRow="1" firstCol="1" bandRow="1" bandCol="1">
                <a:tableStyleId>{5C22544A-7EE6-4342-B048-85BDC9FD1C3A}</a:tableStyleId>
              </a:tblPr>
              <a:tblGrid>
                <a:gridCol w="2869902"/>
                <a:gridCol w="1288321"/>
                <a:gridCol w="473261"/>
                <a:gridCol w="1247872"/>
                <a:gridCol w="473261"/>
                <a:gridCol w="1280231"/>
              </a:tblGrid>
              <a:tr h="190500">
                <a:tc>
                  <a:txBody>
                    <a:bodyPr/>
                    <a:lstStyle/>
                    <a:p>
                      <a:pPr algn="ctr">
                        <a:lnSpc>
                          <a:spcPct val="115000"/>
                        </a:lnSpc>
                      </a:pPr>
                      <a:r>
                        <a:rPr lang="az-Cyrl-AZ" sz="1800" dirty="0">
                          <a:effectLst/>
                        </a:rPr>
                        <a:t>Показатель</a:t>
                      </a:r>
                      <a:endParaRPr lang="ru-RU" sz="1800" dirty="0">
                        <a:effectLst/>
                        <a:latin typeface="Calibri"/>
                      </a:endParaRPr>
                    </a:p>
                  </a:txBody>
                  <a:tcPr marL="68580" marR="68580" marT="0" marB="0"/>
                </a:tc>
                <a:tc>
                  <a:txBody>
                    <a:bodyPr/>
                    <a:lstStyle/>
                    <a:p>
                      <a:pPr>
                        <a:lnSpc>
                          <a:spcPct val="115000"/>
                        </a:lnSpc>
                      </a:pPr>
                      <a:r>
                        <a:rPr lang="az-Cyrl-AZ" sz="1800">
                          <a:effectLst/>
                        </a:rPr>
                        <a:t>Кредит</a:t>
                      </a:r>
                      <a:r>
                        <a:rPr lang="en-US" sz="1800">
                          <a:effectLst/>
                        </a:rPr>
                        <a:t> ( +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Дебет</a:t>
                      </a:r>
                      <a:r>
                        <a:rPr lang="en-US"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Сальдо</a:t>
                      </a:r>
                      <a:endParaRPr lang="ru-RU" sz="1800">
                        <a:effectLst/>
                        <a:latin typeface="Calibri"/>
                      </a:endParaRPr>
                    </a:p>
                  </a:txBody>
                  <a:tcPr marL="68580" marR="68580" marT="0" marB="0"/>
                </a:tc>
              </a:tr>
              <a:tr h="190500">
                <a:tc>
                  <a:txBody>
                    <a:bodyPr/>
                    <a:lstStyle/>
                    <a:p>
                      <a:pPr>
                        <a:lnSpc>
                          <a:spcPct val="115000"/>
                        </a:lnSpc>
                      </a:pPr>
                      <a:r>
                        <a:rPr lang="az-Cyrl-AZ" sz="1800">
                          <a:effectLst/>
                        </a:rPr>
                        <a:t>Финансовый счет</a:t>
                      </a:r>
                      <a:endParaRPr lang="ru-RU" sz="1800">
                        <a:effectLst/>
                        <a:latin typeface="Calibri"/>
                      </a:endParaRPr>
                    </a:p>
                  </a:txBody>
                  <a:tcPr marL="68580" marR="68580" marT="0" marB="0"/>
                </a:tc>
                <a:tc>
                  <a:txBody>
                    <a:bodyPr/>
                    <a:lstStyle/>
                    <a:p>
                      <a:pPr algn="r">
                        <a:lnSpc>
                          <a:spcPct val="115000"/>
                        </a:lnSpc>
                      </a:pPr>
                      <a:endParaRPr lang="ru-RU" sz="1800" dirty="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r>
              <a:tr h="190500">
                <a:tc>
                  <a:txBody>
                    <a:bodyPr/>
                    <a:lstStyle/>
                    <a:p>
                      <a:pPr marL="255270">
                        <a:lnSpc>
                          <a:spcPct val="115000"/>
                        </a:lnSpc>
                        <a:spcAft>
                          <a:spcPts val="0"/>
                        </a:spcAft>
                      </a:pPr>
                      <a:r>
                        <a:rPr lang="az-Cyrl-AZ" sz="1800">
                          <a:effectLst/>
                        </a:rPr>
                        <a:t>Прямые инвестиции</a:t>
                      </a:r>
                      <a:endParaRPr lang="ru-RU" sz="1800">
                        <a:effectLst/>
                        <a:latin typeface="Times New Roman"/>
                        <a:ea typeface="Times New Roman"/>
                      </a:endParaRPr>
                    </a:p>
                  </a:txBody>
                  <a:tcPr marL="68580" marR="68580" marT="0" marB="0"/>
                </a:tc>
                <a:tc>
                  <a:txBody>
                    <a:bodyPr/>
                    <a:lstStyle/>
                    <a:p>
                      <a:pPr>
                        <a:lnSpc>
                          <a:spcPct val="115000"/>
                        </a:lnSpc>
                      </a:pPr>
                      <a:endParaRPr lang="ru-RU" sz="1800" dirty="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r>
              <a:tr h="190500">
                <a:tc>
                  <a:txBody>
                    <a:bodyPr/>
                    <a:lstStyle/>
                    <a:p>
                      <a:pPr marL="255270">
                        <a:lnSpc>
                          <a:spcPct val="115000"/>
                        </a:lnSpc>
                        <a:spcAft>
                          <a:spcPts val="0"/>
                        </a:spcAft>
                      </a:pPr>
                      <a:r>
                        <a:rPr lang="az-Cyrl-AZ" sz="1800">
                          <a:effectLst/>
                        </a:rPr>
                        <a:t>Портфельные инвестиции</a:t>
                      </a:r>
                      <a:endParaRPr lang="ru-RU" sz="1800">
                        <a:effectLst/>
                        <a:latin typeface="Times New Roman"/>
                        <a:ea typeface="Times New Roman"/>
                      </a:endParaRPr>
                    </a:p>
                  </a:txBody>
                  <a:tcPr marL="68580" marR="68580" marT="0" marB="0"/>
                </a:tc>
                <a:tc>
                  <a:txBody>
                    <a:bodyPr/>
                    <a:lstStyle/>
                    <a:p>
                      <a:pPr>
                        <a:lnSpc>
                          <a:spcPct val="115000"/>
                        </a:lnSpc>
                      </a:pPr>
                      <a:endParaRPr lang="ru-RU" sz="1800" dirty="0">
                        <a:effectLst/>
                        <a:latin typeface="Calibri"/>
                      </a:endParaRPr>
                    </a:p>
                  </a:txBody>
                  <a:tcPr marL="68580" marR="68580" marT="0" marB="0"/>
                </a:tc>
                <a:tc>
                  <a:txBody>
                    <a:bodyPr/>
                    <a:lstStyle/>
                    <a:p>
                      <a:pPr>
                        <a:lnSpc>
                          <a:spcPct val="115000"/>
                        </a:lnSpc>
                      </a:pPr>
                      <a:endParaRPr lang="ru-RU" sz="1800" dirty="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r>
              <a:tr h="190500">
                <a:tc>
                  <a:txBody>
                    <a:bodyPr/>
                    <a:lstStyle/>
                    <a:p>
                      <a:pPr marL="255270">
                        <a:lnSpc>
                          <a:spcPct val="115000"/>
                        </a:lnSpc>
                        <a:spcAft>
                          <a:spcPts val="0"/>
                        </a:spcAft>
                      </a:pPr>
                      <a:r>
                        <a:rPr lang="az-Cyrl-AZ" sz="1800">
                          <a:effectLst/>
                        </a:rPr>
                        <a:t>Производные финансовые инструменты (кроме резервов) и опционы на акции для работников</a:t>
                      </a:r>
                      <a:endParaRPr lang="ru-RU" sz="1800">
                        <a:effectLst/>
                        <a:latin typeface="Times New Roman"/>
                        <a:ea typeface="Times New Roman"/>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dirty="0">
                        <a:effectLst/>
                        <a:latin typeface="Calibri"/>
                      </a:endParaRPr>
                    </a:p>
                  </a:txBody>
                  <a:tcPr marL="68580" marR="68580" marT="0" marB="0"/>
                </a:tc>
                <a:tc>
                  <a:txBody>
                    <a:bodyPr/>
                    <a:lstStyle/>
                    <a:p>
                      <a:pPr>
                        <a:lnSpc>
                          <a:spcPct val="115000"/>
                        </a:lnSpc>
                      </a:pPr>
                      <a:endParaRPr lang="ru-RU" sz="1800" dirty="0">
                        <a:effectLst/>
                        <a:latin typeface="Calibri"/>
                      </a:endParaRPr>
                    </a:p>
                  </a:txBody>
                  <a:tcPr marL="68580" marR="68580" marT="0" marB="0"/>
                </a:tc>
                <a:tc>
                  <a:txBody>
                    <a:bodyPr/>
                    <a:lstStyle/>
                    <a:p>
                      <a:pPr>
                        <a:lnSpc>
                          <a:spcPct val="115000"/>
                        </a:lnSpc>
                      </a:pPr>
                      <a:endParaRPr lang="ru-RU" sz="1800" dirty="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r>
              <a:tr h="190500">
                <a:tc>
                  <a:txBody>
                    <a:bodyPr/>
                    <a:lstStyle/>
                    <a:p>
                      <a:pPr marL="255270">
                        <a:lnSpc>
                          <a:spcPct val="115000"/>
                        </a:lnSpc>
                        <a:spcAft>
                          <a:spcPts val="0"/>
                        </a:spcAft>
                      </a:pPr>
                      <a:r>
                        <a:rPr lang="az-Cyrl-AZ" sz="1800">
                          <a:effectLst/>
                        </a:rPr>
                        <a:t>Прочие инвестиции</a:t>
                      </a:r>
                      <a:endParaRPr lang="ru-RU" sz="1800">
                        <a:effectLst/>
                        <a:latin typeface="Times New Roman"/>
                        <a:ea typeface="Times New Roman"/>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dirty="0">
                        <a:effectLst/>
                        <a:latin typeface="Calibri"/>
                      </a:endParaRPr>
                    </a:p>
                  </a:txBody>
                  <a:tcPr marL="68580" marR="68580" marT="0" marB="0"/>
                </a:tc>
                <a:tc>
                  <a:txBody>
                    <a:bodyPr/>
                    <a:lstStyle/>
                    <a:p>
                      <a:pPr>
                        <a:lnSpc>
                          <a:spcPct val="115000"/>
                        </a:lnSpc>
                      </a:pPr>
                      <a:endParaRPr lang="ru-RU" sz="1800" dirty="0">
                        <a:effectLst/>
                        <a:latin typeface="Calibri"/>
                      </a:endParaRPr>
                    </a:p>
                  </a:txBody>
                  <a:tcPr marL="68580" marR="68580" marT="0" marB="0"/>
                </a:tc>
              </a:tr>
              <a:tr h="190500">
                <a:tc>
                  <a:txBody>
                    <a:bodyPr/>
                    <a:lstStyle/>
                    <a:p>
                      <a:pPr marL="255270">
                        <a:lnSpc>
                          <a:spcPct val="115000"/>
                        </a:lnSpc>
                        <a:spcAft>
                          <a:spcPts val="0"/>
                        </a:spcAft>
                      </a:pPr>
                      <a:r>
                        <a:rPr lang="az-Cyrl-AZ" sz="1800">
                          <a:effectLst/>
                        </a:rPr>
                        <a:t>Резервные активы</a:t>
                      </a:r>
                      <a:endParaRPr lang="ru-RU" sz="1800">
                        <a:effectLst/>
                        <a:latin typeface="Times New Roman"/>
                        <a:ea typeface="Times New Roman"/>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nSpc>
                          <a:spcPct val="115000"/>
                        </a:lnSpc>
                      </a:pPr>
                      <a:endParaRPr lang="ru-RU" sz="1800" dirty="0">
                        <a:effectLst/>
                        <a:latin typeface="Calibri"/>
                      </a:endParaRPr>
                    </a:p>
                  </a:txBody>
                  <a:tcPr marL="68580" marR="68580" marT="0" marB="0"/>
                </a:tc>
              </a:tr>
              <a:tr h="190500">
                <a:tc>
                  <a:txBody>
                    <a:bodyPr/>
                    <a:lstStyle/>
                    <a:p>
                      <a:pPr>
                        <a:lnSpc>
                          <a:spcPct val="115000"/>
                        </a:lnSpc>
                      </a:pPr>
                      <a:r>
                        <a:rPr lang="az-Cyrl-AZ" sz="1800">
                          <a:effectLst/>
                        </a:rPr>
                        <a:t>Чистые ошибки и пропуски</a:t>
                      </a: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nSpc>
                          <a:spcPct val="115000"/>
                        </a:lnSpc>
                      </a:pPr>
                      <a:endParaRPr lang="ru-RU" sz="1800" dirty="0">
                        <a:effectLst/>
                        <a:latin typeface="Calibri"/>
                      </a:endParaRPr>
                    </a:p>
                  </a:txBody>
                  <a:tcPr marL="68580" marR="68580" marT="0" marB="0"/>
                </a:tc>
              </a:tr>
              <a:tr h="190500">
                <a:tc>
                  <a:txBody>
                    <a:bodyPr/>
                    <a:lstStyle/>
                    <a:p>
                      <a:pPr>
                        <a:lnSpc>
                          <a:spcPct val="115000"/>
                        </a:lnSpc>
                      </a:pPr>
                      <a:r>
                        <a:rPr lang="az-Cyrl-AZ" sz="1800">
                          <a:effectLst/>
                        </a:rPr>
                        <a:t>Всего</a:t>
                      </a: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gn="r">
                        <a:lnSpc>
                          <a:spcPct val="115000"/>
                        </a:lnSpc>
                      </a:pPr>
                      <a:endParaRPr lang="ru-RU" sz="1800">
                        <a:effectLst/>
                        <a:latin typeface="Calibri"/>
                      </a:endParaRPr>
                    </a:p>
                  </a:txBody>
                  <a:tcPr marL="68580" marR="68580" marT="0" marB="0"/>
                </a:tc>
                <a:tc>
                  <a:txBody>
                    <a:bodyPr/>
                    <a:lstStyle/>
                    <a:p>
                      <a:pPr>
                        <a:lnSpc>
                          <a:spcPct val="115000"/>
                        </a:lnSpc>
                      </a:pPr>
                      <a:endParaRPr lang="ru-RU" sz="1800">
                        <a:effectLst/>
                        <a:latin typeface="Calibri"/>
                      </a:endParaRPr>
                    </a:p>
                  </a:txBody>
                  <a:tcPr marL="68580" marR="68580" marT="0" marB="0"/>
                </a:tc>
                <a:tc>
                  <a:txBody>
                    <a:bodyPr/>
                    <a:lstStyle/>
                    <a:p>
                      <a:pPr algn="r">
                        <a:lnSpc>
                          <a:spcPct val="115000"/>
                        </a:lnSpc>
                      </a:pPr>
                      <a:endParaRPr lang="ru-RU" sz="1800" dirty="0">
                        <a:effectLst/>
                        <a:latin typeface="Calibri"/>
                      </a:endParaRPr>
                    </a:p>
                  </a:txBody>
                  <a:tcPr marL="68580" marR="68580" marT="0" marB="0"/>
                </a:tc>
              </a:tr>
            </a:tbl>
          </a:graphicData>
        </a:graphic>
      </p:graphicFrame>
      <p:sp>
        <p:nvSpPr>
          <p:cNvPr id="4" name="Номер слайда 3"/>
          <p:cNvSpPr>
            <a:spLocks noGrp="1"/>
          </p:cNvSpPr>
          <p:nvPr>
            <p:ph type="sldNum" sz="quarter" idx="12"/>
          </p:nvPr>
        </p:nvSpPr>
        <p:spPr/>
        <p:txBody>
          <a:bodyPr/>
          <a:lstStyle/>
          <a:p>
            <a:fld id="{B19B0651-EE4F-4900-A07F-96A6BFA9D0F0}" type="slidenum">
              <a:rPr lang="ru-RU" smtClean="0"/>
              <a:t>169</a:t>
            </a:fld>
            <a:endParaRPr lang="ru-RU"/>
          </a:p>
        </p:txBody>
      </p:sp>
    </p:spTree>
    <p:extLst>
      <p:ext uri="{BB962C8B-B14F-4D97-AF65-F5344CB8AC3E}">
        <p14:creationId xmlns:p14="http://schemas.microsoft.com/office/powerpoint/2010/main" val="363559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85000" lnSpcReduction="10000"/>
          </a:bodyPr>
          <a:lstStyle/>
          <a:p>
            <a:r>
              <a:rPr lang="az-Cyrl-AZ" dirty="0"/>
              <a:t>д) межгосударственные и межправительственные организации, их филиалы и постоянные представительства в Российской Федерации;</a:t>
            </a:r>
            <a:endParaRPr lang="ru-RU" dirty="0"/>
          </a:p>
          <a:p>
            <a:r>
              <a:rPr lang="az-Cyrl-AZ" dirty="0"/>
              <a:t>е) находящиеся на территории Российской Федерации филиалы, постоянные представительства и другие обособленные или самостоятельные структурные подразделения нерезидентов, указанных в подпунктах "б" и "в" настоящего пункта;</a:t>
            </a:r>
            <a:endParaRPr lang="ru-RU" dirty="0"/>
          </a:p>
          <a:p>
            <a:r>
              <a:rPr lang="az-Cyrl-AZ" dirty="0"/>
              <a:t>ж) иные лица, не указанные в пункте 6 настоящей </a:t>
            </a:r>
            <a:r>
              <a:rPr lang="az-Cyrl-AZ" dirty="0" smtClean="0"/>
              <a:t>части</a:t>
            </a:r>
            <a:r>
              <a:rPr lang="az-Cyrl-AZ" dirty="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17</a:t>
            </a:fld>
            <a:endParaRPr lang="ru-RU"/>
          </a:p>
        </p:txBody>
      </p:sp>
    </p:spTree>
    <p:extLst>
      <p:ext uri="{BB962C8B-B14F-4D97-AF65-F5344CB8AC3E}">
        <p14:creationId xmlns:p14="http://schemas.microsoft.com/office/powerpoint/2010/main" val="154588192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Гипотетические операции платежного баланса</a:t>
            </a:r>
            <a:endParaRPr lang="ru-RU" dirty="0"/>
          </a:p>
        </p:txBody>
      </p:sp>
      <p:sp>
        <p:nvSpPr>
          <p:cNvPr id="3" name="Объект 2"/>
          <p:cNvSpPr>
            <a:spLocks noGrp="1"/>
          </p:cNvSpPr>
          <p:nvPr>
            <p:ph idx="1"/>
          </p:nvPr>
        </p:nvSpPr>
        <p:spPr/>
        <p:txBody>
          <a:bodyPr>
            <a:normAutofit fontScale="62500" lnSpcReduction="20000"/>
          </a:bodyPr>
          <a:lstStyle/>
          <a:p>
            <a:pPr marL="0" indent="0">
              <a:buNone/>
            </a:pPr>
            <a:r>
              <a:rPr lang="ru-RU" dirty="0"/>
              <a:t>1. Российский банк выдает ссуду в размере 5 млн. долл. США украинскому производителю вина. Ссуда в сумме 5 млн. долл. США размещается на депозите украинской фирмы в российском банке. </a:t>
            </a:r>
          </a:p>
          <a:p>
            <a:pPr marL="0" indent="0">
              <a:buNone/>
            </a:pPr>
            <a:r>
              <a:rPr lang="ru-RU" dirty="0"/>
              <a:t>2. Российская фирма продает сахар на сумму 5 млн. долл. США. Этот сахар оплачивается за счет депозита, созданного в транзакции (1). </a:t>
            </a:r>
          </a:p>
          <a:p>
            <a:pPr marL="0" indent="0">
              <a:buNone/>
            </a:pPr>
            <a:r>
              <a:rPr lang="ru-RU" dirty="0"/>
              <a:t>3. Российский резидент получает проценты по английским облигациям, которыми он владеет на сумму 25000 долл. США. Эта сумма размещается на депозите в английском банке. </a:t>
            </a:r>
            <a:endParaRPr lang="ru-RU" dirty="0" smtClean="0"/>
          </a:p>
          <a:p>
            <a:pPr marL="0" indent="0">
              <a:buNone/>
            </a:pPr>
            <a:r>
              <a:rPr lang="ru-RU" dirty="0"/>
              <a:t>4. Российский турист отправляется путешествовать в Европу и тратит свой английский депозит на сумму 25000 долл. США. </a:t>
            </a:r>
          </a:p>
          <a:p>
            <a:pPr marL="0" indent="0">
              <a:buNone/>
            </a:pPr>
            <a:r>
              <a:rPr lang="ru-RU" dirty="0"/>
              <a:t>5. Российское правительство дает зерно кубинскому правительству на сумму 50000 долл. США. </a:t>
            </a:r>
            <a:endParaRPr lang="ru-RU" dirty="0" smtClean="0"/>
          </a:p>
          <a:p>
            <a:pPr marL="0" indent="0">
              <a:buNone/>
            </a:pPr>
            <a:r>
              <a:rPr lang="ru-RU" dirty="0" smtClean="0"/>
              <a:t>6</a:t>
            </a:r>
            <a:r>
              <a:rPr lang="ru-RU" dirty="0"/>
              <a:t>. Российский центральный банк покупает 50 млн. долл. США, оплачивая покупку увеличением рублевого депозита в российском банке. Покупка была оплачена путем создания рублевого депозита в эквиваленте 50 млн. долл. США в пользу продавца долларов в российском банке.</a:t>
            </a:r>
          </a:p>
        </p:txBody>
      </p:sp>
      <p:sp>
        <p:nvSpPr>
          <p:cNvPr id="4" name="Номер слайда 3"/>
          <p:cNvSpPr>
            <a:spLocks noGrp="1"/>
          </p:cNvSpPr>
          <p:nvPr>
            <p:ph type="sldNum" sz="quarter" idx="12"/>
          </p:nvPr>
        </p:nvSpPr>
        <p:spPr/>
        <p:txBody>
          <a:bodyPr/>
          <a:lstStyle/>
          <a:p>
            <a:fld id="{B19B0651-EE4F-4900-A07F-96A6BFA9D0F0}" type="slidenum">
              <a:rPr lang="ru-RU" smtClean="0"/>
              <a:t>170</a:t>
            </a:fld>
            <a:endParaRPr lang="ru-RU"/>
          </a:p>
        </p:txBody>
      </p:sp>
    </p:spTree>
    <p:extLst>
      <p:ext uri="{BB962C8B-B14F-4D97-AF65-F5344CB8AC3E}">
        <p14:creationId xmlns:p14="http://schemas.microsoft.com/office/powerpoint/2010/main" val="149100605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операций платежного баланса: счет текущих </a:t>
            </a:r>
            <a:r>
              <a:rPr lang="ru-RU" dirty="0" smtClean="0"/>
              <a:t>операций</a:t>
            </a: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410537126"/>
              </p:ext>
            </p:extLst>
          </p:nvPr>
        </p:nvGraphicFramePr>
        <p:xfrm>
          <a:off x="611560" y="1628800"/>
          <a:ext cx="7776863" cy="3154680"/>
        </p:xfrm>
        <a:graphic>
          <a:graphicData uri="http://schemas.openxmlformats.org/drawingml/2006/table">
            <a:tbl>
              <a:tblPr firstRow="1" firstCol="1" bandRow="1" bandCol="1">
                <a:tableStyleId>{5C22544A-7EE6-4342-B048-85BDC9FD1C3A}</a:tableStyleId>
              </a:tblPr>
              <a:tblGrid>
                <a:gridCol w="2924051"/>
                <a:gridCol w="1312629"/>
                <a:gridCol w="482190"/>
                <a:gridCol w="1271416"/>
                <a:gridCol w="482190"/>
                <a:gridCol w="1304387"/>
              </a:tblGrid>
              <a:tr h="200025">
                <a:tc>
                  <a:txBody>
                    <a:bodyPr/>
                    <a:lstStyle/>
                    <a:p>
                      <a:pPr algn="ctr">
                        <a:lnSpc>
                          <a:spcPct val="115000"/>
                        </a:lnSpc>
                      </a:pPr>
                      <a:r>
                        <a:rPr lang="az-Cyrl-AZ" sz="1800">
                          <a:effectLst/>
                        </a:rPr>
                        <a:t>Показатель</a:t>
                      </a:r>
                      <a:endParaRPr lang="ru-RU" sz="1800">
                        <a:effectLst/>
                        <a:latin typeface="Calibri"/>
                      </a:endParaRPr>
                    </a:p>
                  </a:txBody>
                  <a:tcPr marL="68580" marR="68580" marT="0" marB="0"/>
                </a:tc>
                <a:tc>
                  <a:txBody>
                    <a:bodyPr/>
                    <a:lstStyle/>
                    <a:p>
                      <a:pPr>
                        <a:lnSpc>
                          <a:spcPct val="115000"/>
                        </a:lnSpc>
                      </a:pPr>
                      <a:r>
                        <a:rPr lang="az-Cyrl-AZ" sz="1800">
                          <a:effectLst/>
                        </a:rPr>
                        <a:t>Кредит</a:t>
                      </a:r>
                      <a:r>
                        <a:rPr lang="en-US" sz="1800">
                          <a:effectLst/>
                        </a:rPr>
                        <a:t> ( +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Дебет</a:t>
                      </a:r>
                      <a:r>
                        <a:rPr lang="en-US"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Сальдо</a:t>
                      </a:r>
                      <a:endParaRPr lang="ru-RU" sz="1800">
                        <a:effectLst/>
                        <a:latin typeface="Calibri"/>
                      </a:endParaRPr>
                    </a:p>
                  </a:txBody>
                  <a:tcPr marL="68580" marR="68580" marT="0" marB="0"/>
                </a:tc>
              </a:tr>
              <a:tr h="190500">
                <a:tc>
                  <a:txBody>
                    <a:bodyPr/>
                    <a:lstStyle/>
                    <a:p>
                      <a:pPr>
                        <a:lnSpc>
                          <a:spcPct val="115000"/>
                        </a:lnSpc>
                      </a:pPr>
                      <a:r>
                        <a:rPr lang="az-Cyrl-AZ" sz="1800">
                          <a:effectLst/>
                        </a:rPr>
                        <a:t>Счет текущих операций</a:t>
                      </a:r>
                      <a:endParaRPr lang="ru-RU" sz="1800">
                        <a:effectLst/>
                        <a:latin typeface="Calibri"/>
                      </a:endParaRPr>
                    </a:p>
                  </a:txBody>
                  <a:tcPr marL="68580" marR="68580" marT="0" marB="0"/>
                </a:tc>
                <a:tc>
                  <a:txBody>
                    <a:bodyPr/>
                    <a:lstStyle/>
                    <a:p>
                      <a:pPr algn="r">
                        <a:lnSpc>
                          <a:spcPct val="115000"/>
                        </a:lnSpc>
                      </a:pPr>
                      <a:r>
                        <a:rPr lang="az-Cyrl-AZ" sz="1800">
                          <a:effectLst/>
                        </a:rPr>
                        <a:t>5075000</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gn="r">
                        <a:lnSpc>
                          <a:spcPct val="115000"/>
                        </a:lnSpc>
                      </a:pPr>
                      <a:r>
                        <a:rPr lang="az-Cyrl-AZ" sz="1800">
                          <a:effectLst/>
                        </a:rPr>
                        <a:t>25000</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gn="r">
                        <a:lnSpc>
                          <a:spcPct val="115000"/>
                        </a:lnSpc>
                      </a:pPr>
                      <a:r>
                        <a:rPr lang="az-Cyrl-AZ" sz="1800">
                          <a:effectLst/>
                        </a:rPr>
                        <a:t>5050000</a:t>
                      </a:r>
                      <a:endParaRPr lang="ru-RU" sz="1800">
                        <a:effectLst/>
                        <a:latin typeface="Calibri"/>
                      </a:endParaRPr>
                    </a:p>
                  </a:txBody>
                  <a:tcPr marL="68580" marR="68580" marT="0" marB="0"/>
                </a:tc>
              </a:tr>
              <a:tr h="190500">
                <a:tc>
                  <a:txBody>
                    <a:bodyPr/>
                    <a:lstStyle/>
                    <a:p>
                      <a:pPr>
                        <a:lnSpc>
                          <a:spcPct val="115000"/>
                        </a:lnSpc>
                      </a:pPr>
                      <a:r>
                        <a:rPr lang="az-Cyrl-AZ" sz="1800">
                          <a:effectLst/>
                        </a:rPr>
                        <a:t>Товары и услуги</a:t>
                      </a:r>
                      <a:endParaRPr lang="ru-RU" sz="1800">
                        <a:effectLst/>
                        <a:latin typeface="Calibri"/>
                      </a:endParaRPr>
                    </a:p>
                  </a:txBody>
                  <a:tcPr marL="68580" marR="68580" marT="0" marB="0"/>
                </a:tc>
                <a:tc>
                  <a:txBody>
                    <a:bodyPr/>
                    <a:lstStyle/>
                    <a:p>
                      <a:pPr algn="r">
                        <a:lnSpc>
                          <a:spcPct val="115000"/>
                        </a:lnSpc>
                      </a:pPr>
                      <a:r>
                        <a:rPr lang="az-Cyrl-AZ" sz="1800">
                          <a:effectLst/>
                        </a:rPr>
                        <a:t>5050000</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gn="r">
                        <a:lnSpc>
                          <a:spcPct val="115000"/>
                        </a:lnSpc>
                      </a:pPr>
                      <a:r>
                        <a:rPr lang="az-Cyrl-AZ" sz="1800">
                          <a:effectLst/>
                        </a:rPr>
                        <a:t>25000</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r>
              <a:tr h="190500">
                <a:tc>
                  <a:txBody>
                    <a:bodyPr/>
                    <a:lstStyle/>
                    <a:p>
                      <a:pPr>
                        <a:lnSpc>
                          <a:spcPct val="115000"/>
                        </a:lnSpc>
                      </a:pPr>
                      <a:r>
                        <a:rPr lang="az-Cyrl-AZ" sz="1800">
                          <a:effectLst/>
                        </a:rPr>
                        <a:t>Товары</a:t>
                      </a:r>
                      <a:endParaRPr lang="ru-RU" sz="1800">
                        <a:effectLst/>
                        <a:latin typeface="Calibri"/>
                      </a:endParaRPr>
                    </a:p>
                  </a:txBody>
                  <a:tcPr marL="68580" marR="68580" marT="0" marB="0"/>
                </a:tc>
                <a:tc>
                  <a:txBody>
                    <a:bodyPr/>
                    <a:lstStyle/>
                    <a:p>
                      <a:pPr algn="r">
                        <a:lnSpc>
                          <a:spcPct val="115000"/>
                        </a:lnSpc>
                      </a:pPr>
                      <a:r>
                        <a:rPr lang="az-Cyrl-AZ" sz="1800">
                          <a:effectLst/>
                        </a:rPr>
                        <a:t>5000000</a:t>
                      </a:r>
                      <a:endParaRPr lang="ru-RU" sz="1800">
                        <a:effectLst/>
                        <a:latin typeface="Calibri"/>
                      </a:endParaRPr>
                    </a:p>
                  </a:txBody>
                  <a:tcPr marL="68580" marR="68580" marT="0" marB="0"/>
                </a:tc>
                <a:tc>
                  <a:txBody>
                    <a:bodyPr/>
                    <a:lstStyle/>
                    <a:p>
                      <a:pPr algn="r">
                        <a:lnSpc>
                          <a:spcPct val="115000"/>
                        </a:lnSpc>
                      </a:pPr>
                      <a:r>
                        <a:rPr lang="en-US" sz="1800">
                          <a:effectLst/>
                        </a:rPr>
                        <a:t>(</a:t>
                      </a:r>
                      <a:r>
                        <a:rPr lang="az-Cyrl-AZ" sz="1800">
                          <a:effectLst/>
                        </a:rPr>
                        <a:t>2</a:t>
                      </a:r>
                      <a:r>
                        <a:rPr lang="en-US" sz="1800">
                          <a:effectLst/>
                        </a:rPr>
                        <a:t>)</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r>
              <a:tr h="190500">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gn="r">
                        <a:lnSpc>
                          <a:spcPct val="115000"/>
                        </a:lnSpc>
                      </a:pPr>
                      <a:r>
                        <a:rPr lang="az-Cyrl-AZ" sz="1800">
                          <a:effectLst/>
                        </a:rPr>
                        <a:t>50000</a:t>
                      </a:r>
                      <a:endParaRPr lang="ru-RU" sz="1800">
                        <a:effectLst/>
                        <a:latin typeface="Calibri"/>
                      </a:endParaRPr>
                    </a:p>
                  </a:txBody>
                  <a:tcPr marL="68580" marR="68580" marT="0" marB="0"/>
                </a:tc>
                <a:tc>
                  <a:txBody>
                    <a:bodyPr/>
                    <a:lstStyle/>
                    <a:p>
                      <a:pPr algn="r">
                        <a:lnSpc>
                          <a:spcPct val="115000"/>
                        </a:lnSpc>
                      </a:pPr>
                      <a:r>
                        <a:rPr lang="en-US" sz="1800">
                          <a:effectLst/>
                        </a:rPr>
                        <a:t>(</a:t>
                      </a:r>
                      <a:r>
                        <a:rPr lang="az-Cyrl-AZ" sz="1800">
                          <a:effectLst/>
                        </a:rPr>
                        <a:t>5</a:t>
                      </a:r>
                      <a:r>
                        <a:rPr lang="en-US" sz="1800">
                          <a:effectLst/>
                        </a:rPr>
                        <a:t>)</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r>
              <a:tr h="190500">
                <a:tc>
                  <a:txBody>
                    <a:bodyPr/>
                    <a:lstStyle/>
                    <a:p>
                      <a:pPr>
                        <a:lnSpc>
                          <a:spcPct val="115000"/>
                        </a:lnSpc>
                      </a:pPr>
                      <a:r>
                        <a:rPr lang="az-Cyrl-AZ" sz="1800">
                          <a:effectLst/>
                        </a:rPr>
                        <a:t>Услуги</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gn="r">
                        <a:lnSpc>
                          <a:spcPct val="115000"/>
                        </a:lnSpc>
                      </a:pPr>
                      <a:r>
                        <a:rPr lang="az-Cyrl-AZ" sz="1800">
                          <a:effectLst/>
                        </a:rPr>
                        <a:t>25000</a:t>
                      </a:r>
                      <a:endParaRPr lang="ru-RU" sz="1800">
                        <a:effectLst/>
                        <a:latin typeface="Calibri"/>
                      </a:endParaRPr>
                    </a:p>
                  </a:txBody>
                  <a:tcPr marL="68580" marR="68580" marT="0" marB="0"/>
                </a:tc>
                <a:tc>
                  <a:txBody>
                    <a:bodyPr/>
                    <a:lstStyle/>
                    <a:p>
                      <a:pPr algn="r">
                        <a:lnSpc>
                          <a:spcPct val="115000"/>
                        </a:lnSpc>
                      </a:pPr>
                      <a:r>
                        <a:rPr lang="en-US" sz="1800">
                          <a:effectLst/>
                        </a:rPr>
                        <a:t>(</a:t>
                      </a:r>
                      <a:r>
                        <a:rPr lang="az-Cyrl-AZ" sz="1800">
                          <a:effectLst/>
                        </a:rPr>
                        <a:t>4</a:t>
                      </a:r>
                      <a:r>
                        <a:rPr lang="en-US" sz="1800">
                          <a:effectLst/>
                        </a:rPr>
                        <a:t>)</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r>
              <a:tr h="190500">
                <a:tc>
                  <a:txBody>
                    <a:bodyPr/>
                    <a:lstStyle/>
                    <a:p>
                      <a:pPr>
                        <a:lnSpc>
                          <a:spcPct val="115000"/>
                        </a:lnSpc>
                      </a:pPr>
                      <a:r>
                        <a:rPr lang="az-Cyrl-AZ" sz="1800">
                          <a:effectLst/>
                        </a:rPr>
                        <a:t>Первичные доходы</a:t>
                      </a:r>
                      <a:endParaRPr lang="ru-RU" sz="1800">
                        <a:effectLst/>
                        <a:latin typeface="Calibri"/>
                      </a:endParaRPr>
                    </a:p>
                  </a:txBody>
                  <a:tcPr marL="68580" marR="68580" marT="0" marB="0"/>
                </a:tc>
                <a:tc>
                  <a:txBody>
                    <a:bodyPr/>
                    <a:lstStyle/>
                    <a:p>
                      <a:pPr algn="r">
                        <a:lnSpc>
                          <a:spcPct val="115000"/>
                        </a:lnSpc>
                      </a:pPr>
                      <a:r>
                        <a:rPr lang="az-Cyrl-AZ" sz="1800">
                          <a:effectLst/>
                        </a:rPr>
                        <a:t>25000</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gn="r">
                        <a:lnSpc>
                          <a:spcPct val="115000"/>
                        </a:lnSpc>
                      </a:pPr>
                      <a:r>
                        <a:rPr lang="az-Cyrl-AZ" sz="1800">
                          <a:effectLst/>
                        </a:rPr>
                        <a:t>0</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r>
              <a:tr h="190500">
                <a:tc>
                  <a:txBody>
                    <a:bodyPr/>
                    <a:lstStyle/>
                    <a:p>
                      <a:pPr>
                        <a:lnSpc>
                          <a:spcPct val="115000"/>
                        </a:lnSpc>
                      </a:pPr>
                      <a:r>
                        <a:rPr lang="az-Cyrl-AZ" sz="1800">
                          <a:effectLst/>
                        </a:rPr>
                        <a:t>Оплата труда</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r>
              <a:tr h="190500">
                <a:tc>
                  <a:txBody>
                    <a:bodyPr/>
                    <a:lstStyle/>
                    <a:p>
                      <a:pPr>
                        <a:lnSpc>
                          <a:spcPct val="115000"/>
                        </a:lnSpc>
                      </a:pPr>
                      <a:r>
                        <a:rPr lang="az-Cyrl-AZ" sz="1800">
                          <a:effectLst/>
                        </a:rPr>
                        <a:t>Инвестиционные доходы</a:t>
                      </a:r>
                      <a:endParaRPr lang="ru-RU" sz="1800">
                        <a:effectLst/>
                        <a:latin typeface="Calibri"/>
                      </a:endParaRPr>
                    </a:p>
                  </a:txBody>
                  <a:tcPr marL="68580" marR="68580" marT="0" marB="0"/>
                </a:tc>
                <a:tc>
                  <a:txBody>
                    <a:bodyPr/>
                    <a:lstStyle/>
                    <a:p>
                      <a:pPr algn="r">
                        <a:lnSpc>
                          <a:spcPct val="115000"/>
                        </a:lnSpc>
                      </a:pPr>
                      <a:r>
                        <a:rPr lang="az-Cyrl-AZ" sz="1800">
                          <a:effectLst/>
                        </a:rPr>
                        <a:t>25000</a:t>
                      </a:r>
                      <a:endParaRPr lang="ru-RU" sz="1800">
                        <a:effectLst/>
                        <a:latin typeface="Calibri"/>
                      </a:endParaRPr>
                    </a:p>
                  </a:txBody>
                  <a:tcPr marL="68580" marR="68580" marT="0" marB="0"/>
                </a:tc>
                <a:tc>
                  <a:txBody>
                    <a:bodyPr/>
                    <a:lstStyle/>
                    <a:p>
                      <a:pPr algn="r">
                        <a:lnSpc>
                          <a:spcPct val="115000"/>
                        </a:lnSpc>
                      </a:pPr>
                      <a:r>
                        <a:rPr lang="en-US" sz="1800">
                          <a:effectLst/>
                        </a:rPr>
                        <a:t>(</a:t>
                      </a:r>
                      <a:r>
                        <a:rPr lang="az-Cyrl-AZ" sz="1800">
                          <a:effectLst/>
                        </a:rPr>
                        <a:t>3</a:t>
                      </a:r>
                      <a:r>
                        <a:rPr lang="en-US" sz="1800">
                          <a:effectLst/>
                        </a:rPr>
                        <a:t>)</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r>
              <a:tr h="190500">
                <a:tc>
                  <a:txBody>
                    <a:bodyPr/>
                    <a:lstStyle/>
                    <a:p>
                      <a:pPr>
                        <a:lnSpc>
                          <a:spcPct val="115000"/>
                        </a:lnSpc>
                      </a:pPr>
                      <a:r>
                        <a:rPr lang="az-Cyrl-AZ" sz="1800">
                          <a:effectLst/>
                        </a:rPr>
                        <a:t>Вторичные доходы</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dirty="0">
                          <a:effectLst/>
                        </a:rPr>
                        <a:t> </a:t>
                      </a:r>
                      <a:endParaRPr lang="ru-RU" sz="1800" dirty="0">
                        <a:effectLst/>
                        <a:latin typeface="Calibri"/>
                      </a:endParaRPr>
                    </a:p>
                  </a:txBody>
                  <a:tcPr marL="68580" marR="68580" marT="0" marB="0"/>
                </a:tc>
              </a:tr>
            </a:tbl>
          </a:graphicData>
        </a:graphic>
      </p:graphicFrame>
      <p:sp>
        <p:nvSpPr>
          <p:cNvPr id="4" name="Номер слайда 3"/>
          <p:cNvSpPr>
            <a:spLocks noGrp="1"/>
          </p:cNvSpPr>
          <p:nvPr>
            <p:ph type="sldNum" sz="quarter" idx="12"/>
          </p:nvPr>
        </p:nvSpPr>
        <p:spPr/>
        <p:txBody>
          <a:bodyPr/>
          <a:lstStyle/>
          <a:p>
            <a:fld id="{B19B0651-EE4F-4900-A07F-96A6BFA9D0F0}" type="slidenum">
              <a:rPr lang="ru-RU" smtClean="0"/>
              <a:t>171</a:t>
            </a:fld>
            <a:endParaRPr lang="ru-RU"/>
          </a:p>
        </p:txBody>
      </p:sp>
    </p:spTree>
    <p:extLst>
      <p:ext uri="{BB962C8B-B14F-4D97-AF65-F5344CB8AC3E}">
        <p14:creationId xmlns:p14="http://schemas.microsoft.com/office/powerpoint/2010/main" val="103316895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dirty="0"/>
              <a:t>Пример операций платежного баланса: счет операций с </a:t>
            </a:r>
            <a:r>
              <a:rPr lang="ru-RU" sz="3200" dirty="0" smtClean="0"/>
              <a:t>капиталом</a:t>
            </a:r>
            <a:endParaRPr lang="ru-RU" sz="3200"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351516339"/>
              </p:ext>
            </p:extLst>
          </p:nvPr>
        </p:nvGraphicFramePr>
        <p:xfrm>
          <a:off x="683568" y="1556792"/>
          <a:ext cx="7776863" cy="3793998"/>
        </p:xfrm>
        <a:graphic>
          <a:graphicData uri="http://schemas.openxmlformats.org/drawingml/2006/table">
            <a:tbl>
              <a:tblPr firstRow="1" firstCol="1" bandRow="1" bandCol="1">
                <a:tableStyleId>{5C22544A-7EE6-4342-B048-85BDC9FD1C3A}</a:tableStyleId>
              </a:tblPr>
              <a:tblGrid>
                <a:gridCol w="2924051"/>
                <a:gridCol w="1312629"/>
                <a:gridCol w="482190"/>
                <a:gridCol w="1271416"/>
                <a:gridCol w="482190"/>
                <a:gridCol w="1304387"/>
              </a:tblGrid>
              <a:tr h="190500">
                <a:tc>
                  <a:txBody>
                    <a:bodyPr/>
                    <a:lstStyle/>
                    <a:p>
                      <a:pPr algn="ctr">
                        <a:lnSpc>
                          <a:spcPct val="115000"/>
                        </a:lnSpc>
                      </a:pPr>
                      <a:r>
                        <a:rPr lang="az-Cyrl-AZ" sz="1800">
                          <a:effectLst/>
                        </a:rPr>
                        <a:t>Показатель</a:t>
                      </a:r>
                      <a:endParaRPr lang="ru-RU" sz="1800">
                        <a:effectLst/>
                        <a:latin typeface="Calibri"/>
                      </a:endParaRPr>
                    </a:p>
                  </a:txBody>
                  <a:tcPr marL="68580" marR="68580" marT="0" marB="0"/>
                </a:tc>
                <a:tc>
                  <a:txBody>
                    <a:bodyPr/>
                    <a:lstStyle/>
                    <a:p>
                      <a:pPr>
                        <a:lnSpc>
                          <a:spcPct val="115000"/>
                        </a:lnSpc>
                      </a:pPr>
                      <a:r>
                        <a:rPr lang="az-Cyrl-AZ" sz="1800">
                          <a:effectLst/>
                        </a:rPr>
                        <a:t>Кредит</a:t>
                      </a:r>
                      <a:r>
                        <a:rPr lang="en-US" sz="1800">
                          <a:effectLst/>
                        </a:rPr>
                        <a:t> ( +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Дебет</a:t>
                      </a:r>
                      <a:r>
                        <a:rPr lang="en-US"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Сальдо</a:t>
                      </a:r>
                      <a:endParaRPr lang="ru-RU" sz="1800">
                        <a:effectLst/>
                        <a:latin typeface="Calibri"/>
                      </a:endParaRPr>
                    </a:p>
                  </a:txBody>
                  <a:tcPr marL="68580" marR="68580" marT="0" marB="0"/>
                </a:tc>
              </a:tr>
              <a:tr h="190500">
                <a:tc>
                  <a:txBody>
                    <a:bodyPr/>
                    <a:lstStyle/>
                    <a:p>
                      <a:pPr>
                        <a:lnSpc>
                          <a:spcPct val="115000"/>
                        </a:lnSpc>
                      </a:pPr>
                      <a:r>
                        <a:rPr lang="az-Cyrl-AZ" sz="1800">
                          <a:effectLst/>
                        </a:rPr>
                        <a:t>Счет движения капитала</a:t>
                      </a:r>
                      <a:endParaRPr lang="ru-RU" sz="1800">
                        <a:effectLst/>
                        <a:latin typeface="Calibri"/>
                      </a:endParaRPr>
                    </a:p>
                  </a:txBody>
                  <a:tcPr marL="68580" marR="68580" marT="0" marB="0"/>
                </a:tc>
                <a:tc>
                  <a:txBody>
                    <a:bodyPr/>
                    <a:lstStyle/>
                    <a:p>
                      <a:pPr algn="r">
                        <a:lnSpc>
                          <a:spcPct val="115000"/>
                        </a:lnSpc>
                      </a:pPr>
                      <a:r>
                        <a:rPr lang="az-Cyrl-AZ" sz="1800">
                          <a:effectLst/>
                        </a:rPr>
                        <a:t>5025000</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gn="r">
                        <a:lnSpc>
                          <a:spcPct val="115000"/>
                        </a:lnSpc>
                      </a:pPr>
                      <a:r>
                        <a:rPr lang="az-Cyrl-AZ" sz="1800">
                          <a:effectLst/>
                        </a:rPr>
                        <a:t>60075000</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gn="r">
                        <a:lnSpc>
                          <a:spcPct val="115000"/>
                        </a:lnSpc>
                      </a:pPr>
                      <a:r>
                        <a:rPr lang="az-Cyrl-AZ" sz="1800">
                          <a:effectLst/>
                        </a:rPr>
                        <a:t>-55050000</a:t>
                      </a:r>
                      <a:endParaRPr lang="ru-RU" sz="1800">
                        <a:effectLst/>
                        <a:latin typeface="Calibri"/>
                      </a:endParaRPr>
                    </a:p>
                  </a:txBody>
                  <a:tcPr marL="68580" marR="68580" marT="0" marB="0"/>
                </a:tc>
              </a:tr>
              <a:tr h="323850">
                <a:tc>
                  <a:txBody>
                    <a:bodyPr/>
                    <a:lstStyle/>
                    <a:p>
                      <a:pPr marL="168275">
                        <a:lnSpc>
                          <a:spcPct val="115000"/>
                        </a:lnSpc>
                        <a:spcAft>
                          <a:spcPts val="0"/>
                        </a:spcAft>
                      </a:pPr>
                      <a:r>
                        <a:rPr lang="az-Cyrl-AZ" sz="1800">
                          <a:effectLst/>
                        </a:rPr>
                        <a:t>Приобретение/выбытие непроизведенных нефинансовых активов </a:t>
                      </a:r>
                      <a:endParaRPr lang="ru-RU" sz="1800">
                        <a:effectLst/>
                        <a:latin typeface="Times New Roman"/>
                        <a:ea typeface="Times New Roman"/>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r>
              <a:tr h="190500">
                <a:tc>
                  <a:txBody>
                    <a:bodyPr/>
                    <a:lstStyle/>
                    <a:p>
                      <a:pPr marL="168275">
                        <a:lnSpc>
                          <a:spcPct val="115000"/>
                        </a:lnSpc>
                        <a:spcAft>
                          <a:spcPts val="0"/>
                        </a:spcAft>
                      </a:pPr>
                      <a:r>
                        <a:rPr lang="az-Cyrl-AZ" sz="1800">
                          <a:effectLst/>
                        </a:rPr>
                        <a:t>Капитальные трансферты </a:t>
                      </a:r>
                      <a:endParaRPr lang="ru-RU" sz="1800">
                        <a:effectLst/>
                        <a:latin typeface="Times New Roman"/>
                        <a:ea typeface="Times New Roman"/>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gn="r">
                        <a:lnSpc>
                          <a:spcPct val="115000"/>
                        </a:lnSpc>
                      </a:pPr>
                      <a:r>
                        <a:rPr lang="az-Cyrl-AZ" sz="1800">
                          <a:effectLst/>
                        </a:rPr>
                        <a:t>50000</a:t>
                      </a:r>
                      <a:endParaRPr lang="ru-RU" sz="1800">
                        <a:effectLst/>
                        <a:latin typeface="Calibri"/>
                      </a:endParaRPr>
                    </a:p>
                  </a:txBody>
                  <a:tcPr marL="68580" marR="68580" marT="0" marB="0"/>
                </a:tc>
                <a:tc>
                  <a:txBody>
                    <a:bodyPr/>
                    <a:lstStyle/>
                    <a:p>
                      <a:pPr algn="r">
                        <a:lnSpc>
                          <a:spcPct val="115000"/>
                        </a:lnSpc>
                      </a:pPr>
                      <a:r>
                        <a:rPr lang="en-US" sz="1800">
                          <a:effectLst/>
                        </a:rPr>
                        <a:t>(</a:t>
                      </a:r>
                      <a:r>
                        <a:rPr lang="az-Cyrl-AZ" sz="1800">
                          <a:effectLst/>
                        </a:rPr>
                        <a:t>5</a:t>
                      </a:r>
                      <a:r>
                        <a:rPr lang="en-US" sz="1800">
                          <a:effectLst/>
                        </a:rPr>
                        <a:t>)</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r>
              <a:tr h="190500">
                <a:tc>
                  <a:txBody>
                    <a:bodyPr/>
                    <a:lstStyle/>
                    <a:p>
                      <a:pPr marL="168275">
                        <a:lnSpc>
                          <a:spcPct val="115000"/>
                        </a:lnSpc>
                        <a:spcAft>
                          <a:spcPts val="0"/>
                        </a:spcAft>
                      </a:pPr>
                      <a:r>
                        <a:rPr lang="az-Cyrl-AZ" sz="1800">
                          <a:effectLst/>
                        </a:rPr>
                        <a:t>Органы государственного управления </a:t>
                      </a:r>
                      <a:endParaRPr lang="ru-RU" sz="1800">
                        <a:effectLst/>
                        <a:latin typeface="Times New Roman"/>
                        <a:ea typeface="Times New Roman"/>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r>
              <a:tr h="323850">
                <a:tc>
                  <a:txBody>
                    <a:bodyPr/>
                    <a:lstStyle/>
                    <a:p>
                      <a:pPr marL="168275">
                        <a:lnSpc>
                          <a:spcPct val="115000"/>
                        </a:lnSpc>
                        <a:spcAft>
                          <a:spcPts val="0"/>
                        </a:spcAft>
                      </a:pPr>
                      <a:r>
                        <a:rPr lang="en-US" sz="1800">
                          <a:effectLst/>
                        </a:rPr>
                        <a:t>Банки и прочие секторы</a:t>
                      </a:r>
                      <a:endParaRPr lang="ru-RU" sz="1800">
                        <a:effectLst/>
                        <a:latin typeface="Times New Roman"/>
                        <a:ea typeface="Times New Roman"/>
                      </a:endParaRPr>
                    </a:p>
                  </a:txBody>
                  <a:tcPr marL="68580" marR="68580" marT="0" marB="0"/>
                </a:tc>
                <a:tc>
                  <a:txBody>
                    <a:bodyPr/>
                    <a:lstStyle/>
                    <a:p>
                      <a:pPr algn="r">
                        <a:lnSpc>
                          <a:spcPct val="115000"/>
                        </a:lnSpc>
                      </a:pPr>
                      <a:r>
                        <a:rPr lang="az-Cyrl-AZ" sz="1800">
                          <a:effectLst/>
                        </a:rPr>
                        <a:t>5000000</a:t>
                      </a:r>
                      <a:endParaRPr lang="ru-RU" sz="1800">
                        <a:effectLst/>
                        <a:latin typeface="Calibri"/>
                      </a:endParaRPr>
                    </a:p>
                  </a:txBody>
                  <a:tcPr marL="68580" marR="68580" marT="0" marB="0"/>
                </a:tc>
                <a:tc>
                  <a:txBody>
                    <a:bodyPr/>
                    <a:lstStyle/>
                    <a:p>
                      <a:pPr algn="r">
                        <a:lnSpc>
                          <a:spcPct val="115000"/>
                        </a:lnSpc>
                      </a:pPr>
                      <a:r>
                        <a:rPr lang="en-US" sz="1800">
                          <a:effectLst/>
                        </a:rPr>
                        <a:t>(</a:t>
                      </a:r>
                      <a:r>
                        <a:rPr lang="az-Cyrl-AZ" sz="1800">
                          <a:effectLst/>
                        </a:rPr>
                        <a:t>1</a:t>
                      </a:r>
                      <a:r>
                        <a:rPr lang="en-US" sz="1800">
                          <a:effectLst/>
                        </a:rPr>
                        <a:t>)</a:t>
                      </a:r>
                      <a:endParaRPr lang="ru-RU" sz="1800">
                        <a:effectLst/>
                        <a:latin typeface="Calibri"/>
                      </a:endParaRPr>
                    </a:p>
                  </a:txBody>
                  <a:tcPr marL="68580" marR="68580" marT="0" marB="0"/>
                </a:tc>
                <a:tc>
                  <a:txBody>
                    <a:bodyPr/>
                    <a:lstStyle/>
                    <a:p>
                      <a:pPr algn="r">
                        <a:lnSpc>
                          <a:spcPct val="115000"/>
                        </a:lnSpc>
                      </a:pPr>
                      <a:r>
                        <a:rPr lang="az-Cyrl-AZ" sz="1800">
                          <a:effectLst/>
                        </a:rPr>
                        <a:t>5000000</a:t>
                      </a:r>
                      <a:endParaRPr lang="ru-RU" sz="1800">
                        <a:effectLst/>
                        <a:latin typeface="Calibri"/>
                      </a:endParaRPr>
                    </a:p>
                  </a:txBody>
                  <a:tcPr marL="68580" marR="68580" marT="0" marB="0"/>
                </a:tc>
                <a:tc>
                  <a:txBody>
                    <a:bodyPr/>
                    <a:lstStyle/>
                    <a:p>
                      <a:pPr algn="r">
                        <a:lnSpc>
                          <a:spcPct val="115000"/>
                        </a:lnSpc>
                      </a:pPr>
                      <a:r>
                        <a:rPr lang="en-US" sz="1800">
                          <a:effectLst/>
                        </a:rPr>
                        <a:t>(</a:t>
                      </a:r>
                      <a:r>
                        <a:rPr lang="az-Cyrl-AZ" sz="1800">
                          <a:effectLst/>
                        </a:rPr>
                        <a:t>1</a:t>
                      </a:r>
                      <a:r>
                        <a:rPr lang="en-US" sz="1800">
                          <a:effectLst/>
                        </a:rPr>
                        <a:t>)</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r>
              <a:tr h="190500">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gn="r">
                        <a:lnSpc>
                          <a:spcPct val="115000"/>
                        </a:lnSpc>
                      </a:pPr>
                      <a:r>
                        <a:rPr lang="az-Cyrl-AZ" sz="1800">
                          <a:effectLst/>
                        </a:rPr>
                        <a:t>25000</a:t>
                      </a:r>
                      <a:endParaRPr lang="ru-RU" sz="1800">
                        <a:effectLst/>
                        <a:latin typeface="Calibri"/>
                      </a:endParaRPr>
                    </a:p>
                  </a:txBody>
                  <a:tcPr marL="68580" marR="68580" marT="0" marB="0"/>
                </a:tc>
                <a:tc>
                  <a:txBody>
                    <a:bodyPr/>
                    <a:lstStyle/>
                    <a:p>
                      <a:pPr algn="r">
                        <a:lnSpc>
                          <a:spcPct val="115000"/>
                        </a:lnSpc>
                      </a:pPr>
                      <a:r>
                        <a:rPr lang="en-US" sz="1800">
                          <a:effectLst/>
                        </a:rPr>
                        <a:t>(</a:t>
                      </a:r>
                      <a:r>
                        <a:rPr lang="az-Cyrl-AZ" sz="1800">
                          <a:effectLst/>
                        </a:rPr>
                        <a:t>4</a:t>
                      </a:r>
                      <a:r>
                        <a:rPr lang="en-US" sz="1800">
                          <a:effectLst/>
                        </a:rPr>
                        <a:t>)</a:t>
                      </a:r>
                      <a:endParaRPr lang="ru-RU" sz="1800">
                        <a:effectLst/>
                        <a:latin typeface="Calibri"/>
                      </a:endParaRPr>
                    </a:p>
                  </a:txBody>
                  <a:tcPr marL="68580" marR="68580" marT="0" marB="0"/>
                </a:tc>
                <a:tc>
                  <a:txBody>
                    <a:bodyPr/>
                    <a:lstStyle/>
                    <a:p>
                      <a:pPr algn="r">
                        <a:lnSpc>
                          <a:spcPct val="115000"/>
                        </a:lnSpc>
                      </a:pPr>
                      <a:r>
                        <a:rPr lang="az-Cyrl-AZ" sz="1800">
                          <a:effectLst/>
                        </a:rPr>
                        <a:t>5000000</a:t>
                      </a:r>
                      <a:endParaRPr lang="ru-RU" sz="1800">
                        <a:effectLst/>
                        <a:latin typeface="Calibri"/>
                      </a:endParaRPr>
                    </a:p>
                  </a:txBody>
                  <a:tcPr marL="68580" marR="68580" marT="0" marB="0"/>
                </a:tc>
                <a:tc>
                  <a:txBody>
                    <a:bodyPr/>
                    <a:lstStyle/>
                    <a:p>
                      <a:pPr algn="r">
                        <a:lnSpc>
                          <a:spcPct val="115000"/>
                        </a:lnSpc>
                      </a:pPr>
                      <a:r>
                        <a:rPr lang="en-US" sz="1800">
                          <a:effectLst/>
                        </a:rPr>
                        <a:t>(</a:t>
                      </a:r>
                      <a:r>
                        <a:rPr lang="az-Cyrl-AZ" sz="1800">
                          <a:effectLst/>
                        </a:rPr>
                        <a:t>2</a:t>
                      </a:r>
                      <a:r>
                        <a:rPr lang="en-US" sz="1800">
                          <a:effectLst/>
                        </a:rPr>
                        <a:t>)</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r>
              <a:tr h="190500">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gn="r">
                        <a:lnSpc>
                          <a:spcPct val="115000"/>
                        </a:lnSpc>
                      </a:pPr>
                      <a:r>
                        <a:rPr lang="az-Cyrl-AZ" sz="1800">
                          <a:effectLst/>
                        </a:rPr>
                        <a:t>25000</a:t>
                      </a:r>
                      <a:endParaRPr lang="ru-RU" sz="1800">
                        <a:effectLst/>
                        <a:latin typeface="Calibri"/>
                      </a:endParaRPr>
                    </a:p>
                  </a:txBody>
                  <a:tcPr marL="68580" marR="68580" marT="0" marB="0"/>
                </a:tc>
                <a:tc>
                  <a:txBody>
                    <a:bodyPr/>
                    <a:lstStyle/>
                    <a:p>
                      <a:pPr algn="r">
                        <a:lnSpc>
                          <a:spcPct val="115000"/>
                        </a:lnSpc>
                      </a:pPr>
                      <a:r>
                        <a:rPr lang="en-US" sz="1800">
                          <a:effectLst/>
                        </a:rPr>
                        <a:t>(</a:t>
                      </a:r>
                      <a:r>
                        <a:rPr lang="az-Cyrl-AZ" sz="1800">
                          <a:effectLst/>
                        </a:rPr>
                        <a:t>3</a:t>
                      </a:r>
                      <a:r>
                        <a:rPr lang="en-US" sz="1800">
                          <a:effectLst/>
                        </a:rPr>
                        <a:t>)</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r>
              <a:tr h="190500">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nSpc>
                          <a:spcPct val="115000"/>
                        </a:lnSpc>
                      </a:pPr>
                      <a:r>
                        <a:rPr lang="az-Cyrl-AZ" sz="1800">
                          <a:effectLst/>
                        </a:rPr>
                        <a:t> </a:t>
                      </a:r>
                      <a:endParaRPr lang="ru-RU" sz="1800">
                        <a:effectLst/>
                        <a:latin typeface="Calibri"/>
                      </a:endParaRPr>
                    </a:p>
                  </a:txBody>
                  <a:tcPr marL="68580" marR="68580" marT="0" marB="0"/>
                </a:tc>
                <a:tc>
                  <a:txBody>
                    <a:bodyPr/>
                    <a:lstStyle/>
                    <a:p>
                      <a:pPr algn="r">
                        <a:lnSpc>
                          <a:spcPct val="115000"/>
                        </a:lnSpc>
                      </a:pPr>
                      <a:r>
                        <a:rPr lang="az-Cyrl-AZ" sz="1800">
                          <a:effectLst/>
                        </a:rPr>
                        <a:t>50000000</a:t>
                      </a:r>
                      <a:endParaRPr lang="ru-RU" sz="1800">
                        <a:effectLst/>
                        <a:latin typeface="Calibri"/>
                      </a:endParaRPr>
                    </a:p>
                  </a:txBody>
                  <a:tcPr marL="68580" marR="68580" marT="0" marB="0"/>
                </a:tc>
                <a:tc>
                  <a:txBody>
                    <a:bodyPr/>
                    <a:lstStyle/>
                    <a:p>
                      <a:pPr algn="r">
                        <a:lnSpc>
                          <a:spcPct val="115000"/>
                        </a:lnSpc>
                      </a:pPr>
                      <a:r>
                        <a:rPr lang="en-US" sz="1800">
                          <a:effectLst/>
                        </a:rPr>
                        <a:t>(</a:t>
                      </a:r>
                      <a:r>
                        <a:rPr lang="az-Cyrl-AZ" sz="1800">
                          <a:effectLst/>
                        </a:rPr>
                        <a:t>6</a:t>
                      </a:r>
                      <a:r>
                        <a:rPr lang="en-US" sz="1800">
                          <a:effectLst/>
                        </a:rPr>
                        <a:t>)</a:t>
                      </a:r>
                      <a:endParaRPr lang="ru-RU" sz="1800">
                        <a:effectLst/>
                        <a:latin typeface="Calibri"/>
                      </a:endParaRPr>
                    </a:p>
                  </a:txBody>
                  <a:tcPr marL="68580" marR="68580" marT="0" marB="0"/>
                </a:tc>
                <a:tc>
                  <a:txBody>
                    <a:bodyPr/>
                    <a:lstStyle/>
                    <a:p>
                      <a:pPr>
                        <a:lnSpc>
                          <a:spcPct val="115000"/>
                        </a:lnSpc>
                      </a:pPr>
                      <a:r>
                        <a:rPr lang="az-Cyrl-AZ" sz="1800" dirty="0">
                          <a:effectLst/>
                        </a:rPr>
                        <a:t> </a:t>
                      </a:r>
                      <a:endParaRPr lang="ru-RU" sz="1800" dirty="0">
                        <a:effectLst/>
                        <a:latin typeface="Calibri"/>
                      </a:endParaRPr>
                    </a:p>
                  </a:txBody>
                  <a:tcPr marL="68580" marR="68580" marT="0" marB="0"/>
                </a:tc>
              </a:tr>
            </a:tbl>
          </a:graphicData>
        </a:graphic>
      </p:graphicFrame>
      <p:sp>
        <p:nvSpPr>
          <p:cNvPr id="4" name="Номер слайда 3"/>
          <p:cNvSpPr>
            <a:spLocks noGrp="1"/>
          </p:cNvSpPr>
          <p:nvPr>
            <p:ph type="sldNum" sz="quarter" idx="12"/>
          </p:nvPr>
        </p:nvSpPr>
        <p:spPr/>
        <p:txBody>
          <a:bodyPr/>
          <a:lstStyle/>
          <a:p>
            <a:fld id="{B19B0651-EE4F-4900-A07F-96A6BFA9D0F0}" type="slidenum">
              <a:rPr lang="ru-RU" smtClean="0"/>
              <a:t>172</a:t>
            </a:fld>
            <a:endParaRPr lang="ru-RU"/>
          </a:p>
        </p:txBody>
      </p:sp>
    </p:spTree>
    <p:extLst>
      <p:ext uri="{BB962C8B-B14F-4D97-AF65-F5344CB8AC3E}">
        <p14:creationId xmlns:p14="http://schemas.microsoft.com/office/powerpoint/2010/main" val="410048844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a:t>Пример операций платежного баланса: </a:t>
            </a:r>
            <a:r>
              <a:rPr lang="ru-RU" sz="2800" dirty="0" smtClean="0"/>
              <a:t/>
            </a:r>
            <a:br>
              <a:rPr lang="ru-RU" sz="2800" dirty="0" smtClean="0"/>
            </a:br>
            <a:r>
              <a:rPr lang="ru-RU" sz="2800" dirty="0" smtClean="0"/>
              <a:t>финансовый счет</a:t>
            </a:r>
            <a:endParaRPr lang="ru-RU" sz="2800"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3257512779"/>
              </p:ext>
            </p:extLst>
          </p:nvPr>
        </p:nvGraphicFramePr>
        <p:xfrm>
          <a:off x="827584" y="1484784"/>
          <a:ext cx="7632848" cy="2813499"/>
        </p:xfrm>
        <a:graphic>
          <a:graphicData uri="http://schemas.openxmlformats.org/drawingml/2006/table">
            <a:tbl>
              <a:tblPr firstRow="1" firstCol="1" bandRow="1" bandCol="1">
                <a:tableStyleId>{5C22544A-7EE6-4342-B048-85BDC9FD1C3A}</a:tableStyleId>
              </a:tblPr>
              <a:tblGrid>
                <a:gridCol w="2869902"/>
                <a:gridCol w="1288321"/>
                <a:gridCol w="473261"/>
                <a:gridCol w="1247872"/>
                <a:gridCol w="473261"/>
                <a:gridCol w="1280231"/>
              </a:tblGrid>
              <a:tr h="190500">
                <a:tc>
                  <a:txBody>
                    <a:bodyPr/>
                    <a:lstStyle/>
                    <a:p>
                      <a:pPr algn="ctr">
                        <a:lnSpc>
                          <a:spcPct val="115000"/>
                        </a:lnSpc>
                      </a:pPr>
                      <a:r>
                        <a:rPr lang="az-Cyrl-AZ" sz="1400" smtClean="0">
                          <a:effectLst/>
                        </a:rPr>
                        <a:t>Показатель</a:t>
                      </a:r>
                      <a:endParaRPr lang="ru-RU" sz="1400">
                        <a:effectLst/>
                        <a:latin typeface="Calibri"/>
                      </a:endParaRPr>
                    </a:p>
                  </a:txBody>
                  <a:tcPr marL="68580" marR="68580" marT="0" marB="0"/>
                </a:tc>
                <a:tc>
                  <a:txBody>
                    <a:bodyPr/>
                    <a:lstStyle/>
                    <a:p>
                      <a:pPr>
                        <a:lnSpc>
                          <a:spcPct val="115000"/>
                        </a:lnSpc>
                      </a:pPr>
                      <a:r>
                        <a:rPr lang="az-Cyrl-AZ" sz="1400">
                          <a:effectLst/>
                        </a:rPr>
                        <a:t>Кредит</a:t>
                      </a:r>
                      <a:r>
                        <a:rPr lang="en-US" sz="1400">
                          <a:effectLst/>
                        </a:rPr>
                        <a:t> ( + )</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nSpc>
                          <a:spcPct val="115000"/>
                        </a:lnSpc>
                      </a:pPr>
                      <a:r>
                        <a:rPr lang="az-Cyrl-AZ" sz="1400">
                          <a:effectLst/>
                        </a:rPr>
                        <a:t>Дебет</a:t>
                      </a:r>
                      <a:r>
                        <a:rPr lang="en-US" sz="1400">
                          <a:effectLst/>
                        </a:rPr>
                        <a:t> (-)</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nSpc>
                          <a:spcPct val="115000"/>
                        </a:lnSpc>
                      </a:pPr>
                      <a:r>
                        <a:rPr lang="az-Cyrl-AZ" sz="1400">
                          <a:effectLst/>
                        </a:rPr>
                        <a:t>Сальдо</a:t>
                      </a:r>
                      <a:endParaRPr lang="ru-RU" sz="1400">
                        <a:effectLst/>
                        <a:latin typeface="Calibri"/>
                      </a:endParaRPr>
                    </a:p>
                  </a:txBody>
                  <a:tcPr marL="68580" marR="68580" marT="0" marB="0"/>
                </a:tc>
              </a:tr>
              <a:tr h="190500">
                <a:tc>
                  <a:txBody>
                    <a:bodyPr/>
                    <a:lstStyle/>
                    <a:p>
                      <a:pPr>
                        <a:lnSpc>
                          <a:spcPct val="115000"/>
                        </a:lnSpc>
                      </a:pPr>
                      <a:r>
                        <a:rPr lang="az-Cyrl-AZ" sz="1400" smtClean="0">
                          <a:effectLst/>
                        </a:rPr>
                        <a:t>Финансовый счет</a:t>
                      </a:r>
                      <a:endParaRPr lang="ru-RU" sz="1400">
                        <a:effectLst/>
                        <a:latin typeface="Calibri"/>
                      </a:endParaRPr>
                    </a:p>
                  </a:txBody>
                  <a:tcPr marL="68580" marR="68580" marT="0" marB="0"/>
                </a:tc>
                <a:tc>
                  <a:txBody>
                    <a:bodyPr/>
                    <a:lstStyle/>
                    <a:p>
                      <a:pPr algn="r">
                        <a:lnSpc>
                          <a:spcPct val="115000"/>
                        </a:lnSpc>
                      </a:pPr>
                      <a:r>
                        <a:rPr lang="az-Cyrl-AZ" sz="1400">
                          <a:effectLst/>
                        </a:rPr>
                        <a:t>50000000</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gn="r">
                        <a:lnSpc>
                          <a:spcPct val="115000"/>
                        </a:lnSpc>
                      </a:pPr>
                      <a:r>
                        <a:rPr lang="az-Cyrl-AZ" sz="1400">
                          <a:effectLst/>
                        </a:rPr>
                        <a:t>0</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gn="r">
                        <a:lnSpc>
                          <a:spcPct val="115000"/>
                        </a:lnSpc>
                      </a:pPr>
                      <a:r>
                        <a:rPr lang="az-Cyrl-AZ" sz="1400">
                          <a:effectLst/>
                        </a:rPr>
                        <a:t>50000000</a:t>
                      </a:r>
                      <a:endParaRPr lang="ru-RU" sz="1400">
                        <a:effectLst/>
                        <a:latin typeface="Calibri"/>
                      </a:endParaRPr>
                    </a:p>
                  </a:txBody>
                  <a:tcPr marL="68580" marR="68580" marT="0" marB="0"/>
                </a:tc>
              </a:tr>
              <a:tr h="190500">
                <a:tc>
                  <a:txBody>
                    <a:bodyPr/>
                    <a:lstStyle/>
                    <a:p>
                      <a:pPr marL="255270">
                        <a:lnSpc>
                          <a:spcPct val="115000"/>
                        </a:lnSpc>
                        <a:spcAft>
                          <a:spcPts val="0"/>
                        </a:spcAft>
                      </a:pPr>
                      <a:r>
                        <a:rPr lang="az-Cyrl-AZ" sz="1400" smtClean="0">
                          <a:effectLst/>
                        </a:rPr>
                        <a:t>Прямые инвестиции</a:t>
                      </a:r>
                      <a:endParaRPr lang="ru-RU" sz="1400">
                        <a:effectLst/>
                        <a:latin typeface="Times New Roman"/>
                        <a:ea typeface="Times New Roman"/>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r>
              <a:tr h="190500">
                <a:tc>
                  <a:txBody>
                    <a:bodyPr/>
                    <a:lstStyle/>
                    <a:p>
                      <a:pPr marL="255270">
                        <a:lnSpc>
                          <a:spcPct val="115000"/>
                        </a:lnSpc>
                        <a:spcAft>
                          <a:spcPts val="0"/>
                        </a:spcAft>
                      </a:pPr>
                      <a:r>
                        <a:rPr lang="az-Cyrl-AZ" sz="1400" smtClean="0">
                          <a:effectLst/>
                        </a:rPr>
                        <a:t>Портфельные инвестиции</a:t>
                      </a:r>
                      <a:endParaRPr lang="ru-RU" sz="1400">
                        <a:effectLst/>
                        <a:latin typeface="Times New Roman"/>
                        <a:ea typeface="Times New Roman"/>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r>
              <a:tr h="190500">
                <a:tc>
                  <a:txBody>
                    <a:bodyPr/>
                    <a:lstStyle/>
                    <a:p>
                      <a:pPr marL="255270">
                        <a:lnSpc>
                          <a:spcPct val="115000"/>
                        </a:lnSpc>
                        <a:spcAft>
                          <a:spcPts val="0"/>
                        </a:spcAft>
                      </a:pPr>
                      <a:r>
                        <a:rPr lang="az-Cyrl-AZ" sz="1400" smtClean="0">
                          <a:effectLst/>
                        </a:rPr>
                        <a:t>Производные финансовые инструменты (кроме резервов) и опционы на акции для работников</a:t>
                      </a:r>
                      <a:endParaRPr lang="ru-RU" sz="1400">
                        <a:effectLst/>
                        <a:latin typeface="Times New Roman"/>
                        <a:ea typeface="Times New Roman"/>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r>
              <a:tr h="190500">
                <a:tc>
                  <a:txBody>
                    <a:bodyPr/>
                    <a:lstStyle/>
                    <a:p>
                      <a:pPr marL="255270">
                        <a:lnSpc>
                          <a:spcPct val="115000"/>
                        </a:lnSpc>
                        <a:spcAft>
                          <a:spcPts val="0"/>
                        </a:spcAft>
                      </a:pPr>
                      <a:r>
                        <a:rPr lang="az-Cyrl-AZ" sz="1400" smtClean="0">
                          <a:effectLst/>
                        </a:rPr>
                        <a:t>Прочие инвестиции</a:t>
                      </a:r>
                      <a:endParaRPr lang="ru-RU" sz="1400">
                        <a:effectLst/>
                        <a:latin typeface="Times New Roman"/>
                        <a:ea typeface="Times New Roman"/>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r>
              <a:tr h="190500">
                <a:tc>
                  <a:txBody>
                    <a:bodyPr/>
                    <a:lstStyle/>
                    <a:p>
                      <a:pPr marL="255270">
                        <a:lnSpc>
                          <a:spcPct val="115000"/>
                        </a:lnSpc>
                        <a:spcAft>
                          <a:spcPts val="0"/>
                        </a:spcAft>
                      </a:pPr>
                      <a:r>
                        <a:rPr lang="az-Cyrl-AZ" sz="1400" smtClean="0">
                          <a:effectLst/>
                        </a:rPr>
                        <a:t>Резервные активы</a:t>
                      </a:r>
                      <a:endParaRPr lang="ru-RU" sz="1400">
                        <a:effectLst/>
                        <a:latin typeface="Times New Roman"/>
                        <a:ea typeface="Times New Roman"/>
                      </a:endParaRPr>
                    </a:p>
                  </a:txBody>
                  <a:tcPr marL="68580" marR="68580" marT="0" marB="0"/>
                </a:tc>
                <a:tc>
                  <a:txBody>
                    <a:bodyPr/>
                    <a:lstStyle/>
                    <a:p>
                      <a:pPr algn="r">
                        <a:lnSpc>
                          <a:spcPct val="115000"/>
                        </a:lnSpc>
                      </a:pPr>
                      <a:r>
                        <a:rPr lang="az-Cyrl-AZ" sz="1400">
                          <a:effectLst/>
                        </a:rPr>
                        <a:t>50000000</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gn="r">
                        <a:lnSpc>
                          <a:spcPct val="115000"/>
                        </a:lnSpc>
                      </a:pPr>
                      <a:r>
                        <a:rPr lang="en-US" sz="1400">
                          <a:effectLst/>
                        </a:rPr>
                        <a:t>(</a:t>
                      </a:r>
                      <a:r>
                        <a:rPr lang="az-Cyrl-AZ" sz="1400">
                          <a:effectLst/>
                        </a:rPr>
                        <a:t>6</a:t>
                      </a:r>
                      <a:r>
                        <a:rPr lang="en-US" sz="1400">
                          <a:effectLst/>
                        </a:rPr>
                        <a:t>)</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r>
              <a:tr h="190500">
                <a:tc>
                  <a:txBody>
                    <a:bodyPr/>
                    <a:lstStyle/>
                    <a:p>
                      <a:pPr>
                        <a:lnSpc>
                          <a:spcPct val="115000"/>
                        </a:lnSpc>
                      </a:pPr>
                      <a:r>
                        <a:rPr lang="az-Cyrl-AZ" sz="1400" smtClean="0">
                          <a:effectLst/>
                        </a:rPr>
                        <a:t>Чистые ошибки и пропуски</a:t>
                      </a:r>
                      <a:endParaRPr lang="ru-RU" sz="1400">
                        <a:effectLst/>
                        <a:latin typeface="Calibri"/>
                      </a:endParaRPr>
                    </a:p>
                  </a:txBody>
                  <a:tcPr marL="68580" marR="68580" marT="0" marB="0"/>
                </a:tc>
                <a:tc>
                  <a:txBody>
                    <a:bodyPr/>
                    <a:lstStyle/>
                    <a:p>
                      <a:pPr algn="r">
                        <a:lnSpc>
                          <a:spcPct val="115000"/>
                        </a:lnSpc>
                      </a:pPr>
                      <a:r>
                        <a:rPr lang="az-Cyrl-AZ" sz="1400">
                          <a:effectLst/>
                        </a:rPr>
                        <a:t>0</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gn="r">
                        <a:lnSpc>
                          <a:spcPct val="115000"/>
                        </a:lnSpc>
                      </a:pPr>
                      <a:r>
                        <a:rPr lang="az-Cyrl-AZ" sz="1400">
                          <a:effectLst/>
                        </a:rPr>
                        <a:t>0</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r>
              <a:tr h="190500">
                <a:tc>
                  <a:txBody>
                    <a:bodyPr/>
                    <a:lstStyle/>
                    <a:p>
                      <a:pPr>
                        <a:lnSpc>
                          <a:spcPct val="115000"/>
                        </a:lnSpc>
                      </a:pPr>
                      <a:r>
                        <a:rPr lang="az-Cyrl-AZ" sz="1400" dirty="0" smtClean="0">
                          <a:effectLst/>
                        </a:rPr>
                        <a:t>Всего</a:t>
                      </a:r>
                      <a:endParaRPr lang="ru-RU" sz="1400" dirty="0">
                        <a:effectLst/>
                        <a:latin typeface="Calibri"/>
                      </a:endParaRPr>
                    </a:p>
                  </a:txBody>
                  <a:tcPr marL="68580" marR="68580" marT="0" marB="0"/>
                </a:tc>
                <a:tc>
                  <a:txBody>
                    <a:bodyPr/>
                    <a:lstStyle/>
                    <a:p>
                      <a:pPr algn="r">
                        <a:lnSpc>
                          <a:spcPct val="115000"/>
                        </a:lnSpc>
                      </a:pPr>
                      <a:r>
                        <a:rPr lang="az-Cyrl-AZ" sz="1400">
                          <a:effectLst/>
                        </a:rPr>
                        <a:t>60100000</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gn="r">
                        <a:lnSpc>
                          <a:spcPct val="115000"/>
                        </a:lnSpc>
                      </a:pPr>
                      <a:r>
                        <a:rPr lang="az-Cyrl-AZ" sz="1400">
                          <a:effectLst/>
                        </a:rPr>
                        <a:t>60100000</a:t>
                      </a:r>
                      <a:endParaRPr lang="ru-RU" sz="1400">
                        <a:effectLst/>
                        <a:latin typeface="Calibri"/>
                      </a:endParaRPr>
                    </a:p>
                  </a:txBody>
                  <a:tcPr marL="68580" marR="68580" marT="0" marB="0"/>
                </a:tc>
                <a:tc>
                  <a:txBody>
                    <a:bodyPr/>
                    <a:lstStyle/>
                    <a:p>
                      <a:pPr>
                        <a:lnSpc>
                          <a:spcPct val="115000"/>
                        </a:lnSpc>
                      </a:pPr>
                      <a:r>
                        <a:rPr lang="az-Cyrl-AZ" sz="1400">
                          <a:effectLst/>
                        </a:rPr>
                        <a:t> </a:t>
                      </a:r>
                      <a:endParaRPr lang="ru-RU" sz="1400">
                        <a:effectLst/>
                        <a:latin typeface="Calibri"/>
                      </a:endParaRPr>
                    </a:p>
                  </a:txBody>
                  <a:tcPr marL="68580" marR="68580" marT="0" marB="0"/>
                </a:tc>
                <a:tc>
                  <a:txBody>
                    <a:bodyPr/>
                    <a:lstStyle/>
                    <a:p>
                      <a:pPr algn="r">
                        <a:lnSpc>
                          <a:spcPct val="115000"/>
                        </a:lnSpc>
                      </a:pPr>
                      <a:r>
                        <a:rPr lang="az-Cyrl-AZ" sz="1400" dirty="0">
                          <a:effectLst/>
                        </a:rPr>
                        <a:t>0</a:t>
                      </a:r>
                      <a:endParaRPr lang="ru-RU" sz="1400" dirty="0">
                        <a:effectLst/>
                        <a:latin typeface="Calibri"/>
                      </a:endParaRPr>
                    </a:p>
                  </a:txBody>
                  <a:tcPr marL="68580" marR="68580" marT="0" marB="0"/>
                </a:tc>
              </a:tr>
            </a:tbl>
          </a:graphicData>
        </a:graphic>
      </p:graphicFrame>
      <p:sp>
        <p:nvSpPr>
          <p:cNvPr id="4" name="Номер слайда 3"/>
          <p:cNvSpPr>
            <a:spLocks noGrp="1"/>
          </p:cNvSpPr>
          <p:nvPr>
            <p:ph type="sldNum" sz="quarter" idx="12"/>
          </p:nvPr>
        </p:nvSpPr>
        <p:spPr/>
        <p:txBody>
          <a:bodyPr/>
          <a:lstStyle/>
          <a:p>
            <a:fld id="{B19B0651-EE4F-4900-A07F-96A6BFA9D0F0}" type="slidenum">
              <a:rPr lang="ru-RU" smtClean="0"/>
              <a:t>173</a:t>
            </a:fld>
            <a:endParaRPr lang="ru-RU"/>
          </a:p>
        </p:txBody>
      </p:sp>
      <p:sp>
        <p:nvSpPr>
          <p:cNvPr id="3" name="Прямоугольник 2"/>
          <p:cNvSpPr/>
          <p:nvPr/>
        </p:nvSpPr>
        <p:spPr>
          <a:xfrm>
            <a:off x="827584" y="4437112"/>
            <a:ext cx="7632848" cy="1477328"/>
          </a:xfrm>
          <a:prstGeom prst="rect">
            <a:avLst/>
          </a:prstGeom>
        </p:spPr>
        <p:txBody>
          <a:bodyPr wrap="square">
            <a:spAutoFit/>
          </a:bodyPr>
          <a:lstStyle/>
          <a:p>
            <a:r>
              <a:rPr lang="ru-RU" dirty="0"/>
              <a:t>Сальдо счета текущих операций составляет 5,05 млн. долл. США, сальдо счета операций с капиталом составляет, соответственно, 55,05 млн. долл. США, сальдо финансового счета равно 50 млн. долл. США. Общая сумма кредитовых и дебетовых сумм платежного баланса должна быть равна нулю.</a:t>
            </a:r>
          </a:p>
        </p:txBody>
      </p:sp>
    </p:spTree>
    <p:extLst>
      <p:ext uri="{BB962C8B-B14F-4D97-AF65-F5344CB8AC3E}">
        <p14:creationId xmlns:p14="http://schemas.microsoft.com/office/powerpoint/2010/main" val="4042508808"/>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5.3. Условия равновесия платежного </a:t>
            </a:r>
            <a:r>
              <a:rPr lang="ru-RU" dirty="0" smtClean="0"/>
              <a:t>баланса</a:t>
            </a:r>
            <a:endParaRPr lang="ru-RU" dirty="0"/>
          </a:p>
        </p:txBody>
      </p:sp>
      <p:sp>
        <p:nvSpPr>
          <p:cNvPr id="3" name="Объект 2"/>
          <p:cNvSpPr>
            <a:spLocks noGrp="1"/>
          </p:cNvSpPr>
          <p:nvPr>
            <p:ph idx="1"/>
          </p:nvPr>
        </p:nvSpPr>
        <p:spPr/>
        <p:txBody>
          <a:bodyPr>
            <a:normAutofit fontScale="77500" lnSpcReduction="20000"/>
          </a:bodyPr>
          <a:lstStyle/>
          <a:p>
            <a:r>
              <a:rPr lang="ru-RU" dirty="0"/>
              <a:t>Платежный баланс находится в равновесном состоянии когда экспорт равен импорту или равны суммы по кредиту и дебету в отдельно взятом </a:t>
            </a:r>
            <a:r>
              <a:rPr lang="ru-RU" dirty="0" err="1"/>
              <a:t>субсчете</a:t>
            </a:r>
            <a:r>
              <a:rPr lang="ru-RU" dirty="0"/>
              <a:t>. </a:t>
            </a:r>
            <a:endParaRPr lang="ru-RU" dirty="0" smtClean="0"/>
          </a:p>
          <a:p>
            <a:r>
              <a:rPr lang="ru-RU" dirty="0"/>
              <a:t>В случае гибких валютных курсов равновесие платежного баланса будет восстановлено действием свободных рыночных сил. </a:t>
            </a:r>
            <a:endParaRPr lang="ru-RU" dirty="0" smtClean="0"/>
          </a:p>
          <a:p>
            <a:r>
              <a:rPr lang="ru-RU" dirty="0" smtClean="0"/>
              <a:t>В </a:t>
            </a:r>
            <a:r>
              <a:rPr lang="ru-RU" dirty="0"/>
              <a:t>режиме фиксированных валютных курсов, центральные банки устанавливают обменные курсы на определенном уровне. </a:t>
            </a:r>
            <a:endParaRPr lang="ru-RU" dirty="0" smtClean="0"/>
          </a:p>
          <a:p>
            <a:r>
              <a:rPr lang="ru-RU" dirty="0"/>
              <a:t>Е</a:t>
            </a:r>
            <a:r>
              <a:rPr lang="ru-RU" dirty="0" smtClean="0"/>
              <a:t>сли </a:t>
            </a:r>
            <a:r>
              <a:rPr lang="ru-RU" dirty="0"/>
              <a:t>обменный курс фиксированный, национальная валюта может быть переоценена или недооценена, и центральный банк должен будет финансировать торговый дисбаланс за счет международных резервов.</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174</a:t>
            </a:fld>
            <a:endParaRPr lang="ru-RU"/>
          </a:p>
        </p:txBody>
      </p:sp>
    </p:spTree>
    <p:extLst>
      <p:ext uri="{BB962C8B-B14F-4D97-AF65-F5344CB8AC3E}">
        <p14:creationId xmlns:p14="http://schemas.microsoft.com/office/powerpoint/2010/main" val="371258993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5.4. Российский внешний </a:t>
            </a:r>
            <a:r>
              <a:rPr lang="ru-RU" dirty="0" smtClean="0"/>
              <a:t>долг</a:t>
            </a: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416260321"/>
              </p:ext>
            </p:extLst>
          </p:nvPr>
        </p:nvGraphicFramePr>
        <p:xfrm>
          <a:off x="467544" y="1268760"/>
          <a:ext cx="7992888" cy="4526026"/>
        </p:xfrm>
        <a:graphic>
          <a:graphicData uri="http://schemas.openxmlformats.org/drawingml/2006/table">
            <a:tbl>
              <a:tblPr firstRow="1" firstCol="1" bandRow="1" bandCol="1">
                <a:tableStyleId>{5C22544A-7EE6-4342-B048-85BDC9FD1C3A}</a:tableStyleId>
              </a:tblPr>
              <a:tblGrid>
                <a:gridCol w="2695374"/>
                <a:gridCol w="1076844"/>
                <a:gridCol w="1076844"/>
                <a:gridCol w="1076844"/>
                <a:gridCol w="988273"/>
                <a:gridCol w="1078709"/>
              </a:tblGrid>
              <a:tr h="288290">
                <a:tc>
                  <a:txBody>
                    <a:bodyPr/>
                    <a:lstStyle/>
                    <a:p>
                      <a:pPr algn="ctr">
                        <a:lnSpc>
                          <a:spcPct val="115000"/>
                        </a:lnSpc>
                        <a:spcAft>
                          <a:spcPts val="0"/>
                        </a:spcAft>
                      </a:pPr>
                      <a:r>
                        <a:rPr lang="az-Cyrl-AZ" sz="1600" dirty="0">
                          <a:effectLst/>
                        </a:rPr>
                        <a:t>Показатель/Дата</a:t>
                      </a:r>
                      <a:endParaRPr lang="ru-RU" sz="1600" dirty="0">
                        <a:effectLst/>
                        <a:latin typeface="Times New Roman"/>
                        <a:ea typeface="Times New Roman"/>
                      </a:endParaRPr>
                    </a:p>
                  </a:txBody>
                  <a:tcPr marL="68580" marR="68580" marT="0" marB="0"/>
                </a:tc>
                <a:tc>
                  <a:txBody>
                    <a:bodyPr/>
                    <a:lstStyle/>
                    <a:p>
                      <a:pPr algn="ctr">
                        <a:lnSpc>
                          <a:spcPct val="115000"/>
                        </a:lnSpc>
                        <a:spcAft>
                          <a:spcPts val="0"/>
                        </a:spcAft>
                      </a:pPr>
                      <a:r>
                        <a:rPr lang="az-Cyrl-AZ" sz="1600">
                          <a:effectLst/>
                        </a:rPr>
                        <a:t>Декабрь 2011</a:t>
                      </a:r>
                      <a:endParaRPr lang="ru-RU" sz="1600">
                        <a:effectLst/>
                        <a:latin typeface="Times New Roman"/>
                        <a:ea typeface="Times New Roman"/>
                      </a:endParaRPr>
                    </a:p>
                  </a:txBody>
                  <a:tcPr marL="68580" marR="68580" marT="0" marB="0"/>
                </a:tc>
                <a:tc>
                  <a:txBody>
                    <a:bodyPr/>
                    <a:lstStyle/>
                    <a:p>
                      <a:pPr algn="ctr">
                        <a:lnSpc>
                          <a:spcPct val="115000"/>
                        </a:lnSpc>
                        <a:spcAft>
                          <a:spcPts val="0"/>
                        </a:spcAft>
                      </a:pPr>
                      <a:r>
                        <a:rPr lang="az-Cyrl-AZ" sz="1600">
                          <a:effectLst/>
                        </a:rPr>
                        <a:t>Декабрь 2012</a:t>
                      </a:r>
                      <a:endParaRPr lang="ru-RU" sz="1600">
                        <a:effectLst/>
                        <a:latin typeface="Times New Roman"/>
                        <a:ea typeface="Times New Roman"/>
                      </a:endParaRPr>
                    </a:p>
                  </a:txBody>
                  <a:tcPr marL="68580" marR="68580" marT="0" marB="0"/>
                </a:tc>
                <a:tc>
                  <a:txBody>
                    <a:bodyPr/>
                    <a:lstStyle/>
                    <a:p>
                      <a:pPr algn="ctr">
                        <a:lnSpc>
                          <a:spcPct val="115000"/>
                        </a:lnSpc>
                        <a:spcAft>
                          <a:spcPts val="0"/>
                        </a:spcAft>
                      </a:pPr>
                      <a:r>
                        <a:rPr lang="az-Cyrl-AZ" sz="1600">
                          <a:effectLst/>
                        </a:rPr>
                        <a:t>Декабрь 2013</a:t>
                      </a:r>
                      <a:endParaRPr lang="ru-RU" sz="1600">
                        <a:effectLst/>
                        <a:latin typeface="Times New Roman"/>
                        <a:ea typeface="Times New Roman"/>
                      </a:endParaRPr>
                    </a:p>
                  </a:txBody>
                  <a:tcPr marL="68580" marR="68580" marT="0" marB="0"/>
                </a:tc>
                <a:tc>
                  <a:txBody>
                    <a:bodyPr/>
                    <a:lstStyle/>
                    <a:p>
                      <a:pPr algn="ctr">
                        <a:lnSpc>
                          <a:spcPct val="115000"/>
                        </a:lnSpc>
                        <a:spcAft>
                          <a:spcPts val="0"/>
                        </a:spcAft>
                      </a:pPr>
                      <a:r>
                        <a:rPr lang="az-Cyrl-AZ" sz="1600">
                          <a:effectLst/>
                        </a:rPr>
                        <a:t>Март 2014</a:t>
                      </a:r>
                      <a:endParaRPr lang="ru-RU" sz="1600">
                        <a:effectLst/>
                        <a:latin typeface="Times New Roman"/>
                        <a:ea typeface="Times New Roman"/>
                      </a:endParaRPr>
                    </a:p>
                  </a:txBody>
                  <a:tcPr marL="68580" marR="68580" marT="0" marB="0"/>
                </a:tc>
                <a:tc>
                  <a:txBody>
                    <a:bodyPr/>
                    <a:lstStyle/>
                    <a:p>
                      <a:pPr algn="ctr">
                        <a:lnSpc>
                          <a:spcPct val="115000"/>
                        </a:lnSpc>
                        <a:spcAft>
                          <a:spcPts val="0"/>
                        </a:spcAft>
                      </a:pPr>
                      <a:r>
                        <a:rPr lang="az-Cyrl-AZ" sz="1600">
                          <a:effectLst/>
                        </a:rPr>
                        <a:t>Июнь 2014</a:t>
                      </a:r>
                      <a:r>
                        <a:rPr lang="en-US" sz="1600">
                          <a:effectLst/>
                        </a:rPr>
                        <a:t>  </a:t>
                      </a:r>
                      <a:r>
                        <a:rPr lang="az-Cyrl-AZ" sz="1600">
                          <a:effectLst/>
                        </a:rPr>
                        <a:t>(оценка)</a:t>
                      </a:r>
                      <a:endParaRPr lang="ru-RU" sz="1600">
                        <a:effectLst/>
                        <a:latin typeface="Times New Roman"/>
                        <a:ea typeface="Times New Roman"/>
                      </a:endParaRPr>
                    </a:p>
                  </a:txBody>
                  <a:tcPr marL="68580" marR="68580" marT="0" marB="0"/>
                </a:tc>
              </a:tr>
              <a:tr h="288290">
                <a:tc>
                  <a:txBody>
                    <a:bodyPr/>
                    <a:lstStyle/>
                    <a:p>
                      <a:pPr>
                        <a:lnSpc>
                          <a:spcPct val="115000"/>
                        </a:lnSpc>
                        <a:spcAft>
                          <a:spcPts val="0"/>
                        </a:spcAft>
                      </a:pPr>
                      <a:r>
                        <a:rPr lang="az-Cyrl-AZ" sz="1600">
                          <a:effectLst/>
                        </a:rPr>
                        <a:t>Всего</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az-Cyrl-AZ" sz="1600">
                          <a:effectLst/>
                        </a:rPr>
                        <a:t>538,871</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az-Cyrl-AZ" sz="1600">
                          <a:effectLst/>
                        </a:rPr>
                        <a:t>636,412</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az-Cyrl-AZ" sz="1600">
                          <a:effectLst/>
                        </a:rPr>
                        <a:t>728,859</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az-Cyrl-AZ" sz="1600">
                          <a:effectLst/>
                        </a:rPr>
                        <a:t>715,819</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az-Cyrl-AZ" sz="1600">
                          <a:effectLst/>
                        </a:rPr>
                        <a:t>720,926</a:t>
                      </a:r>
                      <a:endParaRPr lang="ru-RU" sz="1600">
                        <a:effectLst/>
                        <a:latin typeface="Times New Roman"/>
                        <a:ea typeface="Times New Roman"/>
                      </a:endParaRPr>
                    </a:p>
                  </a:txBody>
                  <a:tcPr marL="68580" marR="68580" marT="0" marB="0"/>
                </a:tc>
              </a:tr>
              <a:tr h="288290">
                <a:tc>
                  <a:txBody>
                    <a:bodyPr/>
                    <a:lstStyle/>
                    <a:p>
                      <a:pPr>
                        <a:lnSpc>
                          <a:spcPct val="115000"/>
                        </a:lnSpc>
                        <a:spcAft>
                          <a:spcPts val="0"/>
                        </a:spcAft>
                      </a:pPr>
                      <a:r>
                        <a:rPr lang="en-US" sz="1600">
                          <a:effectLst/>
                        </a:rPr>
                        <a:t>1. </a:t>
                      </a:r>
                      <a:r>
                        <a:rPr lang="az-Cyrl-AZ" sz="1600">
                          <a:effectLst/>
                        </a:rPr>
                        <a:t>Органы государственного управления</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34,719</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54,403</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61,738</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53,629</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54,638</a:t>
                      </a:r>
                      <a:endParaRPr lang="ru-RU" sz="1600">
                        <a:effectLst/>
                        <a:latin typeface="Times New Roman"/>
                        <a:ea typeface="Times New Roman"/>
                      </a:endParaRPr>
                    </a:p>
                  </a:txBody>
                  <a:tcPr marL="68580" marR="68580" marT="0" marB="0"/>
                </a:tc>
              </a:tr>
              <a:tr h="288290">
                <a:tc>
                  <a:txBody>
                    <a:bodyPr/>
                    <a:lstStyle/>
                    <a:p>
                      <a:pPr>
                        <a:lnSpc>
                          <a:spcPct val="115000"/>
                        </a:lnSpc>
                        <a:spcAft>
                          <a:spcPts val="0"/>
                        </a:spcAft>
                      </a:pPr>
                      <a:r>
                        <a:rPr lang="en-US" sz="1600">
                          <a:effectLst/>
                        </a:rPr>
                        <a:t>1.1. </a:t>
                      </a:r>
                      <a:r>
                        <a:rPr lang="az-Cyrl-AZ" sz="1600">
                          <a:effectLst/>
                        </a:rPr>
                        <a:t>Федеральные органы управления</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dirty="0">
                          <a:effectLst/>
                        </a:rPr>
                        <a:t>33,578</a:t>
                      </a:r>
                      <a:endParaRPr lang="ru-RU" sz="1600" dirty="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53,462</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60,957</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52,857</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53,888</a:t>
                      </a:r>
                      <a:endParaRPr lang="ru-RU" sz="1600">
                        <a:effectLst/>
                        <a:latin typeface="Times New Roman"/>
                        <a:ea typeface="Times New Roman"/>
                      </a:endParaRPr>
                    </a:p>
                  </a:txBody>
                  <a:tcPr marL="68580" marR="68580" marT="0" marB="0"/>
                </a:tc>
              </a:tr>
              <a:tr h="288290">
                <a:tc>
                  <a:txBody>
                    <a:bodyPr/>
                    <a:lstStyle/>
                    <a:p>
                      <a:pPr>
                        <a:lnSpc>
                          <a:spcPct val="115000"/>
                        </a:lnSpc>
                        <a:spcAft>
                          <a:spcPts val="0"/>
                        </a:spcAft>
                      </a:pPr>
                      <a:r>
                        <a:rPr lang="en-US" sz="1600">
                          <a:effectLst/>
                        </a:rPr>
                        <a:t>1.1.1 </a:t>
                      </a:r>
                      <a:r>
                        <a:rPr lang="az-Cyrl-AZ" sz="1600">
                          <a:effectLst/>
                        </a:rPr>
                        <a:t>Новый российский долг</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31,068</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51,334</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58,944</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50,853</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52,000</a:t>
                      </a:r>
                      <a:endParaRPr lang="ru-RU" sz="1600">
                        <a:effectLst/>
                        <a:latin typeface="Times New Roman"/>
                        <a:ea typeface="Times New Roman"/>
                      </a:endParaRPr>
                    </a:p>
                  </a:txBody>
                  <a:tcPr marL="68580" marR="68580" marT="0" marB="0"/>
                </a:tc>
              </a:tr>
              <a:tr h="288290">
                <a:tc>
                  <a:txBody>
                    <a:bodyPr/>
                    <a:lstStyle/>
                    <a:p>
                      <a:pPr>
                        <a:lnSpc>
                          <a:spcPct val="115000"/>
                        </a:lnSpc>
                        <a:spcAft>
                          <a:spcPts val="0"/>
                        </a:spcAft>
                      </a:pPr>
                      <a:r>
                        <a:rPr lang="en-US" sz="1600">
                          <a:effectLst/>
                        </a:rPr>
                        <a:t>1.1.2  </a:t>
                      </a:r>
                      <a:r>
                        <a:rPr lang="az-Cyrl-AZ" sz="1600">
                          <a:effectLst/>
                        </a:rPr>
                        <a:t>Долг бывшего СССР</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2,51</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2,129</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2,012</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2,004</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1,889</a:t>
                      </a:r>
                      <a:endParaRPr lang="ru-RU" sz="1600">
                        <a:effectLst/>
                        <a:latin typeface="Times New Roman"/>
                        <a:ea typeface="Times New Roman"/>
                      </a:endParaRPr>
                    </a:p>
                  </a:txBody>
                  <a:tcPr marL="68580" marR="68580" marT="0" marB="0"/>
                </a:tc>
              </a:tr>
              <a:tr h="288290">
                <a:tc>
                  <a:txBody>
                    <a:bodyPr/>
                    <a:lstStyle/>
                    <a:p>
                      <a:pPr>
                        <a:lnSpc>
                          <a:spcPct val="115000"/>
                        </a:lnSpc>
                        <a:spcAft>
                          <a:spcPts val="0"/>
                        </a:spcAft>
                      </a:pPr>
                      <a:r>
                        <a:rPr lang="en-US" sz="1600">
                          <a:effectLst/>
                        </a:rPr>
                        <a:t>1.2. </a:t>
                      </a:r>
                      <a:r>
                        <a:rPr lang="az-Cyrl-AZ" sz="1600">
                          <a:effectLst/>
                        </a:rPr>
                        <a:t>Субъекты Российской Федерации</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1,141</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941</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az-Cyrl-AZ" sz="1600">
                          <a:effectLst/>
                        </a:rPr>
                        <a:t>781</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az-Cyrl-AZ" sz="1600">
                          <a:effectLst/>
                        </a:rPr>
                        <a:t>771</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az-Cyrl-AZ" sz="1600">
                          <a:effectLst/>
                        </a:rPr>
                        <a:t>750</a:t>
                      </a:r>
                      <a:endParaRPr lang="ru-RU" sz="1600">
                        <a:effectLst/>
                        <a:latin typeface="Times New Roman"/>
                        <a:ea typeface="Times New Roman"/>
                      </a:endParaRPr>
                    </a:p>
                  </a:txBody>
                  <a:tcPr marL="68580" marR="68580" marT="0" marB="0"/>
                </a:tc>
              </a:tr>
              <a:tr h="288290">
                <a:tc>
                  <a:txBody>
                    <a:bodyPr/>
                    <a:lstStyle/>
                    <a:p>
                      <a:pPr>
                        <a:lnSpc>
                          <a:spcPct val="115000"/>
                        </a:lnSpc>
                        <a:spcAft>
                          <a:spcPts val="0"/>
                        </a:spcAft>
                      </a:pPr>
                      <a:r>
                        <a:rPr lang="en-US" sz="1600">
                          <a:effectLst/>
                        </a:rPr>
                        <a:t> 2. </a:t>
                      </a:r>
                      <a:r>
                        <a:rPr lang="az-Cyrl-AZ" sz="1600">
                          <a:effectLst/>
                        </a:rPr>
                        <a:t>Центральный банк</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11,547</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15,639</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15,963</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15,335</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16,04</a:t>
                      </a:r>
                      <a:endParaRPr lang="ru-RU" sz="1600">
                        <a:effectLst/>
                        <a:latin typeface="Times New Roman"/>
                        <a:ea typeface="Times New Roman"/>
                      </a:endParaRPr>
                    </a:p>
                  </a:txBody>
                  <a:tcPr marL="68580" marR="68580" marT="0" marB="0"/>
                </a:tc>
              </a:tr>
              <a:tr h="288290">
                <a:tc>
                  <a:txBody>
                    <a:bodyPr/>
                    <a:lstStyle/>
                    <a:p>
                      <a:pPr>
                        <a:lnSpc>
                          <a:spcPct val="115000"/>
                        </a:lnSpc>
                        <a:spcAft>
                          <a:spcPts val="0"/>
                        </a:spcAft>
                      </a:pPr>
                      <a:r>
                        <a:rPr lang="en-US" sz="1600">
                          <a:effectLst/>
                        </a:rPr>
                        <a:t> 3. </a:t>
                      </a:r>
                      <a:r>
                        <a:rPr lang="az-Cyrl-AZ" sz="1600">
                          <a:effectLst/>
                        </a:rPr>
                        <a:t>Банки</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162,764</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201,567</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214,394</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214,022</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206,531</a:t>
                      </a:r>
                      <a:endParaRPr lang="ru-RU" sz="1600">
                        <a:effectLst/>
                        <a:latin typeface="Times New Roman"/>
                        <a:ea typeface="Times New Roman"/>
                      </a:endParaRPr>
                    </a:p>
                  </a:txBody>
                  <a:tcPr marL="68580" marR="68580" marT="0" marB="0"/>
                </a:tc>
              </a:tr>
              <a:tr h="288290">
                <a:tc>
                  <a:txBody>
                    <a:bodyPr/>
                    <a:lstStyle/>
                    <a:p>
                      <a:pPr>
                        <a:lnSpc>
                          <a:spcPct val="115000"/>
                        </a:lnSpc>
                        <a:spcAft>
                          <a:spcPts val="0"/>
                        </a:spcAft>
                      </a:pPr>
                      <a:r>
                        <a:rPr lang="en-US" sz="1600">
                          <a:effectLst/>
                        </a:rPr>
                        <a:t> 4. </a:t>
                      </a:r>
                      <a:r>
                        <a:rPr lang="az-Cyrl-AZ" sz="1600">
                          <a:effectLst/>
                        </a:rPr>
                        <a:t>Прочие секторы</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329,842</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364,803</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436,764</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en-US" sz="1600">
                          <a:effectLst/>
                        </a:rPr>
                        <a:t>432</a:t>
                      </a:r>
                      <a:r>
                        <a:rPr lang="az-Cyrl-AZ" sz="1600">
                          <a:effectLst/>
                        </a:rPr>
                        <a:t>,834</a:t>
                      </a:r>
                      <a:endParaRPr lang="ru-RU" sz="1600">
                        <a:effectLst/>
                        <a:latin typeface="Times New Roman"/>
                        <a:ea typeface="Times New Roman"/>
                      </a:endParaRPr>
                    </a:p>
                  </a:txBody>
                  <a:tcPr marL="68580" marR="68580" marT="0" marB="0"/>
                </a:tc>
                <a:tc>
                  <a:txBody>
                    <a:bodyPr/>
                    <a:lstStyle/>
                    <a:p>
                      <a:pPr algn="r">
                        <a:lnSpc>
                          <a:spcPct val="115000"/>
                        </a:lnSpc>
                        <a:spcAft>
                          <a:spcPts val="0"/>
                        </a:spcAft>
                      </a:pPr>
                      <a:r>
                        <a:rPr lang="az-Cyrl-AZ" sz="1600" dirty="0">
                          <a:effectLst/>
                        </a:rPr>
                        <a:t>443,716</a:t>
                      </a:r>
                      <a:endParaRPr lang="ru-RU" sz="1600" dirty="0">
                        <a:effectLst/>
                        <a:latin typeface="Times New Roman"/>
                        <a:ea typeface="Times New Roman"/>
                      </a:endParaRPr>
                    </a:p>
                  </a:txBody>
                  <a:tcPr marL="68580" marR="68580" marT="0" marB="0"/>
                </a:tc>
              </a:tr>
            </a:tbl>
          </a:graphicData>
        </a:graphic>
      </p:graphicFrame>
      <p:sp>
        <p:nvSpPr>
          <p:cNvPr id="4" name="Номер слайда 3"/>
          <p:cNvSpPr>
            <a:spLocks noGrp="1"/>
          </p:cNvSpPr>
          <p:nvPr>
            <p:ph type="sldNum" sz="quarter" idx="12"/>
          </p:nvPr>
        </p:nvSpPr>
        <p:spPr/>
        <p:txBody>
          <a:bodyPr/>
          <a:lstStyle/>
          <a:p>
            <a:fld id="{B19B0651-EE4F-4900-A07F-96A6BFA9D0F0}" type="slidenum">
              <a:rPr lang="ru-RU" smtClean="0"/>
              <a:t>175</a:t>
            </a:fld>
            <a:endParaRPr lang="ru-RU"/>
          </a:p>
        </p:txBody>
      </p:sp>
      <p:sp>
        <p:nvSpPr>
          <p:cNvPr id="6" name="Прямоугольник 5"/>
          <p:cNvSpPr/>
          <p:nvPr/>
        </p:nvSpPr>
        <p:spPr>
          <a:xfrm>
            <a:off x="2987824" y="5877272"/>
            <a:ext cx="5004048" cy="646331"/>
          </a:xfrm>
          <a:prstGeom prst="rect">
            <a:avLst/>
          </a:prstGeom>
        </p:spPr>
        <p:txBody>
          <a:bodyPr wrap="square">
            <a:spAutoFit/>
          </a:bodyPr>
          <a:lstStyle/>
          <a:p>
            <a:r>
              <a:rPr lang="ru-RU" b="1" dirty="0"/>
              <a:t>Источник: Центральный банк </a:t>
            </a:r>
            <a:r>
              <a:rPr lang="ru-RU" b="1" dirty="0" smtClean="0"/>
              <a:t/>
            </a:r>
            <a:br>
              <a:rPr lang="ru-RU" b="1" dirty="0" smtClean="0"/>
            </a:br>
            <a:r>
              <a:rPr lang="ru-RU" b="1" dirty="0" smtClean="0"/>
              <a:t>Российской </a:t>
            </a:r>
            <a:r>
              <a:rPr lang="ru-RU" b="1" dirty="0"/>
              <a:t>Федерации, </a:t>
            </a:r>
            <a:r>
              <a:rPr lang="en-US" b="1" u="sng" dirty="0">
                <a:hlinkClick r:id="rId2"/>
              </a:rPr>
              <a:t>www</a:t>
            </a:r>
            <a:r>
              <a:rPr lang="ru-RU" b="1" u="sng" dirty="0">
                <a:hlinkClick r:id="rId2"/>
              </a:rPr>
              <a:t>.</a:t>
            </a:r>
            <a:r>
              <a:rPr lang="en-US" b="1" u="sng" dirty="0" err="1">
                <a:hlinkClick r:id="rId2"/>
              </a:rPr>
              <a:t>cbr</a:t>
            </a:r>
            <a:r>
              <a:rPr lang="ru-RU" b="1" u="sng" dirty="0">
                <a:hlinkClick r:id="rId2"/>
              </a:rPr>
              <a:t>.</a:t>
            </a:r>
            <a:r>
              <a:rPr lang="en-US" b="1" u="sng" dirty="0" err="1">
                <a:hlinkClick r:id="rId2"/>
              </a:rPr>
              <a:t>ru</a:t>
            </a:r>
            <a:r>
              <a:rPr lang="ru-RU" b="1" dirty="0"/>
              <a:t>. Июль 2014.</a:t>
            </a:r>
          </a:p>
        </p:txBody>
      </p:sp>
    </p:spTree>
    <p:extLst>
      <p:ext uri="{BB962C8B-B14F-4D97-AF65-F5344CB8AC3E}">
        <p14:creationId xmlns:p14="http://schemas.microsoft.com/office/powerpoint/2010/main" val="3952726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dirty="0"/>
              <a:t>Тема 6. Регулирование международных валютных </a:t>
            </a:r>
            <a:r>
              <a:rPr lang="ru-RU" sz="3200" dirty="0" smtClean="0"/>
              <a:t>отношений</a:t>
            </a:r>
            <a:endParaRPr lang="ru-RU" sz="3200" dirty="0"/>
          </a:p>
        </p:txBody>
      </p:sp>
      <p:sp>
        <p:nvSpPr>
          <p:cNvPr id="3" name="Объект 2"/>
          <p:cNvSpPr>
            <a:spLocks noGrp="1"/>
          </p:cNvSpPr>
          <p:nvPr>
            <p:ph idx="1"/>
          </p:nvPr>
        </p:nvSpPr>
        <p:spPr/>
        <p:txBody>
          <a:bodyPr anchor="ctr"/>
          <a:lstStyle/>
          <a:p>
            <a:r>
              <a:rPr lang="ru-RU" dirty="0"/>
              <a:t>6.1. Валютная политика государства</a:t>
            </a:r>
          </a:p>
          <a:p>
            <a:r>
              <a:rPr lang="ru-RU" dirty="0"/>
              <a:t>6.2. Валютное регулирование</a:t>
            </a:r>
          </a:p>
          <a:p>
            <a:r>
              <a:rPr lang="ru-RU" dirty="0"/>
              <a:t>6.3. Вывоз, бегство и отмывание капиталов.</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176</a:t>
            </a:fld>
            <a:endParaRPr lang="ru-RU"/>
          </a:p>
        </p:txBody>
      </p:sp>
    </p:spTree>
    <p:extLst>
      <p:ext uri="{BB962C8B-B14F-4D97-AF65-F5344CB8AC3E}">
        <p14:creationId xmlns:p14="http://schemas.microsoft.com/office/powerpoint/2010/main" val="12132287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6.1. Валютная политика </a:t>
            </a:r>
            <a:r>
              <a:rPr lang="ru-RU" dirty="0" smtClean="0"/>
              <a:t>государства</a:t>
            </a:r>
            <a:endParaRPr lang="ru-RU" dirty="0"/>
          </a:p>
        </p:txBody>
      </p:sp>
      <p:sp>
        <p:nvSpPr>
          <p:cNvPr id="3" name="Объект 2"/>
          <p:cNvSpPr>
            <a:spLocks noGrp="1"/>
          </p:cNvSpPr>
          <p:nvPr>
            <p:ph idx="1"/>
          </p:nvPr>
        </p:nvSpPr>
        <p:spPr/>
        <p:txBody>
          <a:bodyPr>
            <a:normAutofit fontScale="70000" lnSpcReduction="20000"/>
          </a:bodyPr>
          <a:lstStyle/>
          <a:p>
            <a:pPr marL="0" indent="0">
              <a:buNone/>
            </a:pPr>
            <a:r>
              <a:rPr lang="az-Cyrl-AZ" dirty="0"/>
              <a:t>Валютная политика – это совокупность мероприятий, осуществляемых государством в сфере валютно-кредитных отношений для выполнения поставленных перед страной целей и задач.</a:t>
            </a:r>
            <a:endParaRPr lang="ru-RU" dirty="0"/>
          </a:p>
          <a:p>
            <a:pPr marL="0" indent="0">
              <a:buNone/>
            </a:pPr>
            <a:r>
              <a:rPr lang="az-Cyrl-AZ" dirty="0"/>
              <a:t>Основные экономические цели государства:</a:t>
            </a:r>
            <a:endParaRPr lang="ru-RU" dirty="0"/>
          </a:p>
          <a:p>
            <a:pPr marL="0" indent="0">
              <a:buNone/>
            </a:pPr>
            <a:r>
              <a:rPr lang="az-Cyrl-AZ" dirty="0"/>
              <a:t>- устойчивый экономический рост;</a:t>
            </a:r>
            <a:endParaRPr lang="ru-RU" dirty="0"/>
          </a:p>
          <a:p>
            <a:pPr marL="0" indent="0">
              <a:buNone/>
            </a:pPr>
            <a:r>
              <a:rPr lang="az-Cyrl-AZ" dirty="0"/>
              <a:t>- высокий уровень занятости (низкий уровень безработицы);</a:t>
            </a:r>
            <a:endParaRPr lang="ru-RU" dirty="0"/>
          </a:p>
          <a:p>
            <a:pPr marL="0" indent="0">
              <a:buNone/>
            </a:pPr>
            <a:r>
              <a:rPr lang="az-Cyrl-AZ" dirty="0"/>
              <a:t>- стабильность цен (низкий уровень инфляции);</a:t>
            </a:r>
            <a:endParaRPr lang="ru-RU" dirty="0"/>
          </a:p>
          <a:p>
            <a:pPr marL="0" indent="0">
              <a:buNone/>
            </a:pPr>
            <a:r>
              <a:rPr lang="az-Cyrl-AZ" dirty="0"/>
              <a:t>- внешнеэкономическое равновесие.</a:t>
            </a:r>
            <a:endParaRPr lang="ru-RU" dirty="0"/>
          </a:p>
          <a:p>
            <a:pPr marL="0" indent="0">
              <a:buNone/>
            </a:pPr>
            <a:r>
              <a:rPr lang="az-Cyrl-AZ" dirty="0"/>
              <a:t> </a:t>
            </a:r>
            <a:endParaRPr lang="ru-RU" dirty="0"/>
          </a:p>
          <a:p>
            <a:pPr marL="0" indent="0">
              <a:buNone/>
            </a:pPr>
            <a:r>
              <a:rPr lang="az-Cyrl-AZ" dirty="0"/>
              <a:t>Помимо этих целей выделяют также:</a:t>
            </a:r>
            <a:endParaRPr lang="ru-RU" dirty="0"/>
          </a:p>
          <a:p>
            <a:pPr marL="0" indent="0">
              <a:buNone/>
            </a:pPr>
            <a:r>
              <a:rPr lang="az-Cyrl-AZ" dirty="0"/>
              <a:t>- справедливое образование и распределение доходов и собственности;</a:t>
            </a:r>
            <a:endParaRPr lang="ru-RU" dirty="0"/>
          </a:p>
          <a:p>
            <a:pPr marL="0" indent="0">
              <a:buNone/>
            </a:pPr>
            <a:r>
              <a:rPr lang="az-Cyrl-AZ" dirty="0"/>
              <a:t>- охрана и улучшение окружающей среды.</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177</a:t>
            </a:fld>
            <a:endParaRPr lang="ru-RU"/>
          </a:p>
        </p:txBody>
      </p:sp>
    </p:spTree>
    <p:extLst>
      <p:ext uri="{BB962C8B-B14F-4D97-AF65-F5344CB8AC3E}">
        <p14:creationId xmlns:p14="http://schemas.microsoft.com/office/powerpoint/2010/main" val="277444542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Состав валютной политики государства</a:t>
            </a:r>
            <a:endParaRPr lang="ru-RU" dirty="0"/>
          </a:p>
        </p:txBody>
      </p:sp>
      <p:sp>
        <p:nvSpPr>
          <p:cNvPr id="3" name="Объект 2"/>
          <p:cNvSpPr>
            <a:spLocks noGrp="1"/>
          </p:cNvSpPr>
          <p:nvPr>
            <p:ph idx="1"/>
          </p:nvPr>
        </p:nvSpPr>
        <p:spPr/>
        <p:txBody>
          <a:bodyPr>
            <a:normAutofit fontScale="77500" lnSpcReduction="20000"/>
          </a:bodyPr>
          <a:lstStyle/>
          <a:p>
            <a:pPr marL="0" indent="0">
              <a:buNone/>
            </a:pPr>
            <a:r>
              <a:rPr lang="az-Cyrl-AZ" dirty="0"/>
              <a:t>Валютная стратегия включает в себя:</a:t>
            </a:r>
            <a:endParaRPr lang="ru-RU" dirty="0"/>
          </a:p>
          <a:p>
            <a:pPr marL="0" indent="0">
              <a:buNone/>
            </a:pPr>
            <a:r>
              <a:rPr lang="az-Cyrl-AZ" dirty="0"/>
              <a:t>- концепцию валютного курса;</a:t>
            </a:r>
            <a:endParaRPr lang="ru-RU" dirty="0"/>
          </a:p>
          <a:p>
            <a:pPr marL="0" indent="0">
              <a:buNone/>
            </a:pPr>
            <a:r>
              <a:rPr lang="az-Cyrl-AZ" dirty="0"/>
              <a:t>- валютные интервенции;</a:t>
            </a:r>
            <a:endParaRPr lang="ru-RU" dirty="0"/>
          </a:p>
          <a:p>
            <a:pPr marL="0" indent="0">
              <a:buNone/>
            </a:pPr>
            <a:r>
              <a:rPr lang="az-Cyrl-AZ" dirty="0"/>
              <a:t>- диверсификацию валютных резервов;</a:t>
            </a:r>
            <a:endParaRPr lang="ru-RU" dirty="0"/>
          </a:p>
          <a:p>
            <a:pPr marL="0" indent="0">
              <a:buNone/>
            </a:pPr>
            <a:r>
              <a:rPr lang="az-Cyrl-AZ" dirty="0"/>
              <a:t>- девальвацию и ревальвацию национальной валюты;</a:t>
            </a:r>
            <a:endParaRPr lang="ru-RU" dirty="0"/>
          </a:p>
          <a:p>
            <a:pPr marL="0" indent="0">
              <a:buNone/>
            </a:pPr>
            <a:r>
              <a:rPr lang="az-Cyrl-AZ" dirty="0"/>
              <a:t> </a:t>
            </a:r>
            <a:endParaRPr lang="ru-RU" dirty="0"/>
          </a:p>
          <a:p>
            <a:pPr marL="0" indent="0">
              <a:buNone/>
            </a:pPr>
            <a:r>
              <a:rPr lang="az-Cyrl-AZ" dirty="0"/>
              <a:t>Валютное регулирование включает в себя:</a:t>
            </a:r>
            <a:endParaRPr lang="ru-RU" dirty="0"/>
          </a:p>
          <a:p>
            <a:pPr marL="0" indent="0">
              <a:buNone/>
            </a:pPr>
            <a:r>
              <a:rPr lang="az-Cyrl-AZ" dirty="0"/>
              <a:t>- регулирование конвертации валюты;</a:t>
            </a:r>
            <a:endParaRPr lang="ru-RU" dirty="0"/>
          </a:p>
          <a:p>
            <a:pPr marL="0" indent="0">
              <a:buNone/>
            </a:pPr>
            <a:r>
              <a:rPr lang="az-Cyrl-AZ" dirty="0"/>
              <a:t>- регулирование текущих операций;</a:t>
            </a:r>
            <a:endParaRPr lang="ru-RU" dirty="0"/>
          </a:p>
          <a:p>
            <a:pPr marL="0" indent="0">
              <a:buNone/>
            </a:pPr>
            <a:r>
              <a:rPr lang="az-Cyrl-AZ" dirty="0"/>
              <a:t>- регулирование движения капитала;</a:t>
            </a:r>
            <a:endParaRPr lang="ru-RU" dirty="0"/>
          </a:p>
          <a:p>
            <a:pPr marL="0" indent="0">
              <a:buNone/>
            </a:pPr>
            <a:r>
              <a:rPr lang="az-Cyrl-AZ" dirty="0"/>
              <a:t>- валютный контроль.</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178</a:t>
            </a:fld>
            <a:endParaRPr lang="ru-RU"/>
          </a:p>
        </p:txBody>
      </p:sp>
    </p:spTree>
    <p:extLst>
      <p:ext uri="{BB962C8B-B14F-4D97-AF65-F5344CB8AC3E}">
        <p14:creationId xmlns:p14="http://schemas.microsoft.com/office/powerpoint/2010/main" val="130241943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Режимы валютного курса</a:t>
            </a:r>
            <a:endParaRPr lang="ru-RU" dirty="0"/>
          </a:p>
        </p:txBody>
      </p:sp>
      <p:sp>
        <p:nvSpPr>
          <p:cNvPr id="3" name="Объект 2"/>
          <p:cNvSpPr>
            <a:spLocks noGrp="1"/>
          </p:cNvSpPr>
          <p:nvPr>
            <p:ph idx="1"/>
          </p:nvPr>
        </p:nvSpPr>
        <p:spPr/>
        <p:txBody>
          <a:bodyPr>
            <a:normAutofit fontScale="62500" lnSpcReduction="20000"/>
          </a:bodyPr>
          <a:lstStyle/>
          <a:p>
            <a:pPr marL="514350" lvl="0" indent="-514350">
              <a:buFont typeface="+mj-lt"/>
              <a:buAutoNum type="arabicPeriod"/>
            </a:pPr>
            <a:r>
              <a:rPr lang="az-Cyrl-AZ" dirty="0"/>
              <a:t>плавающие курсы, свободно меняющиеся под действием спроса и предложения на валюту;</a:t>
            </a:r>
            <a:endParaRPr lang="ru-RU" dirty="0"/>
          </a:p>
          <a:p>
            <a:pPr marL="514350" lvl="0" indent="-514350">
              <a:buFont typeface="+mj-lt"/>
              <a:buAutoNum type="arabicPeriod"/>
            </a:pPr>
            <a:r>
              <a:rPr lang="az-Cyrl-AZ" dirty="0"/>
              <a:t>валютные коридоры, ограничивающие пределы колебания курсов точками интервенций центральных банков;</a:t>
            </a:r>
            <a:endParaRPr lang="ru-RU" dirty="0"/>
          </a:p>
          <a:p>
            <a:pPr marL="514350" lvl="0" indent="-514350">
              <a:buFont typeface="+mj-lt"/>
              <a:buAutoNum type="arabicPeriod"/>
            </a:pPr>
            <a:r>
              <a:rPr lang="az-Cyrl-AZ" dirty="0"/>
              <a:t>ограниченное плавание, при котором валютный курс регулярно изменяется в одном направлении на заранее определенную величину;</a:t>
            </a:r>
            <a:endParaRPr lang="ru-RU" dirty="0"/>
          </a:p>
          <a:p>
            <a:pPr marL="514350" lvl="0" indent="-514350">
              <a:buFont typeface="+mj-lt"/>
              <a:buAutoNum type="arabicPeriod"/>
            </a:pPr>
            <a:r>
              <a:rPr lang="az-Cyrl-AZ" dirty="0"/>
              <a:t>регулируемое плавание, при котором центральный банк удерживает валютный курс на заранее установленном уровне;</a:t>
            </a:r>
            <a:endParaRPr lang="ru-RU" dirty="0"/>
          </a:p>
          <a:p>
            <a:pPr marL="514350" lvl="0" indent="-514350">
              <a:buFont typeface="+mj-lt"/>
              <a:buAutoNum type="arabicPeriod"/>
            </a:pPr>
            <a:r>
              <a:rPr lang="az-Cyrl-AZ" dirty="0"/>
              <a:t> валютное управление (валютный совет), при котором валютная политика направлена исключительно на поддержание фиксированного курса национальной валюты к выбранной иностранной валюте;</a:t>
            </a:r>
            <a:endParaRPr lang="ru-RU" dirty="0"/>
          </a:p>
          <a:p>
            <a:pPr marL="514350" lvl="0" indent="-514350">
              <a:buFont typeface="+mj-lt"/>
              <a:buAutoNum type="arabicPeriod"/>
            </a:pPr>
            <a:r>
              <a:rPr lang="az-Cyrl-AZ" dirty="0"/>
              <a:t>валютный союз, при котором группа стран вводит единую валюту;</a:t>
            </a:r>
            <a:endParaRPr lang="ru-RU" dirty="0"/>
          </a:p>
          <a:p>
            <a:pPr marL="514350" lvl="0" indent="-514350">
              <a:buFont typeface="+mj-lt"/>
              <a:buAutoNum type="arabicPeriod"/>
            </a:pPr>
            <a:r>
              <a:rPr lang="az-Cyrl-AZ" dirty="0"/>
              <a:t>долларизация, когда страна использует национальную валюту другой страны.</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179</a:t>
            </a:fld>
            <a:endParaRPr lang="ru-RU"/>
          </a:p>
        </p:txBody>
      </p:sp>
    </p:spTree>
    <p:extLst>
      <p:ext uri="{BB962C8B-B14F-4D97-AF65-F5344CB8AC3E}">
        <p14:creationId xmlns:p14="http://schemas.microsoft.com/office/powerpoint/2010/main" val="18764809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az-Cyrl-AZ" dirty="0" smtClean="0"/>
              <a:t>Уполномоченные </a:t>
            </a:r>
            <a:r>
              <a:rPr lang="az-Cyrl-AZ" dirty="0"/>
              <a:t>банки </a:t>
            </a:r>
            <a:endParaRPr lang="ru-RU" dirty="0"/>
          </a:p>
        </p:txBody>
      </p:sp>
      <p:sp>
        <p:nvSpPr>
          <p:cNvPr id="3" name="Объект 2"/>
          <p:cNvSpPr>
            <a:spLocks noGrp="1"/>
          </p:cNvSpPr>
          <p:nvPr>
            <p:ph idx="1"/>
          </p:nvPr>
        </p:nvSpPr>
        <p:spPr/>
        <p:txBody>
          <a:bodyPr/>
          <a:lstStyle/>
          <a:p>
            <a:pPr marL="0" indent="0">
              <a:buNone/>
            </a:pPr>
            <a:r>
              <a:rPr lang="az-Cyrl-AZ" dirty="0" smtClean="0"/>
              <a:t>- </a:t>
            </a:r>
            <a:r>
              <a:rPr lang="az-Cyrl-AZ" dirty="0"/>
              <a:t>кредитные организации, созданные в соответствии с законодательством Российской Федерации и имеющие право на основании лицензий Центрального банка Российской Федерации осуществлять банковские операции со средствами в иностранной </a:t>
            </a:r>
            <a:r>
              <a:rPr lang="az-Cyrl-AZ" dirty="0" smtClean="0"/>
              <a:t>валюте.</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18</a:t>
            </a:fld>
            <a:endParaRPr lang="ru-RU"/>
          </a:p>
        </p:txBody>
      </p:sp>
    </p:spTree>
    <p:extLst>
      <p:ext uri="{BB962C8B-B14F-4D97-AF65-F5344CB8AC3E}">
        <p14:creationId xmlns:p14="http://schemas.microsoft.com/office/powerpoint/2010/main" val="288570380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6.2. Валютное </a:t>
            </a:r>
            <a:r>
              <a:rPr lang="ru-RU" dirty="0" smtClean="0"/>
              <a:t>регулирование</a:t>
            </a:r>
            <a:endParaRPr lang="ru-RU" dirty="0"/>
          </a:p>
        </p:txBody>
      </p:sp>
      <p:sp>
        <p:nvSpPr>
          <p:cNvPr id="3" name="Объект 2"/>
          <p:cNvSpPr>
            <a:spLocks noGrp="1"/>
          </p:cNvSpPr>
          <p:nvPr>
            <p:ph idx="1"/>
          </p:nvPr>
        </p:nvSpPr>
        <p:spPr/>
        <p:txBody>
          <a:bodyPr>
            <a:normAutofit fontScale="62500" lnSpcReduction="20000"/>
          </a:bodyPr>
          <a:lstStyle/>
          <a:p>
            <a:pPr marL="0" indent="0">
              <a:buNone/>
            </a:pPr>
            <a:r>
              <a:rPr lang="az-Cyrl-AZ" dirty="0"/>
              <a:t>Регулирование текущих опреаций с валютой:</a:t>
            </a:r>
            <a:endParaRPr lang="ru-RU" dirty="0"/>
          </a:p>
          <a:p>
            <a:pPr marL="0" indent="0">
              <a:buNone/>
            </a:pPr>
            <a:r>
              <a:rPr lang="az-Cyrl-AZ" dirty="0"/>
              <a:t>- ограничение возможностей экспортеров использовать валютную выручку, вменение им в обязанность хранить эту выручку на специальных контролируемых счетах, которые можно при необходимости блокировать;</a:t>
            </a:r>
            <a:endParaRPr lang="ru-RU" dirty="0"/>
          </a:p>
          <a:p>
            <a:pPr marL="0" indent="0">
              <a:buNone/>
            </a:pPr>
            <a:r>
              <a:rPr lang="az-Cyrl-AZ" dirty="0"/>
              <a:t>- обязательная продажа всей или части валютной выручки экспортеров центральному и уполномоченным банкам или на валютной бирже;</a:t>
            </a:r>
            <a:endParaRPr lang="ru-RU" dirty="0"/>
          </a:p>
          <a:p>
            <a:pPr marL="0" indent="0">
              <a:buNone/>
            </a:pPr>
            <a:r>
              <a:rPr lang="az-Cyrl-AZ" dirty="0"/>
              <a:t>- ограничение продажи валюты импортерам (лишь при наличии разрешения органа валютного контроля);</a:t>
            </a:r>
            <a:endParaRPr lang="ru-RU" dirty="0"/>
          </a:p>
          <a:p>
            <a:pPr marL="0" indent="0">
              <a:buNone/>
            </a:pPr>
            <a:r>
              <a:rPr lang="az-Cyrl-AZ" dirty="0"/>
              <a:t>- внесение определенной суммы на депозит в уполномоченном банке для получения разрешения на импорт;</a:t>
            </a:r>
            <a:endParaRPr lang="ru-RU" dirty="0"/>
          </a:p>
          <a:p>
            <a:pPr marL="0" indent="0">
              <a:buNone/>
            </a:pPr>
            <a:r>
              <a:rPr lang="az-Cyrl-AZ" dirty="0"/>
              <a:t>- ограничения на форвардные покупки иностранной валюты импортерами;</a:t>
            </a:r>
            <a:endParaRPr lang="ru-RU" dirty="0"/>
          </a:p>
          <a:p>
            <a:pPr marL="0" indent="0">
              <a:buNone/>
            </a:pPr>
            <a:r>
              <a:rPr lang="az-Cyrl-AZ" dirty="0"/>
              <a:t>- запрещение продажи части товаров за рубеж на национальную валюту;</a:t>
            </a:r>
            <a:endParaRPr lang="ru-RU" dirty="0"/>
          </a:p>
          <a:p>
            <a:pPr marL="0" indent="0">
              <a:buNone/>
            </a:pPr>
            <a:r>
              <a:rPr lang="az-Cyrl-AZ" dirty="0"/>
              <a:t>- запрещение оплаты импорта некоторых товаров иностранной валютой.</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180</a:t>
            </a:fld>
            <a:endParaRPr lang="ru-RU"/>
          </a:p>
        </p:txBody>
      </p:sp>
    </p:spTree>
    <p:extLst>
      <p:ext uri="{BB962C8B-B14F-4D97-AF65-F5344CB8AC3E}">
        <p14:creationId xmlns:p14="http://schemas.microsoft.com/office/powerpoint/2010/main" val="1675275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70000" lnSpcReduction="20000"/>
          </a:bodyPr>
          <a:lstStyle/>
          <a:p>
            <a:pPr marL="0" indent="0">
              <a:buNone/>
            </a:pPr>
            <a:r>
              <a:rPr lang="az-Cyrl-AZ" dirty="0"/>
              <a:t>Регулирование движения капитала:</a:t>
            </a:r>
            <a:endParaRPr lang="ru-RU" dirty="0"/>
          </a:p>
          <a:p>
            <a:pPr marL="0" indent="0">
              <a:buNone/>
            </a:pPr>
            <a:r>
              <a:rPr lang="az-Cyrl-AZ" dirty="0"/>
              <a:t>- лимитирование вывоза национальной и иностранной валюты, золота, ценных бумаг;</a:t>
            </a:r>
            <a:endParaRPr lang="ru-RU" dirty="0"/>
          </a:p>
          <a:p>
            <a:pPr marL="0" indent="0">
              <a:buNone/>
            </a:pPr>
            <a:r>
              <a:rPr lang="az-Cyrl-AZ" dirty="0"/>
              <a:t>- разрешительная процедура вывоза капитала, т.е. каждая операция по вывозу капитала должна быть разрешена органами валютного контроля;</a:t>
            </a:r>
            <a:endParaRPr lang="ru-RU" dirty="0"/>
          </a:p>
          <a:p>
            <a:pPr marL="0" indent="0">
              <a:buNone/>
            </a:pPr>
            <a:r>
              <a:rPr lang="az-Cyrl-AZ" dirty="0"/>
              <a:t>- запрет на инвестиции нерезидентов и продажи им национальных ценных бумаг;</a:t>
            </a:r>
            <a:endParaRPr lang="ru-RU" dirty="0"/>
          </a:p>
          <a:p>
            <a:pPr marL="0" indent="0">
              <a:buNone/>
            </a:pPr>
            <a:r>
              <a:rPr lang="az-Cyrl-AZ" dirty="0"/>
              <a:t>- обязательная конверсия займов в иностранной валюте в национальном центральном банке;</a:t>
            </a:r>
            <a:endParaRPr lang="ru-RU" dirty="0"/>
          </a:p>
          <a:p>
            <a:pPr marL="0" indent="0">
              <a:buNone/>
            </a:pPr>
            <a:r>
              <a:rPr lang="az-Cyrl-AZ" dirty="0"/>
              <a:t>- ограничения на ввоз валюты в страну и ее вывоз частными лицами;</a:t>
            </a:r>
            <a:endParaRPr lang="ru-RU" dirty="0"/>
          </a:p>
          <a:p>
            <a:pPr marL="0" indent="0">
              <a:buNone/>
            </a:pPr>
            <a:r>
              <a:rPr lang="az-Cyrl-AZ" dirty="0"/>
              <a:t>- ограничения на форвардные продажи национальной валюты.</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181</a:t>
            </a:fld>
            <a:endParaRPr lang="ru-RU"/>
          </a:p>
        </p:txBody>
      </p:sp>
    </p:spTree>
    <p:extLst>
      <p:ext uri="{BB962C8B-B14F-4D97-AF65-F5344CB8AC3E}">
        <p14:creationId xmlns:p14="http://schemas.microsoft.com/office/powerpoint/2010/main" val="2743527482"/>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85000" lnSpcReduction="20000"/>
          </a:bodyPr>
          <a:lstStyle/>
          <a:p>
            <a:pPr marL="0" indent="0">
              <a:buNone/>
            </a:pPr>
            <a:r>
              <a:rPr lang="az-Cyrl-AZ" dirty="0"/>
              <a:t>Валютный контроль.</a:t>
            </a:r>
            <a:endParaRPr lang="ru-RU" dirty="0"/>
          </a:p>
          <a:p>
            <a:pPr marL="0" indent="0">
              <a:buNone/>
            </a:pPr>
            <a:r>
              <a:rPr lang="az-Cyrl-AZ" dirty="0" smtClean="0"/>
              <a:t>- </a:t>
            </a:r>
            <a:r>
              <a:rPr lang="az-Cyrl-AZ" dirty="0"/>
              <a:t>установление соответствия проводимых валютных операций действующему законодательству и наличия необходимых для них лицензий и разрешений;</a:t>
            </a:r>
            <a:endParaRPr lang="ru-RU" dirty="0"/>
          </a:p>
          <a:p>
            <a:pPr marL="0" indent="0">
              <a:buNone/>
            </a:pPr>
            <a:r>
              <a:rPr lang="az-Cyrl-AZ" dirty="0"/>
              <a:t>- проверка выполнения резидентами обязательств в иностранной валюте перед государством и обязательств по продаже иностранной валюты на внутреннем рынке;</a:t>
            </a:r>
            <a:endParaRPr lang="ru-RU" dirty="0"/>
          </a:p>
          <a:p>
            <a:pPr marL="0" indent="0">
              <a:buNone/>
            </a:pPr>
            <a:r>
              <a:rPr lang="az-Cyrl-AZ" dirty="0"/>
              <a:t>- проверка обоснованности платежей в иностранной валюте;</a:t>
            </a:r>
            <a:endParaRPr lang="ru-RU" dirty="0"/>
          </a:p>
          <a:p>
            <a:pPr marL="0" indent="0">
              <a:buNone/>
            </a:pPr>
            <a:r>
              <a:rPr lang="az-Cyrl-AZ" dirty="0"/>
              <a:t>- проверка полноты и объективности учета и отчетности по валютным операциям.</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182</a:t>
            </a:fld>
            <a:endParaRPr lang="ru-RU"/>
          </a:p>
        </p:txBody>
      </p:sp>
    </p:spTree>
    <p:extLst>
      <p:ext uri="{BB962C8B-B14F-4D97-AF65-F5344CB8AC3E}">
        <p14:creationId xmlns:p14="http://schemas.microsoft.com/office/powerpoint/2010/main" val="40952926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Cyrl-AZ" dirty="0"/>
              <a:t>Механизм осуществления экспортной сделки</a:t>
            </a:r>
            <a:endParaRPr lang="ru-RU" dirty="0"/>
          </a:p>
        </p:txBody>
      </p:sp>
      <p:sp>
        <p:nvSpPr>
          <p:cNvPr id="3" name="Объект 2"/>
          <p:cNvSpPr>
            <a:spLocks noGrp="1"/>
          </p:cNvSpPr>
          <p:nvPr>
            <p:ph idx="1"/>
          </p:nvPr>
        </p:nvSpPr>
        <p:spPr/>
        <p:txBody>
          <a:bodyPr>
            <a:normAutofit fontScale="62500" lnSpcReduction="20000"/>
          </a:bodyPr>
          <a:lstStyle/>
          <a:p>
            <a:r>
              <a:rPr lang="az-Cyrl-AZ" dirty="0" smtClean="0"/>
              <a:t>Паспорт </a:t>
            </a:r>
            <a:r>
              <a:rPr lang="az-Cyrl-AZ" dirty="0"/>
              <a:t>экспортной сделки </a:t>
            </a:r>
            <a:r>
              <a:rPr lang="az-Cyrl-AZ" dirty="0" smtClean="0"/>
              <a:t>является </a:t>
            </a:r>
            <a:r>
              <a:rPr lang="az-Cyrl-AZ" dirty="0"/>
              <a:t>базовым документом в осуществлении валютного контроля, содержит изложенные в стандартной форме сведения о внешнеэкономической сделке. Он оформляется самим экспортером на специальном бланке, полученном в уполномоченном банке.</a:t>
            </a:r>
            <a:endParaRPr lang="ru-RU" dirty="0"/>
          </a:p>
          <a:p>
            <a:r>
              <a:rPr lang="az-Cyrl-AZ" dirty="0"/>
              <a:t>Обязательным является зачисление всей экспортной выручки на рублевый или валютный счет в уполномоченном банке, который выступает агентом валютного контроля и подписывает паспорт сделки.</a:t>
            </a:r>
            <a:endParaRPr lang="ru-RU" dirty="0"/>
          </a:p>
          <a:p>
            <a:r>
              <a:rPr lang="az-Cyrl-AZ" dirty="0"/>
              <a:t>После подписания паспорта экспортной сделки банк обязан в срок не более десяти дней направить его электронную копию в таможенный орган. </a:t>
            </a:r>
            <a:endParaRPr lang="az-Cyrl-AZ" dirty="0" smtClean="0"/>
          </a:p>
          <a:p>
            <a:r>
              <a:rPr lang="az-Cyrl-AZ" dirty="0" smtClean="0"/>
              <a:t>Таможенный </a:t>
            </a:r>
            <a:r>
              <a:rPr lang="az-Cyrl-AZ" dirty="0"/>
              <a:t>орган, в свою очередь, на основе показателей грузовой таможенной декларации формирует учетную карточку и в срок не позднее 30 календарных дней после принятия решения о выпуске товаров пересылает грузовую таможенную декларацию и учетную карточку в банк.</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183</a:t>
            </a:fld>
            <a:endParaRPr lang="ru-RU"/>
          </a:p>
        </p:txBody>
      </p:sp>
    </p:spTree>
    <p:extLst>
      <p:ext uri="{BB962C8B-B14F-4D97-AF65-F5344CB8AC3E}">
        <p14:creationId xmlns:p14="http://schemas.microsoft.com/office/powerpoint/2010/main" val="228812784"/>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az-Cyrl-AZ" dirty="0" smtClean="0"/>
              <a:t>Агенты </a:t>
            </a:r>
            <a:r>
              <a:rPr lang="az-Cyrl-AZ" dirty="0"/>
              <a:t>валютного </a:t>
            </a:r>
            <a:r>
              <a:rPr lang="az-Cyrl-AZ" dirty="0" smtClean="0"/>
              <a:t>контроля</a:t>
            </a:r>
            <a:endParaRPr lang="ru-RU" dirty="0"/>
          </a:p>
        </p:txBody>
      </p:sp>
      <p:sp>
        <p:nvSpPr>
          <p:cNvPr id="3" name="Объект 2"/>
          <p:cNvSpPr>
            <a:spLocks noGrp="1"/>
          </p:cNvSpPr>
          <p:nvPr>
            <p:ph idx="1"/>
          </p:nvPr>
        </p:nvSpPr>
        <p:spPr/>
        <p:txBody>
          <a:bodyPr>
            <a:normAutofit fontScale="92500"/>
          </a:bodyPr>
          <a:lstStyle/>
          <a:p>
            <a:pPr lvl="0"/>
            <a:r>
              <a:rPr lang="az-Cyrl-AZ" dirty="0" smtClean="0"/>
              <a:t>уполномоченные </a:t>
            </a:r>
            <a:r>
              <a:rPr lang="az-Cyrl-AZ" dirty="0"/>
              <a:t>банки, их функции:</a:t>
            </a:r>
            <a:endParaRPr lang="ru-RU" dirty="0"/>
          </a:p>
          <a:p>
            <a:pPr lvl="1"/>
            <a:r>
              <a:rPr lang="az-Cyrl-AZ" dirty="0"/>
              <a:t>осуществление контроля за валютными операциями, проводимыми в РФ резидентами и нерезидентами, за соответствием этих операций законодательству, условиям лицензий и разрешений, а также за соблюдением актов органов валютного контроля;</a:t>
            </a:r>
            <a:endParaRPr lang="ru-RU" dirty="0"/>
          </a:p>
          <a:p>
            <a:pPr lvl="1"/>
            <a:r>
              <a:rPr lang="az-Cyrl-AZ" dirty="0"/>
              <a:t>проводят проверки валютных операций резидентов и нерезидентов РФ.</a:t>
            </a:r>
            <a:endParaRPr lang="ru-RU" dirty="0"/>
          </a:p>
          <a:p>
            <a:pPr lvl="0"/>
            <a:r>
              <a:rPr lang="az-Cyrl-AZ" dirty="0"/>
              <a:t>государственная таможенная служба РФ.</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184</a:t>
            </a:fld>
            <a:endParaRPr lang="ru-RU"/>
          </a:p>
        </p:txBody>
      </p:sp>
    </p:spTree>
    <p:extLst>
      <p:ext uri="{BB962C8B-B14F-4D97-AF65-F5344CB8AC3E}">
        <p14:creationId xmlns:p14="http://schemas.microsoft.com/office/powerpoint/2010/main" val="171085846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6.3. Вывоз, бегство и отмывание </a:t>
            </a:r>
            <a:r>
              <a:rPr lang="ru-RU" dirty="0" smtClean="0"/>
              <a:t>капиталов</a:t>
            </a:r>
            <a:endParaRPr lang="ru-RU" dirty="0"/>
          </a:p>
        </p:txBody>
      </p:sp>
      <p:sp>
        <p:nvSpPr>
          <p:cNvPr id="3" name="Объект 2"/>
          <p:cNvSpPr>
            <a:spLocks noGrp="1"/>
          </p:cNvSpPr>
          <p:nvPr>
            <p:ph idx="1"/>
          </p:nvPr>
        </p:nvSpPr>
        <p:spPr/>
        <p:txBody>
          <a:bodyPr>
            <a:normAutofit fontScale="92500" lnSpcReduction="10000"/>
          </a:bodyPr>
          <a:lstStyle/>
          <a:p>
            <a:r>
              <a:rPr lang="az-Cyrl-AZ" dirty="0"/>
              <a:t>Вывоз капитала – это его размещение за границейв целях получения прибыли от предпринимательской деятельности. Вывоз осуществляется в форме банковского перевода или в форме поставок средств производства для осуществления коммерческой деятельности.</a:t>
            </a:r>
            <a:endParaRPr lang="ru-RU" dirty="0"/>
          </a:p>
          <a:p>
            <a:r>
              <a:rPr lang="az-Cyrl-AZ" dirty="0"/>
              <a:t>О вывозе капитала свидетельствует отрицательное сальдо счета движения капитала. </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185</a:t>
            </a:fld>
            <a:endParaRPr lang="ru-RU"/>
          </a:p>
        </p:txBody>
      </p:sp>
    </p:spTree>
    <p:extLst>
      <p:ext uri="{BB962C8B-B14F-4D97-AF65-F5344CB8AC3E}">
        <p14:creationId xmlns:p14="http://schemas.microsoft.com/office/powerpoint/2010/main" val="145541477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az-Cyrl-AZ" dirty="0"/>
              <a:t>Бегство капитала </a:t>
            </a:r>
            <a:endParaRPr lang="ru-RU" dirty="0"/>
          </a:p>
        </p:txBody>
      </p:sp>
      <p:sp>
        <p:nvSpPr>
          <p:cNvPr id="3" name="Объект 2"/>
          <p:cNvSpPr>
            <a:spLocks noGrp="1"/>
          </p:cNvSpPr>
          <p:nvPr>
            <p:ph idx="1"/>
          </p:nvPr>
        </p:nvSpPr>
        <p:spPr/>
        <p:txBody>
          <a:bodyPr>
            <a:normAutofit fontScale="85000" lnSpcReduction="10000"/>
          </a:bodyPr>
          <a:lstStyle/>
          <a:p>
            <a:pPr marL="0" indent="0">
              <a:buNone/>
            </a:pPr>
            <a:r>
              <a:rPr lang="az-Cyrl-AZ" dirty="0" smtClean="0"/>
              <a:t>– </a:t>
            </a:r>
            <a:r>
              <a:rPr lang="az-Cyrl-AZ" dirty="0"/>
              <a:t>это покупка иностранных активов или валюты часто в нарушение национального законодательства с целью увеличить доход на капитал, защитить его от валютного риска, избежать внутреннего политического или экономического риска или обойти налогообложение в своей стране.</a:t>
            </a:r>
            <a:endParaRPr lang="ru-RU" dirty="0"/>
          </a:p>
          <a:p>
            <a:pPr marL="0" indent="0">
              <a:buNone/>
            </a:pPr>
            <a:r>
              <a:rPr lang="az-Cyrl-AZ" dirty="0"/>
              <a:t>Бегство капитала может осуществляться и в пределах одной страны, например, покупка иностранной валюты резидентами классифицируется статистикой как бегство капитала.</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186</a:t>
            </a:fld>
            <a:endParaRPr lang="ru-RU"/>
          </a:p>
        </p:txBody>
      </p:sp>
    </p:spTree>
    <p:extLst>
      <p:ext uri="{BB962C8B-B14F-4D97-AF65-F5344CB8AC3E}">
        <p14:creationId xmlns:p14="http://schemas.microsoft.com/office/powerpoint/2010/main" val="69186908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Методы оценки бегства капитала</a:t>
            </a:r>
            <a:endParaRPr lang="ru-RU" dirty="0"/>
          </a:p>
        </p:txBody>
      </p:sp>
      <p:sp>
        <p:nvSpPr>
          <p:cNvPr id="3" name="Объект 2"/>
          <p:cNvSpPr>
            <a:spLocks noGrp="1"/>
          </p:cNvSpPr>
          <p:nvPr>
            <p:ph idx="1"/>
          </p:nvPr>
        </p:nvSpPr>
        <p:spPr/>
        <p:txBody>
          <a:bodyPr>
            <a:normAutofit fontScale="70000" lnSpcReduction="20000"/>
          </a:bodyPr>
          <a:lstStyle/>
          <a:p>
            <a:pPr lvl="0"/>
            <a:r>
              <a:rPr lang="az-Cyrl-AZ" dirty="0"/>
              <a:t>сумма прироста иностранных активов резидентов (помимо официальных резервов) и статье «Чистые ошибки и пропуски» в платежном балансе.</a:t>
            </a:r>
            <a:endParaRPr lang="ru-RU" dirty="0"/>
          </a:p>
          <a:p>
            <a:pPr lvl="0"/>
            <a:r>
              <a:rPr lang="az-Cyrl-AZ" dirty="0"/>
              <a:t>Долг частного сектора. Оценка ведется, исходя из увеличения внешнего долга за счет переводов банков и небанковских учреждений, и корректируется по статье «Чистые ошибки и пропуски» в платежном балансе.</a:t>
            </a:r>
            <a:endParaRPr lang="ru-RU" dirty="0"/>
          </a:p>
          <a:p>
            <a:pPr lvl="0"/>
            <a:r>
              <a:rPr lang="az-Cyrl-AZ" dirty="0"/>
              <a:t>метод тщательного анализа. Оценивается сумма краткосрочных переводов капитала из небанковского частного сектора и статьи «Чистые ошибки и пропуски» в платежном балансе.</a:t>
            </a:r>
            <a:endParaRPr lang="ru-RU" dirty="0"/>
          </a:p>
          <a:p>
            <a:pPr lvl="0"/>
            <a:r>
              <a:rPr lang="az-Cyrl-AZ" dirty="0"/>
              <a:t>Обходной метод. Бегство капитала приравнивается к доле иностранных активов резидентов, недекларируемых для налогообложения</a:t>
            </a:r>
            <a:r>
              <a:rPr lang="az-Cyrl-AZ" dirty="0" smtClean="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187</a:t>
            </a:fld>
            <a:endParaRPr lang="ru-RU"/>
          </a:p>
        </p:txBody>
      </p:sp>
    </p:spTree>
    <p:extLst>
      <p:ext uri="{BB962C8B-B14F-4D97-AF65-F5344CB8AC3E}">
        <p14:creationId xmlns:p14="http://schemas.microsoft.com/office/powerpoint/2010/main" val="191713741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Cyrl-AZ" dirty="0"/>
              <a:t>Основные каналы бегства </a:t>
            </a:r>
            <a:r>
              <a:rPr lang="az-Cyrl-AZ" dirty="0" smtClean="0"/>
              <a:t>капитала</a:t>
            </a:r>
            <a:endParaRPr lang="ru-RU" dirty="0"/>
          </a:p>
        </p:txBody>
      </p:sp>
      <p:sp>
        <p:nvSpPr>
          <p:cNvPr id="3" name="Объект 2"/>
          <p:cNvSpPr>
            <a:spLocks noGrp="1"/>
          </p:cNvSpPr>
          <p:nvPr>
            <p:ph idx="1"/>
          </p:nvPr>
        </p:nvSpPr>
        <p:spPr/>
        <p:txBody>
          <a:bodyPr>
            <a:normAutofit fontScale="70000" lnSpcReduction="20000"/>
          </a:bodyPr>
          <a:lstStyle/>
          <a:p>
            <a:pPr marL="0" indent="0">
              <a:buNone/>
            </a:pPr>
            <a:r>
              <a:rPr lang="az-Cyrl-AZ" dirty="0" smtClean="0"/>
              <a:t>- </a:t>
            </a:r>
            <a:r>
              <a:rPr lang="az-Cyrl-AZ" dirty="0"/>
              <a:t>невозврат валютной выручки под предлогом форс-мажорных и иных обстоятельств;</a:t>
            </a:r>
            <a:endParaRPr lang="ru-RU" dirty="0"/>
          </a:p>
          <a:p>
            <a:pPr marL="0" indent="0">
              <a:buNone/>
            </a:pPr>
            <a:r>
              <a:rPr lang="az-Cyrl-AZ" dirty="0"/>
              <a:t>- необоснованные авансовые отчисления при импорте в счет будущих поставок товаров, нередко вообще не осуществляемых;</a:t>
            </a:r>
            <a:endParaRPr lang="ru-RU" dirty="0"/>
          </a:p>
          <a:p>
            <a:pPr marL="0" indent="0">
              <a:buNone/>
            </a:pPr>
            <a:r>
              <a:rPr lang="az-Cyrl-AZ" dirty="0"/>
              <a:t>- ценовые манипуляции, оставляющие валюту за границей, прикрытые якобы бартерными сделками;</a:t>
            </a:r>
            <a:endParaRPr lang="ru-RU" dirty="0"/>
          </a:p>
          <a:p>
            <a:pPr marL="0" indent="0">
              <a:buNone/>
            </a:pPr>
            <a:r>
              <a:rPr lang="az-Cyrl-AZ" dirty="0"/>
              <a:t>- перечисление на счета иностранных фирм валютных средств в счет оплаты фиктивных услуг;</a:t>
            </a:r>
            <a:endParaRPr lang="ru-RU" dirty="0"/>
          </a:p>
          <a:p>
            <a:pPr marL="0" indent="0">
              <a:buNone/>
            </a:pPr>
            <a:r>
              <a:rPr lang="az-Cyrl-AZ" dirty="0"/>
              <a:t>- занижение контрактной цены при экспорте и ее завышение при импорте;</a:t>
            </a:r>
            <a:endParaRPr lang="ru-RU" dirty="0"/>
          </a:p>
          <a:p>
            <a:pPr marL="0" indent="0">
              <a:buNone/>
            </a:pPr>
            <a:r>
              <a:rPr lang="az-Cyrl-AZ" dirty="0"/>
              <a:t>- внесение страхового депозита в иностранный банк якобы для получения кредита;</a:t>
            </a:r>
            <a:endParaRPr lang="ru-RU" dirty="0"/>
          </a:p>
          <a:p>
            <a:pPr marL="0" indent="0">
              <a:buNone/>
            </a:pPr>
            <a:r>
              <a:rPr lang="az-Cyrl-AZ" dirty="0"/>
              <a:t>- вывоз капитала частными лицами, в том числе с помощью кредитных карточек.</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188</a:t>
            </a:fld>
            <a:endParaRPr lang="ru-RU"/>
          </a:p>
        </p:txBody>
      </p:sp>
    </p:spTree>
    <p:extLst>
      <p:ext uri="{BB962C8B-B14F-4D97-AF65-F5344CB8AC3E}">
        <p14:creationId xmlns:p14="http://schemas.microsoft.com/office/powerpoint/2010/main" val="86041708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az-Cyrl-AZ" dirty="0"/>
              <a:t>Отмывание капитала </a:t>
            </a:r>
            <a:endParaRPr lang="ru-RU" dirty="0"/>
          </a:p>
        </p:txBody>
      </p:sp>
      <p:sp>
        <p:nvSpPr>
          <p:cNvPr id="3" name="Объект 2"/>
          <p:cNvSpPr>
            <a:spLocks noGrp="1"/>
          </p:cNvSpPr>
          <p:nvPr>
            <p:ph idx="1"/>
          </p:nvPr>
        </p:nvSpPr>
        <p:spPr/>
        <p:txBody>
          <a:bodyPr>
            <a:normAutofit fontScale="70000" lnSpcReduction="20000"/>
          </a:bodyPr>
          <a:lstStyle/>
          <a:p>
            <a:r>
              <a:rPr lang="az-Cyrl-AZ" dirty="0" smtClean="0"/>
              <a:t>– </a:t>
            </a:r>
            <a:r>
              <a:rPr lang="az-Cyrl-AZ" dirty="0"/>
              <a:t>это действия по легализации незаконно полученных средств. По оценкам ООН, международный криминальный бизнес отмывает ежегодно около 600 млрд. долларов.</a:t>
            </a:r>
            <a:endParaRPr lang="ru-RU" dirty="0"/>
          </a:p>
          <a:p>
            <a:r>
              <a:rPr lang="az-Cyrl-AZ" dirty="0" smtClean="0"/>
              <a:t>Конвенция </a:t>
            </a:r>
            <a:r>
              <a:rPr lang="az-Cyrl-AZ" dirty="0"/>
              <a:t>Совета Европы «Об отмывании, выявлении, изъятии и конфискации доходов от преступной деятельности</a:t>
            </a:r>
            <a:r>
              <a:rPr lang="az-Cyrl-AZ" dirty="0" smtClean="0"/>
              <a:t>» (</a:t>
            </a:r>
            <a:r>
              <a:rPr lang="az-Cyrl-AZ" dirty="0"/>
              <a:t>1990 г.</a:t>
            </a:r>
            <a:r>
              <a:rPr lang="az-Cyrl-AZ" dirty="0" smtClean="0"/>
              <a:t>). </a:t>
            </a:r>
          </a:p>
          <a:p>
            <a:r>
              <a:rPr lang="az-Cyrl-AZ" dirty="0" smtClean="0"/>
              <a:t>Кодекс </a:t>
            </a:r>
            <a:r>
              <a:rPr lang="az-Cyrl-AZ" dirty="0"/>
              <a:t>чести, в котором устанавливаются стандарты проверки капиталов для банков, работающих с богатыми индивидуальными </a:t>
            </a:r>
            <a:r>
              <a:rPr lang="az-Cyrl-AZ" dirty="0" smtClean="0"/>
              <a:t>клиентами (2001 г.):</a:t>
            </a:r>
            <a:endParaRPr lang="ru-RU" dirty="0"/>
          </a:p>
          <a:p>
            <a:pPr lvl="1"/>
            <a:r>
              <a:rPr lang="az-Cyrl-AZ" dirty="0" smtClean="0"/>
              <a:t>Банки </a:t>
            </a:r>
            <a:r>
              <a:rPr lang="az-Cyrl-AZ" dirty="0"/>
              <a:t>обязуются принимать средства </a:t>
            </a:r>
            <a:r>
              <a:rPr lang="az-Cyrl-AZ" dirty="0" smtClean="0"/>
              <a:t>только </a:t>
            </a:r>
            <a:r>
              <a:rPr lang="az-Cyrl-AZ" dirty="0"/>
              <a:t>от тех клиентов, источник богатства и получения средств которых может быть с достаточной степенью достоверности установлен как легальный. </a:t>
            </a:r>
            <a:endParaRPr lang="az-Cyrl-AZ" dirty="0" smtClean="0"/>
          </a:p>
          <a:p>
            <a:pPr lvl="1"/>
            <a:r>
              <a:rPr lang="az-Cyrl-AZ" dirty="0" smtClean="0"/>
              <a:t>Банки </a:t>
            </a:r>
            <a:r>
              <a:rPr lang="az-Cyrl-AZ" dirty="0"/>
              <a:t>также обязуются принимать разумные меры по установлению личности клиентов и подлинных владельцев средств или финансовых инструментов.</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189</a:t>
            </a:fld>
            <a:endParaRPr lang="ru-RU"/>
          </a:p>
        </p:txBody>
      </p:sp>
    </p:spTree>
    <p:extLst>
      <p:ext uri="{BB962C8B-B14F-4D97-AF65-F5344CB8AC3E}">
        <p14:creationId xmlns:p14="http://schemas.microsoft.com/office/powerpoint/2010/main" val="35232845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1.4. Классификация </a:t>
            </a:r>
            <a:r>
              <a:rPr lang="ru-RU" dirty="0" smtClean="0"/>
              <a:t>валют</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3705765724"/>
              </p:ext>
            </p:extLst>
          </p:nvPr>
        </p:nvGraphicFramePr>
        <p:xfrm>
          <a:off x="611560" y="1556792"/>
          <a:ext cx="8064896" cy="4556760"/>
        </p:xfrm>
        <a:graphic>
          <a:graphicData uri="http://schemas.openxmlformats.org/drawingml/2006/table">
            <a:tbl>
              <a:tblPr>
                <a:tableStyleId>{5C22544A-7EE6-4342-B048-85BDC9FD1C3A}</a:tableStyleId>
              </a:tblPr>
              <a:tblGrid>
                <a:gridCol w="4029939"/>
                <a:gridCol w="4034957"/>
              </a:tblGrid>
              <a:tr h="0">
                <a:tc>
                  <a:txBody>
                    <a:bodyPr/>
                    <a:lstStyle/>
                    <a:p>
                      <a:pPr algn="l">
                        <a:lnSpc>
                          <a:spcPct val="115000"/>
                        </a:lnSpc>
                        <a:spcAft>
                          <a:spcPts val="0"/>
                        </a:spcAft>
                      </a:pPr>
                      <a:r>
                        <a:rPr lang="az-Cyrl-AZ" sz="2000" dirty="0">
                          <a:effectLst/>
                        </a:rPr>
                        <a:t>Критерий</a:t>
                      </a:r>
                      <a:endParaRPr lang="ru-RU" sz="2000" dirty="0">
                        <a:effectLst/>
                        <a:latin typeface="Times New Roman"/>
                        <a:ea typeface="Times New Roman"/>
                      </a:endParaRPr>
                    </a:p>
                  </a:txBody>
                  <a:tcPr marL="68580" marR="68580" marT="0" marB="0"/>
                </a:tc>
                <a:tc>
                  <a:txBody>
                    <a:bodyPr/>
                    <a:lstStyle/>
                    <a:p>
                      <a:pPr algn="l">
                        <a:lnSpc>
                          <a:spcPct val="115000"/>
                        </a:lnSpc>
                        <a:spcAft>
                          <a:spcPts val="0"/>
                        </a:spcAft>
                      </a:pPr>
                      <a:r>
                        <a:rPr lang="az-Cyrl-AZ" sz="2000">
                          <a:effectLst/>
                        </a:rPr>
                        <a:t>Виды валют</a:t>
                      </a:r>
                      <a:endParaRPr lang="ru-RU" sz="2000">
                        <a:effectLst/>
                        <a:latin typeface="Times New Roman"/>
                        <a:ea typeface="Times New Roman"/>
                      </a:endParaRPr>
                    </a:p>
                  </a:txBody>
                  <a:tcPr marL="68580" marR="68580" marT="0" marB="0"/>
                </a:tc>
              </a:tr>
              <a:tr h="0">
                <a:tc>
                  <a:txBody>
                    <a:bodyPr/>
                    <a:lstStyle/>
                    <a:p>
                      <a:pPr algn="l">
                        <a:lnSpc>
                          <a:spcPct val="115000"/>
                        </a:lnSpc>
                        <a:spcAft>
                          <a:spcPts val="0"/>
                        </a:spcAft>
                      </a:pPr>
                      <a:r>
                        <a:rPr lang="ru-RU" sz="2000" dirty="0">
                          <a:effectLst/>
                        </a:rPr>
                        <a:t>1. По статусу валюты</a:t>
                      </a:r>
                      <a:endParaRPr lang="ru-RU" sz="2000" dirty="0">
                        <a:effectLst/>
                        <a:latin typeface="Times New Roman"/>
                        <a:ea typeface="Times New Roman"/>
                      </a:endParaRPr>
                    </a:p>
                  </a:txBody>
                  <a:tcPr marL="68580" marR="68580" marT="0" marB="0"/>
                </a:tc>
                <a:tc>
                  <a:txBody>
                    <a:bodyPr/>
                    <a:lstStyle/>
                    <a:p>
                      <a:pPr algn="l">
                        <a:lnSpc>
                          <a:spcPct val="115000"/>
                        </a:lnSpc>
                        <a:spcAft>
                          <a:spcPts val="0"/>
                        </a:spcAft>
                      </a:pPr>
                      <a:r>
                        <a:rPr lang="az-Cyrl-AZ" sz="2000">
                          <a:effectLst/>
                        </a:rPr>
                        <a:t>Национальная</a:t>
                      </a:r>
                      <a:endParaRPr lang="ru-RU" sz="2000">
                        <a:effectLst/>
                      </a:endParaRPr>
                    </a:p>
                    <a:p>
                      <a:pPr algn="l">
                        <a:lnSpc>
                          <a:spcPct val="115000"/>
                        </a:lnSpc>
                        <a:spcAft>
                          <a:spcPts val="0"/>
                        </a:spcAft>
                      </a:pPr>
                      <a:r>
                        <a:rPr lang="az-Cyrl-AZ" sz="2000">
                          <a:effectLst/>
                        </a:rPr>
                        <a:t>Иностранная</a:t>
                      </a:r>
                      <a:endParaRPr lang="ru-RU" sz="2000">
                        <a:effectLst/>
                        <a:latin typeface="Times New Roman"/>
                        <a:ea typeface="Times New Roman"/>
                      </a:endParaRPr>
                    </a:p>
                  </a:txBody>
                  <a:tcPr marL="68580" marR="68580" marT="0" marB="0"/>
                </a:tc>
              </a:tr>
              <a:tr h="0">
                <a:tc>
                  <a:txBody>
                    <a:bodyPr/>
                    <a:lstStyle/>
                    <a:p>
                      <a:pPr algn="l">
                        <a:lnSpc>
                          <a:spcPct val="115000"/>
                        </a:lnSpc>
                        <a:spcAft>
                          <a:spcPts val="0"/>
                        </a:spcAft>
                      </a:pPr>
                      <a:r>
                        <a:rPr lang="az-Cyrl-AZ" sz="2000" dirty="0">
                          <a:effectLst/>
                        </a:rPr>
                        <a:t>2. По отношению к валютным запасам страны</a:t>
                      </a:r>
                      <a:endParaRPr lang="ru-RU" sz="2000" dirty="0">
                        <a:effectLst/>
                        <a:latin typeface="Times New Roman"/>
                        <a:ea typeface="Times New Roman"/>
                      </a:endParaRPr>
                    </a:p>
                  </a:txBody>
                  <a:tcPr marL="68580" marR="68580" marT="0" marB="0"/>
                </a:tc>
                <a:tc>
                  <a:txBody>
                    <a:bodyPr/>
                    <a:lstStyle/>
                    <a:p>
                      <a:pPr algn="l">
                        <a:lnSpc>
                          <a:spcPct val="115000"/>
                        </a:lnSpc>
                        <a:spcAft>
                          <a:spcPts val="0"/>
                        </a:spcAft>
                      </a:pPr>
                      <a:r>
                        <a:rPr lang="az-Cyrl-AZ" sz="2000">
                          <a:effectLst/>
                        </a:rPr>
                        <a:t>Резервная</a:t>
                      </a:r>
                      <a:endParaRPr lang="ru-RU" sz="2000">
                        <a:effectLst/>
                      </a:endParaRPr>
                    </a:p>
                    <a:p>
                      <a:pPr algn="l">
                        <a:lnSpc>
                          <a:spcPct val="115000"/>
                        </a:lnSpc>
                        <a:spcAft>
                          <a:spcPts val="0"/>
                        </a:spcAft>
                      </a:pPr>
                      <a:r>
                        <a:rPr lang="az-Cyrl-AZ" sz="2000">
                          <a:effectLst/>
                        </a:rPr>
                        <a:t>Прочая</a:t>
                      </a:r>
                      <a:endParaRPr lang="ru-RU" sz="2000">
                        <a:effectLst/>
                        <a:latin typeface="Times New Roman"/>
                        <a:ea typeface="Times New Roman"/>
                      </a:endParaRPr>
                    </a:p>
                  </a:txBody>
                  <a:tcPr marL="68580" marR="68580" marT="0" marB="0"/>
                </a:tc>
              </a:tr>
              <a:tr h="0">
                <a:tc>
                  <a:txBody>
                    <a:bodyPr/>
                    <a:lstStyle/>
                    <a:p>
                      <a:pPr algn="l">
                        <a:lnSpc>
                          <a:spcPct val="115000"/>
                        </a:lnSpc>
                        <a:spcAft>
                          <a:spcPts val="0"/>
                        </a:spcAft>
                      </a:pPr>
                      <a:r>
                        <a:rPr lang="az-Cyrl-AZ" sz="2000" dirty="0">
                          <a:effectLst/>
                        </a:rPr>
                        <a:t>3. По режиму применения</a:t>
                      </a:r>
                      <a:endParaRPr lang="ru-RU" sz="2000" dirty="0">
                        <a:effectLst/>
                        <a:latin typeface="Times New Roman"/>
                        <a:ea typeface="Times New Roman"/>
                      </a:endParaRPr>
                    </a:p>
                  </a:txBody>
                  <a:tcPr marL="68580" marR="68580" marT="0" marB="0"/>
                </a:tc>
                <a:tc>
                  <a:txBody>
                    <a:bodyPr/>
                    <a:lstStyle/>
                    <a:p>
                      <a:pPr algn="l">
                        <a:lnSpc>
                          <a:spcPct val="115000"/>
                        </a:lnSpc>
                        <a:spcAft>
                          <a:spcPts val="0"/>
                        </a:spcAft>
                      </a:pPr>
                      <a:r>
                        <a:rPr lang="az-Cyrl-AZ" sz="2000" dirty="0">
                          <a:effectLst/>
                        </a:rPr>
                        <a:t>Свободно конвертируемая</a:t>
                      </a:r>
                      <a:endParaRPr lang="ru-RU" sz="2000" dirty="0">
                        <a:effectLst/>
                      </a:endParaRPr>
                    </a:p>
                    <a:p>
                      <a:pPr algn="l">
                        <a:lnSpc>
                          <a:spcPct val="115000"/>
                        </a:lnSpc>
                        <a:spcAft>
                          <a:spcPts val="0"/>
                        </a:spcAft>
                      </a:pPr>
                      <a:r>
                        <a:rPr lang="az-Cyrl-AZ" sz="2000" dirty="0">
                          <a:effectLst/>
                        </a:rPr>
                        <a:t>Частично конвертируемая</a:t>
                      </a:r>
                      <a:endParaRPr lang="ru-RU" sz="2000" dirty="0">
                        <a:effectLst/>
                      </a:endParaRPr>
                    </a:p>
                    <a:p>
                      <a:pPr algn="l">
                        <a:lnSpc>
                          <a:spcPct val="115000"/>
                        </a:lnSpc>
                        <a:spcAft>
                          <a:spcPts val="0"/>
                        </a:spcAft>
                      </a:pPr>
                      <a:r>
                        <a:rPr lang="az-Cyrl-AZ" sz="2000" dirty="0">
                          <a:effectLst/>
                        </a:rPr>
                        <a:t>Неконвертируемая</a:t>
                      </a:r>
                      <a:endParaRPr lang="ru-RU" sz="2000" dirty="0">
                        <a:effectLst/>
                        <a:latin typeface="Times New Roman"/>
                        <a:ea typeface="Times New Roman"/>
                      </a:endParaRPr>
                    </a:p>
                  </a:txBody>
                  <a:tcPr marL="68580" marR="68580" marT="0" marB="0"/>
                </a:tc>
              </a:tr>
              <a:tr h="0">
                <a:tc>
                  <a:txBody>
                    <a:bodyPr/>
                    <a:lstStyle/>
                    <a:p>
                      <a:pPr algn="l">
                        <a:lnSpc>
                          <a:spcPct val="115000"/>
                        </a:lnSpc>
                        <a:spcAft>
                          <a:spcPts val="0"/>
                        </a:spcAft>
                      </a:pPr>
                      <a:r>
                        <a:rPr lang="az-Cyrl-AZ" sz="2000">
                          <a:effectLst/>
                        </a:rPr>
                        <a:t>4. По видам валютных операций</a:t>
                      </a:r>
                      <a:endParaRPr lang="ru-RU" sz="2000">
                        <a:effectLst/>
                        <a:latin typeface="Times New Roman"/>
                        <a:ea typeface="Times New Roman"/>
                      </a:endParaRPr>
                    </a:p>
                  </a:txBody>
                  <a:tcPr marL="68580" marR="68580" marT="0" marB="0"/>
                </a:tc>
                <a:tc>
                  <a:txBody>
                    <a:bodyPr/>
                    <a:lstStyle/>
                    <a:p>
                      <a:pPr algn="l">
                        <a:lnSpc>
                          <a:spcPct val="115000"/>
                        </a:lnSpc>
                        <a:spcAft>
                          <a:spcPts val="0"/>
                        </a:spcAft>
                      </a:pPr>
                      <a:r>
                        <a:rPr lang="az-Cyrl-AZ" sz="2000" dirty="0">
                          <a:effectLst/>
                        </a:rPr>
                        <a:t>Валюта цены контракта</a:t>
                      </a:r>
                      <a:endParaRPr lang="ru-RU" sz="2000" dirty="0">
                        <a:effectLst/>
                      </a:endParaRPr>
                    </a:p>
                    <a:p>
                      <a:pPr algn="l">
                        <a:lnSpc>
                          <a:spcPct val="115000"/>
                        </a:lnSpc>
                        <a:spcAft>
                          <a:spcPts val="0"/>
                        </a:spcAft>
                      </a:pPr>
                      <a:r>
                        <a:rPr lang="az-Cyrl-AZ" sz="2000" dirty="0">
                          <a:effectLst/>
                        </a:rPr>
                        <a:t>Валюта платежа</a:t>
                      </a:r>
                      <a:endParaRPr lang="ru-RU" sz="2000" dirty="0">
                        <a:effectLst/>
                      </a:endParaRPr>
                    </a:p>
                    <a:p>
                      <a:pPr algn="l">
                        <a:lnSpc>
                          <a:spcPct val="115000"/>
                        </a:lnSpc>
                        <a:spcAft>
                          <a:spcPts val="0"/>
                        </a:spcAft>
                      </a:pPr>
                      <a:r>
                        <a:rPr lang="az-Cyrl-AZ" sz="2000" dirty="0">
                          <a:effectLst/>
                        </a:rPr>
                        <a:t>Валюта кредита</a:t>
                      </a:r>
                      <a:endParaRPr lang="ru-RU" sz="2000" dirty="0">
                        <a:effectLst/>
                      </a:endParaRPr>
                    </a:p>
                    <a:p>
                      <a:pPr algn="l">
                        <a:lnSpc>
                          <a:spcPct val="115000"/>
                        </a:lnSpc>
                        <a:spcAft>
                          <a:spcPts val="0"/>
                        </a:spcAft>
                      </a:pPr>
                      <a:r>
                        <a:rPr lang="az-Cyrl-AZ" sz="2000" dirty="0">
                          <a:effectLst/>
                        </a:rPr>
                        <a:t>Валюта клиринга</a:t>
                      </a:r>
                      <a:endParaRPr lang="ru-RU" sz="2000" dirty="0">
                        <a:effectLst/>
                      </a:endParaRPr>
                    </a:p>
                    <a:p>
                      <a:pPr algn="l">
                        <a:lnSpc>
                          <a:spcPct val="115000"/>
                        </a:lnSpc>
                        <a:spcAft>
                          <a:spcPts val="0"/>
                        </a:spcAft>
                      </a:pPr>
                      <a:r>
                        <a:rPr lang="az-Cyrl-AZ" sz="2000" dirty="0">
                          <a:effectLst/>
                        </a:rPr>
                        <a:t>Валюта векселя</a:t>
                      </a:r>
                      <a:endParaRPr lang="ru-RU" sz="2000" dirty="0">
                        <a:effectLst/>
                        <a:latin typeface="Times New Roman"/>
                        <a:ea typeface="Times New Roman"/>
                      </a:endParaRPr>
                    </a:p>
                  </a:txBody>
                  <a:tcPr marL="68580" marR="68580" marT="0" marB="0"/>
                </a:tc>
              </a:tr>
            </a:tbl>
          </a:graphicData>
        </a:graphic>
      </p:graphicFrame>
      <p:sp>
        <p:nvSpPr>
          <p:cNvPr id="3" name="Номер слайда 2"/>
          <p:cNvSpPr>
            <a:spLocks noGrp="1"/>
          </p:cNvSpPr>
          <p:nvPr>
            <p:ph type="sldNum" sz="quarter" idx="12"/>
          </p:nvPr>
        </p:nvSpPr>
        <p:spPr/>
        <p:txBody>
          <a:bodyPr/>
          <a:lstStyle/>
          <a:p>
            <a:fld id="{B19B0651-EE4F-4900-A07F-96A6BFA9D0F0}" type="slidenum">
              <a:rPr lang="ru-RU" smtClean="0"/>
              <a:t>19</a:t>
            </a:fld>
            <a:endParaRPr lang="ru-RU"/>
          </a:p>
        </p:txBody>
      </p:sp>
    </p:spTree>
    <p:extLst>
      <p:ext uri="{BB962C8B-B14F-4D97-AF65-F5344CB8AC3E}">
        <p14:creationId xmlns:p14="http://schemas.microsoft.com/office/powerpoint/2010/main" val="72692706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Тема 7. Факторы влияющие на валютный курс</a:t>
            </a:r>
          </a:p>
        </p:txBody>
      </p:sp>
      <p:sp>
        <p:nvSpPr>
          <p:cNvPr id="3" name="Объект 2"/>
          <p:cNvSpPr>
            <a:spLocks noGrp="1"/>
          </p:cNvSpPr>
          <p:nvPr>
            <p:ph idx="1"/>
          </p:nvPr>
        </p:nvSpPr>
        <p:spPr/>
        <p:txBody>
          <a:bodyPr>
            <a:normAutofit fontScale="85000" lnSpcReduction="20000"/>
          </a:bodyPr>
          <a:lstStyle/>
          <a:p>
            <a:pPr marL="0" indent="0">
              <a:buNone/>
            </a:pPr>
            <a:r>
              <a:rPr lang="ru-RU" dirty="0"/>
              <a:t>7.1. Индикаторы для фундаментального анализа</a:t>
            </a:r>
          </a:p>
          <a:p>
            <a:pPr marL="0" indent="0">
              <a:buNone/>
            </a:pPr>
            <a:r>
              <a:rPr lang="ru-RU" dirty="0"/>
              <a:t>7.2. Факторы, определяющие состояние экономики </a:t>
            </a:r>
            <a:r>
              <a:rPr lang="ru-RU" dirty="0" smtClean="0"/>
              <a:t>страны</a:t>
            </a:r>
            <a:endParaRPr lang="ru-RU" dirty="0"/>
          </a:p>
          <a:p>
            <a:pPr marL="0" indent="0">
              <a:buNone/>
            </a:pPr>
            <a:r>
              <a:rPr lang="ru-RU" dirty="0"/>
              <a:t>7.3. Экономические индикаторы (</a:t>
            </a:r>
            <a:r>
              <a:rPr lang="ru-RU" dirty="0" err="1"/>
              <a:t>Economic</a:t>
            </a:r>
            <a:r>
              <a:rPr lang="ru-RU" dirty="0"/>
              <a:t> </a:t>
            </a:r>
            <a:r>
              <a:rPr lang="ru-RU" dirty="0" err="1"/>
              <a:t>Indicators</a:t>
            </a:r>
            <a:r>
              <a:rPr lang="ru-RU" dirty="0"/>
              <a:t>)</a:t>
            </a:r>
          </a:p>
          <a:p>
            <a:pPr marL="0" indent="0">
              <a:buNone/>
            </a:pPr>
            <a:r>
              <a:rPr lang="ru-RU" dirty="0"/>
              <a:t>7.4. Индикаторы промышленного сектора (</a:t>
            </a:r>
            <a:r>
              <a:rPr lang="ru-RU" dirty="0" err="1"/>
              <a:t>Industrial</a:t>
            </a:r>
            <a:r>
              <a:rPr lang="ru-RU" dirty="0"/>
              <a:t> </a:t>
            </a:r>
            <a:r>
              <a:rPr lang="ru-RU" dirty="0" err="1"/>
              <a:t>Sector</a:t>
            </a:r>
            <a:r>
              <a:rPr lang="ru-RU" dirty="0"/>
              <a:t> </a:t>
            </a:r>
            <a:r>
              <a:rPr lang="ru-RU" dirty="0" err="1"/>
              <a:t>Indicators</a:t>
            </a:r>
            <a:r>
              <a:rPr lang="ru-RU" dirty="0"/>
              <a:t>)</a:t>
            </a:r>
          </a:p>
          <a:p>
            <a:pPr marL="0" indent="0">
              <a:buNone/>
            </a:pPr>
            <a:r>
              <a:rPr lang="ru-RU" dirty="0"/>
              <a:t>7.5. Показатели строительства (</a:t>
            </a:r>
            <a:r>
              <a:rPr lang="ru-RU" dirty="0" err="1"/>
              <a:t>Construction</a:t>
            </a:r>
            <a:r>
              <a:rPr lang="ru-RU" dirty="0"/>
              <a:t> </a:t>
            </a:r>
            <a:r>
              <a:rPr lang="ru-RU" dirty="0" err="1"/>
              <a:t>Data</a:t>
            </a:r>
            <a:r>
              <a:rPr lang="ru-RU" dirty="0"/>
              <a:t>)</a:t>
            </a:r>
          </a:p>
          <a:p>
            <a:pPr marL="0" indent="0">
              <a:buNone/>
            </a:pPr>
            <a:r>
              <a:rPr lang="ru-RU" dirty="0"/>
              <a:t>7.6. Показатели инфляции (</a:t>
            </a:r>
            <a:r>
              <a:rPr lang="ru-RU" dirty="0" err="1"/>
              <a:t>Inflation</a:t>
            </a:r>
            <a:r>
              <a:rPr lang="ru-RU" dirty="0"/>
              <a:t> </a:t>
            </a:r>
            <a:r>
              <a:rPr lang="ru-RU" dirty="0" err="1"/>
              <a:t>Indicators</a:t>
            </a:r>
            <a:r>
              <a:rPr lang="ru-RU" dirty="0"/>
              <a:t>)</a:t>
            </a:r>
          </a:p>
          <a:p>
            <a:pPr marL="0" indent="0">
              <a:buNone/>
            </a:pPr>
            <a:r>
              <a:rPr lang="ru-RU" dirty="0"/>
              <a:t>7.7. Платежные балансы (</a:t>
            </a:r>
            <a:r>
              <a:rPr lang="en-US" dirty="0"/>
              <a:t>Balance of Payments</a:t>
            </a:r>
            <a:r>
              <a:rPr lang="ru-RU" dirty="0"/>
              <a:t>)</a:t>
            </a:r>
          </a:p>
          <a:p>
            <a:pPr marL="0" indent="0">
              <a:buNone/>
            </a:pPr>
            <a:r>
              <a:rPr lang="ru-RU" dirty="0"/>
              <a:t>7.8. Показатели занятости (</a:t>
            </a:r>
            <a:r>
              <a:rPr lang="ru-RU" dirty="0" err="1"/>
              <a:t>Employment</a:t>
            </a:r>
            <a:r>
              <a:rPr lang="ru-RU" dirty="0"/>
              <a:t> </a:t>
            </a:r>
            <a:r>
              <a:rPr lang="ru-RU" dirty="0" err="1"/>
              <a:t>Indicators</a:t>
            </a:r>
            <a:r>
              <a:rPr lang="ru-RU" dirty="0"/>
              <a:t>)</a:t>
            </a:r>
          </a:p>
          <a:p>
            <a:pPr marL="0" indent="0">
              <a:buNone/>
            </a:pPr>
            <a:r>
              <a:rPr lang="ru-RU" dirty="0"/>
              <a:t>7.9. Опережающие индикаторы (</a:t>
            </a:r>
            <a:r>
              <a:rPr lang="ru-RU" dirty="0" err="1"/>
              <a:t>Leading</a:t>
            </a:r>
            <a:r>
              <a:rPr lang="ru-RU" dirty="0"/>
              <a:t> </a:t>
            </a:r>
            <a:r>
              <a:rPr lang="ru-RU" dirty="0" err="1"/>
              <a:t>Indicators</a:t>
            </a:r>
            <a:r>
              <a:rPr lang="ru-RU" dirty="0"/>
              <a:t>)</a:t>
            </a:r>
          </a:p>
        </p:txBody>
      </p:sp>
      <p:sp>
        <p:nvSpPr>
          <p:cNvPr id="4" name="Номер слайда 3"/>
          <p:cNvSpPr>
            <a:spLocks noGrp="1"/>
          </p:cNvSpPr>
          <p:nvPr>
            <p:ph type="sldNum" sz="quarter" idx="12"/>
          </p:nvPr>
        </p:nvSpPr>
        <p:spPr/>
        <p:txBody>
          <a:bodyPr/>
          <a:lstStyle/>
          <a:p>
            <a:fld id="{B19B0651-EE4F-4900-A07F-96A6BFA9D0F0}" type="slidenum">
              <a:rPr lang="ru-RU" smtClean="0"/>
              <a:t>190</a:t>
            </a:fld>
            <a:endParaRPr lang="ru-RU"/>
          </a:p>
        </p:txBody>
      </p:sp>
    </p:spTree>
    <p:extLst>
      <p:ext uri="{BB962C8B-B14F-4D97-AF65-F5344CB8AC3E}">
        <p14:creationId xmlns:p14="http://schemas.microsoft.com/office/powerpoint/2010/main" val="74590096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7.1. Индикаторы для фундаментального </a:t>
            </a:r>
            <a:r>
              <a:rPr lang="ru-RU" dirty="0" smtClean="0"/>
              <a:t>анализа</a:t>
            </a:r>
            <a:endParaRPr lang="ru-RU" dirty="0"/>
          </a:p>
        </p:txBody>
      </p:sp>
      <p:sp>
        <p:nvSpPr>
          <p:cNvPr id="3" name="Объект 2"/>
          <p:cNvSpPr>
            <a:spLocks noGrp="1"/>
          </p:cNvSpPr>
          <p:nvPr>
            <p:ph idx="1"/>
          </p:nvPr>
        </p:nvSpPr>
        <p:spPr/>
        <p:txBody>
          <a:bodyPr>
            <a:normAutofit fontScale="47500" lnSpcReduction="20000"/>
          </a:bodyPr>
          <a:lstStyle/>
          <a:p>
            <a:pPr lvl="0"/>
            <a:r>
              <a:rPr lang="ru-RU" dirty="0"/>
              <a:t>Состояние мировой экономики:</a:t>
            </a:r>
          </a:p>
          <a:p>
            <a:pPr lvl="1"/>
            <a:r>
              <a:rPr lang="ru-RU" dirty="0"/>
              <a:t>Темпы роста мирового ВВП и ВВП ведущих стран</a:t>
            </a:r>
          </a:p>
          <a:p>
            <a:pPr lvl="1"/>
            <a:r>
              <a:rPr lang="ru-RU" dirty="0"/>
              <a:t>Индексы фондовых рынков мира</a:t>
            </a:r>
          </a:p>
          <a:p>
            <a:pPr lvl="1"/>
            <a:r>
              <a:rPr lang="ru-RU" dirty="0"/>
              <a:t>Информация о международных товарных рынках и рынках капиталов</a:t>
            </a:r>
          </a:p>
          <a:p>
            <a:pPr lvl="0"/>
            <a:r>
              <a:rPr lang="ru-RU" dirty="0"/>
              <a:t>Состояние экономики страны:</a:t>
            </a:r>
          </a:p>
          <a:p>
            <a:pPr lvl="1"/>
            <a:r>
              <a:rPr lang="ru-RU" dirty="0"/>
              <a:t>ВВП страны, индексы потребительских цен, объемов производства и т.д.</a:t>
            </a:r>
          </a:p>
          <a:p>
            <a:pPr lvl="1"/>
            <a:r>
              <a:rPr lang="ru-RU" dirty="0"/>
              <a:t>Дефицит торгового баланса и его динамика</a:t>
            </a:r>
          </a:p>
          <a:p>
            <a:pPr lvl="1"/>
            <a:r>
              <a:rPr lang="ru-RU" dirty="0"/>
              <a:t>Данные о безработице и социальные показатели</a:t>
            </a:r>
          </a:p>
          <a:p>
            <a:pPr lvl="0"/>
            <a:r>
              <a:rPr lang="ru-RU" dirty="0"/>
              <a:t>Денежно-кредитная политика ЦБ:</a:t>
            </a:r>
          </a:p>
          <a:p>
            <a:pPr lvl="1"/>
            <a:r>
              <a:rPr lang="ru-RU" dirty="0"/>
              <a:t>Изменение учетной ставки ЦБ</a:t>
            </a:r>
          </a:p>
          <a:p>
            <a:pPr lvl="1"/>
            <a:r>
              <a:rPr lang="ru-RU" dirty="0"/>
              <a:t>Изменение нормативов ЦБ</a:t>
            </a:r>
          </a:p>
          <a:p>
            <a:pPr lvl="1"/>
            <a:r>
              <a:rPr lang="ru-RU" dirty="0"/>
              <a:t>Интервенции ЦБ</a:t>
            </a:r>
          </a:p>
          <a:p>
            <a:pPr lvl="0"/>
            <a:r>
              <a:rPr lang="ru-RU" dirty="0"/>
              <a:t>Информация о смежных рынках:</a:t>
            </a:r>
          </a:p>
          <a:p>
            <a:pPr lvl="1"/>
            <a:r>
              <a:rPr lang="ru-RU" dirty="0"/>
              <a:t>Изменение внешнеторговой политики</a:t>
            </a:r>
          </a:p>
          <a:p>
            <a:pPr lvl="1"/>
            <a:r>
              <a:rPr lang="ru-RU" dirty="0"/>
              <a:t>Состояние фондового рынка</a:t>
            </a:r>
          </a:p>
          <a:p>
            <a:pPr lvl="1"/>
            <a:r>
              <a:rPr lang="ru-RU" dirty="0"/>
              <a:t>Состояние рынка производных</a:t>
            </a:r>
          </a:p>
          <a:p>
            <a:pPr lvl="0"/>
            <a:r>
              <a:rPr lang="ru-RU" dirty="0"/>
              <a:t>Политические и природные факторы:</a:t>
            </a:r>
          </a:p>
          <a:p>
            <a:pPr lvl="1"/>
            <a:r>
              <a:rPr lang="ru-RU" dirty="0"/>
              <a:t>Военные конфликты</a:t>
            </a:r>
          </a:p>
          <a:p>
            <a:pPr lvl="1"/>
            <a:r>
              <a:rPr lang="ru-RU" dirty="0"/>
              <a:t>Заявления политического руководства страны, правительства</a:t>
            </a:r>
          </a:p>
          <a:p>
            <a:pPr lvl="1"/>
            <a:r>
              <a:rPr lang="ru-RU" dirty="0"/>
              <a:t>Политические новости и слухи</a:t>
            </a:r>
          </a:p>
          <a:p>
            <a:pPr lvl="1"/>
            <a:r>
              <a:rPr lang="ru-RU" dirty="0"/>
              <a:t>Форс-мажорные обстоятельства</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191</a:t>
            </a:fld>
            <a:endParaRPr lang="ru-RU"/>
          </a:p>
        </p:txBody>
      </p:sp>
    </p:spTree>
    <p:extLst>
      <p:ext uri="{BB962C8B-B14F-4D97-AF65-F5344CB8AC3E}">
        <p14:creationId xmlns:p14="http://schemas.microsoft.com/office/powerpoint/2010/main" val="2981918549"/>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7.2. Факторы, определяющие состояние экономики страны</a:t>
            </a:r>
          </a:p>
        </p:txBody>
      </p:sp>
      <p:sp>
        <p:nvSpPr>
          <p:cNvPr id="3" name="Объект 2"/>
          <p:cNvSpPr>
            <a:spLocks noGrp="1"/>
          </p:cNvSpPr>
          <p:nvPr>
            <p:ph idx="1"/>
          </p:nvPr>
        </p:nvSpPr>
        <p:spPr/>
        <p:txBody>
          <a:bodyPr>
            <a:noAutofit/>
          </a:bodyPr>
          <a:lstStyle/>
          <a:p>
            <a:pPr marL="0" indent="0">
              <a:buNone/>
            </a:pPr>
            <a:r>
              <a:rPr lang="az-Cyrl-AZ" sz="1600" b="1" dirty="0"/>
              <a:t>Продажи новых домов</a:t>
            </a:r>
            <a:r>
              <a:rPr lang="az-Cyrl-AZ" sz="1600" dirty="0"/>
              <a:t> – измеряет количество новых построенных домов, проданных в течении месяца. Уровень продаж новых домов показывает тренд жилищного рынка и, с другой стороны, направление движения экономики, а также покупки мебели и домашних приборов.</a:t>
            </a:r>
            <a:endParaRPr lang="ru-RU" sz="1600" dirty="0"/>
          </a:p>
          <a:p>
            <a:pPr marL="0" indent="0">
              <a:buNone/>
            </a:pPr>
            <a:r>
              <a:rPr lang="az-Cyrl-AZ" sz="1600" b="1" dirty="0" smtClean="0"/>
              <a:t>Новые </a:t>
            </a:r>
            <a:r>
              <a:rPr lang="az-Cyrl-AZ" sz="1600" b="1" dirty="0"/>
              <a:t>заявки на пособие по безработице</a:t>
            </a:r>
            <a:r>
              <a:rPr lang="az-Cyrl-AZ" sz="1600" dirty="0"/>
              <a:t> – еженедельный показатель количества людей, обратившихся за пособием по безработице первый раз. Растущий (убывающий) тренд характеризует ухудшающийся (улучшающийся) рынок труда. Чем меньше людей обращаются за пособием по безработице, тем меньше безработных. Каждая новая работа – это новый источник дохода и дополнительная покупательная способность.</a:t>
            </a:r>
            <a:endParaRPr lang="ru-RU" sz="1600" dirty="0"/>
          </a:p>
          <a:p>
            <a:pPr marL="0" indent="0">
              <a:buNone/>
            </a:pPr>
            <a:r>
              <a:rPr lang="az-Cyrl-AZ" sz="1600" b="1" dirty="0" smtClean="0"/>
              <a:t>Аукционы </a:t>
            </a:r>
            <a:r>
              <a:rPr lang="az-Cyrl-AZ" sz="1600" b="1" dirty="0"/>
              <a:t>по казначейским векселям </a:t>
            </a:r>
            <a:r>
              <a:rPr lang="az-Cyrl-AZ" sz="1600" dirty="0"/>
              <a:t>– проводятся еженедельно, здесь определяются процентные ставки по обязательствам правительства США, которое гарантирует выплату как основной суммы долга, так и процента. Казначейские векселя продаются на аукционе дешевле номинала, а погашаются в конце срока обращения по номиналу.</a:t>
            </a:r>
            <a:endParaRPr lang="ru-RU" sz="1600" dirty="0"/>
          </a:p>
          <a:p>
            <a:pPr marL="0" indent="0">
              <a:buNone/>
            </a:pPr>
            <a:r>
              <a:rPr lang="az-Cyrl-AZ" sz="1600" b="1" dirty="0" smtClean="0"/>
              <a:t>Изменение </a:t>
            </a:r>
            <a:r>
              <a:rPr lang="az-Cyrl-AZ" sz="1600" b="1" dirty="0"/>
              <a:t>учетной ставки ФРС США</a:t>
            </a:r>
            <a:r>
              <a:rPr lang="az-Cyrl-AZ" sz="1600" dirty="0"/>
              <a:t> – в настоящее время учетная ставка является основным инструментом денежно-кредитной политики ФРС. </a:t>
            </a:r>
            <a:endParaRPr lang="ru-RU" sz="1600" dirty="0"/>
          </a:p>
          <a:p>
            <a:pPr marL="0" indent="0">
              <a:buNone/>
            </a:pPr>
            <a:r>
              <a:rPr lang="az-Cyrl-AZ" sz="1600" b="1" dirty="0" smtClean="0"/>
              <a:t>Заказы </a:t>
            </a:r>
            <a:r>
              <a:rPr lang="az-Cyrl-AZ" sz="1600" b="1" dirty="0"/>
              <a:t>на товары длительного пользования</a:t>
            </a:r>
            <a:r>
              <a:rPr lang="az-Cyrl-AZ" sz="1600" dirty="0"/>
              <a:t> – показывают количество новых заказов, размещенных у местных производителей для немедленной поставки или поставки в будущем. </a:t>
            </a:r>
            <a:endParaRPr lang="ru-RU" sz="1600" dirty="0"/>
          </a:p>
        </p:txBody>
      </p:sp>
      <p:sp>
        <p:nvSpPr>
          <p:cNvPr id="4" name="Номер слайда 3"/>
          <p:cNvSpPr>
            <a:spLocks noGrp="1"/>
          </p:cNvSpPr>
          <p:nvPr>
            <p:ph type="sldNum" sz="quarter" idx="12"/>
          </p:nvPr>
        </p:nvSpPr>
        <p:spPr/>
        <p:txBody>
          <a:bodyPr/>
          <a:lstStyle/>
          <a:p>
            <a:fld id="{B19B0651-EE4F-4900-A07F-96A6BFA9D0F0}" type="slidenum">
              <a:rPr lang="ru-RU" smtClean="0"/>
              <a:t>192</a:t>
            </a:fld>
            <a:endParaRPr lang="ru-RU"/>
          </a:p>
        </p:txBody>
      </p:sp>
    </p:spTree>
    <p:extLst>
      <p:ext uri="{BB962C8B-B14F-4D97-AF65-F5344CB8AC3E}">
        <p14:creationId xmlns:p14="http://schemas.microsoft.com/office/powerpoint/2010/main" val="302610203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7.3. Экономические индикаторы (</a:t>
            </a:r>
            <a:r>
              <a:rPr lang="ru-RU" dirty="0" err="1"/>
              <a:t>Economic</a:t>
            </a:r>
            <a:r>
              <a:rPr lang="ru-RU" dirty="0"/>
              <a:t> </a:t>
            </a:r>
            <a:r>
              <a:rPr lang="ru-RU" dirty="0" err="1"/>
              <a:t>Indicators</a:t>
            </a:r>
            <a:r>
              <a:rPr lang="ru-RU" dirty="0" smtClean="0"/>
              <a:t>)</a:t>
            </a:r>
            <a:endParaRPr lang="ru-RU" dirty="0"/>
          </a:p>
        </p:txBody>
      </p:sp>
      <p:sp>
        <p:nvSpPr>
          <p:cNvPr id="3" name="Объект 2"/>
          <p:cNvSpPr>
            <a:spLocks noGrp="1"/>
          </p:cNvSpPr>
          <p:nvPr>
            <p:ph idx="1"/>
          </p:nvPr>
        </p:nvSpPr>
        <p:spPr/>
        <p:txBody>
          <a:bodyPr>
            <a:noAutofit/>
          </a:bodyPr>
          <a:lstStyle/>
          <a:p>
            <a:r>
              <a:rPr lang="az-Cyrl-AZ" sz="1600" b="1" i="1" dirty="0"/>
              <a:t>Валовой национальный продукт (The Gross National Product). </a:t>
            </a:r>
            <a:r>
              <a:rPr lang="az-Cyrl-AZ" sz="1600" dirty="0"/>
              <a:t>Валовой национальный продукт (ВНП) характеризует совершенство экономики в целом. </a:t>
            </a:r>
            <a:endParaRPr lang="ru-RU" sz="1600" dirty="0"/>
          </a:p>
          <a:p>
            <a:r>
              <a:rPr lang="az-Cyrl-AZ" sz="1600" b="1" i="1" dirty="0"/>
              <a:t>Валовой внутренний продукт (The Gross Domestic Product). </a:t>
            </a:r>
            <a:r>
              <a:rPr lang="az-Cyrl-AZ" sz="1600" dirty="0"/>
              <a:t>Валовой внутренний продукт (ВВП) представляет собой сумму всех товаров и услуг, произведенных в США как отечественными, так и зарубежными компаниями. </a:t>
            </a:r>
            <a:endParaRPr lang="az-Cyrl-AZ" sz="1600" dirty="0" smtClean="0"/>
          </a:p>
          <a:p>
            <a:r>
              <a:rPr lang="az-Cyrl-AZ" sz="1600" b="1" i="1" dirty="0" smtClean="0"/>
              <a:t>Потребительский </a:t>
            </a:r>
            <a:r>
              <a:rPr lang="az-Cyrl-AZ" sz="1600" b="1" i="1" dirty="0"/>
              <a:t>индекс </a:t>
            </a:r>
            <a:r>
              <a:rPr lang="az-Cyrl-AZ" sz="1600" b="1" dirty="0"/>
              <a:t>(</a:t>
            </a:r>
            <a:r>
              <a:rPr lang="az-Cyrl-AZ" sz="1600" b="1" i="1" dirty="0"/>
              <a:t>Consumption Spending</a:t>
            </a:r>
            <a:r>
              <a:rPr lang="az-Cyrl-AZ" sz="1600" b="1" dirty="0"/>
              <a:t>). </a:t>
            </a:r>
            <a:r>
              <a:rPr lang="az-Cyrl-AZ" sz="1600" dirty="0" smtClean="0"/>
              <a:t>Решение </a:t>
            </a:r>
            <a:r>
              <a:rPr lang="az-Cyrl-AZ" sz="1600" dirty="0"/>
              <a:t>потребителя расходовать средства или сохранять их по своей природе носит психологический характер. Уверенность потребителя – это тоже важный индикатор склонности потребителей, располагающих чистым доходом, переходить от сбережения средств к потреблению.</a:t>
            </a:r>
            <a:endParaRPr lang="ru-RU" sz="1600" dirty="0"/>
          </a:p>
          <a:p>
            <a:r>
              <a:rPr lang="az-Cyrl-AZ" sz="1600" b="1" i="1" dirty="0"/>
              <a:t>Индекс объема инвестиций </a:t>
            </a:r>
            <a:r>
              <a:rPr lang="en-US" sz="1600" b="1" dirty="0"/>
              <a:t>(</a:t>
            </a:r>
            <a:r>
              <a:rPr lang="en-US" sz="1600" b="1" i="1" dirty="0"/>
              <a:t>Investment Spending</a:t>
            </a:r>
            <a:r>
              <a:rPr lang="en-US" sz="1600" b="1" dirty="0"/>
              <a:t>). </a:t>
            </a:r>
            <a:r>
              <a:rPr lang="az-Cyrl-AZ" sz="1600" i="1" dirty="0"/>
              <a:t>Инвестиции—</a:t>
            </a:r>
            <a:r>
              <a:rPr lang="az-Cyrl-AZ" sz="1600" dirty="0"/>
              <a:t>или валовые частные внутренние вложения—состоят из фиксированных вложений и стоимости товаров на складах.</a:t>
            </a:r>
            <a:endParaRPr lang="ru-RU" sz="1600" dirty="0"/>
          </a:p>
          <a:p>
            <a:r>
              <a:rPr lang="az-Cyrl-AZ" sz="1600" b="1" i="1" dirty="0"/>
              <a:t>Индекс правительственные расходов (Government Spending). </a:t>
            </a:r>
            <a:r>
              <a:rPr lang="az-Cyrl-AZ" sz="1600" dirty="0" smtClean="0"/>
              <a:t>Например</a:t>
            </a:r>
            <a:r>
              <a:rPr lang="az-Cyrl-AZ" sz="1600" dirty="0"/>
              <a:t>, расходы США на оборону до 1990 </a:t>
            </a:r>
            <a:r>
              <a:rPr lang="az-Cyrl-AZ" sz="1600" dirty="0" smtClean="0"/>
              <a:t>г. </a:t>
            </a:r>
            <a:r>
              <a:rPr lang="az-Cyrl-AZ" sz="1600" dirty="0"/>
              <a:t>играли важную роль в обеспечении общей занятости в США. </a:t>
            </a:r>
            <a:r>
              <a:rPr lang="az-Cyrl-AZ" sz="1600" b="1" i="1" dirty="0" smtClean="0"/>
              <a:t>Индекс </a:t>
            </a:r>
            <a:r>
              <a:rPr lang="az-Cyrl-AZ" sz="1600" b="1" i="1" dirty="0"/>
              <a:t>чистого торгового объема (Net Trade). </a:t>
            </a:r>
            <a:r>
              <a:rPr lang="az-Cyrl-AZ" sz="1600" dirty="0" smtClean="0"/>
              <a:t>Образование </a:t>
            </a:r>
            <a:r>
              <a:rPr lang="az-Cyrl-AZ" sz="1600" dirty="0"/>
              <a:t>за последние десятилетия торгового дефицита США замедлило рост ВНП. </a:t>
            </a:r>
            <a:endParaRPr lang="ru-RU" sz="1600" dirty="0"/>
          </a:p>
        </p:txBody>
      </p:sp>
      <p:sp>
        <p:nvSpPr>
          <p:cNvPr id="4" name="Номер слайда 3"/>
          <p:cNvSpPr>
            <a:spLocks noGrp="1"/>
          </p:cNvSpPr>
          <p:nvPr>
            <p:ph type="sldNum" sz="quarter" idx="12"/>
          </p:nvPr>
        </p:nvSpPr>
        <p:spPr/>
        <p:txBody>
          <a:bodyPr/>
          <a:lstStyle/>
          <a:p>
            <a:fld id="{B19B0651-EE4F-4900-A07F-96A6BFA9D0F0}" type="slidenum">
              <a:rPr lang="ru-RU" smtClean="0"/>
              <a:t>193</a:t>
            </a:fld>
            <a:endParaRPr lang="ru-RU"/>
          </a:p>
        </p:txBody>
      </p:sp>
    </p:spTree>
    <p:extLst>
      <p:ext uri="{BB962C8B-B14F-4D97-AF65-F5344CB8AC3E}">
        <p14:creationId xmlns:p14="http://schemas.microsoft.com/office/powerpoint/2010/main" val="365087832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7.4. Индикаторы промышленного сектора (</a:t>
            </a:r>
            <a:r>
              <a:rPr lang="ru-RU" dirty="0" err="1"/>
              <a:t>Industrial</a:t>
            </a:r>
            <a:r>
              <a:rPr lang="ru-RU" dirty="0"/>
              <a:t> </a:t>
            </a:r>
            <a:r>
              <a:rPr lang="ru-RU" dirty="0" err="1"/>
              <a:t>Sector</a:t>
            </a:r>
            <a:r>
              <a:rPr lang="ru-RU" dirty="0"/>
              <a:t> </a:t>
            </a:r>
            <a:r>
              <a:rPr lang="ru-RU" dirty="0" err="1"/>
              <a:t>Indicators</a:t>
            </a:r>
            <a:r>
              <a:rPr lang="ru-RU" dirty="0" smtClean="0"/>
              <a:t>)</a:t>
            </a:r>
            <a:endParaRPr lang="ru-RU" dirty="0"/>
          </a:p>
        </p:txBody>
      </p:sp>
      <p:sp>
        <p:nvSpPr>
          <p:cNvPr id="3" name="Объект 2"/>
          <p:cNvSpPr>
            <a:spLocks noGrp="1"/>
          </p:cNvSpPr>
          <p:nvPr>
            <p:ph idx="1"/>
          </p:nvPr>
        </p:nvSpPr>
        <p:spPr/>
        <p:txBody>
          <a:bodyPr>
            <a:normAutofit fontScale="55000" lnSpcReduction="20000"/>
          </a:bodyPr>
          <a:lstStyle/>
          <a:p>
            <a:r>
              <a:rPr lang="az-Cyrl-AZ" b="1" i="1" dirty="0"/>
              <a:t>Индекс промышленного производства (Industrial Production). </a:t>
            </a:r>
            <a:r>
              <a:rPr lang="az-Cyrl-AZ" dirty="0"/>
              <a:t>Характеризует объем общей продукции национальных промышленных, коммунальных и горнодобывающих предприятий. </a:t>
            </a:r>
            <a:endParaRPr lang="ru-RU" dirty="0"/>
          </a:p>
          <a:p>
            <a:r>
              <a:rPr lang="az-Cyrl-AZ" b="1" i="1" dirty="0"/>
              <a:t>Индекс использования производственной мощности (Capacity Utilization</a:t>
            </a:r>
            <a:r>
              <a:rPr lang="az-Cyrl-AZ" b="1" i="1" dirty="0" smtClean="0"/>
              <a:t>). </a:t>
            </a:r>
            <a:r>
              <a:rPr lang="az-Cyrl-AZ" dirty="0" smtClean="0"/>
              <a:t>Характеризует </a:t>
            </a:r>
            <a:r>
              <a:rPr lang="az-Cyrl-AZ" dirty="0"/>
              <a:t>общий объем промышленного производства, отнесенный к общей производственной мощности. Под последней имеется в виду максимальный уровень производства, на который предприятие может выйти при нормальных деловых условиях. </a:t>
            </a:r>
            <a:endParaRPr lang="ru-RU" dirty="0"/>
          </a:p>
          <a:p>
            <a:r>
              <a:rPr lang="az-Cyrl-AZ" b="1" i="1" dirty="0"/>
              <a:t>Индекс промышленных заказов(Factory Orders</a:t>
            </a:r>
            <a:r>
              <a:rPr lang="az-Cyrl-AZ" b="1" i="1" dirty="0" smtClean="0"/>
              <a:t>) х</a:t>
            </a:r>
            <a:r>
              <a:rPr lang="az-Cyrl-AZ" dirty="0" smtClean="0"/>
              <a:t>арактеризует </a:t>
            </a:r>
            <a:r>
              <a:rPr lang="az-Cyrl-AZ" dirty="0"/>
              <a:t>общий объем заказов на товары долговременного и товары кратковременного пользования (ТКП). </a:t>
            </a:r>
            <a:endParaRPr lang="ru-RU" dirty="0"/>
          </a:p>
          <a:p>
            <a:r>
              <a:rPr lang="az-Cyrl-AZ" b="1" i="1" dirty="0"/>
              <a:t>Индекс заказов на товары длительного пользования (Durable Goods Orders</a:t>
            </a:r>
            <a:r>
              <a:rPr lang="az-Cyrl-AZ" b="1" i="1" dirty="0" smtClean="0"/>
              <a:t>) </a:t>
            </a:r>
            <a:r>
              <a:rPr lang="az-Cyrl-AZ" dirty="0" smtClean="0"/>
              <a:t>характеризует </a:t>
            </a:r>
            <a:r>
              <a:rPr lang="az-Cyrl-AZ" dirty="0"/>
              <a:t>выпуск продукции со сроком эксплуатации более трех лет. </a:t>
            </a:r>
            <a:endParaRPr lang="ru-RU" dirty="0"/>
          </a:p>
          <a:p>
            <a:r>
              <a:rPr lang="az-Cyrl-AZ" b="1" i="1" dirty="0" smtClean="0"/>
              <a:t>Индекс </a:t>
            </a:r>
            <a:r>
              <a:rPr lang="az-Cyrl-AZ" b="1" i="1" dirty="0"/>
              <a:t>складских запасов (Business Inventories)</a:t>
            </a:r>
            <a:r>
              <a:rPr lang="az-Cyrl-AZ" dirty="0"/>
              <a:t>. Основан на стоимости предметов, произведенных и помещенных на склады для последующей продажи.</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194</a:t>
            </a:fld>
            <a:endParaRPr lang="ru-RU"/>
          </a:p>
        </p:txBody>
      </p:sp>
    </p:spTree>
    <p:extLst>
      <p:ext uri="{BB962C8B-B14F-4D97-AF65-F5344CB8AC3E}">
        <p14:creationId xmlns:p14="http://schemas.microsoft.com/office/powerpoint/2010/main" val="141404362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7.5. Показатели строительства (</a:t>
            </a:r>
            <a:r>
              <a:rPr lang="ru-RU" dirty="0" err="1"/>
              <a:t>Construction</a:t>
            </a:r>
            <a:r>
              <a:rPr lang="ru-RU" dirty="0"/>
              <a:t> </a:t>
            </a:r>
            <a:r>
              <a:rPr lang="ru-RU" dirty="0" err="1"/>
              <a:t>Data</a:t>
            </a:r>
            <a:r>
              <a:rPr lang="ru-RU" dirty="0" smtClean="0"/>
              <a:t>)</a:t>
            </a:r>
            <a:endParaRPr lang="ru-RU" dirty="0"/>
          </a:p>
        </p:txBody>
      </p:sp>
      <p:sp>
        <p:nvSpPr>
          <p:cNvPr id="3" name="Объект 2"/>
          <p:cNvSpPr>
            <a:spLocks noGrp="1"/>
          </p:cNvSpPr>
          <p:nvPr>
            <p:ph idx="1"/>
          </p:nvPr>
        </p:nvSpPr>
        <p:spPr/>
        <p:txBody>
          <a:bodyPr anchor="ctr"/>
          <a:lstStyle/>
          <a:p>
            <a:pPr marL="0" indent="0">
              <a:buNone/>
            </a:pPr>
            <a:r>
              <a:rPr lang="az-Cyrl-AZ" dirty="0"/>
              <a:t>1. </a:t>
            </a:r>
            <a:r>
              <a:rPr lang="az-Cyrl-AZ" dirty="0" smtClean="0"/>
              <a:t>Число </a:t>
            </a:r>
            <a:r>
              <a:rPr lang="az-Cyrl-AZ" dirty="0"/>
              <a:t>разрешений на новое строительство и число нулевых </a:t>
            </a:r>
            <a:r>
              <a:rPr lang="az-Cyrl-AZ" dirty="0" smtClean="0"/>
              <a:t>циклов.</a:t>
            </a:r>
            <a:endParaRPr lang="ru-RU" dirty="0"/>
          </a:p>
          <a:p>
            <a:pPr marL="0" indent="0">
              <a:buNone/>
            </a:pPr>
            <a:r>
              <a:rPr lang="az-Cyrl-AZ" dirty="0"/>
              <a:t>2. </a:t>
            </a:r>
            <a:r>
              <a:rPr lang="az-Cyrl-AZ" dirty="0" smtClean="0"/>
              <a:t>Число </a:t>
            </a:r>
            <a:r>
              <a:rPr lang="az-Cyrl-AZ" dirty="0"/>
              <a:t>продаж новых и существующих односемейных </a:t>
            </a:r>
            <a:r>
              <a:rPr lang="az-Cyrl-AZ" dirty="0" smtClean="0"/>
              <a:t>домов.</a:t>
            </a:r>
            <a:endParaRPr lang="ru-RU" dirty="0"/>
          </a:p>
          <a:p>
            <a:pPr marL="0" indent="0">
              <a:buNone/>
            </a:pPr>
            <a:r>
              <a:rPr lang="az-Cyrl-AZ" dirty="0"/>
              <a:t>3. </a:t>
            </a:r>
            <a:r>
              <a:rPr lang="az-Cyrl-AZ" dirty="0" smtClean="0"/>
              <a:t>Расходы </a:t>
            </a:r>
            <a:r>
              <a:rPr lang="az-Cyrl-AZ" dirty="0"/>
              <a:t>на строительство.</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195</a:t>
            </a:fld>
            <a:endParaRPr lang="ru-RU"/>
          </a:p>
        </p:txBody>
      </p:sp>
    </p:spTree>
    <p:extLst>
      <p:ext uri="{BB962C8B-B14F-4D97-AF65-F5344CB8AC3E}">
        <p14:creationId xmlns:p14="http://schemas.microsoft.com/office/powerpoint/2010/main" val="164705568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7.6. Показатели инфляции </a:t>
            </a:r>
            <a:r>
              <a:rPr lang="ru-RU" dirty="0" smtClean="0"/>
              <a:t/>
            </a:r>
            <a:br>
              <a:rPr lang="ru-RU" dirty="0" smtClean="0"/>
            </a:br>
            <a:r>
              <a:rPr lang="ru-RU" dirty="0" smtClean="0"/>
              <a:t>(</a:t>
            </a:r>
            <a:r>
              <a:rPr lang="ru-RU" dirty="0" err="1"/>
              <a:t>Inflation</a:t>
            </a:r>
            <a:r>
              <a:rPr lang="ru-RU" dirty="0"/>
              <a:t> </a:t>
            </a:r>
            <a:r>
              <a:rPr lang="ru-RU" dirty="0" err="1"/>
              <a:t>Indicators</a:t>
            </a:r>
            <a:r>
              <a:rPr lang="ru-RU" dirty="0" smtClean="0"/>
              <a:t>)</a:t>
            </a:r>
            <a:endParaRPr lang="ru-RU" dirty="0"/>
          </a:p>
        </p:txBody>
      </p:sp>
      <p:sp>
        <p:nvSpPr>
          <p:cNvPr id="3" name="Объект 2"/>
          <p:cNvSpPr>
            <a:spLocks noGrp="1"/>
          </p:cNvSpPr>
          <p:nvPr>
            <p:ph idx="1"/>
          </p:nvPr>
        </p:nvSpPr>
        <p:spPr/>
        <p:txBody>
          <a:bodyPr>
            <a:normAutofit fontScale="47500" lnSpcReduction="20000"/>
          </a:bodyPr>
          <a:lstStyle/>
          <a:p>
            <a:r>
              <a:rPr lang="az-Cyrl-AZ" b="1" i="1" dirty="0"/>
              <a:t>Индекс цен производителей (Producer price index</a:t>
            </a:r>
            <a:r>
              <a:rPr lang="az-Cyrl-AZ" b="1" i="1" dirty="0" smtClean="0"/>
              <a:t>)</a:t>
            </a:r>
            <a:r>
              <a:rPr lang="az-Cyrl-AZ" dirty="0" smtClean="0"/>
              <a:t> </a:t>
            </a:r>
            <a:r>
              <a:rPr lang="az-Cyrl-AZ" dirty="0"/>
              <a:t>составлен из большинства секторов эконмики, таких как машиностроение, горное дело и сельское хозяйство. </a:t>
            </a:r>
            <a:r>
              <a:rPr lang="az-Cyrl-AZ" dirty="0" smtClean="0"/>
              <a:t>Набор для составления индекса содержит около 3400 товаров. В отличие от индекса потребительских цен, ИЦП не включает в себя импортные товары, услуги или налоги.</a:t>
            </a:r>
            <a:endParaRPr lang="ru-RU" dirty="0"/>
          </a:p>
          <a:p>
            <a:r>
              <a:rPr lang="az-Cyrl-AZ" b="1" i="1" dirty="0"/>
              <a:t>Индекс потребительских цен (Consumer price index</a:t>
            </a:r>
            <a:r>
              <a:rPr lang="az-Cyrl-AZ" b="1" i="1" dirty="0" smtClean="0"/>
              <a:t>)</a:t>
            </a:r>
            <a:r>
              <a:rPr lang="az-Cyrl-AZ" dirty="0" smtClean="0"/>
              <a:t> </a:t>
            </a:r>
            <a:r>
              <a:rPr lang="az-Cyrl-AZ" dirty="0"/>
              <a:t>отражает среднее изменение розничных цен для фиксированной корзины товаров и услуг. Показатели ИПЦ составлены из набора цен на продовольствие, жилье, одежду, горючее, транспорт и медицинские услуги, ежедневно приобретаемые и получаемые населением. </a:t>
            </a:r>
            <a:endParaRPr lang="az-Cyrl-AZ" dirty="0" smtClean="0"/>
          </a:p>
          <a:p>
            <a:r>
              <a:rPr lang="az-Cyrl-AZ" b="1" i="1" dirty="0" smtClean="0"/>
              <a:t>Дефлятор </a:t>
            </a:r>
            <a:r>
              <a:rPr lang="az-Cyrl-AZ" b="1" i="1" dirty="0"/>
              <a:t>ВНП (Gross national product implicit deflator</a:t>
            </a:r>
            <a:r>
              <a:rPr lang="az-Cyrl-AZ" b="1" i="1" dirty="0" smtClean="0"/>
              <a:t>) </a:t>
            </a:r>
            <a:r>
              <a:rPr lang="az-Cyrl-AZ" dirty="0" smtClean="0"/>
              <a:t>рассчитывается </a:t>
            </a:r>
            <a:r>
              <a:rPr lang="az-Cyrl-AZ" dirty="0"/>
              <a:t>путем деления текущей величины ВНП на некоторое постоянное значение ВНП в долларах США</a:t>
            </a:r>
            <a:r>
              <a:rPr lang="ru-RU" dirty="0"/>
              <a:t>.</a:t>
            </a:r>
          </a:p>
          <a:p>
            <a:r>
              <a:rPr lang="az-Cyrl-AZ" b="1" i="1" dirty="0"/>
              <a:t>Дефлятор ВВП</a:t>
            </a:r>
            <a:r>
              <a:rPr lang="en-US" b="1" i="1" dirty="0"/>
              <a:t> (Gross domestic product implicit </a:t>
            </a:r>
            <a:r>
              <a:rPr lang="en-US" b="1" i="1" dirty="0" smtClean="0"/>
              <a:t>deflator)</a:t>
            </a:r>
            <a:r>
              <a:rPr lang="ru-RU" b="1" i="1" dirty="0" smtClean="0"/>
              <a:t> </a:t>
            </a:r>
            <a:r>
              <a:rPr lang="ru-RU" dirty="0" smtClean="0"/>
              <a:t>р</a:t>
            </a:r>
            <a:r>
              <a:rPr lang="az-Cyrl-AZ" dirty="0" smtClean="0"/>
              <a:t>ассчитывается </a:t>
            </a:r>
            <a:r>
              <a:rPr lang="az-Cyrl-AZ" dirty="0"/>
              <a:t>путем деления текущей величины ВВП на некоторое постоянное значение ВВП в долларах США. </a:t>
            </a:r>
            <a:r>
              <a:rPr lang="az-Cyrl-AZ" dirty="0" smtClean="0"/>
              <a:t>Дефляторы </a:t>
            </a:r>
            <a:r>
              <a:rPr lang="az-Cyrl-AZ" dirty="0"/>
              <a:t>принято считать наиболее значимыми измерителями инфляции.</a:t>
            </a:r>
            <a:endParaRPr lang="ru-RU" dirty="0"/>
          </a:p>
          <a:p>
            <a:r>
              <a:rPr lang="az-Cyrl-AZ" b="1" i="1" dirty="0"/>
              <a:t>Индекс Американского исследовательского бюро товарных фючерсов (Commodity research bureau's futures index</a:t>
            </a:r>
            <a:r>
              <a:rPr lang="az-Cyrl-AZ" b="1" i="1" dirty="0" smtClean="0"/>
              <a:t>) </a:t>
            </a:r>
            <a:r>
              <a:rPr lang="az-Cyrl-AZ" dirty="0" smtClean="0"/>
              <a:t>состоит </a:t>
            </a:r>
            <a:r>
              <a:rPr lang="az-Cyrl-AZ" dirty="0"/>
              <a:t>из </a:t>
            </a:r>
            <a:r>
              <a:rPr lang="az-Cyrl-AZ" dirty="0" smtClean="0"/>
              <a:t>21 </a:t>
            </a:r>
            <a:r>
              <a:rPr lang="az-Cyrl-AZ" dirty="0"/>
              <a:t>сырьевого товара </a:t>
            </a:r>
            <a:r>
              <a:rPr lang="az-Cyrl-AZ" dirty="0" smtClean="0"/>
              <a:t>товара </a:t>
            </a:r>
            <a:r>
              <a:rPr lang="az-Cyrl-AZ" dirty="0"/>
              <a:t>с одинаковым удельным </a:t>
            </a:r>
            <a:r>
              <a:rPr lang="az-Cyrl-AZ" dirty="0" smtClean="0"/>
              <a:t>весом: драгоценные металлы, углеводороды, злаковые, скот, кофе, сахар и пр.</a:t>
            </a:r>
          </a:p>
          <a:p>
            <a:r>
              <a:rPr lang="az-Cyrl-AZ" b="1" i="1" dirty="0" smtClean="0"/>
              <a:t>Индекс </a:t>
            </a:r>
            <a:r>
              <a:rPr lang="az-Cyrl-AZ" b="1" i="1" dirty="0"/>
              <a:t>промышленных цен журнала “The Journal of Сommerce”. </a:t>
            </a:r>
            <a:r>
              <a:rPr lang="az-Cyrl-AZ" dirty="0"/>
              <a:t>Состоит из цен 18 промышленных материалов и сырья, используемых на начальных стадиях машиностроения, строительства и производства энергии.</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196</a:t>
            </a:fld>
            <a:endParaRPr lang="ru-RU"/>
          </a:p>
        </p:txBody>
      </p:sp>
    </p:spTree>
    <p:extLst>
      <p:ext uri="{BB962C8B-B14F-4D97-AF65-F5344CB8AC3E}">
        <p14:creationId xmlns:p14="http://schemas.microsoft.com/office/powerpoint/2010/main" val="364370675"/>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7.7. Платежные балансы </a:t>
            </a:r>
            <a:r>
              <a:rPr lang="ru-RU" dirty="0" smtClean="0"/>
              <a:t/>
            </a:r>
            <a:br>
              <a:rPr lang="ru-RU" dirty="0" smtClean="0"/>
            </a:br>
            <a:r>
              <a:rPr lang="ru-RU" dirty="0" smtClean="0"/>
              <a:t>(</a:t>
            </a:r>
            <a:r>
              <a:rPr lang="en-US" dirty="0"/>
              <a:t>Balance of Payments</a:t>
            </a:r>
            <a:r>
              <a:rPr lang="ru-RU" dirty="0" smtClean="0"/>
              <a:t>)</a:t>
            </a:r>
            <a:endParaRPr lang="ru-RU" dirty="0"/>
          </a:p>
        </p:txBody>
      </p:sp>
      <p:sp>
        <p:nvSpPr>
          <p:cNvPr id="3" name="Объект 2"/>
          <p:cNvSpPr>
            <a:spLocks noGrp="1"/>
          </p:cNvSpPr>
          <p:nvPr>
            <p:ph idx="1"/>
          </p:nvPr>
        </p:nvSpPr>
        <p:spPr/>
        <p:txBody>
          <a:bodyPr>
            <a:normAutofit fontScale="92500" lnSpcReduction="20000"/>
          </a:bodyPr>
          <a:lstStyle/>
          <a:p>
            <a:r>
              <a:rPr lang="az-Cyrl-AZ" b="1" i="1" dirty="0"/>
              <a:t>Внешнеторговый баланс</a:t>
            </a:r>
            <a:r>
              <a:rPr lang="en-US" b="1" i="1" dirty="0"/>
              <a:t> (Merchandise trade balance). </a:t>
            </a:r>
            <a:r>
              <a:rPr lang="az-Cyrl-AZ" dirty="0" smtClean="0"/>
              <a:t>По </a:t>
            </a:r>
            <a:r>
              <a:rPr lang="az-Cyrl-AZ" dirty="0"/>
              <a:t>его величине судят о наступлении долговременных изменений в финансовой и внешней политике</a:t>
            </a:r>
            <a:r>
              <a:rPr lang="az-Cyrl-AZ" dirty="0" smtClean="0"/>
              <a:t>.</a:t>
            </a:r>
          </a:p>
          <a:p>
            <a:r>
              <a:rPr lang="az-Cyrl-AZ" dirty="0" smtClean="0"/>
              <a:t>Торговый </a:t>
            </a:r>
            <a:r>
              <a:rPr lang="az-Cyrl-AZ" dirty="0"/>
              <a:t>баланс состоит из чистой разницы между экспортом и импортом при торговле с определенной страной</a:t>
            </a:r>
            <a:r>
              <a:rPr lang="az-Cyrl-AZ" dirty="0" smtClean="0"/>
              <a:t>.</a:t>
            </a:r>
          </a:p>
          <a:p>
            <a:r>
              <a:rPr lang="az-Cyrl-AZ" dirty="0"/>
              <a:t>Отдельным индикатором группы «Платежные балансы» является </a:t>
            </a:r>
            <a:r>
              <a:rPr lang="az-Cyrl-AZ" b="1" dirty="0"/>
              <a:t>Баланс американо-японской </a:t>
            </a:r>
            <a:r>
              <a:rPr lang="az-Cyrl-AZ" b="1" dirty="0" smtClean="0"/>
              <a:t>торговли и баланс американо-китайской торговли</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197</a:t>
            </a:fld>
            <a:endParaRPr lang="ru-RU"/>
          </a:p>
        </p:txBody>
      </p:sp>
    </p:spTree>
    <p:extLst>
      <p:ext uri="{BB962C8B-B14F-4D97-AF65-F5344CB8AC3E}">
        <p14:creationId xmlns:p14="http://schemas.microsoft.com/office/powerpoint/2010/main" val="246684194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7.8. Показатели занятости (</a:t>
            </a:r>
            <a:r>
              <a:rPr lang="ru-RU" dirty="0" err="1"/>
              <a:t>Employment</a:t>
            </a:r>
            <a:r>
              <a:rPr lang="ru-RU" dirty="0"/>
              <a:t> </a:t>
            </a:r>
            <a:r>
              <a:rPr lang="ru-RU" dirty="0" err="1"/>
              <a:t>Indicators</a:t>
            </a:r>
            <a:r>
              <a:rPr lang="ru-RU" dirty="0" smtClean="0"/>
              <a:t>)</a:t>
            </a:r>
            <a:endParaRPr lang="ru-RU" dirty="0"/>
          </a:p>
        </p:txBody>
      </p:sp>
      <p:sp>
        <p:nvSpPr>
          <p:cNvPr id="3" name="Объект 2"/>
          <p:cNvSpPr>
            <a:spLocks noGrp="1"/>
          </p:cNvSpPr>
          <p:nvPr>
            <p:ph idx="1"/>
          </p:nvPr>
        </p:nvSpPr>
        <p:spPr/>
        <p:txBody>
          <a:bodyPr>
            <a:normAutofit fontScale="55000" lnSpcReduction="20000"/>
          </a:bodyPr>
          <a:lstStyle/>
          <a:p>
            <a:r>
              <a:rPr lang="az-Cyrl-AZ" b="1" dirty="0"/>
              <a:t>Уровень занятости</a:t>
            </a:r>
            <a:r>
              <a:rPr lang="az-Cyrl-AZ" dirty="0"/>
              <a:t> – это основополагающий индикатор</a:t>
            </a:r>
            <a:r>
              <a:rPr lang="az-Cyrl-AZ" dirty="0" smtClean="0"/>
              <a:t>.</a:t>
            </a:r>
          </a:p>
          <a:p>
            <a:r>
              <a:rPr lang="az-Cyrl-AZ" b="1" dirty="0" smtClean="0"/>
              <a:t>Число новых рабочий мест вне сельского хозяйства</a:t>
            </a:r>
            <a:r>
              <a:rPr lang="az-Cyrl-AZ" dirty="0" smtClean="0"/>
              <a:t>.</a:t>
            </a:r>
          </a:p>
          <a:p>
            <a:r>
              <a:rPr lang="az-Cyrl-AZ" b="1" i="1" dirty="0"/>
              <a:t>Индекс расходов на оплату труда (Employment Cost Index</a:t>
            </a:r>
            <a:r>
              <a:rPr lang="az-Cyrl-AZ" b="1" i="1" dirty="0" smtClean="0"/>
              <a:t>) </a:t>
            </a:r>
            <a:r>
              <a:rPr lang="az-Cyrl-AZ" dirty="0" smtClean="0"/>
              <a:t>отражает </a:t>
            </a:r>
            <a:r>
              <a:rPr lang="az-Cyrl-AZ" dirty="0"/>
              <a:t>сопоставление размера заработков с уровнем инфляции и позволяет проводить наиболее полный анализ полноты оплаты труда, включая оклады, реальные выплаты и дополнительные льготы. </a:t>
            </a:r>
            <a:endParaRPr lang="ru-RU" dirty="0"/>
          </a:p>
          <a:p>
            <a:r>
              <a:rPr lang="az-Cyrl-AZ" b="1" i="1" dirty="0"/>
              <a:t>Индикаторы потребительских расходов (Consumer Spending Indicators</a:t>
            </a:r>
            <a:r>
              <a:rPr lang="az-Cyrl-AZ" b="1" i="1" dirty="0" smtClean="0"/>
              <a:t>) </a:t>
            </a:r>
            <a:r>
              <a:rPr lang="az-Cyrl-AZ" dirty="0" smtClean="0"/>
              <a:t>показывают </a:t>
            </a:r>
            <a:r>
              <a:rPr lang="az-Cyrl-AZ" dirty="0"/>
              <a:t>силу потребительского спроса и уверенности потребителей, которые являются исходными данными при расчетах других экономических индикаторов, таких как ВНП и ВВП.</a:t>
            </a:r>
            <a:endParaRPr lang="ru-RU" dirty="0"/>
          </a:p>
          <a:p>
            <a:r>
              <a:rPr lang="az-Cyrl-AZ" b="1" i="1" dirty="0"/>
              <a:t>Объем розничной торговли (Retail Sales</a:t>
            </a:r>
            <a:r>
              <a:rPr lang="az-Cyrl-AZ" b="1" i="1" dirty="0" smtClean="0"/>
              <a:t>)</a:t>
            </a:r>
            <a:r>
              <a:rPr lang="az-Cyrl-AZ" b="1" dirty="0" smtClean="0"/>
              <a:t> </a:t>
            </a:r>
            <a:r>
              <a:rPr lang="az-Cyrl-AZ" dirty="0" smtClean="0"/>
              <a:t>показывает </a:t>
            </a:r>
            <a:r>
              <a:rPr lang="az-Cyrl-AZ" dirty="0"/>
              <a:t>трейдерам как силу потребительского спроса, так и уровень уверенности потребителей</a:t>
            </a:r>
            <a:r>
              <a:rPr lang="az-Cyrl-AZ" dirty="0" smtClean="0"/>
              <a:t>.</a:t>
            </a:r>
          </a:p>
          <a:p>
            <a:r>
              <a:rPr lang="az-Cyrl-AZ" b="1" i="1" dirty="0"/>
              <a:t>Индекс уверенности потребителей </a:t>
            </a:r>
            <a:r>
              <a:rPr lang="az-Cyrl-AZ" b="1" dirty="0"/>
              <a:t>(</a:t>
            </a:r>
            <a:r>
              <a:rPr lang="az-Cyrl-AZ" b="1" i="1" dirty="0"/>
              <a:t>Consumer Sentiment</a:t>
            </a:r>
            <a:r>
              <a:rPr lang="az-Cyrl-AZ" b="1" dirty="0" smtClean="0"/>
              <a:t>) </a:t>
            </a:r>
            <a:r>
              <a:rPr lang="az-Cyrl-AZ" dirty="0" smtClean="0"/>
              <a:t>отражает </a:t>
            </a:r>
            <a:r>
              <a:rPr lang="az-Cyrl-AZ" dirty="0"/>
              <a:t>готовность потребителей увеличивать или поддерживать на прежнем уровне все расходы, связанные с удовлетворением текущих потребностей семьи, и, косвенно, - положение на рынке труда.</a:t>
            </a:r>
            <a:endParaRPr lang="ru-RU" dirty="0"/>
          </a:p>
          <a:p>
            <a:r>
              <a:rPr lang="az-Cyrl-AZ" b="1" i="1" dirty="0"/>
              <a:t>Индекс продажи автомобилей </a:t>
            </a:r>
            <a:r>
              <a:rPr lang="az-Cyrl-AZ" b="1" dirty="0"/>
              <a:t>(</a:t>
            </a:r>
            <a:r>
              <a:rPr lang="az-Cyrl-AZ" b="1" i="1" dirty="0"/>
              <a:t>Auto sales</a:t>
            </a:r>
            <a:r>
              <a:rPr lang="az-Cyrl-AZ" b="1" dirty="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198</a:t>
            </a:fld>
            <a:endParaRPr lang="ru-RU"/>
          </a:p>
        </p:txBody>
      </p:sp>
    </p:spTree>
    <p:extLst>
      <p:ext uri="{BB962C8B-B14F-4D97-AF65-F5344CB8AC3E}">
        <p14:creationId xmlns:p14="http://schemas.microsoft.com/office/powerpoint/2010/main" val="277100184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7.9. Опережающие индикаторы (</a:t>
            </a:r>
            <a:r>
              <a:rPr lang="ru-RU" dirty="0" err="1"/>
              <a:t>Leading</a:t>
            </a:r>
            <a:r>
              <a:rPr lang="ru-RU" dirty="0"/>
              <a:t> </a:t>
            </a:r>
            <a:r>
              <a:rPr lang="ru-RU" dirty="0" err="1"/>
              <a:t>Indicators</a:t>
            </a:r>
            <a:r>
              <a:rPr lang="ru-RU" dirty="0" smtClean="0"/>
              <a:t>)</a:t>
            </a:r>
            <a:endParaRPr lang="ru-RU" dirty="0"/>
          </a:p>
        </p:txBody>
      </p:sp>
      <p:sp>
        <p:nvSpPr>
          <p:cNvPr id="3" name="Объект 2"/>
          <p:cNvSpPr>
            <a:spLocks noGrp="1"/>
          </p:cNvSpPr>
          <p:nvPr>
            <p:ph idx="1"/>
          </p:nvPr>
        </p:nvSpPr>
        <p:spPr/>
        <p:txBody>
          <a:bodyPr anchor="ctr">
            <a:normAutofit fontScale="70000" lnSpcReduction="20000"/>
          </a:bodyPr>
          <a:lstStyle/>
          <a:p>
            <a:pPr marL="0" indent="0">
              <a:buNone/>
            </a:pPr>
            <a:r>
              <a:rPr lang="az-Cyrl-AZ" dirty="0"/>
              <a:t>• средняя продолжительность рабочей недели в машиностроении;</a:t>
            </a:r>
            <a:endParaRPr lang="ru-RU" dirty="0"/>
          </a:p>
          <a:p>
            <a:pPr marL="0" indent="0">
              <a:buNone/>
            </a:pPr>
            <a:r>
              <a:rPr lang="az-Cyrl-AZ" dirty="0"/>
              <a:t>• среднее за неделю число обращений за пособием по безработице;</a:t>
            </a:r>
            <a:endParaRPr lang="ru-RU" dirty="0"/>
          </a:p>
          <a:p>
            <a:pPr marL="0" indent="0">
              <a:buNone/>
            </a:pPr>
            <a:r>
              <a:rPr lang="az-Cyrl-AZ" dirty="0"/>
              <a:t>• объем новых заказов на потребительские товары и материалы (с учетом инфляции);</a:t>
            </a:r>
            <a:endParaRPr lang="ru-RU" dirty="0"/>
          </a:p>
          <a:p>
            <a:pPr marL="0" indent="0">
              <a:buNone/>
            </a:pPr>
            <a:r>
              <a:rPr lang="az-Cyrl-AZ" dirty="0"/>
              <a:t>• торговые претензии (компаний, переживающих срывы поставок со стороны поставщиков);</a:t>
            </a:r>
            <a:endParaRPr lang="ru-RU" dirty="0"/>
          </a:p>
          <a:p>
            <a:pPr marL="0" indent="0">
              <a:buNone/>
            </a:pPr>
            <a:r>
              <a:rPr lang="az-Cyrl-AZ" dirty="0"/>
              <a:t>• объем контрактов и заказов на стационарное заводское оборудование (с учетом инфляции);</a:t>
            </a:r>
            <a:endParaRPr lang="ru-RU" dirty="0"/>
          </a:p>
          <a:p>
            <a:pPr marL="0" indent="0">
              <a:buNone/>
            </a:pPr>
            <a:r>
              <a:rPr lang="az-Cyrl-AZ" dirty="0"/>
              <a:t>• число выданных разрешений на строительство;</a:t>
            </a:r>
            <a:endParaRPr lang="ru-RU" dirty="0"/>
          </a:p>
          <a:p>
            <a:pPr marL="0" indent="0">
              <a:buNone/>
            </a:pPr>
            <a:r>
              <a:rPr lang="az-Cyrl-AZ" dirty="0"/>
              <a:t>• изменения в численности невыполненных заказов изготовителей товаров долгосрочного</a:t>
            </a:r>
            <a:endParaRPr lang="ru-RU" dirty="0"/>
          </a:p>
          <a:p>
            <a:pPr marL="0" indent="0">
              <a:buNone/>
            </a:pPr>
            <a:r>
              <a:rPr lang="az-Cyrl-AZ" dirty="0"/>
              <a:t>пользования;</a:t>
            </a:r>
            <a:endParaRPr lang="ru-RU" dirty="0"/>
          </a:p>
          <a:p>
            <a:pPr marL="0" indent="0">
              <a:buNone/>
            </a:pPr>
            <a:r>
              <a:rPr lang="az-Cyrl-AZ" dirty="0"/>
              <a:t>• изменение цен на скоропортящиеся товары.</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199</a:t>
            </a:fld>
            <a:endParaRPr lang="ru-RU"/>
          </a:p>
        </p:txBody>
      </p:sp>
    </p:spTree>
    <p:extLst>
      <p:ext uri="{BB962C8B-B14F-4D97-AF65-F5344CB8AC3E}">
        <p14:creationId xmlns:p14="http://schemas.microsoft.com/office/powerpoint/2010/main" val="2157525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Литература</a:t>
            </a:r>
            <a:endParaRPr lang="ru-RU" dirty="0"/>
          </a:p>
        </p:txBody>
      </p:sp>
      <p:sp>
        <p:nvSpPr>
          <p:cNvPr id="3" name="Объект 2"/>
          <p:cNvSpPr>
            <a:spLocks noGrp="1"/>
          </p:cNvSpPr>
          <p:nvPr>
            <p:ph idx="1"/>
          </p:nvPr>
        </p:nvSpPr>
        <p:spPr/>
        <p:txBody>
          <a:bodyPr>
            <a:normAutofit fontScale="70000" lnSpcReduction="20000"/>
          </a:bodyPr>
          <a:lstStyle/>
          <a:p>
            <a:pPr lvl="0"/>
            <a:r>
              <a:rPr lang="ru-RU" dirty="0"/>
              <a:t>О валютном регулировании и валютном контроле : Федеральный закон от 10.12.2003 № 173-ФЗ (ред. от 21.07.2014).</a:t>
            </a:r>
          </a:p>
          <a:p>
            <a:pPr lvl="0"/>
            <a:r>
              <a:rPr lang="ru-RU" dirty="0" err="1"/>
              <a:t>Авагян</a:t>
            </a:r>
            <a:r>
              <a:rPr lang="ru-RU" dirty="0"/>
              <a:t> Г.Л., </a:t>
            </a:r>
            <a:r>
              <a:rPr lang="ru-RU" dirty="0" err="1"/>
              <a:t>Вешкин</a:t>
            </a:r>
            <a:r>
              <a:rPr lang="ru-RU" dirty="0"/>
              <a:t> Ю.Г. Международные валютно-кредитные отношения. М.: Инфра-М, 2011. 704 с.</a:t>
            </a:r>
          </a:p>
          <a:p>
            <a:pPr lvl="0"/>
            <a:r>
              <a:rPr lang="ru-RU" dirty="0"/>
              <a:t>Антонов В.А. Международные валютно-кредитные отношения. Учебник. Серия: Бакалавр. Базовый курс. М.: </a:t>
            </a:r>
            <a:r>
              <a:rPr lang="ru-RU" dirty="0" err="1"/>
              <a:t>Юрайт</a:t>
            </a:r>
            <a:r>
              <a:rPr lang="ru-RU" dirty="0"/>
              <a:t>, 2014. 560 с.</a:t>
            </a:r>
          </a:p>
          <a:p>
            <a:pPr lvl="0"/>
            <a:r>
              <a:rPr lang="ru-RU" dirty="0" err="1"/>
              <a:t>Бурлачков</a:t>
            </a:r>
            <a:r>
              <a:rPr lang="ru-RU" dirty="0"/>
              <a:t> В.К. Международные валютно-кредитные отношения. М.: МГИМО-Университет, 2012. 102 с.</a:t>
            </a:r>
          </a:p>
          <a:p>
            <a:pPr lvl="0"/>
            <a:r>
              <a:rPr lang="ru-RU" dirty="0"/>
              <a:t>Гусаков Н.П., Белова И.Н., </a:t>
            </a:r>
            <a:r>
              <a:rPr lang="ru-RU" dirty="0" err="1"/>
              <a:t>Стренина</a:t>
            </a:r>
            <a:r>
              <a:rPr lang="ru-RU" dirty="0"/>
              <a:t> М.А. Международные валютно-кредитные отношения. М.: Инфра-М, 2010. 320 с.</a:t>
            </a:r>
          </a:p>
          <a:p>
            <a:r>
              <a:rPr lang="az-Cyrl-AZ" dirty="0"/>
              <a:t>Красавина Л. Н. Международные валютно-кредитные отношения. М.: Юрайт, 2013. 544 с.</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2</a:t>
            </a:fld>
            <a:endParaRPr lang="ru-RU"/>
          </a:p>
        </p:txBody>
      </p:sp>
    </p:spTree>
    <p:extLst>
      <p:ext uri="{BB962C8B-B14F-4D97-AF65-F5344CB8AC3E}">
        <p14:creationId xmlns:p14="http://schemas.microsoft.com/office/powerpoint/2010/main" val="2335473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4" name="Объект 3"/>
          <p:cNvGraphicFramePr>
            <a:graphicFrameLocks noGrp="1"/>
          </p:cNvGraphicFramePr>
          <p:nvPr>
            <p:ph idx="1"/>
            <p:extLst>
              <p:ext uri="{D42A27DB-BD31-4B8C-83A1-F6EECF244321}">
                <p14:modId xmlns:p14="http://schemas.microsoft.com/office/powerpoint/2010/main" val="1503981863"/>
              </p:ext>
            </p:extLst>
          </p:nvPr>
        </p:nvGraphicFramePr>
        <p:xfrm>
          <a:off x="539552" y="1772816"/>
          <a:ext cx="8208912" cy="3364992"/>
        </p:xfrm>
        <a:graphic>
          <a:graphicData uri="http://schemas.openxmlformats.org/drawingml/2006/table">
            <a:tbl>
              <a:tblPr>
                <a:tableStyleId>{5C22544A-7EE6-4342-B048-85BDC9FD1C3A}</a:tableStyleId>
              </a:tblPr>
              <a:tblGrid>
                <a:gridCol w="4101902"/>
                <a:gridCol w="4107010"/>
              </a:tblGrid>
              <a:tr h="0">
                <a:tc>
                  <a:txBody>
                    <a:bodyPr/>
                    <a:lstStyle/>
                    <a:p>
                      <a:pPr algn="l">
                        <a:lnSpc>
                          <a:spcPct val="115000"/>
                        </a:lnSpc>
                        <a:spcAft>
                          <a:spcPts val="0"/>
                        </a:spcAft>
                      </a:pPr>
                      <a:r>
                        <a:rPr lang="az-Cyrl-AZ" sz="2400" dirty="0">
                          <a:effectLst/>
                        </a:rPr>
                        <a:t>5. По отношению к курсам других валют</a:t>
                      </a:r>
                      <a:endParaRPr lang="ru-RU" sz="2400" dirty="0">
                        <a:effectLst/>
                        <a:latin typeface="Times New Roman"/>
                        <a:ea typeface="Times New Roman"/>
                      </a:endParaRPr>
                    </a:p>
                  </a:txBody>
                  <a:tcPr marL="68580" marR="68580" marT="0" marB="0"/>
                </a:tc>
                <a:tc>
                  <a:txBody>
                    <a:bodyPr/>
                    <a:lstStyle/>
                    <a:p>
                      <a:pPr algn="l">
                        <a:lnSpc>
                          <a:spcPct val="115000"/>
                        </a:lnSpc>
                        <a:spcAft>
                          <a:spcPts val="0"/>
                        </a:spcAft>
                      </a:pPr>
                      <a:r>
                        <a:rPr lang="az-Cyrl-AZ" sz="2400">
                          <a:effectLst/>
                        </a:rPr>
                        <a:t>Сильная (твердая)</a:t>
                      </a:r>
                      <a:endParaRPr lang="ru-RU" sz="2400">
                        <a:effectLst/>
                      </a:endParaRPr>
                    </a:p>
                    <a:p>
                      <a:pPr algn="l">
                        <a:lnSpc>
                          <a:spcPct val="115000"/>
                        </a:lnSpc>
                        <a:spcAft>
                          <a:spcPts val="0"/>
                        </a:spcAft>
                      </a:pPr>
                      <a:r>
                        <a:rPr lang="az-Cyrl-AZ" sz="2400">
                          <a:effectLst/>
                        </a:rPr>
                        <a:t>Слабая (мягкая)</a:t>
                      </a:r>
                      <a:endParaRPr lang="ru-RU" sz="2400">
                        <a:effectLst/>
                        <a:latin typeface="Times New Roman"/>
                        <a:ea typeface="Times New Roman"/>
                      </a:endParaRPr>
                    </a:p>
                  </a:txBody>
                  <a:tcPr marL="68580" marR="68580" marT="0" marB="0"/>
                </a:tc>
              </a:tr>
              <a:tr h="0">
                <a:tc>
                  <a:txBody>
                    <a:bodyPr/>
                    <a:lstStyle/>
                    <a:p>
                      <a:pPr algn="l">
                        <a:lnSpc>
                          <a:spcPct val="115000"/>
                        </a:lnSpc>
                        <a:spcAft>
                          <a:spcPts val="0"/>
                        </a:spcAft>
                      </a:pPr>
                      <a:r>
                        <a:rPr lang="az-Cyrl-AZ" sz="2400" dirty="0">
                          <a:effectLst/>
                        </a:rPr>
                        <a:t>6. По материально-вещественной форме</a:t>
                      </a:r>
                      <a:endParaRPr lang="ru-RU" sz="2400" dirty="0">
                        <a:effectLst/>
                        <a:latin typeface="Times New Roman"/>
                        <a:ea typeface="Times New Roman"/>
                      </a:endParaRPr>
                    </a:p>
                  </a:txBody>
                  <a:tcPr marL="68580" marR="68580" marT="0" marB="0"/>
                </a:tc>
                <a:tc>
                  <a:txBody>
                    <a:bodyPr/>
                    <a:lstStyle/>
                    <a:p>
                      <a:pPr algn="l">
                        <a:lnSpc>
                          <a:spcPct val="115000"/>
                        </a:lnSpc>
                        <a:spcAft>
                          <a:spcPts val="0"/>
                        </a:spcAft>
                      </a:pPr>
                      <a:r>
                        <a:rPr lang="az-Cyrl-AZ" sz="2400" dirty="0">
                          <a:effectLst/>
                        </a:rPr>
                        <a:t>Наличная</a:t>
                      </a:r>
                      <a:endParaRPr lang="ru-RU" sz="2400" dirty="0">
                        <a:effectLst/>
                      </a:endParaRPr>
                    </a:p>
                    <a:p>
                      <a:pPr algn="l">
                        <a:lnSpc>
                          <a:spcPct val="115000"/>
                        </a:lnSpc>
                        <a:spcAft>
                          <a:spcPts val="0"/>
                        </a:spcAft>
                      </a:pPr>
                      <a:r>
                        <a:rPr lang="az-Cyrl-AZ" sz="2400" dirty="0">
                          <a:effectLst/>
                        </a:rPr>
                        <a:t>Безналичная</a:t>
                      </a:r>
                      <a:endParaRPr lang="ru-RU" sz="2400" dirty="0">
                        <a:effectLst/>
                        <a:latin typeface="Times New Roman"/>
                        <a:ea typeface="Times New Roman"/>
                      </a:endParaRPr>
                    </a:p>
                  </a:txBody>
                  <a:tcPr marL="68580" marR="68580" marT="0" marB="0"/>
                </a:tc>
              </a:tr>
              <a:tr h="0">
                <a:tc>
                  <a:txBody>
                    <a:bodyPr/>
                    <a:lstStyle/>
                    <a:p>
                      <a:pPr algn="l">
                        <a:lnSpc>
                          <a:spcPct val="115000"/>
                        </a:lnSpc>
                        <a:spcAft>
                          <a:spcPts val="0"/>
                        </a:spcAft>
                      </a:pPr>
                      <a:r>
                        <a:rPr lang="az-Cyrl-AZ" sz="2400">
                          <a:effectLst/>
                        </a:rPr>
                        <a:t>7. По принципу построения</a:t>
                      </a:r>
                      <a:endParaRPr lang="ru-RU" sz="2400">
                        <a:effectLst/>
                        <a:latin typeface="Times New Roman"/>
                        <a:ea typeface="Times New Roman"/>
                      </a:endParaRPr>
                    </a:p>
                  </a:txBody>
                  <a:tcPr marL="68580" marR="68580" marT="0" marB="0"/>
                </a:tc>
                <a:tc>
                  <a:txBody>
                    <a:bodyPr/>
                    <a:lstStyle/>
                    <a:p>
                      <a:pPr algn="l">
                        <a:lnSpc>
                          <a:spcPct val="115000"/>
                        </a:lnSpc>
                        <a:spcAft>
                          <a:spcPts val="0"/>
                        </a:spcAft>
                      </a:pPr>
                      <a:r>
                        <a:rPr lang="az-Cyrl-AZ" sz="2400" dirty="0">
                          <a:effectLst/>
                        </a:rPr>
                        <a:t>«Корзинного» типа</a:t>
                      </a:r>
                      <a:endParaRPr lang="ru-RU" sz="2400" dirty="0">
                        <a:effectLst/>
                      </a:endParaRPr>
                    </a:p>
                    <a:p>
                      <a:pPr algn="l">
                        <a:lnSpc>
                          <a:spcPct val="115000"/>
                        </a:lnSpc>
                        <a:spcAft>
                          <a:spcPts val="0"/>
                        </a:spcAft>
                      </a:pPr>
                      <a:r>
                        <a:rPr lang="az-Cyrl-AZ" sz="2400" dirty="0">
                          <a:effectLst/>
                        </a:rPr>
                        <a:t>Обычная</a:t>
                      </a:r>
                      <a:endParaRPr lang="ru-RU" sz="2400" dirty="0">
                        <a:effectLst/>
                        <a:latin typeface="Times New Roman"/>
                        <a:ea typeface="Times New Roman"/>
                      </a:endParaRPr>
                    </a:p>
                  </a:txBody>
                  <a:tcPr marL="68580" marR="68580" marT="0" marB="0"/>
                </a:tc>
              </a:tr>
              <a:tr h="0">
                <a:tc>
                  <a:txBody>
                    <a:bodyPr/>
                    <a:lstStyle/>
                    <a:p>
                      <a:pPr algn="l">
                        <a:lnSpc>
                          <a:spcPct val="115000"/>
                        </a:lnSpc>
                        <a:spcAft>
                          <a:spcPts val="0"/>
                        </a:spcAft>
                      </a:pPr>
                      <a:r>
                        <a:rPr lang="az-Cyrl-AZ" sz="2400">
                          <a:effectLst/>
                        </a:rPr>
                        <a:t>8. По масштабу применения</a:t>
                      </a:r>
                      <a:endParaRPr lang="ru-RU" sz="2400">
                        <a:effectLst/>
                        <a:latin typeface="Times New Roman"/>
                        <a:ea typeface="Times New Roman"/>
                      </a:endParaRPr>
                    </a:p>
                  </a:txBody>
                  <a:tcPr marL="68580" marR="68580" marT="0" marB="0"/>
                </a:tc>
                <a:tc>
                  <a:txBody>
                    <a:bodyPr/>
                    <a:lstStyle/>
                    <a:p>
                      <a:pPr algn="l">
                        <a:lnSpc>
                          <a:spcPct val="115000"/>
                        </a:lnSpc>
                        <a:spcAft>
                          <a:spcPts val="0"/>
                        </a:spcAft>
                      </a:pPr>
                      <a:r>
                        <a:rPr lang="az-Cyrl-AZ" sz="2400" dirty="0">
                          <a:effectLst/>
                        </a:rPr>
                        <a:t>Мировая (международная)</a:t>
                      </a:r>
                      <a:endParaRPr lang="ru-RU" sz="2400" dirty="0">
                        <a:effectLst/>
                      </a:endParaRPr>
                    </a:p>
                    <a:p>
                      <a:pPr algn="l">
                        <a:lnSpc>
                          <a:spcPct val="115000"/>
                        </a:lnSpc>
                        <a:spcAft>
                          <a:spcPts val="0"/>
                        </a:spcAft>
                      </a:pPr>
                      <a:r>
                        <a:rPr lang="az-Cyrl-AZ" sz="2400" dirty="0">
                          <a:effectLst/>
                        </a:rPr>
                        <a:t>Региональная</a:t>
                      </a:r>
                      <a:endParaRPr lang="ru-RU" sz="2400" dirty="0">
                        <a:effectLst/>
                        <a:latin typeface="Times New Roman"/>
                        <a:ea typeface="Times New Roman"/>
                      </a:endParaRPr>
                    </a:p>
                  </a:txBody>
                  <a:tcPr marL="68580" marR="68580" marT="0" marB="0"/>
                </a:tc>
              </a:tr>
            </a:tbl>
          </a:graphicData>
        </a:graphic>
      </p:graphicFrame>
      <p:sp>
        <p:nvSpPr>
          <p:cNvPr id="3" name="Номер слайда 2"/>
          <p:cNvSpPr>
            <a:spLocks noGrp="1"/>
          </p:cNvSpPr>
          <p:nvPr>
            <p:ph type="sldNum" sz="quarter" idx="12"/>
          </p:nvPr>
        </p:nvSpPr>
        <p:spPr/>
        <p:txBody>
          <a:bodyPr/>
          <a:lstStyle/>
          <a:p>
            <a:fld id="{B19B0651-EE4F-4900-A07F-96A6BFA9D0F0}" type="slidenum">
              <a:rPr lang="ru-RU" smtClean="0"/>
              <a:t>20</a:t>
            </a:fld>
            <a:endParaRPr lang="ru-RU"/>
          </a:p>
        </p:txBody>
      </p:sp>
    </p:spTree>
    <p:extLst>
      <p:ext uri="{BB962C8B-B14F-4D97-AF65-F5344CB8AC3E}">
        <p14:creationId xmlns:p14="http://schemas.microsoft.com/office/powerpoint/2010/main" val="2939521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77500" lnSpcReduction="20000"/>
          </a:bodyPr>
          <a:lstStyle/>
          <a:p>
            <a:r>
              <a:rPr lang="ru-RU" dirty="0"/>
              <a:t>Под </a:t>
            </a:r>
            <a:r>
              <a:rPr lang="ru-RU" b="1" i="1" dirty="0"/>
              <a:t>национальной валютой</a:t>
            </a:r>
            <a:r>
              <a:rPr lang="ru-RU" dirty="0"/>
              <a:t> понимается установленная законом денежная единица данного государства, участвующая в международных расчетах.</a:t>
            </a:r>
          </a:p>
          <a:p>
            <a:r>
              <a:rPr lang="az-Cyrl-AZ" dirty="0"/>
              <a:t>К </a:t>
            </a:r>
            <a:r>
              <a:rPr lang="az-Cyrl-AZ" b="1" i="1" dirty="0"/>
              <a:t>иностранной валюте</a:t>
            </a:r>
            <a:r>
              <a:rPr lang="az-Cyrl-AZ" dirty="0"/>
              <a:t> относится валюта других государств.</a:t>
            </a:r>
            <a:endParaRPr lang="ru-RU" dirty="0"/>
          </a:p>
          <a:p>
            <a:r>
              <a:rPr lang="az-Cyrl-AZ" dirty="0"/>
              <a:t>Под </a:t>
            </a:r>
            <a:r>
              <a:rPr lang="az-Cyrl-AZ" b="1" i="1" dirty="0"/>
              <a:t>резервной</a:t>
            </a:r>
            <a:r>
              <a:rPr lang="az-Cyrl-AZ" dirty="0"/>
              <a:t> валютой понимается иностранная валюта, в которой центральные банки государств накапливают и хранят резервы для международных расчетов по внешнеторговым операциям и иностранным инвестициям. К резервным валютам относятся: </a:t>
            </a:r>
            <a:r>
              <a:rPr lang="az-Cyrl-AZ" dirty="0" smtClean="0"/>
              <a:t>доллар </a:t>
            </a:r>
            <a:r>
              <a:rPr lang="az-Cyrl-AZ" dirty="0"/>
              <a:t>США,</a:t>
            </a:r>
            <a:r>
              <a:rPr lang="ru-RU" dirty="0"/>
              <a:t> евро</a:t>
            </a:r>
            <a:r>
              <a:rPr lang="az-Cyrl-AZ" dirty="0"/>
              <a:t>, японская иена, фунт стерлингов и швейцарский </a:t>
            </a:r>
            <a:r>
              <a:rPr lang="az-Cyrl-AZ" dirty="0" smtClean="0"/>
              <a:t>франк (</a:t>
            </a:r>
            <a:r>
              <a:rPr lang="en-US" dirty="0" smtClean="0"/>
              <a:t>USD, EUR, JPY, GBP, CHF).</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21</a:t>
            </a:fld>
            <a:endParaRPr lang="ru-RU"/>
          </a:p>
        </p:txBody>
      </p:sp>
    </p:spTree>
    <p:extLst>
      <p:ext uri="{BB962C8B-B14F-4D97-AF65-F5344CB8AC3E}">
        <p14:creationId xmlns:p14="http://schemas.microsoft.com/office/powerpoint/2010/main" val="2463948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85000" lnSpcReduction="20000"/>
          </a:bodyPr>
          <a:lstStyle/>
          <a:p>
            <a:r>
              <a:rPr lang="ru-RU" b="1" i="1" dirty="0"/>
              <a:t>Свободно конвертируемые валюты</a:t>
            </a:r>
            <a:r>
              <a:rPr lang="ru-RU" dirty="0"/>
              <a:t> – валюты, которые без ограничений обмениваются на любые иностранные валюты. Фактически свободно конвертируемыми считаются валюты стран, где нет валютных ограничений по текущим операциям платежного баланса.</a:t>
            </a:r>
          </a:p>
          <a:p>
            <a:r>
              <a:rPr lang="ru-RU" b="1" i="1" dirty="0"/>
              <a:t>Частично конвертируемые валюты</a:t>
            </a:r>
            <a:r>
              <a:rPr lang="ru-RU" dirty="0"/>
              <a:t> стран – валюты, на которые сохраняются валютные ограничения.</a:t>
            </a:r>
          </a:p>
          <a:p>
            <a:r>
              <a:rPr lang="az-Cyrl-AZ" b="1" i="1" dirty="0"/>
              <a:t>Неконвертируемые валюты</a:t>
            </a:r>
            <a:r>
              <a:rPr lang="az-Cyrl-AZ" dirty="0"/>
              <a:t> – валюты стран, где для резидентов и нерезидентов введен запрет обмена валют.</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22</a:t>
            </a:fld>
            <a:endParaRPr lang="ru-RU"/>
          </a:p>
        </p:txBody>
      </p:sp>
    </p:spTree>
    <p:extLst>
      <p:ext uri="{BB962C8B-B14F-4D97-AF65-F5344CB8AC3E}">
        <p14:creationId xmlns:p14="http://schemas.microsoft.com/office/powerpoint/2010/main" val="2242540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1.5. Валютные </a:t>
            </a:r>
            <a:r>
              <a:rPr lang="ru-RU" dirty="0" smtClean="0"/>
              <a:t>операции</a:t>
            </a:r>
            <a:endParaRPr lang="ru-RU" dirty="0"/>
          </a:p>
        </p:txBody>
      </p:sp>
      <p:sp>
        <p:nvSpPr>
          <p:cNvPr id="3" name="Объект 2"/>
          <p:cNvSpPr>
            <a:spLocks noGrp="1"/>
          </p:cNvSpPr>
          <p:nvPr>
            <p:ph idx="1"/>
          </p:nvPr>
        </p:nvSpPr>
        <p:spPr/>
        <p:txBody>
          <a:bodyPr>
            <a:normAutofit/>
          </a:bodyPr>
          <a:lstStyle/>
          <a:p>
            <a:r>
              <a:rPr lang="az-Cyrl-AZ" dirty="0"/>
              <a:t>а) приобретение резидентом у резидента </a:t>
            </a:r>
            <a:r>
              <a:rPr lang="az-Cyrl-AZ" dirty="0" smtClean="0"/>
              <a:t>валютных </a:t>
            </a:r>
            <a:r>
              <a:rPr lang="az-Cyrl-AZ" dirty="0"/>
              <a:t>ценностей </a:t>
            </a:r>
            <a:r>
              <a:rPr lang="az-Cyrl-AZ" dirty="0" smtClean="0"/>
              <a:t>или их использование в </a:t>
            </a:r>
            <a:r>
              <a:rPr lang="az-Cyrl-AZ" dirty="0"/>
              <a:t>качестве средства платежа;</a:t>
            </a:r>
            <a:endParaRPr lang="ru-RU" dirty="0"/>
          </a:p>
          <a:p>
            <a:r>
              <a:rPr lang="az-Cyrl-AZ" dirty="0"/>
              <a:t>б) приобретение резидентом у нерезидента </a:t>
            </a:r>
            <a:r>
              <a:rPr lang="az-Cyrl-AZ" dirty="0" smtClean="0"/>
              <a:t>или наоборот валютных </a:t>
            </a:r>
            <a:r>
              <a:rPr lang="az-Cyrl-AZ" dirty="0"/>
              <a:t>ценностей, валюты Российской Федерации и внутренних ценных бумаг </a:t>
            </a:r>
            <a:r>
              <a:rPr lang="az-Cyrl-AZ" dirty="0" smtClean="0"/>
              <a:t>или их использование в </a:t>
            </a:r>
            <a:r>
              <a:rPr lang="az-Cyrl-AZ" dirty="0"/>
              <a:t>качестве средства платежа</a:t>
            </a:r>
            <a:r>
              <a:rPr lang="az-Cyrl-AZ" dirty="0" smtClean="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23</a:t>
            </a:fld>
            <a:endParaRPr lang="ru-RU"/>
          </a:p>
        </p:txBody>
      </p:sp>
    </p:spTree>
    <p:extLst>
      <p:ext uri="{BB962C8B-B14F-4D97-AF65-F5344CB8AC3E}">
        <p14:creationId xmlns:p14="http://schemas.microsoft.com/office/powerpoint/2010/main" val="379554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lnSpcReduction="10000"/>
          </a:bodyPr>
          <a:lstStyle/>
          <a:p>
            <a:r>
              <a:rPr lang="az-Cyrl-AZ" dirty="0"/>
              <a:t>в) приобретение нерезидентом у нерезидента </a:t>
            </a:r>
            <a:r>
              <a:rPr lang="az-Cyrl-AZ" dirty="0" smtClean="0"/>
              <a:t>валютных </a:t>
            </a:r>
            <a:r>
              <a:rPr lang="az-Cyrl-AZ" dirty="0"/>
              <a:t>ценностей, валюты Российской Федерации и внутренних ценных бумаг </a:t>
            </a:r>
            <a:r>
              <a:rPr lang="ru-RU" dirty="0" smtClean="0"/>
              <a:t>или их использование </a:t>
            </a:r>
            <a:r>
              <a:rPr lang="az-Cyrl-AZ" dirty="0" smtClean="0"/>
              <a:t>в </a:t>
            </a:r>
            <a:r>
              <a:rPr lang="az-Cyrl-AZ" dirty="0"/>
              <a:t>качестве средства платежа;</a:t>
            </a:r>
            <a:endParaRPr lang="ru-RU" dirty="0"/>
          </a:p>
          <a:p>
            <a:r>
              <a:rPr lang="az-Cyrl-AZ" dirty="0"/>
              <a:t>г) ввоз в Российскую Федерацию и вывоз из Российской Федерации валютных ценностей, валюты Российской Федерации и внутренних ценных бумаг;</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24</a:t>
            </a:fld>
            <a:endParaRPr lang="ru-RU"/>
          </a:p>
        </p:txBody>
      </p:sp>
    </p:spTree>
    <p:extLst>
      <p:ext uri="{BB962C8B-B14F-4D97-AF65-F5344CB8AC3E}">
        <p14:creationId xmlns:p14="http://schemas.microsoft.com/office/powerpoint/2010/main" val="1793560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pPr marL="0" indent="0">
              <a:buNone/>
            </a:pPr>
            <a:r>
              <a:rPr lang="az-Cyrl-AZ" dirty="0"/>
              <a:t>д) перевод иностранной валюты, валюты Российской Федерации, внутренних и внешних ценных бумаг со счета, открытого </a:t>
            </a:r>
            <a:r>
              <a:rPr lang="az-Cyrl-AZ" dirty="0" smtClean="0"/>
              <a:t>за границей на свой счет в РФ или наоборот;</a:t>
            </a:r>
            <a:endParaRPr lang="ru-RU" dirty="0"/>
          </a:p>
          <a:p>
            <a:pPr marL="0" indent="0">
              <a:buNone/>
            </a:pPr>
            <a:r>
              <a:rPr lang="az-Cyrl-AZ" dirty="0"/>
              <a:t>е) перевод нерезидентом валюты Российской Федерации, внутренних и внешних ценных бумаг </a:t>
            </a:r>
            <a:r>
              <a:rPr lang="az-Cyrl-AZ" dirty="0" smtClean="0"/>
              <a:t>между счетами </a:t>
            </a:r>
            <a:r>
              <a:rPr lang="az-Cyrl-AZ" dirty="0"/>
              <a:t>(с </a:t>
            </a:r>
            <a:r>
              <a:rPr lang="az-Cyrl-AZ" dirty="0" smtClean="0"/>
              <a:t>разделами </a:t>
            </a:r>
            <a:r>
              <a:rPr lang="az-Cyrl-AZ" dirty="0"/>
              <a:t>счета), </a:t>
            </a:r>
            <a:r>
              <a:rPr lang="az-Cyrl-AZ" dirty="0" smtClean="0"/>
              <a:t>открытых в РФ;</a:t>
            </a:r>
            <a:endParaRPr lang="ru-RU" dirty="0"/>
          </a:p>
          <a:p>
            <a:pPr marL="0" indent="0">
              <a:buNone/>
            </a:pP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25</a:t>
            </a:fld>
            <a:endParaRPr lang="ru-RU"/>
          </a:p>
        </p:txBody>
      </p:sp>
    </p:spTree>
    <p:extLst>
      <p:ext uri="{BB962C8B-B14F-4D97-AF65-F5344CB8AC3E}">
        <p14:creationId xmlns:p14="http://schemas.microsoft.com/office/powerpoint/2010/main" val="2956863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r>
              <a:rPr lang="az-Cyrl-AZ" dirty="0"/>
              <a:t>ж) </a:t>
            </a:r>
            <a:r>
              <a:rPr lang="az-Cyrl-AZ" dirty="0" smtClean="0"/>
              <a:t>переводы </a:t>
            </a:r>
            <a:r>
              <a:rPr lang="az-Cyrl-AZ" dirty="0"/>
              <a:t>валюты Российской Федерации </a:t>
            </a:r>
            <a:r>
              <a:rPr lang="az-Cyrl-AZ" dirty="0" smtClean="0"/>
              <a:t>между счетами резидентов открытых как на территории РФ, так и за её пределами.</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26</a:t>
            </a:fld>
            <a:endParaRPr lang="ru-RU"/>
          </a:p>
        </p:txBody>
      </p:sp>
    </p:spTree>
    <p:extLst>
      <p:ext uri="{BB962C8B-B14F-4D97-AF65-F5344CB8AC3E}">
        <p14:creationId xmlns:p14="http://schemas.microsoft.com/office/powerpoint/2010/main" val="3101960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a:t>1.6. Счета резидентов в банках, расположенных за пределами территории Российской </a:t>
            </a:r>
            <a:r>
              <a:rPr lang="ru-RU" sz="2800" dirty="0" smtClean="0"/>
              <a:t>Федерации</a:t>
            </a:r>
            <a:endParaRPr lang="ru-RU" sz="2800" dirty="0"/>
          </a:p>
        </p:txBody>
      </p:sp>
      <p:sp>
        <p:nvSpPr>
          <p:cNvPr id="3" name="Объект 2"/>
          <p:cNvSpPr>
            <a:spLocks noGrp="1"/>
          </p:cNvSpPr>
          <p:nvPr>
            <p:ph idx="1"/>
          </p:nvPr>
        </p:nvSpPr>
        <p:spPr/>
        <p:txBody>
          <a:bodyPr>
            <a:normAutofit fontScale="77500" lnSpcReduction="20000"/>
          </a:bodyPr>
          <a:lstStyle/>
          <a:p>
            <a:r>
              <a:rPr lang="ru-RU" dirty="0" smtClean="0"/>
              <a:t>Резиденты открывают </a:t>
            </a:r>
            <a:r>
              <a:rPr lang="ru-RU" dirty="0"/>
              <a:t>без ограничений счета (вклады) в иностранной валюте и валюте Российской Федерации в банках, расположенных за пределами территории Российской </a:t>
            </a:r>
            <a:r>
              <a:rPr lang="ru-RU" dirty="0" smtClean="0"/>
              <a:t>Федерации.</a:t>
            </a:r>
          </a:p>
          <a:p>
            <a:r>
              <a:rPr lang="ru-RU" dirty="0"/>
              <a:t>Резиденты обязаны уведомлять налоговые органы по месту своего учета об открытии (закрытии) счетов (вкладов) и об изменении реквизитов счетов (</a:t>
            </a:r>
            <a:r>
              <a:rPr lang="ru-RU" dirty="0" smtClean="0"/>
              <a:t>вкладов, </a:t>
            </a:r>
            <a:r>
              <a:rPr lang="ru-RU" dirty="0"/>
              <a:t>не позднее одного месяца со дня соответственно открытия (закрытия) или изменения реквизитов таких счетов (вкладов) в банках, расположенных за пределами территории Российской Федерации, по форме, утвержденной федеральным органом исполнительной власти, уполномоченным по контролю и надзору в области налогов и сборов.</a:t>
            </a:r>
          </a:p>
        </p:txBody>
      </p:sp>
      <p:sp>
        <p:nvSpPr>
          <p:cNvPr id="4" name="Номер слайда 3"/>
          <p:cNvSpPr>
            <a:spLocks noGrp="1"/>
          </p:cNvSpPr>
          <p:nvPr>
            <p:ph type="sldNum" sz="quarter" idx="12"/>
          </p:nvPr>
        </p:nvSpPr>
        <p:spPr/>
        <p:txBody>
          <a:bodyPr/>
          <a:lstStyle/>
          <a:p>
            <a:fld id="{B19B0651-EE4F-4900-A07F-96A6BFA9D0F0}" type="slidenum">
              <a:rPr lang="ru-RU" smtClean="0"/>
              <a:t>27</a:t>
            </a:fld>
            <a:endParaRPr lang="ru-RU"/>
          </a:p>
        </p:txBody>
      </p:sp>
    </p:spTree>
    <p:extLst>
      <p:ext uri="{BB962C8B-B14F-4D97-AF65-F5344CB8AC3E}">
        <p14:creationId xmlns:p14="http://schemas.microsoft.com/office/powerpoint/2010/main" val="977336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77500" lnSpcReduction="20000"/>
          </a:bodyPr>
          <a:lstStyle/>
          <a:p>
            <a:r>
              <a:rPr lang="ru-RU" dirty="0"/>
              <a:t>Резиденты вправе переводить на свои счета (во вклады), открытые в банках за пределами территории Российской Федерации, средства со своих счетов (с вкладов) в уполномоченных банках или других своих счетов (вкладов), открытых в банках за пределами территории Российской </a:t>
            </a:r>
            <a:r>
              <a:rPr lang="ru-RU" dirty="0" smtClean="0"/>
              <a:t>Федерации.</a:t>
            </a:r>
          </a:p>
          <a:p>
            <a:r>
              <a:rPr lang="ru-RU" dirty="0"/>
              <a:t>Переводы резидентами средств на свои счета (во вклады), открытые в банках за пределами территории Российской Федерации, со своих счетов (с вкладов) в уполномоченных банках осуществляются при предъявлении уполномоченному банку при первом переводе уведомления налогового органа по месту учета резидента об открытии счета (вклада) с отметкой о принятии указанного </a:t>
            </a:r>
            <a:r>
              <a:rPr lang="ru-RU" dirty="0" smtClean="0"/>
              <a:t>уведомления.</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28</a:t>
            </a:fld>
            <a:endParaRPr lang="ru-RU"/>
          </a:p>
        </p:txBody>
      </p:sp>
    </p:spTree>
    <p:extLst>
      <p:ext uri="{BB962C8B-B14F-4D97-AF65-F5344CB8AC3E}">
        <p14:creationId xmlns:p14="http://schemas.microsoft.com/office/powerpoint/2010/main" val="1268481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Юридические лица - резиденты вправе без ограничений осуществлять валютные операции со средствами, зачисленными в соответствии с настоящим Федеральным законом на счета (во вклады), открытые в банках за пределами территории Российской Федерации, за исключением валютных операций между резидентами</a:t>
            </a:r>
          </a:p>
        </p:txBody>
      </p:sp>
      <p:sp>
        <p:nvSpPr>
          <p:cNvPr id="4" name="Номер слайда 3"/>
          <p:cNvSpPr>
            <a:spLocks noGrp="1"/>
          </p:cNvSpPr>
          <p:nvPr>
            <p:ph type="sldNum" sz="quarter" idx="12"/>
          </p:nvPr>
        </p:nvSpPr>
        <p:spPr/>
        <p:txBody>
          <a:bodyPr/>
          <a:lstStyle/>
          <a:p>
            <a:fld id="{B19B0651-EE4F-4900-A07F-96A6BFA9D0F0}" type="slidenum">
              <a:rPr lang="ru-RU" smtClean="0"/>
              <a:t>29</a:t>
            </a:fld>
            <a:endParaRPr lang="ru-RU"/>
          </a:p>
        </p:txBody>
      </p:sp>
    </p:spTree>
    <p:extLst>
      <p:ext uri="{BB962C8B-B14F-4D97-AF65-F5344CB8AC3E}">
        <p14:creationId xmlns:p14="http://schemas.microsoft.com/office/powerpoint/2010/main" val="90497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77500" lnSpcReduction="20000"/>
          </a:bodyPr>
          <a:lstStyle/>
          <a:p>
            <a:pPr lvl="0"/>
            <a:r>
              <a:rPr lang="ru-RU" dirty="0"/>
              <a:t>Международные валютно-кредитные отношения. Учебник и практикум. Серия: Бакалавр / Под общ. ред. Е.А. </a:t>
            </a:r>
            <a:r>
              <a:rPr lang="ru-RU" dirty="0" err="1"/>
              <a:t>Звоновой</a:t>
            </a:r>
            <a:r>
              <a:rPr lang="ru-RU" dirty="0"/>
              <a:t>. М. </a:t>
            </a:r>
            <a:r>
              <a:rPr lang="ru-RU" dirty="0" err="1"/>
              <a:t>Юрайт</a:t>
            </a:r>
            <a:r>
              <a:rPr lang="ru-RU" dirty="0"/>
              <a:t>, 2014. </a:t>
            </a:r>
          </a:p>
          <a:p>
            <a:pPr lvl="0"/>
            <a:r>
              <a:rPr lang="ru-RU" dirty="0"/>
              <a:t>Мовсесян А.Г., </a:t>
            </a:r>
            <a:r>
              <a:rPr lang="ru-RU" dirty="0" err="1"/>
              <a:t>Огнивцев</a:t>
            </a:r>
            <a:r>
              <a:rPr lang="ru-RU" dirty="0"/>
              <a:t> С.Б.. Международные валютно-кредитные отношения: Учебник. – М.: ИНФРА-М, 2003. – 312 с.</a:t>
            </a:r>
          </a:p>
          <a:p>
            <a:pPr lvl="0"/>
            <a:r>
              <a:rPr lang="ru-RU" dirty="0"/>
              <a:t>Моисеев С. Р. Международные валютно-кредитные отношения. М.: Дело и Сервис, 2007. 816 с.</a:t>
            </a:r>
          </a:p>
          <a:p>
            <a:pPr lvl="0"/>
            <a:r>
              <a:rPr lang="ru-RU" dirty="0" err="1"/>
              <a:t>Пискулов</a:t>
            </a:r>
            <a:r>
              <a:rPr lang="ru-RU" dirty="0"/>
              <a:t> Д. Ю. Теория и практика валютного </a:t>
            </a:r>
            <a:r>
              <a:rPr lang="ru-RU" dirty="0" err="1"/>
              <a:t>дилинга</a:t>
            </a:r>
            <a:r>
              <a:rPr lang="ru-RU" dirty="0"/>
              <a:t>. </a:t>
            </a:r>
            <a:r>
              <a:rPr lang="en-US" dirty="0"/>
              <a:t>(Foreign Exchange and Money Market Operations). </a:t>
            </a:r>
            <a:r>
              <a:rPr lang="ru-RU" dirty="0"/>
              <a:t>Прикладное пособие.— М.: ИНФРА-М, 2002.- 208 с.</a:t>
            </a:r>
          </a:p>
          <a:p>
            <a:pPr lvl="0"/>
            <a:r>
              <a:rPr lang="ru-RU" dirty="0" err="1"/>
              <a:t>Суэтин</a:t>
            </a:r>
            <a:r>
              <a:rPr lang="ru-RU" dirty="0"/>
              <a:t> А.А. Международные валютно-кредитные отношения. М. Феникс, 2010. 416 с</a:t>
            </a:r>
            <a:r>
              <a:rPr lang="ru-RU" dirty="0" smtClean="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3</a:t>
            </a:fld>
            <a:endParaRPr lang="ru-RU"/>
          </a:p>
        </p:txBody>
      </p:sp>
    </p:spTree>
    <p:extLst>
      <p:ext uri="{BB962C8B-B14F-4D97-AF65-F5344CB8AC3E}">
        <p14:creationId xmlns:p14="http://schemas.microsoft.com/office/powerpoint/2010/main" val="42479989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lnSpcReduction="10000"/>
          </a:bodyPr>
          <a:lstStyle/>
          <a:p>
            <a:r>
              <a:rPr lang="ru-RU" dirty="0"/>
              <a:t>Физические лица - резиденты вправе без ограничений осуществлять валютные операции, не связанные с передачей имущества и оказанием услуг на территории Российской Федерации, с использованием средств, зачисленных в соответствии с настоящим Федеральным законом на счета (во вклады), открытые в банках за пределами территории Российской </a:t>
            </a:r>
            <a:r>
              <a:rPr lang="ru-RU" dirty="0" smtClean="0"/>
              <a:t>Федерации.</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30</a:t>
            </a:fld>
            <a:endParaRPr lang="ru-RU"/>
          </a:p>
        </p:txBody>
      </p:sp>
    </p:spTree>
    <p:extLst>
      <p:ext uri="{BB962C8B-B14F-4D97-AF65-F5344CB8AC3E}">
        <p14:creationId xmlns:p14="http://schemas.microsoft.com/office/powerpoint/2010/main" val="575310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lnSpcReduction="10000"/>
          </a:bodyPr>
          <a:lstStyle/>
          <a:p>
            <a:r>
              <a:rPr lang="ru-RU" dirty="0" smtClean="0"/>
              <a:t>Резиденты-юридические лица представляют </a:t>
            </a:r>
            <a:r>
              <a:rPr lang="ru-RU" dirty="0"/>
              <a:t>налоговым органам по месту своего учета отчеты о движении средств по счетам (вкладам) в банках за пределами территории Российской Федерации с подтверждающими банковскими документами </a:t>
            </a:r>
            <a:endParaRPr lang="ru-RU" dirty="0" smtClean="0"/>
          </a:p>
          <a:p>
            <a:r>
              <a:rPr lang="ru-RU" dirty="0" smtClean="0"/>
              <a:t>Данное требование не применяется к уполномоченным банкам.</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31</a:t>
            </a:fld>
            <a:endParaRPr lang="ru-RU"/>
          </a:p>
        </p:txBody>
      </p:sp>
    </p:spTree>
    <p:extLst>
      <p:ext uri="{BB962C8B-B14F-4D97-AF65-F5344CB8AC3E}">
        <p14:creationId xmlns:p14="http://schemas.microsoft.com/office/powerpoint/2010/main" val="382381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Тема 2. Валютный </a:t>
            </a:r>
            <a:r>
              <a:rPr lang="ru-RU" dirty="0" smtClean="0"/>
              <a:t>рынок</a:t>
            </a:r>
            <a:endParaRPr lang="ru-RU" dirty="0"/>
          </a:p>
        </p:txBody>
      </p:sp>
      <p:sp>
        <p:nvSpPr>
          <p:cNvPr id="5" name="Объект 4"/>
          <p:cNvSpPr>
            <a:spLocks noGrp="1"/>
          </p:cNvSpPr>
          <p:nvPr>
            <p:ph idx="1"/>
          </p:nvPr>
        </p:nvSpPr>
        <p:spPr/>
        <p:txBody>
          <a:bodyPr>
            <a:normAutofit fontScale="70000" lnSpcReduction="20000"/>
          </a:bodyPr>
          <a:lstStyle/>
          <a:p>
            <a:pPr marL="0" indent="0">
              <a:buNone/>
            </a:pPr>
            <a:r>
              <a:rPr lang="ru-RU" dirty="0"/>
              <a:t>2.1. Понятие валютного рынка</a:t>
            </a:r>
          </a:p>
          <a:p>
            <a:pPr marL="0" indent="0">
              <a:buNone/>
            </a:pPr>
            <a:r>
              <a:rPr lang="ru-RU" dirty="0"/>
              <a:t>2.2. Классификация международных валютных рынков</a:t>
            </a:r>
          </a:p>
          <a:p>
            <a:pPr marL="0" indent="0">
              <a:buNone/>
            </a:pPr>
            <a:r>
              <a:rPr lang="ru-RU" dirty="0"/>
              <a:t>2.3. Внутренний валютный рынок Российской Федерации</a:t>
            </a:r>
          </a:p>
          <a:p>
            <a:pPr marL="0" indent="0">
              <a:buNone/>
            </a:pPr>
            <a:r>
              <a:rPr lang="ru-RU" dirty="0"/>
              <a:t>2.4. Характеристика спот-рынка</a:t>
            </a:r>
          </a:p>
          <a:p>
            <a:pPr marL="0" indent="0">
              <a:buNone/>
            </a:pPr>
            <a:r>
              <a:rPr lang="ru-RU" dirty="0"/>
              <a:t>2.5. Понятие валютного курса</a:t>
            </a:r>
          </a:p>
          <a:p>
            <a:pPr marL="0" indent="0">
              <a:buNone/>
            </a:pPr>
            <a:r>
              <a:rPr lang="ru-RU" dirty="0"/>
              <a:t>2.6. Валютный арбитраж</a:t>
            </a:r>
          </a:p>
          <a:p>
            <a:pPr marL="0" indent="0">
              <a:buNone/>
            </a:pPr>
            <a:r>
              <a:rPr lang="ru-RU" dirty="0"/>
              <a:t>2.7. Понятие валютной позиции</a:t>
            </a:r>
          </a:p>
          <a:p>
            <a:pPr marL="0" indent="0">
              <a:buNone/>
            </a:pPr>
            <a:r>
              <a:rPr lang="ru-RU" dirty="0"/>
              <a:t>2.8. Характеристика форвардного рынка</a:t>
            </a:r>
          </a:p>
          <a:p>
            <a:pPr marL="0" indent="0">
              <a:buNone/>
            </a:pPr>
            <a:r>
              <a:rPr lang="ru-RU" dirty="0"/>
              <a:t>2.9. Характеристика своп-рынка</a:t>
            </a:r>
          </a:p>
          <a:p>
            <a:pPr marL="0" indent="0">
              <a:buNone/>
            </a:pPr>
            <a:r>
              <a:rPr lang="ru-RU" dirty="0"/>
              <a:t>2.10. Характеристика биржевых рынков</a:t>
            </a:r>
          </a:p>
          <a:p>
            <a:pPr marL="0" indent="0">
              <a:buNone/>
            </a:pPr>
            <a:r>
              <a:rPr lang="ru-RU" dirty="0"/>
              <a:t>2.11. Биноминальная модель расчета цен опционов</a:t>
            </a:r>
          </a:p>
          <a:p>
            <a:pPr marL="0" indent="0">
              <a:buNone/>
            </a:pPr>
            <a:r>
              <a:rPr lang="ru-RU" dirty="0"/>
              <a:t>2.12. Валютные </a:t>
            </a:r>
            <a:r>
              <a:rPr lang="ru-RU" dirty="0" smtClean="0"/>
              <a:t>риски</a:t>
            </a:r>
            <a:endParaRPr lang="ru-RU" dirty="0"/>
          </a:p>
        </p:txBody>
      </p:sp>
      <p:sp>
        <p:nvSpPr>
          <p:cNvPr id="2" name="Номер слайда 1"/>
          <p:cNvSpPr>
            <a:spLocks noGrp="1"/>
          </p:cNvSpPr>
          <p:nvPr>
            <p:ph type="sldNum" sz="quarter" idx="12"/>
          </p:nvPr>
        </p:nvSpPr>
        <p:spPr/>
        <p:txBody>
          <a:bodyPr/>
          <a:lstStyle/>
          <a:p>
            <a:fld id="{B19B0651-EE4F-4900-A07F-96A6BFA9D0F0}" type="slidenum">
              <a:rPr lang="ru-RU" smtClean="0"/>
              <a:t>32</a:t>
            </a:fld>
            <a:endParaRPr lang="ru-RU"/>
          </a:p>
        </p:txBody>
      </p:sp>
    </p:spTree>
    <p:extLst>
      <p:ext uri="{BB962C8B-B14F-4D97-AF65-F5344CB8AC3E}">
        <p14:creationId xmlns:p14="http://schemas.microsoft.com/office/powerpoint/2010/main" val="3204427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2.1. Понятие валютного </a:t>
            </a:r>
            <a:r>
              <a:rPr lang="ru-RU" dirty="0" smtClean="0"/>
              <a:t>рынка</a:t>
            </a:r>
            <a:endParaRPr lang="ru-RU" dirty="0"/>
          </a:p>
        </p:txBody>
      </p:sp>
      <p:sp>
        <p:nvSpPr>
          <p:cNvPr id="3" name="Объект 2"/>
          <p:cNvSpPr>
            <a:spLocks noGrp="1"/>
          </p:cNvSpPr>
          <p:nvPr>
            <p:ph idx="1"/>
          </p:nvPr>
        </p:nvSpPr>
        <p:spPr/>
        <p:txBody>
          <a:bodyPr>
            <a:normAutofit fontScale="92500"/>
          </a:bodyPr>
          <a:lstStyle/>
          <a:p>
            <a:r>
              <a:rPr lang="ru-RU" dirty="0"/>
              <a:t>Валютный рынок – это место, где организована инфраструктура для совершения валютных операций.</a:t>
            </a:r>
          </a:p>
          <a:p>
            <a:r>
              <a:rPr lang="az-Cyrl-AZ" dirty="0"/>
              <a:t>Объектом этого рынка является свободно конвертируемая валюта.</a:t>
            </a:r>
            <a:endParaRPr lang="ru-RU" dirty="0"/>
          </a:p>
          <a:p>
            <a:r>
              <a:rPr lang="az-Cyrl-AZ" dirty="0"/>
              <a:t>Основные участники – центральные банки стран, коммерческие банки, специализированные брокерские и дилерские организации, ТНК, фирмы и физические лица.</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33</a:t>
            </a:fld>
            <a:endParaRPr lang="ru-RU"/>
          </a:p>
        </p:txBody>
      </p:sp>
    </p:spTree>
    <p:extLst>
      <p:ext uri="{BB962C8B-B14F-4D97-AF65-F5344CB8AC3E}">
        <p14:creationId xmlns:p14="http://schemas.microsoft.com/office/powerpoint/2010/main" val="42501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Cyrl-AZ" sz="3200" dirty="0"/>
              <a:t>Участники международных валютных рынков (МВР) осуществляют операции с валютой с </a:t>
            </a:r>
            <a:r>
              <a:rPr lang="az-Cyrl-AZ" sz="3200" dirty="0" smtClean="0"/>
              <a:t>целью:</a:t>
            </a:r>
            <a:endParaRPr lang="ru-RU" sz="3200" dirty="0"/>
          </a:p>
        </p:txBody>
      </p:sp>
      <p:sp>
        <p:nvSpPr>
          <p:cNvPr id="3" name="Объект 2"/>
          <p:cNvSpPr>
            <a:spLocks noGrp="1"/>
          </p:cNvSpPr>
          <p:nvPr>
            <p:ph idx="1"/>
          </p:nvPr>
        </p:nvSpPr>
        <p:spPr/>
        <p:txBody>
          <a:bodyPr anchor="ctr">
            <a:normAutofit/>
          </a:bodyPr>
          <a:lstStyle/>
          <a:p>
            <a:pPr lvl="0"/>
            <a:r>
              <a:rPr lang="az-Cyrl-AZ" dirty="0" smtClean="0"/>
              <a:t>обслуживания </a:t>
            </a:r>
            <a:r>
              <a:rPr lang="az-Cyrl-AZ" dirty="0"/>
              <a:t>экспортно-импортных операций,</a:t>
            </a:r>
            <a:endParaRPr lang="ru-RU" dirty="0"/>
          </a:p>
          <a:p>
            <a:pPr lvl="0"/>
            <a:r>
              <a:rPr lang="az-Cyrl-AZ" dirty="0"/>
              <a:t>поиска источников финансирования в инвалюте,</a:t>
            </a:r>
            <a:endParaRPr lang="ru-RU" dirty="0"/>
          </a:p>
          <a:p>
            <a:pPr lvl="0"/>
            <a:r>
              <a:rPr lang="az-Cyrl-AZ" dirty="0"/>
              <a:t>размещения временно свободных валютных средств.</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34</a:t>
            </a:fld>
            <a:endParaRPr lang="ru-RU"/>
          </a:p>
        </p:txBody>
      </p:sp>
    </p:spTree>
    <p:extLst>
      <p:ext uri="{BB962C8B-B14F-4D97-AF65-F5344CB8AC3E}">
        <p14:creationId xmlns:p14="http://schemas.microsoft.com/office/powerpoint/2010/main" val="15972389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Cyrl-AZ" dirty="0" smtClean="0"/>
              <a:t>Участники валютного рынка </a:t>
            </a:r>
            <a:r>
              <a:rPr lang="az-Cyrl-AZ" dirty="0"/>
              <a:t>относятся к одной из </a:t>
            </a:r>
            <a:r>
              <a:rPr lang="az-Cyrl-AZ" dirty="0" smtClean="0"/>
              <a:t>трех групп:</a:t>
            </a:r>
            <a:endParaRPr lang="ru-RU" dirty="0"/>
          </a:p>
        </p:txBody>
      </p:sp>
      <p:sp>
        <p:nvSpPr>
          <p:cNvPr id="3" name="Объект 2"/>
          <p:cNvSpPr>
            <a:spLocks noGrp="1"/>
          </p:cNvSpPr>
          <p:nvPr>
            <p:ph idx="1"/>
          </p:nvPr>
        </p:nvSpPr>
        <p:spPr/>
        <p:txBody>
          <a:bodyPr>
            <a:normAutofit fontScale="77500" lnSpcReduction="20000"/>
          </a:bodyPr>
          <a:lstStyle/>
          <a:p>
            <a:pPr marL="0" lvl="0" indent="0">
              <a:buNone/>
            </a:pPr>
            <a:r>
              <a:rPr lang="az-Cyrl-AZ" b="1" dirty="0"/>
              <a:t>Хеджеры.</a:t>
            </a:r>
            <a:endParaRPr lang="ru-RU" dirty="0"/>
          </a:p>
          <a:p>
            <a:r>
              <a:rPr lang="ru-RU" dirty="0"/>
              <a:t> Большинство участников рынка выступает в роли </a:t>
            </a:r>
            <a:r>
              <a:rPr lang="ru-RU" dirty="0" err="1"/>
              <a:t>хеджеров</a:t>
            </a:r>
            <a:r>
              <a:rPr lang="ru-RU" dirty="0"/>
              <a:t>. Их основная задача – защита валютной выручки от валютно-курсового риска. С этой целью они осуществляют конверсионные операции по снижению валютного риска.</a:t>
            </a:r>
          </a:p>
          <a:p>
            <a:pPr marL="0" lvl="0" indent="0">
              <a:buNone/>
            </a:pPr>
            <a:r>
              <a:rPr lang="az-Cyrl-AZ" b="1" dirty="0"/>
              <a:t>Спекулянты.</a:t>
            </a:r>
            <a:endParaRPr lang="ru-RU" dirty="0"/>
          </a:p>
          <a:p>
            <a:r>
              <a:rPr lang="az-Cyrl-AZ" dirty="0"/>
              <a:t>Сознательно принимают на себя валютный риск, надеясь на получение дополнительного дохода.</a:t>
            </a:r>
            <a:endParaRPr lang="ru-RU" dirty="0"/>
          </a:p>
          <a:p>
            <a:pPr marL="0" lvl="0" indent="0">
              <a:buNone/>
            </a:pPr>
            <a:r>
              <a:rPr lang="az-Cyrl-AZ" b="1" dirty="0"/>
              <a:t>Арбитражеры.</a:t>
            </a:r>
            <a:endParaRPr lang="ru-RU" dirty="0"/>
          </a:p>
          <a:p>
            <a:r>
              <a:rPr lang="az-Cyrl-AZ" dirty="0"/>
              <a:t>Эти участники рынка стремятся получить прибыль за счет несовпадения котировок валют во времени и пространстве.</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35</a:t>
            </a:fld>
            <a:endParaRPr lang="ru-RU"/>
          </a:p>
        </p:txBody>
      </p:sp>
    </p:spTree>
    <p:extLst>
      <p:ext uri="{BB962C8B-B14F-4D97-AF65-F5344CB8AC3E}">
        <p14:creationId xmlns:p14="http://schemas.microsoft.com/office/powerpoint/2010/main" val="2815607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2.2. Классификация международных валютных </a:t>
            </a:r>
            <a:r>
              <a:rPr lang="ru-RU" dirty="0" smtClean="0"/>
              <a:t>рынков</a:t>
            </a:r>
            <a:endParaRPr lang="ru-RU" dirty="0"/>
          </a:p>
        </p:txBody>
      </p:sp>
      <p:sp>
        <p:nvSpPr>
          <p:cNvPr id="3" name="Объект 2"/>
          <p:cNvSpPr>
            <a:spLocks noGrp="1"/>
          </p:cNvSpPr>
          <p:nvPr>
            <p:ph idx="1"/>
          </p:nvPr>
        </p:nvSpPr>
        <p:spPr/>
        <p:txBody>
          <a:bodyPr>
            <a:normAutofit fontScale="92500" lnSpcReduction="20000"/>
          </a:bodyPr>
          <a:lstStyle/>
          <a:p>
            <a:r>
              <a:rPr lang="az-Cyrl-AZ" b="1" i="1" dirty="0"/>
              <a:t>По субъектам, оперирующим с </a:t>
            </a:r>
            <a:r>
              <a:rPr lang="az-Cyrl-AZ" b="1" i="1" dirty="0" smtClean="0"/>
              <a:t>валютой:</a:t>
            </a:r>
          </a:p>
          <a:p>
            <a:pPr lvl="1"/>
            <a:r>
              <a:rPr lang="az-Cyrl-AZ" dirty="0"/>
              <a:t>межбанковский рынок (80%),</a:t>
            </a:r>
            <a:endParaRPr lang="ru-RU" dirty="0"/>
          </a:p>
          <a:p>
            <a:pPr lvl="1"/>
            <a:r>
              <a:rPr lang="az-Cyrl-AZ" dirty="0"/>
              <a:t>клиентский рынок,</a:t>
            </a:r>
            <a:endParaRPr lang="ru-RU" dirty="0"/>
          </a:p>
          <a:p>
            <a:pPr lvl="1"/>
            <a:r>
              <a:rPr lang="az-Cyrl-AZ" dirty="0"/>
              <a:t>биржевой рынок.</a:t>
            </a:r>
            <a:endParaRPr lang="ru-RU" dirty="0"/>
          </a:p>
          <a:p>
            <a:pPr lvl="0"/>
            <a:r>
              <a:rPr lang="az-Cyrl-AZ" b="1" i="1" dirty="0"/>
              <a:t>По срочности валютных операций:</a:t>
            </a:r>
            <a:endParaRPr lang="ru-RU" dirty="0"/>
          </a:p>
          <a:p>
            <a:pPr lvl="1"/>
            <a:r>
              <a:rPr lang="az-Cyrl-AZ" dirty="0"/>
              <a:t> </a:t>
            </a:r>
            <a:r>
              <a:rPr lang="az-Cyrl-AZ" dirty="0" smtClean="0"/>
              <a:t>спот </a:t>
            </a:r>
            <a:r>
              <a:rPr lang="az-Cyrl-AZ" dirty="0"/>
              <a:t>рынок (65%), - рынок немедленной поставки валюты,</a:t>
            </a:r>
            <a:endParaRPr lang="ru-RU" dirty="0"/>
          </a:p>
          <a:p>
            <a:pPr lvl="1"/>
            <a:r>
              <a:rPr lang="az-Cyrl-AZ" dirty="0"/>
              <a:t>срочный рынок (35%),в том числе: </a:t>
            </a:r>
            <a:endParaRPr lang="ru-RU" dirty="0"/>
          </a:p>
          <a:p>
            <a:pPr lvl="2"/>
            <a:r>
              <a:rPr lang="az-Cyrl-AZ" dirty="0"/>
              <a:t>форвардный рынок (10%) – рынок с поставкой валюты на срок выше трех дней,</a:t>
            </a:r>
            <a:endParaRPr lang="ru-RU" dirty="0"/>
          </a:p>
          <a:p>
            <a:pPr lvl="2"/>
            <a:r>
              <a:rPr lang="az-Cyrl-AZ" dirty="0"/>
              <a:t>своп-рынок (25%).- рынок, сочетающий операции «спот» и «форвард».</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36</a:t>
            </a:fld>
            <a:endParaRPr lang="ru-RU"/>
          </a:p>
        </p:txBody>
      </p:sp>
    </p:spTree>
    <p:extLst>
      <p:ext uri="{BB962C8B-B14F-4D97-AF65-F5344CB8AC3E}">
        <p14:creationId xmlns:p14="http://schemas.microsoft.com/office/powerpoint/2010/main" val="4013011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az-Cyrl-AZ" b="1" i="1" dirty="0"/>
              <a:t>В зависимости от масштаба:</a:t>
            </a:r>
            <a:endParaRPr lang="ru-RU" dirty="0"/>
          </a:p>
        </p:txBody>
      </p:sp>
      <p:sp>
        <p:nvSpPr>
          <p:cNvPr id="3" name="Объект 2"/>
          <p:cNvSpPr>
            <a:spLocks noGrp="1"/>
          </p:cNvSpPr>
          <p:nvPr>
            <p:ph idx="1"/>
          </p:nvPr>
        </p:nvSpPr>
        <p:spPr/>
        <p:txBody>
          <a:bodyPr>
            <a:normAutofit fontScale="92500" lnSpcReduction="20000"/>
          </a:bodyPr>
          <a:lstStyle/>
          <a:p>
            <a:pPr lvl="0"/>
            <a:endParaRPr lang="ru-RU" dirty="0"/>
          </a:p>
          <a:p>
            <a:pPr lvl="0"/>
            <a:r>
              <a:rPr lang="ru-RU" dirty="0"/>
              <a:t>глобальные рынки – сосредоточены в мировых финансовых центрах (Лондоне, Франкфурте на Майне, Париже, Нью-Йорке, Токио).</a:t>
            </a:r>
          </a:p>
          <a:p>
            <a:pPr lvl="0"/>
            <a:r>
              <a:rPr lang="az-Cyrl-AZ" dirty="0"/>
              <a:t>региональные (Европейский, Американский, Азиатский),</a:t>
            </a:r>
            <a:endParaRPr lang="ru-RU" dirty="0"/>
          </a:p>
          <a:p>
            <a:r>
              <a:rPr lang="az-Cyrl-AZ" dirty="0"/>
              <a:t>внутренние – рынок одного государства ( вся совокупность валютных операций, осуществляемых банками, расположенными на территории данной страны).</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37</a:t>
            </a:fld>
            <a:endParaRPr lang="ru-RU"/>
          </a:p>
        </p:txBody>
      </p:sp>
    </p:spTree>
    <p:extLst>
      <p:ext uri="{BB962C8B-B14F-4D97-AF65-F5344CB8AC3E}">
        <p14:creationId xmlns:p14="http://schemas.microsoft.com/office/powerpoint/2010/main" val="2214888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pPr lvl="0"/>
            <a:r>
              <a:rPr lang="az-Cyrl-AZ" b="1" i="1" dirty="0"/>
              <a:t>По отношению к валютным ограничениям:</a:t>
            </a:r>
            <a:endParaRPr lang="ru-RU" dirty="0"/>
          </a:p>
          <a:p>
            <a:pPr lvl="1"/>
            <a:r>
              <a:rPr lang="az-Cyrl-AZ" dirty="0"/>
              <a:t> </a:t>
            </a:r>
            <a:r>
              <a:rPr lang="az-Cyrl-AZ" dirty="0" smtClean="0"/>
              <a:t>свободные </a:t>
            </a:r>
            <a:r>
              <a:rPr lang="az-Cyrl-AZ" dirty="0"/>
              <a:t>рынки,</a:t>
            </a:r>
            <a:endParaRPr lang="ru-RU" dirty="0"/>
          </a:p>
          <a:p>
            <a:pPr lvl="1"/>
            <a:r>
              <a:rPr lang="az-Cyrl-AZ" dirty="0"/>
              <a:t>несвободные рынки.</a:t>
            </a:r>
            <a:endParaRPr lang="ru-RU" dirty="0"/>
          </a:p>
          <a:p>
            <a:r>
              <a:rPr lang="az-Cyrl-AZ" b="1" i="1" dirty="0" smtClean="0"/>
              <a:t>По </a:t>
            </a:r>
            <a:r>
              <a:rPr lang="az-Cyrl-AZ" b="1" i="1" dirty="0"/>
              <a:t>видам применяемых валютных курсов:</a:t>
            </a:r>
            <a:endParaRPr lang="ru-RU" dirty="0"/>
          </a:p>
          <a:p>
            <a:pPr lvl="1"/>
            <a:r>
              <a:rPr lang="az-Cyrl-AZ" dirty="0"/>
              <a:t> </a:t>
            </a:r>
            <a:r>
              <a:rPr lang="az-Cyrl-AZ" dirty="0" smtClean="0"/>
              <a:t>с </a:t>
            </a:r>
            <a:r>
              <a:rPr lang="az-Cyrl-AZ" dirty="0"/>
              <a:t>одним режимом валютного курса,</a:t>
            </a:r>
            <a:endParaRPr lang="ru-RU" dirty="0"/>
          </a:p>
          <a:p>
            <a:pPr lvl="1"/>
            <a:r>
              <a:rPr lang="az-Cyrl-AZ" dirty="0"/>
              <a:t>с несколькими режимами валютного курса.</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38</a:t>
            </a:fld>
            <a:endParaRPr lang="ru-RU"/>
          </a:p>
        </p:txBody>
      </p:sp>
    </p:spTree>
    <p:extLst>
      <p:ext uri="{BB962C8B-B14F-4D97-AF65-F5344CB8AC3E}">
        <p14:creationId xmlns:p14="http://schemas.microsoft.com/office/powerpoint/2010/main" val="3948912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2.3. Внутренний валютный рынок Российской </a:t>
            </a:r>
            <a:r>
              <a:rPr lang="ru-RU" dirty="0" smtClean="0"/>
              <a:t>Федерации</a:t>
            </a:r>
            <a:endParaRPr lang="ru-RU" dirty="0"/>
          </a:p>
        </p:txBody>
      </p:sp>
      <p:sp>
        <p:nvSpPr>
          <p:cNvPr id="3" name="Объект 2"/>
          <p:cNvSpPr>
            <a:spLocks noGrp="1"/>
          </p:cNvSpPr>
          <p:nvPr>
            <p:ph idx="1"/>
          </p:nvPr>
        </p:nvSpPr>
        <p:spPr/>
        <p:txBody>
          <a:bodyPr>
            <a:normAutofit fontScale="70000" lnSpcReduction="20000"/>
          </a:bodyPr>
          <a:lstStyle/>
          <a:p>
            <a:r>
              <a:rPr lang="az-Cyrl-AZ" dirty="0"/>
              <a:t>Купля-продажа иностранной валюты и чеков (в том числе дорожных чеков), номинальная стоимость которых указана в иностранной валюте, в Российской Федерации производится только через уполномоченные </a:t>
            </a:r>
            <a:r>
              <a:rPr lang="az-Cyrl-AZ" dirty="0" smtClean="0"/>
              <a:t>банки</a:t>
            </a:r>
          </a:p>
          <a:p>
            <a:r>
              <a:rPr lang="az-Cyrl-AZ" dirty="0"/>
              <a:t>Установление требования об идентификации личности при купле-продаже физическими лицами наличной иностранной валюты и чеков (в том числе дорожных чеков), номинальная стоимость которых указана в иностранной валюте, не </a:t>
            </a:r>
            <a:r>
              <a:rPr lang="az-Cyrl-AZ" dirty="0" smtClean="0"/>
              <a:t>допускается</a:t>
            </a:r>
          </a:p>
          <a:p>
            <a:r>
              <a:rPr lang="az-Cyrl-AZ" dirty="0"/>
              <a:t>Сведения, идентифицирующие личность, могут быть внесены в документы, оформляемые при купле-продаже физическим лицом наличной иностранной валюты и чеков (в том числе дорожных чеков), номинальная стоимость которых указана в иностранной валюте, по просьбе самого физического лица</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39</a:t>
            </a:fld>
            <a:endParaRPr lang="ru-RU"/>
          </a:p>
        </p:txBody>
      </p:sp>
    </p:spTree>
    <p:extLst>
      <p:ext uri="{BB962C8B-B14F-4D97-AF65-F5344CB8AC3E}">
        <p14:creationId xmlns:p14="http://schemas.microsoft.com/office/powerpoint/2010/main" val="1591792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Тема 1. Валюта и валютные </a:t>
            </a:r>
            <a:r>
              <a:rPr lang="ru-RU" dirty="0" smtClean="0"/>
              <a:t>рынки</a:t>
            </a:r>
            <a:endParaRPr lang="ru-RU" dirty="0"/>
          </a:p>
        </p:txBody>
      </p:sp>
      <p:sp>
        <p:nvSpPr>
          <p:cNvPr id="3" name="Объект 2"/>
          <p:cNvSpPr>
            <a:spLocks noGrp="1"/>
          </p:cNvSpPr>
          <p:nvPr>
            <p:ph idx="1"/>
          </p:nvPr>
        </p:nvSpPr>
        <p:spPr/>
        <p:txBody>
          <a:bodyPr>
            <a:normAutofit/>
          </a:bodyPr>
          <a:lstStyle/>
          <a:p>
            <a:pPr marL="0" indent="0">
              <a:buNone/>
            </a:pPr>
            <a:r>
              <a:rPr lang="ru-RU" dirty="0"/>
              <a:t>1.1. Валютные отношения и валютная система</a:t>
            </a:r>
          </a:p>
          <a:p>
            <a:pPr marL="0" indent="0">
              <a:buNone/>
            </a:pPr>
            <a:r>
              <a:rPr lang="ru-RU" dirty="0"/>
              <a:t>1.2. Понятие валюты</a:t>
            </a:r>
          </a:p>
          <a:p>
            <a:pPr marL="0" indent="0">
              <a:buNone/>
            </a:pPr>
            <a:r>
              <a:rPr lang="ru-RU" dirty="0"/>
              <a:t>1.3. Понятие резидентов и нерезидентов</a:t>
            </a:r>
          </a:p>
          <a:p>
            <a:pPr marL="0" indent="0">
              <a:buNone/>
            </a:pPr>
            <a:r>
              <a:rPr lang="ru-RU" dirty="0"/>
              <a:t>1.4. Классификация валют</a:t>
            </a:r>
          </a:p>
          <a:p>
            <a:pPr marL="0" indent="0">
              <a:buNone/>
            </a:pPr>
            <a:r>
              <a:rPr lang="ru-RU" dirty="0"/>
              <a:t>1.5. Валютные операции</a:t>
            </a:r>
          </a:p>
          <a:p>
            <a:pPr marL="0" indent="0">
              <a:buNone/>
            </a:pPr>
            <a:r>
              <a:rPr lang="ru-RU" dirty="0"/>
              <a:t>1.6. Счета резидентов в банках, расположенных за пределами территории Российской </a:t>
            </a:r>
            <a:r>
              <a:rPr lang="ru-RU" dirty="0" smtClean="0"/>
              <a:t>Федерации</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4</a:t>
            </a:fld>
            <a:endParaRPr lang="ru-RU"/>
          </a:p>
        </p:txBody>
      </p:sp>
    </p:spTree>
    <p:extLst>
      <p:ext uri="{BB962C8B-B14F-4D97-AF65-F5344CB8AC3E}">
        <p14:creationId xmlns:p14="http://schemas.microsoft.com/office/powerpoint/2010/main" val="14765567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642194"/>
          </a:xfrm>
        </p:spPr>
        <p:txBody>
          <a:bodyPr>
            <a:noAutofit/>
          </a:bodyPr>
          <a:lstStyle/>
          <a:p>
            <a:r>
              <a:rPr lang="ru-RU" sz="2400" b="1" dirty="0"/>
              <a:t>Решение Комиссия ТС 51 от 05.07.10О Договоре о порядке перемещения физическими лицами наличных денежных средств и (или) денежных инструментов через таможенную границу таможенного </a:t>
            </a:r>
            <a:r>
              <a:rPr lang="ru-RU" sz="2400" b="1" dirty="0" smtClean="0"/>
              <a:t>союза</a:t>
            </a:r>
            <a:endParaRPr lang="ru-RU" sz="2400" dirty="0"/>
          </a:p>
        </p:txBody>
      </p:sp>
      <p:sp>
        <p:nvSpPr>
          <p:cNvPr id="3" name="Объект 2"/>
          <p:cNvSpPr>
            <a:spLocks noGrp="1"/>
          </p:cNvSpPr>
          <p:nvPr>
            <p:ph idx="1"/>
          </p:nvPr>
        </p:nvSpPr>
        <p:spPr>
          <a:xfrm>
            <a:off x="457200" y="1916832"/>
            <a:ext cx="8229600" cy="4209331"/>
          </a:xfrm>
        </p:spPr>
        <p:txBody>
          <a:bodyPr>
            <a:normAutofit fontScale="85000" lnSpcReduction="10000"/>
          </a:bodyPr>
          <a:lstStyle/>
          <a:p>
            <a:r>
              <a:rPr lang="ru-RU" dirty="0"/>
              <a:t>Ввоз физическим лицом наличных денежных средств и (или) дорожных чеков на таможенную территорию таможенного союза осуществляется без </a:t>
            </a:r>
            <a:r>
              <a:rPr lang="ru-RU" dirty="0" smtClean="0"/>
              <a:t>ограничений.</a:t>
            </a:r>
          </a:p>
          <a:p>
            <a:r>
              <a:rPr lang="ru-RU" dirty="0" smtClean="0"/>
              <a:t>Ввоз/вывоз </a:t>
            </a:r>
            <a:r>
              <a:rPr lang="ru-RU" dirty="0"/>
              <a:t>наличных денежных средств и (или) дорожных </a:t>
            </a:r>
            <a:r>
              <a:rPr lang="ru-RU" dirty="0" smtClean="0"/>
              <a:t>чеков на сумму не более 10тыс. долл. США без декларирования. Возможно декларирование по желанию физлица.</a:t>
            </a:r>
          </a:p>
          <a:p>
            <a:r>
              <a:rPr lang="ru-RU" dirty="0" smtClean="0"/>
              <a:t>На большую сумму подается в </a:t>
            </a:r>
            <a:r>
              <a:rPr lang="ru-RU" dirty="0"/>
              <a:t>письменной форме </a:t>
            </a:r>
            <a:r>
              <a:rPr lang="ru-RU" dirty="0" smtClean="0"/>
              <a:t>пассажирская таможенная декларация</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40</a:t>
            </a:fld>
            <a:endParaRPr lang="ru-RU"/>
          </a:p>
        </p:txBody>
      </p:sp>
    </p:spTree>
    <p:extLst>
      <p:ext uri="{BB962C8B-B14F-4D97-AF65-F5344CB8AC3E}">
        <p14:creationId xmlns:p14="http://schemas.microsoft.com/office/powerpoint/2010/main" val="3117517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В </a:t>
            </a:r>
            <a:r>
              <a:rPr lang="ru-RU" dirty="0"/>
              <a:t>пассажирской таможенной декларации должны быть </a:t>
            </a:r>
            <a:r>
              <a:rPr lang="ru-RU" dirty="0" smtClean="0"/>
              <a:t>указаны</a:t>
            </a:r>
            <a:endParaRPr lang="ru-RU" dirty="0"/>
          </a:p>
        </p:txBody>
      </p:sp>
      <p:sp>
        <p:nvSpPr>
          <p:cNvPr id="3" name="Объект 2"/>
          <p:cNvSpPr>
            <a:spLocks noGrp="1"/>
          </p:cNvSpPr>
          <p:nvPr>
            <p:ph idx="1"/>
          </p:nvPr>
        </p:nvSpPr>
        <p:spPr/>
        <p:txBody>
          <a:bodyPr>
            <a:normAutofit fontScale="85000" lnSpcReduction="10000"/>
          </a:bodyPr>
          <a:lstStyle/>
          <a:p>
            <a:r>
              <a:rPr lang="ru-RU" dirty="0"/>
              <a:t>1) дата и место рождения физического лица, реквизиты </a:t>
            </a:r>
            <a:r>
              <a:rPr lang="ru-RU" dirty="0" smtClean="0"/>
              <a:t>паспорта или вида на жительство или др. подобного документа, </a:t>
            </a:r>
            <a:r>
              <a:rPr lang="ru-RU" dirty="0"/>
              <a:t>адрес места жительства (</a:t>
            </a:r>
            <a:r>
              <a:rPr lang="ru-RU" dirty="0" smtClean="0"/>
              <a:t>регистрации, пребывания) </a:t>
            </a:r>
            <a:r>
              <a:rPr lang="ru-RU" dirty="0"/>
              <a:t>на территории государства - члена таможенного союза;</a:t>
            </a:r>
          </a:p>
          <a:p>
            <a:r>
              <a:rPr lang="ru-RU" dirty="0"/>
              <a:t>2) сведения о денежных </a:t>
            </a:r>
            <a:r>
              <a:rPr lang="ru-RU" dirty="0" smtClean="0"/>
              <a:t>инструментах;</a:t>
            </a:r>
            <a:endParaRPr lang="ru-RU" dirty="0"/>
          </a:p>
          <a:p>
            <a:r>
              <a:rPr lang="ru-RU" dirty="0"/>
              <a:t>3) сведения об источнике </a:t>
            </a:r>
            <a:r>
              <a:rPr lang="ru-RU" dirty="0" smtClean="0"/>
              <a:t>провозимых ценностей и их владельцах (если не является собственником), а  </a:t>
            </a:r>
            <a:r>
              <a:rPr lang="ru-RU" dirty="0"/>
              <a:t>также о предполагаемом использовании;</a:t>
            </a:r>
          </a:p>
          <a:p>
            <a:r>
              <a:rPr lang="ru-RU" dirty="0"/>
              <a:t>4) сведения о маршруте и способе </a:t>
            </a:r>
            <a:r>
              <a:rPr lang="ru-RU" dirty="0" smtClean="0"/>
              <a:t>перевозки.</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41</a:t>
            </a:fld>
            <a:endParaRPr lang="ru-RU"/>
          </a:p>
        </p:txBody>
      </p:sp>
    </p:spTree>
    <p:extLst>
      <p:ext uri="{BB962C8B-B14F-4D97-AF65-F5344CB8AC3E}">
        <p14:creationId xmlns:p14="http://schemas.microsoft.com/office/powerpoint/2010/main" val="7371265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2.4. Характеристика </a:t>
            </a:r>
            <a:r>
              <a:rPr lang="ru-RU" dirty="0" smtClean="0"/>
              <a:t>спот-рынка</a:t>
            </a:r>
            <a:endParaRPr lang="ru-RU" dirty="0"/>
          </a:p>
        </p:txBody>
      </p:sp>
      <p:sp>
        <p:nvSpPr>
          <p:cNvPr id="3" name="Объект 2"/>
          <p:cNvSpPr>
            <a:spLocks noGrp="1"/>
          </p:cNvSpPr>
          <p:nvPr>
            <p:ph idx="1"/>
          </p:nvPr>
        </p:nvSpPr>
        <p:spPr/>
        <p:txBody>
          <a:bodyPr>
            <a:normAutofit fontScale="70000" lnSpcReduction="20000"/>
          </a:bodyPr>
          <a:lstStyle/>
          <a:p>
            <a:pPr marL="0" indent="0">
              <a:buNone/>
            </a:pPr>
            <a:r>
              <a:rPr lang="ru-RU" b="1" i="1" dirty="0"/>
              <a:t>Спот- рынок</a:t>
            </a:r>
            <a:r>
              <a:rPr lang="ru-RU" dirty="0"/>
              <a:t> – это рынок немедленной поставки валюты.</a:t>
            </a:r>
          </a:p>
          <a:p>
            <a:pPr marL="0" indent="0">
              <a:buNone/>
            </a:pPr>
            <a:r>
              <a:rPr lang="ru-RU" dirty="0"/>
              <a:t>Основными (обязательными) участниками этого рынка являются банки.</a:t>
            </a:r>
          </a:p>
          <a:p>
            <a:pPr marL="0" indent="0">
              <a:buNone/>
            </a:pPr>
            <a:r>
              <a:rPr lang="ru-RU" dirty="0"/>
              <a:t>К обычаям спот-рынка относят:</a:t>
            </a:r>
          </a:p>
          <a:p>
            <a:pPr lvl="0"/>
            <a:r>
              <a:rPr lang="ru-RU" dirty="0"/>
              <a:t>Осуществление платежей в течение 2-х рабочих банковских дней без начисления процентов на сумму поставленной валюты.</a:t>
            </a:r>
          </a:p>
          <a:p>
            <a:pPr lvl="0"/>
            <a:r>
              <a:rPr lang="ru-RU" dirty="0"/>
              <a:t>Сделки осуществляются в основном на базе компьютерной торговли с подтверждением электронными извещениями (авизо) в течение следующего рабочего дня.</a:t>
            </a:r>
          </a:p>
          <a:p>
            <a:pPr lvl="0"/>
            <a:r>
              <a:rPr lang="ru-RU" dirty="0"/>
              <a:t>Обязательность объявленных курсов: объявленные котировки являются обязательными для исполнения сделки по купле-продаже валюты.</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42</a:t>
            </a:fld>
            <a:endParaRPr lang="ru-RU"/>
          </a:p>
        </p:txBody>
      </p:sp>
    </p:spTree>
    <p:extLst>
      <p:ext uri="{BB962C8B-B14F-4D97-AF65-F5344CB8AC3E}">
        <p14:creationId xmlns:p14="http://schemas.microsoft.com/office/powerpoint/2010/main" val="150899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2.5. Понятие валютного </a:t>
            </a:r>
            <a:r>
              <a:rPr lang="ru-RU" dirty="0" smtClean="0"/>
              <a:t>курса</a:t>
            </a:r>
            <a:endParaRPr lang="ru-RU" dirty="0"/>
          </a:p>
        </p:txBody>
      </p:sp>
      <p:sp>
        <p:nvSpPr>
          <p:cNvPr id="3" name="Объект 2"/>
          <p:cNvSpPr>
            <a:spLocks noGrp="1"/>
          </p:cNvSpPr>
          <p:nvPr>
            <p:ph idx="1"/>
          </p:nvPr>
        </p:nvSpPr>
        <p:spPr/>
        <p:txBody>
          <a:bodyPr anchor="ctr">
            <a:normAutofit fontScale="77500" lnSpcReduction="20000"/>
          </a:bodyPr>
          <a:lstStyle/>
          <a:p>
            <a:r>
              <a:rPr lang="ru-RU" dirty="0"/>
              <a:t>Котировка валюты означает, что стоимость одной валюты выражается через стоимость другой валюты.</a:t>
            </a:r>
          </a:p>
          <a:p>
            <a:r>
              <a:rPr lang="ru-RU" dirty="0"/>
              <a:t>Термин «котировать» происходит скорее всего от французского глагола «</a:t>
            </a:r>
            <a:r>
              <a:rPr lang="ru-RU" dirty="0" err="1"/>
              <a:t>coter</a:t>
            </a:r>
            <a:r>
              <a:rPr lang="ru-RU" dirty="0"/>
              <a:t>» — отмечать/нумеровать.</a:t>
            </a:r>
          </a:p>
          <a:p>
            <a:r>
              <a:rPr lang="ru-RU" dirty="0"/>
              <a:t>В банковской практике принято следующее обозначение курсов валют: например, курс доллара США к Евро обозначают </a:t>
            </a:r>
            <a:r>
              <a:rPr lang="en-US" dirty="0"/>
              <a:t>EUR</a:t>
            </a:r>
            <a:r>
              <a:rPr lang="ru-RU" dirty="0"/>
              <a:t>/</a:t>
            </a:r>
            <a:r>
              <a:rPr lang="en-US" dirty="0"/>
              <a:t>USD</a:t>
            </a:r>
            <a:r>
              <a:rPr lang="ru-RU" dirty="0"/>
              <a:t>=1.28778, доллара к рублю </a:t>
            </a:r>
            <a:r>
              <a:rPr lang="en-US" dirty="0"/>
              <a:t>USD</a:t>
            </a:r>
            <a:r>
              <a:rPr lang="ru-RU" dirty="0"/>
              <a:t>/</a:t>
            </a:r>
            <a:r>
              <a:rPr lang="en-US" dirty="0"/>
              <a:t>RUR</a:t>
            </a:r>
            <a:r>
              <a:rPr lang="ru-RU" dirty="0"/>
              <a:t>=36.9206, а фунта стерлингов к доллару США - </a:t>
            </a:r>
            <a:r>
              <a:rPr lang="en-US" dirty="0"/>
              <a:t>GBP</a:t>
            </a:r>
            <a:r>
              <a:rPr lang="ru-RU" dirty="0"/>
              <a:t>/</a:t>
            </a:r>
            <a:r>
              <a:rPr lang="en-US" dirty="0"/>
              <a:t>USD</a:t>
            </a:r>
            <a:r>
              <a:rPr lang="ru-RU" dirty="0"/>
              <a:t>=1.60749.</a:t>
            </a:r>
          </a:p>
          <a:p>
            <a:r>
              <a:rPr lang="ru-RU" dirty="0"/>
              <a:t>Приведенные примеры валютных котировок называются валютными парами</a:t>
            </a:r>
            <a:r>
              <a:rPr lang="ru-RU" dirty="0" smtClean="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43</a:t>
            </a:fld>
            <a:endParaRPr lang="ru-RU"/>
          </a:p>
        </p:txBody>
      </p:sp>
    </p:spTree>
    <p:extLst>
      <p:ext uri="{BB962C8B-B14F-4D97-AF65-F5344CB8AC3E}">
        <p14:creationId xmlns:p14="http://schemas.microsoft.com/office/powerpoint/2010/main" val="13987047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77500" lnSpcReduction="20000"/>
          </a:bodyPr>
          <a:lstStyle/>
          <a:p>
            <a:r>
              <a:rPr lang="ru-RU" dirty="0"/>
              <a:t>Базовая валюта расположена слева от косой черты, валюта справа от неё называется валютой котировки (котируемой валютой) или счетной валютой. </a:t>
            </a:r>
          </a:p>
          <a:p>
            <a:r>
              <a:rPr lang="ru-RU" dirty="0" smtClean="0"/>
              <a:t>Пример: валютная пара </a:t>
            </a:r>
            <a:r>
              <a:rPr lang="ru-RU" dirty="0"/>
              <a:t>USD/RUR=36.9206.</a:t>
            </a:r>
          </a:p>
          <a:p>
            <a:r>
              <a:rPr lang="ru-RU" dirty="0"/>
              <a:t>Базовая валюта, в данном случае доллар США, всегда эквивалентна одной единице (в данном случае US$1), котируемая валюта (в данном случае российский рубль) </a:t>
            </a:r>
            <a:r>
              <a:rPr lang="ru-RU" dirty="0" smtClean="0"/>
              <a:t>показывает, </a:t>
            </a:r>
            <a:r>
              <a:rPr lang="ru-RU" dirty="0"/>
              <a:t>сколько стоит единица базовой валюты в единицах счетной валюты. Котировка означает USD/RUR=36.9206. Другими словами на один доллар США можно купить 36,9206 рублей.</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44</a:t>
            </a:fld>
            <a:endParaRPr lang="ru-RU"/>
          </a:p>
        </p:txBody>
      </p:sp>
    </p:spTree>
    <p:extLst>
      <p:ext uri="{BB962C8B-B14F-4D97-AF65-F5344CB8AC3E}">
        <p14:creationId xmlns:p14="http://schemas.microsoft.com/office/powerpoint/2010/main" val="2948864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20000"/>
          </a:bodyPr>
          <a:lstStyle/>
          <a:p>
            <a:r>
              <a:rPr lang="ru-RU" dirty="0"/>
              <a:t>Выделяют прямую и обратную котировки. </a:t>
            </a:r>
          </a:p>
          <a:p>
            <a:r>
              <a:rPr lang="ru-RU" dirty="0"/>
              <a:t>В прямой котировке местная валюта является базовой, в то время как в обратной котировке местная валюта является котируемой. Прямая котировка показывает сколько единиц иностранной валюты стоит единица местной валюты. При этом местная валюта всегда остается равной одной единице.</a:t>
            </a:r>
          </a:p>
          <a:p>
            <a:r>
              <a:rPr lang="ru-RU" dirty="0"/>
              <a:t>В обратной котировке, наоборот, в единицах местной валюты измеряется стоимость одной единицы иностранной валюты</a:t>
            </a:r>
            <a:r>
              <a:rPr lang="ru-RU" dirty="0" smtClean="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45</a:t>
            </a:fld>
            <a:endParaRPr lang="ru-RU"/>
          </a:p>
        </p:txBody>
      </p:sp>
    </p:spTree>
    <p:extLst>
      <p:ext uri="{BB962C8B-B14F-4D97-AF65-F5344CB8AC3E}">
        <p14:creationId xmlns:p14="http://schemas.microsoft.com/office/powerpoint/2010/main" val="6165585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77500" lnSpcReduction="20000"/>
          </a:bodyPr>
          <a:lstStyle/>
          <a:p>
            <a:r>
              <a:rPr lang="ru-RU" dirty="0"/>
              <a:t>На валютном рынке </a:t>
            </a:r>
            <a:r>
              <a:rPr lang="ru-RU" dirty="0" err="1"/>
              <a:t>форекс</a:t>
            </a:r>
            <a:r>
              <a:rPr lang="ru-RU" dirty="0"/>
              <a:t> большинство валют торгуются относительно доллара США, который часто является базовой валютой в валютной паре. В этих случаях, такую котировку называют прямой. Примеры прямых котировок: USD/JPY, USD/CHF, USD/RUR.</a:t>
            </a:r>
          </a:p>
          <a:p>
            <a:r>
              <a:rPr lang="ru-RU" dirty="0" smtClean="0"/>
              <a:t>Королевские </a:t>
            </a:r>
            <a:r>
              <a:rPr lang="ru-RU" dirty="0"/>
              <a:t>валюты – те валюты, которые исторически имели тесные связи с Великобританией, котируются в качестве базовых валют по отношению к доллару США. Примеры обратных котировок: GBP/USD, AUD/USD, NZD/USD, а также EUR/USD. </a:t>
            </a:r>
            <a:r>
              <a:rPr lang="ru-RU" dirty="0" smtClean="0"/>
              <a:t>В </a:t>
            </a:r>
            <a:r>
              <a:rPr lang="ru-RU" dirty="0"/>
              <a:t>этих случаях доллар является счетной валютой. Например, котировка EUR/USD=1.28778 означает, что за один Евро можно купить 1.28778 долларов США.</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46</a:t>
            </a:fld>
            <a:endParaRPr lang="ru-RU"/>
          </a:p>
        </p:txBody>
      </p:sp>
    </p:spTree>
    <p:extLst>
      <p:ext uri="{BB962C8B-B14F-4D97-AF65-F5344CB8AC3E}">
        <p14:creationId xmlns:p14="http://schemas.microsoft.com/office/powerpoint/2010/main" val="2778772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lnSpcReduction="10000"/>
          </a:bodyPr>
          <a:lstStyle/>
          <a:p>
            <a:pPr marL="0" indent="0">
              <a:buNone/>
            </a:pPr>
            <a:r>
              <a:rPr lang="ru-RU" dirty="0"/>
              <a:t>Взаимосвязь между прямой и обратной котировкой валют имеет следующий вид:</a:t>
            </a:r>
          </a:p>
          <a:p>
            <a:pPr marL="0" indent="0">
              <a:buNone/>
            </a:pPr>
            <a:r>
              <a:rPr lang="ru-RU" dirty="0"/>
              <a:t> </a:t>
            </a:r>
          </a:p>
          <a:p>
            <a:pPr marL="0" indent="0">
              <a:buNone/>
            </a:pPr>
            <a:r>
              <a:rPr lang="ru-RU" b="1" dirty="0"/>
              <a:t>Прямая котировка валюты = 1/ обратная котировка валюты.</a:t>
            </a:r>
            <a:endParaRPr lang="ru-RU" dirty="0"/>
          </a:p>
          <a:p>
            <a:pPr marL="0" indent="0">
              <a:buNone/>
            </a:pPr>
            <a:r>
              <a:rPr lang="ru-RU" dirty="0"/>
              <a:t>Большинство валютных пар котируются до пятого знака после запятой, за исключением японской йены, которая котируется до третьего знака после запятой.</a:t>
            </a:r>
          </a:p>
          <a:p>
            <a:pPr marL="0" indent="0">
              <a:buNone/>
            </a:pP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47</a:t>
            </a:fld>
            <a:endParaRPr lang="ru-RU"/>
          </a:p>
        </p:txBody>
      </p:sp>
    </p:spTree>
    <p:extLst>
      <p:ext uri="{BB962C8B-B14F-4D97-AF65-F5344CB8AC3E}">
        <p14:creationId xmlns:p14="http://schemas.microsoft.com/office/powerpoint/2010/main" val="9563288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Кросс-курсом называется валютная котировка, в которой не присутствует доллар США. Наиболее известные кросс-курсы: EUR/GBP, EUR/CHF и EUR/JPY. </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48</a:t>
            </a:fld>
            <a:endParaRPr lang="ru-RU"/>
          </a:p>
        </p:txBody>
      </p:sp>
    </p:spTree>
    <p:extLst>
      <p:ext uri="{BB962C8B-B14F-4D97-AF65-F5344CB8AC3E}">
        <p14:creationId xmlns:p14="http://schemas.microsoft.com/office/powerpoint/2010/main" val="25359143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Cyrl-AZ" dirty="0" smtClean="0"/>
              <a:t>Котировки на </a:t>
            </a:r>
            <a:r>
              <a:rPr lang="az-Cyrl-AZ" dirty="0"/>
              <a:t>покупку и на продажу</a:t>
            </a:r>
            <a:endParaRPr lang="ru-RU" dirty="0"/>
          </a:p>
        </p:txBody>
      </p:sp>
      <p:sp>
        <p:nvSpPr>
          <p:cNvPr id="3" name="Объект 2"/>
          <p:cNvSpPr>
            <a:spLocks noGrp="1"/>
          </p:cNvSpPr>
          <p:nvPr>
            <p:ph idx="1"/>
          </p:nvPr>
        </p:nvSpPr>
        <p:spPr/>
        <p:txBody>
          <a:bodyPr>
            <a:normAutofit fontScale="70000" lnSpcReduction="20000"/>
          </a:bodyPr>
          <a:lstStyle/>
          <a:p>
            <a:r>
              <a:rPr lang="en-US" dirty="0"/>
              <a:t>bid price </a:t>
            </a:r>
            <a:r>
              <a:rPr lang="az-Cyrl-AZ" dirty="0"/>
              <a:t>и </a:t>
            </a:r>
            <a:r>
              <a:rPr lang="en-US" dirty="0"/>
              <a:t>ask</a:t>
            </a:r>
            <a:r>
              <a:rPr lang="az-Cyrl-AZ" dirty="0"/>
              <a:t> (</a:t>
            </a:r>
            <a:r>
              <a:rPr lang="en-US" dirty="0"/>
              <a:t>offer</a:t>
            </a:r>
            <a:r>
              <a:rPr lang="az-Cyrl-AZ" dirty="0"/>
              <a:t>) </a:t>
            </a:r>
            <a:r>
              <a:rPr lang="en-US" dirty="0"/>
              <a:t>price</a:t>
            </a:r>
            <a:r>
              <a:rPr lang="az-Cyrl-AZ" dirty="0"/>
              <a:t>. Бид и аск также имеют отношение к базовой </a:t>
            </a:r>
            <a:r>
              <a:rPr lang="az-Cyrl-AZ" dirty="0" smtClean="0"/>
              <a:t>валюте.</a:t>
            </a:r>
          </a:p>
          <a:p>
            <a:r>
              <a:rPr lang="ru-RU" dirty="0"/>
              <a:t>При покупке валютной пары (длинная позиция), котировка на продажу показывает, какое количество котируемой валюты нужно заплатить для покупки одной единицы базовой валюты, или, другими словами, по какой цене (выраженной в единицах котируемой валюты) продается на рынке одна единица базовой валюты.</a:t>
            </a:r>
          </a:p>
          <a:p>
            <a:r>
              <a:rPr lang="ru-RU" dirty="0"/>
              <a:t>Курс на покупку (</a:t>
            </a:r>
            <a:r>
              <a:rPr lang="ru-RU" dirty="0" err="1"/>
              <a:t>бид</a:t>
            </a:r>
            <a:r>
              <a:rPr lang="ru-RU" dirty="0"/>
              <a:t>) используется при продаже валютной пары (короткая позиция) и показывает какое количество котируемой валюты будет получено при продаже одной единицы базовой валюты, или, другими словами, по какой цене (выраженной в единицах котируемой валюты) на рынке покупается одна единица базовой валюты.</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49</a:t>
            </a:fld>
            <a:endParaRPr lang="ru-RU"/>
          </a:p>
        </p:txBody>
      </p:sp>
    </p:spTree>
    <p:extLst>
      <p:ext uri="{BB962C8B-B14F-4D97-AF65-F5344CB8AC3E}">
        <p14:creationId xmlns:p14="http://schemas.microsoft.com/office/powerpoint/2010/main" val="2440400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1.1. Валютные отношения и валютная </a:t>
            </a:r>
            <a:r>
              <a:rPr lang="ru-RU" dirty="0" smtClean="0"/>
              <a:t>система</a:t>
            </a:r>
            <a:endParaRPr lang="ru-RU" dirty="0"/>
          </a:p>
        </p:txBody>
      </p:sp>
      <p:sp>
        <p:nvSpPr>
          <p:cNvPr id="3" name="Объект 2"/>
          <p:cNvSpPr>
            <a:spLocks noGrp="1"/>
          </p:cNvSpPr>
          <p:nvPr>
            <p:ph idx="1"/>
          </p:nvPr>
        </p:nvSpPr>
        <p:spPr/>
        <p:txBody>
          <a:bodyPr>
            <a:normAutofit fontScale="85000" lnSpcReduction="20000"/>
          </a:bodyPr>
          <a:lstStyle/>
          <a:p>
            <a:r>
              <a:rPr lang="ru-RU" dirty="0"/>
              <a:t>Валютные отношения – это совокупность общественных отношений, складывающихся при функционировании валюты в мировом хозяйстве и обслуживающих взаимный обмен результатами деятельности национальных хозяйств. </a:t>
            </a:r>
          </a:p>
          <a:p>
            <a:r>
              <a:rPr lang="az-Cyrl-AZ" dirty="0"/>
              <a:t>Валютная система – это форма организации и регулирования валютных отношений, закрепленная национальным законодательством или межгосударственными соглашениями. Это совокупность элементов, которые структурно или и функционально взаимосвязаны и участвуют в ее функционировании и управлении.</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5</a:t>
            </a:fld>
            <a:endParaRPr lang="ru-RU"/>
          </a:p>
        </p:txBody>
      </p:sp>
    </p:spTree>
    <p:extLst>
      <p:ext uri="{BB962C8B-B14F-4D97-AF65-F5344CB8AC3E}">
        <p14:creationId xmlns:p14="http://schemas.microsoft.com/office/powerpoint/2010/main" val="26051403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Cyrl-AZ" dirty="0" smtClean="0"/>
              <a:t>Валютная пара </a:t>
            </a:r>
            <a:br>
              <a:rPr lang="az-Cyrl-AZ" dirty="0" smtClean="0"/>
            </a:br>
            <a:r>
              <a:rPr lang="az-Cyrl-AZ" dirty="0" smtClean="0"/>
              <a:t>EUR/USD=1.2881</a:t>
            </a:r>
            <a:r>
              <a:rPr lang="az-Cyrl-AZ" sz="3100" dirty="0" smtClean="0"/>
              <a:t>5</a:t>
            </a:r>
            <a:r>
              <a:rPr lang="az-Cyrl-AZ" dirty="0" smtClean="0"/>
              <a:t>/83</a:t>
            </a:r>
            <a:r>
              <a:rPr lang="az-Cyrl-AZ" sz="3100" dirty="0" smtClean="0"/>
              <a:t>0</a:t>
            </a:r>
            <a:endParaRPr lang="ru-RU" sz="3100" dirty="0"/>
          </a:p>
        </p:txBody>
      </p:sp>
      <p:sp>
        <p:nvSpPr>
          <p:cNvPr id="3" name="Объект 2"/>
          <p:cNvSpPr>
            <a:spLocks noGrp="1"/>
          </p:cNvSpPr>
          <p:nvPr>
            <p:ph idx="1"/>
          </p:nvPr>
        </p:nvSpPr>
        <p:spPr/>
        <p:txBody>
          <a:bodyPr>
            <a:normAutofit fontScale="92500" lnSpcReduction="10000"/>
          </a:bodyPr>
          <a:lstStyle/>
          <a:p>
            <a:r>
              <a:rPr lang="ru-RU" dirty="0"/>
              <a:t>Котировка до косой черты – это курс на покупку, и три знака после косой черты представляют собой курс на продажу (обычно показываются только последние три знака котировки, потому что остальная часть достаточно устойчивая и поэтому равна у курса на продажу и покупку). Последний знак котировки часто показывается мелким шрифтом, поскольку это наиболее изменчивая часть валютной котировки.</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50</a:t>
            </a:fld>
            <a:endParaRPr lang="ru-RU"/>
          </a:p>
        </p:txBody>
      </p:sp>
    </p:spTree>
    <p:extLst>
      <p:ext uri="{BB962C8B-B14F-4D97-AF65-F5344CB8AC3E}">
        <p14:creationId xmlns:p14="http://schemas.microsoft.com/office/powerpoint/2010/main" val="6906893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Цена на покупку всегда меньше цены на продажу.</a:t>
            </a:r>
          </a:p>
          <a:p>
            <a:r>
              <a:rPr lang="ru-RU" dirty="0"/>
              <a:t>Та валюта, которая находится в котировке первой (слева) (базовая валюта), всегда является расчетной. Т.е. в этой валюте совершается операция. Оператор рынка либо покупает, либо продает базовую валюту</a:t>
            </a:r>
            <a:r>
              <a:rPr lang="ru-RU" dirty="0" smtClean="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51</a:t>
            </a:fld>
            <a:endParaRPr lang="ru-RU"/>
          </a:p>
        </p:txBody>
      </p:sp>
    </p:spTree>
    <p:extLst>
      <p:ext uri="{BB962C8B-B14F-4D97-AF65-F5344CB8AC3E}">
        <p14:creationId xmlns:p14="http://schemas.microsoft.com/office/powerpoint/2010/main" val="25503151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Спред</a:t>
            </a:r>
            <a:endParaRPr lang="ru-RU" dirty="0"/>
          </a:p>
        </p:txBody>
      </p:sp>
      <p:sp>
        <p:nvSpPr>
          <p:cNvPr id="3" name="Объект 2"/>
          <p:cNvSpPr>
            <a:spLocks noGrp="1"/>
          </p:cNvSpPr>
          <p:nvPr>
            <p:ph idx="1"/>
          </p:nvPr>
        </p:nvSpPr>
        <p:spPr/>
        <p:txBody>
          <a:bodyPr>
            <a:normAutofit fontScale="85000" lnSpcReduction="10000"/>
          </a:bodyPr>
          <a:lstStyle/>
          <a:p>
            <a:pPr marL="0" indent="0">
              <a:buNone/>
            </a:pPr>
            <a:r>
              <a:rPr lang="ru-RU" dirty="0"/>
              <a:t>Разница между курсом продажи и курсом покупки называется спредом </a:t>
            </a:r>
            <a:r>
              <a:rPr lang="ru-RU" dirty="0" smtClean="0"/>
              <a:t>(BAS).</a:t>
            </a:r>
            <a:endParaRPr lang="ru-RU" dirty="0"/>
          </a:p>
          <a:p>
            <a:pPr marL="0" indent="0">
              <a:buNone/>
            </a:pPr>
            <a:r>
              <a:rPr lang="ru-RU" dirty="0"/>
              <a:t>BAS рассчитывается в базовых пунктах: </a:t>
            </a:r>
            <a:endParaRPr lang="ru-RU" dirty="0" smtClean="0"/>
          </a:p>
          <a:p>
            <a:pPr marL="0" indent="0">
              <a:buNone/>
            </a:pPr>
            <a:r>
              <a:rPr lang="ru-RU" dirty="0" smtClean="0"/>
              <a:t>BAS </a:t>
            </a:r>
            <a:r>
              <a:rPr lang="ru-RU" dirty="0"/>
              <a:t>= AR – BR </a:t>
            </a:r>
          </a:p>
          <a:p>
            <a:pPr marL="0" indent="0">
              <a:buNone/>
            </a:pPr>
            <a:r>
              <a:rPr lang="ru-RU" dirty="0"/>
              <a:t>или в процентах: </a:t>
            </a:r>
            <a:endParaRPr lang="ru-RU" dirty="0" smtClean="0"/>
          </a:p>
          <a:p>
            <a:pPr marL="0" indent="0">
              <a:buNone/>
            </a:pPr>
            <a:r>
              <a:rPr lang="ru-RU" dirty="0" smtClean="0"/>
              <a:t>BAS </a:t>
            </a:r>
            <a:r>
              <a:rPr lang="ru-RU" dirty="0"/>
              <a:t>= (AR –BR)/AR х 100.</a:t>
            </a:r>
          </a:p>
          <a:p>
            <a:pPr marL="0" indent="0">
              <a:buNone/>
            </a:pPr>
            <a:r>
              <a:rPr lang="ru-RU" dirty="0"/>
              <a:t>Спред должен покрывать операционные издержки банка и обеспечивать ему нормальную прибыль. При этом размер спреда колеблется в зависимости от вида валюты, вида клиентов и объема сделок.</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52</a:t>
            </a:fld>
            <a:endParaRPr lang="ru-RU"/>
          </a:p>
        </p:txBody>
      </p:sp>
    </p:spTree>
    <p:extLst>
      <p:ext uri="{BB962C8B-B14F-4D97-AF65-F5344CB8AC3E}">
        <p14:creationId xmlns:p14="http://schemas.microsoft.com/office/powerpoint/2010/main" val="5864580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85000" lnSpcReduction="20000"/>
          </a:bodyPr>
          <a:lstStyle/>
          <a:p>
            <a:r>
              <a:rPr lang="az-Cyrl-AZ" dirty="0"/>
              <a:t>В котировке EUR/USD=1.2881</a:t>
            </a:r>
            <a:r>
              <a:rPr lang="az-Cyrl-AZ" sz="2100" dirty="0"/>
              <a:t>5</a:t>
            </a:r>
            <a:r>
              <a:rPr lang="az-Cyrl-AZ" dirty="0"/>
              <a:t>/83</a:t>
            </a:r>
            <a:r>
              <a:rPr lang="az-Cyrl-AZ" sz="2100" dirty="0"/>
              <a:t>0 </a:t>
            </a:r>
            <a:r>
              <a:rPr lang="az-Cyrl-AZ" dirty="0"/>
              <a:t>спред равен 0.00025 или 2.5 пункта (пипса). </a:t>
            </a:r>
            <a:endParaRPr lang="az-Cyrl-AZ" dirty="0" smtClean="0"/>
          </a:p>
          <a:p>
            <a:r>
              <a:rPr lang="az-Cyrl-AZ" dirty="0" smtClean="0"/>
              <a:t>Исторически </a:t>
            </a:r>
            <a:r>
              <a:rPr lang="az-Cyrl-AZ" dirty="0"/>
              <a:t>один пункт был равен 1/10000 валютной котировки, однако из-за увеличения ликвидности валютного рынка минимальное изменение валютной котировки стало равно 1/100000. Поэтому появились дробные пункты. </a:t>
            </a:r>
            <a:endParaRPr lang="az-Cyrl-AZ" dirty="0" smtClean="0"/>
          </a:p>
          <a:p>
            <a:r>
              <a:rPr lang="az-Cyrl-AZ" dirty="0" smtClean="0"/>
              <a:t>Эти </a:t>
            </a:r>
            <a:r>
              <a:rPr lang="az-Cyrl-AZ" dirty="0"/>
              <a:t>изменения валютной котировки могут показаться незначительными, однако они могут привести к многотысячным прибылям или убыткам в расчете на один стандартный валютный контракт благодаря использованию заемных средств.</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53</a:t>
            </a:fld>
            <a:endParaRPr lang="ru-RU"/>
          </a:p>
        </p:txBody>
      </p:sp>
    </p:spTree>
    <p:extLst>
      <p:ext uri="{BB962C8B-B14F-4D97-AF65-F5344CB8AC3E}">
        <p14:creationId xmlns:p14="http://schemas.microsoft.com/office/powerpoint/2010/main" val="16903290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Сотни базовых пунктов котировки образуют «большую фигуру». Так, если </a:t>
            </a:r>
            <a:r>
              <a:rPr lang="en-US" dirty="0"/>
              <a:t>CHF</a:t>
            </a:r>
            <a:r>
              <a:rPr lang="ru-RU" dirty="0"/>
              <a:t> /USD = 1,7678, то 1,76 – это «большая фигура», а 78 – это базовые пункты, подверженные изменению в течении дня.</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54</a:t>
            </a:fld>
            <a:endParaRPr lang="ru-RU"/>
          </a:p>
        </p:txBody>
      </p:sp>
    </p:spTree>
    <p:extLst>
      <p:ext uri="{BB962C8B-B14F-4D97-AF65-F5344CB8AC3E}">
        <p14:creationId xmlns:p14="http://schemas.microsoft.com/office/powerpoint/2010/main" val="210698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err="1"/>
              <a:t>Маркет-мейкеры</a:t>
            </a:r>
            <a:endParaRPr lang="ru-RU" dirty="0"/>
          </a:p>
        </p:txBody>
      </p:sp>
      <p:sp>
        <p:nvSpPr>
          <p:cNvPr id="3" name="Объект 2"/>
          <p:cNvSpPr>
            <a:spLocks noGrp="1"/>
          </p:cNvSpPr>
          <p:nvPr>
            <p:ph idx="1"/>
          </p:nvPr>
        </p:nvSpPr>
        <p:spPr>
          <a:xfrm>
            <a:off x="457200" y="1412776"/>
            <a:ext cx="8229600" cy="5112568"/>
          </a:xfrm>
        </p:spPr>
        <p:txBody>
          <a:bodyPr>
            <a:normAutofit fontScale="77500" lnSpcReduction="20000"/>
          </a:bodyPr>
          <a:lstStyle/>
          <a:p>
            <a:r>
              <a:rPr lang="ru-RU" b="1" dirty="0" err="1"/>
              <a:t>Маркет-мейкеры</a:t>
            </a:r>
            <a:r>
              <a:rPr lang="ru-RU" dirty="0"/>
              <a:t> (</a:t>
            </a:r>
            <a:r>
              <a:rPr lang="en-US" dirty="0"/>
              <a:t>market makers</a:t>
            </a:r>
            <a:r>
              <a:rPr lang="ru-RU" dirty="0"/>
              <a:t>) — крупные банки и финансовые компании, определяющие текущий уровень валютного курса или процентных ставок за счет значительной доли своих операций в общем объеме рынка.</a:t>
            </a:r>
          </a:p>
          <a:p>
            <a:r>
              <a:rPr lang="en-US" dirty="0" smtClean="0"/>
              <a:t>Barclays </a:t>
            </a:r>
            <a:r>
              <a:rPr lang="en-US" dirty="0"/>
              <a:t>Bank Plc</a:t>
            </a:r>
            <a:r>
              <a:rPr lang="ru-RU" dirty="0"/>
              <a:t> (LSE: BARC.L), </a:t>
            </a:r>
            <a:r>
              <a:rPr lang="en-US" dirty="0"/>
              <a:t>JPMorgan Chase</a:t>
            </a:r>
            <a:r>
              <a:rPr lang="ru-RU" dirty="0"/>
              <a:t> &amp; </a:t>
            </a:r>
            <a:r>
              <a:rPr lang="en-US" dirty="0"/>
              <a:t>Co</a:t>
            </a:r>
            <a:r>
              <a:rPr lang="ru-RU" dirty="0"/>
              <a:t> (JPM), </a:t>
            </a:r>
            <a:r>
              <a:rPr lang="en-US" dirty="0"/>
              <a:t>Union Bank of Switzerland</a:t>
            </a:r>
            <a:r>
              <a:rPr lang="ru-RU" dirty="0"/>
              <a:t> (</a:t>
            </a:r>
            <a:r>
              <a:rPr lang="en-US" dirty="0"/>
              <a:t>UBS</a:t>
            </a:r>
            <a:r>
              <a:rPr lang="ru-RU" dirty="0"/>
              <a:t>), </a:t>
            </a:r>
            <a:r>
              <a:rPr lang="ru-RU" dirty="0" err="1"/>
              <a:t>Mizuho</a:t>
            </a:r>
            <a:r>
              <a:rPr lang="ru-RU" dirty="0"/>
              <a:t> </a:t>
            </a:r>
            <a:r>
              <a:rPr lang="ru-RU" dirty="0" err="1"/>
              <a:t>Financial</a:t>
            </a:r>
            <a:r>
              <a:rPr lang="ru-RU" dirty="0"/>
              <a:t> </a:t>
            </a:r>
            <a:r>
              <a:rPr lang="ru-RU" dirty="0" err="1"/>
              <a:t>Group</a:t>
            </a:r>
            <a:r>
              <a:rPr lang="ru-RU" dirty="0"/>
              <a:t>, </a:t>
            </a:r>
            <a:r>
              <a:rPr lang="ru-RU" dirty="0" err="1"/>
              <a:t>Inc</a:t>
            </a:r>
            <a:r>
              <a:rPr lang="ru-RU" dirty="0"/>
              <a:t>. (</a:t>
            </a:r>
            <a:r>
              <a:rPr lang="en-US" dirty="0"/>
              <a:t>MHFG</a:t>
            </a:r>
            <a:r>
              <a:rPr lang="ru-RU" dirty="0"/>
              <a:t>), </a:t>
            </a:r>
            <a:r>
              <a:rPr lang="en-US" dirty="0"/>
              <a:t>Deutsche Bank AG</a:t>
            </a:r>
            <a:r>
              <a:rPr lang="ru-RU" dirty="0"/>
              <a:t> (</a:t>
            </a:r>
            <a:r>
              <a:rPr lang="en-US" dirty="0"/>
              <a:t>DBK</a:t>
            </a:r>
            <a:r>
              <a:rPr lang="ru-RU" dirty="0"/>
              <a:t>) и т. д. </a:t>
            </a:r>
            <a:endParaRPr lang="ru-RU" dirty="0" smtClean="0"/>
          </a:p>
          <a:p>
            <a:r>
              <a:rPr lang="ru-RU" dirty="0" smtClean="0"/>
              <a:t>Для рынка </a:t>
            </a:r>
            <a:r>
              <a:rPr lang="en-US" dirty="0" smtClean="0"/>
              <a:t>USD/CHF </a:t>
            </a:r>
            <a:r>
              <a:rPr lang="ru-RU" dirty="0" smtClean="0"/>
              <a:t>— </a:t>
            </a:r>
            <a:r>
              <a:rPr lang="en-US" dirty="0"/>
              <a:t>Union Bank of Switzerland</a:t>
            </a:r>
            <a:r>
              <a:rPr lang="ru-RU" dirty="0"/>
              <a:t> (</a:t>
            </a:r>
            <a:r>
              <a:rPr lang="en-US" dirty="0"/>
              <a:t>UBS</a:t>
            </a:r>
            <a:r>
              <a:rPr lang="ru-RU" dirty="0"/>
              <a:t>), </a:t>
            </a:r>
            <a:r>
              <a:rPr lang="ru-RU" dirty="0" err="1"/>
              <a:t>Credit</a:t>
            </a:r>
            <a:r>
              <a:rPr lang="ru-RU" dirty="0"/>
              <a:t> </a:t>
            </a:r>
            <a:r>
              <a:rPr lang="ru-RU" dirty="0" err="1"/>
              <a:t>Suisse</a:t>
            </a:r>
            <a:r>
              <a:rPr lang="ru-RU" dirty="0"/>
              <a:t> </a:t>
            </a:r>
            <a:r>
              <a:rPr lang="ru-RU" dirty="0" err="1"/>
              <a:t>Group</a:t>
            </a:r>
            <a:r>
              <a:rPr lang="ru-RU" dirty="0"/>
              <a:t> (CS.N</a:t>
            </a:r>
            <a:r>
              <a:rPr lang="ru-RU" dirty="0" smtClean="0"/>
              <a:t>).</a:t>
            </a:r>
            <a:endParaRPr lang="en-US" dirty="0" smtClean="0"/>
          </a:p>
          <a:p>
            <a:r>
              <a:rPr lang="ru-RU" dirty="0"/>
              <a:t>Д</a:t>
            </a:r>
            <a:r>
              <a:rPr lang="ru-RU" dirty="0" smtClean="0"/>
              <a:t>ля </a:t>
            </a:r>
            <a:r>
              <a:rPr lang="ru-RU" dirty="0"/>
              <a:t>рынка экзотических валют стран Юго-Восточной Азии — бывший британский колониальный банк — </a:t>
            </a:r>
            <a:r>
              <a:rPr lang="en-US" dirty="0"/>
              <a:t>Standard Chartered Bank</a:t>
            </a:r>
            <a:r>
              <a:rPr lang="ru-RU" dirty="0"/>
              <a:t> (</a:t>
            </a:r>
            <a:r>
              <a:rPr lang="en-US" dirty="0"/>
              <a:t>STAN</a:t>
            </a:r>
            <a:r>
              <a:rPr lang="ru-RU" dirty="0"/>
              <a:t>.</a:t>
            </a:r>
            <a:r>
              <a:rPr lang="en-US" dirty="0"/>
              <a:t>L</a:t>
            </a:r>
            <a:r>
              <a:rPr lang="ru-RU" dirty="0" smtClean="0"/>
              <a:t>).</a:t>
            </a:r>
          </a:p>
          <a:p>
            <a:r>
              <a:rPr lang="ru-RU" dirty="0" smtClean="0"/>
              <a:t>Для </a:t>
            </a:r>
            <a:r>
              <a:rPr lang="ru-RU" dirty="0"/>
              <a:t>рынка конверсии дол­лар/рубль — российские банки — </a:t>
            </a:r>
            <a:r>
              <a:rPr lang="ru-RU" dirty="0" err="1"/>
              <a:t>Альфабанк</a:t>
            </a:r>
            <a:r>
              <a:rPr lang="ru-RU" dirty="0"/>
              <a:t>, и др.</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55</a:t>
            </a:fld>
            <a:endParaRPr lang="ru-RU"/>
          </a:p>
        </p:txBody>
      </p:sp>
    </p:spTree>
    <p:extLst>
      <p:ext uri="{BB962C8B-B14F-4D97-AF65-F5344CB8AC3E}">
        <p14:creationId xmlns:p14="http://schemas.microsoft.com/office/powerpoint/2010/main" val="3127928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buNone/>
            </a:pPr>
            <a:r>
              <a:rPr lang="ru-RU" dirty="0"/>
              <a:t>Информация о текущих изменениях обменных курсов содержится в электронных информационных </a:t>
            </a:r>
            <a:r>
              <a:rPr lang="ru-RU" dirty="0" smtClean="0"/>
              <a:t>системах:</a:t>
            </a:r>
          </a:p>
          <a:p>
            <a:r>
              <a:rPr lang="ru-RU" dirty="0" smtClean="0"/>
              <a:t>«</a:t>
            </a:r>
            <a:r>
              <a:rPr lang="ru-RU" dirty="0" err="1"/>
              <a:t>Reuters</a:t>
            </a:r>
            <a:r>
              <a:rPr lang="ru-RU" dirty="0"/>
              <a:t>», </a:t>
            </a:r>
            <a:endParaRPr lang="ru-RU" dirty="0" smtClean="0"/>
          </a:p>
          <a:p>
            <a:r>
              <a:rPr lang="ru-RU" dirty="0" smtClean="0"/>
              <a:t>«</a:t>
            </a:r>
            <a:r>
              <a:rPr lang="en-US" dirty="0"/>
              <a:t>Dow Jones</a:t>
            </a:r>
            <a:r>
              <a:rPr lang="ru-RU" dirty="0"/>
              <a:t>», </a:t>
            </a:r>
            <a:endParaRPr lang="ru-RU" dirty="0" smtClean="0"/>
          </a:p>
          <a:p>
            <a:r>
              <a:rPr lang="ru-RU" dirty="0" smtClean="0"/>
              <a:t>«</a:t>
            </a:r>
            <a:r>
              <a:rPr lang="ru-RU" dirty="0" err="1"/>
              <a:t>Blo</a:t>
            </a:r>
            <a:r>
              <a:rPr lang="en-US" dirty="0"/>
              <a:t>o</a:t>
            </a:r>
            <a:r>
              <a:rPr lang="ru-RU" dirty="0" err="1"/>
              <a:t>mberg</a:t>
            </a:r>
            <a:r>
              <a:rPr lang="ru-RU" dirty="0"/>
              <a:t>», </a:t>
            </a:r>
            <a:endParaRPr lang="ru-RU" dirty="0" smtClean="0"/>
          </a:p>
          <a:p>
            <a:r>
              <a:rPr lang="ru-RU" dirty="0" smtClean="0"/>
              <a:t>«</a:t>
            </a:r>
            <a:r>
              <a:rPr lang="ru-RU" dirty="0"/>
              <a:t>Росбизнесконсалтинг».</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56</a:t>
            </a:fld>
            <a:endParaRPr lang="ru-RU"/>
          </a:p>
        </p:txBody>
      </p:sp>
    </p:spTree>
    <p:extLst>
      <p:ext uri="{BB962C8B-B14F-4D97-AF65-F5344CB8AC3E}">
        <p14:creationId xmlns:p14="http://schemas.microsoft.com/office/powerpoint/2010/main" val="2638529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2.6. Валютный </a:t>
            </a:r>
            <a:r>
              <a:rPr lang="ru-RU" dirty="0" smtClean="0"/>
              <a:t>арбитраж</a:t>
            </a:r>
            <a:endParaRPr lang="ru-RU" dirty="0"/>
          </a:p>
        </p:txBody>
      </p:sp>
      <p:sp>
        <p:nvSpPr>
          <p:cNvPr id="3" name="Объект 2"/>
          <p:cNvSpPr>
            <a:spLocks noGrp="1"/>
          </p:cNvSpPr>
          <p:nvPr>
            <p:ph idx="1"/>
          </p:nvPr>
        </p:nvSpPr>
        <p:spPr/>
        <p:txBody>
          <a:bodyPr/>
          <a:lstStyle/>
          <a:p>
            <a:r>
              <a:rPr lang="ru-RU" dirty="0"/>
              <a:t>Обменные курсы валют имеют тенденцию быть одинаковыми по всему миру. </a:t>
            </a:r>
            <a:endParaRPr lang="ru-RU" dirty="0" smtClean="0"/>
          </a:p>
          <a:p>
            <a:r>
              <a:rPr lang="ru-RU" dirty="0" smtClean="0"/>
              <a:t>Если </a:t>
            </a:r>
            <a:r>
              <a:rPr lang="ru-RU" dirty="0"/>
              <a:t>бы это было не так, существовала бы возможность извлечения прибыли покупая валюту на одном рынке и одновременно продавая ее на другом рынке. </a:t>
            </a:r>
            <a:endParaRPr lang="ru-RU" dirty="0" smtClean="0"/>
          </a:p>
          <a:p>
            <a:r>
              <a:rPr lang="ru-RU" dirty="0" smtClean="0"/>
              <a:t>Данная </a:t>
            </a:r>
            <a:r>
              <a:rPr lang="ru-RU" dirty="0"/>
              <a:t>деятельность называется арбитражем.</a:t>
            </a:r>
          </a:p>
        </p:txBody>
      </p:sp>
      <p:sp>
        <p:nvSpPr>
          <p:cNvPr id="4" name="Номер слайда 3"/>
          <p:cNvSpPr>
            <a:spLocks noGrp="1"/>
          </p:cNvSpPr>
          <p:nvPr>
            <p:ph type="sldNum" sz="quarter" idx="12"/>
          </p:nvPr>
        </p:nvSpPr>
        <p:spPr/>
        <p:txBody>
          <a:bodyPr/>
          <a:lstStyle/>
          <a:p>
            <a:fld id="{B19B0651-EE4F-4900-A07F-96A6BFA9D0F0}" type="slidenum">
              <a:rPr lang="ru-RU" smtClean="0"/>
              <a:t>57</a:t>
            </a:fld>
            <a:endParaRPr lang="ru-RU"/>
          </a:p>
        </p:txBody>
      </p:sp>
    </p:spTree>
    <p:extLst>
      <p:ext uri="{BB962C8B-B14F-4D97-AF65-F5344CB8AC3E}">
        <p14:creationId xmlns:p14="http://schemas.microsoft.com/office/powerpoint/2010/main" val="38008730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pPr marL="0" indent="0">
              <a:buNone/>
            </a:pPr>
            <a:r>
              <a:rPr lang="ru-RU" dirty="0" smtClean="0"/>
              <a:t>Пример одновременных валютных котировок:</a:t>
            </a:r>
          </a:p>
          <a:p>
            <a:pPr marL="0" indent="0">
              <a:buNone/>
            </a:pPr>
            <a:r>
              <a:rPr lang="ru-RU" dirty="0" smtClean="0"/>
              <a:t>Ситибанк</a:t>
            </a:r>
            <a:r>
              <a:rPr lang="ru-RU" dirty="0"/>
              <a:t>: </a:t>
            </a:r>
            <a:r>
              <a:rPr lang="en-US" dirty="0"/>
              <a:t>USD</a:t>
            </a:r>
            <a:r>
              <a:rPr lang="ru-RU" dirty="0"/>
              <a:t>/</a:t>
            </a:r>
            <a:r>
              <a:rPr lang="en-US" dirty="0"/>
              <a:t>CHF</a:t>
            </a:r>
            <a:r>
              <a:rPr lang="ru-RU" dirty="0"/>
              <a:t>=0.9745-55</a:t>
            </a:r>
          </a:p>
          <a:p>
            <a:pPr marL="0" indent="0">
              <a:buNone/>
            </a:pPr>
            <a:r>
              <a:rPr lang="ru-RU" dirty="0" err="1"/>
              <a:t>Дойчебанк</a:t>
            </a:r>
            <a:r>
              <a:rPr lang="ru-RU" dirty="0"/>
              <a:t>: </a:t>
            </a:r>
            <a:r>
              <a:rPr lang="en-US" dirty="0"/>
              <a:t>USD</a:t>
            </a:r>
            <a:r>
              <a:rPr lang="ru-RU" dirty="0"/>
              <a:t>/</a:t>
            </a:r>
            <a:r>
              <a:rPr lang="en-US" dirty="0"/>
              <a:t>CHF</a:t>
            </a:r>
            <a:r>
              <a:rPr lang="ru-RU" dirty="0"/>
              <a:t>=0.9725-35.</a:t>
            </a:r>
          </a:p>
          <a:p>
            <a:pPr marL="0" indent="0">
              <a:buNone/>
            </a:pPr>
            <a:r>
              <a:rPr lang="ru-RU" dirty="0"/>
              <a:t>Данная ситуация создает арбитражную возможность.</a:t>
            </a:r>
          </a:p>
        </p:txBody>
      </p:sp>
      <p:sp>
        <p:nvSpPr>
          <p:cNvPr id="4" name="Номер слайда 3"/>
          <p:cNvSpPr>
            <a:spLocks noGrp="1"/>
          </p:cNvSpPr>
          <p:nvPr>
            <p:ph type="sldNum" sz="quarter" idx="12"/>
          </p:nvPr>
        </p:nvSpPr>
        <p:spPr/>
        <p:txBody>
          <a:bodyPr/>
          <a:lstStyle/>
          <a:p>
            <a:fld id="{B19B0651-EE4F-4900-A07F-96A6BFA9D0F0}" type="slidenum">
              <a:rPr lang="ru-RU" smtClean="0"/>
              <a:t>58</a:t>
            </a:fld>
            <a:endParaRPr lang="ru-RU"/>
          </a:p>
        </p:txBody>
      </p:sp>
    </p:spTree>
    <p:extLst>
      <p:ext uri="{BB962C8B-B14F-4D97-AF65-F5344CB8AC3E}">
        <p14:creationId xmlns:p14="http://schemas.microsoft.com/office/powerpoint/2010/main" val="16248653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85000" lnSpcReduction="10000"/>
          </a:bodyPr>
          <a:lstStyle/>
          <a:p>
            <a:r>
              <a:rPr lang="ru-RU" dirty="0"/>
              <a:t>Трейдер может купить 10 млн. долл. США по курсу продажи </a:t>
            </a:r>
            <a:r>
              <a:rPr lang="ru-RU" dirty="0" err="1"/>
              <a:t>Дойчебанка</a:t>
            </a:r>
            <a:r>
              <a:rPr lang="ru-RU" dirty="0"/>
              <a:t> 0.9735 франков и одновременно продать 10 млн. долл. США Ситибанку по их курсу покупки 0.9745 франков. </a:t>
            </a:r>
            <a:endParaRPr lang="ru-RU" dirty="0" smtClean="0"/>
          </a:p>
          <a:p>
            <a:r>
              <a:rPr lang="ru-RU" dirty="0" smtClean="0"/>
              <a:t>Эта </a:t>
            </a:r>
            <a:r>
              <a:rPr lang="ru-RU" dirty="0"/>
              <a:t>операция принесет прибыль 0.001 франк в расчете на каждый доллар или 10000 франков суммарной арбитражной прибыли. </a:t>
            </a:r>
            <a:endParaRPr lang="ru-RU" dirty="0" smtClean="0"/>
          </a:p>
          <a:p>
            <a:r>
              <a:rPr lang="ru-RU" dirty="0" smtClean="0"/>
              <a:t>Если </a:t>
            </a:r>
            <a:r>
              <a:rPr lang="ru-RU" dirty="0"/>
              <a:t>бы такая возможность извлечения прибыли существовала, то арбитражные операции участников рынка вернули бы курсы обмена валют к совместимому уровню.</a:t>
            </a:r>
          </a:p>
        </p:txBody>
      </p:sp>
      <p:sp>
        <p:nvSpPr>
          <p:cNvPr id="4" name="Номер слайда 3"/>
          <p:cNvSpPr>
            <a:spLocks noGrp="1"/>
          </p:cNvSpPr>
          <p:nvPr>
            <p:ph type="sldNum" sz="quarter" idx="12"/>
          </p:nvPr>
        </p:nvSpPr>
        <p:spPr/>
        <p:txBody>
          <a:bodyPr/>
          <a:lstStyle/>
          <a:p>
            <a:fld id="{B19B0651-EE4F-4900-A07F-96A6BFA9D0F0}" type="slidenum">
              <a:rPr lang="ru-RU" smtClean="0"/>
              <a:t>59</a:t>
            </a:fld>
            <a:endParaRPr lang="ru-RU"/>
          </a:p>
        </p:txBody>
      </p:sp>
    </p:spTree>
    <p:extLst>
      <p:ext uri="{BB962C8B-B14F-4D97-AF65-F5344CB8AC3E}">
        <p14:creationId xmlns:p14="http://schemas.microsoft.com/office/powerpoint/2010/main" val="993487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Cyrl-AZ" dirty="0" smtClean="0"/>
              <a:t>Национальная, мировая, региональная </a:t>
            </a:r>
            <a:r>
              <a:rPr lang="az-Cyrl-AZ" dirty="0"/>
              <a:t>валютные системы</a:t>
            </a:r>
            <a:endParaRPr lang="ru-RU" dirty="0"/>
          </a:p>
        </p:txBody>
      </p:sp>
      <p:sp>
        <p:nvSpPr>
          <p:cNvPr id="3" name="Объект 2"/>
          <p:cNvSpPr>
            <a:spLocks noGrp="1"/>
          </p:cNvSpPr>
          <p:nvPr>
            <p:ph idx="1"/>
          </p:nvPr>
        </p:nvSpPr>
        <p:spPr/>
        <p:txBody>
          <a:bodyPr>
            <a:normAutofit fontScale="92500" lnSpcReduction="10000"/>
          </a:bodyPr>
          <a:lstStyle/>
          <a:p>
            <a:r>
              <a:rPr lang="ru-RU" dirty="0"/>
              <a:t>Национальная валютная система является составной частью денежной системы страны, хотя она относительно самостоятельна и выходит за национальные границы. </a:t>
            </a:r>
          </a:p>
          <a:p>
            <a:r>
              <a:rPr lang="az-Cyrl-AZ" dirty="0"/>
              <a:t>Мировая валютная система - форма организации международных валютных отношений, закрепленной межгосударственными соглашениями. Мировая валютная система сложилась к середине XIX в. </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6</a:t>
            </a:fld>
            <a:endParaRPr lang="ru-RU"/>
          </a:p>
        </p:txBody>
      </p:sp>
    </p:spTree>
    <p:extLst>
      <p:ext uri="{BB962C8B-B14F-4D97-AF65-F5344CB8AC3E}">
        <p14:creationId xmlns:p14="http://schemas.microsoft.com/office/powerpoint/2010/main" val="20690194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85000" lnSpcReduction="10000"/>
          </a:bodyPr>
          <a:lstStyle/>
          <a:p>
            <a:r>
              <a:rPr lang="ru-RU" dirty="0"/>
              <a:t>На оптовом международном валютном рынке спред между курсом продажи и покупки является только стоимостью издержек по проведению операции. </a:t>
            </a:r>
          </a:p>
          <a:p>
            <a:r>
              <a:rPr lang="ru-RU" dirty="0"/>
              <a:t>Арбитражные операции приносят </a:t>
            </a:r>
            <a:r>
              <a:rPr lang="ru-RU" dirty="0" err="1"/>
              <a:t>безрисковую</a:t>
            </a:r>
            <a:r>
              <a:rPr lang="ru-RU" dirty="0"/>
              <a:t> прибыль в результате неравновесного состояния рынка путем покупки валютной пары на одном рынке и продажи на другом. </a:t>
            </a:r>
            <a:endParaRPr lang="ru-RU" dirty="0" smtClean="0"/>
          </a:p>
          <a:p>
            <a:r>
              <a:rPr lang="ru-RU" dirty="0" smtClean="0"/>
              <a:t>Арбитраж </a:t>
            </a:r>
            <a:r>
              <a:rPr lang="ru-RU" dirty="0"/>
              <a:t>обеспечивает ситуацию когда спред по валютным курсам равен издержкам обращения на всех рынках.</a:t>
            </a:r>
          </a:p>
        </p:txBody>
      </p:sp>
      <p:sp>
        <p:nvSpPr>
          <p:cNvPr id="4" name="Номер слайда 3"/>
          <p:cNvSpPr>
            <a:spLocks noGrp="1"/>
          </p:cNvSpPr>
          <p:nvPr>
            <p:ph type="sldNum" sz="quarter" idx="12"/>
          </p:nvPr>
        </p:nvSpPr>
        <p:spPr/>
        <p:txBody>
          <a:bodyPr/>
          <a:lstStyle/>
          <a:p>
            <a:fld id="{B19B0651-EE4F-4900-A07F-96A6BFA9D0F0}" type="slidenum">
              <a:rPr lang="ru-RU" smtClean="0"/>
              <a:t>60</a:t>
            </a:fld>
            <a:endParaRPr lang="ru-RU"/>
          </a:p>
        </p:txBody>
      </p:sp>
    </p:spTree>
    <p:extLst>
      <p:ext uri="{BB962C8B-B14F-4D97-AF65-F5344CB8AC3E}">
        <p14:creationId xmlns:p14="http://schemas.microsoft.com/office/powerpoint/2010/main" val="41521074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2.7. Понятие валютной </a:t>
            </a:r>
            <a:r>
              <a:rPr lang="ru-RU" dirty="0" smtClean="0"/>
              <a:t>позиции</a:t>
            </a:r>
            <a:endParaRPr lang="ru-RU" dirty="0"/>
          </a:p>
        </p:txBody>
      </p:sp>
      <p:sp>
        <p:nvSpPr>
          <p:cNvPr id="3" name="Объект 2"/>
          <p:cNvSpPr>
            <a:spLocks noGrp="1"/>
          </p:cNvSpPr>
          <p:nvPr>
            <p:ph idx="1"/>
          </p:nvPr>
        </p:nvSpPr>
        <p:spPr/>
        <p:txBody>
          <a:bodyPr>
            <a:normAutofit fontScale="92500"/>
          </a:bodyPr>
          <a:lstStyle/>
          <a:p>
            <a:pPr marL="0" indent="0">
              <a:buNone/>
            </a:pPr>
            <a:r>
              <a:rPr lang="az-Cyrl-AZ" dirty="0"/>
              <a:t>Соотношение требований и обязательств по той или иной валюте у оператора валютного рынка образует его </a:t>
            </a:r>
            <a:r>
              <a:rPr lang="az-Cyrl-AZ" b="1" i="1" dirty="0"/>
              <a:t>валютную позицию</a:t>
            </a:r>
            <a:r>
              <a:rPr lang="az-Cyrl-AZ" dirty="0"/>
              <a:t>.</a:t>
            </a:r>
            <a:endParaRPr lang="ru-RU" dirty="0"/>
          </a:p>
          <a:p>
            <a:pPr marL="0" indent="0">
              <a:buNone/>
            </a:pPr>
            <a:r>
              <a:rPr lang="az-Cyrl-AZ" dirty="0"/>
              <a:t>Виды валютной позиции:</a:t>
            </a:r>
            <a:endParaRPr lang="ru-RU" dirty="0"/>
          </a:p>
          <a:p>
            <a:r>
              <a:rPr lang="az-Cyrl-AZ" dirty="0"/>
              <a:t>закрытая (требования равны обязательствам),</a:t>
            </a:r>
            <a:endParaRPr lang="ru-RU" dirty="0"/>
          </a:p>
          <a:p>
            <a:r>
              <a:rPr lang="az-Cyrl-AZ" dirty="0"/>
              <a:t>открытая (требования не равны обязательствам), в том числе:</a:t>
            </a:r>
            <a:endParaRPr lang="ru-RU" dirty="0"/>
          </a:p>
          <a:p>
            <a:pPr lvl="1"/>
            <a:r>
              <a:rPr lang="az-Cyrl-AZ" dirty="0"/>
              <a:t>длинная (требования превышают обязательства),</a:t>
            </a:r>
            <a:endParaRPr lang="ru-RU" dirty="0"/>
          </a:p>
          <a:p>
            <a:pPr lvl="1"/>
            <a:r>
              <a:rPr lang="az-Cyrl-AZ" dirty="0"/>
              <a:t>короткая (обязательства превышают требования</a:t>
            </a:r>
            <a:r>
              <a:rPr lang="az-Cyrl-AZ" dirty="0" smtClean="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61</a:t>
            </a:fld>
            <a:endParaRPr lang="ru-RU"/>
          </a:p>
        </p:txBody>
      </p:sp>
    </p:spTree>
    <p:extLst>
      <p:ext uri="{BB962C8B-B14F-4D97-AF65-F5344CB8AC3E}">
        <p14:creationId xmlns:p14="http://schemas.microsoft.com/office/powerpoint/2010/main" val="2166508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Cyrl-AZ" b="1" dirty="0"/>
              <a:t>Валютные операции </a:t>
            </a:r>
            <a:r>
              <a:rPr lang="az-Cyrl-AZ" b="1" dirty="0" smtClean="0"/>
              <a:t>банка в течение дня</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694898945"/>
              </p:ext>
            </p:extLst>
          </p:nvPr>
        </p:nvGraphicFramePr>
        <p:xfrm>
          <a:off x="251520" y="1628800"/>
          <a:ext cx="8640959" cy="3364992"/>
        </p:xfrm>
        <a:graphic>
          <a:graphicData uri="http://schemas.openxmlformats.org/drawingml/2006/table">
            <a:tbl>
              <a:tblPr>
                <a:tableStyleId>{616DA210-FB5B-4158-B5E0-FEB733F419BA}</a:tableStyleId>
              </a:tblPr>
              <a:tblGrid>
                <a:gridCol w="1767267"/>
                <a:gridCol w="1781698"/>
                <a:gridCol w="1127238"/>
                <a:gridCol w="1982378"/>
                <a:gridCol w="1982378"/>
              </a:tblGrid>
              <a:tr h="161925">
                <a:tc gridSpan="2">
                  <a:txBody>
                    <a:bodyPr/>
                    <a:lstStyle/>
                    <a:p>
                      <a:pPr algn="ctr">
                        <a:lnSpc>
                          <a:spcPct val="115000"/>
                        </a:lnSpc>
                        <a:spcAft>
                          <a:spcPts val="0"/>
                        </a:spcAft>
                      </a:pPr>
                      <a:r>
                        <a:rPr lang="ru-RU" sz="2400" dirty="0">
                          <a:effectLst/>
                        </a:rPr>
                        <a:t>Валютная операция</a:t>
                      </a:r>
                      <a:endParaRPr lang="ru-RU" sz="2400" dirty="0">
                        <a:effectLst/>
                        <a:latin typeface="Times New Roman"/>
                        <a:ea typeface="Times New Roman"/>
                      </a:endParaRPr>
                    </a:p>
                  </a:txBody>
                  <a:tcPr marL="68580" marR="68580" marT="0" marB="0" anchor="b"/>
                </a:tc>
                <a:tc hMerge="1">
                  <a:txBody>
                    <a:bodyPr/>
                    <a:lstStyle/>
                    <a:p>
                      <a:endParaRPr lang="ru-RU"/>
                    </a:p>
                  </a:txBody>
                  <a:tcPr/>
                </a:tc>
                <a:tc rowSpan="2">
                  <a:txBody>
                    <a:bodyPr/>
                    <a:lstStyle/>
                    <a:p>
                      <a:pPr algn="ctr">
                        <a:lnSpc>
                          <a:spcPct val="115000"/>
                        </a:lnSpc>
                        <a:spcAft>
                          <a:spcPts val="0"/>
                        </a:spcAft>
                      </a:pPr>
                      <a:r>
                        <a:rPr lang="ru-RU" sz="2400">
                          <a:effectLst/>
                        </a:rPr>
                        <a:t>Курс</a:t>
                      </a:r>
                      <a:endParaRPr lang="ru-RU" sz="2400">
                        <a:effectLst/>
                        <a:latin typeface="Times New Roman"/>
                        <a:ea typeface="Times New Roman"/>
                      </a:endParaRPr>
                    </a:p>
                  </a:txBody>
                  <a:tcPr marL="68580" marR="68580" marT="0" marB="0" anchor="ctr"/>
                </a:tc>
                <a:tc gridSpan="2">
                  <a:txBody>
                    <a:bodyPr/>
                    <a:lstStyle/>
                    <a:p>
                      <a:pPr algn="ctr">
                        <a:lnSpc>
                          <a:spcPct val="115000"/>
                        </a:lnSpc>
                        <a:spcAft>
                          <a:spcPts val="0"/>
                        </a:spcAft>
                      </a:pPr>
                      <a:r>
                        <a:rPr lang="ru-RU" sz="2400" dirty="0">
                          <a:effectLst/>
                        </a:rPr>
                        <a:t>Валютная позиция</a:t>
                      </a:r>
                      <a:endParaRPr lang="ru-RU" sz="2400" dirty="0">
                        <a:effectLst/>
                        <a:latin typeface="Times New Roman"/>
                        <a:ea typeface="Times New Roman"/>
                      </a:endParaRPr>
                    </a:p>
                  </a:txBody>
                  <a:tcPr marL="68580" marR="68580" marT="0" marB="0" anchor="b"/>
                </a:tc>
                <a:tc hMerge="1">
                  <a:txBody>
                    <a:bodyPr/>
                    <a:lstStyle/>
                    <a:p>
                      <a:endParaRPr lang="ru-RU"/>
                    </a:p>
                  </a:txBody>
                  <a:tcPr/>
                </a:tc>
              </a:tr>
              <a:tr h="161925">
                <a:tc>
                  <a:txBody>
                    <a:bodyPr/>
                    <a:lstStyle/>
                    <a:p>
                      <a:pPr algn="ctr">
                        <a:lnSpc>
                          <a:spcPct val="115000"/>
                        </a:lnSpc>
                        <a:spcAft>
                          <a:spcPts val="0"/>
                        </a:spcAft>
                      </a:pPr>
                      <a:r>
                        <a:rPr lang="ru-RU" sz="2400">
                          <a:effectLst/>
                        </a:rPr>
                        <a:t>Покупка</a:t>
                      </a:r>
                      <a:endParaRPr lang="ru-RU" sz="2400">
                        <a:effectLst/>
                        <a:latin typeface="Times New Roman"/>
                        <a:ea typeface="Times New Roman"/>
                      </a:endParaRPr>
                    </a:p>
                  </a:txBody>
                  <a:tcPr marL="68580" marR="68580" marT="0" marB="0" anchor="b"/>
                </a:tc>
                <a:tc>
                  <a:txBody>
                    <a:bodyPr/>
                    <a:lstStyle/>
                    <a:p>
                      <a:pPr algn="ctr">
                        <a:lnSpc>
                          <a:spcPct val="115000"/>
                        </a:lnSpc>
                        <a:spcAft>
                          <a:spcPts val="0"/>
                        </a:spcAft>
                      </a:pPr>
                      <a:r>
                        <a:rPr lang="ru-RU" sz="2400" dirty="0">
                          <a:effectLst/>
                        </a:rPr>
                        <a:t>Продажа</a:t>
                      </a:r>
                      <a:endParaRPr lang="ru-RU" sz="2400" dirty="0">
                        <a:effectLst/>
                        <a:latin typeface="Times New Roman"/>
                        <a:ea typeface="Times New Roman"/>
                      </a:endParaRPr>
                    </a:p>
                  </a:txBody>
                  <a:tcPr marL="68580" marR="68580" marT="0" marB="0" anchor="b"/>
                </a:tc>
                <a:tc vMerge="1">
                  <a:txBody>
                    <a:bodyPr/>
                    <a:lstStyle/>
                    <a:p>
                      <a:endParaRPr lang="ru-RU"/>
                    </a:p>
                  </a:txBody>
                  <a:tcPr/>
                </a:tc>
                <a:tc>
                  <a:txBody>
                    <a:bodyPr/>
                    <a:lstStyle/>
                    <a:p>
                      <a:pPr algn="ctr">
                        <a:lnSpc>
                          <a:spcPct val="115000"/>
                        </a:lnSpc>
                        <a:spcAft>
                          <a:spcPts val="0"/>
                        </a:spcAft>
                      </a:pPr>
                      <a:r>
                        <a:rPr lang="ru-RU" sz="2400" dirty="0">
                          <a:effectLst/>
                        </a:rPr>
                        <a:t>Длинная </a:t>
                      </a:r>
                      <a:endParaRPr lang="ru-RU" sz="2400" dirty="0">
                        <a:effectLst/>
                        <a:latin typeface="Times New Roman"/>
                        <a:ea typeface="Times New Roman"/>
                      </a:endParaRPr>
                    </a:p>
                  </a:txBody>
                  <a:tcPr marL="68580" marR="68580" marT="0" marB="0" anchor="b"/>
                </a:tc>
                <a:tc>
                  <a:txBody>
                    <a:bodyPr/>
                    <a:lstStyle/>
                    <a:p>
                      <a:pPr algn="ctr">
                        <a:lnSpc>
                          <a:spcPct val="115000"/>
                        </a:lnSpc>
                        <a:spcAft>
                          <a:spcPts val="0"/>
                        </a:spcAft>
                      </a:pPr>
                      <a:r>
                        <a:rPr lang="ru-RU" sz="2400" dirty="0">
                          <a:effectLst/>
                        </a:rPr>
                        <a:t>Короткая</a:t>
                      </a:r>
                      <a:endParaRPr lang="ru-RU" sz="2400" dirty="0">
                        <a:effectLst/>
                        <a:latin typeface="Times New Roman"/>
                        <a:ea typeface="Times New Roman"/>
                      </a:endParaRPr>
                    </a:p>
                  </a:txBody>
                  <a:tcPr marL="68580" marR="68580" marT="0" marB="0" anchor="b"/>
                </a:tc>
              </a:tr>
              <a:tr h="161925">
                <a:tc>
                  <a:txBody>
                    <a:bodyPr/>
                    <a:lstStyle/>
                    <a:p>
                      <a:pPr>
                        <a:lnSpc>
                          <a:spcPct val="115000"/>
                        </a:lnSpc>
                        <a:spcAft>
                          <a:spcPts val="0"/>
                        </a:spcAft>
                      </a:pPr>
                      <a:r>
                        <a:rPr lang="ru-RU" sz="2400" dirty="0">
                          <a:effectLst/>
                        </a:rPr>
                        <a:t>100 </a:t>
                      </a:r>
                      <a:r>
                        <a:rPr lang="ru-RU" sz="2400" dirty="0" smtClean="0">
                          <a:effectLst/>
                        </a:rPr>
                        <a:t>000 </a:t>
                      </a:r>
                      <a:r>
                        <a:rPr lang="ru-RU" sz="2400" dirty="0">
                          <a:effectLst/>
                        </a:rPr>
                        <a:t>EUR</a:t>
                      </a:r>
                      <a:endParaRPr lang="ru-RU" sz="2400" dirty="0">
                        <a:effectLst/>
                        <a:latin typeface="Times New Roman"/>
                        <a:ea typeface="Times New Roman"/>
                      </a:endParaRPr>
                    </a:p>
                  </a:txBody>
                  <a:tcPr marL="68580" marR="68580" marT="0" marB="0" anchor="b"/>
                </a:tc>
                <a:tc>
                  <a:txBody>
                    <a:bodyPr/>
                    <a:lstStyle/>
                    <a:p>
                      <a:pPr>
                        <a:lnSpc>
                          <a:spcPct val="115000"/>
                        </a:lnSpc>
                        <a:spcAft>
                          <a:spcPts val="0"/>
                        </a:spcAft>
                      </a:pPr>
                      <a:r>
                        <a:rPr lang="ru-RU" sz="2400" dirty="0">
                          <a:effectLst/>
                        </a:rPr>
                        <a:t>119 </a:t>
                      </a:r>
                      <a:r>
                        <a:rPr lang="ru-RU" sz="2400" dirty="0" smtClean="0">
                          <a:effectLst/>
                        </a:rPr>
                        <a:t>040 </a:t>
                      </a:r>
                      <a:r>
                        <a:rPr lang="ru-RU" sz="2400" dirty="0">
                          <a:effectLst/>
                        </a:rPr>
                        <a:t>USD</a:t>
                      </a:r>
                      <a:endParaRPr lang="ru-RU" sz="2400" dirty="0">
                        <a:effectLst/>
                        <a:latin typeface="Times New Roman"/>
                        <a:ea typeface="Times New Roman"/>
                      </a:endParaRPr>
                    </a:p>
                  </a:txBody>
                  <a:tcPr marL="68580" marR="68580" marT="0" marB="0" anchor="b"/>
                </a:tc>
                <a:tc>
                  <a:txBody>
                    <a:bodyPr/>
                    <a:lstStyle/>
                    <a:p>
                      <a:pPr>
                        <a:lnSpc>
                          <a:spcPct val="115000"/>
                        </a:lnSpc>
                        <a:spcAft>
                          <a:spcPts val="0"/>
                        </a:spcAft>
                      </a:pPr>
                      <a:r>
                        <a:rPr lang="ru-RU" sz="2400">
                          <a:effectLst/>
                        </a:rPr>
                        <a:t> 1.1904 </a:t>
                      </a:r>
                      <a:endParaRPr lang="ru-RU" sz="2400">
                        <a:effectLst/>
                        <a:latin typeface="Times New Roman"/>
                        <a:ea typeface="Times New Roman"/>
                      </a:endParaRPr>
                    </a:p>
                  </a:txBody>
                  <a:tcPr marL="68580" marR="68580" marT="0" marB="0" anchor="b"/>
                </a:tc>
                <a:tc>
                  <a:txBody>
                    <a:bodyPr/>
                    <a:lstStyle/>
                    <a:p>
                      <a:pPr>
                        <a:lnSpc>
                          <a:spcPct val="115000"/>
                        </a:lnSpc>
                        <a:spcAft>
                          <a:spcPts val="0"/>
                        </a:spcAft>
                      </a:pPr>
                      <a:r>
                        <a:rPr lang="ru-RU" sz="2400" dirty="0">
                          <a:effectLst/>
                        </a:rPr>
                        <a:t>100 </a:t>
                      </a:r>
                      <a:r>
                        <a:rPr lang="ru-RU" sz="2400" dirty="0" smtClean="0">
                          <a:effectLst/>
                        </a:rPr>
                        <a:t>000 </a:t>
                      </a:r>
                      <a:r>
                        <a:rPr lang="ru-RU" sz="2400" dirty="0">
                          <a:effectLst/>
                        </a:rPr>
                        <a:t>EUR</a:t>
                      </a:r>
                      <a:endParaRPr lang="ru-RU" sz="2400" dirty="0">
                        <a:effectLst/>
                        <a:latin typeface="Times New Roman"/>
                        <a:ea typeface="Times New Roman"/>
                      </a:endParaRPr>
                    </a:p>
                  </a:txBody>
                  <a:tcPr marL="68580" marR="68580" marT="0" marB="0" anchor="b"/>
                </a:tc>
                <a:tc>
                  <a:txBody>
                    <a:bodyPr/>
                    <a:lstStyle/>
                    <a:p>
                      <a:pPr>
                        <a:lnSpc>
                          <a:spcPct val="115000"/>
                        </a:lnSpc>
                        <a:spcAft>
                          <a:spcPts val="0"/>
                        </a:spcAft>
                      </a:pPr>
                      <a:r>
                        <a:rPr lang="ru-RU" sz="2400" dirty="0">
                          <a:effectLst/>
                        </a:rPr>
                        <a:t>119 </a:t>
                      </a:r>
                      <a:r>
                        <a:rPr lang="ru-RU" sz="2400" dirty="0" smtClean="0">
                          <a:effectLst/>
                        </a:rPr>
                        <a:t>040 </a:t>
                      </a:r>
                      <a:r>
                        <a:rPr lang="ru-RU" sz="2400" dirty="0">
                          <a:effectLst/>
                        </a:rPr>
                        <a:t>USD</a:t>
                      </a:r>
                      <a:endParaRPr lang="ru-RU" sz="2400" dirty="0">
                        <a:effectLst/>
                        <a:latin typeface="Times New Roman"/>
                        <a:ea typeface="Times New Roman"/>
                      </a:endParaRPr>
                    </a:p>
                  </a:txBody>
                  <a:tcPr marL="68580" marR="68580" marT="0" marB="0" anchor="b"/>
                </a:tc>
              </a:tr>
              <a:tr h="161925">
                <a:tc>
                  <a:txBody>
                    <a:bodyPr/>
                    <a:lstStyle/>
                    <a:p>
                      <a:pPr>
                        <a:lnSpc>
                          <a:spcPct val="115000"/>
                        </a:lnSpc>
                        <a:spcAft>
                          <a:spcPts val="0"/>
                        </a:spcAft>
                      </a:pPr>
                      <a:r>
                        <a:rPr lang="ru-RU" sz="2400" dirty="0">
                          <a:effectLst/>
                        </a:rPr>
                        <a:t>100 </a:t>
                      </a:r>
                      <a:r>
                        <a:rPr lang="ru-RU" sz="2400" dirty="0" smtClean="0">
                          <a:effectLst/>
                        </a:rPr>
                        <a:t>000 </a:t>
                      </a:r>
                      <a:r>
                        <a:rPr lang="ru-RU" sz="2400" dirty="0">
                          <a:effectLst/>
                        </a:rPr>
                        <a:t>USD</a:t>
                      </a:r>
                      <a:endParaRPr lang="ru-RU" sz="2400" dirty="0">
                        <a:effectLst/>
                        <a:latin typeface="Times New Roman"/>
                        <a:ea typeface="Times New Roman"/>
                      </a:endParaRPr>
                    </a:p>
                  </a:txBody>
                  <a:tcPr marL="68580" marR="68580" marT="0" marB="0" anchor="b"/>
                </a:tc>
                <a:tc>
                  <a:txBody>
                    <a:bodyPr/>
                    <a:lstStyle/>
                    <a:p>
                      <a:pPr>
                        <a:lnSpc>
                          <a:spcPct val="115000"/>
                        </a:lnSpc>
                        <a:spcAft>
                          <a:spcPts val="0"/>
                        </a:spcAft>
                      </a:pPr>
                      <a:r>
                        <a:rPr lang="ru-RU" sz="2400" dirty="0">
                          <a:effectLst/>
                        </a:rPr>
                        <a:t>11 785 </a:t>
                      </a:r>
                      <a:r>
                        <a:rPr lang="ru-RU" sz="2400" dirty="0" smtClean="0">
                          <a:effectLst/>
                        </a:rPr>
                        <a:t>000 </a:t>
                      </a:r>
                      <a:r>
                        <a:rPr lang="ru-RU" sz="2400" dirty="0">
                          <a:effectLst/>
                        </a:rPr>
                        <a:t>JPY</a:t>
                      </a:r>
                      <a:endParaRPr lang="ru-RU" sz="2400" dirty="0">
                        <a:effectLst/>
                        <a:latin typeface="Times New Roman"/>
                        <a:ea typeface="Times New Roman"/>
                      </a:endParaRPr>
                    </a:p>
                  </a:txBody>
                  <a:tcPr marL="68580" marR="68580" marT="0" marB="0" anchor="b"/>
                </a:tc>
                <a:tc>
                  <a:txBody>
                    <a:bodyPr/>
                    <a:lstStyle/>
                    <a:p>
                      <a:pPr>
                        <a:lnSpc>
                          <a:spcPct val="115000"/>
                        </a:lnSpc>
                        <a:spcAft>
                          <a:spcPts val="0"/>
                        </a:spcAft>
                      </a:pPr>
                      <a:r>
                        <a:rPr lang="ru-RU" sz="2400">
                          <a:effectLst/>
                        </a:rPr>
                        <a:t>117.85</a:t>
                      </a:r>
                      <a:endParaRPr lang="ru-RU" sz="2400">
                        <a:effectLst/>
                        <a:latin typeface="Times New Roman"/>
                        <a:ea typeface="Times New Roman"/>
                      </a:endParaRPr>
                    </a:p>
                  </a:txBody>
                  <a:tcPr marL="68580" marR="68580" marT="0" marB="0" anchor="b"/>
                </a:tc>
                <a:tc>
                  <a:txBody>
                    <a:bodyPr/>
                    <a:lstStyle/>
                    <a:p>
                      <a:pPr>
                        <a:lnSpc>
                          <a:spcPct val="115000"/>
                        </a:lnSpc>
                        <a:spcAft>
                          <a:spcPts val="0"/>
                        </a:spcAft>
                      </a:pPr>
                      <a:r>
                        <a:rPr lang="ru-RU" sz="2400" dirty="0">
                          <a:effectLst/>
                        </a:rPr>
                        <a:t>100 </a:t>
                      </a:r>
                      <a:r>
                        <a:rPr lang="ru-RU" sz="2400" dirty="0" smtClean="0">
                          <a:effectLst/>
                        </a:rPr>
                        <a:t>000 </a:t>
                      </a:r>
                      <a:r>
                        <a:rPr lang="ru-RU" sz="2400" dirty="0">
                          <a:effectLst/>
                        </a:rPr>
                        <a:t>USD</a:t>
                      </a:r>
                      <a:endParaRPr lang="ru-RU" sz="2400" dirty="0">
                        <a:effectLst/>
                        <a:latin typeface="Times New Roman"/>
                        <a:ea typeface="Times New Roman"/>
                      </a:endParaRPr>
                    </a:p>
                  </a:txBody>
                  <a:tcPr marL="68580" marR="68580" marT="0" marB="0" anchor="b"/>
                </a:tc>
                <a:tc>
                  <a:txBody>
                    <a:bodyPr/>
                    <a:lstStyle/>
                    <a:p>
                      <a:pPr>
                        <a:lnSpc>
                          <a:spcPct val="115000"/>
                        </a:lnSpc>
                        <a:spcAft>
                          <a:spcPts val="0"/>
                        </a:spcAft>
                      </a:pPr>
                      <a:r>
                        <a:rPr lang="ru-RU" sz="2400" dirty="0">
                          <a:effectLst/>
                        </a:rPr>
                        <a:t>11 785 </a:t>
                      </a:r>
                      <a:r>
                        <a:rPr lang="ru-RU" sz="2400" dirty="0" smtClean="0">
                          <a:effectLst/>
                        </a:rPr>
                        <a:t>000 </a:t>
                      </a:r>
                      <a:r>
                        <a:rPr lang="ru-RU" sz="2400" dirty="0">
                          <a:effectLst/>
                        </a:rPr>
                        <a:t>JPY</a:t>
                      </a:r>
                      <a:endParaRPr lang="ru-RU" sz="2400" dirty="0">
                        <a:effectLst/>
                        <a:latin typeface="Times New Roman"/>
                        <a:ea typeface="Times New Roman"/>
                      </a:endParaRPr>
                    </a:p>
                  </a:txBody>
                  <a:tcPr marL="68580" marR="68580" marT="0" marB="0" anchor="b"/>
                </a:tc>
              </a:tr>
              <a:tr h="171450">
                <a:tc>
                  <a:txBody>
                    <a:bodyPr/>
                    <a:lstStyle/>
                    <a:p>
                      <a:pPr>
                        <a:lnSpc>
                          <a:spcPct val="115000"/>
                        </a:lnSpc>
                        <a:spcAft>
                          <a:spcPts val="0"/>
                        </a:spcAft>
                      </a:pPr>
                      <a:r>
                        <a:rPr lang="ru-RU" sz="2400" dirty="0">
                          <a:effectLst/>
                        </a:rPr>
                        <a:t>122 </a:t>
                      </a:r>
                      <a:r>
                        <a:rPr lang="ru-RU" sz="2400" dirty="0" smtClean="0">
                          <a:effectLst/>
                        </a:rPr>
                        <a:t>087 </a:t>
                      </a:r>
                      <a:r>
                        <a:rPr lang="ru-RU" sz="2400" dirty="0">
                          <a:effectLst/>
                        </a:rPr>
                        <a:t>USD</a:t>
                      </a:r>
                      <a:endParaRPr lang="ru-RU" sz="2400" dirty="0">
                        <a:effectLst/>
                        <a:latin typeface="Times New Roman"/>
                        <a:ea typeface="Times New Roman"/>
                      </a:endParaRPr>
                    </a:p>
                  </a:txBody>
                  <a:tcPr marL="68580" marR="68580" marT="0" marB="0" anchor="b"/>
                </a:tc>
                <a:tc>
                  <a:txBody>
                    <a:bodyPr/>
                    <a:lstStyle/>
                    <a:p>
                      <a:pPr>
                        <a:lnSpc>
                          <a:spcPct val="115000"/>
                        </a:lnSpc>
                        <a:spcAft>
                          <a:spcPts val="0"/>
                        </a:spcAft>
                      </a:pPr>
                      <a:r>
                        <a:rPr lang="ru-RU" sz="2400" dirty="0">
                          <a:effectLst/>
                        </a:rPr>
                        <a:t>70 </a:t>
                      </a:r>
                      <a:r>
                        <a:rPr lang="ru-RU" sz="2400" dirty="0" smtClean="0">
                          <a:effectLst/>
                        </a:rPr>
                        <a:t>000 </a:t>
                      </a:r>
                      <a:r>
                        <a:rPr lang="ru-RU" sz="2400" dirty="0">
                          <a:effectLst/>
                        </a:rPr>
                        <a:t>GBP</a:t>
                      </a:r>
                      <a:endParaRPr lang="ru-RU" sz="2400" dirty="0">
                        <a:effectLst/>
                        <a:latin typeface="Times New Roman"/>
                        <a:ea typeface="Times New Roman"/>
                      </a:endParaRPr>
                    </a:p>
                  </a:txBody>
                  <a:tcPr marL="68580" marR="68580" marT="0" marB="0" anchor="b"/>
                </a:tc>
                <a:tc>
                  <a:txBody>
                    <a:bodyPr/>
                    <a:lstStyle/>
                    <a:p>
                      <a:pPr>
                        <a:lnSpc>
                          <a:spcPct val="115000"/>
                        </a:lnSpc>
                        <a:spcAft>
                          <a:spcPts val="0"/>
                        </a:spcAft>
                      </a:pPr>
                      <a:r>
                        <a:rPr lang="ru-RU" sz="2400">
                          <a:effectLst/>
                        </a:rPr>
                        <a:t>1.7441</a:t>
                      </a:r>
                      <a:endParaRPr lang="ru-RU" sz="2400">
                        <a:effectLst/>
                        <a:latin typeface="Times New Roman"/>
                        <a:ea typeface="Times New Roman"/>
                      </a:endParaRPr>
                    </a:p>
                  </a:txBody>
                  <a:tcPr marL="68580" marR="68580" marT="0" marB="0" anchor="b"/>
                </a:tc>
                <a:tc>
                  <a:txBody>
                    <a:bodyPr/>
                    <a:lstStyle/>
                    <a:p>
                      <a:pPr>
                        <a:lnSpc>
                          <a:spcPct val="115000"/>
                        </a:lnSpc>
                        <a:spcAft>
                          <a:spcPts val="0"/>
                        </a:spcAft>
                      </a:pPr>
                      <a:r>
                        <a:rPr lang="ru-RU" sz="2400" dirty="0">
                          <a:effectLst/>
                        </a:rPr>
                        <a:t>122 </a:t>
                      </a:r>
                      <a:r>
                        <a:rPr lang="ru-RU" sz="2400" dirty="0" smtClean="0">
                          <a:effectLst/>
                        </a:rPr>
                        <a:t>087 </a:t>
                      </a:r>
                      <a:r>
                        <a:rPr lang="ru-RU" sz="2400" dirty="0">
                          <a:effectLst/>
                        </a:rPr>
                        <a:t>USD</a:t>
                      </a:r>
                      <a:endParaRPr lang="ru-RU" sz="2400" dirty="0">
                        <a:effectLst/>
                        <a:latin typeface="Times New Roman"/>
                        <a:ea typeface="Times New Roman"/>
                      </a:endParaRPr>
                    </a:p>
                  </a:txBody>
                  <a:tcPr marL="68580" marR="68580" marT="0" marB="0" anchor="b"/>
                </a:tc>
                <a:tc>
                  <a:txBody>
                    <a:bodyPr/>
                    <a:lstStyle/>
                    <a:p>
                      <a:pPr>
                        <a:lnSpc>
                          <a:spcPct val="115000"/>
                        </a:lnSpc>
                        <a:spcAft>
                          <a:spcPts val="0"/>
                        </a:spcAft>
                      </a:pPr>
                      <a:r>
                        <a:rPr lang="ru-RU" sz="2400" dirty="0">
                          <a:effectLst/>
                        </a:rPr>
                        <a:t>70 </a:t>
                      </a:r>
                      <a:r>
                        <a:rPr lang="ru-RU" sz="2400" dirty="0" smtClean="0">
                          <a:effectLst/>
                        </a:rPr>
                        <a:t>000 </a:t>
                      </a:r>
                      <a:r>
                        <a:rPr lang="ru-RU" sz="2400" dirty="0">
                          <a:effectLst/>
                        </a:rPr>
                        <a:t>GBP</a:t>
                      </a:r>
                      <a:endParaRPr lang="ru-RU" sz="2400" dirty="0">
                        <a:effectLst/>
                        <a:latin typeface="Times New Roman"/>
                        <a:ea typeface="Times New Roman"/>
                      </a:endParaRPr>
                    </a:p>
                  </a:txBody>
                  <a:tcPr marL="68580" marR="68580" marT="0" marB="0" anchor="b"/>
                </a:tc>
              </a:tr>
              <a:tr h="161925">
                <a:tc rowSpan="2" gridSpan="3">
                  <a:txBody>
                    <a:bodyPr/>
                    <a:lstStyle/>
                    <a:p>
                      <a:pPr>
                        <a:lnSpc>
                          <a:spcPct val="115000"/>
                        </a:lnSpc>
                        <a:spcAft>
                          <a:spcPts val="0"/>
                        </a:spcAft>
                      </a:pPr>
                      <a:r>
                        <a:rPr lang="ru-RU" sz="2400">
                          <a:effectLst/>
                        </a:rPr>
                        <a:t>Общая позиция</a:t>
                      </a:r>
                      <a:endParaRPr lang="ru-RU" sz="2400">
                        <a:effectLst/>
                        <a:latin typeface="Times New Roman"/>
                        <a:ea typeface="Times New Roman"/>
                      </a:endParaRPr>
                    </a:p>
                  </a:txBody>
                  <a:tcPr marL="68580" marR="68580" marT="0" marB="0" anchor="ctr"/>
                </a:tc>
                <a:tc rowSpan="2" hMerge="1">
                  <a:txBody>
                    <a:bodyPr/>
                    <a:lstStyle/>
                    <a:p>
                      <a:endParaRPr lang="ru-RU"/>
                    </a:p>
                  </a:txBody>
                  <a:tcPr/>
                </a:tc>
                <a:tc rowSpan="2" hMerge="1">
                  <a:txBody>
                    <a:bodyPr/>
                    <a:lstStyle/>
                    <a:p>
                      <a:endParaRPr lang="ru-RU"/>
                    </a:p>
                  </a:txBody>
                  <a:tcPr/>
                </a:tc>
                <a:tc>
                  <a:txBody>
                    <a:bodyPr/>
                    <a:lstStyle/>
                    <a:p>
                      <a:pPr>
                        <a:lnSpc>
                          <a:spcPct val="115000"/>
                        </a:lnSpc>
                        <a:spcAft>
                          <a:spcPts val="0"/>
                        </a:spcAft>
                      </a:pPr>
                      <a:r>
                        <a:rPr lang="ru-RU" sz="2400" dirty="0">
                          <a:effectLst/>
                        </a:rPr>
                        <a:t>103 </a:t>
                      </a:r>
                      <a:r>
                        <a:rPr lang="ru-RU" sz="2400" dirty="0" smtClean="0">
                          <a:effectLst/>
                        </a:rPr>
                        <a:t>047 </a:t>
                      </a:r>
                      <a:r>
                        <a:rPr lang="ru-RU" sz="2400" dirty="0">
                          <a:effectLst/>
                        </a:rPr>
                        <a:t>USD</a:t>
                      </a:r>
                      <a:endParaRPr lang="ru-RU" sz="2400" dirty="0">
                        <a:effectLst/>
                        <a:latin typeface="Times New Roman"/>
                        <a:ea typeface="Times New Roman"/>
                      </a:endParaRPr>
                    </a:p>
                  </a:txBody>
                  <a:tcPr marL="68580" marR="68580" marT="0" marB="0" anchor="b"/>
                </a:tc>
                <a:tc>
                  <a:txBody>
                    <a:bodyPr/>
                    <a:lstStyle/>
                    <a:p>
                      <a:pPr>
                        <a:lnSpc>
                          <a:spcPct val="115000"/>
                        </a:lnSpc>
                        <a:spcAft>
                          <a:spcPts val="0"/>
                        </a:spcAft>
                      </a:pPr>
                      <a:r>
                        <a:rPr lang="ru-RU" sz="2400" dirty="0">
                          <a:effectLst/>
                        </a:rPr>
                        <a:t>11 785 </a:t>
                      </a:r>
                      <a:r>
                        <a:rPr lang="ru-RU" sz="2400" dirty="0" smtClean="0">
                          <a:effectLst/>
                        </a:rPr>
                        <a:t>000 </a:t>
                      </a:r>
                      <a:r>
                        <a:rPr lang="ru-RU" sz="2400" dirty="0">
                          <a:effectLst/>
                        </a:rPr>
                        <a:t>JPY</a:t>
                      </a:r>
                      <a:endParaRPr lang="ru-RU" sz="2400" dirty="0">
                        <a:effectLst/>
                        <a:latin typeface="Times New Roman"/>
                        <a:ea typeface="Times New Roman"/>
                      </a:endParaRPr>
                    </a:p>
                  </a:txBody>
                  <a:tcPr marL="68580" marR="68580" marT="0" marB="0" anchor="b"/>
                </a:tc>
              </a:tr>
              <a:tr h="171450">
                <a:tc gridSpan="3" vMerge="1">
                  <a:txBody>
                    <a:bodyPr/>
                    <a:lstStyle/>
                    <a:p>
                      <a:endParaRPr lang="ru-RU"/>
                    </a:p>
                  </a:txBody>
                  <a:tcPr/>
                </a:tc>
                <a:tc hMerge="1" vMerge="1">
                  <a:txBody>
                    <a:bodyPr/>
                    <a:lstStyle/>
                    <a:p>
                      <a:endParaRPr lang="ru-RU"/>
                    </a:p>
                  </a:txBody>
                  <a:tcPr/>
                </a:tc>
                <a:tc hMerge="1" vMerge="1">
                  <a:txBody>
                    <a:bodyPr/>
                    <a:lstStyle/>
                    <a:p>
                      <a:endParaRPr lang="ru-RU"/>
                    </a:p>
                  </a:txBody>
                  <a:tcPr/>
                </a:tc>
                <a:tc>
                  <a:txBody>
                    <a:bodyPr/>
                    <a:lstStyle/>
                    <a:p>
                      <a:pPr>
                        <a:lnSpc>
                          <a:spcPct val="115000"/>
                        </a:lnSpc>
                        <a:spcAft>
                          <a:spcPts val="0"/>
                        </a:spcAft>
                      </a:pPr>
                      <a:r>
                        <a:rPr lang="ru-RU" sz="2400" dirty="0">
                          <a:effectLst/>
                        </a:rPr>
                        <a:t>100 </a:t>
                      </a:r>
                      <a:r>
                        <a:rPr lang="ru-RU" sz="2400" dirty="0" smtClean="0">
                          <a:effectLst/>
                        </a:rPr>
                        <a:t>000 </a:t>
                      </a:r>
                      <a:r>
                        <a:rPr lang="ru-RU" sz="2400" dirty="0">
                          <a:effectLst/>
                        </a:rPr>
                        <a:t>EUR</a:t>
                      </a:r>
                      <a:endParaRPr lang="ru-RU" sz="2400" dirty="0">
                        <a:effectLst/>
                        <a:latin typeface="Times New Roman"/>
                        <a:ea typeface="Times New Roman"/>
                      </a:endParaRPr>
                    </a:p>
                  </a:txBody>
                  <a:tcPr marL="68580" marR="68580" marT="0" marB="0" anchor="b"/>
                </a:tc>
                <a:tc>
                  <a:txBody>
                    <a:bodyPr/>
                    <a:lstStyle/>
                    <a:p>
                      <a:pPr>
                        <a:lnSpc>
                          <a:spcPct val="115000"/>
                        </a:lnSpc>
                        <a:spcAft>
                          <a:spcPts val="0"/>
                        </a:spcAft>
                      </a:pPr>
                      <a:r>
                        <a:rPr lang="ru-RU" sz="2400" dirty="0">
                          <a:effectLst/>
                        </a:rPr>
                        <a:t>70 </a:t>
                      </a:r>
                      <a:r>
                        <a:rPr lang="ru-RU" sz="2400" dirty="0" smtClean="0">
                          <a:effectLst/>
                        </a:rPr>
                        <a:t>000 </a:t>
                      </a:r>
                      <a:r>
                        <a:rPr lang="ru-RU" sz="2400" dirty="0">
                          <a:effectLst/>
                        </a:rPr>
                        <a:t>GBP</a:t>
                      </a:r>
                      <a:endParaRPr lang="ru-RU" sz="2400" dirty="0">
                        <a:effectLst/>
                        <a:latin typeface="Times New Roman"/>
                        <a:ea typeface="Times New Roman"/>
                      </a:endParaRPr>
                    </a:p>
                  </a:txBody>
                  <a:tcPr marL="68580" marR="68580" marT="0" marB="0" anchor="b"/>
                </a:tc>
              </a:tr>
            </a:tbl>
          </a:graphicData>
        </a:graphic>
      </p:graphicFrame>
      <p:sp>
        <p:nvSpPr>
          <p:cNvPr id="3" name="Номер слайда 2"/>
          <p:cNvSpPr>
            <a:spLocks noGrp="1"/>
          </p:cNvSpPr>
          <p:nvPr>
            <p:ph type="sldNum" sz="quarter" idx="12"/>
          </p:nvPr>
        </p:nvSpPr>
        <p:spPr/>
        <p:txBody>
          <a:bodyPr/>
          <a:lstStyle/>
          <a:p>
            <a:fld id="{B19B0651-EE4F-4900-A07F-96A6BFA9D0F0}" type="slidenum">
              <a:rPr lang="ru-RU" smtClean="0"/>
              <a:t>62</a:t>
            </a:fld>
            <a:endParaRPr lang="ru-RU"/>
          </a:p>
        </p:txBody>
      </p:sp>
    </p:spTree>
    <p:extLst>
      <p:ext uri="{BB962C8B-B14F-4D97-AF65-F5344CB8AC3E}">
        <p14:creationId xmlns:p14="http://schemas.microsoft.com/office/powerpoint/2010/main" val="534098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Банк получает прибыль, если дорожает валюта по длинной позиции, либо дешевеет валюта по короткой позиции.</a:t>
            </a:r>
          </a:p>
          <a:p>
            <a:r>
              <a:rPr lang="ru-RU" dirty="0"/>
              <a:t>Банк несет убыток, если дешевеет валюта по длинной позиции, либо дорожает валюта по короткой позиции. </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63</a:t>
            </a:fld>
            <a:endParaRPr lang="ru-RU"/>
          </a:p>
        </p:txBody>
      </p:sp>
    </p:spTree>
    <p:extLst>
      <p:ext uri="{BB962C8B-B14F-4D97-AF65-F5344CB8AC3E}">
        <p14:creationId xmlns:p14="http://schemas.microsoft.com/office/powerpoint/2010/main" val="11597548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Примеры</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738988403"/>
              </p:ext>
            </p:extLst>
          </p:nvPr>
        </p:nvGraphicFramePr>
        <p:xfrm>
          <a:off x="497391" y="2780928"/>
          <a:ext cx="4074747" cy="1261872"/>
        </p:xfrm>
        <a:graphic>
          <a:graphicData uri="http://schemas.openxmlformats.org/drawingml/2006/table">
            <a:tbl>
              <a:tblPr>
                <a:tableStyleId>{5C22544A-7EE6-4342-B048-85BDC9FD1C3A}</a:tableStyleId>
              </a:tblPr>
              <a:tblGrid>
                <a:gridCol w="2707000"/>
                <a:gridCol w="1367747"/>
              </a:tblGrid>
              <a:tr h="161925">
                <a:tc>
                  <a:txBody>
                    <a:bodyPr/>
                    <a:lstStyle/>
                    <a:p>
                      <a:pPr>
                        <a:lnSpc>
                          <a:spcPct val="115000"/>
                        </a:lnSpc>
                        <a:spcAft>
                          <a:spcPts val="0"/>
                        </a:spcAft>
                      </a:pPr>
                      <a:r>
                        <a:rPr lang="az-Cyrl-AZ" sz="2400" dirty="0">
                          <a:effectLst/>
                        </a:rPr>
                        <a:t>EURUSD</a:t>
                      </a:r>
                      <a:endParaRPr lang="ru-RU" sz="2400" dirty="0">
                        <a:effectLst/>
                        <a:latin typeface="Times New Roman"/>
                        <a:ea typeface="Times New Roman"/>
                      </a:endParaRPr>
                    </a:p>
                  </a:txBody>
                  <a:tcPr marL="68580" marR="68580" marT="0" marB="0" anchor="b"/>
                </a:tc>
                <a:tc>
                  <a:txBody>
                    <a:bodyPr/>
                    <a:lstStyle/>
                    <a:p>
                      <a:pPr algn="r">
                        <a:lnSpc>
                          <a:spcPct val="115000"/>
                        </a:lnSpc>
                        <a:spcAft>
                          <a:spcPts val="0"/>
                        </a:spcAft>
                      </a:pPr>
                      <a:r>
                        <a:rPr lang="az-Cyrl-AZ" sz="2400">
                          <a:effectLst/>
                        </a:rPr>
                        <a:t>1.2023 </a:t>
                      </a:r>
                      <a:endParaRPr lang="ru-RU" sz="2400">
                        <a:effectLst/>
                        <a:latin typeface="Times New Roman"/>
                        <a:ea typeface="Times New Roman"/>
                      </a:endParaRPr>
                    </a:p>
                  </a:txBody>
                  <a:tcPr marL="68580" marR="68580" marT="0" marB="0" anchor="b"/>
                </a:tc>
              </a:tr>
              <a:tr h="161925">
                <a:tc>
                  <a:txBody>
                    <a:bodyPr/>
                    <a:lstStyle/>
                    <a:p>
                      <a:pPr>
                        <a:lnSpc>
                          <a:spcPct val="115000"/>
                        </a:lnSpc>
                        <a:spcAft>
                          <a:spcPts val="0"/>
                        </a:spcAft>
                      </a:pPr>
                      <a:r>
                        <a:rPr lang="az-Cyrl-AZ" sz="2400" dirty="0">
                          <a:effectLst/>
                        </a:rPr>
                        <a:t>USDJPY</a:t>
                      </a:r>
                      <a:endParaRPr lang="ru-RU" sz="2400" dirty="0">
                        <a:effectLst/>
                        <a:latin typeface="Times New Roman"/>
                        <a:ea typeface="Times New Roman"/>
                      </a:endParaRPr>
                    </a:p>
                  </a:txBody>
                  <a:tcPr marL="68580" marR="68580" marT="0" marB="0" anchor="b"/>
                </a:tc>
                <a:tc>
                  <a:txBody>
                    <a:bodyPr/>
                    <a:lstStyle/>
                    <a:p>
                      <a:pPr algn="r">
                        <a:lnSpc>
                          <a:spcPct val="115000"/>
                        </a:lnSpc>
                        <a:spcAft>
                          <a:spcPts val="0"/>
                        </a:spcAft>
                      </a:pPr>
                      <a:r>
                        <a:rPr lang="az-Cyrl-AZ" sz="2400">
                          <a:effectLst/>
                        </a:rPr>
                        <a:t>119.1464 </a:t>
                      </a:r>
                      <a:endParaRPr lang="ru-RU" sz="2400">
                        <a:effectLst/>
                        <a:latin typeface="Times New Roman"/>
                        <a:ea typeface="Times New Roman"/>
                      </a:endParaRPr>
                    </a:p>
                  </a:txBody>
                  <a:tcPr marL="68580" marR="68580" marT="0" marB="0" anchor="b"/>
                </a:tc>
              </a:tr>
              <a:tr h="171450">
                <a:tc>
                  <a:txBody>
                    <a:bodyPr/>
                    <a:lstStyle/>
                    <a:p>
                      <a:pPr>
                        <a:lnSpc>
                          <a:spcPct val="115000"/>
                        </a:lnSpc>
                        <a:spcAft>
                          <a:spcPts val="0"/>
                        </a:spcAft>
                      </a:pPr>
                      <a:r>
                        <a:rPr lang="az-Cyrl-AZ" sz="2400" dirty="0">
                          <a:effectLst/>
                        </a:rPr>
                        <a:t>GBPUSD</a:t>
                      </a:r>
                      <a:endParaRPr lang="ru-RU" sz="2400" dirty="0">
                        <a:effectLst/>
                        <a:latin typeface="Times New Roman"/>
                        <a:ea typeface="Times New Roman"/>
                      </a:endParaRPr>
                    </a:p>
                  </a:txBody>
                  <a:tcPr marL="68580" marR="68580" marT="0" marB="0" anchor="b"/>
                </a:tc>
                <a:tc>
                  <a:txBody>
                    <a:bodyPr/>
                    <a:lstStyle/>
                    <a:p>
                      <a:pPr algn="r">
                        <a:lnSpc>
                          <a:spcPct val="115000"/>
                        </a:lnSpc>
                        <a:spcAft>
                          <a:spcPts val="0"/>
                        </a:spcAft>
                      </a:pPr>
                      <a:r>
                        <a:rPr lang="az-Cyrl-AZ" sz="2400" dirty="0">
                          <a:effectLst/>
                        </a:rPr>
                        <a:t>1.7371 </a:t>
                      </a:r>
                      <a:endParaRPr lang="ru-RU" sz="2400" dirty="0">
                        <a:effectLst/>
                        <a:latin typeface="Times New Roman"/>
                        <a:ea typeface="Times New Roman"/>
                      </a:endParaRPr>
                    </a:p>
                  </a:txBody>
                  <a:tcPr marL="68580" marR="68580" marT="0" marB="0" anchor="b"/>
                </a:tc>
              </a:tr>
            </a:tbl>
          </a:graphicData>
        </a:graphic>
      </p:graphicFrame>
      <p:sp>
        <p:nvSpPr>
          <p:cNvPr id="5" name="Rectangle 1"/>
          <p:cNvSpPr>
            <a:spLocks noChangeArrowheads="1"/>
          </p:cNvSpPr>
          <p:nvPr/>
        </p:nvSpPr>
        <p:spPr bwMode="auto">
          <a:xfrm>
            <a:off x="468613" y="1772816"/>
            <a:ext cx="547260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914400" algn="l"/>
              </a:tabLst>
              <a:defRPr>
                <a:solidFill>
                  <a:schemeClr val="tx1"/>
                </a:solidFill>
                <a:latin typeface="Arial" pitchFamily="34" charset="0"/>
                <a:cs typeface="Arial" pitchFamily="34" charset="0"/>
              </a:defRPr>
            </a:lvl1pPr>
            <a:lvl2pPr fontAlgn="base">
              <a:spcBef>
                <a:spcPct val="0"/>
              </a:spcBef>
              <a:spcAft>
                <a:spcPct val="0"/>
              </a:spcAft>
              <a:tabLst>
                <a:tab pos="914400" algn="l"/>
              </a:tabLst>
              <a:defRPr>
                <a:solidFill>
                  <a:schemeClr val="tx1"/>
                </a:solidFill>
                <a:latin typeface="Arial" pitchFamily="34" charset="0"/>
                <a:cs typeface="Arial" pitchFamily="34" charset="0"/>
              </a:defRPr>
            </a:lvl2pPr>
            <a:lvl3pPr fontAlgn="base">
              <a:spcBef>
                <a:spcPct val="0"/>
              </a:spcBef>
              <a:spcAft>
                <a:spcPct val="0"/>
              </a:spcAft>
              <a:tabLst>
                <a:tab pos="914400" algn="l"/>
              </a:tabLst>
              <a:defRPr>
                <a:solidFill>
                  <a:schemeClr val="tx1"/>
                </a:solidFill>
                <a:latin typeface="Arial" pitchFamily="34" charset="0"/>
                <a:cs typeface="Arial" pitchFamily="34" charset="0"/>
              </a:defRPr>
            </a:lvl3pPr>
            <a:lvl4pPr fontAlgn="base">
              <a:spcBef>
                <a:spcPct val="0"/>
              </a:spcBef>
              <a:spcAft>
                <a:spcPct val="0"/>
              </a:spcAft>
              <a:tabLst>
                <a:tab pos="914400" algn="l"/>
              </a:tabLst>
              <a:defRPr>
                <a:solidFill>
                  <a:schemeClr val="tx1"/>
                </a:solidFill>
                <a:latin typeface="Arial" pitchFamily="34" charset="0"/>
                <a:cs typeface="Arial" pitchFamily="34" charset="0"/>
              </a:defRPr>
            </a:lvl4pPr>
            <a:lvl5pPr fontAlgn="base">
              <a:spcBef>
                <a:spcPct val="0"/>
              </a:spcBef>
              <a:spcAft>
                <a:spcPct val="0"/>
              </a:spcAft>
              <a:tabLst>
                <a:tab pos="914400" algn="l"/>
              </a:tabLst>
              <a:defRPr>
                <a:solidFill>
                  <a:schemeClr val="tx1"/>
                </a:solidFill>
                <a:latin typeface="Arial" pitchFamily="34" charset="0"/>
                <a:cs typeface="Arial" pitchFamily="34" charset="0"/>
              </a:defRPr>
            </a:lvl5pPr>
            <a:lvl6pPr fontAlgn="base">
              <a:spcBef>
                <a:spcPct val="0"/>
              </a:spcBef>
              <a:spcAft>
                <a:spcPct val="0"/>
              </a:spcAft>
              <a:tabLst>
                <a:tab pos="914400" algn="l"/>
              </a:tabLst>
              <a:defRPr>
                <a:solidFill>
                  <a:schemeClr val="tx1"/>
                </a:solidFill>
                <a:latin typeface="Arial" pitchFamily="34" charset="0"/>
                <a:cs typeface="Arial" pitchFamily="34" charset="0"/>
              </a:defRPr>
            </a:lvl6pPr>
            <a:lvl7pPr fontAlgn="base">
              <a:spcBef>
                <a:spcPct val="0"/>
              </a:spcBef>
              <a:spcAft>
                <a:spcPct val="0"/>
              </a:spcAft>
              <a:tabLst>
                <a:tab pos="914400" algn="l"/>
              </a:tabLst>
              <a:defRPr>
                <a:solidFill>
                  <a:schemeClr val="tx1"/>
                </a:solidFill>
                <a:latin typeface="Arial" pitchFamily="34" charset="0"/>
                <a:cs typeface="Arial" pitchFamily="34" charset="0"/>
              </a:defRPr>
            </a:lvl7pPr>
            <a:lvl8pPr fontAlgn="base">
              <a:spcBef>
                <a:spcPct val="0"/>
              </a:spcBef>
              <a:spcAft>
                <a:spcPct val="0"/>
              </a:spcAft>
              <a:tabLst>
                <a:tab pos="914400" algn="l"/>
              </a:tabLst>
              <a:defRPr>
                <a:solidFill>
                  <a:schemeClr val="tx1"/>
                </a:solidFill>
                <a:latin typeface="Arial" pitchFamily="34" charset="0"/>
                <a:cs typeface="Arial" pitchFamily="34" charset="0"/>
              </a:defRPr>
            </a:lvl8pPr>
            <a:lvl9pPr fontAlgn="base">
              <a:spcBef>
                <a:spcPct val="0"/>
              </a:spcBef>
              <a:spcAft>
                <a:spcPct val="0"/>
              </a:spcAft>
              <a:tabLst>
                <a:tab pos="9144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ru-RU" altLang="ru-RU"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Валютные курсы на следующий день:</a:t>
            </a:r>
            <a:endParaRPr kumimoji="0" lang="ru-RU" altLang="ru-RU"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Прямоугольник 5"/>
          <p:cNvSpPr/>
          <p:nvPr/>
        </p:nvSpPr>
        <p:spPr>
          <a:xfrm>
            <a:off x="468612" y="4293096"/>
            <a:ext cx="8135836" cy="1569660"/>
          </a:xfrm>
          <a:prstGeom prst="rect">
            <a:avLst/>
          </a:prstGeom>
        </p:spPr>
        <p:txBody>
          <a:bodyPr wrap="square">
            <a:spAutoFit/>
          </a:bodyPr>
          <a:lstStyle/>
          <a:p>
            <a:pPr lvl="1" eaLnBrk="0" fontAlgn="base" hangingPunct="0">
              <a:spcBef>
                <a:spcPct val="0"/>
              </a:spcBef>
              <a:spcAft>
                <a:spcPct val="0"/>
              </a:spcAft>
              <a:buFontTx/>
              <a:buAutoNum type="arabicParenR"/>
              <a:tabLst>
                <a:tab pos="914400" algn="l"/>
              </a:tabLst>
            </a:pPr>
            <a:r>
              <a:rPr lang="ru-RU" altLang="ru-RU" sz="2400" b="1" dirty="0">
                <a:latin typeface="Arial" pitchFamily="34" charset="0"/>
                <a:ea typeface="Times New Roman" pitchFamily="18" charset="0"/>
                <a:cs typeface="Arial" pitchFamily="34" charset="0"/>
              </a:rPr>
              <a:t>Банк закрывает длинную позицию по Евро.</a:t>
            </a:r>
            <a:endParaRPr lang="ru-RU" altLang="ru-RU" sz="2400" dirty="0">
              <a:latin typeface="Arial" pitchFamily="34" charset="0"/>
              <a:cs typeface="Arial" pitchFamily="34" charset="0"/>
            </a:endParaRPr>
          </a:p>
          <a:p>
            <a:pPr lvl="1" eaLnBrk="0" fontAlgn="base" hangingPunct="0">
              <a:spcBef>
                <a:spcPct val="0"/>
              </a:spcBef>
              <a:spcAft>
                <a:spcPct val="0"/>
              </a:spcAft>
              <a:buFontTx/>
              <a:buAutoNum type="arabicParenR"/>
              <a:tabLst>
                <a:tab pos="914400" algn="l"/>
              </a:tabLst>
            </a:pPr>
            <a:r>
              <a:rPr lang="ru-RU" altLang="ru-RU" sz="2400" b="1" dirty="0">
                <a:latin typeface="Arial" pitchFamily="34" charset="0"/>
                <a:ea typeface="Times New Roman" pitchFamily="18" charset="0"/>
                <a:cs typeface="Arial" pitchFamily="34" charset="0"/>
              </a:rPr>
              <a:t>Банк закрывает короткую позицию по Йене.</a:t>
            </a:r>
            <a:endParaRPr lang="ru-RU" altLang="ru-RU" sz="2400" dirty="0">
              <a:latin typeface="Arial" pitchFamily="34" charset="0"/>
              <a:cs typeface="Arial" pitchFamily="34" charset="0"/>
            </a:endParaRPr>
          </a:p>
          <a:p>
            <a:pPr lvl="1" eaLnBrk="0" fontAlgn="base" hangingPunct="0">
              <a:spcBef>
                <a:spcPct val="0"/>
              </a:spcBef>
              <a:spcAft>
                <a:spcPct val="0"/>
              </a:spcAft>
              <a:buFontTx/>
              <a:buAutoNum type="arabicParenR"/>
              <a:tabLst>
                <a:tab pos="914400" algn="l"/>
              </a:tabLst>
            </a:pPr>
            <a:r>
              <a:rPr lang="ru-RU" altLang="ru-RU" sz="2400" b="1" dirty="0">
                <a:latin typeface="Arial" pitchFamily="34" charset="0"/>
                <a:ea typeface="Times New Roman" pitchFamily="18" charset="0"/>
                <a:cs typeface="Arial" pitchFamily="34" charset="0"/>
              </a:rPr>
              <a:t>Банк закрывает короткую позицию по Фунту</a:t>
            </a:r>
            <a:r>
              <a:rPr lang="ru-RU" altLang="ru-RU" sz="2400" b="1" dirty="0" smtClean="0">
                <a:latin typeface="Arial" pitchFamily="34" charset="0"/>
                <a:ea typeface="Times New Roman" pitchFamily="18" charset="0"/>
                <a:cs typeface="Arial" pitchFamily="34" charset="0"/>
              </a:rPr>
              <a:t>.</a:t>
            </a:r>
          </a:p>
          <a:p>
            <a:pPr lvl="1" eaLnBrk="0" fontAlgn="base" hangingPunct="0">
              <a:spcBef>
                <a:spcPct val="0"/>
              </a:spcBef>
              <a:spcAft>
                <a:spcPct val="0"/>
              </a:spcAft>
              <a:tabLst>
                <a:tab pos="914400" algn="l"/>
              </a:tabLst>
            </a:pPr>
            <a:r>
              <a:rPr lang="ru-RU" altLang="ru-RU" sz="2400" b="1" dirty="0" smtClean="0">
                <a:latin typeface="Arial" pitchFamily="34" charset="0"/>
                <a:cs typeface="Arial" pitchFamily="34" charset="0"/>
              </a:rPr>
              <a:t>Рассчитайте результат операции.</a:t>
            </a:r>
            <a:endParaRPr lang="ru-RU" altLang="ru-RU" sz="2400" dirty="0">
              <a:latin typeface="Arial" pitchFamily="34" charset="0"/>
              <a:cs typeface="Arial" pitchFamily="34" charset="0"/>
            </a:endParaRPr>
          </a:p>
        </p:txBody>
      </p:sp>
      <p:sp>
        <p:nvSpPr>
          <p:cNvPr id="3" name="Номер слайда 2"/>
          <p:cNvSpPr>
            <a:spLocks noGrp="1"/>
          </p:cNvSpPr>
          <p:nvPr>
            <p:ph type="sldNum" sz="quarter" idx="12"/>
          </p:nvPr>
        </p:nvSpPr>
        <p:spPr/>
        <p:txBody>
          <a:bodyPr/>
          <a:lstStyle/>
          <a:p>
            <a:fld id="{B19B0651-EE4F-4900-A07F-96A6BFA9D0F0}" type="slidenum">
              <a:rPr lang="ru-RU" smtClean="0"/>
              <a:t>64</a:t>
            </a:fld>
            <a:endParaRPr lang="ru-RU"/>
          </a:p>
        </p:txBody>
      </p:sp>
    </p:spTree>
    <p:extLst>
      <p:ext uri="{BB962C8B-B14F-4D97-AF65-F5344CB8AC3E}">
        <p14:creationId xmlns:p14="http://schemas.microsoft.com/office/powerpoint/2010/main" val="9511540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Решение</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chor="ctr"/>
              <a:lstStyle/>
              <a:p>
                <a:pPr marL="0" indent="0">
                  <a:buNone/>
                </a:pPr>
                <a14:m>
                  <m:oMathPara xmlns:m="http://schemas.openxmlformats.org/officeDocument/2006/math">
                    <m:oMathParaPr>
                      <m:jc m:val="centerGroup"/>
                    </m:oMathParaPr>
                    <m:oMath xmlns:m="http://schemas.openxmlformats.org/officeDocument/2006/math">
                      <m:r>
                        <a:rPr lang="ru-RU" sz="2400" b="1" i="1">
                          <a:latin typeface="Cambria Math"/>
                        </a:rPr>
                        <m:t>+</m:t>
                      </m:r>
                      <m:r>
                        <a:rPr lang="ru-RU" sz="2400" b="1" i="1">
                          <a:latin typeface="Cambria Math"/>
                        </a:rPr>
                        <m:t>𝟏𝟎𝟎𝟎𝟎𝟎</m:t>
                      </m:r>
                      <m:r>
                        <a:rPr lang="en-US" sz="2400" b="1" i="1">
                          <a:latin typeface="Cambria Math"/>
                        </a:rPr>
                        <m:t>𝑬𝑼𝑹</m:t>
                      </m:r>
                      <m:r>
                        <a:rPr lang="en-US" sz="2400" b="1" i="1">
                          <a:latin typeface="Cambria Math"/>
                        </a:rPr>
                        <m:t>∗</m:t>
                      </m:r>
                      <m:d>
                        <m:dPr>
                          <m:ctrlPr>
                            <a:rPr lang="ru-RU" sz="2400" b="1" i="1">
                              <a:latin typeface="Cambria Math"/>
                            </a:rPr>
                          </m:ctrlPr>
                        </m:dPr>
                        <m:e>
                          <m:r>
                            <a:rPr lang="en-US" sz="2400" b="1" i="1">
                              <a:latin typeface="Cambria Math"/>
                            </a:rPr>
                            <m:t>𝟏</m:t>
                          </m:r>
                          <m:r>
                            <a:rPr lang="en-US" sz="2400" b="1" i="1">
                              <a:latin typeface="Cambria Math"/>
                            </a:rPr>
                            <m:t>,</m:t>
                          </m:r>
                          <m:r>
                            <a:rPr lang="en-US" sz="2400" b="1" i="1">
                              <a:latin typeface="Cambria Math"/>
                            </a:rPr>
                            <m:t>𝟐𝟎𝟐𝟑</m:t>
                          </m:r>
                          <m:r>
                            <a:rPr lang="en-US" sz="2400" b="1" i="1">
                              <a:latin typeface="Cambria Math"/>
                            </a:rPr>
                            <m:t>−</m:t>
                          </m:r>
                          <m:r>
                            <a:rPr lang="en-US" sz="2400" b="1" i="1">
                              <a:latin typeface="Cambria Math"/>
                            </a:rPr>
                            <m:t>𝟏</m:t>
                          </m:r>
                          <m:r>
                            <a:rPr lang="en-US" sz="2400" b="1" i="1">
                              <a:latin typeface="Cambria Math"/>
                            </a:rPr>
                            <m:t>,</m:t>
                          </m:r>
                          <m:r>
                            <a:rPr lang="en-US" sz="2400" b="1" i="1">
                              <a:latin typeface="Cambria Math"/>
                            </a:rPr>
                            <m:t>𝟏𝟗𝟎𝟒</m:t>
                          </m:r>
                        </m:e>
                      </m:d>
                      <m:r>
                        <a:rPr lang="en-US" sz="2400" b="1" i="1">
                          <a:latin typeface="Cambria Math"/>
                        </a:rPr>
                        <m:t>=</m:t>
                      </m:r>
                      <m:r>
                        <a:rPr lang="en-US" sz="2400" b="1" i="1">
                          <a:latin typeface="Cambria Math"/>
                        </a:rPr>
                        <m:t>𝟏𝟏𝟗𝟎</m:t>
                      </m:r>
                      <m:r>
                        <a:rPr lang="en-US" sz="2400" b="1" i="1">
                          <a:latin typeface="Cambria Math"/>
                        </a:rPr>
                        <m:t> </m:t>
                      </m:r>
                      <m:r>
                        <a:rPr lang="en-US" sz="2400" b="1" i="1">
                          <a:latin typeface="Cambria Math"/>
                        </a:rPr>
                        <m:t>𝑼𝑺𝑫</m:t>
                      </m:r>
                    </m:oMath>
                  </m:oMathPara>
                </a14:m>
                <a:endParaRPr lang="ru-RU" sz="2400" dirty="0"/>
              </a:p>
              <a:p>
                <a:pPr marL="0" indent="0">
                  <a:buNone/>
                </a:pPr>
                <a14:m>
                  <m:oMathPara xmlns:m="http://schemas.openxmlformats.org/officeDocument/2006/math">
                    <m:oMathParaPr>
                      <m:jc m:val="centerGroup"/>
                    </m:oMathParaPr>
                    <m:oMath xmlns:m="http://schemas.openxmlformats.org/officeDocument/2006/math">
                      <m:r>
                        <a:rPr lang="en-US" sz="2400" b="1" i="1">
                          <a:latin typeface="Cambria Math"/>
                        </a:rPr>
                        <m:t>−</m:t>
                      </m:r>
                      <m:r>
                        <a:rPr lang="en-US" sz="2400" b="1" i="1">
                          <a:latin typeface="Cambria Math"/>
                        </a:rPr>
                        <m:t>𝟏𝟏𝟕𝟖𝟓𝟎𝟎𝟎</m:t>
                      </m:r>
                      <m:r>
                        <a:rPr lang="en-US" sz="2400" b="1" i="1">
                          <a:latin typeface="Cambria Math"/>
                        </a:rPr>
                        <m:t>𝑱𝑷𝒀</m:t>
                      </m:r>
                      <m:r>
                        <a:rPr lang="en-US" sz="2400" b="1" i="1">
                          <a:latin typeface="Cambria Math"/>
                        </a:rPr>
                        <m:t>∗</m:t>
                      </m:r>
                      <m:d>
                        <m:dPr>
                          <m:ctrlPr>
                            <a:rPr lang="ru-RU" sz="2400" b="1" i="1">
                              <a:latin typeface="Cambria Math"/>
                            </a:rPr>
                          </m:ctrlPr>
                        </m:dPr>
                        <m:e>
                          <m:f>
                            <m:fPr>
                              <m:ctrlPr>
                                <a:rPr lang="ru-RU" sz="2400" b="1" i="1">
                                  <a:latin typeface="Cambria Math"/>
                                </a:rPr>
                              </m:ctrlPr>
                            </m:fPr>
                            <m:num>
                              <m:r>
                                <a:rPr lang="en-US" sz="2400" b="1" i="1">
                                  <a:latin typeface="Cambria Math"/>
                                </a:rPr>
                                <m:t>𝟏</m:t>
                              </m:r>
                            </m:num>
                            <m:den>
                              <m:r>
                                <a:rPr lang="en-US" sz="2400" b="1" i="1">
                                  <a:latin typeface="Cambria Math"/>
                                </a:rPr>
                                <m:t>𝟏𝟏𝟗</m:t>
                              </m:r>
                              <m:r>
                                <a:rPr lang="en-US" sz="2400" b="1" i="1">
                                  <a:latin typeface="Cambria Math"/>
                                </a:rPr>
                                <m:t>.</m:t>
                              </m:r>
                              <m:r>
                                <a:rPr lang="en-US" sz="2400" b="1" i="1">
                                  <a:latin typeface="Cambria Math"/>
                                </a:rPr>
                                <m:t>𝟏𝟒𝟔𝟒</m:t>
                              </m:r>
                            </m:den>
                          </m:f>
                          <m:r>
                            <a:rPr lang="en-US" sz="2400" b="1" i="1">
                              <a:latin typeface="Cambria Math"/>
                            </a:rPr>
                            <m:t>−</m:t>
                          </m:r>
                          <m:f>
                            <m:fPr>
                              <m:ctrlPr>
                                <a:rPr lang="ru-RU" sz="2400" b="1" i="1">
                                  <a:latin typeface="Cambria Math"/>
                                </a:rPr>
                              </m:ctrlPr>
                            </m:fPr>
                            <m:num>
                              <m:r>
                                <a:rPr lang="en-US" sz="2400" b="1" i="1">
                                  <a:latin typeface="Cambria Math"/>
                                </a:rPr>
                                <m:t>𝟏</m:t>
                              </m:r>
                            </m:num>
                            <m:den>
                              <m:r>
                                <a:rPr lang="en-US" sz="2400" b="1" i="1">
                                  <a:latin typeface="Cambria Math"/>
                                </a:rPr>
                                <m:t>𝟏𝟏𝟕</m:t>
                              </m:r>
                              <m:r>
                                <a:rPr lang="en-US" sz="2400" b="1" i="1">
                                  <a:latin typeface="Cambria Math"/>
                                </a:rPr>
                                <m:t>.</m:t>
                              </m:r>
                              <m:r>
                                <a:rPr lang="en-US" sz="2400" b="1" i="1">
                                  <a:latin typeface="Cambria Math"/>
                                </a:rPr>
                                <m:t>𝟖𝟓</m:t>
                              </m:r>
                            </m:den>
                          </m:f>
                        </m:e>
                      </m:d>
                      <m:r>
                        <a:rPr lang="en-US" sz="2400" b="1" i="1">
                          <a:latin typeface="Cambria Math"/>
                        </a:rPr>
                        <m:t>=</m:t>
                      </m:r>
                      <m:r>
                        <a:rPr lang="en-US" sz="2400" b="1" i="1">
                          <a:latin typeface="Cambria Math"/>
                        </a:rPr>
                        <m:t>𝟏𝟎𝟖𝟕</m:t>
                      </m:r>
                      <m:r>
                        <a:rPr lang="en-US" sz="2400" b="1" i="1">
                          <a:latin typeface="Cambria Math"/>
                        </a:rPr>
                        <m:t>.</m:t>
                      </m:r>
                      <m:r>
                        <a:rPr lang="en-US" sz="2400" b="1" i="1">
                          <a:latin typeface="Cambria Math"/>
                        </a:rPr>
                        <m:t>𝟕𝟒</m:t>
                      </m:r>
                      <m:r>
                        <a:rPr lang="en-US" sz="2400" b="1" i="1">
                          <a:latin typeface="Cambria Math"/>
                        </a:rPr>
                        <m:t> </m:t>
                      </m:r>
                      <m:r>
                        <a:rPr lang="en-US" sz="2400" b="1" i="1">
                          <a:latin typeface="Cambria Math"/>
                        </a:rPr>
                        <m:t>𝑼𝑺𝑫</m:t>
                      </m:r>
                    </m:oMath>
                  </m:oMathPara>
                </a14:m>
                <a:endParaRPr lang="ru-RU" sz="2400" dirty="0"/>
              </a:p>
              <a:p>
                <a:pPr marL="0" indent="0">
                  <a:buNone/>
                </a:pPr>
                <a14:m>
                  <m:oMathPara xmlns:m="http://schemas.openxmlformats.org/officeDocument/2006/math">
                    <m:oMathParaPr>
                      <m:jc m:val="centerGroup"/>
                    </m:oMathParaPr>
                    <m:oMath xmlns:m="http://schemas.openxmlformats.org/officeDocument/2006/math">
                      <m:r>
                        <a:rPr lang="en-US" sz="2400" b="1" i="1">
                          <a:latin typeface="Cambria Math"/>
                        </a:rPr>
                        <m:t>−</m:t>
                      </m:r>
                      <m:r>
                        <a:rPr lang="en-US" sz="2400" b="1" i="1">
                          <a:latin typeface="Cambria Math"/>
                        </a:rPr>
                        <m:t>𝟕𝟎𝟎𝟎𝟎</m:t>
                      </m:r>
                      <m:r>
                        <a:rPr lang="en-US" sz="2400" b="1" i="1">
                          <a:latin typeface="Cambria Math"/>
                        </a:rPr>
                        <m:t>𝑮𝑩𝑷</m:t>
                      </m:r>
                      <m:r>
                        <a:rPr lang="en-US" sz="2400" b="1" i="1">
                          <a:latin typeface="Cambria Math"/>
                        </a:rPr>
                        <m:t>∗</m:t>
                      </m:r>
                      <m:d>
                        <m:dPr>
                          <m:ctrlPr>
                            <a:rPr lang="ru-RU" sz="2400" b="1" i="1">
                              <a:latin typeface="Cambria Math"/>
                            </a:rPr>
                          </m:ctrlPr>
                        </m:dPr>
                        <m:e>
                          <m:r>
                            <a:rPr lang="en-US" sz="2400" b="1" i="1">
                              <a:latin typeface="Cambria Math"/>
                            </a:rPr>
                            <m:t>𝟏</m:t>
                          </m:r>
                          <m:r>
                            <a:rPr lang="en-US" sz="2400" b="1" i="1">
                              <a:latin typeface="Cambria Math"/>
                            </a:rPr>
                            <m:t>.</m:t>
                          </m:r>
                          <m:r>
                            <a:rPr lang="en-US" sz="2400" b="1" i="1">
                              <a:latin typeface="Cambria Math"/>
                            </a:rPr>
                            <m:t>𝟕𝟑𝟕𝟏</m:t>
                          </m:r>
                          <m:r>
                            <a:rPr lang="en-US" sz="2400" b="1" i="1">
                              <a:latin typeface="Cambria Math"/>
                            </a:rPr>
                            <m:t>−</m:t>
                          </m:r>
                          <m:r>
                            <a:rPr lang="en-US" sz="2400" b="1" i="1">
                              <a:latin typeface="Cambria Math"/>
                            </a:rPr>
                            <m:t>𝟏</m:t>
                          </m:r>
                          <m:r>
                            <a:rPr lang="en-US" sz="2400" b="1" i="1">
                              <a:latin typeface="Cambria Math"/>
                            </a:rPr>
                            <m:t>.</m:t>
                          </m:r>
                          <m:r>
                            <a:rPr lang="en-US" sz="2400" b="1" i="1">
                              <a:latin typeface="Cambria Math"/>
                            </a:rPr>
                            <m:t>𝟕𝟒𝟒𝟏</m:t>
                          </m:r>
                        </m:e>
                      </m:d>
                      <m:r>
                        <a:rPr lang="en-US" sz="2400" b="1" i="1">
                          <a:latin typeface="Cambria Math"/>
                        </a:rPr>
                        <m:t>=</m:t>
                      </m:r>
                      <m:r>
                        <a:rPr lang="en-US" sz="2400" b="1" i="1">
                          <a:latin typeface="Cambria Math"/>
                        </a:rPr>
                        <m:t>𝟒𝟗𝟎</m:t>
                      </m:r>
                      <m:r>
                        <a:rPr lang="en-US" sz="2400" b="1" i="1">
                          <a:latin typeface="Cambria Math"/>
                        </a:rPr>
                        <m:t> </m:t>
                      </m:r>
                      <m:r>
                        <a:rPr lang="en-US" sz="2400" b="1" i="1">
                          <a:latin typeface="Cambria Math"/>
                        </a:rPr>
                        <m:t>𝑼𝑺𝑫</m:t>
                      </m:r>
                    </m:oMath>
                  </m:oMathPara>
                </a14:m>
                <a:endParaRPr lang="ru-RU" sz="2400"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B19B0651-EE4F-4900-A07F-96A6BFA9D0F0}" type="slidenum">
              <a:rPr lang="ru-RU" smtClean="0"/>
              <a:t>65</a:t>
            </a:fld>
            <a:endParaRPr lang="ru-RU"/>
          </a:p>
        </p:txBody>
      </p:sp>
    </p:spTree>
    <p:extLst>
      <p:ext uri="{BB962C8B-B14F-4D97-AF65-F5344CB8AC3E}">
        <p14:creationId xmlns:p14="http://schemas.microsoft.com/office/powerpoint/2010/main" val="2053883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2.8. Характеристика </a:t>
            </a:r>
            <a:r>
              <a:rPr lang="ru-RU" dirty="0" smtClean="0"/>
              <a:t/>
            </a:r>
            <a:br>
              <a:rPr lang="ru-RU" dirty="0" smtClean="0"/>
            </a:br>
            <a:r>
              <a:rPr lang="ru-RU" dirty="0" smtClean="0"/>
              <a:t>форвардного рынка</a:t>
            </a:r>
            <a:endParaRPr lang="ru-RU" dirty="0"/>
          </a:p>
        </p:txBody>
      </p:sp>
      <p:sp>
        <p:nvSpPr>
          <p:cNvPr id="3" name="Объект 2"/>
          <p:cNvSpPr>
            <a:spLocks noGrp="1"/>
          </p:cNvSpPr>
          <p:nvPr>
            <p:ph idx="1"/>
          </p:nvPr>
        </p:nvSpPr>
        <p:spPr/>
        <p:txBody>
          <a:bodyPr>
            <a:normAutofit fontScale="77500" lnSpcReduction="20000"/>
          </a:bodyPr>
          <a:lstStyle/>
          <a:p>
            <a:r>
              <a:rPr lang="az-Cyrl-AZ" b="1" i="1" dirty="0"/>
              <a:t>Форвардный рынок</a:t>
            </a:r>
            <a:r>
              <a:rPr lang="az-Cyrl-AZ" dirty="0"/>
              <a:t> – срочный рынок, на котором срок поставки валюты превышает 3 дня. Стандартными сроками считаются 1, 3, 6, 9 и 12 мес., хотя контракты могут заключаться и до 5 лет.</a:t>
            </a:r>
            <a:endParaRPr lang="ru-RU" dirty="0"/>
          </a:p>
          <a:p>
            <a:r>
              <a:rPr lang="az-Cyrl-AZ" b="1" i="1" dirty="0"/>
              <a:t>Форвардный валютный контракт</a:t>
            </a:r>
            <a:r>
              <a:rPr lang="az-Cyrl-AZ" dirty="0"/>
              <a:t> – это обязательное для исполнения соглашение между банками по покупке или продаже в определенный день в будущем определенной суммы иностранной валюты. При этом валюта, сумма, обменный курс и дата платежа фиксируются в момент заключения сделки.</a:t>
            </a:r>
            <a:endParaRPr lang="ru-RU" dirty="0"/>
          </a:p>
          <a:p>
            <a:r>
              <a:rPr lang="az-Cyrl-AZ" dirty="0"/>
              <a:t>Курсы валют по форвардным сделкам получили название </a:t>
            </a:r>
            <a:r>
              <a:rPr lang="az-Cyrl-AZ" b="1" i="1" dirty="0"/>
              <a:t>форвардных курсов</a:t>
            </a:r>
            <a:r>
              <a:rPr lang="az-Cyrl-AZ" b="1" i="1" dirty="0" smtClean="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66</a:t>
            </a:fld>
            <a:endParaRPr lang="ru-RU"/>
          </a:p>
        </p:txBody>
      </p:sp>
    </p:spTree>
    <p:extLst>
      <p:ext uri="{BB962C8B-B14F-4D97-AF65-F5344CB8AC3E}">
        <p14:creationId xmlns:p14="http://schemas.microsoft.com/office/powerpoint/2010/main" val="5088014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az-Cyrl-AZ" dirty="0" smtClean="0"/>
              <a:t>Расчет </a:t>
            </a:r>
            <a:r>
              <a:rPr lang="az-Cyrl-AZ" dirty="0"/>
              <a:t>форвардных курсов </a:t>
            </a:r>
            <a:endParaRPr lang="ru-RU" dirty="0"/>
          </a:p>
        </p:txBody>
      </p:sp>
      <p:sp>
        <p:nvSpPr>
          <p:cNvPr id="3" name="Объект 2"/>
          <p:cNvSpPr>
            <a:spLocks noGrp="1"/>
          </p:cNvSpPr>
          <p:nvPr>
            <p:ph idx="1"/>
          </p:nvPr>
        </p:nvSpPr>
        <p:spPr/>
        <p:txBody>
          <a:bodyPr anchor="ctr"/>
          <a:lstStyle/>
          <a:p>
            <a:pPr marL="0" indent="0" algn="ctr">
              <a:buNone/>
            </a:pPr>
            <a:r>
              <a:rPr lang="az-Cyrl-AZ" dirty="0" smtClean="0"/>
              <a:t>Метод </a:t>
            </a:r>
            <a:r>
              <a:rPr lang="az-Cyrl-AZ" dirty="0"/>
              <a:t>«</a:t>
            </a:r>
            <a:r>
              <a:rPr lang="az-Cyrl-AZ" dirty="0" smtClean="0"/>
              <a:t>аутрайт:</a:t>
            </a:r>
            <a:r>
              <a:rPr lang="az-Cyrl-AZ" dirty="0"/>
              <a:t> </a:t>
            </a:r>
            <a:endParaRPr lang="ru-RU" dirty="0"/>
          </a:p>
          <a:p>
            <a:pPr marL="0" indent="0">
              <a:buNone/>
            </a:pPr>
            <a:r>
              <a:rPr lang="az-Cyrl-AZ" b="1" dirty="0"/>
              <a:t>ФК = Спот-курс +(-) Премия (Дисконт).</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67</a:t>
            </a:fld>
            <a:endParaRPr lang="ru-RU"/>
          </a:p>
        </p:txBody>
      </p:sp>
    </p:spTree>
    <p:extLst>
      <p:ext uri="{BB962C8B-B14F-4D97-AF65-F5344CB8AC3E}">
        <p14:creationId xmlns:p14="http://schemas.microsoft.com/office/powerpoint/2010/main" val="232758587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Cyrl-AZ" b="1" i="1" dirty="0"/>
              <a:t>Расчет премии (дисконта</a:t>
            </a:r>
            <a:r>
              <a:rPr lang="az-Cyrl-AZ" b="1" i="1" dirty="0" smtClean="0"/>
              <a:t>) по форвардным контрактам</a:t>
            </a:r>
            <a:endParaRPr lang="ru-RU" dirty="0"/>
          </a:p>
        </p:txBody>
      </p:sp>
      <p:sp>
        <p:nvSpPr>
          <p:cNvPr id="3" name="Объект 2"/>
          <p:cNvSpPr>
            <a:spLocks noGrp="1"/>
          </p:cNvSpPr>
          <p:nvPr>
            <p:ph idx="1"/>
          </p:nvPr>
        </p:nvSpPr>
        <p:spPr/>
        <p:txBody>
          <a:bodyPr>
            <a:normAutofit fontScale="70000" lnSpcReduction="20000"/>
          </a:bodyPr>
          <a:lstStyle/>
          <a:p>
            <a:pPr marL="0" indent="0">
              <a:buNone/>
            </a:pPr>
            <a:r>
              <a:rPr lang="az-Cyrl-AZ" b="1" dirty="0"/>
              <a:t>ФК </a:t>
            </a:r>
            <a:r>
              <a:rPr lang="az-Cyrl-AZ" b="1" baseline="-25000" dirty="0"/>
              <a:t>ср </a:t>
            </a:r>
            <a:r>
              <a:rPr lang="az-Cyrl-AZ" b="1" dirty="0"/>
              <a:t>= С</a:t>
            </a:r>
            <a:r>
              <a:rPr lang="ru-RU" b="1" dirty="0" err="1"/>
              <a:t>Кср</a:t>
            </a:r>
            <a:r>
              <a:rPr lang="az-Cyrl-AZ" b="1" dirty="0"/>
              <a:t>* (1 + i</a:t>
            </a:r>
            <a:r>
              <a:rPr lang="az-Cyrl-AZ" b="1" baseline="-25000" dirty="0"/>
              <a:t>1</a:t>
            </a:r>
            <a:r>
              <a:rPr lang="az-Cyrl-AZ" b="1" dirty="0"/>
              <a:t>*t)/ ( 1 + i</a:t>
            </a:r>
            <a:r>
              <a:rPr lang="az-Cyrl-AZ" b="1" baseline="-25000" dirty="0"/>
              <a:t>2</a:t>
            </a:r>
            <a:r>
              <a:rPr lang="az-Cyrl-AZ" b="1" dirty="0"/>
              <a:t>*t)</a:t>
            </a:r>
            <a:r>
              <a:rPr lang="en-US" b="1" dirty="0"/>
              <a:t>,</a:t>
            </a:r>
            <a:endParaRPr lang="ru-RU" dirty="0"/>
          </a:p>
          <a:p>
            <a:pPr marL="0" indent="0">
              <a:buNone/>
            </a:pPr>
            <a:r>
              <a:rPr lang="ru-RU" b="1" dirty="0"/>
              <a:t>где</a:t>
            </a:r>
            <a:endParaRPr lang="ru-RU" dirty="0"/>
          </a:p>
          <a:p>
            <a:pPr marL="0" indent="0">
              <a:buNone/>
            </a:pPr>
            <a:r>
              <a:rPr lang="ru-RU" dirty="0"/>
              <a:t>СК – средний текущий курс котируемой валюты,</a:t>
            </a:r>
          </a:p>
          <a:p>
            <a:pPr marL="0" indent="0">
              <a:buNone/>
            </a:pPr>
            <a:r>
              <a:rPr lang="ru-RU" dirty="0"/>
              <a:t>ФК -  форвардный курс котируемой валюты , </a:t>
            </a:r>
          </a:p>
          <a:p>
            <a:pPr marL="0" indent="0">
              <a:buNone/>
            </a:pPr>
            <a:r>
              <a:rPr lang="az-Cyrl-AZ" dirty="0"/>
              <a:t>i</a:t>
            </a:r>
            <a:r>
              <a:rPr lang="az-Cyrl-AZ" baseline="-25000" dirty="0"/>
              <a:t>1 </a:t>
            </a:r>
            <a:r>
              <a:rPr lang="az-Cyrl-AZ" dirty="0"/>
              <a:t>– проценты по </a:t>
            </a:r>
            <a:r>
              <a:rPr lang="ru-RU" dirty="0"/>
              <a:t>котируемой валюте,</a:t>
            </a:r>
          </a:p>
          <a:p>
            <a:pPr marL="0" indent="0">
              <a:buNone/>
            </a:pPr>
            <a:r>
              <a:rPr lang="az-Cyrl-AZ" dirty="0"/>
              <a:t>i</a:t>
            </a:r>
            <a:r>
              <a:rPr lang="az-Cyrl-AZ" baseline="-25000" dirty="0"/>
              <a:t>2 </a:t>
            </a:r>
            <a:r>
              <a:rPr lang="az-Cyrl-AZ" dirty="0"/>
              <a:t>– проценты по </a:t>
            </a:r>
            <a:r>
              <a:rPr lang="ru-RU" dirty="0"/>
              <a:t>базовой валюте ,</a:t>
            </a:r>
          </a:p>
          <a:p>
            <a:pPr marL="0" indent="0">
              <a:buNone/>
            </a:pPr>
            <a:r>
              <a:rPr lang="az-Cyrl-AZ" dirty="0"/>
              <a:t>t – период времени, лет.</a:t>
            </a:r>
            <a:endParaRPr lang="ru-RU" dirty="0"/>
          </a:p>
          <a:p>
            <a:pPr marL="0" indent="0">
              <a:buNone/>
            </a:pPr>
            <a:r>
              <a:rPr lang="en-US" b="1" dirty="0"/>
              <a:t>BAS </a:t>
            </a:r>
            <a:r>
              <a:rPr lang="ru-RU" b="1" dirty="0"/>
              <a:t>= </a:t>
            </a:r>
            <a:r>
              <a:rPr lang="en-US" b="1" dirty="0"/>
              <a:t>n</a:t>
            </a:r>
            <a:r>
              <a:rPr lang="ru-RU" b="1" dirty="0"/>
              <a:t>*</a:t>
            </a:r>
            <a:r>
              <a:rPr lang="ru-RU" b="1" dirty="0" err="1"/>
              <a:t>ФКср</a:t>
            </a:r>
            <a:r>
              <a:rPr lang="ru-RU" b="1" dirty="0"/>
              <a:t>.,</a:t>
            </a:r>
            <a:endParaRPr lang="ru-RU" dirty="0"/>
          </a:p>
          <a:p>
            <a:pPr marL="0" indent="0">
              <a:buNone/>
            </a:pPr>
            <a:r>
              <a:rPr lang="ru-RU" dirty="0"/>
              <a:t>где </a:t>
            </a:r>
            <a:r>
              <a:rPr lang="en-US" dirty="0"/>
              <a:t>n</a:t>
            </a:r>
            <a:r>
              <a:rPr lang="ru-RU" dirty="0"/>
              <a:t> - норматив маржи</a:t>
            </a:r>
          </a:p>
          <a:p>
            <a:pPr marL="0" indent="0">
              <a:buNone/>
            </a:pPr>
            <a:r>
              <a:rPr lang="ru-RU" b="1" dirty="0"/>
              <a:t>ФК </a:t>
            </a:r>
            <a:r>
              <a:rPr lang="ru-RU" b="1" dirty="0" err="1"/>
              <a:t>пок</a:t>
            </a:r>
            <a:r>
              <a:rPr lang="ru-RU" b="1" dirty="0"/>
              <a:t>. = </a:t>
            </a:r>
            <a:r>
              <a:rPr lang="ru-RU" b="1" dirty="0" err="1"/>
              <a:t>ФКср</a:t>
            </a:r>
            <a:r>
              <a:rPr lang="ru-RU" b="1" dirty="0"/>
              <a:t>. - 1/2*</a:t>
            </a:r>
            <a:r>
              <a:rPr lang="en-US" b="1" dirty="0"/>
              <a:t>BAS</a:t>
            </a:r>
            <a:endParaRPr lang="ru-RU" dirty="0"/>
          </a:p>
          <a:p>
            <a:pPr marL="0" indent="0">
              <a:buNone/>
            </a:pPr>
            <a:r>
              <a:rPr lang="ru-RU" b="1" dirty="0" err="1"/>
              <a:t>ФКпрод</a:t>
            </a:r>
            <a:r>
              <a:rPr lang="ru-RU" b="1" dirty="0"/>
              <a:t>.= ФКср.+1/2*</a:t>
            </a:r>
            <a:r>
              <a:rPr lang="en-US" b="1" dirty="0"/>
              <a:t>BAS</a:t>
            </a:r>
            <a:endParaRPr lang="ru-RU" dirty="0"/>
          </a:p>
          <a:p>
            <a:pPr marL="0" indent="0">
              <a:buNone/>
            </a:pPr>
            <a:r>
              <a:rPr lang="ru-RU" b="1" dirty="0"/>
              <a:t>П(Д) </a:t>
            </a:r>
            <a:r>
              <a:rPr lang="ru-RU" b="1" dirty="0" err="1"/>
              <a:t>пок</a:t>
            </a:r>
            <a:r>
              <a:rPr lang="ru-RU" b="1" dirty="0"/>
              <a:t>.= </a:t>
            </a:r>
            <a:r>
              <a:rPr lang="ru-RU" b="1" dirty="0" err="1"/>
              <a:t>ФКпок</a:t>
            </a:r>
            <a:r>
              <a:rPr lang="ru-RU" b="1" dirty="0"/>
              <a:t> - </a:t>
            </a:r>
            <a:r>
              <a:rPr lang="ru-RU" b="1" dirty="0" err="1"/>
              <a:t>СКпок</a:t>
            </a:r>
            <a:r>
              <a:rPr lang="ru-RU" b="1" dirty="0"/>
              <a:t>.</a:t>
            </a:r>
            <a:endParaRPr lang="ru-RU" dirty="0"/>
          </a:p>
          <a:p>
            <a:pPr marL="0" indent="0">
              <a:buNone/>
            </a:pPr>
            <a:r>
              <a:rPr lang="ru-RU" b="1" dirty="0"/>
              <a:t>П(Д) </a:t>
            </a:r>
            <a:r>
              <a:rPr lang="ru-RU" b="1" dirty="0" err="1"/>
              <a:t>прод</a:t>
            </a:r>
            <a:r>
              <a:rPr lang="ru-RU" b="1" dirty="0"/>
              <a:t>.= </a:t>
            </a:r>
            <a:r>
              <a:rPr lang="ru-RU" b="1" dirty="0" err="1"/>
              <a:t>ФКпрод</a:t>
            </a:r>
            <a:r>
              <a:rPr lang="ru-RU" b="1" dirty="0"/>
              <a:t>. - </a:t>
            </a:r>
            <a:r>
              <a:rPr lang="ru-RU" b="1" dirty="0" err="1"/>
              <a:t>СКпрод</a:t>
            </a:r>
            <a:r>
              <a:rPr lang="ru-RU" b="1" dirty="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68</a:t>
            </a:fld>
            <a:endParaRPr lang="ru-RU"/>
          </a:p>
        </p:txBody>
      </p:sp>
    </p:spTree>
    <p:extLst>
      <p:ext uri="{BB962C8B-B14F-4D97-AF65-F5344CB8AC3E}">
        <p14:creationId xmlns:p14="http://schemas.microsoft.com/office/powerpoint/2010/main" val="223839564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ru-RU" dirty="0"/>
          </a:p>
        </p:txBody>
      </p:sp>
      <p:sp>
        <p:nvSpPr>
          <p:cNvPr id="3" name="Объект 2"/>
          <p:cNvSpPr>
            <a:spLocks noGrp="1"/>
          </p:cNvSpPr>
          <p:nvPr>
            <p:ph idx="1"/>
          </p:nvPr>
        </p:nvSpPr>
        <p:spPr/>
        <p:txBody>
          <a:bodyPr/>
          <a:lstStyle/>
          <a:p>
            <a:r>
              <a:rPr lang="az-Cyrl-AZ" dirty="0"/>
              <a:t>Допустим, что клиент (</a:t>
            </a:r>
            <a:r>
              <a:rPr lang="ru-RU" dirty="0"/>
              <a:t>российская </a:t>
            </a:r>
            <a:r>
              <a:rPr lang="az-Cyrl-AZ" dirty="0"/>
              <a:t> фирма) предлагает банку купить у него по форвардному контракту через </a:t>
            </a:r>
            <a:r>
              <a:rPr lang="ru-RU" dirty="0"/>
              <a:t>3</a:t>
            </a:r>
            <a:r>
              <a:rPr lang="az-Cyrl-AZ" dirty="0"/>
              <a:t> месяц</a:t>
            </a:r>
            <a:r>
              <a:rPr lang="ru-RU" dirty="0"/>
              <a:t>а американские доллары</a:t>
            </a:r>
            <a:r>
              <a:rPr lang="az-Cyrl-AZ" dirty="0"/>
              <a:t> (</a:t>
            </a:r>
            <a:r>
              <a:rPr lang="en-US" dirty="0"/>
              <a:t>USD</a:t>
            </a:r>
            <a:r>
              <a:rPr lang="az-Cyrl-AZ" dirty="0"/>
              <a:t>) за </a:t>
            </a:r>
            <a:r>
              <a:rPr lang="ru-RU" dirty="0"/>
              <a:t>рубли</a:t>
            </a:r>
            <a:r>
              <a:rPr lang="az-Cyrl-AZ" dirty="0"/>
              <a:t> (R</a:t>
            </a:r>
            <a:r>
              <a:rPr lang="en-US" dirty="0"/>
              <a:t>UR</a:t>
            </a:r>
            <a:r>
              <a:rPr lang="az-Cyrl-AZ" dirty="0"/>
              <a:t>). По какому форвардному курсу и с какой премией (дисконтом) банк должен совершить данную </a:t>
            </a:r>
            <a:r>
              <a:rPr lang="az-Cyrl-AZ" dirty="0" smtClean="0"/>
              <a:t>операцию. Финансовые условия в таблице</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69</a:t>
            </a:fld>
            <a:endParaRPr lang="ru-RU"/>
          </a:p>
        </p:txBody>
      </p:sp>
    </p:spTree>
    <p:extLst>
      <p:ext uri="{BB962C8B-B14F-4D97-AF65-F5344CB8AC3E}">
        <p14:creationId xmlns:p14="http://schemas.microsoft.com/office/powerpoint/2010/main" val="1352344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Cyrl-AZ" dirty="0"/>
              <a:t>Основные элементы национальной валютной системы</a:t>
            </a:r>
            <a:endParaRPr lang="ru-RU" dirty="0"/>
          </a:p>
        </p:txBody>
      </p:sp>
      <p:sp>
        <p:nvSpPr>
          <p:cNvPr id="3" name="Объект 2"/>
          <p:cNvSpPr>
            <a:spLocks noGrp="1"/>
          </p:cNvSpPr>
          <p:nvPr>
            <p:ph idx="1"/>
          </p:nvPr>
        </p:nvSpPr>
        <p:spPr>
          <a:xfrm>
            <a:off x="457200" y="1600200"/>
            <a:ext cx="8229600" cy="4853136"/>
          </a:xfrm>
        </p:spPr>
        <p:txBody>
          <a:bodyPr>
            <a:normAutofit fontScale="77500" lnSpcReduction="20000"/>
          </a:bodyPr>
          <a:lstStyle/>
          <a:p>
            <a:r>
              <a:rPr lang="ru-RU" dirty="0"/>
              <a:t>Национальная валюта</a:t>
            </a:r>
          </a:p>
          <a:p>
            <a:r>
              <a:rPr lang="ru-RU" dirty="0"/>
              <a:t>Условия конвертируемости национальной валюты </a:t>
            </a:r>
          </a:p>
          <a:p>
            <a:r>
              <a:rPr lang="ru-RU" dirty="0"/>
              <a:t>Паритет национальной валюты</a:t>
            </a:r>
          </a:p>
          <a:p>
            <a:r>
              <a:rPr lang="ru-RU" dirty="0"/>
              <a:t>Режим курса национальной валюты</a:t>
            </a:r>
          </a:p>
          <a:p>
            <a:r>
              <a:rPr lang="ru-RU" dirty="0"/>
              <a:t>Наличие или отсутствие валютных ограничений, валютный контроль Национальное регулирование международной валютной ликвидности страны Регламентация использования международных кредитных средств обращения Регламентация международных расчетов страны</a:t>
            </a:r>
          </a:p>
          <a:p>
            <a:r>
              <a:rPr lang="ru-RU" dirty="0"/>
              <a:t>Режим национального валютного рынка и рынка золота </a:t>
            </a:r>
          </a:p>
          <a:p>
            <a:r>
              <a:rPr lang="ru-RU" dirty="0"/>
              <a:t>Национальные органы, управляющие и регулирующие валютные отношения страны</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7</a:t>
            </a:fld>
            <a:endParaRPr lang="ru-RU"/>
          </a:p>
        </p:txBody>
      </p:sp>
    </p:spTree>
    <p:extLst>
      <p:ext uri="{BB962C8B-B14F-4D97-AF65-F5344CB8AC3E}">
        <p14:creationId xmlns:p14="http://schemas.microsoft.com/office/powerpoint/2010/main" val="17228126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4" name="Объект 3"/>
          <p:cNvGraphicFramePr>
            <a:graphicFrameLocks noGrp="1"/>
          </p:cNvGraphicFramePr>
          <p:nvPr>
            <p:ph idx="1"/>
            <p:extLst>
              <p:ext uri="{D42A27DB-BD31-4B8C-83A1-F6EECF244321}">
                <p14:modId xmlns:p14="http://schemas.microsoft.com/office/powerpoint/2010/main" val="577284156"/>
              </p:ext>
            </p:extLst>
          </p:nvPr>
        </p:nvGraphicFramePr>
        <p:xfrm>
          <a:off x="539552" y="1700808"/>
          <a:ext cx="8064897" cy="2453640"/>
        </p:xfrm>
        <a:graphic>
          <a:graphicData uri="http://schemas.openxmlformats.org/drawingml/2006/table">
            <a:tbl>
              <a:tblPr>
                <a:tableStyleId>{5C22544A-7EE6-4342-B048-85BDC9FD1C3A}</a:tableStyleId>
              </a:tblPr>
              <a:tblGrid>
                <a:gridCol w="4680520"/>
                <a:gridCol w="1440160"/>
                <a:gridCol w="1944217"/>
              </a:tblGrid>
              <a:tr h="0">
                <a:tc>
                  <a:txBody>
                    <a:bodyPr/>
                    <a:lstStyle/>
                    <a:p>
                      <a:pPr algn="just">
                        <a:lnSpc>
                          <a:spcPct val="115000"/>
                        </a:lnSpc>
                        <a:spcAft>
                          <a:spcPts val="0"/>
                        </a:spcAft>
                      </a:pPr>
                      <a:r>
                        <a:rPr lang="az-Cyrl-AZ" sz="2800">
                          <a:effectLst/>
                        </a:rPr>
                        <a:t> </a:t>
                      </a:r>
                      <a:endParaRPr lang="ru-RU" sz="2800">
                        <a:effectLst/>
                        <a:latin typeface="Times New Roman"/>
                        <a:ea typeface="Times New Roman"/>
                      </a:endParaRPr>
                    </a:p>
                  </a:txBody>
                  <a:tcPr marL="68580" marR="68580" marT="0" marB="0"/>
                </a:tc>
                <a:tc>
                  <a:txBody>
                    <a:bodyPr/>
                    <a:lstStyle/>
                    <a:p>
                      <a:pPr algn="just">
                        <a:lnSpc>
                          <a:spcPct val="115000"/>
                        </a:lnSpc>
                        <a:spcAft>
                          <a:spcPts val="0"/>
                        </a:spcAft>
                      </a:pPr>
                      <a:r>
                        <a:rPr lang="az-Cyrl-AZ" sz="2800">
                          <a:effectLst/>
                        </a:rPr>
                        <a:t>Курс покупки</a:t>
                      </a:r>
                      <a:endParaRPr lang="ru-RU" sz="2800">
                        <a:effectLst/>
                        <a:latin typeface="Times New Roman"/>
                        <a:ea typeface="Times New Roman"/>
                      </a:endParaRPr>
                    </a:p>
                  </a:txBody>
                  <a:tcPr marL="68580" marR="68580" marT="0" marB="0"/>
                </a:tc>
                <a:tc>
                  <a:txBody>
                    <a:bodyPr/>
                    <a:lstStyle/>
                    <a:p>
                      <a:pPr algn="just">
                        <a:lnSpc>
                          <a:spcPct val="115000"/>
                        </a:lnSpc>
                        <a:spcAft>
                          <a:spcPts val="0"/>
                        </a:spcAft>
                      </a:pPr>
                      <a:r>
                        <a:rPr lang="az-Cyrl-AZ" sz="2800">
                          <a:effectLst/>
                        </a:rPr>
                        <a:t>Курс продажи</a:t>
                      </a:r>
                      <a:endParaRPr lang="ru-RU" sz="2800">
                        <a:effectLst/>
                        <a:latin typeface="Times New Roman"/>
                        <a:ea typeface="Times New Roman"/>
                      </a:endParaRPr>
                    </a:p>
                  </a:txBody>
                  <a:tcPr marL="68580" marR="68580" marT="0" marB="0"/>
                </a:tc>
              </a:tr>
              <a:tr h="0">
                <a:tc>
                  <a:txBody>
                    <a:bodyPr/>
                    <a:lstStyle/>
                    <a:p>
                      <a:pPr algn="l">
                        <a:lnSpc>
                          <a:spcPct val="115000"/>
                        </a:lnSpc>
                        <a:spcAft>
                          <a:spcPts val="0"/>
                        </a:spcAft>
                      </a:pPr>
                      <a:r>
                        <a:rPr lang="az-Cyrl-AZ" sz="2800" dirty="0">
                          <a:effectLst/>
                        </a:rPr>
                        <a:t>Спот-курс (RUR / USD )</a:t>
                      </a:r>
                      <a:endParaRPr lang="ru-RU" sz="2800" dirty="0">
                        <a:effectLst/>
                        <a:latin typeface="Times New Roman"/>
                        <a:ea typeface="Times New Roman"/>
                      </a:endParaRPr>
                    </a:p>
                  </a:txBody>
                  <a:tcPr marL="68580" marR="68580" marT="0" marB="0"/>
                </a:tc>
                <a:tc>
                  <a:txBody>
                    <a:bodyPr/>
                    <a:lstStyle/>
                    <a:p>
                      <a:pPr algn="just">
                        <a:lnSpc>
                          <a:spcPct val="115000"/>
                        </a:lnSpc>
                        <a:spcAft>
                          <a:spcPts val="0"/>
                        </a:spcAft>
                      </a:pPr>
                      <a:r>
                        <a:rPr lang="az-Cyrl-AZ" sz="2800">
                          <a:effectLst/>
                        </a:rPr>
                        <a:t>32,40</a:t>
                      </a:r>
                      <a:endParaRPr lang="ru-RU" sz="2800">
                        <a:effectLst/>
                        <a:latin typeface="Times New Roman"/>
                        <a:ea typeface="Times New Roman"/>
                      </a:endParaRPr>
                    </a:p>
                  </a:txBody>
                  <a:tcPr marL="68580" marR="68580" marT="0" marB="0"/>
                </a:tc>
                <a:tc>
                  <a:txBody>
                    <a:bodyPr/>
                    <a:lstStyle/>
                    <a:p>
                      <a:pPr algn="just">
                        <a:lnSpc>
                          <a:spcPct val="115000"/>
                        </a:lnSpc>
                        <a:spcAft>
                          <a:spcPts val="0"/>
                        </a:spcAft>
                      </a:pPr>
                      <a:r>
                        <a:rPr lang="ru-RU" sz="2800">
                          <a:effectLst/>
                        </a:rPr>
                        <a:t>33,20</a:t>
                      </a:r>
                      <a:endParaRPr lang="ru-RU" sz="2800">
                        <a:effectLst/>
                        <a:latin typeface="Times New Roman"/>
                        <a:ea typeface="Times New Roman"/>
                      </a:endParaRPr>
                    </a:p>
                  </a:txBody>
                  <a:tcPr marL="68580" marR="68580" marT="0" marB="0"/>
                </a:tc>
              </a:tr>
              <a:tr h="0">
                <a:tc>
                  <a:txBody>
                    <a:bodyPr/>
                    <a:lstStyle/>
                    <a:p>
                      <a:pPr algn="l">
                        <a:lnSpc>
                          <a:spcPct val="115000"/>
                        </a:lnSpc>
                        <a:spcAft>
                          <a:spcPts val="0"/>
                        </a:spcAft>
                      </a:pPr>
                      <a:r>
                        <a:rPr lang="az-Cyrl-AZ" sz="2800" dirty="0">
                          <a:effectLst/>
                        </a:rPr>
                        <a:t>% по RUR   на 3 мес </a:t>
                      </a:r>
                      <a:r>
                        <a:rPr lang="az-Cyrl-AZ" sz="2800" dirty="0" smtClean="0">
                          <a:effectLst/>
                        </a:rPr>
                        <a:t>(% год-х)</a:t>
                      </a:r>
                      <a:endParaRPr lang="ru-RU" sz="2800" dirty="0">
                        <a:effectLst/>
                        <a:latin typeface="Times New Roman"/>
                        <a:ea typeface="Times New Roman"/>
                      </a:endParaRPr>
                    </a:p>
                  </a:txBody>
                  <a:tcPr marL="68580" marR="68580" marT="0" marB="0"/>
                </a:tc>
                <a:tc>
                  <a:txBody>
                    <a:bodyPr/>
                    <a:lstStyle/>
                    <a:p>
                      <a:pPr algn="just">
                        <a:lnSpc>
                          <a:spcPct val="115000"/>
                        </a:lnSpc>
                        <a:spcAft>
                          <a:spcPts val="0"/>
                        </a:spcAft>
                      </a:pPr>
                      <a:r>
                        <a:rPr lang="az-Cyrl-AZ" sz="2800">
                          <a:effectLst/>
                        </a:rPr>
                        <a:t>15,0</a:t>
                      </a:r>
                      <a:endParaRPr lang="ru-RU" sz="2800">
                        <a:effectLst/>
                        <a:latin typeface="Times New Roman"/>
                        <a:ea typeface="Times New Roman"/>
                      </a:endParaRPr>
                    </a:p>
                  </a:txBody>
                  <a:tcPr marL="68580" marR="68580" marT="0" marB="0"/>
                </a:tc>
                <a:tc>
                  <a:txBody>
                    <a:bodyPr/>
                    <a:lstStyle/>
                    <a:p>
                      <a:pPr algn="just">
                        <a:lnSpc>
                          <a:spcPct val="115000"/>
                        </a:lnSpc>
                        <a:spcAft>
                          <a:spcPts val="0"/>
                        </a:spcAft>
                      </a:pPr>
                      <a:r>
                        <a:rPr lang="az-Cyrl-AZ" sz="2800">
                          <a:effectLst/>
                        </a:rPr>
                        <a:t> </a:t>
                      </a:r>
                      <a:endParaRPr lang="ru-RU" sz="2800">
                        <a:effectLst/>
                        <a:latin typeface="Times New Roman"/>
                        <a:ea typeface="Times New Roman"/>
                      </a:endParaRPr>
                    </a:p>
                  </a:txBody>
                  <a:tcPr marL="68580" marR="68580" marT="0" marB="0"/>
                </a:tc>
              </a:tr>
              <a:tr h="0">
                <a:tc>
                  <a:txBody>
                    <a:bodyPr/>
                    <a:lstStyle/>
                    <a:p>
                      <a:pPr algn="l">
                        <a:lnSpc>
                          <a:spcPct val="115000"/>
                        </a:lnSpc>
                        <a:spcAft>
                          <a:spcPts val="0"/>
                        </a:spcAft>
                      </a:pPr>
                      <a:r>
                        <a:rPr lang="az-Cyrl-AZ" sz="2800" dirty="0">
                          <a:effectLst/>
                        </a:rPr>
                        <a:t>% по USD  на 3 мес </a:t>
                      </a:r>
                      <a:r>
                        <a:rPr lang="az-Cyrl-AZ" sz="2800" dirty="0" smtClean="0">
                          <a:effectLst/>
                        </a:rPr>
                        <a:t>(% год-х</a:t>
                      </a:r>
                      <a:r>
                        <a:rPr lang="az-Cyrl-AZ" sz="2800" dirty="0">
                          <a:effectLst/>
                        </a:rPr>
                        <a:t>) </a:t>
                      </a:r>
                      <a:endParaRPr lang="ru-RU" sz="2800" dirty="0">
                        <a:effectLst/>
                        <a:latin typeface="Times New Roman"/>
                        <a:ea typeface="Times New Roman"/>
                      </a:endParaRPr>
                    </a:p>
                  </a:txBody>
                  <a:tcPr marL="68580" marR="68580" marT="0" marB="0"/>
                </a:tc>
                <a:tc>
                  <a:txBody>
                    <a:bodyPr/>
                    <a:lstStyle/>
                    <a:p>
                      <a:pPr algn="just">
                        <a:lnSpc>
                          <a:spcPct val="115000"/>
                        </a:lnSpc>
                        <a:spcAft>
                          <a:spcPts val="0"/>
                        </a:spcAft>
                      </a:pPr>
                      <a:r>
                        <a:rPr lang="ru-RU" sz="2800">
                          <a:effectLst/>
                        </a:rPr>
                        <a:t>8,0</a:t>
                      </a:r>
                      <a:endParaRPr lang="ru-RU" sz="2800">
                        <a:effectLst/>
                        <a:latin typeface="Times New Roman"/>
                        <a:ea typeface="Times New Roman"/>
                      </a:endParaRPr>
                    </a:p>
                  </a:txBody>
                  <a:tcPr marL="68580" marR="68580" marT="0" marB="0"/>
                </a:tc>
                <a:tc>
                  <a:txBody>
                    <a:bodyPr/>
                    <a:lstStyle/>
                    <a:p>
                      <a:pPr algn="just">
                        <a:lnSpc>
                          <a:spcPct val="115000"/>
                        </a:lnSpc>
                        <a:spcAft>
                          <a:spcPts val="0"/>
                        </a:spcAft>
                      </a:pPr>
                      <a:r>
                        <a:rPr lang="az-Cyrl-AZ" sz="2800" dirty="0">
                          <a:effectLst/>
                        </a:rPr>
                        <a:t> </a:t>
                      </a:r>
                      <a:endParaRPr lang="ru-RU" sz="2800" dirty="0">
                        <a:effectLst/>
                        <a:latin typeface="Times New Roman"/>
                        <a:ea typeface="Times New Roman"/>
                      </a:endParaRPr>
                    </a:p>
                  </a:txBody>
                  <a:tcPr marL="68580" marR="68580" marT="0" marB="0"/>
                </a:tc>
              </a:tr>
            </a:tbl>
          </a:graphicData>
        </a:graphic>
      </p:graphicFrame>
      <p:sp>
        <p:nvSpPr>
          <p:cNvPr id="5" name="Прямоугольник 4"/>
          <p:cNvSpPr/>
          <p:nvPr/>
        </p:nvSpPr>
        <p:spPr>
          <a:xfrm>
            <a:off x="611560" y="4365104"/>
            <a:ext cx="1497718" cy="461665"/>
          </a:xfrm>
          <a:prstGeom prst="rect">
            <a:avLst/>
          </a:prstGeom>
        </p:spPr>
        <p:txBody>
          <a:bodyPr wrap="none">
            <a:spAutoFit/>
          </a:bodyPr>
          <a:lstStyle/>
          <a:p>
            <a:r>
              <a:rPr lang="en-US" sz="2400" dirty="0"/>
              <a:t>BAS</a:t>
            </a:r>
            <a:r>
              <a:rPr lang="ru-RU" sz="2400" dirty="0"/>
              <a:t>= 2,5%</a:t>
            </a:r>
          </a:p>
        </p:txBody>
      </p:sp>
      <p:sp>
        <p:nvSpPr>
          <p:cNvPr id="3" name="Номер слайда 2"/>
          <p:cNvSpPr>
            <a:spLocks noGrp="1"/>
          </p:cNvSpPr>
          <p:nvPr>
            <p:ph type="sldNum" sz="quarter" idx="12"/>
          </p:nvPr>
        </p:nvSpPr>
        <p:spPr/>
        <p:txBody>
          <a:bodyPr/>
          <a:lstStyle/>
          <a:p>
            <a:fld id="{B19B0651-EE4F-4900-A07F-96A6BFA9D0F0}" type="slidenum">
              <a:rPr lang="ru-RU" smtClean="0"/>
              <a:t>70</a:t>
            </a:fld>
            <a:endParaRPr lang="ru-RU"/>
          </a:p>
        </p:txBody>
      </p:sp>
    </p:spTree>
    <p:extLst>
      <p:ext uri="{BB962C8B-B14F-4D97-AF65-F5344CB8AC3E}">
        <p14:creationId xmlns:p14="http://schemas.microsoft.com/office/powerpoint/2010/main" val="18815668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Решение</a:t>
            </a:r>
            <a:endParaRPr lang="ru-RU" dirty="0"/>
          </a:p>
        </p:txBody>
      </p:sp>
      <p:sp>
        <p:nvSpPr>
          <p:cNvPr id="3" name="Объект 2"/>
          <p:cNvSpPr>
            <a:spLocks noGrp="1"/>
          </p:cNvSpPr>
          <p:nvPr>
            <p:ph idx="1"/>
          </p:nvPr>
        </p:nvSpPr>
        <p:spPr/>
        <p:txBody>
          <a:bodyPr>
            <a:normAutofit lnSpcReduction="10000"/>
          </a:bodyPr>
          <a:lstStyle/>
          <a:p>
            <a:pPr marL="0" indent="0">
              <a:buNone/>
            </a:pPr>
            <a:r>
              <a:rPr lang="ru-RU" dirty="0"/>
              <a:t>ФК ср. = (32,40+33,20)/2* (1+0,15*3/12)/(1+0,08*3/12)= 33,36</a:t>
            </a:r>
          </a:p>
          <a:p>
            <a:pPr marL="0" indent="0">
              <a:buNone/>
            </a:pPr>
            <a:r>
              <a:rPr lang="en-US" dirty="0"/>
              <a:t>BAS</a:t>
            </a:r>
            <a:r>
              <a:rPr lang="ru-RU" dirty="0"/>
              <a:t>= 0,025* 33,36 = 0,834</a:t>
            </a:r>
          </a:p>
          <a:p>
            <a:pPr marL="0" indent="0">
              <a:buNone/>
            </a:pPr>
            <a:r>
              <a:rPr lang="ru-RU" dirty="0" err="1"/>
              <a:t>ФКпок</a:t>
            </a:r>
            <a:r>
              <a:rPr lang="ru-RU" dirty="0"/>
              <a:t>.= 33,36 - 0,834/2 = 32,94</a:t>
            </a:r>
          </a:p>
          <a:p>
            <a:pPr marL="0" indent="0">
              <a:buNone/>
            </a:pPr>
            <a:r>
              <a:rPr lang="ru-RU" dirty="0"/>
              <a:t>ФК </a:t>
            </a:r>
            <a:r>
              <a:rPr lang="ru-RU" dirty="0" err="1"/>
              <a:t>прод</a:t>
            </a:r>
            <a:r>
              <a:rPr lang="ru-RU" dirty="0"/>
              <a:t>. = 33,36 + 0,834/2 = 33,78</a:t>
            </a:r>
          </a:p>
          <a:p>
            <a:pPr marL="0" indent="0">
              <a:buNone/>
            </a:pPr>
            <a:r>
              <a:rPr lang="ru-RU" dirty="0"/>
              <a:t>П(Д) </a:t>
            </a:r>
            <a:r>
              <a:rPr lang="ru-RU" dirty="0" err="1"/>
              <a:t>пок</a:t>
            </a:r>
            <a:r>
              <a:rPr lang="ru-RU" dirty="0"/>
              <a:t>. = 32,94  - 32,40 =  0,54</a:t>
            </a:r>
          </a:p>
          <a:p>
            <a:pPr marL="0" indent="0">
              <a:buNone/>
            </a:pPr>
            <a:r>
              <a:rPr lang="ru-RU" dirty="0"/>
              <a:t>П(Д) </a:t>
            </a:r>
            <a:r>
              <a:rPr lang="ru-RU" dirty="0" err="1"/>
              <a:t>прод</a:t>
            </a:r>
            <a:r>
              <a:rPr lang="ru-RU" dirty="0"/>
              <a:t>. = 33,78 - 33,20= 0,58 </a:t>
            </a:r>
          </a:p>
          <a:p>
            <a:pPr marL="0" indent="0">
              <a:buNone/>
            </a:pPr>
            <a:r>
              <a:rPr lang="ru-RU" dirty="0"/>
              <a:t>Ответ: ФК </a:t>
            </a:r>
            <a:r>
              <a:rPr lang="ru-RU" dirty="0" err="1"/>
              <a:t>пок</a:t>
            </a:r>
            <a:r>
              <a:rPr lang="ru-RU" dirty="0"/>
              <a:t>. = 32,94, премия - 0,54.</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71</a:t>
            </a:fld>
            <a:endParaRPr lang="ru-RU"/>
          </a:p>
        </p:txBody>
      </p:sp>
    </p:spTree>
    <p:extLst>
      <p:ext uri="{BB962C8B-B14F-4D97-AF65-F5344CB8AC3E}">
        <p14:creationId xmlns:p14="http://schemas.microsoft.com/office/powerpoint/2010/main" val="124580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2.9. Характеристика </a:t>
            </a:r>
            <a:r>
              <a:rPr lang="ru-RU" dirty="0" smtClean="0"/>
              <a:t>своп-рынка</a:t>
            </a:r>
            <a:endParaRPr lang="ru-RU" dirty="0"/>
          </a:p>
        </p:txBody>
      </p:sp>
      <p:sp>
        <p:nvSpPr>
          <p:cNvPr id="3" name="Объект 2"/>
          <p:cNvSpPr>
            <a:spLocks noGrp="1"/>
          </p:cNvSpPr>
          <p:nvPr>
            <p:ph idx="1"/>
          </p:nvPr>
        </p:nvSpPr>
        <p:spPr/>
        <p:txBody>
          <a:bodyPr anchor="ctr">
            <a:normAutofit/>
          </a:bodyPr>
          <a:lstStyle/>
          <a:p>
            <a:pPr marL="0" indent="0">
              <a:buNone/>
            </a:pPr>
            <a:r>
              <a:rPr lang="ru-RU" sz="4000" dirty="0"/>
              <a:t>На валютном рынке применяются два вида свопов: </a:t>
            </a:r>
            <a:endParaRPr lang="ru-RU" sz="4000" dirty="0" smtClean="0"/>
          </a:p>
          <a:p>
            <a:r>
              <a:rPr lang="ru-RU" sz="4000" dirty="0" smtClean="0"/>
              <a:t>валютные свопы (</a:t>
            </a:r>
            <a:r>
              <a:rPr lang="en-US" sz="4000" dirty="0" smtClean="0"/>
              <a:t>foreign exchange swaps)</a:t>
            </a:r>
            <a:r>
              <a:rPr lang="ru-RU" sz="4000" dirty="0" smtClean="0"/>
              <a:t>;</a:t>
            </a:r>
          </a:p>
          <a:p>
            <a:r>
              <a:rPr lang="ru-RU" sz="4000" dirty="0" smtClean="0"/>
              <a:t>процентные свопы</a:t>
            </a:r>
            <a:r>
              <a:rPr lang="en-US" sz="4000" dirty="0" smtClean="0"/>
              <a:t> (currency swaps)</a:t>
            </a:r>
            <a:r>
              <a:rPr lang="ru-RU" sz="4000" dirty="0" smtClean="0"/>
              <a:t>.</a:t>
            </a:r>
            <a:endParaRPr lang="ru-RU" sz="4000" dirty="0"/>
          </a:p>
          <a:p>
            <a:pPr marL="0" indent="0">
              <a:buNone/>
            </a:pPr>
            <a:endParaRPr lang="ru-RU" sz="4000" dirty="0"/>
          </a:p>
        </p:txBody>
      </p:sp>
      <p:sp>
        <p:nvSpPr>
          <p:cNvPr id="4" name="Номер слайда 3"/>
          <p:cNvSpPr>
            <a:spLocks noGrp="1"/>
          </p:cNvSpPr>
          <p:nvPr>
            <p:ph type="sldNum" sz="quarter" idx="12"/>
          </p:nvPr>
        </p:nvSpPr>
        <p:spPr/>
        <p:txBody>
          <a:bodyPr/>
          <a:lstStyle/>
          <a:p>
            <a:fld id="{B19B0651-EE4F-4900-A07F-96A6BFA9D0F0}" type="slidenum">
              <a:rPr lang="ru-RU" smtClean="0"/>
              <a:t>72</a:t>
            </a:fld>
            <a:endParaRPr lang="ru-RU"/>
          </a:p>
        </p:txBody>
      </p:sp>
    </p:spTree>
    <p:extLst>
      <p:ext uri="{BB962C8B-B14F-4D97-AF65-F5344CB8AC3E}">
        <p14:creationId xmlns:p14="http://schemas.microsoft.com/office/powerpoint/2010/main" val="80002022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Валютные свопы </a:t>
            </a:r>
          </a:p>
        </p:txBody>
      </p:sp>
      <p:sp>
        <p:nvSpPr>
          <p:cNvPr id="3" name="Объект 2"/>
          <p:cNvSpPr>
            <a:spLocks noGrp="1"/>
          </p:cNvSpPr>
          <p:nvPr>
            <p:ph idx="1"/>
          </p:nvPr>
        </p:nvSpPr>
        <p:spPr>
          <a:xfrm>
            <a:off x="457200" y="1196752"/>
            <a:ext cx="8229600" cy="5184576"/>
          </a:xfrm>
        </p:spPr>
        <p:txBody>
          <a:bodyPr>
            <a:normAutofit fontScale="77500" lnSpcReduction="20000"/>
          </a:bodyPr>
          <a:lstStyle/>
          <a:p>
            <a:r>
              <a:rPr lang="ru-RU" dirty="0"/>
              <a:t>Валютные свопы</a:t>
            </a:r>
            <a:r>
              <a:rPr lang="az-Cyrl-AZ" dirty="0"/>
              <a:t> представляют собой комбинацию из спот- и форвардных сделок.</a:t>
            </a:r>
            <a:endParaRPr lang="ru-RU" dirty="0"/>
          </a:p>
          <a:p>
            <a:r>
              <a:rPr lang="ru-RU" dirty="0"/>
              <a:t>Сделка валютного свопа </a:t>
            </a:r>
            <a:r>
              <a:rPr lang="az-Cyrl-AZ" dirty="0"/>
              <a:t>– это валютная операци</a:t>
            </a:r>
            <a:r>
              <a:rPr lang="ru-RU" dirty="0"/>
              <a:t>я</a:t>
            </a:r>
            <a:r>
              <a:rPr lang="az-Cyrl-AZ" dirty="0"/>
              <a:t>, сочетающая куплю-продажу двух валют на условиях немедленной поставки с одновременной контр-сделкой на определенный срок с теми же валютами или наоборот. Валютный своп можно представить как комбинацию следующих инструментов:</a:t>
            </a:r>
            <a:endParaRPr lang="ru-RU" dirty="0"/>
          </a:p>
          <a:p>
            <a:r>
              <a:rPr lang="az-Cyrl-AZ" dirty="0"/>
              <a:t>а) спот-покупка + форвард-продажа,</a:t>
            </a:r>
            <a:endParaRPr lang="ru-RU" dirty="0"/>
          </a:p>
          <a:p>
            <a:r>
              <a:rPr lang="az-Cyrl-AZ" dirty="0"/>
              <a:t>спот-продажа + форвард-покупка,</a:t>
            </a:r>
            <a:endParaRPr lang="ru-RU" dirty="0"/>
          </a:p>
          <a:p>
            <a:r>
              <a:rPr lang="az-Cyrl-AZ" dirty="0"/>
              <a:t>б) форвард-покупка + форвард-продажа,</a:t>
            </a:r>
            <a:endParaRPr lang="ru-RU" dirty="0"/>
          </a:p>
          <a:p>
            <a:r>
              <a:rPr lang="az-Cyrl-AZ" dirty="0"/>
              <a:t>форвард-продажа + форвард</a:t>
            </a:r>
            <a:r>
              <a:rPr lang="ru-RU" dirty="0"/>
              <a:t>-</a:t>
            </a:r>
            <a:r>
              <a:rPr lang="az-Cyrl-AZ" dirty="0"/>
              <a:t> покупка.</a:t>
            </a:r>
            <a:endParaRPr lang="ru-RU" dirty="0"/>
          </a:p>
          <a:p>
            <a:r>
              <a:rPr lang="az-Cyrl-AZ" dirty="0"/>
              <a:t>Сделки «своп» обычно осуществляются на срок от 1 дня до 6 месяцев, реже до 5 лет</a:t>
            </a:r>
            <a:r>
              <a:rPr lang="az-Cyrl-AZ" dirty="0" smtClean="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73</a:t>
            </a:fld>
            <a:endParaRPr lang="ru-RU"/>
          </a:p>
        </p:txBody>
      </p:sp>
    </p:spTree>
    <p:extLst>
      <p:ext uri="{BB962C8B-B14F-4D97-AF65-F5344CB8AC3E}">
        <p14:creationId xmlns:p14="http://schemas.microsoft.com/office/powerpoint/2010/main" val="41781932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20000"/>
          </a:bodyPr>
          <a:lstStyle/>
          <a:p>
            <a:r>
              <a:rPr lang="az-Cyrl-AZ" dirty="0"/>
              <a:t>Своп-операции производятся, как правило, между фирмами и банками, а также между банками по взаимному кредитованию в национальной валюте. Как правило, к таким соглашениям прибегают центральные банки для осуществления валютных интервенций. Методика расчетов стоимости своп-операций такая же, как спот  и форвардных курсов, только при расчетах спот-курсов применяется их средняя величина. Это делается для того, чтобы клиенту не пришлось платить банковскую маржу дважды</a:t>
            </a:r>
            <a:r>
              <a:rPr lang="az-Cyrl-AZ" dirty="0" smtClean="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74</a:t>
            </a:fld>
            <a:endParaRPr lang="ru-RU"/>
          </a:p>
        </p:txBody>
      </p:sp>
    </p:spTree>
    <p:extLst>
      <p:ext uri="{BB962C8B-B14F-4D97-AF65-F5344CB8AC3E}">
        <p14:creationId xmlns:p14="http://schemas.microsoft.com/office/powerpoint/2010/main" val="55214283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Cyrl-AZ" dirty="0"/>
              <a:t>С</a:t>
            </a:r>
            <a:r>
              <a:rPr lang="az-Cyrl-AZ" dirty="0" smtClean="0"/>
              <a:t>воп-стоимость </a:t>
            </a:r>
            <a:r>
              <a:rPr lang="az-Cyrl-AZ" dirty="0"/>
              <a:t>или стоимость операции для клиента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chor="ctr"/>
              <a:lstStyle/>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ru-RU" i="1">
                              <a:latin typeface="Cambria Math"/>
                            </a:rPr>
                          </m:ctrlPr>
                        </m:mPr>
                        <m:mr>
                          <m:e>
                            <m:r>
                              <a:rPr lang="ru-RU" i="1">
                                <a:latin typeface="Cambria Math"/>
                              </a:rPr>
                              <m:t>Своп</m:t>
                            </m:r>
                          </m:e>
                        </m:mr>
                        <m:mr>
                          <m:e>
                            <m:r>
                              <a:rPr lang="ru-RU" i="1">
                                <a:latin typeface="Cambria Math"/>
                              </a:rPr>
                              <m:t>стоимость</m:t>
                            </m:r>
                          </m:e>
                        </m:mr>
                      </m:m>
                      <m:r>
                        <a:rPr lang="ru-RU" i="1">
                          <a:latin typeface="Cambria Math"/>
                        </a:rPr>
                        <m:t>=</m:t>
                      </m:r>
                      <m:m>
                        <m:mPr>
                          <m:mcs>
                            <m:mc>
                              <m:mcPr>
                                <m:count m:val="1"/>
                                <m:mcJc m:val="center"/>
                              </m:mcPr>
                            </m:mc>
                          </m:mcs>
                          <m:ctrlPr>
                            <a:rPr lang="ru-RU" i="1">
                              <a:latin typeface="Cambria Math"/>
                            </a:rPr>
                          </m:ctrlPr>
                        </m:mPr>
                        <m:mr>
                          <m:e>
                            <m:r>
                              <a:rPr lang="ru-RU" i="1">
                                <a:latin typeface="Cambria Math"/>
                              </a:rPr>
                              <m:t>Стоимость</m:t>
                            </m:r>
                          </m:e>
                        </m:mr>
                        <m:mr>
                          <m:e>
                            <m:r>
                              <a:rPr lang="ru-RU" i="1">
                                <a:latin typeface="Cambria Math"/>
                              </a:rPr>
                              <m:t>конечной</m:t>
                            </m:r>
                          </m:e>
                        </m:mr>
                        <m:mr>
                          <m:e>
                            <m:r>
                              <a:rPr lang="ru-RU" i="1">
                                <a:latin typeface="Cambria Math"/>
                              </a:rPr>
                              <m:t>операции</m:t>
                            </m:r>
                          </m:e>
                        </m:mr>
                      </m:m>
                      <m:r>
                        <a:rPr lang="en-US" i="1">
                          <a:latin typeface="Cambria Math"/>
                        </a:rPr>
                        <m:t>−</m:t>
                      </m:r>
                      <m:m>
                        <m:mPr>
                          <m:mcs>
                            <m:mc>
                              <m:mcPr>
                                <m:count m:val="1"/>
                                <m:mcJc m:val="center"/>
                              </m:mcPr>
                            </m:mc>
                          </m:mcs>
                          <m:ctrlPr>
                            <a:rPr lang="ru-RU" i="1">
                              <a:latin typeface="Cambria Math"/>
                            </a:rPr>
                          </m:ctrlPr>
                        </m:mPr>
                        <m:mr>
                          <m:e>
                            <m:r>
                              <a:rPr lang="ru-RU" i="1">
                                <a:latin typeface="Cambria Math"/>
                              </a:rPr>
                              <m:t>Стоимость</m:t>
                            </m:r>
                          </m:e>
                        </m:mr>
                        <m:mr>
                          <m:e>
                            <m:r>
                              <a:rPr lang="ru-RU" i="1">
                                <a:latin typeface="Cambria Math"/>
                              </a:rPr>
                              <m:t>начальной</m:t>
                            </m:r>
                          </m:e>
                        </m:mr>
                        <m:mr>
                          <m:e>
                            <m:r>
                              <a:rPr lang="ru-RU" i="1">
                                <a:latin typeface="Cambria Math"/>
                              </a:rPr>
                              <m:t>операции</m:t>
                            </m:r>
                          </m:e>
                        </m:mr>
                      </m:m>
                    </m:oMath>
                  </m:oMathPara>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B19B0651-EE4F-4900-A07F-96A6BFA9D0F0}" type="slidenum">
              <a:rPr lang="ru-RU" smtClean="0"/>
              <a:t>75</a:t>
            </a:fld>
            <a:endParaRPr lang="ru-RU"/>
          </a:p>
        </p:txBody>
      </p:sp>
    </p:spTree>
    <p:extLst>
      <p:ext uri="{BB962C8B-B14F-4D97-AF65-F5344CB8AC3E}">
        <p14:creationId xmlns:p14="http://schemas.microsoft.com/office/powerpoint/2010/main" val="23607678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az-Cyrl-AZ" b="1" dirty="0"/>
              <a:t>Пример</a:t>
            </a:r>
            <a:endParaRPr lang="ru-RU" dirty="0"/>
          </a:p>
        </p:txBody>
      </p:sp>
      <p:sp>
        <p:nvSpPr>
          <p:cNvPr id="3" name="Объект 2"/>
          <p:cNvSpPr>
            <a:spLocks noGrp="1"/>
          </p:cNvSpPr>
          <p:nvPr>
            <p:ph idx="1"/>
          </p:nvPr>
        </p:nvSpPr>
        <p:spPr/>
        <p:txBody>
          <a:bodyPr>
            <a:normAutofit/>
          </a:bodyPr>
          <a:lstStyle/>
          <a:p>
            <a:pPr marL="0" indent="0">
              <a:buNone/>
            </a:pPr>
            <a:r>
              <a:rPr lang="az-Cyrl-AZ" sz="2400" dirty="0"/>
              <a:t>Допустим, что российская фирма собирается купить доллары США на условиях спот и тут же заключить форвардный контракт на их продажу через три месяца</a:t>
            </a:r>
            <a:r>
              <a:rPr lang="az-Cyrl-AZ" sz="2400" dirty="0" smtClean="0"/>
              <a:t>.</a:t>
            </a:r>
            <a:endParaRPr lang="ru-RU" sz="2400" dirty="0"/>
          </a:p>
        </p:txBody>
      </p:sp>
      <p:graphicFrame>
        <p:nvGraphicFramePr>
          <p:cNvPr id="4" name="Таблица 3"/>
          <p:cNvGraphicFramePr>
            <a:graphicFrameLocks noGrp="1"/>
          </p:cNvGraphicFramePr>
          <p:nvPr>
            <p:extLst>
              <p:ext uri="{D42A27DB-BD31-4B8C-83A1-F6EECF244321}">
                <p14:modId xmlns:p14="http://schemas.microsoft.com/office/powerpoint/2010/main" val="1002635289"/>
              </p:ext>
            </p:extLst>
          </p:nvPr>
        </p:nvGraphicFramePr>
        <p:xfrm>
          <a:off x="539552" y="2996952"/>
          <a:ext cx="8136903" cy="2502012"/>
        </p:xfrm>
        <a:graphic>
          <a:graphicData uri="http://schemas.openxmlformats.org/drawingml/2006/table">
            <a:tbl>
              <a:tblPr>
                <a:tableStyleId>{5C22544A-7EE6-4342-B048-85BDC9FD1C3A}</a:tableStyleId>
              </a:tblPr>
              <a:tblGrid>
                <a:gridCol w="4392488"/>
                <a:gridCol w="1800200"/>
                <a:gridCol w="1944215"/>
              </a:tblGrid>
              <a:tr h="495667">
                <a:tc>
                  <a:txBody>
                    <a:bodyPr/>
                    <a:lstStyle/>
                    <a:p>
                      <a:pPr algn="just">
                        <a:lnSpc>
                          <a:spcPct val="115000"/>
                        </a:lnSpc>
                        <a:spcAft>
                          <a:spcPts val="0"/>
                        </a:spcAft>
                      </a:pPr>
                      <a:r>
                        <a:rPr lang="az-Cyrl-AZ" sz="2800" dirty="0">
                          <a:effectLst/>
                        </a:rPr>
                        <a:t> </a:t>
                      </a:r>
                      <a:endParaRPr lang="ru-RU" sz="2800" dirty="0">
                        <a:effectLst/>
                        <a:latin typeface="Times New Roman"/>
                        <a:ea typeface="Times New Roman"/>
                      </a:endParaRPr>
                    </a:p>
                  </a:txBody>
                  <a:tcPr marL="68580" marR="68580" marT="0" marB="0"/>
                </a:tc>
                <a:tc>
                  <a:txBody>
                    <a:bodyPr/>
                    <a:lstStyle/>
                    <a:p>
                      <a:pPr algn="just">
                        <a:lnSpc>
                          <a:spcPct val="115000"/>
                        </a:lnSpc>
                        <a:spcAft>
                          <a:spcPts val="0"/>
                        </a:spcAft>
                      </a:pPr>
                      <a:r>
                        <a:rPr lang="az-Cyrl-AZ" sz="2800" dirty="0">
                          <a:effectLst/>
                        </a:rPr>
                        <a:t>Курс покупки</a:t>
                      </a:r>
                      <a:endParaRPr lang="ru-RU" sz="2800" dirty="0">
                        <a:effectLst/>
                        <a:latin typeface="Times New Roman"/>
                        <a:ea typeface="Times New Roman"/>
                      </a:endParaRPr>
                    </a:p>
                  </a:txBody>
                  <a:tcPr marL="68580" marR="68580" marT="0" marB="0"/>
                </a:tc>
                <a:tc>
                  <a:txBody>
                    <a:bodyPr/>
                    <a:lstStyle/>
                    <a:p>
                      <a:pPr algn="just">
                        <a:lnSpc>
                          <a:spcPct val="115000"/>
                        </a:lnSpc>
                        <a:spcAft>
                          <a:spcPts val="0"/>
                        </a:spcAft>
                      </a:pPr>
                      <a:r>
                        <a:rPr lang="az-Cyrl-AZ" sz="2800">
                          <a:effectLst/>
                        </a:rPr>
                        <a:t>Курс продажи</a:t>
                      </a:r>
                      <a:endParaRPr lang="ru-RU" sz="2800">
                        <a:effectLst/>
                        <a:latin typeface="Times New Roman"/>
                        <a:ea typeface="Times New Roman"/>
                      </a:endParaRPr>
                    </a:p>
                  </a:txBody>
                  <a:tcPr marL="68580" marR="68580" marT="0" marB="0"/>
                </a:tc>
              </a:tr>
              <a:tr h="495667">
                <a:tc>
                  <a:txBody>
                    <a:bodyPr/>
                    <a:lstStyle/>
                    <a:p>
                      <a:pPr algn="just">
                        <a:lnSpc>
                          <a:spcPct val="115000"/>
                        </a:lnSpc>
                        <a:spcAft>
                          <a:spcPts val="0"/>
                        </a:spcAft>
                      </a:pPr>
                      <a:r>
                        <a:rPr lang="az-Cyrl-AZ" sz="2800">
                          <a:effectLst/>
                        </a:rPr>
                        <a:t>Спот</a:t>
                      </a:r>
                      <a:endParaRPr lang="ru-RU" sz="2800">
                        <a:effectLst/>
                        <a:latin typeface="Times New Roman"/>
                        <a:ea typeface="Times New Roman"/>
                      </a:endParaRPr>
                    </a:p>
                  </a:txBody>
                  <a:tcPr marL="68580" marR="68580" marT="0" marB="0"/>
                </a:tc>
                <a:tc>
                  <a:txBody>
                    <a:bodyPr/>
                    <a:lstStyle/>
                    <a:p>
                      <a:pPr algn="just">
                        <a:lnSpc>
                          <a:spcPct val="115000"/>
                        </a:lnSpc>
                        <a:spcAft>
                          <a:spcPts val="0"/>
                        </a:spcAft>
                      </a:pPr>
                      <a:r>
                        <a:rPr lang="ru-RU" sz="2800">
                          <a:effectLst/>
                        </a:rPr>
                        <a:t>32,50</a:t>
                      </a:r>
                      <a:endParaRPr lang="ru-RU" sz="2800">
                        <a:effectLst/>
                        <a:latin typeface="Times New Roman"/>
                        <a:ea typeface="Times New Roman"/>
                      </a:endParaRPr>
                    </a:p>
                  </a:txBody>
                  <a:tcPr marL="68580" marR="68580" marT="0" marB="0"/>
                </a:tc>
                <a:tc>
                  <a:txBody>
                    <a:bodyPr/>
                    <a:lstStyle/>
                    <a:p>
                      <a:pPr algn="just">
                        <a:lnSpc>
                          <a:spcPct val="115000"/>
                        </a:lnSpc>
                        <a:spcAft>
                          <a:spcPts val="0"/>
                        </a:spcAft>
                      </a:pPr>
                      <a:r>
                        <a:rPr lang="ru-RU" sz="2800">
                          <a:effectLst/>
                        </a:rPr>
                        <a:t>33,00</a:t>
                      </a:r>
                      <a:endParaRPr lang="ru-RU" sz="2800">
                        <a:effectLst/>
                        <a:latin typeface="Times New Roman"/>
                        <a:ea typeface="Times New Roman"/>
                      </a:endParaRPr>
                    </a:p>
                  </a:txBody>
                  <a:tcPr marL="68580" marR="68580" marT="0" marB="0"/>
                </a:tc>
              </a:tr>
              <a:tr h="1024889">
                <a:tc>
                  <a:txBody>
                    <a:bodyPr/>
                    <a:lstStyle/>
                    <a:p>
                      <a:pPr algn="l">
                        <a:lnSpc>
                          <a:spcPct val="115000"/>
                        </a:lnSpc>
                        <a:spcAft>
                          <a:spcPts val="0"/>
                        </a:spcAft>
                      </a:pPr>
                      <a:r>
                        <a:rPr lang="ru-RU" sz="2800" dirty="0" smtClean="0">
                          <a:effectLst/>
                        </a:rPr>
                        <a:t>Форвардная</a:t>
                      </a:r>
                      <a:r>
                        <a:rPr lang="ru-RU" sz="2800" baseline="0" dirty="0" smtClean="0">
                          <a:effectLst/>
                        </a:rPr>
                        <a:t> п</a:t>
                      </a:r>
                      <a:r>
                        <a:rPr lang="az-Cyrl-AZ" sz="2800" dirty="0" smtClean="0">
                          <a:effectLst/>
                        </a:rPr>
                        <a:t>ремия </a:t>
                      </a:r>
                      <a:r>
                        <a:rPr lang="az-Cyrl-AZ" sz="2800" dirty="0">
                          <a:effectLst/>
                        </a:rPr>
                        <a:t>(дисконт) на 3 мес.</a:t>
                      </a:r>
                      <a:endParaRPr lang="ru-RU" sz="2800" dirty="0">
                        <a:effectLst/>
                        <a:latin typeface="Times New Roman"/>
                        <a:ea typeface="Times New Roman"/>
                      </a:endParaRPr>
                    </a:p>
                  </a:txBody>
                  <a:tcPr marL="68580" marR="68580" marT="0" marB="0"/>
                </a:tc>
                <a:tc>
                  <a:txBody>
                    <a:bodyPr/>
                    <a:lstStyle/>
                    <a:p>
                      <a:pPr algn="just">
                        <a:lnSpc>
                          <a:spcPct val="115000"/>
                        </a:lnSpc>
                        <a:spcAft>
                          <a:spcPts val="0"/>
                        </a:spcAft>
                      </a:pPr>
                      <a:r>
                        <a:rPr lang="az-Cyrl-AZ" sz="2800">
                          <a:effectLst/>
                        </a:rPr>
                        <a:t>0,50</a:t>
                      </a:r>
                      <a:endParaRPr lang="ru-RU" sz="2800">
                        <a:effectLst/>
                        <a:latin typeface="Times New Roman"/>
                        <a:ea typeface="Times New Roman"/>
                      </a:endParaRPr>
                    </a:p>
                  </a:txBody>
                  <a:tcPr marL="68580" marR="68580" marT="0" marB="0"/>
                </a:tc>
                <a:tc>
                  <a:txBody>
                    <a:bodyPr/>
                    <a:lstStyle/>
                    <a:p>
                      <a:pPr algn="just">
                        <a:lnSpc>
                          <a:spcPct val="115000"/>
                        </a:lnSpc>
                        <a:spcAft>
                          <a:spcPts val="0"/>
                        </a:spcAft>
                      </a:pPr>
                      <a:r>
                        <a:rPr lang="az-Cyrl-AZ" sz="2800" dirty="0">
                          <a:effectLst/>
                        </a:rPr>
                        <a:t>0,60</a:t>
                      </a:r>
                      <a:endParaRPr lang="ru-RU" sz="2800" dirty="0">
                        <a:effectLst/>
                        <a:latin typeface="Times New Roman"/>
                        <a:ea typeface="Times New Roman"/>
                      </a:endParaRPr>
                    </a:p>
                  </a:txBody>
                  <a:tcPr marL="68580" marR="68580" marT="0" marB="0"/>
                </a:tc>
              </a:tr>
            </a:tbl>
          </a:graphicData>
        </a:graphic>
      </p:graphicFrame>
      <p:sp>
        <p:nvSpPr>
          <p:cNvPr id="5" name="Номер слайда 4"/>
          <p:cNvSpPr>
            <a:spLocks noGrp="1"/>
          </p:cNvSpPr>
          <p:nvPr>
            <p:ph type="sldNum" sz="quarter" idx="12"/>
          </p:nvPr>
        </p:nvSpPr>
        <p:spPr/>
        <p:txBody>
          <a:bodyPr/>
          <a:lstStyle/>
          <a:p>
            <a:fld id="{B19B0651-EE4F-4900-A07F-96A6BFA9D0F0}" type="slidenum">
              <a:rPr lang="ru-RU" smtClean="0"/>
              <a:t>76</a:t>
            </a:fld>
            <a:endParaRPr lang="ru-RU"/>
          </a:p>
        </p:txBody>
      </p:sp>
    </p:spTree>
    <p:extLst>
      <p:ext uri="{BB962C8B-B14F-4D97-AF65-F5344CB8AC3E}">
        <p14:creationId xmlns:p14="http://schemas.microsoft.com/office/powerpoint/2010/main" val="25871175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az-Cyrl-AZ" b="1" dirty="0" smtClean="0"/>
              <a:t>Решение</a:t>
            </a:r>
            <a:endParaRPr lang="ru-RU" dirty="0"/>
          </a:p>
        </p:txBody>
      </p:sp>
      <p:sp>
        <p:nvSpPr>
          <p:cNvPr id="3" name="Объект 2"/>
          <p:cNvSpPr>
            <a:spLocks noGrp="1"/>
          </p:cNvSpPr>
          <p:nvPr>
            <p:ph idx="1"/>
          </p:nvPr>
        </p:nvSpPr>
        <p:spPr/>
        <p:txBody>
          <a:bodyPr>
            <a:normAutofit fontScale="85000" lnSpcReduction="20000"/>
          </a:bodyPr>
          <a:lstStyle/>
          <a:p>
            <a:pPr marL="0" indent="0">
              <a:buNone/>
            </a:pPr>
            <a:r>
              <a:rPr lang="az-Cyrl-AZ" dirty="0"/>
              <a:t>Средний спот-курс долларов США равен </a:t>
            </a:r>
            <a:r>
              <a:rPr lang="ru-RU" dirty="0"/>
              <a:t>32,75</a:t>
            </a:r>
            <a:r>
              <a:rPr lang="az-Cyrl-AZ" dirty="0"/>
              <a:t> руб за 1 доллар.</a:t>
            </a:r>
            <a:endParaRPr lang="ru-RU" dirty="0"/>
          </a:p>
          <a:p>
            <a:pPr marL="0" indent="0">
              <a:buNone/>
            </a:pPr>
            <a:r>
              <a:rPr lang="az-Cyrl-AZ" dirty="0"/>
              <a:t>Так как через три месяца по форвардному контракту банк будет покупать доллары (клиент продавать). то необходимо рассчитать форвардный курс покупки долларов.</a:t>
            </a:r>
            <a:endParaRPr lang="ru-RU" dirty="0"/>
          </a:p>
          <a:p>
            <a:pPr marL="0" indent="0">
              <a:buNone/>
            </a:pPr>
            <a:r>
              <a:rPr lang="az-Cyrl-AZ" dirty="0"/>
              <a:t>ФК = </a:t>
            </a:r>
            <a:r>
              <a:rPr lang="ru-RU" dirty="0"/>
              <a:t>32,50</a:t>
            </a:r>
            <a:r>
              <a:rPr lang="az-Cyrl-AZ" dirty="0"/>
              <a:t> + 0,50 = </a:t>
            </a:r>
            <a:r>
              <a:rPr lang="ru-RU" dirty="0" smtClean="0"/>
              <a:t>33,00.</a:t>
            </a:r>
            <a:endParaRPr lang="ru-RU" dirty="0"/>
          </a:p>
          <a:p>
            <a:pPr marL="0" indent="0">
              <a:buNone/>
            </a:pPr>
            <a:r>
              <a:rPr lang="az-Cyrl-AZ" dirty="0"/>
              <a:t>Отсюда стоимость контракта для клиента составит:</a:t>
            </a:r>
            <a:endParaRPr lang="ru-RU" dirty="0"/>
          </a:p>
          <a:p>
            <a:pPr marL="0" indent="0">
              <a:buNone/>
            </a:pPr>
            <a:r>
              <a:rPr lang="az-Cyrl-AZ" dirty="0"/>
              <a:t>Своп-стоимость = </a:t>
            </a:r>
            <a:r>
              <a:rPr lang="ru-RU" dirty="0"/>
              <a:t>33,00</a:t>
            </a:r>
            <a:r>
              <a:rPr lang="az-Cyrl-AZ" dirty="0"/>
              <a:t> – </a:t>
            </a:r>
            <a:r>
              <a:rPr lang="ru-RU" dirty="0"/>
              <a:t>32,75</a:t>
            </a:r>
            <a:r>
              <a:rPr lang="az-Cyrl-AZ" dirty="0"/>
              <a:t> = 0,</a:t>
            </a:r>
            <a:r>
              <a:rPr lang="ru-RU" dirty="0"/>
              <a:t>2</a:t>
            </a:r>
            <a:r>
              <a:rPr lang="az-Cyrl-AZ" dirty="0"/>
              <a:t>5.</a:t>
            </a:r>
            <a:endParaRPr lang="ru-RU" dirty="0"/>
          </a:p>
          <a:p>
            <a:pPr marL="0" indent="0">
              <a:buNone/>
            </a:pPr>
            <a:r>
              <a:rPr lang="az-Cyrl-AZ" dirty="0"/>
              <a:t>Таким образом, приобретение долларов клиентом на срок в 3 месяца будет стоить ему 0,</a:t>
            </a:r>
            <a:r>
              <a:rPr lang="ru-RU" dirty="0"/>
              <a:t>2</a:t>
            </a:r>
            <a:r>
              <a:rPr lang="az-Cyrl-AZ" dirty="0"/>
              <a:t>5 руб за 1 доллар</a:t>
            </a:r>
            <a:r>
              <a:rPr lang="az-Cyrl-AZ" dirty="0" smtClean="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77</a:t>
            </a:fld>
            <a:endParaRPr lang="ru-RU"/>
          </a:p>
        </p:txBody>
      </p:sp>
    </p:spTree>
    <p:extLst>
      <p:ext uri="{BB962C8B-B14F-4D97-AF65-F5344CB8AC3E}">
        <p14:creationId xmlns:p14="http://schemas.microsoft.com/office/powerpoint/2010/main" val="164878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az-Cyrl-AZ" dirty="0"/>
              <a:t>Процентные свопы </a:t>
            </a:r>
            <a:endParaRPr lang="ru-RU" dirty="0"/>
          </a:p>
        </p:txBody>
      </p:sp>
      <p:sp>
        <p:nvSpPr>
          <p:cNvPr id="3" name="Объект 2"/>
          <p:cNvSpPr>
            <a:spLocks noGrp="1"/>
          </p:cNvSpPr>
          <p:nvPr>
            <p:ph idx="1"/>
          </p:nvPr>
        </p:nvSpPr>
        <p:spPr/>
        <p:txBody>
          <a:bodyPr>
            <a:normAutofit fontScale="92500" lnSpcReduction="20000"/>
          </a:bodyPr>
          <a:lstStyle/>
          <a:p>
            <a:pPr marL="0" indent="0">
              <a:buNone/>
            </a:pPr>
            <a:r>
              <a:rPr lang="ru-RU" dirty="0"/>
              <a:t>Процентные свопы возникают когда одна сторона предоставляет некоторую сумму денег в одной валюте своему партнеру в обмен на эквивалентную сумму в другой валюте.</a:t>
            </a:r>
          </a:p>
          <a:p>
            <a:pPr marL="0" indent="0">
              <a:buNone/>
            </a:pPr>
            <a:r>
              <a:rPr lang="ru-RU" dirty="0"/>
              <a:t>Сделка процентного свопа на валютном рынке разделяется на три этапа: стороны обмениваются денежными суммами в разных валютах, затем осуществляются процентные платежи друг другу в течение срока соглашения о свопе, и при ликвидации свопа происходит обратный обмен валютами.</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78</a:t>
            </a:fld>
            <a:endParaRPr lang="ru-RU"/>
          </a:p>
        </p:txBody>
      </p:sp>
    </p:spTree>
    <p:extLst>
      <p:ext uri="{BB962C8B-B14F-4D97-AF65-F5344CB8AC3E}">
        <p14:creationId xmlns:p14="http://schemas.microsoft.com/office/powerpoint/2010/main" val="30826819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77500" lnSpcReduction="20000"/>
          </a:bodyPr>
          <a:lstStyle/>
          <a:p>
            <a:r>
              <a:rPr lang="az-Cyrl-AZ" dirty="0"/>
              <a:t>Процентные свопы могут применяться в тех случаях, когда одна фирма может иметь лучший доступ на рынки капитала, чем другая. </a:t>
            </a:r>
            <a:endParaRPr lang="az-Cyrl-AZ" dirty="0" smtClean="0"/>
          </a:p>
          <a:p>
            <a:r>
              <a:rPr lang="az-Cyrl-AZ" dirty="0" smtClean="0"/>
              <a:t>Например</a:t>
            </a:r>
            <a:r>
              <a:rPr lang="az-Cyrl-AZ" dirty="0"/>
              <a:t>, американская фирма может легко осуществлять займы в США, но может не иметь таких благоприятных возможностей доступа на рынки капитала Германии. </a:t>
            </a:r>
            <a:endParaRPr lang="az-Cyrl-AZ" dirty="0" smtClean="0"/>
          </a:p>
          <a:p>
            <a:r>
              <a:rPr lang="az-Cyrl-AZ" dirty="0" smtClean="0"/>
              <a:t>Аналогично</a:t>
            </a:r>
            <a:r>
              <a:rPr lang="az-Cyrl-AZ" dirty="0"/>
              <a:t>, немецкая фирма может иметь хорошие возможности заимствования у себя на родине, но плохие возможности в США. </a:t>
            </a:r>
            <a:endParaRPr lang="az-Cyrl-AZ" dirty="0" smtClean="0"/>
          </a:p>
          <a:p>
            <a:r>
              <a:rPr lang="az-Cyrl-AZ" dirty="0" smtClean="0"/>
              <a:t>Путем </a:t>
            </a:r>
            <a:r>
              <a:rPr lang="az-Cyrl-AZ" dirty="0"/>
              <a:t>использования свопа обе фирмы могут использовать сравнительные преимущества друг друга, чтобы сократить свою стоимость заимствования.</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79</a:t>
            </a:fld>
            <a:endParaRPr lang="ru-RU"/>
          </a:p>
        </p:txBody>
      </p:sp>
    </p:spTree>
    <p:extLst>
      <p:ext uri="{BB962C8B-B14F-4D97-AF65-F5344CB8AC3E}">
        <p14:creationId xmlns:p14="http://schemas.microsoft.com/office/powerpoint/2010/main" val="10378770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Cyrl-AZ" dirty="0"/>
              <a:t>Основные элементы мировой валютной системы</a:t>
            </a:r>
            <a:endParaRPr lang="ru-RU" dirty="0"/>
          </a:p>
        </p:txBody>
      </p:sp>
      <p:sp>
        <p:nvSpPr>
          <p:cNvPr id="3" name="Объект 2"/>
          <p:cNvSpPr>
            <a:spLocks noGrp="1"/>
          </p:cNvSpPr>
          <p:nvPr>
            <p:ph idx="1"/>
          </p:nvPr>
        </p:nvSpPr>
        <p:spPr/>
        <p:txBody>
          <a:bodyPr>
            <a:normAutofit fontScale="92500"/>
          </a:bodyPr>
          <a:lstStyle/>
          <a:p>
            <a:pPr lvl="0"/>
            <a:r>
              <a:rPr lang="ru-RU" dirty="0"/>
              <a:t>Функциональные формы мировых денег</a:t>
            </a:r>
          </a:p>
          <a:p>
            <a:pPr lvl="0"/>
            <a:r>
              <a:rPr lang="ru-RU" dirty="0"/>
              <a:t>Условия взаимной конвертируемости валют</a:t>
            </a:r>
          </a:p>
          <a:p>
            <a:pPr lvl="0"/>
            <a:r>
              <a:rPr lang="ru-RU" dirty="0"/>
              <a:t>Унифицированный режим валютных паритетов </a:t>
            </a:r>
          </a:p>
          <a:p>
            <a:pPr lvl="0"/>
            <a:r>
              <a:rPr lang="ru-RU" dirty="0"/>
              <a:t>Регламентация режимов валютных курсов </a:t>
            </a:r>
          </a:p>
          <a:p>
            <a:pPr lvl="0"/>
            <a:r>
              <a:rPr lang="ru-RU" dirty="0"/>
              <a:t>Межгосударственное регулирование валютных ограничений </a:t>
            </a:r>
          </a:p>
          <a:p>
            <a:pPr lvl="0"/>
            <a:r>
              <a:rPr lang="ru-RU" dirty="0"/>
              <a:t>Межгосударственное регулирование международной валютной ликвидности</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8</a:t>
            </a:fld>
            <a:endParaRPr lang="ru-RU"/>
          </a:p>
        </p:txBody>
      </p:sp>
    </p:spTree>
    <p:extLst>
      <p:ext uri="{BB962C8B-B14F-4D97-AF65-F5344CB8AC3E}">
        <p14:creationId xmlns:p14="http://schemas.microsoft.com/office/powerpoint/2010/main" val="31532603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Cyrl-AZ" dirty="0"/>
              <a:t>Ставки заимствований для двух фирм в двух валютах</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873338725"/>
              </p:ext>
            </p:extLst>
          </p:nvPr>
        </p:nvGraphicFramePr>
        <p:xfrm>
          <a:off x="467544" y="1988840"/>
          <a:ext cx="7992889" cy="2194560"/>
        </p:xfrm>
        <a:graphic>
          <a:graphicData uri="http://schemas.openxmlformats.org/drawingml/2006/table">
            <a:tbl>
              <a:tblPr firstRow="1" firstCol="1" bandRow="1">
                <a:tableStyleId>{5C22544A-7EE6-4342-B048-85BDC9FD1C3A}</a:tableStyleId>
              </a:tblPr>
              <a:tblGrid>
                <a:gridCol w="2664018"/>
                <a:gridCol w="2664018"/>
                <a:gridCol w="2664853"/>
              </a:tblGrid>
              <a:tr h="0">
                <a:tc>
                  <a:txBody>
                    <a:bodyPr/>
                    <a:lstStyle/>
                    <a:p>
                      <a:pPr>
                        <a:spcAft>
                          <a:spcPts val="0"/>
                        </a:spcAft>
                      </a:pPr>
                      <a:r>
                        <a:rPr lang="ru-RU" sz="3600">
                          <a:effectLst/>
                        </a:rPr>
                        <a:t>Фирма</a:t>
                      </a:r>
                      <a:endParaRPr lang="ru-RU" sz="3600">
                        <a:effectLst/>
                        <a:latin typeface="Times New Roman"/>
                        <a:ea typeface="Times New Roman"/>
                      </a:endParaRPr>
                    </a:p>
                  </a:txBody>
                  <a:tcPr marL="68580" marR="68580" marT="0" marB="0"/>
                </a:tc>
                <a:tc>
                  <a:txBody>
                    <a:bodyPr/>
                    <a:lstStyle/>
                    <a:p>
                      <a:pPr algn="ctr">
                        <a:spcAft>
                          <a:spcPts val="0"/>
                        </a:spcAft>
                      </a:pPr>
                      <a:r>
                        <a:rPr lang="ru-RU" sz="3600">
                          <a:effectLst/>
                        </a:rPr>
                        <a:t>Ставка в долларах, %</a:t>
                      </a:r>
                      <a:endParaRPr lang="ru-RU" sz="3600">
                        <a:effectLst/>
                        <a:latin typeface="Times New Roman"/>
                        <a:ea typeface="Times New Roman"/>
                      </a:endParaRPr>
                    </a:p>
                  </a:txBody>
                  <a:tcPr marL="68580" marR="68580" marT="0" marB="0"/>
                </a:tc>
                <a:tc>
                  <a:txBody>
                    <a:bodyPr/>
                    <a:lstStyle/>
                    <a:p>
                      <a:pPr algn="ctr">
                        <a:spcAft>
                          <a:spcPts val="0"/>
                        </a:spcAft>
                      </a:pPr>
                      <a:r>
                        <a:rPr lang="ru-RU" sz="3600">
                          <a:effectLst/>
                        </a:rPr>
                        <a:t>Ставка в Евро, %</a:t>
                      </a:r>
                      <a:endParaRPr lang="ru-RU" sz="3600">
                        <a:effectLst/>
                        <a:latin typeface="Times New Roman"/>
                        <a:ea typeface="Times New Roman"/>
                      </a:endParaRPr>
                    </a:p>
                  </a:txBody>
                  <a:tcPr marL="68580" marR="68580" marT="0" marB="0"/>
                </a:tc>
              </a:tr>
              <a:tr h="0">
                <a:tc>
                  <a:txBody>
                    <a:bodyPr/>
                    <a:lstStyle/>
                    <a:p>
                      <a:pPr>
                        <a:spcAft>
                          <a:spcPts val="0"/>
                        </a:spcAft>
                      </a:pPr>
                      <a:r>
                        <a:rPr lang="ru-RU" sz="3600">
                          <a:effectLst/>
                        </a:rPr>
                        <a:t>Сторона А</a:t>
                      </a:r>
                      <a:endParaRPr lang="ru-RU" sz="3600">
                        <a:effectLst/>
                        <a:latin typeface="Times New Roman"/>
                        <a:ea typeface="Times New Roman"/>
                      </a:endParaRPr>
                    </a:p>
                  </a:txBody>
                  <a:tcPr marL="68580" marR="68580" marT="0" marB="0"/>
                </a:tc>
                <a:tc>
                  <a:txBody>
                    <a:bodyPr/>
                    <a:lstStyle/>
                    <a:p>
                      <a:pPr algn="ctr">
                        <a:spcAft>
                          <a:spcPts val="0"/>
                        </a:spcAft>
                      </a:pPr>
                      <a:r>
                        <a:rPr lang="ru-RU" sz="3600">
                          <a:effectLst/>
                        </a:rPr>
                        <a:t>10</a:t>
                      </a:r>
                      <a:endParaRPr lang="ru-RU" sz="3600">
                        <a:effectLst/>
                        <a:latin typeface="Times New Roman"/>
                        <a:ea typeface="Times New Roman"/>
                      </a:endParaRPr>
                    </a:p>
                  </a:txBody>
                  <a:tcPr marL="68580" marR="68580" marT="0" marB="0"/>
                </a:tc>
                <a:tc>
                  <a:txBody>
                    <a:bodyPr/>
                    <a:lstStyle/>
                    <a:p>
                      <a:pPr algn="ctr">
                        <a:spcAft>
                          <a:spcPts val="0"/>
                        </a:spcAft>
                      </a:pPr>
                      <a:r>
                        <a:rPr lang="ru-RU" sz="3600">
                          <a:effectLst/>
                        </a:rPr>
                        <a:t>7</a:t>
                      </a:r>
                      <a:endParaRPr lang="ru-RU" sz="3600">
                        <a:effectLst/>
                        <a:latin typeface="Times New Roman"/>
                        <a:ea typeface="Times New Roman"/>
                      </a:endParaRPr>
                    </a:p>
                  </a:txBody>
                  <a:tcPr marL="68580" marR="68580" marT="0" marB="0"/>
                </a:tc>
              </a:tr>
              <a:tr h="0">
                <a:tc>
                  <a:txBody>
                    <a:bodyPr/>
                    <a:lstStyle/>
                    <a:p>
                      <a:pPr>
                        <a:spcAft>
                          <a:spcPts val="0"/>
                        </a:spcAft>
                      </a:pPr>
                      <a:r>
                        <a:rPr lang="ru-RU" sz="3600">
                          <a:effectLst/>
                        </a:rPr>
                        <a:t>Сторона Б</a:t>
                      </a:r>
                      <a:endParaRPr lang="ru-RU" sz="3600">
                        <a:effectLst/>
                        <a:latin typeface="Times New Roman"/>
                        <a:ea typeface="Times New Roman"/>
                      </a:endParaRPr>
                    </a:p>
                  </a:txBody>
                  <a:tcPr marL="68580" marR="68580" marT="0" marB="0"/>
                </a:tc>
                <a:tc>
                  <a:txBody>
                    <a:bodyPr/>
                    <a:lstStyle/>
                    <a:p>
                      <a:pPr algn="ctr">
                        <a:spcAft>
                          <a:spcPts val="0"/>
                        </a:spcAft>
                      </a:pPr>
                      <a:r>
                        <a:rPr lang="ru-RU" sz="3600">
                          <a:effectLst/>
                        </a:rPr>
                        <a:t>9</a:t>
                      </a:r>
                      <a:endParaRPr lang="ru-RU" sz="3600">
                        <a:effectLst/>
                        <a:latin typeface="Times New Roman"/>
                        <a:ea typeface="Times New Roman"/>
                      </a:endParaRPr>
                    </a:p>
                  </a:txBody>
                  <a:tcPr marL="68580" marR="68580" marT="0" marB="0"/>
                </a:tc>
                <a:tc>
                  <a:txBody>
                    <a:bodyPr/>
                    <a:lstStyle/>
                    <a:p>
                      <a:pPr algn="ctr">
                        <a:spcAft>
                          <a:spcPts val="0"/>
                        </a:spcAft>
                      </a:pPr>
                      <a:r>
                        <a:rPr lang="ru-RU" sz="3600" dirty="0">
                          <a:effectLst/>
                        </a:rPr>
                        <a:t>8</a:t>
                      </a:r>
                      <a:endParaRPr lang="ru-RU" sz="3600" dirty="0">
                        <a:effectLst/>
                        <a:latin typeface="Times New Roman"/>
                        <a:ea typeface="Times New Roman"/>
                      </a:endParaRPr>
                    </a:p>
                  </a:txBody>
                  <a:tcPr marL="68580" marR="68580" marT="0" marB="0"/>
                </a:tc>
              </a:tr>
            </a:tbl>
          </a:graphicData>
        </a:graphic>
      </p:graphicFrame>
      <p:sp>
        <p:nvSpPr>
          <p:cNvPr id="3" name="Номер слайда 2"/>
          <p:cNvSpPr>
            <a:spLocks noGrp="1"/>
          </p:cNvSpPr>
          <p:nvPr>
            <p:ph type="sldNum" sz="quarter" idx="12"/>
          </p:nvPr>
        </p:nvSpPr>
        <p:spPr/>
        <p:txBody>
          <a:bodyPr/>
          <a:lstStyle/>
          <a:p>
            <a:fld id="{B19B0651-EE4F-4900-A07F-96A6BFA9D0F0}" type="slidenum">
              <a:rPr lang="ru-RU" smtClean="0"/>
              <a:t>80</a:t>
            </a:fld>
            <a:endParaRPr lang="ru-RU"/>
          </a:p>
        </p:txBody>
      </p:sp>
    </p:spTree>
    <p:extLst>
      <p:ext uri="{BB962C8B-B14F-4D97-AF65-F5344CB8AC3E}">
        <p14:creationId xmlns:p14="http://schemas.microsoft.com/office/powerpoint/2010/main" val="1367077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70000" lnSpcReduction="20000"/>
          </a:bodyPr>
          <a:lstStyle/>
          <a:p>
            <a:r>
              <a:rPr lang="az-Cyrl-AZ" dirty="0"/>
              <a:t>В результате заключенного своп соглашения сторона А занимает в местном банке 10 млн. Евро под 7% годовых. Сторона Б рассчитывает эквивалентную сумму в долларах, это будет 12,5 млн. долл. по курсу 1,25 и занимает такую сумму в банке своей страны под 9% </a:t>
            </a:r>
            <a:r>
              <a:rPr lang="az-Cyrl-AZ" dirty="0" smtClean="0"/>
              <a:t>годовых. </a:t>
            </a:r>
          </a:p>
          <a:p>
            <a:r>
              <a:rPr lang="az-Cyrl-AZ" dirty="0" smtClean="0"/>
              <a:t>Затем </a:t>
            </a:r>
            <a:r>
              <a:rPr lang="az-Cyrl-AZ" dirty="0"/>
              <a:t>обе стороны меняются валютами, что позволяет каждой из них привлечь иностранный капитал. </a:t>
            </a:r>
            <a:endParaRPr lang="az-Cyrl-AZ" dirty="0" smtClean="0"/>
          </a:p>
          <a:p>
            <a:r>
              <a:rPr lang="az-Cyrl-AZ" dirty="0" smtClean="0"/>
              <a:t>В </a:t>
            </a:r>
            <a:r>
              <a:rPr lang="az-Cyrl-AZ" dirty="0"/>
              <a:t>дальнейшем Сторона А будет платить Стороне Б проценты в Евро по ставке 8% (под такую ставку Сторона А могла бы получить финансирование в других источниках) годовых и своему банку проценты в долларах по ставке 9% годовых. Наоборот, Сторона Б будет платить Стороне А проценты в долларах по ставке 9% (под такую ставку Сторона Б могла бы получить финансирование в других источниках) годовых и своему банку проценты в Евро по ставке 7% годовых </a:t>
            </a:r>
            <a:r>
              <a:rPr lang="az-Cyrl-AZ" dirty="0" smtClean="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81</a:t>
            </a:fld>
            <a:endParaRPr lang="ru-RU"/>
          </a:p>
        </p:txBody>
      </p:sp>
    </p:spTree>
    <p:extLst>
      <p:ext uri="{BB962C8B-B14F-4D97-AF65-F5344CB8AC3E}">
        <p14:creationId xmlns:p14="http://schemas.microsoft.com/office/powerpoint/2010/main" val="343392313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az-Cyrl-AZ" sz="3200" dirty="0"/>
              <a:t>Денежные потоки двух заемщиков, заключивших соглашение о процентном свопе на валютном рынке</a:t>
            </a:r>
            <a:endParaRPr lang="ru-RU" sz="3200" dirty="0"/>
          </a:p>
        </p:txBody>
      </p:sp>
      <p:sp>
        <p:nvSpPr>
          <p:cNvPr id="3" name="Объект 2"/>
          <p:cNvSpPr>
            <a:spLocks noGrp="1"/>
          </p:cNvSpPr>
          <p:nvPr>
            <p:ph idx="1"/>
          </p:nvPr>
        </p:nvSpPr>
        <p:spPr/>
        <p:txBody>
          <a:bodyPr/>
          <a:lstStyle/>
          <a:p>
            <a:endParaRPr lang="ru-RU" dirty="0"/>
          </a:p>
        </p:txBody>
      </p:sp>
      <p:pic>
        <p:nvPicPr>
          <p:cNvPr id="4" name="Рисунок 3"/>
          <p:cNvPicPr/>
          <p:nvPr/>
        </p:nvPicPr>
        <p:blipFill>
          <a:blip r:embed="rId2"/>
          <a:stretch>
            <a:fillRect/>
          </a:stretch>
        </p:blipFill>
        <p:spPr>
          <a:xfrm>
            <a:off x="179512" y="1484784"/>
            <a:ext cx="8964488" cy="5040560"/>
          </a:xfrm>
          <a:prstGeom prst="rect">
            <a:avLst/>
          </a:prstGeom>
        </p:spPr>
      </p:pic>
      <p:sp>
        <p:nvSpPr>
          <p:cNvPr id="5" name="Номер слайда 4"/>
          <p:cNvSpPr>
            <a:spLocks noGrp="1"/>
          </p:cNvSpPr>
          <p:nvPr>
            <p:ph type="sldNum" sz="quarter" idx="12"/>
          </p:nvPr>
        </p:nvSpPr>
        <p:spPr/>
        <p:txBody>
          <a:bodyPr/>
          <a:lstStyle/>
          <a:p>
            <a:fld id="{B19B0651-EE4F-4900-A07F-96A6BFA9D0F0}" type="slidenum">
              <a:rPr lang="ru-RU" smtClean="0"/>
              <a:t>82</a:t>
            </a:fld>
            <a:endParaRPr lang="ru-RU"/>
          </a:p>
        </p:txBody>
      </p:sp>
    </p:spTree>
    <p:extLst>
      <p:ext uri="{BB962C8B-B14F-4D97-AF65-F5344CB8AC3E}">
        <p14:creationId xmlns:p14="http://schemas.microsoft.com/office/powerpoint/2010/main" val="70275739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az-Cyrl-AZ" dirty="0"/>
              <a:t>Таким образом, обе фирмы получают кредит в необходимой иностранной валюте по более низкой ставке, чем она бы была в случае обращения за кредитом напрямую в иностранный банк. В целом сторона А экономит на процентах 0,8 млн. – 0,7 млн. = 0,1 млн. Евро, а Сторона Б экономит на процентах 1,25 млн. – 1,125 млн. = 0,125 млн. </a:t>
            </a:r>
            <a:r>
              <a:rPr lang="az-Cyrl-AZ" dirty="0" smtClean="0"/>
              <a:t>долларов.</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83</a:t>
            </a:fld>
            <a:endParaRPr lang="ru-RU"/>
          </a:p>
        </p:txBody>
      </p:sp>
    </p:spTree>
    <p:extLst>
      <p:ext uri="{BB962C8B-B14F-4D97-AF65-F5344CB8AC3E}">
        <p14:creationId xmlns:p14="http://schemas.microsoft.com/office/powerpoint/2010/main" val="5836108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2.10. Характеристика </a:t>
            </a:r>
            <a:r>
              <a:rPr lang="ru-RU" dirty="0" smtClean="0"/>
              <a:t/>
            </a:r>
            <a:br>
              <a:rPr lang="ru-RU" dirty="0" smtClean="0"/>
            </a:br>
            <a:r>
              <a:rPr lang="ru-RU" dirty="0" smtClean="0"/>
              <a:t>биржевых рынков</a:t>
            </a:r>
            <a:endParaRPr lang="ru-RU" dirty="0"/>
          </a:p>
        </p:txBody>
      </p:sp>
      <p:sp>
        <p:nvSpPr>
          <p:cNvPr id="3" name="Объект 2"/>
          <p:cNvSpPr>
            <a:spLocks noGrp="1"/>
          </p:cNvSpPr>
          <p:nvPr>
            <p:ph idx="1"/>
          </p:nvPr>
        </p:nvSpPr>
        <p:spPr/>
        <p:txBody>
          <a:bodyPr>
            <a:normAutofit/>
          </a:bodyPr>
          <a:lstStyle/>
          <a:p>
            <a:r>
              <a:rPr lang="az-Cyrl-AZ" dirty="0" smtClean="0"/>
              <a:t>Сущность </a:t>
            </a:r>
            <a:r>
              <a:rPr lang="az-Cyrl-AZ" dirty="0"/>
              <a:t>фьючерсных операций сходна с форвардными сделками. Фьючерсные операции осуществляются также с поставкой валюты на срок более 3 дней со дня заключения сделки и при этом цена исполнения контракта в будущем определяется в день заключения сделки.</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84</a:t>
            </a:fld>
            <a:endParaRPr lang="ru-RU"/>
          </a:p>
        </p:txBody>
      </p:sp>
    </p:spTree>
    <p:extLst>
      <p:ext uri="{BB962C8B-B14F-4D97-AF65-F5344CB8AC3E}">
        <p14:creationId xmlns:p14="http://schemas.microsoft.com/office/powerpoint/2010/main" val="171451702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az-Cyrl-AZ" dirty="0"/>
              <a:t>Отличие </a:t>
            </a:r>
            <a:r>
              <a:rPr lang="az-Cyrl-AZ" dirty="0" smtClean="0"/>
              <a:t>фьючерсов </a:t>
            </a:r>
            <a:r>
              <a:rPr lang="az-Cyrl-AZ" dirty="0"/>
              <a:t>от </a:t>
            </a:r>
            <a:r>
              <a:rPr lang="az-Cyrl-AZ" dirty="0" smtClean="0"/>
              <a:t>форвардов</a:t>
            </a:r>
            <a:endParaRPr lang="ru-RU" dirty="0"/>
          </a:p>
        </p:txBody>
      </p:sp>
      <p:sp>
        <p:nvSpPr>
          <p:cNvPr id="3" name="Объект 2"/>
          <p:cNvSpPr>
            <a:spLocks noGrp="1"/>
          </p:cNvSpPr>
          <p:nvPr>
            <p:ph idx="1"/>
          </p:nvPr>
        </p:nvSpPr>
        <p:spPr/>
        <p:txBody>
          <a:bodyPr>
            <a:normAutofit fontScale="77500" lnSpcReduction="20000"/>
          </a:bodyPr>
          <a:lstStyle/>
          <a:p>
            <a:pPr lvl="0"/>
            <a:r>
              <a:rPr lang="az-Cyrl-AZ" dirty="0"/>
              <a:t>фьючерсные операции осуществляются на биржевом рынке, а форвардные – на межбанковском. Поэтому сроки исполнения фьючерсных контрактов привязаны к определенным датам и стандартизированы по срокам, объемам и условиям поставки. В случае форвардных контрактов срок и объемы сделки определяются по взаимной договоренности сторон,</a:t>
            </a:r>
            <a:endParaRPr lang="ru-RU" dirty="0"/>
          </a:p>
          <a:p>
            <a:pPr lvl="0"/>
            <a:r>
              <a:rPr lang="az-Cyrl-AZ" dirty="0"/>
              <a:t>фьючерсные операции совершаются с ограниченным кругом валют. При форвардных контрактах круг валют значительно шире,</a:t>
            </a:r>
            <a:endParaRPr lang="ru-RU" dirty="0"/>
          </a:p>
          <a:p>
            <a:pPr lvl="0"/>
            <a:r>
              <a:rPr lang="az-Cyrl-AZ" dirty="0"/>
              <a:t>фьючерсный рынок доступен не только крупным инвесторам, но и мелким. Форвардный же рынок ограничен тем, что минимальная сумма для сделки составляет 500 тыс. долларов США</a:t>
            </a:r>
            <a:r>
              <a:rPr lang="az-Cyrl-AZ" dirty="0" smtClean="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85</a:t>
            </a:fld>
            <a:endParaRPr lang="ru-RU"/>
          </a:p>
        </p:txBody>
      </p:sp>
    </p:spTree>
    <p:extLst>
      <p:ext uri="{BB962C8B-B14F-4D97-AF65-F5344CB8AC3E}">
        <p14:creationId xmlns:p14="http://schemas.microsoft.com/office/powerpoint/2010/main" val="27033173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20000"/>
          </a:bodyPr>
          <a:lstStyle/>
          <a:p>
            <a:pPr lvl="0"/>
            <a:r>
              <a:rPr lang="az-Cyrl-AZ" dirty="0"/>
              <a:t>фьючерсные операции на 95% заканчиваются заключением обратной сделки, при этом реальной поставки валюты не осуществляется. Участники операции получают лишь разность между первоначальной ценой контракта и ценой, существующей в день заключения обратной сделки. При форвардах до 95% всех сделок заканчиваются поставкой валюты по контракту,</a:t>
            </a:r>
            <a:endParaRPr lang="ru-RU" dirty="0"/>
          </a:p>
          <a:p>
            <a:pPr lvl="0"/>
            <a:r>
              <a:rPr lang="az-Cyrl-AZ" dirty="0"/>
              <a:t>фьючерсные сделки стоят дешевле, так как стандартизированы.</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86</a:t>
            </a:fld>
            <a:endParaRPr lang="ru-RU"/>
          </a:p>
        </p:txBody>
      </p:sp>
    </p:spTree>
    <p:extLst>
      <p:ext uri="{BB962C8B-B14F-4D97-AF65-F5344CB8AC3E}">
        <p14:creationId xmlns:p14="http://schemas.microsoft.com/office/powerpoint/2010/main" val="9965797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Валютные опционы</a:t>
            </a:r>
            <a:endParaRPr lang="ru-RU" dirty="0"/>
          </a:p>
        </p:txBody>
      </p:sp>
      <p:sp>
        <p:nvSpPr>
          <p:cNvPr id="3" name="Объект 2"/>
          <p:cNvSpPr>
            <a:spLocks noGrp="1"/>
          </p:cNvSpPr>
          <p:nvPr>
            <p:ph idx="1"/>
          </p:nvPr>
        </p:nvSpPr>
        <p:spPr/>
        <p:txBody>
          <a:bodyPr/>
          <a:lstStyle/>
          <a:p>
            <a:r>
              <a:rPr lang="az-Cyrl-AZ" dirty="0"/>
              <a:t>опционный контракт – это не обязательство, а право на обмен валюты в будущем по заранее установленному курсу.</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87</a:t>
            </a:fld>
            <a:endParaRPr lang="ru-RU"/>
          </a:p>
        </p:txBody>
      </p:sp>
    </p:spTree>
    <p:extLst>
      <p:ext uri="{BB962C8B-B14F-4D97-AF65-F5344CB8AC3E}">
        <p14:creationId xmlns:p14="http://schemas.microsoft.com/office/powerpoint/2010/main" val="220402471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Условия исполнения </a:t>
            </a:r>
            <a:r>
              <a:rPr lang="az-Cyrl-AZ" b="1" dirty="0"/>
              <a:t>опциона</a:t>
            </a:r>
            <a:endParaRPr lang="ru-RU" dirty="0"/>
          </a:p>
        </p:txBody>
      </p:sp>
      <mc:AlternateContent xmlns:mc="http://schemas.openxmlformats.org/markup-compatibility/2006" xmlns:a14="http://schemas.microsoft.com/office/drawing/2010/main">
        <mc:Choice Requires="a14">
          <p:graphicFrame>
            <p:nvGraphicFramePr>
              <p:cNvPr id="7" name="Объект 6"/>
              <p:cNvGraphicFramePr>
                <a:graphicFrameLocks noGrp="1"/>
              </p:cNvGraphicFramePr>
              <p:nvPr>
                <p:ph idx="1"/>
                <p:extLst>
                  <p:ext uri="{D42A27DB-BD31-4B8C-83A1-F6EECF244321}">
                    <p14:modId xmlns:p14="http://schemas.microsoft.com/office/powerpoint/2010/main" val="3990482231"/>
                  </p:ext>
                </p:extLst>
              </p:nvPr>
            </p:nvGraphicFramePr>
            <p:xfrm>
              <a:off x="683568" y="1556792"/>
              <a:ext cx="7776864" cy="2839212"/>
            </p:xfrm>
            <a:graphic>
              <a:graphicData uri="http://schemas.openxmlformats.org/drawingml/2006/table">
                <a:tbl>
                  <a:tblPr>
                    <a:tableStyleId>{5C22544A-7EE6-4342-B048-85BDC9FD1C3A}</a:tableStyleId>
                  </a:tblPr>
                  <a:tblGrid>
                    <a:gridCol w="3889269"/>
                    <a:gridCol w="3887595"/>
                  </a:tblGrid>
                  <a:tr h="0">
                    <a:tc>
                      <a:txBody>
                        <a:bodyPr/>
                        <a:lstStyle/>
                        <a:p>
                          <a:pPr algn="just">
                            <a:lnSpc>
                              <a:spcPct val="115000"/>
                            </a:lnSpc>
                            <a:spcAft>
                              <a:spcPts val="0"/>
                            </a:spcAft>
                          </a:pPr>
                          <a:r>
                            <a:rPr lang="az-Cyrl-AZ" sz="1800">
                              <a:effectLst/>
                            </a:rPr>
                            <a:t>Валютный опцион на покупку иностранной валюты</a:t>
                          </a:r>
                          <a:endParaRPr lang="ru-RU" sz="1800">
                            <a:effectLst/>
                            <a:latin typeface="Times New Roman"/>
                            <a:ea typeface="Times New Roman"/>
                          </a:endParaRPr>
                        </a:p>
                      </a:txBody>
                      <a:tcPr marL="68580" marR="68580" marT="0" marB="0"/>
                    </a:tc>
                    <a:tc>
                      <a:txBody>
                        <a:bodyPr/>
                        <a:lstStyle/>
                        <a:p>
                          <a:pPr algn="just">
                            <a:lnSpc>
                              <a:spcPct val="115000"/>
                            </a:lnSpc>
                            <a:spcAft>
                              <a:spcPts val="0"/>
                            </a:spcAft>
                          </a:pPr>
                          <a:r>
                            <a:rPr lang="az-Cyrl-AZ" sz="1800">
                              <a:effectLst/>
                            </a:rPr>
                            <a:t>Валютный опцион на продажу иностранной валюты</a:t>
                          </a:r>
                          <a:endParaRPr lang="ru-RU" sz="1800">
                            <a:effectLst/>
                            <a:latin typeface="Times New Roman"/>
                            <a:ea typeface="Times New Roman"/>
                          </a:endParaRPr>
                        </a:p>
                      </a:txBody>
                      <a:tcPr marL="68580" marR="68580" marT="0" marB="0"/>
                    </a:tc>
                  </a:tr>
                  <a:tr h="0">
                    <a:tc>
                      <a:txBody>
                        <a:bodyPr/>
                        <a:lstStyle/>
                        <a:p>
                          <a:pPr algn="just">
                            <a:lnSpc>
                              <a:spcPct val="115000"/>
                            </a:lnSpc>
                            <a:spcAft>
                              <a:spcPts val="0"/>
                            </a:spcAft>
                          </a:pPr>
                          <a:r>
                            <a:rPr lang="az-Cyrl-AZ" sz="1800" dirty="0">
                              <a:effectLst/>
                            </a:rPr>
                            <a:t>1. В том случае, если опцион на покупку валюты </a:t>
                          </a:r>
                          <a:r>
                            <a:rPr lang="ru-RU" sz="1800" dirty="0">
                              <a:effectLst/>
                            </a:rPr>
                            <a:t>исполняется</a:t>
                          </a:r>
                          <a:r>
                            <a:rPr lang="az-Cyrl-AZ" sz="1800" dirty="0">
                              <a:effectLst/>
                            </a:rPr>
                            <a:t>, затраты покупателя валюты составят:</a:t>
                          </a:r>
                          <a:endParaRPr lang="ru-RU" sz="1800" dirty="0">
                            <a:effectLst/>
                          </a:endParaRPr>
                        </a:p>
                        <a:p>
                          <a:pPr algn="ctr">
                            <a:lnSpc>
                              <a:spcPct val="115000"/>
                            </a:lnSpc>
                            <a:spcAft>
                              <a:spcPts val="0"/>
                            </a:spcAft>
                          </a:pPr>
                          <a14:m>
                            <m:oMath xmlns:m="http://schemas.openxmlformats.org/officeDocument/2006/math">
                              <m:sSub>
                                <m:sSubPr>
                                  <m:ctrlPr>
                                    <a:rPr lang="ru-RU" sz="1800" i="1">
                                      <a:effectLst/>
                                      <a:latin typeface="Cambria Math"/>
                                    </a:rPr>
                                  </m:ctrlPr>
                                </m:sSubPr>
                                <m:e>
                                  <m:r>
                                    <a:rPr lang="ru-RU" sz="1800">
                                      <a:effectLst/>
                                      <a:latin typeface="Cambria Math"/>
                                    </a:rPr>
                                    <m:t>𝑅</m:t>
                                  </m:r>
                                </m:e>
                                <m:sub>
                                  <m:r>
                                    <a:rPr lang="ru-RU" sz="1800">
                                      <a:effectLst/>
                                      <a:latin typeface="Cambria Math"/>
                                    </a:rPr>
                                    <m:t>𝑜𝑒</m:t>
                                  </m:r>
                                </m:sub>
                              </m:sSub>
                              <m:r>
                                <a:rPr lang="ru-RU" sz="1800">
                                  <a:effectLst/>
                                  <a:latin typeface="Cambria Math"/>
                                </a:rPr>
                                <m:t>=</m:t>
                              </m:r>
                              <m:sSub>
                                <m:sSubPr>
                                  <m:ctrlPr>
                                    <a:rPr lang="ru-RU" sz="1800" i="1">
                                      <a:effectLst/>
                                      <a:latin typeface="Cambria Math"/>
                                    </a:rPr>
                                  </m:ctrlPr>
                                </m:sSubPr>
                                <m:e>
                                  <m:r>
                                    <a:rPr lang="ru-RU" sz="1800">
                                      <a:effectLst/>
                                      <a:latin typeface="Cambria Math"/>
                                    </a:rPr>
                                    <m:t>𝑅</m:t>
                                  </m:r>
                                </m:e>
                                <m:sub>
                                  <m:r>
                                    <a:rPr lang="ru-RU" sz="1800">
                                      <a:effectLst/>
                                      <a:latin typeface="Cambria Math"/>
                                    </a:rPr>
                                    <m:t>𝑜</m:t>
                                  </m:r>
                                </m:sub>
                              </m:sSub>
                              <m:r>
                                <a:rPr lang="ru-RU" sz="1800">
                                  <a:effectLst/>
                                  <a:latin typeface="Cambria Math"/>
                                </a:rPr>
                                <m:t>+</m:t>
                              </m:r>
                              <m:r>
                                <a:rPr lang="ru-RU" sz="1800">
                                  <a:effectLst/>
                                  <a:latin typeface="Cambria Math"/>
                                </a:rPr>
                                <m:t>𝑃</m:t>
                              </m:r>
                            </m:oMath>
                          </a14:m>
                          <a:r>
                            <a:rPr lang="ru-RU" sz="1800" dirty="0">
                              <a:effectLst/>
                            </a:rPr>
                            <a:t>,</a:t>
                          </a:r>
                        </a:p>
                        <a:p>
                          <a:pPr algn="just">
                            <a:lnSpc>
                              <a:spcPct val="115000"/>
                            </a:lnSpc>
                            <a:spcAft>
                              <a:spcPts val="0"/>
                            </a:spcAft>
                          </a:pPr>
                          <a:r>
                            <a:rPr lang="az-Cyrl-AZ" sz="1800" dirty="0">
                              <a:effectLst/>
                            </a:rPr>
                            <a:t>где </a:t>
                          </a:r>
                          <a14:m>
                            <m:oMath xmlns:m="http://schemas.openxmlformats.org/officeDocument/2006/math">
                              <m:sSub>
                                <m:sSubPr>
                                  <m:ctrlPr>
                                    <a:rPr lang="ru-RU" sz="1800" i="1">
                                      <a:effectLst/>
                                      <a:latin typeface="Cambria Math"/>
                                    </a:rPr>
                                  </m:ctrlPr>
                                </m:sSubPr>
                                <m:e>
                                  <m:r>
                                    <a:rPr lang="ru-RU" sz="1800">
                                      <a:effectLst/>
                                      <a:latin typeface="Cambria Math"/>
                                    </a:rPr>
                                    <m:t>𝑅</m:t>
                                  </m:r>
                                </m:e>
                                <m:sub>
                                  <m:r>
                                    <a:rPr lang="ru-RU" sz="1800">
                                      <a:effectLst/>
                                      <a:latin typeface="Cambria Math"/>
                                    </a:rPr>
                                    <m:t>𝑜</m:t>
                                  </m:r>
                                </m:sub>
                              </m:sSub>
                            </m:oMath>
                          </a14:m>
                          <a:r>
                            <a:rPr lang="az-Cyrl-AZ" sz="1800" dirty="0">
                              <a:effectLst/>
                            </a:rPr>
                            <a:t> –</a:t>
                          </a:r>
                          <a:r>
                            <a:rPr lang="ru-RU" sz="1800" dirty="0">
                              <a:effectLst/>
                            </a:rPr>
                            <a:t> валютный курс исполнения опциона;</a:t>
                          </a:r>
                        </a:p>
                        <a:p>
                          <a:pPr algn="just">
                            <a:lnSpc>
                              <a:spcPct val="115000"/>
                            </a:lnSpc>
                            <a:spcAft>
                              <a:spcPts val="0"/>
                            </a:spcAft>
                          </a:pPr>
                          <a14:m>
                            <m:oMath xmlns:m="http://schemas.openxmlformats.org/officeDocument/2006/math">
                              <m:r>
                                <a:rPr lang="ru-RU" sz="1800">
                                  <a:effectLst/>
                                  <a:latin typeface="Cambria Math"/>
                                </a:rPr>
                                <m:t>𝑃</m:t>
                              </m:r>
                            </m:oMath>
                          </a14:m>
                          <a:r>
                            <a:rPr lang="az-Cyrl-AZ" sz="1800" dirty="0">
                              <a:effectLst/>
                            </a:rPr>
                            <a:t> –</a:t>
                          </a:r>
                          <a:r>
                            <a:rPr lang="ru-RU" sz="1800" dirty="0">
                              <a:effectLst/>
                            </a:rPr>
                            <a:t> премия за </a:t>
                          </a:r>
                          <a:r>
                            <a:rPr lang="az-Cyrl-AZ" sz="1800" dirty="0">
                              <a:effectLst/>
                            </a:rPr>
                            <a:t>опцион</a:t>
                          </a:r>
                          <a:r>
                            <a:rPr lang="ru-RU" sz="1800" dirty="0">
                              <a:effectLst/>
                            </a:rPr>
                            <a:t>.</a:t>
                          </a:r>
                          <a:endParaRPr lang="ru-RU" sz="1800" dirty="0">
                            <a:effectLst/>
                            <a:latin typeface="Times New Roman"/>
                            <a:ea typeface="Times New Roman"/>
                          </a:endParaRPr>
                        </a:p>
                      </a:txBody>
                      <a:tcPr marL="68580" marR="68580" marT="0" marB="0"/>
                    </a:tc>
                    <a:tc>
                      <a:txBody>
                        <a:bodyPr/>
                        <a:lstStyle/>
                        <a:p>
                          <a:pPr algn="just">
                            <a:lnSpc>
                              <a:spcPct val="115000"/>
                            </a:lnSpc>
                            <a:spcAft>
                              <a:spcPts val="0"/>
                            </a:spcAft>
                          </a:pPr>
                          <a:r>
                            <a:rPr lang="az-Cyrl-AZ" sz="1800" dirty="0">
                              <a:effectLst/>
                            </a:rPr>
                            <a:t>1. В том случае, если опцион на продажу  валюты</a:t>
                          </a:r>
                          <a:r>
                            <a:rPr lang="ru-RU" sz="1800" dirty="0">
                              <a:effectLst/>
                            </a:rPr>
                            <a:t> исполняется</a:t>
                          </a:r>
                          <a:r>
                            <a:rPr lang="az-Cyrl-AZ" sz="1800" dirty="0">
                              <a:effectLst/>
                            </a:rPr>
                            <a:t>, доходы продавца валюты составят:</a:t>
                          </a:r>
                          <a:endParaRPr lang="ru-RU" sz="1800" dirty="0">
                            <a:effectLst/>
                          </a:endParaRPr>
                        </a:p>
                        <a:p>
                          <a:pPr algn="ctr">
                            <a:lnSpc>
                              <a:spcPct val="115000"/>
                            </a:lnSpc>
                            <a:spcAft>
                              <a:spcPts val="0"/>
                            </a:spcAft>
                          </a:pPr>
                          <a14:m>
                            <m:oMath xmlns:m="http://schemas.openxmlformats.org/officeDocument/2006/math">
                              <m:sSub>
                                <m:sSubPr>
                                  <m:ctrlPr>
                                    <a:rPr lang="ru-RU" sz="1800" i="1">
                                      <a:effectLst/>
                                      <a:latin typeface="Cambria Math"/>
                                    </a:rPr>
                                  </m:ctrlPr>
                                </m:sSubPr>
                                <m:e>
                                  <m:r>
                                    <a:rPr lang="ru-RU" sz="1800">
                                      <a:effectLst/>
                                      <a:latin typeface="Cambria Math"/>
                                    </a:rPr>
                                    <m:t>𝑅</m:t>
                                  </m:r>
                                </m:e>
                                <m:sub>
                                  <m:r>
                                    <a:rPr lang="ru-RU" sz="1800">
                                      <a:effectLst/>
                                      <a:latin typeface="Cambria Math"/>
                                    </a:rPr>
                                    <m:t>𝑜𝑒</m:t>
                                  </m:r>
                                </m:sub>
                              </m:sSub>
                              <m:r>
                                <a:rPr lang="ru-RU" sz="1800">
                                  <a:effectLst/>
                                  <a:latin typeface="Cambria Math"/>
                                </a:rPr>
                                <m:t>=</m:t>
                              </m:r>
                              <m:sSub>
                                <m:sSubPr>
                                  <m:ctrlPr>
                                    <a:rPr lang="ru-RU" sz="1800" i="1">
                                      <a:effectLst/>
                                      <a:latin typeface="Cambria Math"/>
                                    </a:rPr>
                                  </m:ctrlPr>
                                </m:sSubPr>
                                <m:e>
                                  <m:r>
                                    <a:rPr lang="ru-RU" sz="1800">
                                      <a:effectLst/>
                                      <a:latin typeface="Cambria Math"/>
                                    </a:rPr>
                                    <m:t>𝑅</m:t>
                                  </m:r>
                                </m:e>
                                <m:sub>
                                  <m:r>
                                    <a:rPr lang="ru-RU" sz="1800">
                                      <a:effectLst/>
                                      <a:latin typeface="Cambria Math"/>
                                    </a:rPr>
                                    <m:t>𝑜</m:t>
                                  </m:r>
                                </m:sub>
                              </m:sSub>
                              <m:r>
                                <a:rPr lang="ru-RU" sz="1800">
                                  <a:effectLst/>
                                  <a:latin typeface="Cambria Math"/>
                                </a:rPr>
                                <m:t>−</m:t>
                              </m:r>
                              <m:r>
                                <a:rPr lang="ru-RU" sz="1800">
                                  <a:effectLst/>
                                  <a:latin typeface="Cambria Math"/>
                                </a:rPr>
                                <m:t>𝑃</m:t>
                              </m:r>
                            </m:oMath>
                          </a14:m>
                          <a:r>
                            <a:rPr lang="ru-RU" sz="1800" dirty="0">
                              <a:effectLst/>
                            </a:rPr>
                            <a:t>,</a:t>
                          </a:r>
                        </a:p>
                        <a:p>
                          <a:pPr algn="just">
                            <a:lnSpc>
                              <a:spcPct val="115000"/>
                            </a:lnSpc>
                            <a:spcAft>
                              <a:spcPts val="0"/>
                            </a:spcAft>
                          </a:pPr>
                          <a:r>
                            <a:rPr lang="az-Cyrl-AZ" sz="1800" dirty="0">
                              <a:effectLst/>
                            </a:rPr>
                            <a:t>где </a:t>
                          </a:r>
                          <a14:m>
                            <m:oMath xmlns:m="http://schemas.openxmlformats.org/officeDocument/2006/math">
                              <m:sSub>
                                <m:sSubPr>
                                  <m:ctrlPr>
                                    <a:rPr lang="ru-RU" sz="1800" i="1">
                                      <a:effectLst/>
                                      <a:latin typeface="Cambria Math"/>
                                    </a:rPr>
                                  </m:ctrlPr>
                                </m:sSubPr>
                                <m:e>
                                  <m:r>
                                    <a:rPr lang="ru-RU" sz="1800">
                                      <a:effectLst/>
                                      <a:latin typeface="Cambria Math"/>
                                    </a:rPr>
                                    <m:t>𝑅</m:t>
                                  </m:r>
                                </m:e>
                                <m:sub>
                                  <m:r>
                                    <a:rPr lang="ru-RU" sz="1800">
                                      <a:effectLst/>
                                      <a:latin typeface="Cambria Math"/>
                                    </a:rPr>
                                    <m:t>𝑜</m:t>
                                  </m:r>
                                </m:sub>
                              </m:sSub>
                            </m:oMath>
                          </a14:m>
                          <a:r>
                            <a:rPr lang="az-Cyrl-AZ" sz="1800" dirty="0">
                              <a:effectLst/>
                            </a:rPr>
                            <a:t> – </a:t>
                          </a:r>
                          <a:r>
                            <a:rPr lang="ru-RU" sz="1800" dirty="0">
                              <a:effectLst/>
                            </a:rPr>
                            <a:t>валютный курс исполнения опциона;</a:t>
                          </a:r>
                        </a:p>
                        <a:p>
                          <a:pPr algn="just">
                            <a:lnSpc>
                              <a:spcPct val="115000"/>
                            </a:lnSpc>
                            <a:spcAft>
                              <a:spcPts val="0"/>
                            </a:spcAft>
                          </a:pPr>
                          <a14:m>
                            <m:oMath xmlns:m="http://schemas.openxmlformats.org/officeDocument/2006/math">
                              <m:r>
                                <a:rPr lang="ru-RU" sz="1800">
                                  <a:effectLst/>
                                  <a:latin typeface="Cambria Math"/>
                                </a:rPr>
                                <m:t>𝑃</m:t>
                              </m:r>
                            </m:oMath>
                          </a14:m>
                          <a:r>
                            <a:rPr lang="az-Cyrl-AZ" sz="1800" dirty="0">
                              <a:effectLst/>
                            </a:rPr>
                            <a:t> – </a:t>
                          </a:r>
                          <a:r>
                            <a:rPr lang="ru-RU" sz="1800" dirty="0" smtClean="0">
                              <a:effectLst/>
                            </a:rPr>
                            <a:t>премия за </a:t>
                          </a:r>
                          <a:r>
                            <a:rPr lang="az-Cyrl-AZ" sz="1800" dirty="0" smtClean="0">
                              <a:effectLst/>
                            </a:rPr>
                            <a:t>опцион</a:t>
                          </a:r>
                          <a:r>
                            <a:rPr lang="ru-RU" sz="1800" dirty="0" smtClean="0">
                              <a:effectLst/>
                            </a:rPr>
                            <a:t>.</a:t>
                          </a:r>
                          <a:endParaRPr lang="ru-RU" sz="1800" dirty="0">
                            <a:effectLst/>
                            <a:latin typeface="Times New Roman"/>
                            <a:ea typeface="Times New Roman"/>
                          </a:endParaRPr>
                        </a:p>
                      </a:txBody>
                      <a:tcPr marL="68580" marR="68580" marT="0" marB="0"/>
                    </a:tc>
                  </a:tr>
                </a:tbl>
              </a:graphicData>
            </a:graphic>
          </p:graphicFrame>
        </mc:Choice>
        <mc:Fallback xmlns="">
          <p:graphicFrame>
            <p:nvGraphicFramePr>
              <p:cNvPr id="7" name="Объект 6"/>
              <p:cNvGraphicFramePr>
                <a:graphicFrameLocks noGrp="1"/>
              </p:cNvGraphicFramePr>
              <p:nvPr>
                <p:ph idx="1"/>
                <p:extLst>
                  <p:ext uri="{D42A27DB-BD31-4B8C-83A1-F6EECF244321}">
                    <p14:modId xmlns:p14="http://schemas.microsoft.com/office/powerpoint/2010/main" val="3990482231"/>
                  </p:ext>
                </p:extLst>
              </p:nvPr>
            </p:nvGraphicFramePr>
            <p:xfrm>
              <a:off x="683568" y="1556792"/>
              <a:ext cx="7776864" cy="2819210"/>
            </p:xfrm>
            <a:graphic>
              <a:graphicData uri="http://schemas.openxmlformats.org/drawingml/2006/table">
                <a:tbl>
                  <a:tblPr>
                    <a:tableStyleId>{5C22544A-7EE6-4342-B048-85BDC9FD1C3A}</a:tableStyleId>
                  </a:tblPr>
                  <a:tblGrid>
                    <a:gridCol w="3889269"/>
                    <a:gridCol w="3887595"/>
                  </a:tblGrid>
                  <a:tr h="630936">
                    <a:tc>
                      <a:txBody>
                        <a:bodyPr/>
                        <a:lstStyle/>
                        <a:p>
                          <a:pPr algn="just">
                            <a:lnSpc>
                              <a:spcPct val="115000"/>
                            </a:lnSpc>
                            <a:spcAft>
                              <a:spcPts val="0"/>
                            </a:spcAft>
                          </a:pPr>
                          <a:r>
                            <a:rPr lang="az-Cyrl-AZ" sz="1800">
                              <a:effectLst/>
                            </a:rPr>
                            <a:t>Валютный опцион на покупку иностранной валюты</a:t>
                          </a:r>
                          <a:endParaRPr lang="ru-RU" sz="1800">
                            <a:effectLst/>
                            <a:latin typeface="Times New Roman"/>
                            <a:ea typeface="Times New Roman"/>
                          </a:endParaRPr>
                        </a:p>
                      </a:txBody>
                      <a:tcPr marL="68580" marR="68580" marT="0" marB="0"/>
                    </a:tc>
                    <a:tc>
                      <a:txBody>
                        <a:bodyPr/>
                        <a:lstStyle/>
                        <a:p>
                          <a:pPr algn="just">
                            <a:lnSpc>
                              <a:spcPct val="115000"/>
                            </a:lnSpc>
                            <a:spcAft>
                              <a:spcPts val="0"/>
                            </a:spcAft>
                          </a:pPr>
                          <a:r>
                            <a:rPr lang="az-Cyrl-AZ" sz="1800">
                              <a:effectLst/>
                            </a:rPr>
                            <a:t>Валютный опцион на продажу иностранной валюты</a:t>
                          </a:r>
                          <a:endParaRPr lang="ru-RU" sz="1800">
                            <a:effectLst/>
                            <a:latin typeface="Times New Roman"/>
                            <a:ea typeface="Times New Roman"/>
                          </a:endParaRPr>
                        </a:p>
                      </a:txBody>
                      <a:tcPr marL="68580" marR="68580" marT="0" marB="0"/>
                    </a:tc>
                  </a:tr>
                  <a:tr h="2188274">
                    <a:tc>
                      <a:txBody>
                        <a:bodyPr/>
                        <a:lstStyle/>
                        <a:p>
                          <a:endParaRPr lang="ru-RU"/>
                        </a:p>
                      </a:txBody>
                      <a:tcPr marL="68580" marR="68580" marT="0" marB="0">
                        <a:blipFill rotWithShape="1">
                          <a:blip r:embed="rId2"/>
                          <a:stretch>
                            <a:fillRect t="-31198" r="-100000" b="-6407"/>
                          </a:stretch>
                        </a:blipFill>
                      </a:tcPr>
                    </a:tc>
                    <a:tc>
                      <a:txBody>
                        <a:bodyPr/>
                        <a:lstStyle/>
                        <a:p>
                          <a:endParaRPr lang="ru-RU"/>
                        </a:p>
                      </a:txBody>
                      <a:tcPr marL="68580" marR="68580" marT="0" marB="0">
                        <a:blipFill rotWithShape="1">
                          <a:blip r:embed="rId2"/>
                          <a:stretch>
                            <a:fillRect l="-100000" t="-31198" b="-6407"/>
                          </a:stretch>
                        </a:blipFill>
                      </a:tcPr>
                    </a:tc>
                  </a:tr>
                </a:tbl>
              </a:graphicData>
            </a:graphic>
          </p:graphicFrame>
        </mc:Fallback>
      </mc:AlternateContent>
      <p:sp>
        <p:nvSpPr>
          <p:cNvPr id="8" name="Номер слайда 7"/>
          <p:cNvSpPr>
            <a:spLocks noGrp="1"/>
          </p:cNvSpPr>
          <p:nvPr>
            <p:ph type="sldNum" sz="quarter" idx="12"/>
          </p:nvPr>
        </p:nvSpPr>
        <p:spPr/>
        <p:txBody>
          <a:bodyPr/>
          <a:lstStyle/>
          <a:p>
            <a:fld id="{B19B0651-EE4F-4900-A07F-96A6BFA9D0F0}" type="slidenum">
              <a:rPr lang="ru-RU" smtClean="0"/>
              <a:t>88</a:t>
            </a:fld>
            <a:endParaRPr lang="ru-RU"/>
          </a:p>
        </p:txBody>
      </p:sp>
    </p:spTree>
    <p:extLst>
      <p:ext uri="{BB962C8B-B14F-4D97-AF65-F5344CB8AC3E}">
        <p14:creationId xmlns:p14="http://schemas.microsoft.com/office/powerpoint/2010/main" val="243325947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6" name="Объект 5"/>
              <p:cNvGraphicFramePr>
                <a:graphicFrameLocks noGrp="1"/>
              </p:cNvGraphicFramePr>
              <p:nvPr>
                <p:ph idx="1"/>
                <p:extLst>
                  <p:ext uri="{D42A27DB-BD31-4B8C-83A1-F6EECF244321}">
                    <p14:modId xmlns:p14="http://schemas.microsoft.com/office/powerpoint/2010/main" val="2673589271"/>
                  </p:ext>
                </p:extLst>
              </p:nvPr>
            </p:nvGraphicFramePr>
            <p:xfrm>
              <a:off x="467544" y="548680"/>
              <a:ext cx="7992888" cy="5047488"/>
            </p:xfrm>
            <a:graphic>
              <a:graphicData uri="http://schemas.openxmlformats.org/drawingml/2006/table">
                <a:tbl>
                  <a:tblPr>
                    <a:tableStyleId>{5C22544A-7EE6-4342-B048-85BDC9FD1C3A}</a:tableStyleId>
                  </a:tblPr>
                  <a:tblGrid>
                    <a:gridCol w="3997305"/>
                    <a:gridCol w="3995583"/>
                  </a:tblGrid>
                  <a:tr h="364158">
                    <a:tc>
                      <a:txBody>
                        <a:bodyPr/>
                        <a:lstStyle/>
                        <a:p>
                          <a:pPr algn="just">
                            <a:lnSpc>
                              <a:spcPct val="115000"/>
                            </a:lnSpc>
                            <a:spcAft>
                              <a:spcPts val="0"/>
                            </a:spcAft>
                          </a:pPr>
                          <a:r>
                            <a:rPr lang="az-Cyrl-AZ" sz="1800" dirty="0">
                              <a:effectLst/>
                            </a:rPr>
                            <a:t>Валютный опцион на покупку иностранной валюты</a:t>
                          </a:r>
                          <a:endParaRPr lang="ru-RU" sz="1800" dirty="0">
                            <a:effectLst/>
                            <a:latin typeface="Times New Roman"/>
                            <a:ea typeface="Times New Roman"/>
                          </a:endParaRPr>
                        </a:p>
                      </a:txBody>
                      <a:tcPr marL="50892" marR="50892" marT="0" marB="0"/>
                    </a:tc>
                    <a:tc>
                      <a:txBody>
                        <a:bodyPr/>
                        <a:lstStyle/>
                        <a:p>
                          <a:pPr algn="just">
                            <a:lnSpc>
                              <a:spcPct val="115000"/>
                            </a:lnSpc>
                            <a:spcAft>
                              <a:spcPts val="0"/>
                            </a:spcAft>
                          </a:pPr>
                          <a:r>
                            <a:rPr lang="az-Cyrl-AZ" sz="1800">
                              <a:effectLst/>
                            </a:rPr>
                            <a:t>Валютный опцион на продажу иностранной валюты</a:t>
                          </a:r>
                          <a:endParaRPr lang="ru-RU" sz="1800">
                            <a:effectLst/>
                            <a:latin typeface="Times New Roman"/>
                            <a:ea typeface="Times New Roman"/>
                          </a:endParaRPr>
                        </a:p>
                      </a:txBody>
                      <a:tcPr marL="50892" marR="50892" marT="0" marB="0"/>
                    </a:tc>
                  </a:tr>
                  <a:tr h="1092474">
                    <a:tc>
                      <a:txBody>
                        <a:bodyPr/>
                        <a:lstStyle/>
                        <a:p>
                          <a:pPr algn="just">
                            <a:lnSpc>
                              <a:spcPct val="115000"/>
                            </a:lnSpc>
                            <a:spcAft>
                              <a:spcPts val="0"/>
                            </a:spcAft>
                          </a:pPr>
                          <a:r>
                            <a:rPr lang="az-Cyrl-AZ" sz="1800" dirty="0">
                              <a:effectLst/>
                            </a:rPr>
                            <a:t>2. В том случае, если опцион не </a:t>
                          </a:r>
                          <a:r>
                            <a:rPr lang="ru-RU" sz="1800" dirty="0">
                              <a:effectLst/>
                            </a:rPr>
                            <a:t>исполняется</a:t>
                          </a:r>
                          <a:r>
                            <a:rPr lang="az-Cyrl-AZ" sz="1800" dirty="0">
                              <a:effectLst/>
                            </a:rPr>
                            <a:t>, затраты покупателя валюты составят:</a:t>
                          </a:r>
                          <a:endParaRPr lang="ru-RU" sz="1800" dirty="0">
                            <a:effectLst/>
                          </a:endParaRPr>
                        </a:p>
                        <a:p>
                          <a:pPr algn="ctr">
                            <a:lnSpc>
                              <a:spcPct val="115000"/>
                            </a:lnSpc>
                            <a:spcAft>
                              <a:spcPts val="0"/>
                            </a:spcAft>
                          </a:pPr>
                          <a14:m>
                            <m:oMath xmlns:m="http://schemas.openxmlformats.org/officeDocument/2006/math">
                              <m:sSub>
                                <m:sSubPr>
                                  <m:ctrlPr>
                                    <a:rPr lang="ru-RU" sz="1800" i="1">
                                      <a:effectLst/>
                                      <a:latin typeface="Cambria Math"/>
                                    </a:rPr>
                                  </m:ctrlPr>
                                </m:sSubPr>
                                <m:e>
                                  <m:r>
                                    <a:rPr lang="ru-RU" sz="1800">
                                      <a:effectLst/>
                                      <a:latin typeface="Cambria Math"/>
                                    </a:rPr>
                                    <m:t>𝑅</m:t>
                                  </m:r>
                                </m:e>
                                <m:sub>
                                  <m:r>
                                    <a:rPr lang="ru-RU" sz="1800">
                                      <a:effectLst/>
                                      <a:latin typeface="Cambria Math"/>
                                    </a:rPr>
                                    <m:t>𝑡𝑒</m:t>
                                  </m:r>
                                </m:sub>
                              </m:sSub>
                              <m:r>
                                <a:rPr lang="ru-RU" sz="1800">
                                  <a:effectLst/>
                                  <a:latin typeface="Cambria Math"/>
                                </a:rPr>
                                <m:t>=</m:t>
                              </m:r>
                              <m:sSub>
                                <m:sSubPr>
                                  <m:ctrlPr>
                                    <a:rPr lang="ru-RU" sz="1800" i="1">
                                      <a:effectLst/>
                                      <a:latin typeface="Cambria Math"/>
                                    </a:rPr>
                                  </m:ctrlPr>
                                </m:sSubPr>
                                <m:e>
                                  <m:r>
                                    <a:rPr lang="ru-RU" sz="1800">
                                      <a:effectLst/>
                                      <a:latin typeface="Cambria Math"/>
                                    </a:rPr>
                                    <m:t>𝑅</m:t>
                                  </m:r>
                                </m:e>
                                <m:sub>
                                  <m:r>
                                    <a:rPr lang="ru-RU" sz="1800">
                                      <a:effectLst/>
                                      <a:latin typeface="Cambria Math"/>
                                    </a:rPr>
                                    <m:t>𝑡</m:t>
                                  </m:r>
                                </m:sub>
                              </m:sSub>
                              <m:r>
                                <a:rPr lang="ru-RU" sz="1800">
                                  <a:effectLst/>
                                  <a:latin typeface="Cambria Math"/>
                                </a:rPr>
                                <m:t>+</m:t>
                              </m:r>
                              <m:r>
                                <a:rPr lang="ru-RU" sz="1800">
                                  <a:effectLst/>
                                  <a:latin typeface="Cambria Math"/>
                                </a:rPr>
                                <m:t>𝑃</m:t>
                              </m:r>
                            </m:oMath>
                          </a14:m>
                          <a:r>
                            <a:rPr lang="ru-RU" sz="1800" dirty="0">
                              <a:effectLst/>
                            </a:rPr>
                            <a:t>,</a:t>
                          </a:r>
                        </a:p>
                        <a:p>
                          <a:pPr algn="just">
                            <a:lnSpc>
                              <a:spcPct val="115000"/>
                            </a:lnSpc>
                            <a:spcAft>
                              <a:spcPts val="0"/>
                            </a:spcAft>
                          </a:pPr>
                          <a:r>
                            <a:rPr lang="az-Cyrl-AZ" sz="1800" dirty="0">
                              <a:effectLst/>
                            </a:rPr>
                            <a:t>где </a:t>
                          </a:r>
                          <a14:m>
                            <m:oMath xmlns:m="http://schemas.openxmlformats.org/officeDocument/2006/math">
                              <m:sSub>
                                <m:sSubPr>
                                  <m:ctrlPr>
                                    <a:rPr lang="ru-RU" sz="1800" i="1">
                                      <a:effectLst/>
                                      <a:latin typeface="Cambria Math"/>
                                    </a:rPr>
                                  </m:ctrlPr>
                                </m:sSubPr>
                                <m:e>
                                  <m:r>
                                    <a:rPr lang="ru-RU" sz="1800">
                                      <a:effectLst/>
                                      <a:latin typeface="Cambria Math"/>
                                    </a:rPr>
                                    <m:t>𝑅</m:t>
                                  </m:r>
                                </m:e>
                                <m:sub>
                                  <m:r>
                                    <a:rPr lang="ru-RU" sz="1800">
                                      <a:effectLst/>
                                      <a:latin typeface="Cambria Math"/>
                                    </a:rPr>
                                    <m:t>𝑡</m:t>
                                  </m:r>
                                </m:sub>
                              </m:sSub>
                            </m:oMath>
                          </a14:m>
                          <a:r>
                            <a:rPr lang="az-Cyrl-AZ" sz="1800" dirty="0">
                              <a:effectLst/>
                            </a:rPr>
                            <a:t> – текущий рыночный курс </a:t>
                          </a:r>
                          <a:r>
                            <a:rPr lang="ru-RU" sz="1800" dirty="0">
                              <a:effectLst/>
                            </a:rPr>
                            <a:t>продажи </a:t>
                          </a:r>
                          <a:r>
                            <a:rPr lang="az-Cyrl-AZ" sz="1800" dirty="0">
                              <a:effectLst/>
                            </a:rPr>
                            <a:t>валюты</a:t>
                          </a:r>
                          <a:endParaRPr lang="ru-RU" sz="1800" dirty="0">
                            <a:effectLst/>
                            <a:latin typeface="Times New Roman"/>
                            <a:ea typeface="Times New Roman"/>
                          </a:endParaRPr>
                        </a:p>
                      </a:txBody>
                      <a:tcPr marL="50892" marR="50892" marT="0" marB="0"/>
                    </a:tc>
                    <a:tc>
                      <a:txBody>
                        <a:bodyPr/>
                        <a:lstStyle/>
                        <a:p>
                          <a:pPr algn="just">
                            <a:lnSpc>
                              <a:spcPct val="115000"/>
                            </a:lnSpc>
                            <a:spcAft>
                              <a:spcPts val="0"/>
                            </a:spcAft>
                          </a:pPr>
                          <a:r>
                            <a:rPr lang="az-Cyrl-AZ" sz="1800" dirty="0">
                              <a:effectLst/>
                            </a:rPr>
                            <a:t>2. В том случае, если опцион не </a:t>
                          </a:r>
                          <a:r>
                            <a:rPr lang="ru-RU" sz="1800" dirty="0">
                              <a:effectLst/>
                            </a:rPr>
                            <a:t>исполняется</a:t>
                          </a:r>
                          <a:r>
                            <a:rPr lang="az-Cyrl-AZ" sz="1800" dirty="0">
                              <a:effectLst/>
                            </a:rPr>
                            <a:t>, доходы продавца валюты составят:</a:t>
                          </a:r>
                          <a:endParaRPr lang="ru-RU" sz="1800" dirty="0">
                            <a:effectLst/>
                          </a:endParaRPr>
                        </a:p>
                        <a:p>
                          <a:pPr algn="ctr">
                            <a:lnSpc>
                              <a:spcPct val="115000"/>
                            </a:lnSpc>
                            <a:spcAft>
                              <a:spcPts val="0"/>
                            </a:spcAft>
                          </a:pPr>
                          <a14:m>
                            <m:oMath xmlns:m="http://schemas.openxmlformats.org/officeDocument/2006/math">
                              <m:sSub>
                                <m:sSubPr>
                                  <m:ctrlPr>
                                    <a:rPr lang="ru-RU" sz="1800" i="1">
                                      <a:effectLst/>
                                      <a:latin typeface="Cambria Math"/>
                                    </a:rPr>
                                  </m:ctrlPr>
                                </m:sSubPr>
                                <m:e>
                                  <m:r>
                                    <a:rPr lang="ru-RU" sz="1800">
                                      <a:effectLst/>
                                      <a:latin typeface="Cambria Math"/>
                                    </a:rPr>
                                    <m:t>𝑅</m:t>
                                  </m:r>
                                </m:e>
                                <m:sub>
                                  <m:r>
                                    <a:rPr lang="ru-RU" sz="1800">
                                      <a:effectLst/>
                                      <a:latin typeface="Cambria Math"/>
                                    </a:rPr>
                                    <m:t>𝑡𝑒</m:t>
                                  </m:r>
                                </m:sub>
                              </m:sSub>
                              <m:r>
                                <a:rPr lang="ru-RU" sz="1800">
                                  <a:effectLst/>
                                  <a:latin typeface="Cambria Math"/>
                                </a:rPr>
                                <m:t>=</m:t>
                              </m:r>
                              <m:sSub>
                                <m:sSubPr>
                                  <m:ctrlPr>
                                    <a:rPr lang="ru-RU" sz="1800" i="1">
                                      <a:effectLst/>
                                      <a:latin typeface="Cambria Math"/>
                                    </a:rPr>
                                  </m:ctrlPr>
                                </m:sSubPr>
                                <m:e>
                                  <m:r>
                                    <a:rPr lang="ru-RU" sz="1800">
                                      <a:effectLst/>
                                      <a:latin typeface="Cambria Math"/>
                                    </a:rPr>
                                    <m:t>𝑅</m:t>
                                  </m:r>
                                </m:e>
                                <m:sub>
                                  <m:r>
                                    <a:rPr lang="ru-RU" sz="1800">
                                      <a:effectLst/>
                                      <a:latin typeface="Cambria Math"/>
                                    </a:rPr>
                                    <m:t>𝑡</m:t>
                                  </m:r>
                                </m:sub>
                              </m:sSub>
                              <m:r>
                                <a:rPr lang="ru-RU" sz="1800">
                                  <a:effectLst/>
                                  <a:latin typeface="Cambria Math"/>
                                </a:rPr>
                                <m:t>−</m:t>
                              </m:r>
                              <m:r>
                                <a:rPr lang="ru-RU" sz="1800">
                                  <a:effectLst/>
                                  <a:latin typeface="Cambria Math"/>
                                </a:rPr>
                                <m:t>𝑃</m:t>
                              </m:r>
                            </m:oMath>
                          </a14:m>
                          <a:r>
                            <a:rPr lang="ru-RU" sz="1800" dirty="0">
                              <a:effectLst/>
                            </a:rPr>
                            <a:t>,</a:t>
                          </a:r>
                        </a:p>
                        <a:p>
                          <a:pPr algn="just">
                            <a:lnSpc>
                              <a:spcPct val="115000"/>
                            </a:lnSpc>
                            <a:spcAft>
                              <a:spcPts val="0"/>
                            </a:spcAft>
                          </a:pPr>
                          <a:r>
                            <a:rPr lang="az-Cyrl-AZ" sz="1800" dirty="0">
                              <a:effectLst/>
                            </a:rPr>
                            <a:t>где </a:t>
                          </a:r>
                          <a14:m>
                            <m:oMath xmlns:m="http://schemas.openxmlformats.org/officeDocument/2006/math">
                              <m:sSub>
                                <m:sSubPr>
                                  <m:ctrlPr>
                                    <a:rPr lang="ru-RU" sz="1800" i="1">
                                      <a:effectLst/>
                                      <a:latin typeface="Cambria Math"/>
                                    </a:rPr>
                                  </m:ctrlPr>
                                </m:sSubPr>
                                <m:e>
                                  <m:r>
                                    <a:rPr lang="ru-RU" sz="1800">
                                      <a:effectLst/>
                                      <a:latin typeface="Cambria Math"/>
                                    </a:rPr>
                                    <m:t>𝑅</m:t>
                                  </m:r>
                                </m:e>
                                <m:sub>
                                  <m:r>
                                    <a:rPr lang="ru-RU" sz="1800">
                                      <a:effectLst/>
                                      <a:latin typeface="Cambria Math"/>
                                    </a:rPr>
                                    <m:t>𝑡</m:t>
                                  </m:r>
                                </m:sub>
                              </m:sSub>
                            </m:oMath>
                          </a14:m>
                          <a:r>
                            <a:rPr lang="az-Cyrl-AZ" sz="1800" dirty="0">
                              <a:effectLst/>
                            </a:rPr>
                            <a:t> – текущий рыночный курс покупки валюты</a:t>
                          </a:r>
                          <a:endParaRPr lang="ru-RU" sz="1800" dirty="0">
                            <a:effectLst/>
                            <a:latin typeface="Times New Roman"/>
                            <a:ea typeface="Times New Roman"/>
                          </a:endParaRPr>
                        </a:p>
                      </a:txBody>
                      <a:tcPr marL="50892" marR="50892" marT="0" marB="0"/>
                    </a:tc>
                  </a:tr>
                  <a:tr h="1248541">
                    <a:tc>
                      <a:txBody>
                        <a:bodyPr/>
                        <a:lstStyle/>
                        <a:p>
                          <a:pPr algn="just">
                            <a:lnSpc>
                              <a:spcPct val="115000"/>
                            </a:lnSpc>
                            <a:spcAft>
                              <a:spcPts val="0"/>
                            </a:spcAft>
                          </a:pPr>
                          <a:r>
                            <a:rPr lang="az-Cyrl-AZ" sz="1800" dirty="0" smtClean="0">
                              <a:effectLst/>
                            </a:rPr>
                            <a:t>3. Поскольку покупатель заинтересован в минимизации своих затрат, то условие, при котором </a:t>
                          </a:r>
                          <a:r>
                            <a:rPr lang="ru-RU" sz="1800" dirty="0">
                              <a:effectLst/>
                            </a:rPr>
                            <a:t>исполнение </a:t>
                          </a:r>
                          <a:r>
                            <a:rPr lang="az-Cyrl-AZ" sz="1800" dirty="0">
                              <a:effectLst/>
                            </a:rPr>
                            <a:t>опциона будет ему выгодн</a:t>
                          </a:r>
                          <a:r>
                            <a:rPr lang="ru-RU" sz="1800" dirty="0">
                              <a:effectLst/>
                            </a:rPr>
                            <a:t>о</a:t>
                          </a:r>
                          <a:r>
                            <a:rPr lang="az-Cyrl-AZ" sz="1800" dirty="0">
                              <a:effectLst/>
                            </a:rPr>
                            <a:t>, запишется так:</a:t>
                          </a:r>
                          <a:endParaRPr lang="ru-RU" sz="1800" dirty="0">
                            <a:effectLst/>
                          </a:endParaRPr>
                        </a:p>
                        <a:p>
                          <a:pPr algn="ctr">
                            <a:lnSpc>
                              <a:spcPct val="115000"/>
                            </a:lnSpc>
                            <a:spcAft>
                              <a:spcPts val="0"/>
                            </a:spcAft>
                          </a:pPr>
                          <a14:m>
                            <m:oMath xmlns:m="http://schemas.openxmlformats.org/officeDocument/2006/math">
                              <m:sSub>
                                <m:sSubPr>
                                  <m:ctrlPr>
                                    <a:rPr lang="ru-RU" sz="1800" i="1">
                                      <a:effectLst/>
                                      <a:latin typeface="Cambria Math"/>
                                    </a:rPr>
                                  </m:ctrlPr>
                                </m:sSubPr>
                                <m:e>
                                  <m:r>
                                    <a:rPr lang="ru-RU" sz="1800">
                                      <a:effectLst/>
                                      <a:latin typeface="Cambria Math"/>
                                    </a:rPr>
                                    <m:t>𝑅</m:t>
                                  </m:r>
                                </m:e>
                                <m:sub>
                                  <m:r>
                                    <a:rPr lang="ru-RU" sz="1800">
                                      <a:effectLst/>
                                      <a:latin typeface="Cambria Math"/>
                                    </a:rPr>
                                    <m:t>𝑜𝑒</m:t>
                                  </m:r>
                                </m:sub>
                              </m:sSub>
                              <m:r>
                                <a:rPr lang="ru-RU" sz="1800">
                                  <a:effectLst/>
                                  <a:latin typeface="Cambria Math"/>
                                </a:rPr>
                                <m:t>&lt;</m:t>
                              </m:r>
                              <m:sSub>
                                <m:sSubPr>
                                  <m:ctrlPr>
                                    <a:rPr lang="ru-RU" sz="1800" i="1">
                                      <a:effectLst/>
                                      <a:latin typeface="Cambria Math"/>
                                    </a:rPr>
                                  </m:ctrlPr>
                                </m:sSubPr>
                                <m:e>
                                  <m:r>
                                    <a:rPr lang="ru-RU" sz="1800">
                                      <a:effectLst/>
                                      <a:latin typeface="Cambria Math"/>
                                    </a:rPr>
                                    <m:t>𝑅</m:t>
                                  </m:r>
                                </m:e>
                                <m:sub>
                                  <m:r>
                                    <a:rPr lang="ru-RU" sz="1800">
                                      <a:effectLst/>
                                      <a:latin typeface="Cambria Math"/>
                                    </a:rPr>
                                    <m:t>𝑡𝑒</m:t>
                                  </m:r>
                                </m:sub>
                              </m:sSub>
                            </m:oMath>
                          </a14:m>
                          <a:r>
                            <a:rPr lang="ru-RU" sz="1800" dirty="0">
                              <a:effectLst/>
                            </a:rPr>
                            <a:t> </a:t>
                          </a:r>
                          <a:r>
                            <a:rPr lang="az-Cyrl-AZ" sz="1800" dirty="0" smtClean="0">
                              <a:effectLst/>
                            </a:rPr>
                            <a:t>или </a:t>
                          </a:r>
                          <a14:m>
                            <m:oMath xmlns:m="http://schemas.openxmlformats.org/officeDocument/2006/math">
                              <m:sSub>
                                <m:sSubPr>
                                  <m:ctrlPr>
                                    <a:rPr lang="ru-RU" sz="1800" i="1" smtClean="0">
                                      <a:effectLst/>
                                      <a:latin typeface="Cambria Math"/>
                                    </a:rPr>
                                  </m:ctrlPr>
                                </m:sSubPr>
                                <m:e>
                                  <m:r>
                                    <a:rPr lang="ru-RU" sz="1800">
                                      <a:effectLst/>
                                      <a:latin typeface="Cambria Math"/>
                                    </a:rPr>
                                    <m:t>𝑅</m:t>
                                  </m:r>
                                </m:e>
                                <m:sub>
                                  <m:r>
                                    <a:rPr lang="ru-RU" sz="1800">
                                      <a:effectLst/>
                                      <a:latin typeface="Cambria Math"/>
                                    </a:rPr>
                                    <m:t>𝑜</m:t>
                                  </m:r>
                                </m:sub>
                              </m:sSub>
                              <m:r>
                                <a:rPr lang="en-US" sz="1800" b="0" i="1" smtClean="0">
                                  <a:effectLst/>
                                  <a:latin typeface="Cambria Math"/>
                                </a:rPr>
                                <m:t>&lt;</m:t>
                              </m:r>
                              <m:sSub>
                                <m:sSubPr>
                                  <m:ctrlPr>
                                    <a:rPr lang="ru-RU" sz="1800" i="1">
                                      <a:effectLst/>
                                      <a:latin typeface="Cambria Math"/>
                                    </a:rPr>
                                  </m:ctrlPr>
                                </m:sSubPr>
                                <m:e>
                                  <m:r>
                                    <a:rPr lang="ru-RU" sz="1800">
                                      <a:effectLst/>
                                      <a:latin typeface="Cambria Math"/>
                                    </a:rPr>
                                    <m:t>𝑅</m:t>
                                  </m:r>
                                </m:e>
                                <m:sub>
                                  <m:r>
                                    <a:rPr lang="ru-RU" sz="1800">
                                      <a:effectLst/>
                                      <a:latin typeface="Cambria Math"/>
                                    </a:rPr>
                                    <m:t>𝑡</m:t>
                                  </m:r>
                                </m:sub>
                              </m:sSub>
                            </m:oMath>
                          </a14:m>
                          <a:r>
                            <a:rPr lang="ru-RU" sz="1800" dirty="0" smtClean="0">
                              <a:effectLst/>
                              <a:latin typeface="Times New Roman"/>
                              <a:ea typeface="Times New Roman"/>
                            </a:rPr>
                            <a:t>.</a:t>
                          </a:r>
                          <a:endParaRPr lang="ru-RU" sz="1800" dirty="0">
                            <a:effectLst/>
                            <a:latin typeface="Times New Roman"/>
                            <a:ea typeface="Times New Roman"/>
                          </a:endParaRPr>
                        </a:p>
                      </a:txBody>
                      <a:tcPr marL="50892" marR="50892" marT="0" marB="0"/>
                    </a:tc>
                    <a:tc>
                      <a:txBody>
                        <a:bodyPr/>
                        <a:lstStyle/>
                        <a:p>
                          <a:pPr algn="just">
                            <a:lnSpc>
                              <a:spcPct val="115000"/>
                            </a:lnSpc>
                            <a:spcAft>
                              <a:spcPts val="0"/>
                            </a:spcAft>
                          </a:pPr>
                          <a:r>
                            <a:rPr lang="az-Cyrl-AZ" sz="1800" dirty="0">
                              <a:effectLst/>
                            </a:rPr>
                            <a:t>3. Поскольку покупатель заинтересован в максимизации своих доходов, то условие, при котором </a:t>
                          </a:r>
                          <a:r>
                            <a:rPr lang="ru-RU" sz="1800" dirty="0">
                              <a:effectLst/>
                            </a:rPr>
                            <a:t>исполнение </a:t>
                          </a:r>
                          <a:r>
                            <a:rPr lang="az-Cyrl-AZ" sz="1800" dirty="0">
                              <a:effectLst/>
                            </a:rPr>
                            <a:t>опциона будет ему выгодн</a:t>
                          </a:r>
                          <a:r>
                            <a:rPr lang="ru-RU" sz="1800" dirty="0">
                              <a:effectLst/>
                            </a:rPr>
                            <a:t>о</a:t>
                          </a:r>
                          <a:r>
                            <a:rPr lang="az-Cyrl-AZ" sz="1800" dirty="0">
                              <a:effectLst/>
                            </a:rPr>
                            <a:t>, запишется так:</a:t>
                          </a:r>
                          <a:endParaRPr lang="ru-RU" sz="1800" dirty="0">
                            <a:effectLst/>
                          </a:endParaRPr>
                        </a:p>
                        <a:p>
                          <a:pPr algn="ctr">
                            <a:lnSpc>
                              <a:spcPct val="115000"/>
                            </a:lnSpc>
                            <a:spcAft>
                              <a:spcPts val="0"/>
                            </a:spcAft>
                          </a:pPr>
                          <a14:m>
                            <m:oMath xmlns:m="http://schemas.openxmlformats.org/officeDocument/2006/math">
                              <m:sSub>
                                <m:sSubPr>
                                  <m:ctrlPr>
                                    <a:rPr lang="ru-RU" sz="1800" i="1">
                                      <a:effectLst/>
                                      <a:latin typeface="Cambria Math"/>
                                    </a:rPr>
                                  </m:ctrlPr>
                                </m:sSubPr>
                                <m:e>
                                  <m:r>
                                    <a:rPr lang="ru-RU" sz="1800">
                                      <a:effectLst/>
                                      <a:latin typeface="Cambria Math"/>
                                    </a:rPr>
                                    <m:t>𝑅</m:t>
                                  </m:r>
                                </m:e>
                                <m:sub>
                                  <m:r>
                                    <a:rPr lang="ru-RU" sz="1800">
                                      <a:effectLst/>
                                      <a:latin typeface="Cambria Math"/>
                                    </a:rPr>
                                    <m:t>𝑜𝑒</m:t>
                                  </m:r>
                                </m:sub>
                              </m:sSub>
                              <m:r>
                                <a:rPr lang="ru-RU" sz="1800">
                                  <a:effectLst/>
                                  <a:latin typeface="Cambria Math"/>
                                </a:rPr>
                                <m:t>&gt;</m:t>
                              </m:r>
                              <m:sSub>
                                <m:sSubPr>
                                  <m:ctrlPr>
                                    <a:rPr lang="ru-RU" sz="1800" i="1">
                                      <a:effectLst/>
                                      <a:latin typeface="Cambria Math"/>
                                    </a:rPr>
                                  </m:ctrlPr>
                                </m:sSubPr>
                                <m:e>
                                  <m:r>
                                    <a:rPr lang="ru-RU" sz="1800">
                                      <a:effectLst/>
                                      <a:latin typeface="Cambria Math"/>
                                    </a:rPr>
                                    <m:t>𝑅</m:t>
                                  </m:r>
                                </m:e>
                                <m:sub>
                                  <m:r>
                                    <a:rPr lang="ru-RU" sz="1800">
                                      <a:effectLst/>
                                      <a:latin typeface="Cambria Math"/>
                                    </a:rPr>
                                    <m:t>𝑡𝑒</m:t>
                                  </m:r>
                                </m:sub>
                              </m:sSub>
                            </m:oMath>
                          </a14:m>
                          <a:r>
                            <a:rPr lang="ru-RU" sz="1800" dirty="0">
                              <a:effectLst/>
                            </a:rPr>
                            <a:t> </a:t>
                          </a:r>
                          <a:r>
                            <a:rPr lang="az-Cyrl-AZ" sz="1800" dirty="0">
                              <a:effectLst/>
                            </a:rPr>
                            <a:t>или </a:t>
                          </a:r>
                          <a14:m>
                            <m:oMath xmlns:m="http://schemas.openxmlformats.org/officeDocument/2006/math">
                              <m:sSub>
                                <m:sSubPr>
                                  <m:ctrlPr>
                                    <a:rPr lang="ru-RU" sz="1800" i="1">
                                      <a:effectLst/>
                                      <a:latin typeface="Cambria Math"/>
                                    </a:rPr>
                                  </m:ctrlPr>
                                </m:sSubPr>
                                <m:e>
                                  <m:r>
                                    <a:rPr lang="ru-RU" sz="1800">
                                      <a:effectLst/>
                                      <a:latin typeface="Cambria Math"/>
                                    </a:rPr>
                                    <m:t>𝑅</m:t>
                                  </m:r>
                                </m:e>
                                <m:sub>
                                  <m:r>
                                    <a:rPr lang="ru-RU" sz="1800">
                                      <a:effectLst/>
                                      <a:latin typeface="Cambria Math"/>
                                    </a:rPr>
                                    <m:t>𝑜</m:t>
                                  </m:r>
                                </m:sub>
                              </m:sSub>
                              <m:r>
                                <a:rPr lang="ru-RU" sz="1800">
                                  <a:effectLst/>
                                  <a:latin typeface="Cambria Math"/>
                                </a:rPr>
                                <m:t>&gt;</m:t>
                              </m:r>
                              <m:sSub>
                                <m:sSubPr>
                                  <m:ctrlPr>
                                    <a:rPr lang="ru-RU" sz="1800" i="1">
                                      <a:effectLst/>
                                      <a:latin typeface="Cambria Math"/>
                                    </a:rPr>
                                  </m:ctrlPr>
                                </m:sSubPr>
                                <m:e>
                                  <m:r>
                                    <a:rPr lang="ru-RU" sz="1800">
                                      <a:effectLst/>
                                      <a:latin typeface="Cambria Math"/>
                                    </a:rPr>
                                    <m:t>𝑅</m:t>
                                  </m:r>
                                </m:e>
                                <m:sub>
                                  <m:r>
                                    <a:rPr lang="ru-RU" sz="1800">
                                      <a:effectLst/>
                                      <a:latin typeface="Cambria Math"/>
                                    </a:rPr>
                                    <m:t>𝑡</m:t>
                                  </m:r>
                                </m:sub>
                              </m:sSub>
                            </m:oMath>
                          </a14:m>
                          <a:r>
                            <a:rPr lang="ru-RU" sz="1800" dirty="0">
                              <a:effectLst/>
                            </a:rPr>
                            <a:t>.</a:t>
                          </a:r>
                          <a:endParaRPr lang="ru-RU" sz="1800" dirty="0">
                            <a:effectLst/>
                            <a:latin typeface="Times New Roman"/>
                            <a:ea typeface="Times New Roman"/>
                          </a:endParaRPr>
                        </a:p>
                      </a:txBody>
                      <a:tcPr marL="50892" marR="50892" marT="0" marB="0"/>
                    </a:tc>
                  </a:tr>
                  <a:tr h="364158">
                    <a:tc>
                      <a:txBody>
                        <a:bodyPr/>
                        <a:lstStyle/>
                        <a:p>
                          <a:pPr algn="just">
                            <a:lnSpc>
                              <a:spcPct val="115000"/>
                            </a:lnSpc>
                            <a:spcAft>
                              <a:spcPts val="0"/>
                            </a:spcAft>
                          </a:pPr>
                          <a:r>
                            <a:rPr lang="ru-RU" sz="1800" dirty="0">
                              <a:effectLst/>
                            </a:rPr>
                            <a:t>4. Условие прибыльности:</a:t>
                          </a:r>
                        </a:p>
                        <a:p>
                          <a:pPr algn="just">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1800" i="1" kern="1200" smtClean="0">
                                        <a:solidFill>
                                          <a:schemeClr val="dk1"/>
                                        </a:solidFill>
                                        <a:effectLst/>
                                        <a:latin typeface="Cambria Math"/>
                                        <a:ea typeface="+mn-ea"/>
                                        <a:cs typeface="+mn-cs"/>
                                      </a:rPr>
                                    </m:ctrlPr>
                                  </m:sSubPr>
                                  <m:e>
                                    <m:r>
                                      <a:rPr lang="ru-RU" sz="1800" i="1" kern="1200">
                                        <a:solidFill>
                                          <a:schemeClr val="dk1"/>
                                        </a:solidFill>
                                        <a:effectLst/>
                                        <a:latin typeface="Cambria Math"/>
                                        <a:ea typeface="+mn-ea"/>
                                        <a:cs typeface="+mn-cs"/>
                                      </a:rPr>
                                      <m:t>𝑅</m:t>
                                    </m:r>
                                  </m:e>
                                  <m:sub>
                                    <m:r>
                                      <a:rPr lang="ru-RU" sz="1800" i="1" kern="1200">
                                        <a:solidFill>
                                          <a:schemeClr val="dk1"/>
                                        </a:solidFill>
                                        <a:effectLst/>
                                        <a:latin typeface="Cambria Math"/>
                                        <a:ea typeface="+mn-ea"/>
                                        <a:cs typeface="+mn-cs"/>
                                      </a:rPr>
                                      <m:t>𝑜</m:t>
                                    </m:r>
                                  </m:sub>
                                </m:sSub>
                                <m:r>
                                  <a:rPr lang="ru-RU" sz="1800" i="1" kern="1200">
                                    <a:solidFill>
                                      <a:schemeClr val="dk1"/>
                                    </a:solidFill>
                                    <a:effectLst/>
                                    <a:latin typeface="Cambria Math"/>
                                    <a:ea typeface="+mn-ea"/>
                                    <a:cs typeface="+mn-cs"/>
                                  </a:rPr>
                                  <m:t>+</m:t>
                                </m:r>
                                <m:r>
                                  <a:rPr lang="ru-RU" sz="1800" i="1" kern="1200">
                                    <a:solidFill>
                                      <a:schemeClr val="dk1"/>
                                    </a:solidFill>
                                    <a:effectLst/>
                                    <a:latin typeface="Cambria Math"/>
                                    <a:ea typeface="+mn-ea"/>
                                    <a:cs typeface="+mn-cs"/>
                                  </a:rPr>
                                  <m:t>𝑃</m:t>
                                </m:r>
                                <m:r>
                                  <a:rPr lang="ru-RU" sz="1800" i="1" kern="1200">
                                    <a:solidFill>
                                      <a:schemeClr val="dk1"/>
                                    </a:solidFill>
                                    <a:effectLst/>
                                    <a:latin typeface="Cambria Math"/>
                                    <a:ea typeface="+mn-ea"/>
                                    <a:cs typeface="+mn-cs"/>
                                  </a:rPr>
                                  <m:t>&lt;</m:t>
                                </m:r>
                                <m:sSub>
                                  <m:sSubPr>
                                    <m:ctrlPr>
                                      <a:rPr lang="ru-RU" sz="1800" i="1" kern="1200">
                                        <a:solidFill>
                                          <a:schemeClr val="dk1"/>
                                        </a:solidFill>
                                        <a:effectLst/>
                                        <a:latin typeface="Cambria Math"/>
                                        <a:ea typeface="+mn-ea"/>
                                        <a:cs typeface="+mn-cs"/>
                                      </a:rPr>
                                    </m:ctrlPr>
                                  </m:sSubPr>
                                  <m:e>
                                    <m:r>
                                      <a:rPr lang="ru-RU" sz="1800" i="1" kern="1200">
                                        <a:solidFill>
                                          <a:schemeClr val="dk1"/>
                                        </a:solidFill>
                                        <a:effectLst/>
                                        <a:latin typeface="Cambria Math"/>
                                        <a:ea typeface="+mn-ea"/>
                                        <a:cs typeface="+mn-cs"/>
                                      </a:rPr>
                                      <m:t>𝑅</m:t>
                                    </m:r>
                                  </m:e>
                                  <m:sub>
                                    <m:r>
                                      <a:rPr lang="ru-RU" sz="1800" i="1" kern="1200">
                                        <a:solidFill>
                                          <a:schemeClr val="dk1"/>
                                        </a:solidFill>
                                        <a:effectLst/>
                                        <a:latin typeface="Cambria Math"/>
                                        <a:ea typeface="+mn-ea"/>
                                        <a:cs typeface="+mn-cs"/>
                                      </a:rPr>
                                      <m:t>𝑡</m:t>
                                    </m:r>
                                  </m:sub>
                                </m:sSub>
                                <m:r>
                                  <m:rPr>
                                    <m:nor/>
                                  </m:rPr>
                                  <a:rPr lang="en-US" sz="1800" i="1" kern="1200">
                                    <a:solidFill>
                                      <a:schemeClr val="dk1"/>
                                    </a:solidFill>
                                    <a:effectLst/>
                                    <a:latin typeface="+mn-lt"/>
                                    <a:ea typeface="+mn-ea"/>
                                    <a:cs typeface="+mn-cs"/>
                                  </a:rPr>
                                  <m:t>.</m:t>
                                </m:r>
                              </m:oMath>
                            </m:oMathPara>
                          </a14:m>
                          <a:endParaRPr lang="ru-RU" sz="1800" dirty="0">
                            <a:effectLst/>
                            <a:latin typeface="Times New Roman"/>
                            <a:ea typeface="Times New Roman"/>
                          </a:endParaRPr>
                        </a:p>
                      </a:txBody>
                      <a:tcPr marL="50892" marR="50892" marT="0" marB="0"/>
                    </a:tc>
                    <a:tc>
                      <a:txBody>
                        <a:bodyPr/>
                        <a:lstStyle/>
                        <a:p>
                          <a:pPr algn="just">
                            <a:lnSpc>
                              <a:spcPct val="115000"/>
                            </a:lnSpc>
                            <a:spcAft>
                              <a:spcPts val="0"/>
                            </a:spcAft>
                          </a:pPr>
                          <a:r>
                            <a:rPr lang="ru-RU" sz="1800" dirty="0">
                              <a:effectLst/>
                            </a:rPr>
                            <a:t>4. Условие прибыльности:</a:t>
                          </a:r>
                        </a:p>
                        <a:p>
                          <a:pPr algn="ctr">
                            <a:lnSpc>
                              <a:spcPct val="115000"/>
                            </a:lnSpc>
                            <a:spcAft>
                              <a:spcPts val="0"/>
                            </a:spcAft>
                          </a:pPr>
                          <a14:m>
                            <m:oMath xmlns:m="http://schemas.openxmlformats.org/officeDocument/2006/math">
                              <m:sSub>
                                <m:sSubPr>
                                  <m:ctrlPr>
                                    <a:rPr lang="ru-RU" sz="1800" i="1" kern="1200" smtClean="0">
                                      <a:solidFill>
                                        <a:schemeClr val="dk1"/>
                                      </a:solidFill>
                                      <a:effectLst/>
                                      <a:latin typeface="Cambria Math"/>
                                      <a:ea typeface="+mn-ea"/>
                                      <a:cs typeface="+mn-cs"/>
                                    </a:rPr>
                                  </m:ctrlPr>
                                </m:sSubPr>
                                <m:e>
                                  <m:r>
                                    <a:rPr lang="ru-RU" sz="1800" i="1" kern="1200">
                                      <a:solidFill>
                                        <a:schemeClr val="dk1"/>
                                      </a:solidFill>
                                      <a:effectLst/>
                                      <a:latin typeface="Cambria Math"/>
                                      <a:ea typeface="+mn-ea"/>
                                      <a:cs typeface="+mn-cs"/>
                                    </a:rPr>
                                    <m:t>𝑅</m:t>
                                  </m:r>
                                </m:e>
                                <m:sub>
                                  <m:r>
                                    <a:rPr lang="ru-RU" sz="1800" i="1" kern="1200">
                                      <a:solidFill>
                                        <a:schemeClr val="dk1"/>
                                      </a:solidFill>
                                      <a:effectLst/>
                                      <a:latin typeface="Cambria Math"/>
                                      <a:ea typeface="+mn-ea"/>
                                      <a:cs typeface="+mn-cs"/>
                                    </a:rPr>
                                    <m:t>𝑜</m:t>
                                  </m:r>
                                </m:sub>
                              </m:sSub>
                              <m:r>
                                <a:rPr lang="ru-RU" sz="1800" i="1" kern="1200">
                                  <a:solidFill>
                                    <a:schemeClr val="dk1"/>
                                  </a:solidFill>
                                  <a:effectLst/>
                                  <a:latin typeface="Cambria Math"/>
                                  <a:ea typeface="+mn-ea"/>
                                  <a:cs typeface="+mn-cs"/>
                                </a:rPr>
                                <m:t>−</m:t>
                              </m:r>
                              <m:r>
                                <a:rPr lang="ru-RU" sz="1800" i="1" kern="1200">
                                  <a:solidFill>
                                    <a:schemeClr val="dk1"/>
                                  </a:solidFill>
                                  <a:effectLst/>
                                  <a:latin typeface="Cambria Math"/>
                                  <a:ea typeface="+mn-ea"/>
                                  <a:cs typeface="+mn-cs"/>
                                </a:rPr>
                                <m:t>𝑃</m:t>
                              </m:r>
                              <m:r>
                                <a:rPr lang="ru-RU" sz="1800" i="1" kern="1200">
                                  <a:solidFill>
                                    <a:schemeClr val="dk1"/>
                                  </a:solidFill>
                                  <a:effectLst/>
                                  <a:latin typeface="Cambria Math"/>
                                  <a:ea typeface="+mn-ea"/>
                                  <a:cs typeface="+mn-cs"/>
                                </a:rPr>
                                <m:t>&gt;</m:t>
                              </m:r>
                              <m:sSub>
                                <m:sSubPr>
                                  <m:ctrlPr>
                                    <a:rPr lang="ru-RU" sz="1800" i="1" kern="1200">
                                      <a:solidFill>
                                        <a:schemeClr val="dk1"/>
                                      </a:solidFill>
                                      <a:effectLst/>
                                      <a:latin typeface="Cambria Math"/>
                                      <a:ea typeface="+mn-ea"/>
                                      <a:cs typeface="+mn-cs"/>
                                    </a:rPr>
                                  </m:ctrlPr>
                                </m:sSubPr>
                                <m:e>
                                  <m:r>
                                    <a:rPr lang="ru-RU" sz="1800" i="1" kern="1200">
                                      <a:solidFill>
                                        <a:schemeClr val="dk1"/>
                                      </a:solidFill>
                                      <a:effectLst/>
                                      <a:latin typeface="Cambria Math"/>
                                      <a:ea typeface="+mn-ea"/>
                                      <a:cs typeface="+mn-cs"/>
                                    </a:rPr>
                                    <m:t>𝑅</m:t>
                                  </m:r>
                                </m:e>
                                <m:sub>
                                  <m:r>
                                    <a:rPr lang="ru-RU" sz="1800" i="1" kern="1200">
                                      <a:solidFill>
                                        <a:schemeClr val="dk1"/>
                                      </a:solidFill>
                                      <a:effectLst/>
                                      <a:latin typeface="Cambria Math"/>
                                      <a:ea typeface="+mn-ea"/>
                                      <a:cs typeface="+mn-cs"/>
                                    </a:rPr>
                                    <m:t>𝑡</m:t>
                                  </m:r>
                                </m:sub>
                              </m:sSub>
                            </m:oMath>
                          </a14:m>
                          <a:r>
                            <a:rPr lang="en-US" sz="1800" i="1" kern="1200" dirty="0" smtClean="0">
                              <a:solidFill>
                                <a:schemeClr val="dk1"/>
                              </a:solidFill>
                              <a:effectLst/>
                              <a:latin typeface="+mn-lt"/>
                              <a:ea typeface="+mn-ea"/>
                              <a:cs typeface="+mn-cs"/>
                            </a:rPr>
                            <a:t>.</a:t>
                          </a:r>
                          <a:endParaRPr lang="ru-RU" sz="1800" dirty="0">
                            <a:effectLst/>
                            <a:latin typeface="Times New Roman"/>
                            <a:ea typeface="Times New Roman"/>
                          </a:endParaRPr>
                        </a:p>
                      </a:txBody>
                      <a:tcPr marL="50892" marR="50892" marT="0" marB="0"/>
                    </a:tc>
                  </a:tr>
                </a:tbl>
              </a:graphicData>
            </a:graphic>
          </p:graphicFrame>
        </mc:Choice>
        <mc:Fallback xmlns="">
          <p:graphicFrame>
            <p:nvGraphicFramePr>
              <p:cNvPr id="6" name="Объект 5"/>
              <p:cNvGraphicFramePr>
                <a:graphicFrameLocks noGrp="1"/>
              </p:cNvGraphicFramePr>
              <p:nvPr>
                <p:ph idx="1"/>
                <p:extLst>
                  <p:ext uri="{D42A27DB-BD31-4B8C-83A1-F6EECF244321}">
                    <p14:modId xmlns:p14="http://schemas.microsoft.com/office/powerpoint/2010/main" val="2673589271"/>
                  </p:ext>
                </p:extLst>
              </p:nvPr>
            </p:nvGraphicFramePr>
            <p:xfrm>
              <a:off x="467544" y="548680"/>
              <a:ext cx="7992888" cy="5027486"/>
            </p:xfrm>
            <a:graphic>
              <a:graphicData uri="http://schemas.openxmlformats.org/drawingml/2006/table">
                <a:tbl>
                  <a:tblPr>
                    <a:tableStyleId>{5C22544A-7EE6-4342-B048-85BDC9FD1C3A}</a:tableStyleId>
                  </a:tblPr>
                  <a:tblGrid>
                    <a:gridCol w="3997305"/>
                    <a:gridCol w="3995583"/>
                  </a:tblGrid>
                  <a:tr h="630936">
                    <a:tc>
                      <a:txBody>
                        <a:bodyPr/>
                        <a:lstStyle/>
                        <a:p>
                          <a:pPr algn="just">
                            <a:lnSpc>
                              <a:spcPct val="115000"/>
                            </a:lnSpc>
                            <a:spcAft>
                              <a:spcPts val="0"/>
                            </a:spcAft>
                          </a:pPr>
                          <a:r>
                            <a:rPr lang="az-Cyrl-AZ" sz="1800" dirty="0">
                              <a:effectLst/>
                            </a:rPr>
                            <a:t>Валютный опцион на покупку иностранной валюты</a:t>
                          </a:r>
                          <a:endParaRPr lang="ru-RU" sz="1800" dirty="0">
                            <a:effectLst/>
                            <a:latin typeface="Times New Roman"/>
                            <a:ea typeface="Times New Roman"/>
                          </a:endParaRPr>
                        </a:p>
                      </a:txBody>
                      <a:tcPr marL="50892" marR="50892" marT="0" marB="0"/>
                    </a:tc>
                    <a:tc>
                      <a:txBody>
                        <a:bodyPr/>
                        <a:lstStyle/>
                        <a:p>
                          <a:pPr algn="just">
                            <a:lnSpc>
                              <a:spcPct val="115000"/>
                            </a:lnSpc>
                            <a:spcAft>
                              <a:spcPts val="0"/>
                            </a:spcAft>
                          </a:pPr>
                          <a:r>
                            <a:rPr lang="az-Cyrl-AZ" sz="1800">
                              <a:effectLst/>
                            </a:rPr>
                            <a:t>Валютный опцион на продажу иностранной валюты</a:t>
                          </a:r>
                          <a:endParaRPr lang="ru-RU" sz="1800">
                            <a:effectLst/>
                            <a:latin typeface="Times New Roman"/>
                            <a:ea typeface="Times New Roman"/>
                          </a:endParaRPr>
                        </a:p>
                      </a:txBody>
                      <a:tcPr marL="50892" marR="50892" marT="0" marB="0"/>
                    </a:tc>
                  </a:tr>
                  <a:tr h="1892808">
                    <a:tc>
                      <a:txBody>
                        <a:bodyPr/>
                        <a:lstStyle/>
                        <a:p>
                          <a:endParaRPr lang="ru-RU"/>
                        </a:p>
                      </a:txBody>
                      <a:tcPr marL="50892" marR="50892" marT="0" marB="0">
                        <a:blipFill rotWithShape="1">
                          <a:blip r:embed="rId2"/>
                          <a:stretch>
                            <a:fillRect l="-152" t="-36129" r="-99848" b="-139355"/>
                          </a:stretch>
                        </a:blipFill>
                      </a:tcPr>
                    </a:tc>
                    <a:tc>
                      <a:txBody>
                        <a:bodyPr/>
                        <a:lstStyle/>
                        <a:p>
                          <a:endParaRPr lang="ru-RU"/>
                        </a:p>
                      </a:txBody>
                      <a:tcPr marL="50892" marR="50892" marT="0" marB="0">
                        <a:blipFill rotWithShape="1">
                          <a:blip r:embed="rId2"/>
                          <a:stretch>
                            <a:fillRect l="-100305" t="-36129" b="-139355"/>
                          </a:stretch>
                        </a:blipFill>
                      </a:tcPr>
                    </a:tc>
                  </a:tr>
                  <a:tr h="1872806">
                    <a:tc>
                      <a:txBody>
                        <a:bodyPr/>
                        <a:lstStyle/>
                        <a:p>
                          <a:endParaRPr lang="ru-RU"/>
                        </a:p>
                      </a:txBody>
                      <a:tcPr marL="50892" marR="50892" marT="0" marB="0">
                        <a:blipFill rotWithShape="1">
                          <a:blip r:embed="rId2"/>
                          <a:stretch>
                            <a:fillRect l="-152" t="-137459" r="-99848" b="-40717"/>
                          </a:stretch>
                        </a:blipFill>
                      </a:tcPr>
                    </a:tc>
                    <a:tc>
                      <a:txBody>
                        <a:bodyPr/>
                        <a:lstStyle/>
                        <a:p>
                          <a:endParaRPr lang="ru-RU"/>
                        </a:p>
                      </a:txBody>
                      <a:tcPr marL="50892" marR="50892" marT="0" marB="0">
                        <a:blipFill rotWithShape="1">
                          <a:blip r:embed="rId2"/>
                          <a:stretch>
                            <a:fillRect l="-100305" t="-137459" b="-40717"/>
                          </a:stretch>
                        </a:blipFill>
                      </a:tcPr>
                    </a:tc>
                  </a:tr>
                  <a:tr h="630936">
                    <a:tc>
                      <a:txBody>
                        <a:bodyPr/>
                        <a:lstStyle/>
                        <a:p>
                          <a:endParaRPr lang="ru-RU"/>
                        </a:p>
                      </a:txBody>
                      <a:tcPr marL="50892" marR="50892" marT="0" marB="0">
                        <a:blipFill rotWithShape="1">
                          <a:blip r:embed="rId2"/>
                          <a:stretch>
                            <a:fillRect l="-152" t="-700962" r="-99848" b="-20192"/>
                          </a:stretch>
                        </a:blipFill>
                      </a:tcPr>
                    </a:tc>
                    <a:tc>
                      <a:txBody>
                        <a:bodyPr/>
                        <a:lstStyle/>
                        <a:p>
                          <a:endParaRPr lang="ru-RU"/>
                        </a:p>
                      </a:txBody>
                      <a:tcPr marL="50892" marR="50892" marT="0" marB="0">
                        <a:blipFill rotWithShape="1">
                          <a:blip r:embed="rId2"/>
                          <a:stretch>
                            <a:fillRect l="-100305" t="-700962" b="-20192"/>
                          </a:stretch>
                        </a:blipFill>
                      </a:tcPr>
                    </a:tc>
                  </a:tr>
                </a:tbl>
              </a:graphicData>
            </a:graphic>
          </p:graphicFrame>
        </mc:Fallback>
      </mc:AlternateContent>
      <p:sp>
        <p:nvSpPr>
          <p:cNvPr id="7" name="Номер слайда 6"/>
          <p:cNvSpPr>
            <a:spLocks noGrp="1"/>
          </p:cNvSpPr>
          <p:nvPr>
            <p:ph type="sldNum" sz="quarter" idx="12"/>
          </p:nvPr>
        </p:nvSpPr>
        <p:spPr/>
        <p:txBody>
          <a:bodyPr/>
          <a:lstStyle/>
          <a:p>
            <a:fld id="{B19B0651-EE4F-4900-A07F-96A6BFA9D0F0}" type="slidenum">
              <a:rPr lang="ru-RU" smtClean="0"/>
              <a:t>89</a:t>
            </a:fld>
            <a:endParaRPr lang="ru-RU"/>
          </a:p>
        </p:txBody>
      </p:sp>
    </p:spTree>
    <p:extLst>
      <p:ext uri="{BB962C8B-B14F-4D97-AF65-F5344CB8AC3E}">
        <p14:creationId xmlns:p14="http://schemas.microsoft.com/office/powerpoint/2010/main" val="1504975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10000"/>
          </a:bodyPr>
          <a:lstStyle/>
          <a:p>
            <a:pPr lvl="0"/>
            <a:r>
              <a:rPr lang="ru-RU" dirty="0"/>
              <a:t>Унификация правил использования международных кредитных средств обращения </a:t>
            </a:r>
          </a:p>
          <a:p>
            <a:pPr lvl="0"/>
            <a:r>
              <a:rPr lang="ru-RU" dirty="0"/>
              <a:t>Унификация правил основных форм международных расчетов </a:t>
            </a:r>
          </a:p>
          <a:p>
            <a:pPr lvl="0"/>
            <a:r>
              <a:rPr lang="ru-RU" dirty="0"/>
              <a:t>Режим мировых валютных рынков и рынков золота </a:t>
            </a:r>
          </a:p>
          <a:p>
            <a:r>
              <a:rPr lang="az-Cyrl-AZ" dirty="0"/>
              <a:t>Международная организация, осуществляющая межгосударственное валютное регулирование</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9</a:t>
            </a:fld>
            <a:endParaRPr lang="ru-RU"/>
          </a:p>
        </p:txBody>
      </p:sp>
    </p:spTree>
    <p:extLst>
      <p:ext uri="{BB962C8B-B14F-4D97-AF65-F5344CB8AC3E}">
        <p14:creationId xmlns:p14="http://schemas.microsoft.com/office/powerpoint/2010/main" val="39975884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az-Cyrl-AZ" b="1" dirty="0" smtClean="0"/>
              <a:t>Пример</a:t>
            </a:r>
            <a:endParaRPr lang="ru-RU" dirty="0"/>
          </a:p>
        </p:txBody>
      </p:sp>
      <p:sp>
        <p:nvSpPr>
          <p:cNvPr id="3" name="Объект 2"/>
          <p:cNvSpPr>
            <a:spLocks noGrp="1"/>
          </p:cNvSpPr>
          <p:nvPr>
            <p:ph idx="1"/>
          </p:nvPr>
        </p:nvSpPr>
        <p:spPr/>
        <p:txBody>
          <a:bodyPr>
            <a:normAutofit/>
          </a:bodyPr>
          <a:lstStyle/>
          <a:p>
            <a:pPr marL="0" indent="0">
              <a:buNone/>
            </a:pPr>
            <a:r>
              <a:rPr lang="az-Cyrl-AZ" sz="2400" dirty="0"/>
              <a:t>Фирме в </a:t>
            </a:r>
            <a:r>
              <a:rPr lang="ru-RU" sz="2400" dirty="0"/>
              <a:t>России</a:t>
            </a:r>
            <a:r>
              <a:rPr lang="az-Cyrl-AZ" sz="2400" dirty="0"/>
              <a:t> через 3 месяца потребуется 1 млн. $ США. Курс </a:t>
            </a:r>
            <a:r>
              <a:rPr lang="en-US" sz="2400" dirty="0"/>
              <a:t>RUR</a:t>
            </a:r>
            <a:r>
              <a:rPr lang="az-Cyrl-AZ" sz="2400" dirty="0"/>
              <a:t>/USD</a:t>
            </a:r>
            <a:r>
              <a:rPr lang="ru-RU" sz="2400" dirty="0"/>
              <a:t>. </a:t>
            </a:r>
            <a:r>
              <a:rPr lang="az-Cyrl-AZ" sz="2400" dirty="0"/>
              <a:t>Стоимость самого опциона – 0,</a:t>
            </a:r>
            <a:r>
              <a:rPr lang="ru-RU" sz="2400" dirty="0"/>
              <a:t>20 руб.</a:t>
            </a:r>
            <a:r>
              <a:rPr lang="az-Cyrl-AZ" sz="2400" dirty="0"/>
              <a:t> за 1 доллар.</a:t>
            </a:r>
            <a:endParaRPr lang="ru-RU" sz="2400" dirty="0"/>
          </a:p>
          <a:p>
            <a:pPr marL="0" indent="0">
              <a:buNone/>
            </a:pPr>
            <a:r>
              <a:rPr lang="az-Cyrl-AZ" sz="2400" dirty="0"/>
              <a:t>Требуется определить, следует ли фирме реализовать опцион, если через три месяца текущий курс покупки </a:t>
            </a:r>
            <a:r>
              <a:rPr lang="ru-RU" sz="2400" dirty="0"/>
              <a:t>долларов </a:t>
            </a:r>
            <a:r>
              <a:rPr lang="az-Cyrl-AZ" sz="2400" dirty="0"/>
              <a:t>составит </a:t>
            </a:r>
            <a:r>
              <a:rPr lang="ru-RU" sz="2400" dirty="0"/>
              <a:t>32,80</a:t>
            </a:r>
            <a:r>
              <a:rPr lang="az-Cyrl-AZ" sz="2400" dirty="0"/>
              <a:t> а продажи – </a:t>
            </a:r>
            <a:r>
              <a:rPr lang="ru-RU" sz="2400" dirty="0"/>
              <a:t>33,40</a:t>
            </a:r>
            <a:r>
              <a:rPr lang="az-Cyrl-AZ" sz="2400" dirty="0"/>
              <a:t>.</a:t>
            </a:r>
            <a:endParaRPr lang="ru-RU" sz="2400" dirty="0"/>
          </a:p>
        </p:txBody>
      </p:sp>
      <p:graphicFrame>
        <p:nvGraphicFramePr>
          <p:cNvPr id="4" name="Таблица 3"/>
          <p:cNvGraphicFramePr>
            <a:graphicFrameLocks noGrp="1"/>
          </p:cNvGraphicFramePr>
          <p:nvPr>
            <p:extLst>
              <p:ext uri="{D42A27DB-BD31-4B8C-83A1-F6EECF244321}">
                <p14:modId xmlns:p14="http://schemas.microsoft.com/office/powerpoint/2010/main" val="1823446651"/>
              </p:ext>
            </p:extLst>
          </p:nvPr>
        </p:nvGraphicFramePr>
        <p:xfrm>
          <a:off x="827584" y="4365104"/>
          <a:ext cx="7560840" cy="1261872"/>
        </p:xfrm>
        <a:graphic>
          <a:graphicData uri="http://schemas.openxmlformats.org/drawingml/2006/table">
            <a:tbl>
              <a:tblPr>
                <a:tableStyleId>{5C22544A-7EE6-4342-B048-85BDC9FD1C3A}</a:tableStyleId>
              </a:tblPr>
              <a:tblGrid>
                <a:gridCol w="2520280"/>
                <a:gridCol w="2520280"/>
                <a:gridCol w="2520280"/>
              </a:tblGrid>
              <a:tr h="0">
                <a:tc>
                  <a:txBody>
                    <a:bodyPr/>
                    <a:lstStyle/>
                    <a:p>
                      <a:pPr algn="just">
                        <a:lnSpc>
                          <a:spcPct val="115000"/>
                        </a:lnSpc>
                        <a:spcAft>
                          <a:spcPts val="0"/>
                        </a:spcAft>
                      </a:pPr>
                      <a:r>
                        <a:rPr lang="az-Cyrl-AZ" sz="2400" dirty="0">
                          <a:effectLst/>
                        </a:rPr>
                        <a:t> </a:t>
                      </a:r>
                      <a:endParaRPr lang="ru-RU" sz="2400" dirty="0">
                        <a:effectLst/>
                        <a:latin typeface="Times New Roman"/>
                        <a:ea typeface="Times New Roman"/>
                      </a:endParaRPr>
                    </a:p>
                  </a:txBody>
                  <a:tcPr marL="68580" marR="68580" marT="0" marB="0"/>
                </a:tc>
                <a:tc>
                  <a:txBody>
                    <a:bodyPr/>
                    <a:lstStyle/>
                    <a:p>
                      <a:pPr algn="just">
                        <a:lnSpc>
                          <a:spcPct val="115000"/>
                        </a:lnSpc>
                        <a:spcAft>
                          <a:spcPts val="0"/>
                        </a:spcAft>
                      </a:pPr>
                      <a:r>
                        <a:rPr lang="az-Cyrl-AZ" sz="2400">
                          <a:effectLst/>
                        </a:rPr>
                        <a:t>Курс покупки</a:t>
                      </a:r>
                      <a:endParaRPr lang="ru-RU" sz="2400">
                        <a:effectLst/>
                        <a:latin typeface="Times New Roman"/>
                        <a:ea typeface="Times New Roman"/>
                      </a:endParaRPr>
                    </a:p>
                  </a:txBody>
                  <a:tcPr marL="68580" marR="68580" marT="0" marB="0"/>
                </a:tc>
                <a:tc>
                  <a:txBody>
                    <a:bodyPr/>
                    <a:lstStyle/>
                    <a:p>
                      <a:pPr algn="just">
                        <a:lnSpc>
                          <a:spcPct val="115000"/>
                        </a:lnSpc>
                        <a:spcAft>
                          <a:spcPts val="0"/>
                        </a:spcAft>
                      </a:pPr>
                      <a:r>
                        <a:rPr lang="az-Cyrl-AZ" sz="2400">
                          <a:effectLst/>
                        </a:rPr>
                        <a:t>Курс продажи</a:t>
                      </a:r>
                      <a:endParaRPr lang="ru-RU" sz="2400">
                        <a:effectLst/>
                        <a:latin typeface="Times New Roman"/>
                        <a:ea typeface="Times New Roman"/>
                      </a:endParaRPr>
                    </a:p>
                  </a:txBody>
                  <a:tcPr marL="68580" marR="68580" marT="0" marB="0"/>
                </a:tc>
              </a:tr>
              <a:tr h="0">
                <a:tc>
                  <a:txBody>
                    <a:bodyPr/>
                    <a:lstStyle/>
                    <a:p>
                      <a:pPr algn="just">
                        <a:lnSpc>
                          <a:spcPct val="115000"/>
                        </a:lnSpc>
                        <a:spcAft>
                          <a:spcPts val="0"/>
                        </a:spcAft>
                      </a:pPr>
                      <a:r>
                        <a:rPr lang="az-Cyrl-AZ" sz="2400">
                          <a:effectLst/>
                        </a:rPr>
                        <a:t>Спот</a:t>
                      </a:r>
                      <a:endParaRPr lang="ru-RU" sz="2400">
                        <a:effectLst/>
                        <a:latin typeface="Times New Roman"/>
                        <a:ea typeface="Times New Roman"/>
                      </a:endParaRPr>
                    </a:p>
                  </a:txBody>
                  <a:tcPr marL="68580" marR="68580" marT="0" marB="0"/>
                </a:tc>
                <a:tc>
                  <a:txBody>
                    <a:bodyPr/>
                    <a:lstStyle/>
                    <a:p>
                      <a:pPr algn="just">
                        <a:lnSpc>
                          <a:spcPct val="115000"/>
                        </a:lnSpc>
                        <a:spcAft>
                          <a:spcPts val="0"/>
                        </a:spcAft>
                      </a:pPr>
                      <a:r>
                        <a:rPr lang="az-Cyrl-AZ" sz="2400">
                          <a:effectLst/>
                        </a:rPr>
                        <a:t>32,50</a:t>
                      </a:r>
                      <a:endParaRPr lang="ru-RU" sz="2400">
                        <a:effectLst/>
                        <a:latin typeface="Times New Roman"/>
                        <a:ea typeface="Times New Roman"/>
                      </a:endParaRPr>
                    </a:p>
                  </a:txBody>
                  <a:tcPr marL="68580" marR="68580" marT="0" marB="0"/>
                </a:tc>
                <a:tc>
                  <a:txBody>
                    <a:bodyPr/>
                    <a:lstStyle/>
                    <a:p>
                      <a:pPr algn="just">
                        <a:lnSpc>
                          <a:spcPct val="115000"/>
                        </a:lnSpc>
                        <a:spcAft>
                          <a:spcPts val="0"/>
                        </a:spcAft>
                      </a:pPr>
                      <a:r>
                        <a:rPr lang="ru-RU" sz="2400">
                          <a:effectLst/>
                        </a:rPr>
                        <a:t>33,20</a:t>
                      </a:r>
                      <a:endParaRPr lang="ru-RU" sz="2400">
                        <a:effectLst/>
                        <a:latin typeface="Times New Roman"/>
                        <a:ea typeface="Times New Roman"/>
                      </a:endParaRPr>
                    </a:p>
                  </a:txBody>
                  <a:tcPr marL="68580" marR="68580" marT="0" marB="0"/>
                </a:tc>
              </a:tr>
              <a:tr h="0">
                <a:tc>
                  <a:txBody>
                    <a:bodyPr/>
                    <a:lstStyle/>
                    <a:p>
                      <a:pPr algn="just">
                        <a:lnSpc>
                          <a:spcPct val="115000"/>
                        </a:lnSpc>
                        <a:spcAft>
                          <a:spcPts val="0"/>
                        </a:spcAft>
                      </a:pPr>
                      <a:r>
                        <a:rPr lang="az-Cyrl-AZ" sz="2400">
                          <a:effectLst/>
                        </a:rPr>
                        <a:t>П(Д) на 3 мес.</a:t>
                      </a:r>
                      <a:endParaRPr lang="ru-RU" sz="2400">
                        <a:effectLst/>
                        <a:latin typeface="Times New Roman"/>
                        <a:ea typeface="Times New Roman"/>
                      </a:endParaRPr>
                    </a:p>
                  </a:txBody>
                  <a:tcPr marL="68580" marR="68580" marT="0" marB="0"/>
                </a:tc>
                <a:tc>
                  <a:txBody>
                    <a:bodyPr/>
                    <a:lstStyle/>
                    <a:p>
                      <a:pPr algn="just">
                        <a:lnSpc>
                          <a:spcPct val="115000"/>
                        </a:lnSpc>
                        <a:spcAft>
                          <a:spcPts val="0"/>
                        </a:spcAft>
                      </a:pPr>
                      <a:r>
                        <a:rPr lang="az-Cyrl-AZ" sz="2400">
                          <a:effectLst/>
                        </a:rPr>
                        <a:t>0,</a:t>
                      </a:r>
                      <a:r>
                        <a:rPr lang="ru-RU" sz="2400">
                          <a:effectLst/>
                        </a:rPr>
                        <a:t>60</a:t>
                      </a:r>
                      <a:endParaRPr lang="ru-RU" sz="2400">
                        <a:effectLst/>
                        <a:latin typeface="Times New Roman"/>
                        <a:ea typeface="Times New Roman"/>
                      </a:endParaRPr>
                    </a:p>
                  </a:txBody>
                  <a:tcPr marL="68580" marR="68580" marT="0" marB="0"/>
                </a:tc>
                <a:tc>
                  <a:txBody>
                    <a:bodyPr/>
                    <a:lstStyle/>
                    <a:p>
                      <a:pPr algn="just">
                        <a:lnSpc>
                          <a:spcPct val="115000"/>
                        </a:lnSpc>
                        <a:spcAft>
                          <a:spcPts val="0"/>
                        </a:spcAft>
                      </a:pPr>
                      <a:r>
                        <a:rPr lang="az-Cyrl-AZ" sz="2400" dirty="0">
                          <a:effectLst/>
                        </a:rPr>
                        <a:t>0,</a:t>
                      </a:r>
                      <a:r>
                        <a:rPr lang="ru-RU" sz="2400" dirty="0">
                          <a:effectLst/>
                        </a:rPr>
                        <a:t>80</a:t>
                      </a:r>
                      <a:endParaRPr lang="ru-RU" sz="2400" dirty="0">
                        <a:effectLst/>
                        <a:latin typeface="Times New Roman"/>
                        <a:ea typeface="Times New Roman"/>
                      </a:endParaRPr>
                    </a:p>
                  </a:txBody>
                  <a:tcPr marL="68580" marR="68580" marT="0" marB="0"/>
                </a:tc>
              </a:tr>
            </a:tbl>
          </a:graphicData>
        </a:graphic>
      </p:graphicFrame>
      <p:sp>
        <p:nvSpPr>
          <p:cNvPr id="5" name="Номер слайда 4"/>
          <p:cNvSpPr>
            <a:spLocks noGrp="1"/>
          </p:cNvSpPr>
          <p:nvPr>
            <p:ph type="sldNum" sz="quarter" idx="12"/>
          </p:nvPr>
        </p:nvSpPr>
        <p:spPr/>
        <p:txBody>
          <a:bodyPr/>
          <a:lstStyle/>
          <a:p>
            <a:fld id="{B19B0651-EE4F-4900-A07F-96A6BFA9D0F0}" type="slidenum">
              <a:rPr lang="ru-RU" smtClean="0"/>
              <a:t>90</a:t>
            </a:fld>
            <a:endParaRPr lang="ru-RU"/>
          </a:p>
        </p:txBody>
      </p:sp>
    </p:spTree>
    <p:extLst>
      <p:ext uri="{BB962C8B-B14F-4D97-AF65-F5344CB8AC3E}">
        <p14:creationId xmlns:p14="http://schemas.microsoft.com/office/powerpoint/2010/main" val="338509330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az-Cyrl-AZ" dirty="0"/>
              <a:t>Решение</a:t>
            </a:r>
            <a:endParaRPr lang="ru-RU" dirty="0"/>
          </a:p>
        </p:txBody>
      </p:sp>
      <p:sp>
        <p:nvSpPr>
          <p:cNvPr id="3" name="Объект 2"/>
          <p:cNvSpPr>
            <a:spLocks noGrp="1"/>
          </p:cNvSpPr>
          <p:nvPr>
            <p:ph idx="1"/>
          </p:nvPr>
        </p:nvSpPr>
        <p:spPr/>
        <p:txBody>
          <a:bodyPr>
            <a:normAutofit fontScale="92500" lnSpcReduction="20000"/>
          </a:bodyPr>
          <a:lstStyle/>
          <a:p>
            <a:pPr marL="0" indent="0">
              <a:buNone/>
            </a:pPr>
            <a:r>
              <a:rPr lang="az-Cyrl-AZ" dirty="0"/>
              <a:t>Если фирма воспользуется опционом, то ее затраты на покупку долларов составят</a:t>
            </a:r>
            <a:endParaRPr lang="ru-RU" dirty="0"/>
          </a:p>
          <a:p>
            <a:pPr marL="0" indent="0">
              <a:buNone/>
            </a:pPr>
            <a:r>
              <a:rPr lang="ru-RU" dirty="0"/>
              <a:t> 33,20 + 0,80</a:t>
            </a:r>
            <a:r>
              <a:rPr lang="az-Cyrl-AZ" dirty="0"/>
              <a:t> + 0,</a:t>
            </a:r>
            <a:r>
              <a:rPr lang="ru-RU" dirty="0"/>
              <a:t>20</a:t>
            </a:r>
            <a:r>
              <a:rPr lang="az-Cyrl-AZ" dirty="0"/>
              <a:t> = </a:t>
            </a:r>
            <a:r>
              <a:rPr lang="ru-RU" dirty="0"/>
              <a:t>34,20</a:t>
            </a:r>
          </a:p>
          <a:p>
            <a:pPr marL="0" indent="0">
              <a:buNone/>
            </a:pPr>
            <a:r>
              <a:rPr lang="az-Cyrl-AZ" dirty="0"/>
              <a:t>Если фирма не воспользуется опционом, то ее затраты составят:</a:t>
            </a:r>
            <a:endParaRPr lang="ru-RU" dirty="0"/>
          </a:p>
          <a:p>
            <a:pPr marL="0" indent="0">
              <a:buNone/>
            </a:pPr>
            <a:r>
              <a:rPr lang="ru-RU" dirty="0"/>
              <a:t>33,40</a:t>
            </a:r>
            <a:r>
              <a:rPr lang="az-Cyrl-AZ" dirty="0"/>
              <a:t> + 0,</a:t>
            </a:r>
            <a:r>
              <a:rPr lang="ru-RU" dirty="0"/>
              <a:t>20</a:t>
            </a:r>
            <a:r>
              <a:rPr lang="az-Cyrl-AZ" dirty="0"/>
              <a:t> = </a:t>
            </a:r>
            <a:r>
              <a:rPr lang="ru-RU" dirty="0"/>
              <a:t>33,60</a:t>
            </a:r>
            <a:r>
              <a:rPr lang="az-Cyrl-AZ" dirty="0"/>
              <a:t>.</a:t>
            </a:r>
            <a:endParaRPr lang="ru-RU" dirty="0"/>
          </a:p>
          <a:p>
            <a:pPr marL="0" indent="0">
              <a:buNone/>
            </a:pPr>
            <a:r>
              <a:rPr lang="az-Cyrl-AZ" dirty="0"/>
              <a:t>Таким образом, реализация опциона будет фирме </a:t>
            </a:r>
            <a:r>
              <a:rPr lang="ru-RU" dirty="0"/>
              <a:t>не</a:t>
            </a:r>
            <a:r>
              <a:rPr lang="az-Cyrl-AZ" dirty="0"/>
              <a:t>выгодна, т. к. </a:t>
            </a:r>
            <a:r>
              <a:rPr lang="ru-RU" dirty="0"/>
              <a:t>увеличивает </a:t>
            </a:r>
            <a:r>
              <a:rPr lang="az-Cyrl-AZ" dirty="0"/>
              <a:t> ее затраты на покупку долларов в расчете 0,</a:t>
            </a:r>
            <a:r>
              <a:rPr lang="ru-RU" dirty="0"/>
              <a:t>60 руб.</a:t>
            </a:r>
            <a:r>
              <a:rPr lang="az-Cyrl-AZ" dirty="0"/>
              <a:t> за доллар</a:t>
            </a:r>
            <a:r>
              <a:rPr lang="az-Cyrl-AZ" dirty="0" smtClean="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91</a:t>
            </a:fld>
            <a:endParaRPr lang="ru-RU"/>
          </a:p>
        </p:txBody>
      </p:sp>
    </p:spTree>
    <p:extLst>
      <p:ext uri="{BB962C8B-B14F-4D97-AF65-F5344CB8AC3E}">
        <p14:creationId xmlns:p14="http://schemas.microsoft.com/office/powerpoint/2010/main" val="73057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2.11. Биноминальная модель расчета цен </a:t>
            </a:r>
            <a:r>
              <a:rPr lang="ru-RU" dirty="0" smtClean="0"/>
              <a:t>опционов</a:t>
            </a:r>
            <a:endParaRPr lang="ru-RU" dirty="0"/>
          </a:p>
        </p:txBody>
      </p:sp>
      <p:sp>
        <p:nvSpPr>
          <p:cNvPr id="3" name="Объект 2"/>
          <p:cNvSpPr>
            <a:spLocks noGrp="1"/>
          </p:cNvSpPr>
          <p:nvPr>
            <p:ph idx="1"/>
          </p:nvPr>
        </p:nvSpPr>
        <p:spPr/>
        <p:txBody>
          <a:bodyPr>
            <a:normAutofit fontScale="85000" lnSpcReduction="10000"/>
          </a:bodyPr>
          <a:lstStyle/>
          <a:p>
            <a:r>
              <a:rPr lang="az-Cyrl-AZ" dirty="0"/>
              <a:t>Продавец и покупатель всегда имеют противоположные представления о развитии курса товара, лежащего в основе опциона. </a:t>
            </a:r>
            <a:endParaRPr lang="az-Cyrl-AZ" dirty="0" smtClean="0"/>
          </a:p>
          <a:p>
            <a:r>
              <a:rPr lang="az-Cyrl-AZ" dirty="0" smtClean="0"/>
              <a:t>Время </a:t>
            </a:r>
            <a:r>
              <a:rPr lang="az-Cyrl-AZ" dirty="0"/>
              <a:t>в биномиальной модели распределено на периоды, например, дни, недели, месяцы. Курс на начало или конец периода может принимать только два значения: он может либо повысится, либо снизится на определенную процентную величину. </a:t>
            </a:r>
            <a:endParaRPr lang="az-Cyrl-AZ" dirty="0" smtClean="0"/>
          </a:p>
          <a:p>
            <a:r>
              <a:rPr lang="az-Cyrl-AZ" dirty="0" smtClean="0"/>
              <a:t>Биномиальная </a:t>
            </a:r>
            <a:r>
              <a:rPr lang="az-Cyrl-AZ" dirty="0"/>
              <a:t>модель ничего не говорит о вероятности повышения или понижения курса базового актива за период.</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92</a:t>
            </a:fld>
            <a:endParaRPr lang="ru-RU"/>
          </a:p>
        </p:txBody>
      </p:sp>
    </p:spTree>
    <p:extLst>
      <p:ext uri="{BB962C8B-B14F-4D97-AF65-F5344CB8AC3E}">
        <p14:creationId xmlns:p14="http://schemas.microsoft.com/office/powerpoint/2010/main" val="264116434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10000"/>
          </a:bodyPr>
          <a:lstStyle/>
          <a:p>
            <a:r>
              <a:rPr lang="az-Cyrl-AZ" dirty="0"/>
              <a:t>Цена опциона в конце срока обращения равна разнице между ценой исполнения и текущей ценой. Причем если получается отрицательная величина, то опцион не исполняется, т.е. его стоимость равна нулю. </a:t>
            </a:r>
            <a:endParaRPr lang="az-Cyrl-AZ" dirty="0" smtClean="0"/>
          </a:p>
          <a:p>
            <a:r>
              <a:rPr lang="az-Cyrl-AZ" dirty="0" smtClean="0"/>
              <a:t>Мы </a:t>
            </a:r>
            <a:r>
              <a:rPr lang="az-Cyrl-AZ" dirty="0"/>
              <a:t>можем, пользуясь математическими параметрами изменения курса, спрогнозировать наиболее вероятный диапазон изменения котировок в течении всего срока обращения опциона. </a:t>
            </a:r>
            <a:endParaRPr lang="ru-RU" dirty="0"/>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93</a:t>
            </a:fld>
            <a:endParaRPr lang="ru-RU"/>
          </a:p>
        </p:txBody>
      </p:sp>
    </p:spTree>
    <p:extLst>
      <p:ext uri="{BB962C8B-B14F-4D97-AF65-F5344CB8AC3E}">
        <p14:creationId xmlns:p14="http://schemas.microsoft.com/office/powerpoint/2010/main" val="18084333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22114"/>
          </a:xfrm>
        </p:spPr>
        <p:txBody>
          <a:bodyPr>
            <a:normAutofit fontScale="90000"/>
          </a:bodyPr>
          <a:lstStyle/>
          <a:p>
            <a:r>
              <a:rPr lang="az-Cyrl-AZ" sz="3200" dirty="0"/>
              <a:t>Изменения котировок золота </a:t>
            </a:r>
            <a:r>
              <a:rPr lang="az-Cyrl-AZ" sz="3200" dirty="0" smtClean="0"/>
              <a:t/>
            </a:r>
            <a:br>
              <a:rPr lang="az-Cyrl-AZ" sz="3200" dirty="0" smtClean="0"/>
            </a:br>
            <a:r>
              <a:rPr lang="az-Cyrl-AZ" sz="3200" dirty="0" smtClean="0"/>
              <a:t>в </a:t>
            </a:r>
            <a:r>
              <a:rPr lang="az-Cyrl-AZ" sz="3200" dirty="0"/>
              <a:t>2007- нач. 2008 года</a:t>
            </a:r>
            <a:endParaRPr lang="ru-RU" sz="3200" dirty="0"/>
          </a:p>
        </p:txBody>
      </p:sp>
      <p:graphicFrame>
        <p:nvGraphicFramePr>
          <p:cNvPr id="7" name="Объект 6"/>
          <p:cNvGraphicFramePr>
            <a:graphicFrameLocks noGrp="1"/>
          </p:cNvGraphicFramePr>
          <p:nvPr>
            <p:ph idx="1"/>
            <p:extLst>
              <p:ext uri="{D42A27DB-BD31-4B8C-83A1-F6EECF244321}">
                <p14:modId xmlns:p14="http://schemas.microsoft.com/office/powerpoint/2010/main" val="188958820"/>
              </p:ext>
            </p:extLst>
          </p:nvPr>
        </p:nvGraphicFramePr>
        <p:xfrm>
          <a:off x="1115616" y="1412776"/>
          <a:ext cx="6696744" cy="4482084"/>
        </p:xfrm>
        <a:graphic>
          <a:graphicData uri="http://schemas.openxmlformats.org/drawingml/2006/table">
            <a:tbl>
              <a:tblPr firstRow="1" firstCol="1" bandRow="1">
                <a:tableStyleId>{5C22544A-7EE6-4342-B048-85BDC9FD1C3A}</a:tableStyleId>
              </a:tblPr>
              <a:tblGrid>
                <a:gridCol w="1832555"/>
                <a:gridCol w="2318974"/>
                <a:gridCol w="2545215"/>
              </a:tblGrid>
              <a:tr h="381000">
                <a:tc>
                  <a:txBody>
                    <a:bodyPr/>
                    <a:lstStyle/>
                    <a:p>
                      <a:pPr algn="ctr">
                        <a:lnSpc>
                          <a:spcPct val="115000"/>
                        </a:lnSpc>
                        <a:spcAft>
                          <a:spcPts val="0"/>
                        </a:spcAft>
                      </a:pPr>
                      <a:r>
                        <a:rPr lang="az-Cyrl-AZ" sz="1800" dirty="0">
                          <a:effectLst/>
                        </a:rPr>
                        <a:t>Дата</a:t>
                      </a:r>
                      <a:endParaRPr lang="ru-RU" sz="1800" dirty="0">
                        <a:effectLst/>
                        <a:latin typeface="Times New Roman"/>
                        <a:ea typeface="Times New Roman"/>
                      </a:endParaRPr>
                    </a:p>
                  </a:txBody>
                  <a:tcPr marL="68580" marR="68580" marT="0" marB="0" anchor="ctr"/>
                </a:tc>
                <a:tc>
                  <a:txBody>
                    <a:bodyPr/>
                    <a:lstStyle/>
                    <a:p>
                      <a:pPr algn="ctr">
                        <a:lnSpc>
                          <a:spcPct val="115000"/>
                        </a:lnSpc>
                        <a:spcAft>
                          <a:spcPts val="0"/>
                        </a:spcAft>
                      </a:pPr>
                      <a:r>
                        <a:rPr lang="az-Cyrl-AZ" sz="1800">
                          <a:effectLst/>
                        </a:rPr>
                        <a:t>Цена закрытия</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az-Cyrl-AZ" sz="1800">
                          <a:effectLst/>
                        </a:rPr>
                        <a:t>Изменения в процентах</a:t>
                      </a:r>
                      <a:endParaRPr lang="ru-RU" sz="1800">
                        <a:effectLst/>
                        <a:latin typeface="Times New Roman"/>
                        <a:ea typeface="Times New Roman"/>
                      </a:endParaRPr>
                    </a:p>
                  </a:txBody>
                  <a:tcPr marL="68580" marR="68580" marT="0" marB="0" anchor="ctr"/>
                </a:tc>
              </a:tr>
              <a:tr h="190500">
                <a:tc>
                  <a:txBody>
                    <a:bodyPr/>
                    <a:lstStyle/>
                    <a:p>
                      <a:pPr>
                        <a:lnSpc>
                          <a:spcPct val="115000"/>
                        </a:lnSpc>
                        <a:spcAft>
                          <a:spcPts val="0"/>
                        </a:spcAft>
                      </a:pPr>
                      <a:r>
                        <a:rPr lang="az-Cyrl-AZ" sz="1800">
                          <a:effectLst/>
                        </a:rPr>
                        <a:t>01.02.2007</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669,10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 </a:t>
                      </a:r>
                      <a:endParaRPr lang="ru-RU" sz="1800">
                        <a:effectLst/>
                        <a:latin typeface="Times New Roman"/>
                        <a:ea typeface="Times New Roman"/>
                      </a:endParaRPr>
                    </a:p>
                  </a:txBody>
                  <a:tcPr marL="68580" marR="68580" marT="0" marB="0" anchor="b"/>
                </a:tc>
              </a:tr>
              <a:tr h="190500">
                <a:tc>
                  <a:txBody>
                    <a:bodyPr/>
                    <a:lstStyle/>
                    <a:p>
                      <a:pPr>
                        <a:lnSpc>
                          <a:spcPct val="115000"/>
                        </a:lnSpc>
                        <a:spcAft>
                          <a:spcPts val="0"/>
                        </a:spcAft>
                      </a:pPr>
                      <a:r>
                        <a:rPr lang="az-Cyrl-AZ" sz="1800">
                          <a:effectLst/>
                        </a:rPr>
                        <a:t>01.03.2007</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663,20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endParaRPr lang="ru-RU" sz="1800" dirty="0">
                        <a:effectLst/>
                        <a:latin typeface="Times New Roman"/>
                        <a:ea typeface="Times New Roman"/>
                      </a:endParaRPr>
                    </a:p>
                  </a:txBody>
                  <a:tcPr marL="68580" marR="68580" marT="0" marB="0" anchor="b"/>
                </a:tc>
              </a:tr>
              <a:tr h="190500">
                <a:tc>
                  <a:txBody>
                    <a:bodyPr/>
                    <a:lstStyle/>
                    <a:p>
                      <a:pPr>
                        <a:lnSpc>
                          <a:spcPct val="115000"/>
                        </a:lnSpc>
                        <a:spcAft>
                          <a:spcPts val="0"/>
                        </a:spcAft>
                      </a:pPr>
                      <a:r>
                        <a:rPr lang="az-Cyrl-AZ" sz="1800">
                          <a:effectLst/>
                        </a:rPr>
                        <a:t>01.04.2007</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677,70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endParaRPr lang="ru-RU" sz="1800" dirty="0">
                        <a:effectLst/>
                        <a:latin typeface="Times New Roman"/>
                        <a:ea typeface="Times New Roman"/>
                      </a:endParaRPr>
                    </a:p>
                  </a:txBody>
                  <a:tcPr marL="68580" marR="68580" marT="0" marB="0" anchor="b"/>
                </a:tc>
              </a:tr>
              <a:tr h="190500">
                <a:tc>
                  <a:txBody>
                    <a:bodyPr/>
                    <a:lstStyle/>
                    <a:p>
                      <a:pPr>
                        <a:lnSpc>
                          <a:spcPct val="115000"/>
                        </a:lnSpc>
                        <a:spcAft>
                          <a:spcPts val="0"/>
                        </a:spcAft>
                      </a:pPr>
                      <a:r>
                        <a:rPr lang="az-Cyrl-AZ" sz="1800">
                          <a:effectLst/>
                        </a:rPr>
                        <a:t>01.05.2007</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660,60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endParaRPr lang="ru-RU" sz="1800" dirty="0">
                        <a:effectLst/>
                        <a:latin typeface="Times New Roman"/>
                        <a:ea typeface="Times New Roman"/>
                      </a:endParaRPr>
                    </a:p>
                  </a:txBody>
                  <a:tcPr marL="68580" marR="68580" marT="0" marB="0" anchor="b"/>
                </a:tc>
              </a:tr>
              <a:tr h="190500">
                <a:tc>
                  <a:txBody>
                    <a:bodyPr/>
                    <a:lstStyle/>
                    <a:p>
                      <a:pPr>
                        <a:lnSpc>
                          <a:spcPct val="115000"/>
                        </a:lnSpc>
                        <a:spcAft>
                          <a:spcPts val="0"/>
                        </a:spcAft>
                      </a:pPr>
                      <a:r>
                        <a:rPr lang="az-Cyrl-AZ" sz="1800">
                          <a:effectLst/>
                        </a:rPr>
                        <a:t>01.06.2007</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649,10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endParaRPr lang="ru-RU" sz="1800" dirty="0">
                        <a:effectLst/>
                        <a:latin typeface="Times New Roman"/>
                        <a:ea typeface="Times New Roman"/>
                      </a:endParaRPr>
                    </a:p>
                  </a:txBody>
                  <a:tcPr marL="68580" marR="68580" marT="0" marB="0" anchor="b"/>
                </a:tc>
              </a:tr>
              <a:tr h="190500">
                <a:tc>
                  <a:txBody>
                    <a:bodyPr/>
                    <a:lstStyle/>
                    <a:p>
                      <a:pPr>
                        <a:lnSpc>
                          <a:spcPct val="115000"/>
                        </a:lnSpc>
                        <a:spcAft>
                          <a:spcPts val="0"/>
                        </a:spcAft>
                      </a:pPr>
                      <a:r>
                        <a:rPr lang="az-Cyrl-AZ" sz="1800">
                          <a:effectLst/>
                        </a:rPr>
                        <a:t>01.07.2007</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663,50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endParaRPr lang="ru-RU" sz="1800" dirty="0">
                        <a:effectLst/>
                        <a:latin typeface="Times New Roman"/>
                        <a:ea typeface="Times New Roman"/>
                      </a:endParaRPr>
                    </a:p>
                  </a:txBody>
                  <a:tcPr marL="68580" marR="68580" marT="0" marB="0" anchor="b"/>
                </a:tc>
              </a:tr>
              <a:tr h="190500">
                <a:tc>
                  <a:txBody>
                    <a:bodyPr/>
                    <a:lstStyle/>
                    <a:p>
                      <a:pPr>
                        <a:lnSpc>
                          <a:spcPct val="115000"/>
                        </a:lnSpc>
                        <a:spcAft>
                          <a:spcPts val="0"/>
                        </a:spcAft>
                      </a:pPr>
                      <a:r>
                        <a:rPr lang="az-Cyrl-AZ" sz="1800">
                          <a:effectLst/>
                        </a:rPr>
                        <a:t>01.08.2007</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672,80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endParaRPr lang="ru-RU" sz="1800" dirty="0">
                        <a:effectLst/>
                        <a:latin typeface="Times New Roman"/>
                        <a:ea typeface="Times New Roman"/>
                      </a:endParaRPr>
                    </a:p>
                  </a:txBody>
                  <a:tcPr marL="68580" marR="68580" marT="0" marB="0" anchor="b"/>
                </a:tc>
              </a:tr>
              <a:tr h="190500">
                <a:tc>
                  <a:txBody>
                    <a:bodyPr/>
                    <a:lstStyle/>
                    <a:p>
                      <a:pPr>
                        <a:lnSpc>
                          <a:spcPct val="115000"/>
                        </a:lnSpc>
                        <a:spcAft>
                          <a:spcPts val="0"/>
                        </a:spcAft>
                      </a:pPr>
                      <a:r>
                        <a:rPr lang="az-Cyrl-AZ" sz="1800">
                          <a:effectLst/>
                        </a:rPr>
                        <a:t>01.09.2007</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742,90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endParaRPr lang="ru-RU" sz="1800" dirty="0">
                        <a:effectLst/>
                        <a:latin typeface="Times New Roman"/>
                        <a:ea typeface="Times New Roman"/>
                      </a:endParaRPr>
                    </a:p>
                  </a:txBody>
                  <a:tcPr marL="68580" marR="68580" marT="0" marB="0" anchor="b"/>
                </a:tc>
              </a:tr>
              <a:tr h="190500">
                <a:tc>
                  <a:txBody>
                    <a:bodyPr/>
                    <a:lstStyle/>
                    <a:p>
                      <a:pPr>
                        <a:lnSpc>
                          <a:spcPct val="115000"/>
                        </a:lnSpc>
                        <a:spcAft>
                          <a:spcPts val="0"/>
                        </a:spcAft>
                      </a:pPr>
                      <a:r>
                        <a:rPr lang="az-Cyrl-AZ" sz="1800">
                          <a:effectLst/>
                        </a:rPr>
                        <a:t>01.10.2007</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796,30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endParaRPr lang="ru-RU" sz="1800" dirty="0">
                        <a:effectLst/>
                        <a:latin typeface="Times New Roman"/>
                        <a:ea typeface="Times New Roman"/>
                      </a:endParaRPr>
                    </a:p>
                  </a:txBody>
                  <a:tcPr marL="68580" marR="68580" marT="0" marB="0" anchor="b"/>
                </a:tc>
              </a:tr>
              <a:tr h="190500">
                <a:tc>
                  <a:txBody>
                    <a:bodyPr/>
                    <a:lstStyle/>
                    <a:p>
                      <a:pPr>
                        <a:lnSpc>
                          <a:spcPct val="115000"/>
                        </a:lnSpc>
                        <a:spcAft>
                          <a:spcPts val="0"/>
                        </a:spcAft>
                      </a:pPr>
                      <a:r>
                        <a:rPr lang="az-Cyrl-AZ" sz="1800">
                          <a:effectLst/>
                        </a:rPr>
                        <a:t>01.11.2007</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782,70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endParaRPr lang="ru-RU" sz="1800" dirty="0">
                        <a:effectLst/>
                        <a:latin typeface="Times New Roman"/>
                        <a:ea typeface="Times New Roman"/>
                      </a:endParaRPr>
                    </a:p>
                  </a:txBody>
                  <a:tcPr marL="68580" marR="68580" marT="0" marB="0" anchor="b"/>
                </a:tc>
              </a:tr>
              <a:tr h="190500">
                <a:tc>
                  <a:txBody>
                    <a:bodyPr/>
                    <a:lstStyle/>
                    <a:p>
                      <a:pPr>
                        <a:lnSpc>
                          <a:spcPct val="115000"/>
                        </a:lnSpc>
                        <a:spcAft>
                          <a:spcPts val="0"/>
                        </a:spcAft>
                      </a:pPr>
                      <a:r>
                        <a:rPr lang="az-Cyrl-AZ" sz="1800">
                          <a:effectLst/>
                        </a:rPr>
                        <a:t>01.12.2007</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832,50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endParaRPr lang="ru-RU" sz="1800" dirty="0">
                        <a:effectLst/>
                        <a:latin typeface="Times New Roman"/>
                        <a:ea typeface="Times New Roman"/>
                      </a:endParaRPr>
                    </a:p>
                  </a:txBody>
                  <a:tcPr marL="68580" marR="68580" marT="0" marB="0" anchor="b"/>
                </a:tc>
              </a:tr>
              <a:tr h="190500">
                <a:tc>
                  <a:txBody>
                    <a:bodyPr/>
                    <a:lstStyle/>
                    <a:p>
                      <a:pPr>
                        <a:lnSpc>
                          <a:spcPct val="115000"/>
                        </a:lnSpc>
                        <a:spcAft>
                          <a:spcPts val="0"/>
                        </a:spcAft>
                      </a:pPr>
                      <a:r>
                        <a:rPr lang="az-Cyrl-AZ" sz="1800">
                          <a:effectLst/>
                        </a:rPr>
                        <a:t>01.01.2008</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925,00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endParaRPr lang="ru-RU" sz="1800" dirty="0">
                        <a:effectLst/>
                        <a:latin typeface="Times New Roman"/>
                        <a:ea typeface="Times New Roman"/>
                      </a:endParaRPr>
                    </a:p>
                  </a:txBody>
                  <a:tcPr marL="68580" marR="68580" marT="0" marB="0" anchor="b"/>
                </a:tc>
              </a:tr>
              <a:tr h="190500">
                <a:tc>
                  <a:txBody>
                    <a:bodyPr/>
                    <a:lstStyle/>
                    <a:p>
                      <a:pPr>
                        <a:lnSpc>
                          <a:spcPct val="115000"/>
                        </a:lnSpc>
                        <a:spcAft>
                          <a:spcPts val="0"/>
                        </a:spcAft>
                      </a:pPr>
                      <a:r>
                        <a:rPr lang="az-Cyrl-AZ" sz="1800">
                          <a:effectLst/>
                        </a:rPr>
                        <a:t>01.02.2008</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926,30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endParaRPr lang="ru-RU" sz="1800" dirty="0">
                        <a:effectLst/>
                        <a:latin typeface="Times New Roman"/>
                        <a:ea typeface="Times New Roman"/>
                      </a:endParaRPr>
                    </a:p>
                  </a:txBody>
                  <a:tcPr marL="68580" marR="68580" marT="0" marB="0" anchor="b"/>
                </a:tc>
              </a:tr>
            </a:tbl>
          </a:graphicData>
        </a:graphic>
      </p:graphicFrame>
      <p:sp>
        <p:nvSpPr>
          <p:cNvPr id="3" name="Номер слайда 2"/>
          <p:cNvSpPr>
            <a:spLocks noGrp="1"/>
          </p:cNvSpPr>
          <p:nvPr>
            <p:ph type="sldNum" sz="quarter" idx="12"/>
          </p:nvPr>
        </p:nvSpPr>
        <p:spPr/>
        <p:txBody>
          <a:bodyPr/>
          <a:lstStyle/>
          <a:p>
            <a:fld id="{B19B0651-EE4F-4900-A07F-96A6BFA9D0F0}" type="slidenum">
              <a:rPr lang="ru-RU" smtClean="0"/>
              <a:t>94</a:t>
            </a:fld>
            <a:endParaRPr lang="ru-RU"/>
          </a:p>
        </p:txBody>
      </p:sp>
    </p:spTree>
    <p:extLst>
      <p:ext uri="{BB962C8B-B14F-4D97-AF65-F5344CB8AC3E}">
        <p14:creationId xmlns:p14="http://schemas.microsoft.com/office/powerpoint/2010/main" val="115454522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22114"/>
          </a:xfrm>
        </p:spPr>
        <p:txBody>
          <a:bodyPr>
            <a:normAutofit fontScale="90000"/>
          </a:bodyPr>
          <a:lstStyle/>
          <a:p>
            <a:r>
              <a:rPr lang="az-Cyrl-AZ" sz="3200" dirty="0"/>
              <a:t>Изменения котировок золота </a:t>
            </a:r>
            <a:r>
              <a:rPr lang="az-Cyrl-AZ" sz="3200" dirty="0" smtClean="0"/>
              <a:t/>
            </a:r>
            <a:br>
              <a:rPr lang="az-Cyrl-AZ" sz="3200" dirty="0" smtClean="0"/>
            </a:br>
            <a:r>
              <a:rPr lang="az-Cyrl-AZ" sz="3200" dirty="0" smtClean="0"/>
              <a:t>в </a:t>
            </a:r>
            <a:r>
              <a:rPr lang="az-Cyrl-AZ" sz="3200" dirty="0"/>
              <a:t>2007- нач. 2008 года</a:t>
            </a:r>
            <a:endParaRPr lang="ru-RU" sz="3200" dirty="0"/>
          </a:p>
        </p:txBody>
      </p:sp>
      <p:graphicFrame>
        <p:nvGraphicFramePr>
          <p:cNvPr id="7" name="Объект 6"/>
          <p:cNvGraphicFramePr>
            <a:graphicFrameLocks noGrp="1"/>
          </p:cNvGraphicFramePr>
          <p:nvPr>
            <p:ph idx="1"/>
            <p:extLst>
              <p:ext uri="{D42A27DB-BD31-4B8C-83A1-F6EECF244321}">
                <p14:modId xmlns:p14="http://schemas.microsoft.com/office/powerpoint/2010/main" val="3327250449"/>
              </p:ext>
            </p:extLst>
          </p:nvPr>
        </p:nvGraphicFramePr>
        <p:xfrm>
          <a:off x="1115616" y="1412776"/>
          <a:ext cx="6696744" cy="4482084"/>
        </p:xfrm>
        <a:graphic>
          <a:graphicData uri="http://schemas.openxmlformats.org/drawingml/2006/table">
            <a:tbl>
              <a:tblPr firstRow="1" firstCol="1" bandRow="1">
                <a:tableStyleId>{5C22544A-7EE6-4342-B048-85BDC9FD1C3A}</a:tableStyleId>
              </a:tblPr>
              <a:tblGrid>
                <a:gridCol w="1832555"/>
                <a:gridCol w="2318974"/>
                <a:gridCol w="2545215"/>
              </a:tblGrid>
              <a:tr h="381000">
                <a:tc>
                  <a:txBody>
                    <a:bodyPr/>
                    <a:lstStyle/>
                    <a:p>
                      <a:pPr algn="ctr">
                        <a:lnSpc>
                          <a:spcPct val="115000"/>
                        </a:lnSpc>
                        <a:spcAft>
                          <a:spcPts val="0"/>
                        </a:spcAft>
                      </a:pPr>
                      <a:r>
                        <a:rPr lang="az-Cyrl-AZ" sz="1800" dirty="0">
                          <a:effectLst/>
                        </a:rPr>
                        <a:t>Дата</a:t>
                      </a:r>
                      <a:endParaRPr lang="ru-RU" sz="1800" dirty="0">
                        <a:effectLst/>
                        <a:latin typeface="Times New Roman"/>
                        <a:ea typeface="Times New Roman"/>
                      </a:endParaRPr>
                    </a:p>
                  </a:txBody>
                  <a:tcPr marL="68580" marR="68580" marT="0" marB="0" anchor="ctr"/>
                </a:tc>
                <a:tc>
                  <a:txBody>
                    <a:bodyPr/>
                    <a:lstStyle/>
                    <a:p>
                      <a:pPr algn="ctr">
                        <a:lnSpc>
                          <a:spcPct val="115000"/>
                        </a:lnSpc>
                        <a:spcAft>
                          <a:spcPts val="0"/>
                        </a:spcAft>
                      </a:pPr>
                      <a:r>
                        <a:rPr lang="az-Cyrl-AZ" sz="1800">
                          <a:effectLst/>
                        </a:rPr>
                        <a:t>Цена закрытия</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az-Cyrl-AZ" sz="1800">
                          <a:effectLst/>
                        </a:rPr>
                        <a:t>Изменения в процентах</a:t>
                      </a:r>
                      <a:endParaRPr lang="ru-RU" sz="1800">
                        <a:effectLst/>
                        <a:latin typeface="Times New Roman"/>
                        <a:ea typeface="Times New Roman"/>
                      </a:endParaRPr>
                    </a:p>
                  </a:txBody>
                  <a:tcPr marL="68580" marR="68580" marT="0" marB="0" anchor="ctr"/>
                </a:tc>
              </a:tr>
              <a:tr h="190500">
                <a:tc>
                  <a:txBody>
                    <a:bodyPr/>
                    <a:lstStyle/>
                    <a:p>
                      <a:pPr>
                        <a:lnSpc>
                          <a:spcPct val="115000"/>
                        </a:lnSpc>
                        <a:spcAft>
                          <a:spcPts val="0"/>
                        </a:spcAft>
                      </a:pPr>
                      <a:r>
                        <a:rPr lang="az-Cyrl-AZ" sz="1800">
                          <a:effectLst/>
                        </a:rPr>
                        <a:t>01.02.2007</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669,10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 </a:t>
                      </a:r>
                      <a:endParaRPr lang="ru-RU" sz="1800">
                        <a:effectLst/>
                        <a:latin typeface="Times New Roman"/>
                        <a:ea typeface="Times New Roman"/>
                      </a:endParaRPr>
                    </a:p>
                  </a:txBody>
                  <a:tcPr marL="68580" marR="68580" marT="0" marB="0" anchor="b"/>
                </a:tc>
              </a:tr>
              <a:tr h="190500">
                <a:tc>
                  <a:txBody>
                    <a:bodyPr/>
                    <a:lstStyle/>
                    <a:p>
                      <a:pPr>
                        <a:lnSpc>
                          <a:spcPct val="115000"/>
                        </a:lnSpc>
                        <a:spcAft>
                          <a:spcPts val="0"/>
                        </a:spcAft>
                      </a:pPr>
                      <a:r>
                        <a:rPr lang="az-Cyrl-AZ" sz="1800">
                          <a:effectLst/>
                        </a:rPr>
                        <a:t>01.03.2007</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663,20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-0,88%</a:t>
                      </a:r>
                      <a:endParaRPr lang="ru-RU" sz="1800">
                        <a:effectLst/>
                        <a:latin typeface="Times New Roman"/>
                        <a:ea typeface="Times New Roman"/>
                      </a:endParaRPr>
                    </a:p>
                  </a:txBody>
                  <a:tcPr marL="68580" marR="68580" marT="0" marB="0" anchor="b"/>
                </a:tc>
              </a:tr>
              <a:tr h="190500">
                <a:tc>
                  <a:txBody>
                    <a:bodyPr/>
                    <a:lstStyle/>
                    <a:p>
                      <a:pPr>
                        <a:lnSpc>
                          <a:spcPct val="115000"/>
                        </a:lnSpc>
                        <a:spcAft>
                          <a:spcPts val="0"/>
                        </a:spcAft>
                      </a:pPr>
                      <a:r>
                        <a:rPr lang="az-Cyrl-AZ" sz="1800">
                          <a:effectLst/>
                        </a:rPr>
                        <a:t>01.04.2007</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677,70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2,19%</a:t>
                      </a:r>
                      <a:endParaRPr lang="ru-RU" sz="1800">
                        <a:effectLst/>
                        <a:latin typeface="Times New Roman"/>
                        <a:ea typeface="Times New Roman"/>
                      </a:endParaRPr>
                    </a:p>
                  </a:txBody>
                  <a:tcPr marL="68580" marR="68580" marT="0" marB="0" anchor="b"/>
                </a:tc>
              </a:tr>
              <a:tr h="190500">
                <a:tc>
                  <a:txBody>
                    <a:bodyPr/>
                    <a:lstStyle/>
                    <a:p>
                      <a:pPr>
                        <a:lnSpc>
                          <a:spcPct val="115000"/>
                        </a:lnSpc>
                        <a:spcAft>
                          <a:spcPts val="0"/>
                        </a:spcAft>
                      </a:pPr>
                      <a:r>
                        <a:rPr lang="az-Cyrl-AZ" sz="1800">
                          <a:effectLst/>
                        </a:rPr>
                        <a:t>01.05.2007</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660,60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-2,52%</a:t>
                      </a:r>
                      <a:endParaRPr lang="ru-RU" sz="1800">
                        <a:effectLst/>
                        <a:latin typeface="Times New Roman"/>
                        <a:ea typeface="Times New Roman"/>
                      </a:endParaRPr>
                    </a:p>
                  </a:txBody>
                  <a:tcPr marL="68580" marR="68580" marT="0" marB="0" anchor="b"/>
                </a:tc>
              </a:tr>
              <a:tr h="190500">
                <a:tc>
                  <a:txBody>
                    <a:bodyPr/>
                    <a:lstStyle/>
                    <a:p>
                      <a:pPr>
                        <a:lnSpc>
                          <a:spcPct val="115000"/>
                        </a:lnSpc>
                        <a:spcAft>
                          <a:spcPts val="0"/>
                        </a:spcAft>
                      </a:pPr>
                      <a:r>
                        <a:rPr lang="az-Cyrl-AZ" sz="1800">
                          <a:effectLst/>
                        </a:rPr>
                        <a:t>01.06.2007</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649,10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-1,74%</a:t>
                      </a:r>
                      <a:endParaRPr lang="ru-RU" sz="1800">
                        <a:effectLst/>
                        <a:latin typeface="Times New Roman"/>
                        <a:ea typeface="Times New Roman"/>
                      </a:endParaRPr>
                    </a:p>
                  </a:txBody>
                  <a:tcPr marL="68580" marR="68580" marT="0" marB="0" anchor="b"/>
                </a:tc>
              </a:tr>
              <a:tr h="190500">
                <a:tc>
                  <a:txBody>
                    <a:bodyPr/>
                    <a:lstStyle/>
                    <a:p>
                      <a:pPr>
                        <a:lnSpc>
                          <a:spcPct val="115000"/>
                        </a:lnSpc>
                        <a:spcAft>
                          <a:spcPts val="0"/>
                        </a:spcAft>
                      </a:pPr>
                      <a:r>
                        <a:rPr lang="az-Cyrl-AZ" sz="1800">
                          <a:effectLst/>
                        </a:rPr>
                        <a:t>01.07.2007</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663,50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2,22%</a:t>
                      </a:r>
                      <a:endParaRPr lang="ru-RU" sz="1800">
                        <a:effectLst/>
                        <a:latin typeface="Times New Roman"/>
                        <a:ea typeface="Times New Roman"/>
                      </a:endParaRPr>
                    </a:p>
                  </a:txBody>
                  <a:tcPr marL="68580" marR="68580" marT="0" marB="0" anchor="b"/>
                </a:tc>
              </a:tr>
              <a:tr h="190500">
                <a:tc>
                  <a:txBody>
                    <a:bodyPr/>
                    <a:lstStyle/>
                    <a:p>
                      <a:pPr>
                        <a:lnSpc>
                          <a:spcPct val="115000"/>
                        </a:lnSpc>
                        <a:spcAft>
                          <a:spcPts val="0"/>
                        </a:spcAft>
                      </a:pPr>
                      <a:r>
                        <a:rPr lang="az-Cyrl-AZ" sz="1800">
                          <a:effectLst/>
                        </a:rPr>
                        <a:t>01.08.2007</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672,80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1,40%</a:t>
                      </a:r>
                      <a:endParaRPr lang="ru-RU" sz="1800">
                        <a:effectLst/>
                        <a:latin typeface="Times New Roman"/>
                        <a:ea typeface="Times New Roman"/>
                      </a:endParaRPr>
                    </a:p>
                  </a:txBody>
                  <a:tcPr marL="68580" marR="68580" marT="0" marB="0" anchor="b"/>
                </a:tc>
              </a:tr>
              <a:tr h="190500">
                <a:tc>
                  <a:txBody>
                    <a:bodyPr/>
                    <a:lstStyle/>
                    <a:p>
                      <a:pPr>
                        <a:lnSpc>
                          <a:spcPct val="115000"/>
                        </a:lnSpc>
                        <a:spcAft>
                          <a:spcPts val="0"/>
                        </a:spcAft>
                      </a:pPr>
                      <a:r>
                        <a:rPr lang="az-Cyrl-AZ" sz="1800">
                          <a:effectLst/>
                        </a:rPr>
                        <a:t>01.09.2007</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742,90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10,42%</a:t>
                      </a:r>
                      <a:endParaRPr lang="ru-RU" sz="1800">
                        <a:effectLst/>
                        <a:latin typeface="Times New Roman"/>
                        <a:ea typeface="Times New Roman"/>
                      </a:endParaRPr>
                    </a:p>
                  </a:txBody>
                  <a:tcPr marL="68580" marR="68580" marT="0" marB="0" anchor="b"/>
                </a:tc>
              </a:tr>
              <a:tr h="190500">
                <a:tc>
                  <a:txBody>
                    <a:bodyPr/>
                    <a:lstStyle/>
                    <a:p>
                      <a:pPr>
                        <a:lnSpc>
                          <a:spcPct val="115000"/>
                        </a:lnSpc>
                        <a:spcAft>
                          <a:spcPts val="0"/>
                        </a:spcAft>
                      </a:pPr>
                      <a:r>
                        <a:rPr lang="az-Cyrl-AZ" sz="1800">
                          <a:effectLst/>
                        </a:rPr>
                        <a:t>01.10.2007</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796,30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7,19%</a:t>
                      </a:r>
                      <a:endParaRPr lang="ru-RU" sz="1800">
                        <a:effectLst/>
                        <a:latin typeface="Times New Roman"/>
                        <a:ea typeface="Times New Roman"/>
                      </a:endParaRPr>
                    </a:p>
                  </a:txBody>
                  <a:tcPr marL="68580" marR="68580" marT="0" marB="0" anchor="b"/>
                </a:tc>
              </a:tr>
              <a:tr h="190500">
                <a:tc>
                  <a:txBody>
                    <a:bodyPr/>
                    <a:lstStyle/>
                    <a:p>
                      <a:pPr>
                        <a:lnSpc>
                          <a:spcPct val="115000"/>
                        </a:lnSpc>
                        <a:spcAft>
                          <a:spcPts val="0"/>
                        </a:spcAft>
                      </a:pPr>
                      <a:r>
                        <a:rPr lang="az-Cyrl-AZ" sz="1800">
                          <a:effectLst/>
                        </a:rPr>
                        <a:t>01.11.2007</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782,70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-1,71%</a:t>
                      </a:r>
                      <a:endParaRPr lang="ru-RU" sz="1800">
                        <a:effectLst/>
                        <a:latin typeface="Times New Roman"/>
                        <a:ea typeface="Times New Roman"/>
                      </a:endParaRPr>
                    </a:p>
                  </a:txBody>
                  <a:tcPr marL="68580" marR="68580" marT="0" marB="0" anchor="b"/>
                </a:tc>
              </a:tr>
              <a:tr h="190500">
                <a:tc>
                  <a:txBody>
                    <a:bodyPr/>
                    <a:lstStyle/>
                    <a:p>
                      <a:pPr>
                        <a:lnSpc>
                          <a:spcPct val="115000"/>
                        </a:lnSpc>
                        <a:spcAft>
                          <a:spcPts val="0"/>
                        </a:spcAft>
                      </a:pPr>
                      <a:r>
                        <a:rPr lang="az-Cyrl-AZ" sz="1800">
                          <a:effectLst/>
                        </a:rPr>
                        <a:t>01.12.2007</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832,50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6,36%</a:t>
                      </a:r>
                      <a:endParaRPr lang="ru-RU" sz="1800">
                        <a:effectLst/>
                        <a:latin typeface="Times New Roman"/>
                        <a:ea typeface="Times New Roman"/>
                      </a:endParaRPr>
                    </a:p>
                  </a:txBody>
                  <a:tcPr marL="68580" marR="68580" marT="0" marB="0" anchor="b"/>
                </a:tc>
              </a:tr>
              <a:tr h="190500">
                <a:tc>
                  <a:txBody>
                    <a:bodyPr/>
                    <a:lstStyle/>
                    <a:p>
                      <a:pPr>
                        <a:lnSpc>
                          <a:spcPct val="115000"/>
                        </a:lnSpc>
                        <a:spcAft>
                          <a:spcPts val="0"/>
                        </a:spcAft>
                      </a:pPr>
                      <a:r>
                        <a:rPr lang="az-Cyrl-AZ" sz="1800">
                          <a:effectLst/>
                        </a:rPr>
                        <a:t>01.01.2008</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925,00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11,11%</a:t>
                      </a:r>
                      <a:endParaRPr lang="ru-RU" sz="1800">
                        <a:effectLst/>
                        <a:latin typeface="Times New Roman"/>
                        <a:ea typeface="Times New Roman"/>
                      </a:endParaRPr>
                    </a:p>
                  </a:txBody>
                  <a:tcPr marL="68580" marR="68580" marT="0" marB="0" anchor="b"/>
                </a:tc>
              </a:tr>
              <a:tr h="190500">
                <a:tc>
                  <a:txBody>
                    <a:bodyPr/>
                    <a:lstStyle/>
                    <a:p>
                      <a:pPr>
                        <a:lnSpc>
                          <a:spcPct val="115000"/>
                        </a:lnSpc>
                        <a:spcAft>
                          <a:spcPts val="0"/>
                        </a:spcAft>
                      </a:pPr>
                      <a:r>
                        <a:rPr lang="az-Cyrl-AZ" sz="1800">
                          <a:effectLst/>
                        </a:rPr>
                        <a:t>01.02.2008</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a:effectLst/>
                        </a:rPr>
                        <a:t>926,30</a:t>
                      </a:r>
                      <a:endParaRPr lang="ru-RU" sz="1800">
                        <a:effectLst/>
                        <a:latin typeface="Times New Roman"/>
                        <a:ea typeface="Times New Roman"/>
                      </a:endParaRPr>
                    </a:p>
                  </a:txBody>
                  <a:tcPr marL="68580" marR="68580" marT="0" marB="0" anchor="b"/>
                </a:tc>
                <a:tc>
                  <a:txBody>
                    <a:bodyPr/>
                    <a:lstStyle/>
                    <a:p>
                      <a:pPr algn="r">
                        <a:lnSpc>
                          <a:spcPct val="115000"/>
                        </a:lnSpc>
                        <a:spcAft>
                          <a:spcPts val="0"/>
                        </a:spcAft>
                      </a:pPr>
                      <a:r>
                        <a:rPr lang="az-Cyrl-AZ" sz="1800" dirty="0">
                          <a:effectLst/>
                        </a:rPr>
                        <a:t>0,14%</a:t>
                      </a:r>
                      <a:endParaRPr lang="ru-RU" sz="1800" dirty="0">
                        <a:effectLst/>
                        <a:latin typeface="Times New Roman"/>
                        <a:ea typeface="Times New Roman"/>
                      </a:endParaRPr>
                    </a:p>
                  </a:txBody>
                  <a:tcPr marL="68580" marR="68580" marT="0" marB="0" anchor="b"/>
                </a:tc>
              </a:tr>
            </a:tbl>
          </a:graphicData>
        </a:graphic>
      </p:graphicFrame>
      <p:sp>
        <p:nvSpPr>
          <p:cNvPr id="3" name="Номер слайда 2"/>
          <p:cNvSpPr>
            <a:spLocks noGrp="1"/>
          </p:cNvSpPr>
          <p:nvPr>
            <p:ph type="sldNum" sz="quarter" idx="12"/>
          </p:nvPr>
        </p:nvSpPr>
        <p:spPr/>
        <p:txBody>
          <a:bodyPr/>
          <a:lstStyle/>
          <a:p>
            <a:fld id="{B19B0651-EE4F-4900-A07F-96A6BFA9D0F0}" type="slidenum">
              <a:rPr lang="ru-RU" smtClean="0"/>
              <a:t>95</a:t>
            </a:fld>
            <a:endParaRPr lang="ru-RU"/>
          </a:p>
        </p:txBody>
      </p:sp>
    </p:spTree>
    <p:extLst>
      <p:ext uri="{BB962C8B-B14F-4D97-AF65-F5344CB8AC3E}">
        <p14:creationId xmlns:p14="http://schemas.microsoft.com/office/powerpoint/2010/main" val="422617063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Процентное изменение </a:t>
            </a:r>
            <a:r>
              <a:rPr lang="ru-RU" dirty="0" smtClean="0"/>
              <a:t>котировок </a:t>
            </a:r>
            <a:r>
              <a:rPr lang="ru-RU" dirty="0"/>
              <a:t>золота по </a:t>
            </a:r>
            <a:r>
              <a:rPr lang="ru-RU" dirty="0" smtClean="0"/>
              <a:t>месяцам</a:t>
            </a:r>
            <a:endParaRPr lang="ru-RU" dirty="0"/>
          </a:p>
        </p:txBody>
      </p:sp>
      <p:graphicFrame>
        <p:nvGraphicFramePr>
          <p:cNvPr id="6" name="Объект 5"/>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3" name="Номер слайда 2"/>
          <p:cNvSpPr>
            <a:spLocks noGrp="1"/>
          </p:cNvSpPr>
          <p:nvPr>
            <p:ph type="sldNum" sz="quarter" idx="12"/>
          </p:nvPr>
        </p:nvSpPr>
        <p:spPr/>
        <p:txBody>
          <a:bodyPr/>
          <a:lstStyle/>
          <a:p>
            <a:fld id="{B19B0651-EE4F-4900-A07F-96A6BFA9D0F0}" type="slidenum">
              <a:rPr lang="ru-RU" smtClean="0"/>
              <a:t>96</a:t>
            </a:fld>
            <a:endParaRPr lang="ru-RU"/>
          </a:p>
        </p:txBody>
      </p:sp>
    </p:spTree>
    <p:extLst>
      <p:ext uri="{BB962C8B-B14F-4D97-AF65-F5344CB8AC3E}">
        <p14:creationId xmlns:p14="http://schemas.microsoft.com/office/powerpoint/2010/main" val="157966011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Число значений процентных изменений котировок золота</a:t>
            </a:r>
            <a:endParaRPr lang="ru-RU" dirty="0"/>
          </a:p>
        </p:txBody>
      </p:sp>
      <p:graphicFrame>
        <p:nvGraphicFramePr>
          <p:cNvPr id="4" name="Объект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3" name="Номер слайда 2"/>
          <p:cNvSpPr>
            <a:spLocks noGrp="1"/>
          </p:cNvSpPr>
          <p:nvPr>
            <p:ph type="sldNum" sz="quarter" idx="12"/>
          </p:nvPr>
        </p:nvSpPr>
        <p:spPr/>
        <p:txBody>
          <a:bodyPr/>
          <a:lstStyle/>
          <a:p>
            <a:fld id="{B19B0651-EE4F-4900-A07F-96A6BFA9D0F0}" type="slidenum">
              <a:rPr lang="ru-RU" smtClean="0"/>
              <a:t>97</a:t>
            </a:fld>
            <a:endParaRPr lang="ru-RU"/>
          </a:p>
        </p:txBody>
      </p:sp>
    </p:spTree>
    <p:extLst>
      <p:ext uri="{BB962C8B-B14F-4D97-AF65-F5344CB8AC3E}">
        <p14:creationId xmlns:p14="http://schemas.microsoft.com/office/powerpoint/2010/main" val="269202800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Средняя ежемесячная доходность золота и ее стандартное отклонение</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434333856"/>
              </p:ext>
            </p:extLst>
          </p:nvPr>
        </p:nvGraphicFramePr>
        <p:xfrm>
          <a:off x="683568" y="1628800"/>
          <a:ext cx="5328592" cy="4257675"/>
        </p:xfrm>
        <a:graphic>
          <a:graphicData uri="http://schemas.openxmlformats.org/drawingml/2006/table">
            <a:tbl>
              <a:tblPr>
                <a:tableStyleId>{5C22544A-7EE6-4342-B048-85BDC9FD1C3A}</a:tableStyleId>
              </a:tblPr>
              <a:tblGrid>
                <a:gridCol w="865896"/>
                <a:gridCol w="1531970"/>
                <a:gridCol w="1465363"/>
                <a:gridCol w="1465363"/>
              </a:tblGrid>
              <a:tr h="190500">
                <a:tc>
                  <a:txBody>
                    <a:bodyPr/>
                    <a:lstStyle/>
                    <a:p>
                      <a:pPr algn="ctr" fontAlgn="b"/>
                      <a:r>
                        <a:rPr lang="ru-RU" sz="1800" u="none" strike="noStrike" dirty="0">
                          <a:effectLst/>
                        </a:rPr>
                        <a:t>№</a:t>
                      </a:r>
                      <a:endParaRPr lang="ru-RU"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x</a:t>
                      </a:r>
                      <a:r>
                        <a:rPr lang="en-US" sz="1800" u="none" strike="noStrike" baseline="-25000" dirty="0">
                          <a:effectLst/>
                        </a:rPr>
                        <a:t>i</a:t>
                      </a:r>
                      <a:endParaRPr lang="en-US" sz="1800" b="0" i="0" u="none" strike="noStrike" baseline="-25000"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m-x</a:t>
                      </a:r>
                      <a:r>
                        <a:rPr lang="en-US" sz="1800" u="none" strike="noStrike" baseline="-25000" dirty="0">
                          <a:effectLst/>
                        </a:rPr>
                        <a:t>i</a:t>
                      </a:r>
                      <a:endParaRPr lang="en-US" sz="1800" b="0" i="0" u="none" strike="noStrike" baseline="-25000"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a:t>
                      </a:r>
                      <a:r>
                        <a:rPr lang="en-US" sz="1800" u="none" strike="noStrike" dirty="0" smtClean="0">
                          <a:effectLst/>
                        </a:rPr>
                        <a:t>m-x</a:t>
                      </a:r>
                      <a:r>
                        <a:rPr lang="en-US" sz="1800" u="none" strike="noStrike" baseline="-25000" dirty="0" smtClean="0">
                          <a:effectLst/>
                        </a:rPr>
                        <a:t>i</a:t>
                      </a:r>
                      <a:r>
                        <a:rPr lang="en-US" sz="1800" u="none" strike="noStrike" dirty="0" smtClean="0">
                          <a:effectLst/>
                        </a:rPr>
                        <a:t>)</a:t>
                      </a:r>
                      <a:r>
                        <a:rPr lang="en-US" sz="1800" u="none" strike="noStrike" baseline="30000" dirty="0" smtClean="0">
                          <a:effectLst/>
                        </a:rPr>
                        <a:t>2</a:t>
                      </a:r>
                      <a:endParaRPr lang="en-US" sz="1800" b="0" i="0" u="none" strike="noStrike" baseline="30000"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1</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-0,88%</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c>
                  <a:txBody>
                    <a:bodyPr/>
                    <a:lstStyle/>
                    <a:p>
                      <a:pPr algn="r" fontAlgn="b"/>
                      <a:endParaRPr lang="ru-RU" sz="1800" b="0" i="0" u="none" strike="noStrike">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2</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2,19%</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c>
                  <a:txBody>
                    <a:bodyPr/>
                    <a:lstStyle/>
                    <a:p>
                      <a:pPr algn="r" fontAlgn="b"/>
                      <a:endParaRPr lang="ru-RU" sz="1800" b="0" i="0" u="none" strike="noStrike">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3</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-2,52%</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c>
                  <a:txBody>
                    <a:bodyPr/>
                    <a:lstStyle/>
                    <a:p>
                      <a:pPr algn="r" fontAlgn="b"/>
                      <a:endParaRPr lang="ru-RU" sz="1800" b="0" i="0" u="none" strike="noStrike">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4</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-1,74%</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5</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2,22%</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6</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1,40%</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7</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10,42%</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8</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7,19%</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9</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-1,71%</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10</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6,36%</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11</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11,11%</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12</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0,14%</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l" fontAlgn="b"/>
                      <a:r>
                        <a:rPr lang="ru-RU" sz="1800" u="none" strike="noStrike">
                          <a:effectLst/>
                        </a:rPr>
                        <a:t>Сумма</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c>
                  <a:txBody>
                    <a:bodyPr/>
                    <a:lstStyle/>
                    <a:p>
                      <a:pPr algn="ctr" fontAlgn="b"/>
                      <a:r>
                        <a:rPr lang="ru-RU" sz="1800" u="none" strike="noStrike">
                          <a:effectLst/>
                        </a:rPr>
                        <a:t>---</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en-US" sz="1800" b="1" u="none" strike="noStrike" dirty="0">
                          <a:effectLst/>
                        </a:rPr>
                        <a:t>m</a:t>
                      </a:r>
                      <a:endParaRPr lang="en-US" sz="1800" b="1" i="0" u="none" strike="noStrike" dirty="0">
                        <a:solidFill>
                          <a:srgbClr val="000000"/>
                        </a:solidFill>
                        <a:effectLst/>
                        <a:latin typeface="Calibri"/>
                      </a:endParaRPr>
                    </a:p>
                  </a:txBody>
                  <a:tcPr marL="9525" marR="9525" marT="9525" marB="0" anchor="b"/>
                </a:tc>
                <a:tc>
                  <a:txBody>
                    <a:bodyPr/>
                    <a:lstStyle/>
                    <a:p>
                      <a:pPr algn="r" fontAlgn="b"/>
                      <a:endParaRPr lang="ru-RU" sz="1800" b="1" i="1" u="none" strike="noStrike" dirty="0">
                        <a:solidFill>
                          <a:srgbClr val="000000"/>
                        </a:solidFill>
                        <a:effectLst/>
                        <a:latin typeface="Calibri"/>
                      </a:endParaRPr>
                    </a:p>
                  </a:txBody>
                  <a:tcPr marL="9525" marR="9525" marT="9525" marB="0" anchor="b"/>
                </a:tc>
                <a:tc>
                  <a:txBody>
                    <a:bodyPr/>
                    <a:lstStyle/>
                    <a:p>
                      <a:pPr algn="ctr" fontAlgn="b"/>
                      <a:r>
                        <a:rPr lang="en-US" sz="1800" b="1" u="none" strike="noStrike" dirty="0">
                          <a:effectLst/>
                        </a:rPr>
                        <a:t>s</a:t>
                      </a:r>
                      <a:endParaRPr lang="en-US" sz="1800" b="1" i="0" u="none" strike="noStrike" dirty="0">
                        <a:solidFill>
                          <a:srgbClr val="000000"/>
                        </a:solidFill>
                        <a:effectLst/>
                        <a:latin typeface="Calibri"/>
                      </a:endParaRPr>
                    </a:p>
                  </a:txBody>
                  <a:tcPr marL="9525" marR="9525" marT="9525" marB="0" anchor="b"/>
                </a:tc>
                <a:tc>
                  <a:txBody>
                    <a:bodyPr/>
                    <a:lstStyle/>
                    <a:p>
                      <a:pPr algn="r" fontAlgn="b"/>
                      <a:endParaRPr lang="ru-RU" sz="1800" b="1" i="1" u="none" strike="noStrike" dirty="0">
                        <a:solidFill>
                          <a:srgbClr val="000000"/>
                        </a:solidFill>
                        <a:effectLst/>
                        <a:latin typeface="Calibri"/>
                      </a:endParaRPr>
                    </a:p>
                  </a:txBody>
                  <a:tcPr marL="9525" marR="9525" marT="9525" marB="0" anchor="b"/>
                </a:tc>
              </a:tr>
            </a:tbl>
          </a:graphicData>
        </a:graphic>
      </p:graphicFrame>
      <mc:AlternateContent xmlns:mc="http://schemas.openxmlformats.org/markup-compatibility/2006" xmlns:a14="http://schemas.microsoft.com/office/drawing/2010/main">
        <mc:Choice Requires="a14">
          <p:sp>
            <p:nvSpPr>
              <p:cNvPr id="6" name="Прямоугольник 5"/>
              <p:cNvSpPr/>
              <p:nvPr/>
            </p:nvSpPr>
            <p:spPr>
              <a:xfrm>
                <a:off x="6084168" y="1628800"/>
                <a:ext cx="2592288" cy="3046347"/>
              </a:xfrm>
              <a:prstGeom prst="rect">
                <a:avLst/>
              </a:prstGeom>
            </p:spPr>
            <p:txBody>
              <a:bodyPr wrap="square">
                <a:spAutoFit/>
              </a:bodyPr>
              <a:lstStyle/>
              <a:p>
                <a:r>
                  <a:rPr lang="ru-RU" dirty="0" smtClean="0"/>
                  <a:t>Формулы для расчета средней и стандартного отклонения:</a:t>
                </a:r>
              </a:p>
              <a:p>
                <a14:m>
                  <m:oMath xmlns:m="http://schemas.openxmlformats.org/officeDocument/2006/math">
                    <m:r>
                      <a:rPr lang="ru-RU" i="1">
                        <a:latin typeface="Cambria Math"/>
                      </a:rPr>
                      <m:t>𝑚</m:t>
                    </m:r>
                    <m:r>
                      <a:rPr lang="ru-RU" i="1">
                        <a:latin typeface="Cambria Math"/>
                      </a:rPr>
                      <m:t>=</m:t>
                    </m:r>
                    <m:f>
                      <m:fPr>
                        <m:ctrlPr>
                          <a:rPr lang="ru-RU" i="1">
                            <a:latin typeface="Cambria Math"/>
                          </a:rPr>
                        </m:ctrlPr>
                      </m:fPr>
                      <m:num>
                        <m:nary>
                          <m:naryPr>
                            <m:chr m:val="∑"/>
                            <m:limLoc m:val="undOvr"/>
                            <m:ctrlPr>
                              <a:rPr lang="ru-RU" i="1">
                                <a:latin typeface="Cambria Math"/>
                              </a:rPr>
                            </m:ctrlPr>
                          </m:naryPr>
                          <m:sub>
                            <m:r>
                              <a:rPr lang="ru-RU" i="1">
                                <a:latin typeface="Cambria Math"/>
                              </a:rPr>
                              <m:t>𝑖</m:t>
                            </m:r>
                            <m:r>
                              <a:rPr lang="ru-RU" i="1">
                                <a:latin typeface="Cambria Math"/>
                              </a:rPr>
                              <m:t>=1</m:t>
                            </m:r>
                          </m:sub>
                          <m:sup>
                            <m:r>
                              <a:rPr lang="en-US" i="1">
                                <a:latin typeface="Cambria Math"/>
                              </a:rPr>
                              <m:t>𝑁</m:t>
                            </m:r>
                          </m:sup>
                          <m:e>
                            <m:sSub>
                              <m:sSubPr>
                                <m:ctrlPr>
                                  <a:rPr lang="ru-RU" i="1">
                                    <a:latin typeface="Cambria Math"/>
                                  </a:rPr>
                                </m:ctrlPr>
                              </m:sSubPr>
                              <m:e>
                                <m:r>
                                  <a:rPr lang="ru-RU" i="1">
                                    <a:latin typeface="Cambria Math"/>
                                  </a:rPr>
                                  <m:t>𝑥</m:t>
                                </m:r>
                              </m:e>
                              <m:sub>
                                <m:r>
                                  <a:rPr lang="ru-RU" i="1">
                                    <a:latin typeface="Cambria Math"/>
                                  </a:rPr>
                                  <m:t>𝑖</m:t>
                                </m:r>
                              </m:sub>
                            </m:sSub>
                          </m:e>
                        </m:nary>
                      </m:num>
                      <m:den>
                        <m:r>
                          <a:rPr lang="en-US" b="0" i="1" smtClean="0">
                            <a:latin typeface="Cambria Math"/>
                          </a:rPr>
                          <m:t>𝑁</m:t>
                        </m:r>
                      </m:den>
                    </m:f>
                  </m:oMath>
                </a14:m>
                <a:r>
                  <a:rPr lang="ru-RU" dirty="0"/>
                  <a:t>,</a:t>
                </a:r>
              </a:p>
              <a:p>
                <a14:m>
                  <m:oMath xmlns:m="http://schemas.openxmlformats.org/officeDocument/2006/math">
                    <m:r>
                      <a:rPr lang="en-US" i="1">
                        <a:latin typeface="Cambria Math"/>
                      </a:rPr>
                      <m:t>𝑠</m:t>
                    </m:r>
                    <m:r>
                      <a:rPr lang="ru-RU" i="1">
                        <a:latin typeface="Cambria Math"/>
                      </a:rPr>
                      <m:t>=</m:t>
                    </m:r>
                    <m:rad>
                      <m:radPr>
                        <m:degHide m:val="on"/>
                        <m:ctrlPr>
                          <a:rPr lang="ru-RU" i="1">
                            <a:latin typeface="Cambria Math"/>
                          </a:rPr>
                        </m:ctrlPr>
                      </m:radPr>
                      <m:deg/>
                      <m:e>
                        <m:f>
                          <m:fPr>
                            <m:ctrlPr>
                              <a:rPr lang="ru-RU" i="1">
                                <a:latin typeface="Cambria Math"/>
                              </a:rPr>
                            </m:ctrlPr>
                          </m:fPr>
                          <m:num>
                            <m:nary>
                              <m:naryPr>
                                <m:chr m:val="∑"/>
                                <m:limLoc m:val="undOvr"/>
                                <m:ctrlPr>
                                  <a:rPr lang="ru-RU" i="1">
                                    <a:latin typeface="Cambria Math"/>
                                  </a:rPr>
                                </m:ctrlPr>
                              </m:naryPr>
                              <m:sub>
                                <m:r>
                                  <a:rPr lang="ru-RU" i="1">
                                    <a:latin typeface="Cambria Math"/>
                                  </a:rPr>
                                  <m:t>𝑖</m:t>
                                </m:r>
                                <m:r>
                                  <a:rPr lang="ru-RU" i="1">
                                    <a:latin typeface="Cambria Math"/>
                                  </a:rPr>
                                  <m:t>=1</m:t>
                                </m:r>
                              </m:sub>
                              <m:sup>
                                <m:r>
                                  <a:rPr lang="ru-RU" i="1">
                                    <a:latin typeface="Cambria Math"/>
                                  </a:rPr>
                                  <m:t>𝑁</m:t>
                                </m:r>
                              </m:sup>
                              <m:e>
                                <m:sSup>
                                  <m:sSupPr>
                                    <m:ctrlPr>
                                      <a:rPr lang="ru-RU" i="1">
                                        <a:latin typeface="Cambria Math"/>
                                      </a:rPr>
                                    </m:ctrlPr>
                                  </m:sSupPr>
                                  <m:e>
                                    <m:d>
                                      <m:dPr>
                                        <m:ctrlPr>
                                          <a:rPr lang="ru-RU" i="1">
                                            <a:latin typeface="Cambria Math"/>
                                          </a:rPr>
                                        </m:ctrlPr>
                                      </m:dPr>
                                      <m:e>
                                        <m:sSub>
                                          <m:sSubPr>
                                            <m:ctrlPr>
                                              <a:rPr lang="ru-RU" i="1">
                                                <a:latin typeface="Cambria Math"/>
                                              </a:rPr>
                                            </m:ctrlPr>
                                          </m:sSubPr>
                                          <m:e>
                                            <m:r>
                                              <a:rPr lang="ru-RU" i="1">
                                                <a:latin typeface="Cambria Math"/>
                                              </a:rPr>
                                              <m:t>𝑚</m:t>
                                            </m:r>
                                            <m:r>
                                              <a:rPr lang="ru-RU" i="1">
                                                <a:latin typeface="Cambria Math"/>
                                              </a:rPr>
                                              <m:t>−</m:t>
                                            </m:r>
                                            <m:r>
                                              <a:rPr lang="ru-RU" i="1">
                                                <a:latin typeface="Cambria Math"/>
                                              </a:rPr>
                                              <m:t>𝑥</m:t>
                                            </m:r>
                                          </m:e>
                                          <m:sub>
                                            <m:r>
                                              <a:rPr lang="ru-RU" i="1">
                                                <a:latin typeface="Cambria Math"/>
                                              </a:rPr>
                                              <m:t>𝑖</m:t>
                                            </m:r>
                                          </m:sub>
                                        </m:sSub>
                                      </m:e>
                                    </m:d>
                                  </m:e>
                                  <m:sup>
                                    <m:r>
                                      <a:rPr lang="ru-RU" i="1">
                                        <a:latin typeface="Cambria Math"/>
                                      </a:rPr>
                                      <m:t>2</m:t>
                                    </m:r>
                                  </m:sup>
                                </m:sSup>
                              </m:e>
                            </m:nary>
                          </m:num>
                          <m:den>
                            <m:r>
                              <a:rPr lang="ru-RU" i="1">
                                <a:latin typeface="Cambria Math"/>
                              </a:rPr>
                              <m:t>𝑁</m:t>
                            </m:r>
                            <m:r>
                              <a:rPr lang="ru-RU" i="1">
                                <a:latin typeface="Cambria Math"/>
                              </a:rPr>
                              <m:t>−1</m:t>
                            </m:r>
                          </m:den>
                        </m:f>
                      </m:e>
                    </m:rad>
                  </m:oMath>
                </a14:m>
                <a:r>
                  <a:rPr lang="ru-RU" dirty="0"/>
                  <a:t>,</a:t>
                </a:r>
              </a:p>
              <a:p>
                <a:r>
                  <a:rPr lang="ru-RU" dirty="0"/>
                  <a:t>где </a:t>
                </a:r>
                <a14:m>
                  <m:oMath xmlns:m="http://schemas.openxmlformats.org/officeDocument/2006/math">
                    <m:sSub>
                      <m:sSubPr>
                        <m:ctrlPr>
                          <a:rPr lang="ru-RU" i="1">
                            <a:latin typeface="Cambria Math"/>
                          </a:rPr>
                        </m:ctrlPr>
                      </m:sSubPr>
                      <m:e>
                        <m:r>
                          <a:rPr lang="ru-RU" i="1">
                            <a:latin typeface="Cambria Math"/>
                          </a:rPr>
                          <m:t>𝑥</m:t>
                        </m:r>
                      </m:e>
                      <m:sub>
                        <m:r>
                          <a:rPr lang="ru-RU" i="1">
                            <a:latin typeface="Cambria Math"/>
                          </a:rPr>
                          <m:t>𝑖</m:t>
                        </m:r>
                      </m:sub>
                    </m:sSub>
                  </m:oMath>
                </a14:m>
                <a:r>
                  <a:rPr lang="ru-RU" dirty="0"/>
                  <a:t> – наблюденное значение;</a:t>
                </a:r>
              </a:p>
              <a:p>
                <a:r>
                  <a:rPr lang="en-US" i="1" dirty="0"/>
                  <a:t>N</a:t>
                </a:r>
                <a:r>
                  <a:rPr lang="en-US" dirty="0"/>
                  <a:t> – </a:t>
                </a:r>
                <a:r>
                  <a:rPr lang="ru-RU" dirty="0"/>
                  <a:t>количество наблюдений.</a:t>
                </a:r>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6084168" y="1628800"/>
                <a:ext cx="2592288" cy="3046347"/>
              </a:xfrm>
              <a:prstGeom prst="rect">
                <a:avLst/>
              </a:prstGeom>
              <a:blipFill rotWithShape="1">
                <a:blip r:embed="rId2"/>
                <a:stretch>
                  <a:fillRect l="-1882" t="-1000" r="-1882" b="-2400"/>
                </a:stretch>
              </a:blipFill>
            </p:spPr>
            <p:txBody>
              <a:bodyPr/>
              <a:lstStyle/>
              <a:p>
                <a:r>
                  <a:rPr lang="ru-RU">
                    <a:noFill/>
                  </a:rPr>
                  <a:t> </a:t>
                </a:r>
              </a:p>
            </p:txBody>
          </p:sp>
        </mc:Fallback>
      </mc:AlternateContent>
      <p:sp>
        <p:nvSpPr>
          <p:cNvPr id="7" name="Номер слайда 6"/>
          <p:cNvSpPr>
            <a:spLocks noGrp="1"/>
          </p:cNvSpPr>
          <p:nvPr>
            <p:ph type="sldNum" sz="quarter" idx="12"/>
          </p:nvPr>
        </p:nvSpPr>
        <p:spPr/>
        <p:txBody>
          <a:bodyPr/>
          <a:lstStyle/>
          <a:p>
            <a:fld id="{B19B0651-EE4F-4900-A07F-96A6BFA9D0F0}" type="slidenum">
              <a:rPr lang="ru-RU" smtClean="0"/>
              <a:t>98</a:t>
            </a:fld>
            <a:endParaRPr lang="ru-RU"/>
          </a:p>
        </p:txBody>
      </p:sp>
    </p:spTree>
    <p:extLst>
      <p:ext uri="{BB962C8B-B14F-4D97-AF65-F5344CB8AC3E}">
        <p14:creationId xmlns:p14="http://schemas.microsoft.com/office/powerpoint/2010/main" val="4073344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Средняя ежемесячная доходность золота и ее стандартное отклонение</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4013794690"/>
              </p:ext>
            </p:extLst>
          </p:nvPr>
        </p:nvGraphicFramePr>
        <p:xfrm>
          <a:off x="683568" y="1628800"/>
          <a:ext cx="5328592" cy="4257675"/>
        </p:xfrm>
        <a:graphic>
          <a:graphicData uri="http://schemas.openxmlformats.org/drawingml/2006/table">
            <a:tbl>
              <a:tblPr>
                <a:tableStyleId>{5C22544A-7EE6-4342-B048-85BDC9FD1C3A}</a:tableStyleId>
              </a:tblPr>
              <a:tblGrid>
                <a:gridCol w="865896"/>
                <a:gridCol w="1531970"/>
                <a:gridCol w="1465363"/>
                <a:gridCol w="1465363"/>
              </a:tblGrid>
              <a:tr h="190500">
                <a:tc>
                  <a:txBody>
                    <a:bodyPr/>
                    <a:lstStyle/>
                    <a:p>
                      <a:pPr algn="ctr" fontAlgn="b"/>
                      <a:r>
                        <a:rPr lang="ru-RU" sz="1800" u="none" strike="noStrike" dirty="0">
                          <a:effectLst/>
                        </a:rPr>
                        <a:t>№</a:t>
                      </a:r>
                      <a:endParaRPr lang="ru-RU"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x</a:t>
                      </a:r>
                      <a:r>
                        <a:rPr lang="en-US" sz="1800" u="none" strike="noStrike" baseline="-25000" dirty="0">
                          <a:effectLst/>
                        </a:rPr>
                        <a:t>i</a:t>
                      </a:r>
                      <a:endParaRPr lang="en-US" sz="1800" b="0" i="0" u="none" strike="noStrike" baseline="-25000"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m-x</a:t>
                      </a:r>
                      <a:r>
                        <a:rPr lang="en-US" sz="1800" u="none" strike="noStrike" baseline="-25000" dirty="0">
                          <a:effectLst/>
                        </a:rPr>
                        <a:t>i</a:t>
                      </a:r>
                      <a:endParaRPr lang="en-US" sz="1800" b="0" i="0" u="none" strike="noStrike" baseline="-25000"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a:t>
                      </a:r>
                      <a:r>
                        <a:rPr lang="en-US" sz="1800" u="none" strike="noStrike" dirty="0" smtClean="0">
                          <a:effectLst/>
                        </a:rPr>
                        <a:t>m-x</a:t>
                      </a:r>
                      <a:r>
                        <a:rPr lang="en-US" sz="1800" u="none" strike="noStrike" baseline="-25000" dirty="0" smtClean="0">
                          <a:effectLst/>
                        </a:rPr>
                        <a:t>i</a:t>
                      </a:r>
                      <a:r>
                        <a:rPr lang="en-US" sz="1800" u="none" strike="noStrike" dirty="0" smtClean="0">
                          <a:effectLst/>
                        </a:rPr>
                        <a:t>)</a:t>
                      </a:r>
                      <a:r>
                        <a:rPr lang="en-US" sz="1800" u="none" strike="noStrike" baseline="30000" dirty="0" smtClean="0">
                          <a:effectLst/>
                        </a:rPr>
                        <a:t>2</a:t>
                      </a:r>
                      <a:endParaRPr lang="en-US" sz="1800" b="0" i="0" u="none" strike="noStrike" baseline="30000"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1</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-0,88%</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2</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2,19%</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3</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-2,52%</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4</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-1,74%</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5</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2,22%</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6</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1,40%</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7</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10,42%</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8</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7,19%</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9</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-1,71%</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10</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6,36%</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11</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11,11%</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ru-RU" sz="1800" u="none" strike="noStrike" dirty="0">
                          <a:effectLst/>
                        </a:rPr>
                        <a:t>12</a:t>
                      </a:r>
                      <a:endParaRPr lang="ru-RU" sz="1800" b="0" i="0" u="none" strike="noStrike" dirty="0">
                        <a:solidFill>
                          <a:srgbClr val="000000"/>
                        </a:solidFill>
                        <a:effectLst/>
                        <a:latin typeface="Calibri"/>
                      </a:endParaRPr>
                    </a:p>
                  </a:txBody>
                  <a:tcPr marL="9525" marR="9525" marT="9525" marB="0" anchor="b"/>
                </a:tc>
                <a:tc>
                  <a:txBody>
                    <a:bodyPr/>
                    <a:lstStyle/>
                    <a:p>
                      <a:pPr algn="r" fontAlgn="b"/>
                      <a:r>
                        <a:rPr lang="ru-RU" sz="1800" u="none" strike="noStrike">
                          <a:effectLst/>
                        </a:rPr>
                        <a:t>0,14%</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l" fontAlgn="b"/>
                      <a:r>
                        <a:rPr lang="ru-RU" sz="1800" u="none" strike="noStrike">
                          <a:effectLst/>
                        </a:rPr>
                        <a:t>Сумма</a:t>
                      </a:r>
                      <a:endParaRPr lang="ru-RU" sz="1800" b="0" i="0" u="none" strike="noStrike">
                        <a:solidFill>
                          <a:srgbClr val="000000"/>
                        </a:solidFill>
                        <a:effectLst/>
                        <a:latin typeface="Calibri"/>
                      </a:endParaRPr>
                    </a:p>
                  </a:txBody>
                  <a:tcPr marL="9525" marR="9525" marT="9525" marB="0" anchor="b"/>
                </a:tc>
                <a:tc>
                  <a:txBody>
                    <a:bodyPr/>
                    <a:lstStyle/>
                    <a:p>
                      <a:pPr algn="r" fontAlgn="b"/>
                      <a:r>
                        <a:rPr lang="ru-RU" sz="1800" u="none" strike="noStrike">
                          <a:effectLst/>
                        </a:rPr>
                        <a:t>34,17%</a:t>
                      </a:r>
                      <a:endParaRPr lang="ru-RU" sz="1800" b="0" i="0" u="none" strike="noStrike">
                        <a:solidFill>
                          <a:srgbClr val="000000"/>
                        </a:solidFill>
                        <a:effectLst/>
                        <a:latin typeface="Calibri"/>
                      </a:endParaRPr>
                    </a:p>
                  </a:txBody>
                  <a:tcPr marL="9525" marR="9525" marT="9525" marB="0" anchor="b"/>
                </a:tc>
                <a:tc>
                  <a:txBody>
                    <a:bodyPr/>
                    <a:lstStyle/>
                    <a:p>
                      <a:pPr algn="ctr" fontAlgn="b"/>
                      <a:r>
                        <a:rPr lang="ru-RU" sz="1800" u="none" strike="noStrike">
                          <a:effectLst/>
                        </a:rPr>
                        <a:t>---</a:t>
                      </a:r>
                      <a:endParaRPr lang="ru-RU" sz="1800" b="0" i="0" u="none" strike="noStrike">
                        <a:solidFill>
                          <a:srgbClr val="000000"/>
                        </a:solidFill>
                        <a:effectLst/>
                        <a:latin typeface="Calibri"/>
                      </a:endParaRPr>
                    </a:p>
                  </a:txBody>
                  <a:tcPr marL="9525" marR="9525" marT="9525" marB="0" anchor="b"/>
                </a:tc>
                <a:tc>
                  <a:txBody>
                    <a:bodyPr/>
                    <a:lstStyle/>
                    <a:p>
                      <a:pPr algn="r" fontAlgn="b"/>
                      <a:endParaRPr lang="ru-RU" sz="1800" b="0" i="0" u="none" strike="noStrike" dirty="0">
                        <a:solidFill>
                          <a:srgbClr val="000000"/>
                        </a:solidFill>
                        <a:effectLst/>
                        <a:latin typeface="Calibri"/>
                      </a:endParaRPr>
                    </a:p>
                  </a:txBody>
                  <a:tcPr marL="9525" marR="9525" marT="9525" marB="0" anchor="b"/>
                </a:tc>
              </a:tr>
              <a:tr h="190500">
                <a:tc>
                  <a:txBody>
                    <a:bodyPr/>
                    <a:lstStyle/>
                    <a:p>
                      <a:pPr algn="ctr" fontAlgn="b"/>
                      <a:r>
                        <a:rPr lang="en-US" sz="1800" b="1" u="none" strike="noStrike" dirty="0">
                          <a:effectLst/>
                        </a:rPr>
                        <a:t>m</a:t>
                      </a:r>
                      <a:endParaRPr lang="en-US" sz="1800" b="1" i="0" u="none" strike="noStrike" dirty="0">
                        <a:solidFill>
                          <a:srgbClr val="000000"/>
                        </a:solidFill>
                        <a:effectLst/>
                        <a:latin typeface="Calibri"/>
                      </a:endParaRPr>
                    </a:p>
                  </a:txBody>
                  <a:tcPr marL="9525" marR="9525" marT="9525" marB="0" anchor="b"/>
                </a:tc>
                <a:tc>
                  <a:txBody>
                    <a:bodyPr/>
                    <a:lstStyle/>
                    <a:p>
                      <a:pPr algn="r" fontAlgn="b"/>
                      <a:r>
                        <a:rPr lang="ru-RU" sz="1800" b="1" i="1" u="none" strike="noStrike" dirty="0">
                          <a:effectLst/>
                        </a:rPr>
                        <a:t>2,85%</a:t>
                      </a:r>
                      <a:endParaRPr lang="ru-RU" sz="1800" b="1" i="1" u="none" strike="noStrike" dirty="0">
                        <a:solidFill>
                          <a:srgbClr val="000000"/>
                        </a:solidFill>
                        <a:effectLst/>
                        <a:latin typeface="Calibri"/>
                      </a:endParaRPr>
                    </a:p>
                  </a:txBody>
                  <a:tcPr marL="9525" marR="9525" marT="9525" marB="0" anchor="b"/>
                </a:tc>
                <a:tc>
                  <a:txBody>
                    <a:bodyPr/>
                    <a:lstStyle/>
                    <a:p>
                      <a:pPr algn="ctr" fontAlgn="b"/>
                      <a:r>
                        <a:rPr lang="en-US" sz="1800" b="1" u="none" strike="noStrike" dirty="0">
                          <a:effectLst/>
                        </a:rPr>
                        <a:t>s</a:t>
                      </a:r>
                      <a:endParaRPr lang="en-US" sz="1800" b="1" i="0" u="none" strike="noStrike" dirty="0">
                        <a:solidFill>
                          <a:srgbClr val="000000"/>
                        </a:solidFill>
                        <a:effectLst/>
                        <a:latin typeface="Calibri"/>
                      </a:endParaRPr>
                    </a:p>
                  </a:txBody>
                  <a:tcPr marL="9525" marR="9525" marT="9525" marB="0" anchor="b"/>
                </a:tc>
                <a:tc>
                  <a:txBody>
                    <a:bodyPr/>
                    <a:lstStyle/>
                    <a:p>
                      <a:pPr algn="r" fontAlgn="b"/>
                      <a:endParaRPr lang="ru-RU" sz="1800" b="1" i="1" u="none" strike="noStrike" dirty="0">
                        <a:solidFill>
                          <a:srgbClr val="000000"/>
                        </a:solidFill>
                        <a:effectLst/>
                        <a:latin typeface="Calibri"/>
                      </a:endParaRPr>
                    </a:p>
                  </a:txBody>
                  <a:tcPr marL="9525" marR="9525" marT="9525" marB="0" anchor="b"/>
                </a:tc>
              </a:tr>
            </a:tbl>
          </a:graphicData>
        </a:graphic>
      </p:graphicFrame>
      <mc:AlternateContent xmlns:mc="http://schemas.openxmlformats.org/markup-compatibility/2006" xmlns:a14="http://schemas.microsoft.com/office/drawing/2010/main">
        <mc:Choice Requires="a14">
          <p:sp>
            <p:nvSpPr>
              <p:cNvPr id="6" name="Прямоугольник 5"/>
              <p:cNvSpPr/>
              <p:nvPr/>
            </p:nvSpPr>
            <p:spPr>
              <a:xfrm>
                <a:off x="6084168" y="1628800"/>
                <a:ext cx="2592288" cy="3046347"/>
              </a:xfrm>
              <a:prstGeom prst="rect">
                <a:avLst/>
              </a:prstGeom>
            </p:spPr>
            <p:txBody>
              <a:bodyPr wrap="square">
                <a:spAutoFit/>
              </a:bodyPr>
              <a:lstStyle/>
              <a:p>
                <a:r>
                  <a:rPr lang="ru-RU" dirty="0" smtClean="0"/>
                  <a:t>Формулы для расчета средней и стандартного отклонения:</a:t>
                </a:r>
              </a:p>
              <a:p>
                <a14:m>
                  <m:oMath xmlns:m="http://schemas.openxmlformats.org/officeDocument/2006/math">
                    <m:r>
                      <a:rPr lang="ru-RU" i="1">
                        <a:latin typeface="Cambria Math"/>
                      </a:rPr>
                      <m:t>𝑚</m:t>
                    </m:r>
                    <m:r>
                      <a:rPr lang="ru-RU" i="1">
                        <a:latin typeface="Cambria Math"/>
                      </a:rPr>
                      <m:t>=</m:t>
                    </m:r>
                    <m:f>
                      <m:fPr>
                        <m:ctrlPr>
                          <a:rPr lang="ru-RU" i="1">
                            <a:latin typeface="Cambria Math"/>
                          </a:rPr>
                        </m:ctrlPr>
                      </m:fPr>
                      <m:num>
                        <m:nary>
                          <m:naryPr>
                            <m:chr m:val="∑"/>
                            <m:limLoc m:val="undOvr"/>
                            <m:ctrlPr>
                              <a:rPr lang="ru-RU" i="1">
                                <a:latin typeface="Cambria Math"/>
                              </a:rPr>
                            </m:ctrlPr>
                          </m:naryPr>
                          <m:sub>
                            <m:r>
                              <a:rPr lang="ru-RU" i="1">
                                <a:latin typeface="Cambria Math"/>
                              </a:rPr>
                              <m:t>𝑖</m:t>
                            </m:r>
                            <m:r>
                              <a:rPr lang="ru-RU" i="1">
                                <a:latin typeface="Cambria Math"/>
                              </a:rPr>
                              <m:t>=1</m:t>
                            </m:r>
                          </m:sub>
                          <m:sup>
                            <m:r>
                              <a:rPr lang="en-US" i="1">
                                <a:latin typeface="Cambria Math"/>
                              </a:rPr>
                              <m:t>𝑁</m:t>
                            </m:r>
                          </m:sup>
                          <m:e>
                            <m:sSub>
                              <m:sSubPr>
                                <m:ctrlPr>
                                  <a:rPr lang="ru-RU" i="1">
                                    <a:latin typeface="Cambria Math"/>
                                  </a:rPr>
                                </m:ctrlPr>
                              </m:sSubPr>
                              <m:e>
                                <m:r>
                                  <a:rPr lang="ru-RU" i="1">
                                    <a:latin typeface="Cambria Math"/>
                                  </a:rPr>
                                  <m:t>𝑥</m:t>
                                </m:r>
                              </m:e>
                              <m:sub>
                                <m:r>
                                  <a:rPr lang="ru-RU" i="1">
                                    <a:latin typeface="Cambria Math"/>
                                  </a:rPr>
                                  <m:t>𝑖</m:t>
                                </m:r>
                              </m:sub>
                            </m:sSub>
                          </m:e>
                        </m:nary>
                      </m:num>
                      <m:den>
                        <m:r>
                          <a:rPr lang="en-US" b="0" i="1" smtClean="0">
                            <a:latin typeface="Cambria Math"/>
                          </a:rPr>
                          <m:t>𝑁</m:t>
                        </m:r>
                      </m:den>
                    </m:f>
                  </m:oMath>
                </a14:m>
                <a:r>
                  <a:rPr lang="ru-RU" dirty="0"/>
                  <a:t>,</a:t>
                </a:r>
              </a:p>
              <a:p>
                <a14:m>
                  <m:oMath xmlns:m="http://schemas.openxmlformats.org/officeDocument/2006/math">
                    <m:r>
                      <a:rPr lang="en-US" i="1">
                        <a:latin typeface="Cambria Math"/>
                      </a:rPr>
                      <m:t>𝑠</m:t>
                    </m:r>
                    <m:r>
                      <a:rPr lang="ru-RU" i="1">
                        <a:latin typeface="Cambria Math"/>
                      </a:rPr>
                      <m:t>=</m:t>
                    </m:r>
                    <m:rad>
                      <m:radPr>
                        <m:degHide m:val="on"/>
                        <m:ctrlPr>
                          <a:rPr lang="ru-RU" i="1">
                            <a:latin typeface="Cambria Math"/>
                          </a:rPr>
                        </m:ctrlPr>
                      </m:radPr>
                      <m:deg/>
                      <m:e>
                        <m:f>
                          <m:fPr>
                            <m:ctrlPr>
                              <a:rPr lang="ru-RU" i="1">
                                <a:latin typeface="Cambria Math"/>
                              </a:rPr>
                            </m:ctrlPr>
                          </m:fPr>
                          <m:num>
                            <m:nary>
                              <m:naryPr>
                                <m:chr m:val="∑"/>
                                <m:limLoc m:val="undOvr"/>
                                <m:ctrlPr>
                                  <a:rPr lang="ru-RU" i="1">
                                    <a:latin typeface="Cambria Math"/>
                                  </a:rPr>
                                </m:ctrlPr>
                              </m:naryPr>
                              <m:sub>
                                <m:r>
                                  <a:rPr lang="ru-RU" i="1">
                                    <a:latin typeface="Cambria Math"/>
                                  </a:rPr>
                                  <m:t>𝑖</m:t>
                                </m:r>
                                <m:r>
                                  <a:rPr lang="ru-RU" i="1">
                                    <a:latin typeface="Cambria Math"/>
                                  </a:rPr>
                                  <m:t>=1</m:t>
                                </m:r>
                              </m:sub>
                              <m:sup>
                                <m:r>
                                  <a:rPr lang="ru-RU" i="1">
                                    <a:latin typeface="Cambria Math"/>
                                  </a:rPr>
                                  <m:t>𝑁</m:t>
                                </m:r>
                              </m:sup>
                              <m:e>
                                <m:sSup>
                                  <m:sSupPr>
                                    <m:ctrlPr>
                                      <a:rPr lang="ru-RU" i="1">
                                        <a:latin typeface="Cambria Math"/>
                                      </a:rPr>
                                    </m:ctrlPr>
                                  </m:sSupPr>
                                  <m:e>
                                    <m:d>
                                      <m:dPr>
                                        <m:ctrlPr>
                                          <a:rPr lang="ru-RU" i="1">
                                            <a:latin typeface="Cambria Math"/>
                                          </a:rPr>
                                        </m:ctrlPr>
                                      </m:dPr>
                                      <m:e>
                                        <m:sSub>
                                          <m:sSubPr>
                                            <m:ctrlPr>
                                              <a:rPr lang="ru-RU" i="1">
                                                <a:latin typeface="Cambria Math"/>
                                              </a:rPr>
                                            </m:ctrlPr>
                                          </m:sSubPr>
                                          <m:e>
                                            <m:r>
                                              <a:rPr lang="ru-RU" i="1">
                                                <a:latin typeface="Cambria Math"/>
                                              </a:rPr>
                                              <m:t>𝑚</m:t>
                                            </m:r>
                                            <m:r>
                                              <a:rPr lang="ru-RU" i="1">
                                                <a:latin typeface="Cambria Math"/>
                                              </a:rPr>
                                              <m:t>−</m:t>
                                            </m:r>
                                            <m:r>
                                              <a:rPr lang="ru-RU" i="1">
                                                <a:latin typeface="Cambria Math"/>
                                              </a:rPr>
                                              <m:t>𝑥</m:t>
                                            </m:r>
                                          </m:e>
                                          <m:sub>
                                            <m:r>
                                              <a:rPr lang="ru-RU" i="1">
                                                <a:latin typeface="Cambria Math"/>
                                              </a:rPr>
                                              <m:t>𝑖</m:t>
                                            </m:r>
                                          </m:sub>
                                        </m:sSub>
                                      </m:e>
                                    </m:d>
                                  </m:e>
                                  <m:sup>
                                    <m:r>
                                      <a:rPr lang="ru-RU" i="1">
                                        <a:latin typeface="Cambria Math"/>
                                      </a:rPr>
                                      <m:t>2</m:t>
                                    </m:r>
                                  </m:sup>
                                </m:sSup>
                              </m:e>
                            </m:nary>
                          </m:num>
                          <m:den>
                            <m:r>
                              <a:rPr lang="ru-RU" i="1">
                                <a:latin typeface="Cambria Math"/>
                              </a:rPr>
                              <m:t>𝑁</m:t>
                            </m:r>
                            <m:r>
                              <a:rPr lang="ru-RU" i="1">
                                <a:latin typeface="Cambria Math"/>
                              </a:rPr>
                              <m:t>−1</m:t>
                            </m:r>
                          </m:den>
                        </m:f>
                      </m:e>
                    </m:rad>
                  </m:oMath>
                </a14:m>
                <a:r>
                  <a:rPr lang="ru-RU" dirty="0"/>
                  <a:t>,</a:t>
                </a:r>
              </a:p>
              <a:p>
                <a:r>
                  <a:rPr lang="ru-RU" dirty="0"/>
                  <a:t>где </a:t>
                </a:r>
                <a14:m>
                  <m:oMath xmlns:m="http://schemas.openxmlformats.org/officeDocument/2006/math">
                    <m:sSub>
                      <m:sSubPr>
                        <m:ctrlPr>
                          <a:rPr lang="ru-RU" i="1">
                            <a:latin typeface="Cambria Math"/>
                          </a:rPr>
                        </m:ctrlPr>
                      </m:sSubPr>
                      <m:e>
                        <m:r>
                          <a:rPr lang="ru-RU" i="1">
                            <a:latin typeface="Cambria Math"/>
                          </a:rPr>
                          <m:t>𝑥</m:t>
                        </m:r>
                      </m:e>
                      <m:sub>
                        <m:r>
                          <a:rPr lang="ru-RU" i="1">
                            <a:latin typeface="Cambria Math"/>
                          </a:rPr>
                          <m:t>𝑖</m:t>
                        </m:r>
                      </m:sub>
                    </m:sSub>
                  </m:oMath>
                </a14:m>
                <a:r>
                  <a:rPr lang="ru-RU" dirty="0"/>
                  <a:t> – наблюденное значение;</a:t>
                </a:r>
              </a:p>
              <a:p>
                <a:r>
                  <a:rPr lang="en-US" i="1" dirty="0"/>
                  <a:t>N</a:t>
                </a:r>
                <a:r>
                  <a:rPr lang="en-US" dirty="0"/>
                  <a:t> – </a:t>
                </a:r>
                <a:r>
                  <a:rPr lang="ru-RU" dirty="0"/>
                  <a:t>количество наблюдений.</a:t>
                </a:r>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6084168" y="1628800"/>
                <a:ext cx="2592288" cy="3046347"/>
              </a:xfrm>
              <a:prstGeom prst="rect">
                <a:avLst/>
              </a:prstGeom>
              <a:blipFill rotWithShape="1">
                <a:blip r:embed="rId2"/>
                <a:stretch>
                  <a:fillRect l="-1882" t="-1000" r="-1882" b="-2400"/>
                </a:stretch>
              </a:blipFill>
            </p:spPr>
            <p:txBody>
              <a:bodyPr/>
              <a:lstStyle/>
              <a:p>
                <a:r>
                  <a:rPr lang="ru-RU">
                    <a:noFill/>
                  </a:rPr>
                  <a:t> </a:t>
                </a:r>
              </a:p>
            </p:txBody>
          </p:sp>
        </mc:Fallback>
      </mc:AlternateContent>
      <p:sp>
        <p:nvSpPr>
          <p:cNvPr id="3" name="Номер слайда 2"/>
          <p:cNvSpPr>
            <a:spLocks noGrp="1"/>
          </p:cNvSpPr>
          <p:nvPr>
            <p:ph type="sldNum" sz="quarter" idx="12"/>
          </p:nvPr>
        </p:nvSpPr>
        <p:spPr/>
        <p:txBody>
          <a:bodyPr/>
          <a:lstStyle/>
          <a:p>
            <a:fld id="{B19B0651-EE4F-4900-A07F-96A6BFA9D0F0}" type="slidenum">
              <a:rPr lang="ru-RU" smtClean="0"/>
              <a:t>99</a:t>
            </a:fld>
            <a:endParaRPr lang="ru-RU"/>
          </a:p>
        </p:txBody>
      </p:sp>
    </p:spTree>
    <p:extLst>
      <p:ext uri="{BB962C8B-B14F-4D97-AF65-F5344CB8AC3E}">
        <p14:creationId xmlns:p14="http://schemas.microsoft.com/office/powerpoint/2010/main" val="1052726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3183</TotalTime>
  <Words>13455</Words>
  <Application>Microsoft Office PowerPoint</Application>
  <PresentationFormat>Экран (4:3)</PresentationFormat>
  <Paragraphs>2095</Paragraphs>
  <Slides>199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199</vt:i4>
      </vt:variant>
    </vt:vector>
  </HeadingPairs>
  <TitlesOfParts>
    <vt:vector size="200" baseType="lpstr">
      <vt:lpstr>Тема Office</vt:lpstr>
      <vt:lpstr>Международные валютно-кредитные отношения</vt:lpstr>
      <vt:lpstr>Литература</vt:lpstr>
      <vt:lpstr>Презентация PowerPoint</vt:lpstr>
      <vt:lpstr>Тема 1. Валюта и валютные рынки</vt:lpstr>
      <vt:lpstr>1.1. Валютные отношения и валютная система</vt:lpstr>
      <vt:lpstr>Национальная, мировая, региональная валютные системы</vt:lpstr>
      <vt:lpstr>Основные элементы национальной валютной системы</vt:lpstr>
      <vt:lpstr>Основные элементы мировой валютной системы</vt:lpstr>
      <vt:lpstr>Презентация PowerPoint</vt:lpstr>
      <vt:lpstr>1.2. Понятие валюты</vt:lpstr>
      <vt:lpstr>Презентация PowerPoint</vt:lpstr>
      <vt:lpstr>Внутренние ценные бумаги:</vt:lpstr>
      <vt:lpstr>Презентация PowerPoint</vt:lpstr>
      <vt:lpstr>1.3. Понятие резидентов и нерезидентов</vt:lpstr>
      <vt:lpstr>Презентация PowerPoint</vt:lpstr>
      <vt:lpstr>К нерезидентам относятся</vt:lpstr>
      <vt:lpstr>Презентация PowerPoint</vt:lpstr>
      <vt:lpstr>Уполномоченные банки </vt:lpstr>
      <vt:lpstr>1.4. Классификация валют</vt:lpstr>
      <vt:lpstr>Презентация PowerPoint</vt:lpstr>
      <vt:lpstr>Презентация PowerPoint</vt:lpstr>
      <vt:lpstr>Презентация PowerPoint</vt:lpstr>
      <vt:lpstr>1.5. Валютные операции</vt:lpstr>
      <vt:lpstr>Презентация PowerPoint</vt:lpstr>
      <vt:lpstr>Презентация PowerPoint</vt:lpstr>
      <vt:lpstr>Презентация PowerPoint</vt:lpstr>
      <vt:lpstr>1.6. Счета резидентов в банках, расположенных за пределами территории Российской Федерации</vt:lpstr>
      <vt:lpstr>Презентация PowerPoint</vt:lpstr>
      <vt:lpstr>Презентация PowerPoint</vt:lpstr>
      <vt:lpstr>Презентация PowerPoint</vt:lpstr>
      <vt:lpstr>Презентация PowerPoint</vt:lpstr>
      <vt:lpstr>Тема 2. Валютный рынок</vt:lpstr>
      <vt:lpstr>2.1. Понятие валютного рынка</vt:lpstr>
      <vt:lpstr>Участники международных валютных рынков (МВР) осуществляют операции с валютой с целью:</vt:lpstr>
      <vt:lpstr>Участники валютного рынка относятся к одной из трех групп:</vt:lpstr>
      <vt:lpstr>2.2. Классификация международных валютных рынков</vt:lpstr>
      <vt:lpstr>В зависимости от масштаба:</vt:lpstr>
      <vt:lpstr>Презентация PowerPoint</vt:lpstr>
      <vt:lpstr>2.3. Внутренний валютный рынок Российской Федерации</vt:lpstr>
      <vt:lpstr>Решение Комиссия ТС 51 от 05.07.10О Договоре о порядке перемещения физическими лицами наличных денежных средств и (или) денежных инструментов через таможенную границу таможенного союза</vt:lpstr>
      <vt:lpstr>В пассажирской таможенной декларации должны быть указаны</vt:lpstr>
      <vt:lpstr>2.4. Характеристика спот-рынка</vt:lpstr>
      <vt:lpstr>2.5. Понятие валютного курса</vt:lpstr>
      <vt:lpstr>Презентация PowerPoint</vt:lpstr>
      <vt:lpstr>Презентация PowerPoint</vt:lpstr>
      <vt:lpstr>Презентация PowerPoint</vt:lpstr>
      <vt:lpstr>Презентация PowerPoint</vt:lpstr>
      <vt:lpstr>Презентация PowerPoint</vt:lpstr>
      <vt:lpstr>Котировки на покупку и на продажу</vt:lpstr>
      <vt:lpstr>Валютная пара  EUR/USD=1.28815/830</vt:lpstr>
      <vt:lpstr>Презентация PowerPoint</vt:lpstr>
      <vt:lpstr>Спред</vt:lpstr>
      <vt:lpstr>Презентация PowerPoint</vt:lpstr>
      <vt:lpstr>Презентация PowerPoint</vt:lpstr>
      <vt:lpstr>Маркет-мейкеры</vt:lpstr>
      <vt:lpstr>Презентация PowerPoint</vt:lpstr>
      <vt:lpstr>2.6. Валютный арбитраж</vt:lpstr>
      <vt:lpstr>Презентация PowerPoint</vt:lpstr>
      <vt:lpstr>Презентация PowerPoint</vt:lpstr>
      <vt:lpstr>Презентация PowerPoint</vt:lpstr>
      <vt:lpstr>2.7. Понятие валютной позиции</vt:lpstr>
      <vt:lpstr>Валютные операции банка в течение дня</vt:lpstr>
      <vt:lpstr>Презентация PowerPoint</vt:lpstr>
      <vt:lpstr>Примеры</vt:lpstr>
      <vt:lpstr>Решение</vt:lpstr>
      <vt:lpstr>2.8. Характеристика  форвардного рынка</vt:lpstr>
      <vt:lpstr>Расчет форвардных курсов </vt:lpstr>
      <vt:lpstr>Расчет премии (дисконта) по форвардным контрактам</vt:lpstr>
      <vt:lpstr>Пример</vt:lpstr>
      <vt:lpstr>Презентация PowerPoint</vt:lpstr>
      <vt:lpstr>Решение</vt:lpstr>
      <vt:lpstr>2.9. Характеристика своп-рынка</vt:lpstr>
      <vt:lpstr>Валютные свопы </vt:lpstr>
      <vt:lpstr>Презентация PowerPoint</vt:lpstr>
      <vt:lpstr>Своп-стоимость или стоимость операции для клиента</vt:lpstr>
      <vt:lpstr>Пример</vt:lpstr>
      <vt:lpstr>Решение</vt:lpstr>
      <vt:lpstr>Процентные свопы </vt:lpstr>
      <vt:lpstr>Презентация PowerPoint</vt:lpstr>
      <vt:lpstr>Ставки заимствований для двух фирм в двух валютах</vt:lpstr>
      <vt:lpstr>Презентация PowerPoint</vt:lpstr>
      <vt:lpstr>Денежные потоки двух заемщиков, заключивших соглашение о процентном свопе на валютном рынке</vt:lpstr>
      <vt:lpstr>Презентация PowerPoint</vt:lpstr>
      <vt:lpstr>2.10. Характеристика  биржевых рынков</vt:lpstr>
      <vt:lpstr>Отличие фьючерсов от форвардов</vt:lpstr>
      <vt:lpstr>Презентация PowerPoint</vt:lpstr>
      <vt:lpstr>Валютные опционы</vt:lpstr>
      <vt:lpstr>Условия исполнения опциона</vt:lpstr>
      <vt:lpstr>Презентация PowerPoint</vt:lpstr>
      <vt:lpstr>Пример</vt:lpstr>
      <vt:lpstr>Решение</vt:lpstr>
      <vt:lpstr>2.11. Биноминальная модель расчета цен опционов</vt:lpstr>
      <vt:lpstr>Презентация PowerPoint</vt:lpstr>
      <vt:lpstr>Изменения котировок золота  в 2007- нач. 2008 года</vt:lpstr>
      <vt:lpstr>Изменения котировок золота  в 2007- нач. 2008 года</vt:lpstr>
      <vt:lpstr>Процентное изменение котировок золота по месяцам</vt:lpstr>
      <vt:lpstr>Число значений процентных изменений котировок золота</vt:lpstr>
      <vt:lpstr>Средняя ежемесячная доходность золота и ее стандартное отклонение</vt:lpstr>
      <vt:lpstr>Средняя ежемесячная доходность золота и ее стандартное отклонение</vt:lpstr>
      <vt:lpstr>Средняя ежемесячная доходность золота и ее стандартное отклонение</vt:lpstr>
      <vt:lpstr>Средняя ежемесячная доходность золота и ее стандартное отклонение</vt:lpstr>
      <vt:lpstr>Средняя ежемесячная доходность золота и ее стандартное отклонение</vt:lpstr>
      <vt:lpstr>Средняя ежемесячная доходность золота и ее стандартное отклонение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Пример расчета первой промежуточной цены опциона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2.12. Валютные риски</vt:lpstr>
      <vt:lpstr>Методы страхования  валютных рисков</vt:lpstr>
      <vt:lpstr>Защитные оговорки</vt:lpstr>
      <vt:lpstr>Хеджирование</vt:lpstr>
      <vt:lpstr>Тема 3. Привлечение и размещение инвалютных средств  промышленно-торговой фирмой</vt:lpstr>
      <vt:lpstr>3.1. Привлечение инвалютных средств фирмой</vt:lpstr>
      <vt:lpstr>Схема  прямого внутрифирменного кредита</vt:lpstr>
      <vt:lpstr>Схема финансирования с использованием компенсационного займа </vt:lpstr>
      <vt:lpstr>Схема финансирования с использованием параллельного займа  (вар. 1)</vt:lpstr>
      <vt:lpstr>Схема финансирования с использованием параллельного займа  (вар. 2)</vt:lpstr>
      <vt:lpstr>2. Источники внешнего финансирования:</vt:lpstr>
      <vt:lpstr>Долгосрочное  финансирование фирмы </vt:lpstr>
      <vt:lpstr>3.2. Размещение инвалютных средств фирмой</vt:lpstr>
      <vt:lpstr>Инструменты эффективного управления текущими активами фирмы:</vt:lpstr>
      <vt:lpstr>Основные принципы краткосрочного портфельного менеджмента:</vt:lpstr>
      <vt:lpstr>Долгосрочное инвестирование</vt:lpstr>
      <vt:lpstr>Пример расчета доходности вложений в иностранные ценные бумаги</vt:lpstr>
      <vt:lpstr>Оценка эффективности инвестиционных проектов </vt:lpstr>
      <vt:lpstr>Пример расчета чистой приведенной стоимости проекта</vt:lpstr>
      <vt:lpstr>Пример расчета чистой приведенной стоимости проекта</vt:lpstr>
      <vt:lpstr>Пример расчета чистой приведенной стоимости проекта</vt:lpstr>
      <vt:lpstr>Тема 4. Цены и валютные курсы: Паритет покупательной способности</vt:lpstr>
      <vt:lpstr>4.1. Абсолютный паритет покупательной способности</vt:lpstr>
      <vt:lpstr>4.2. Индекс Биг-Мака</vt:lpstr>
      <vt:lpstr>Презентация PowerPoint</vt:lpstr>
      <vt:lpstr>4.3. Относительный паритет покупательной способности</vt:lpstr>
      <vt:lpstr>Особенности относительного ППС</vt:lpstr>
      <vt:lpstr>4.4. Переоцененные и недооцененные валюты</vt:lpstr>
      <vt:lpstr>4.5. Реальные обменные курсы</vt:lpstr>
      <vt:lpstr>Тема 5. Платежный баланс</vt:lpstr>
      <vt:lpstr>5.1. Определения: платежный баланс, счет текущих операций, счет операций с капиталом</vt:lpstr>
      <vt:lpstr>Уравнение платежного баланса</vt:lpstr>
      <vt:lpstr>Презентация PowerPoint</vt:lpstr>
      <vt:lpstr>Проблемы, возникающие при составлении платежного баланса:</vt:lpstr>
      <vt:lpstr>Счет текущих операций  Российской Федерации в млн. долл. США за период с 2005 по 1 квартал 2014</vt:lpstr>
      <vt:lpstr>Счет операций с капиталом  Российской Федерации в млн. долл. США за период с 2005 по 1 квартал 2014</vt:lpstr>
      <vt:lpstr>Финансовый счет  Российской Федерации в млн. долл. США за период с 2005 по 1 квартал 2014</vt:lpstr>
      <vt:lpstr>Платежный баланс  Российской Федерации в млн. долл. США за период с 2005 по 1 квартал 2014</vt:lpstr>
      <vt:lpstr>Профицит и дефицит счетов платежного баланса</vt:lpstr>
      <vt:lpstr>Счет текущих операций </vt:lpstr>
      <vt:lpstr>Односторонние трансферты</vt:lpstr>
      <vt:lpstr>Счет текущих операций  Российской Федерации в млн. долл. США. Квартальные данные за 2005-1кварт.2014 гг.</vt:lpstr>
      <vt:lpstr>Методология Международного валютного фонда (МВФ)</vt:lpstr>
      <vt:lpstr>Методология Международного валютного фонда (МВФ)</vt:lpstr>
      <vt:lpstr>5.2. Классификация операций платежного баланса</vt:lpstr>
      <vt:lpstr>Общее правило </vt:lpstr>
      <vt:lpstr>Презентация PowerPoint</vt:lpstr>
      <vt:lpstr>Пример операций платежного баланса: счет текущих операций</vt:lpstr>
      <vt:lpstr>Пример операций платежного баланса: счет операций с капиталом</vt:lpstr>
      <vt:lpstr>Пример операций платежного баланса:  финансовый счет</vt:lpstr>
      <vt:lpstr>Гипотетические операции платежного баланса</vt:lpstr>
      <vt:lpstr>Пример операций платежного баланса: счет текущих операций</vt:lpstr>
      <vt:lpstr>Пример операций платежного баланса: счет операций с капиталом</vt:lpstr>
      <vt:lpstr>Пример операций платежного баланса:  финансовый счет</vt:lpstr>
      <vt:lpstr>5.3. Условия равновесия платежного баланса</vt:lpstr>
      <vt:lpstr>5.4. Российский внешний долг</vt:lpstr>
      <vt:lpstr>Тема 6. Регулирование международных валютных отношений</vt:lpstr>
      <vt:lpstr>6.1. Валютная политика государства</vt:lpstr>
      <vt:lpstr>Состав валютной политики государства</vt:lpstr>
      <vt:lpstr>Режимы валютного курса</vt:lpstr>
      <vt:lpstr>6.2. Валютное регулирование</vt:lpstr>
      <vt:lpstr>Презентация PowerPoint</vt:lpstr>
      <vt:lpstr>Презентация PowerPoint</vt:lpstr>
      <vt:lpstr>Механизм осуществления экспортной сделки</vt:lpstr>
      <vt:lpstr>Агенты валютного контроля</vt:lpstr>
      <vt:lpstr>6.3. Вывоз, бегство и отмывание капиталов</vt:lpstr>
      <vt:lpstr>Бегство капитала </vt:lpstr>
      <vt:lpstr>Методы оценки бегства капитала</vt:lpstr>
      <vt:lpstr>Основные каналы бегства капитала</vt:lpstr>
      <vt:lpstr>Отмывание капитала </vt:lpstr>
      <vt:lpstr>Тема 7. Факторы влияющие на валютный курс</vt:lpstr>
      <vt:lpstr>7.1. Индикаторы для фундаментального анализа</vt:lpstr>
      <vt:lpstr>7.2. Факторы, определяющие состояние экономики страны</vt:lpstr>
      <vt:lpstr>7.3. Экономические индикаторы (Economic Indicators)</vt:lpstr>
      <vt:lpstr>7.4. Индикаторы промышленного сектора (Industrial Sector Indicators)</vt:lpstr>
      <vt:lpstr>7.5. Показатели строительства (Construction Data)</vt:lpstr>
      <vt:lpstr>7.6. Показатели инфляции  (Inflation Indicators)</vt:lpstr>
      <vt:lpstr>7.7. Платежные балансы  (Balance of Payments)</vt:lpstr>
      <vt:lpstr>7.8. Показатели занятости (Employment Indicators)</vt:lpstr>
      <vt:lpstr>7.9. Опережающие индикаторы (Leading Indicators)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Международные валютно-кредитные отношения</dc:title>
  <dc:creator>Alex</dc:creator>
  <cp:lastModifiedBy>AlexBor</cp:lastModifiedBy>
  <cp:revision>110</cp:revision>
  <dcterms:created xsi:type="dcterms:W3CDTF">2014-09-09T11:07:12Z</dcterms:created>
  <dcterms:modified xsi:type="dcterms:W3CDTF">2016-02-25T15:49:32Z</dcterms:modified>
</cp:coreProperties>
</file>