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22"/>
  </p:notesMasterIdLst>
  <p:handoutMasterIdLst>
    <p:handoutMasterId r:id="rId23"/>
  </p:handoutMasterIdLst>
  <p:sldIdLst>
    <p:sldId id="256" r:id="rId2"/>
    <p:sldId id="330" r:id="rId3"/>
    <p:sldId id="319" r:id="rId4"/>
    <p:sldId id="345" r:id="rId5"/>
    <p:sldId id="356" r:id="rId6"/>
    <p:sldId id="350" r:id="rId7"/>
    <p:sldId id="357" r:id="rId8"/>
    <p:sldId id="358" r:id="rId9"/>
    <p:sldId id="359" r:id="rId10"/>
    <p:sldId id="355" r:id="rId11"/>
    <p:sldId id="360" r:id="rId12"/>
    <p:sldId id="361" r:id="rId13"/>
    <p:sldId id="362" r:id="rId14"/>
    <p:sldId id="363" r:id="rId15"/>
    <p:sldId id="364" r:id="rId16"/>
    <p:sldId id="365" r:id="rId17"/>
    <p:sldId id="353" r:id="rId18"/>
    <p:sldId id="354" r:id="rId19"/>
    <p:sldId id="331" r:id="rId20"/>
    <p:sldId id="33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ullah Sifat" initials="AS" lastIdx="1" clrIdx="0">
    <p:extLst>
      <p:ext uri="{19B8F6BF-5375-455C-9EA6-DF929625EA0E}">
        <p15:presenceInfo xmlns:p15="http://schemas.microsoft.com/office/powerpoint/2012/main" userId="5d2cde7bef360d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36"/>
    <a:srgbClr val="7B7B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671" autoAdjust="0"/>
  </p:normalViewPr>
  <p:slideViewPr>
    <p:cSldViewPr>
      <p:cViewPr varScale="1">
        <p:scale>
          <a:sx n="109" d="100"/>
          <a:sy n="109" d="100"/>
        </p:scale>
        <p:origin x="984" y="108"/>
      </p:cViewPr>
      <p:guideLst>
        <p:guide orient="horz" pos="2160"/>
        <p:guide pos="2880"/>
      </p:guideLst>
    </p:cSldViewPr>
  </p:slideViewPr>
  <p:outlineViewPr>
    <p:cViewPr>
      <p:scale>
        <a:sx n="33" d="100"/>
        <a:sy n="33" d="100"/>
      </p:scale>
      <p:origin x="0" y="1409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E5C39E-6A5B-461D-A44E-E659D4A98EF9}" type="datetimeFigureOut">
              <a:rPr lang="en-CA" smtClean="0"/>
              <a:t>2019-08-07</a:t>
            </a:fld>
            <a:endParaRPr lang="en-C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A8A6D7-D758-44A1-AF0E-49590C1A15AB}" type="slidenum">
              <a:rPr lang="en-CA" smtClean="0"/>
              <a:t>‹#›</a:t>
            </a:fld>
            <a:endParaRPr lang="en-CA"/>
          </a:p>
        </p:txBody>
      </p:sp>
    </p:spTree>
    <p:extLst>
      <p:ext uri="{BB962C8B-B14F-4D97-AF65-F5344CB8AC3E}">
        <p14:creationId xmlns:p14="http://schemas.microsoft.com/office/powerpoint/2010/main" val="359039783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919B8-EB1D-47F4-9917-5B8EBFD6D774}" type="datetimeFigureOut">
              <a:rPr lang="en-US" smtClean="0"/>
              <a:t>8/7/2019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60879-9D5A-4ABC-AC6B-000204C4B5A0}" type="slidenum">
              <a:rPr lang="en-US" smtClean="0"/>
              <a:t>‹#›</a:t>
            </a:fld>
            <a:endParaRPr lang="en-US"/>
          </a:p>
        </p:txBody>
      </p:sp>
    </p:spTree>
    <p:extLst>
      <p:ext uri="{BB962C8B-B14F-4D97-AF65-F5344CB8AC3E}">
        <p14:creationId xmlns:p14="http://schemas.microsoft.com/office/powerpoint/2010/main" val="5220533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30275">
              <a:defRPr b="1">
                <a:solidFill>
                  <a:schemeClr val="tx1"/>
                </a:solidFill>
                <a:latin typeface="Comic Sans MS" panose="030F0702030302020204" pitchFamily="66" charset="0"/>
                <a:ea typeface="SimSun" panose="02010600030101010101" pitchFamily="2" charset="-122"/>
              </a:defRPr>
            </a:lvl1pPr>
            <a:lvl2pPr marL="742950" indent="-285750" defTabSz="930275">
              <a:defRPr b="1">
                <a:solidFill>
                  <a:schemeClr val="tx1"/>
                </a:solidFill>
                <a:latin typeface="Comic Sans MS" panose="030F0702030302020204" pitchFamily="66" charset="0"/>
                <a:ea typeface="SimSun" panose="02010600030101010101" pitchFamily="2" charset="-122"/>
              </a:defRPr>
            </a:lvl2pPr>
            <a:lvl3pPr marL="1143000" indent="-228600" defTabSz="930275">
              <a:defRPr b="1">
                <a:solidFill>
                  <a:schemeClr val="tx1"/>
                </a:solidFill>
                <a:latin typeface="Comic Sans MS" panose="030F0702030302020204" pitchFamily="66" charset="0"/>
                <a:ea typeface="SimSun" panose="02010600030101010101" pitchFamily="2" charset="-122"/>
              </a:defRPr>
            </a:lvl3pPr>
            <a:lvl4pPr marL="1600200" indent="-228600" defTabSz="930275">
              <a:defRPr b="1">
                <a:solidFill>
                  <a:schemeClr val="tx1"/>
                </a:solidFill>
                <a:latin typeface="Comic Sans MS" panose="030F0702030302020204" pitchFamily="66" charset="0"/>
                <a:ea typeface="SimSun" panose="02010600030101010101" pitchFamily="2" charset="-122"/>
              </a:defRPr>
            </a:lvl4pPr>
            <a:lvl5pPr marL="2057400" indent="-228600" defTabSz="930275">
              <a:defRPr b="1">
                <a:solidFill>
                  <a:schemeClr val="tx1"/>
                </a:solidFill>
                <a:latin typeface="Comic Sans MS" panose="030F0702030302020204" pitchFamily="66" charset="0"/>
                <a:ea typeface="SimSun" panose="02010600030101010101" pitchFamily="2" charset="-122"/>
              </a:defRPr>
            </a:lvl5pPr>
            <a:lvl6pPr marL="2514600" indent="-228600" defTabSz="930275" eaLnBrk="0" fontAlgn="base" hangingPunct="0">
              <a:spcBef>
                <a:spcPct val="0"/>
              </a:spcBef>
              <a:spcAft>
                <a:spcPct val="0"/>
              </a:spcAft>
              <a:defRPr b="1">
                <a:solidFill>
                  <a:schemeClr val="tx1"/>
                </a:solidFill>
                <a:latin typeface="Comic Sans MS" panose="030F0702030302020204" pitchFamily="66" charset="0"/>
                <a:ea typeface="SimSun" panose="02010600030101010101" pitchFamily="2" charset="-122"/>
              </a:defRPr>
            </a:lvl6pPr>
            <a:lvl7pPr marL="2971800" indent="-228600" defTabSz="930275" eaLnBrk="0" fontAlgn="base" hangingPunct="0">
              <a:spcBef>
                <a:spcPct val="0"/>
              </a:spcBef>
              <a:spcAft>
                <a:spcPct val="0"/>
              </a:spcAft>
              <a:defRPr b="1">
                <a:solidFill>
                  <a:schemeClr val="tx1"/>
                </a:solidFill>
                <a:latin typeface="Comic Sans MS" panose="030F0702030302020204" pitchFamily="66" charset="0"/>
                <a:ea typeface="SimSun" panose="02010600030101010101" pitchFamily="2" charset="-122"/>
              </a:defRPr>
            </a:lvl7pPr>
            <a:lvl8pPr marL="3429000" indent="-228600" defTabSz="930275" eaLnBrk="0" fontAlgn="base" hangingPunct="0">
              <a:spcBef>
                <a:spcPct val="0"/>
              </a:spcBef>
              <a:spcAft>
                <a:spcPct val="0"/>
              </a:spcAft>
              <a:defRPr b="1">
                <a:solidFill>
                  <a:schemeClr val="tx1"/>
                </a:solidFill>
                <a:latin typeface="Comic Sans MS" panose="030F0702030302020204" pitchFamily="66" charset="0"/>
                <a:ea typeface="SimSun" panose="02010600030101010101" pitchFamily="2" charset="-122"/>
              </a:defRPr>
            </a:lvl8pPr>
            <a:lvl9pPr marL="3886200" indent="-228600" defTabSz="930275" eaLnBrk="0" fontAlgn="base" hangingPunct="0">
              <a:spcBef>
                <a:spcPct val="0"/>
              </a:spcBef>
              <a:spcAft>
                <a:spcPct val="0"/>
              </a:spcAft>
              <a:defRPr b="1">
                <a:solidFill>
                  <a:schemeClr val="tx1"/>
                </a:solidFill>
                <a:latin typeface="Comic Sans MS" panose="030F0702030302020204" pitchFamily="66" charset="0"/>
                <a:ea typeface="SimSun" panose="02010600030101010101" pitchFamily="2" charset="-122"/>
              </a:defRPr>
            </a:lvl9pPr>
          </a:lstStyle>
          <a:p>
            <a:fld id="{9F2DC522-5C0D-41BF-B296-BBFD1BAFDC27}" type="slidenum">
              <a:rPr lang="zh-CN" altLang="en-US" b="0">
                <a:latin typeface="Times" panose="02020603050405020304" pitchFamily="18" charset="0"/>
              </a:rPr>
              <a:pPr/>
              <a:t>2</a:t>
            </a:fld>
            <a:endParaRPr lang="en-US" altLang="zh-CN" b="0">
              <a:latin typeface="Times"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r>
              <a:rPr lang="en-US" altLang="zh-CN" dirty="0"/>
              <a:t>Firstly, followed by, then ,finally, .</a:t>
            </a:r>
          </a:p>
        </p:txBody>
      </p:sp>
      <p:sp>
        <p:nvSpPr>
          <p:cNvPr id="2" name="Footer Placeholder 1"/>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425546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CA"/>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D7A5C99F-D861-49A5-8E24-D1FDFC50534E}" type="datetime1">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BB04E-0BD8-4990-B00E-7F148BD72B1F}" type="slidenum">
              <a:rPr lang="en-US" smtClean="0"/>
              <a:t>‹#›</a:t>
            </a:fld>
            <a:endParaRPr lang="en-US"/>
          </a:p>
        </p:txBody>
      </p:sp>
    </p:spTree>
    <p:extLst>
      <p:ext uri="{BB962C8B-B14F-4D97-AF65-F5344CB8AC3E}">
        <p14:creationId xmlns:p14="http://schemas.microsoft.com/office/powerpoint/2010/main" val="2357074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7BA4D06-777F-4B1A-BE40-C8693B01827F}" type="datetime1">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BB04E-0BD8-4990-B00E-7F148BD72B1F}" type="slidenum">
              <a:rPr lang="en-US" smtClean="0"/>
              <a:t>‹#›</a:t>
            </a:fld>
            <a:endParaRPr lang="en-US"/>
          </a:p>
        </p:txBody>
      </p:sp>
    </p:spTree>
    <p:extLst>
      <p:ext uri="{BB962C8B-B14F-4D97-AF65-F5344CB8AC3E}">
        <p14:creationId xmlns:p14="http://schemas.microsoft.com/office/powerpoint/2010/main" val="232011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A8924BE0-F2CE-4710-A6D6-54FD2B8C0E6E}" type="datetime1">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BB04E-0BD8-4990-B00E-7F148BD72B1F}" type="slidenum">
              <a:rPr lang="en-US" smtClean="0"/>
              <a:t>‹#›</a:t>
            </a:fld>
            <a:endParaRPr lang="en-US"/>
          </a:p>
        </p:txBody>
      </p:sp>
    </p:spTree>
    <p:extLst>
      <p:ext uri="{BB962C8B-B14F-4D97-AF65-F5344CB8AC3E}">
        <p14:creationId xmlns:p14="http://schemas.microsoft.com/office/powerpoint/2010/main" val="894996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F81AB8D-7D29-46B0-BBF7-977AF4290044}" type="datetime1">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BB04E-0BD8-4990-B00E-7F148BD72B1F}" type="slidenum">
              <a:rPr lang="en-US" smtClean="0"/>
              <a:t>‹#›</a:t>
            </a:fld>
            <a:endParaRPr lang="en-US"/>
          </a:p>
        </p:txBody>
      </p:sp>
    </p:spTree>
    <p:extLst>
      <p:ext uri="{BB962C8B-B14F-4D97-AF65-F5344CB8AC3E}">
        <p14:creationId xmlns:p14="http://schemas.microsoft.com/office/powerpoint/2010/main" val="112894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en-US"/>
              <a:t>Click to edit Master title style</a:t>
            </a:r>
            <a:endParaRPr lang="en-CA"/>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20B421-5BA9-4CA0-9A25-5793B36DD265}" type="datetime1">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BB04E-0BD8-4990-B00E-7F148BD72B1F}" type="slidenum">
              <a:rPr lang="en-US" smtClean="0"/>
              <a:t>‹#›</a:t>
            </a:fld>
            <a:endParaRPr lang="en-US"/>
          </a:p>
        </p:txBody>
      </p:sp>
    </p:spTree>
    <p:extLst>
      <p:ext uri="{BB962C8B-B14F-4D97-AF65-F5344CB8AC3E}">
        <p14:creationId xmlns:p14="http://schemas.microsoft.com/office/powerpoint/2010/main" val="302472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F39178AC-6592-49D5-BBD4-47F1477B8F72}" type="datetime1">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BB04E-0BD8-4990-B00E-7F148BD72B1F}" type="slidenum">
              <a:rPr lang="en-US" smtClean="0"/>
              <a:t>‹#›</a:t>
            </a:fld>
            <a:endParaRPr lang="en-US"/>
          </a:p>
        </p:txBody>
      </p:sp>
    </p:spTree>
    <p:extLst>
      <p:ext uri="{BB962C8B-B14F-4D97-AF65-F5344CB8AC3E}">
        <p14:creationId xmlns:p14="http://schemas.microsoft.com/office/powerpoint/2010/main" val="154516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C4BA3E2B-7869-41F1-848D-2E67E173B60B}" type="datetime1">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4BB04E-0BD8-4990-B00E-7F148BD72B1F}" type="slidenum">
              <a:rPr lang="en-US" smtClean="0"/>
              <a:t>‹#›</a:t>
            </a:fld>
            <a:endParaRPr lang="en-US"/>
          </a:p>
        </p:txBody>
      </p:sp>
    </p:spTree>
    <p:extLst>
      <p:ext uri="{BB962C8B-B14F-4D97-AF65-F5344CB8AC3E}">
        <p14:creationId xmlns:p14="http://schemas.microsoft.com/office/powerpoint/2010/main" val="2110070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2C6A4A9B-F7D2-4B20-8B7D-13BD19AD47A9}" type="datetime1">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BB04E-0BD8-4990-B00E-7F148BD72B1F}" type="slidenum">
              <a:rPr lang="en-US" smtClean="0"/>
              <a:t>‹#›</a:t>
            </a:fld>
            <a:endParaRPr lang="en-US"/>
          </a:p>
        </p:txBody>
      </p:sp>
    </p:spTree>
    <p:extLst>
      <p:ext uri="{BB962C8B-B14F-4D97-AF65-F5344CB8AC3E}">
        <p14:creationId xmlns:p14="http://schemas.microsoft.com/office/powerpoint/2010/main" val="270884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A7D731-16BC-4091-A12B-43E711E94071}" type="datetime1">
              <a:rPr lang="en-US" smtClean="0"/>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4BB04E-0BD8-4990-B00E-7F148BD72B1F}" type="slidenum">
              <a:rPr lang="en-US" smtClean="0"/>
              <a:t>‹#›</a:t>
            </a:fld>
            <a:endParaRPr lang="en-US"/>
          </a:p>
        </p:txBody>
      </p:sp>
    </p:spTree>
    <p:extLst>
      <p:ext uri="{BB962C8B-B14F-4D97-AF65-F5344CB8AC3E}">
        <p14:creationId xmlns:p14="http://schemas.microsoft.com/office/powerpoint/2010/main" val="2605345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BF963E6-02FE-4C9B-A8CF-A36DD4362973}" type="datetime1">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BB04E-0BD8-4990-B00E-7F148BD72B1F}" type="slidenum">
              <a:rPr lang="en-US" smtClean="0"/>
              <a:t>‹#›</a:t>
            </a:fld>
            <a:endParaRPr lang="en-US"/>
          </a:p>
        </p:txBody>
      </p:sp>
    </p:spTree>
    <p:extLst>
      <p:ext uri="{BB962C8B-B14F-4D97-AF65-F5344CB8AC3E}">
        <p14:creationId xmlns:p14="http://schemas.microsoft.com/office/powerpoint/2010/main" val="1755783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CA"/>
          </a:p>
        </p:txBody>
      </p:sp>
      <p:sp>
        <p:nvSpPr>
          <p:cNvPr id="3" name="Picture Placeholder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CAFA966-DE44-4C13-AEF0-1FD086C660A2}" type="datetime1">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BB04E-0BD8-4990-B00E-7F148BD72B1F}" type="slidenum">
              <a:rPr lang="en-US" smtClean="0"/>
              <a:t>‹#›</a:t>
            </a:fld>
            <a:endParaRPr lang="en-US"/>
          </a:p>
        </p:txBody>
      </p:sp>
    </p:spTree>
    <p:extLst>
      <p:ext uri="{BB962C8B-B14F-4D97-AF65-F5344CB8AC3E}">
        <p14:creationId xmlns:p14="http://schemas.microsoft.com/office/powerpoint/2010/main" val="281277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83A6E4F-0613-4DC9-AA3B-D0634D56489A}" type="datetime1">
              <a:rPr lang="en-US" smtClean="0"/>
              <a:t>8/7/2019</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4BB04E-0BD8-4990-B00E-7F148BD72B1F}" type="slidenum">
              <a:rPr lang="en-US" smtClean="0"/>
              <a:t>‹#›</a:t>
            </a:fld>
            <a:endParaRPr lang="en-US"/>
          </a:p>
        </p:txBody>
      </p:sp>
    </p:spTree>
    <p:extLst>
      <p:ext uri="{BB962C8B-B14F-4D97-AF65-F5344CB8AC3E}">
        <p14:creationId xmlns:p14="http://schemas.microsoft.com/office/powerpoint/2010/main" val="204089080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57400"/>
            <a:ext cx="7772400" cy="796636"/>
          </a:xfrm>
        </p:spPr>
        <p:txBody>
          <a:bodyPr>
            <a:noAutofit/>
          </a:bodyPr>
          <a:lstStyle/>
          <a:p>
            <a:r>
              <a:rPr lang="en-CA" sz="2000" b="1" dirty="0">
                <a:latin typeface="Times New Roman" panose="02020603050405020304" pitchFamily="18" charset="0"/>
                <a:cs typeface="Times New Roman" panose="02020603050405020304" pitchFamily="18" charset="0"/>
              </a:rPr>
              <a:t>Support Vector Machine &amp; Discrete Wavelet Transform Based Fault Detection of Induction Motor</a:t>
            </a:r>
            <a:endParaRPr lang="en-US" sz="1200" b="1" dirty="0">
              <a:solidFill>
                <a:srgbClr val="0070C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52500" y="3124200"/>
            <a:ext cx="7239000" cy="3053770"/>
          </a:xfrm>
        </p:spPr>
        <p:txBody>
          <a:bodyPr>
            <a:noAutofit/>
          </a:bodyPr>
          <a:lstStyle/>
          <a:p>
            <a:pPr algn="l"/>
            <a:endParaRPr lang="en-US"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Presented by:</a:t>
            </a:r>
          </a:p>
          <a:p>
            <a:r>
              <a:rPr lang="en-CA" sz="1600" dirty="0">
                <a:latin typeface="Times New Roman" panose="02020603050405020304" pitchFamily="18" charset="0"/>
                <a:cs typeface="Times New Roman" panose="02020603050405020304" pitchFamily="18" charset="0"/>
              </a:rPr>
              <a:t>Abdullah Al </a:t>
            </a:r>
            <a:r>
              <a:rPr lang="en-CA" sz="1600" dirty="0" err="1">
                <a:latin typeface="Times New Roman" panose="02020603050405020304" pitchFamily="18" charset="0"/>
                <a:cs typeface="Times New Roman" panose="02020603050405020304" pitchFamily="18" charset="0"/>
              </a:rPr>
              <a:t>Baki</a:t>
            </a:r>
            <a:r>
              <a:rPr lang="en-CA" sz="1600" dirty="0">
                <a:latin typeface="Times New Roman" panose="02020603050405020304" pitchFamily="18" charset="0"/>
                <a:cs typeface="Times New Roman" panose="02020603050405020304" pitchFamily="18" charset="0"/>
              </a:rPr>
              <a:t> Sifat (ID: 201891725)</a:t>
            </a:r>
          </a:p>
          <a:p>
            <a:r>
              <a:rPr lang="en-US" sz="1600" dirty="0">
                <a:latin typeface="Times New Roman" panose="02020603050405020304" pitchFamily="18" charset="0"/>
                <a:cs typeface="Times New Roman" panose="02020603050405020304" pitchFamily="18" charset="0"/>
              </a:rPr>
              <a:t>Mohammad Zaid Kamil (ID: 201599045)</a:t>
            </a:r>
          </a:p>
          <a:p>
            <a:pPr algn="l"/>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r"/>
            <a:r>
              <a:rPr lang="en-US" sz="2000" b="1" dirty="0">
                <a:latin typeface="Times New Roman" panose="02020603050405020304" pitchFamily="18" charset="0"/>
                <a:cs typeface="Times New Roman" panose="02020603050405020304" pitchFamily="18" charset="0"/>
              </a:rPr>
              <a:t>Memorial University Of Newfoundland</a:t>
            </a:r>
            <a:br>
              <a:rPr lang="en-US"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Faculty Of Engineering &amp; Applied Science</a:t>
            </a:r>
          </a:p>
          <a:p>
            <a:pPr algn="r"/>
            <a:r>
              <a:rPr lang="en-US" sz="1200" b="1" dirty="0">
                <a:latin typeface="Times New Roman" panose="02020603050405020304" pitchFamily="18" charset="0"/>
                <a:cs typeface="Times New Roman" panose="02020603050405020304" pitchFamily="18" charset="0"/>
              </a:rPr>
              <a:t>St. John's, NL, Canada</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888105" y="926376"/>
            <a:ext cx="1367790" cy="720436"/>
          </a:xfrm>
          <a:prstGeom prst="rect">
            <a:avLst/>
          </a:prstGeom>
        </p:spPr>
      </p:pic>
    </p:spTree>
    <p:extLst>
      <p:ext uri="{BB962C8B-B14F-4D97-AF65-F5344CB8AC3E}">
        <p14:creationId xmlns:p14="http://schemas.microsoft.com/office/powerpoint/2010/main" val="372210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gs>
            <a:gs pos="84000">
              <a:schemeClr val="bg1">
                <a:lumMod val="95000"/>
              </a:schemeClr>
            </a:gs>
          </a:gsLst>
          <a:lin ang="5400000" scaled="0"/>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E92670-8493-4D77-8FC4-D9C0721481D0}"/>
              </a:ext>
            </a:extLst>
          </p:cNvPr>
          <p:cNvSpPr>
            <a:spLocks noGrp="1"/>
          </p:cNvSpPr>
          <p:nvPr>
            <p:ph type="sldNum" sz="quarter" idx="12"/>
          </p:nvPr>
        </p:nvSpPr>
        <p:spPr/>
        <p:txBody>
          <a:bodyPr/>
          <a:lstStyle/>
          <a:p>
            <a:fld id="{D34BB04E-0BD8-4990-B00E-7F148BD72B1F}"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338CF25-6CB0-4844-8874-2DA6E458DFF1}"/>
              </a:ext>
            </a:extLst>
          </p:cNvPr>
          <p:cNvSpPr txBox="1"/>
          <p:nvPr/>
        </p:nvSpPr>
        <p:spPr>
          <a:xfrm>
            <a:off x="3791690" y="533400"/>
            <a:ext cx="1560620"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RESULTS</a:t>
            </a:r>
          </a:p>
        </p:txBody>
      </p:sp>
      <p:sp>
        <p:nvSpPr>
          <p:cNvPr id="7" name="TextBox 6">
            <a:extLst>
              <a:ext uri="{FF2B5EF4-FFF2-40B4-BE49-F238E27FC236}">
                <a16:creationId xmlns:a16="http://schemas.microsoft.com/office/drawing/2014/main" id="{98C0B31C-7236-45C4-B326-407BD2D89DBF}"/>
              </a:ext>
            </a:extLst>
          </p:cNvPr>
          <p:cNvSpPr txBox="1"/>
          <p:nvPr/>
        </p:nvSpPr>
        <p:spPr>
          <a:xfrm>
            <a:off x="652272" y="1928749"/>
            <a:ext cx="782955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Features from the data sets are used to train the SVM classifier with 5-fold cross-validation.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Considering both current and vibration data Quadratic and cubic SVM kernel functions have the highest accuracy.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Fine Gaussian SVM kernel function has the least training accuracy level for both current and vibration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16171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0">
              <a:schemeClr val="accent1">
                <a:lumMod val="45000"/>
                <a:lumOff val="55000"/>
              </a:schemeClr>
            </a:gs>
            <a:gs pos="0">
              <a:schemeClr val="bg1"/>
            </a:gs>
            <a:gs pos="60000">
              <a:schemeClr val="accent1">
                <a:lumMod val="5000"/>
                <a:lumOff val="95000"/>
              </a:schemeClr>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38CF25-6CB0-4844-8874-2DA6E458DFF1}"/>
              </a:ext>
            </a:extLst>
          </p:cNvPr>
          <p:cNvSpPr txBox="1"/>
          <p:nvPr/>
        </p:nvSpPr>
        <p:spPr>
          <a:xfrm>
            <a:off x="628650" y="365125"/>
            <a:ext cx="78867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kern="1200" dirty="0">
                <a:solidFill>
                  <a:schemeClr val="tx1"/>
                </a:solidFill>
                <a:latin typeface="Times New Roman" panose="02020603050405020304" pitchFamily="18" charset="0"/>
                <a:ea typeface="+mj-ea"/>
                <a:cs typeface="Times New Roman" panose="02020603050405020304" pitchFamily="18" charset="0"/>
              </a:rPr>
              <a:t>RESULTS</a:t>
            </a:r>
          </a:p>
        </p:txBody>
      </p:sp>
      <p:sp>
        <p:nvSpPr>
          <p:cNvPr id="4" name="Slide Number Placeholder 3">
            <a:extLst>
              <a:ext uri="{FF2B5EF4-FFF2-40B4-BE49-F238E27FC236}">
                <a16:creationId xmlns:a16="http://schemas.microsoft.com/office/drawing/2014/main" id="{CFE92670-8493-4D77-8FC4-D9C0721481D0}"/>
              </a:ext>
            </a:extLst>
          </p:cNvPr>
          <p:cNvSpPr>
            <a:spLocks noGrp="1"/>
          </p:cNvSpPr>
          <p:nvPr>
            <p:ph type="sldNum" sz="quarter" idx="12"/>
          </p:nvPr>
        </p:nvSpPr>
        <p:spPr>
          <a:xfrm>
            <a:off x="7848600" y="6356350"/>
            <a:ext cx="666750" cy="365125"/>
          </a:xfrm>
        </p:spPr>
        <p:txBody>
          <a:bodyPr vert="horz" lIns="91440" tIns="45720" rIns="91440" bIns="45720" rtlCol="0" anchor="ctr">
            <a:normAutofit/>
          </a:bodyPr>
          <a:lstStyle/>
          <a:p>
            <a:pPr>
              <a:spcAft>
                <a:spcPts val="600"/>
              </a:spcAft>
            </a:pPr>
            <a:fld id="{D34BB04E-0BD8-4990-B00E-7F148BD72B1F}" type="slidenum">
              <a:rPr lang="en-US" sz="1200" smtClean="0"/>
              <a:pPr>
                <a:spcAft>
                  <a:spcPts val="600"/>
                </a:spcAft>
              </a:pPr>
              <a:t>11</a:t>
            </a:fld>
            <a:endParaRPr lang="en-US" sz="1200"/>
          </a:p>
        </p:txBody>
      </p:sp>
      <p:graphicFrame>
        <p:nvGraphicFramePr>
          <p:cNvPr id="2" name="Table 1">
            <a:extLst>
              <a:ext uri="{FF2B5EF4-FFF2-40B4-BE49-F238E27FC236}">
                <a16:creationId xmlns:a16="http://schemas.microsoft.com/office/drawing/2014/main" id="{10002800-C290-407B-962C-4ED27CA195DC}"/>
              </a:ext>
            </a:extLst>
          </p:cNvPr>
          <p:cNvGraphicFramePr>
            <a:graphicFrameLocks noGrp="1"/>
          </p:cNvGraphicFramePr>
          <p:nvPr>
            <p:extLst>
              <p:ext uri="{D42A27DB-BD31-4B8C-83A1-F6EECF244321}">
                <p14:modId xmlns:p14="http://schemas.microsoft.com/office/powerpoint/2010/main" val="3391981315"/>
              </p:ext>
            </p:extLst>
          </p:nvPr>
        </p:nvGraphicFramePr>
        <p:xfrm>
          <a:off x="628650" y="1690688"/>
          <a:ext cx="7633097" cy="3612336"/>
        </p:xfrm>
        <a:graphic>
          <a:graphicData uri="http://schemas.openxmlformats.org/drawingml/2006/table">
            <a:tbl>
              <a:tblPr firstRow="1" firstCol="1" bandRow="1">
                <a:tableStyleId>{5C22544A-7EE6-4342-B048-85BDC9FD1C3A}</a:tableStyleId>
              </a:tblPr>
              <a:tblGrid>
                <a:gridCol w="4575085">
                  <a:extLst>
                    <a:ext uri="{9D8B030D-6E8A-4147-A177-3AD203B41FA5}">
                      <a16:colId xmlns:a16="http://schemas.microsoft.com/office/drawing/2014/main" val="3902463715"/>
                    </a:ext>
                  </a:extLst>
                </a:gridCol>
                <a:gridCol w="3058012">
                  <a:extLst>
                    <a:ext uri="{9D8B030D-6E8A-4147-A177-3AD203B41FA5}">
                      <a16:colId xmlns:a16="http://schemas.microsoft.com/office/drawing/2014/main" val="1348308908"/>
                    </a:ext>
                  </a:extLst>
                </a:gridCol>
              </a:tblGrid>
              <a:tr h="516048">
                <a:tc>
                  <a:txBody>
                    <a:bodyPr/>
                    <a:lstStyle/>
                    <a:p>
                      <a:pPr marL="0" marR="0">
                        <a:lnSpc>
                          <a:spcPct val="107000"/>
                        </a:lnSpc>
                        <a:spcBef>
                          <a:spcPts val="0"/>
                        </a:spcBef>
                        <a:spcAft>
                          <a:spcPts val="800"/>
                        </a:spcAft>
                      </a:pPr>
                      <a:r>
                        <a:rPr lang="en-US" sz="3100" dirty="0">
                          <a:effectLst/>
                        </a:rPr>
                        <a:t>SVM Kernel Function</a:t>
                      </a:r>
                      <a:endParaRPr lang="en-US" sz="3100" dirty="0">
                        <a:effectLst/>
                        <a:latin typeface="Calibri" panose="020F0502020204030204" pitchFamily="34" charset="0"/>
                        <a:ea typeface="Calibri" panose="020F0502020204030204" pitchFamily="34" charset="0"/>
                        <a:cs typeface="Times New Roman" panose="02020603050405020304" pitchFamily="18" charset="0"/>
                      </a:endParaRPr>
                    </a:p>
                  </a:txBody>
                  <a:tcPr marL="190383" marR="190383" marT="0" marB="0"/>
                </a:tc>
                <a:tc>
                  <a:txBody>
                    <a:bodyPr/>
                    <a:lstStyle/>
                    <a:p>
                      <a:pPr marL="0" marR="0">
                        <a:lnSpc>
                          <a:spcPct val="107000"/>
                        </a:lnSpc>
                        <a:spcBef>
                          <a:spcPts val="0"/>
                        </a:spcBef>
                        <a:spcAft>
                          <a:spcPts val="800"/>
                        </a:spcAft>
                      </a:pPr>
                      <a:r>
                        <a:rPr lang="en-US" sz="3100">
                          <a:effectLst/>
                        </a:rPr>
                        <a:t>Accuracy level</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90383" marR="190383" marT="0" marB="0"/>
                </a:tc>
                <a:extLst>
                  <a:ext uri="{0D108BD9-81ED-4DB2-BD59-A6C34878D82A}">
                    <a16:rowId xmlns:a16="http://schemas.microsoft.com/office/drawing/2014/main" val="3567064360"/>
                  </a:ext>
                </a:extLst>
              </a:tr>
              <a:tr h="516048">
                <a:tc>
                  <a:txBody>
                    <a:bodyPr/>
                    <a:lstStyle/>
                    <a:p>
                      <a:pPr marL="0" marR="0">
                        <a:lnSpc>
                          <a:spcPct val="107000"/>
                        </a:lnSpc>
                        <a:spcBef>
                          <a:spcPts val="0"/>
                        </a:spcBef>
                        <a:spcAft>
                          <a:spcPts val="800"/>
                        </a:spcAft>
                      </a:pPr>
                      <a:r>
                        <a:rPr lang="en-US" sz="3100" dirty="0">
                          <a:effectLst/>
                        </a:rPr>
                        <a:t>Linear SVM</a:t>
                      </a:r>
                      <a:endParaRPr lang="en-US" sz="3100" dirty="0">
                        <a:effectLst/>
                        <a:latin typeface="Calibri" panose="020F0502020204030204" pitchFamily="34" charset="0"/>
                        <a:ea typeface="Calibri" panose="020F0502020204030204" pitchFamily="34" charset="0"/>
                        <a:cs typeface="Times New Roman" panose="02020603050405020304" pitchFamily="18" charset="0"/>
                      </a:endParaRPr>
                    </a:p>
                  </a:txBody>
                  <a:tcPr marL="190383" marR="190383" marT="0" marB="0"/>
                </a:tc>
                <a:tc>
                  <a:txBody>
                    <a:bodyPr/>
                    <a:lstStyle/>
                    <a:p>
                      <a:pPr marL="0" marR="0" algn="ctr">
                        <a:lnSpc>
                          <a:spcPct val="107000"/>
                        </a:lnSpc>
                        <a:spcBef>
                          <a:spcPts val="0"/>
                        </a:spcBef>
                        <a:spcAft>
                          <a:spcPts val="800"/>
                        </a:spcAft>
                      </a:pPr>
                      <a:r>
                        <a:rPr lang="en-US" sz="3100" dirty="0">
                          <a:effectLst/>
                        </a:rPr>
                        <a:t>96.7 %</a:t>
                      </a:r>
                      <a:endParaRPr lang="en-US" sz="3100" dirty="0">
                        <a:effectLst/>
                        <a:latin typeface="Calibri" panose="020F0502020204030204" pitchFamily="34" charset="0"/>
                        <a:ea typeface="Calibri" panose="020F0502020204030204" pitchFamily="34" charset="0"/>
                        <a:cs typeface="Times New Roman" panose="02020603050405020304" pitchFamily="18" charset="0"/>
                      </a:endParaRPr>
                    </a:p>
                  </a:txBody>
                  <a:tcPr marL="190383" marR="190383" marT="0" marB="0"/>
                </a:tc>
                <a:extLst>
                  <a:ext uri="{0D108BD9-81ED-4DB2-BD59-A6C34878D82A}">
                    <a16:rowId xmlns:a16="http://schemas.microsoft.com/office/drawing/2014/main" val="3994790303"/>
                  </a:ext>
                </a:extLst>
              </a:tr>
              <a:tr h="516048">
                <a:tc>
                  <a:txBody>
                    <a:bodyPr/>
                    <a:lstStyle/>
                    <a:p>
                      <a:pPr marL="0" marR="0">
                        <a:lnSpc>
                          <a:spcPct val="107000"/>
                        </a:lnSpc>
                        <a:spcBef>
                          <a:spcPts val="0"/>
                        </a:spcBef>
                        <a:spcAft>
                          <a:spcPts val="800"/>
                        </a:spcAft>
                      </a:pPr>
                      <a:r>
                        <a:rPr lang="en-US" sz="3100">
                          <a:effectLst/>
                        </a:rPr>
                        <a:t>Quadratic SVM</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90383" marR="190383" marT="0" marB="0"/>
                </a:tc>
                <a:tc>
                  <a:txBody>
                    <a:bodyPr/>
                    <a:lstStyle/>
                    <a:p>
                      <a:pPr marL="0" marR="0" algn="ctr">
                        <a:lnSpc>
                          <a:spcPct val="107000"/>
                        </a:lnSpc>
                        <a:spcBef>
                          <a:spcPts val="0"/>
                        </a:spcBef>
                        <a:spcAft>
                          <a:spcPts val="800"/>
                        </a:spcAft>
                      </a:pPr>
                      <a:r>
                        <a:rPr lang="en-US" sz="3100" dirty="0">
                          <a:effectLst/>
                        </a:rPr>
                        <a:t>96.7 %</a:t>
                      </a:r>
                      <a:endParaRPr lang="en-US" sz="3100" dirty="0">
                        <a:effectLst/>
                        <a:latin typeface="Calibri" panose="020F0502020204030204" pitchFamily="34" charset="0"/>
                        <a:ea typeface="Calibri" panose="020F0502020204030204" pitchFamily="34" charset="0"/>
                        <a:cs typeface="Times New Roman" panose="02020603050405020304" pitchFamily="18" charset="0"/>
                      </a:endParaRPr>
                    </a:p>
                  </a:txBody>
                  <a:tcPr marL="190383" marR="190383" marT="0" marB="0"/>
                </a:tc>
                <a:extLst>
                  <a:ext uri="{0D108BD9-81ED-4DB2-BD59-A6C34878D82A}">
                    <a16:rowId xmlns:a16="http://schemas.microsoft.com/office/drawing/2014/main" val="2005959640"/>
                  </a:ext>
                </a:extLst>
              </a:tr>
              <a:tr h="516048">
                <a:tc>
                  <a:txBody>
                    <a:bodyPr/>
                    <a:lstStyle/>
                    <a:p>
                      <a:pPr marL="0" marR="0">
                        <a:lnSpc>
                          <a:spcPct val="107000"/>
                        </a:lnSpc>
                        <a:spcBef>
                          <a:spcPts val="0"/>
                        </a:spcBef>
                        <a:spcAft>
                          <a:spcPts val="800"/>
                        </a:spcAft>
                      </a:pPr>
                      <a:r>
                        <a:rPr lang="en-US" sz="3100">
                          <a:effectLst/>
                        </a:rPr>
                        <a:t>Cubic SVM</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90383" marR="190383" marT="0" marB="0"/>
                </a:tc>
                <a:tc>
                  <a:txBody>
                    <a:bodyPr/>
                    <a:lstStyle/>
                    <a:p>
                      <a:pPr marL="0" marR="0" algn="ctr">
                        <a:lnSpc>
                          <a:spcPct val="107000"/>
                        </a:lnSpc>
                        <a:spcBef>
                          <a:spcPts val="0"/>
                        </a:spcBef>
                        <a:spcAft>
                          <a:spcPts val="800"/>
                        </a:spcAft>
                      </a:pPr>
                      <a:r>
                        <a:rPr lang="en-US" sz="3100" dirty="0">
                          <a:effectLst/>
                        </a:rPr>
                        <a:t>96.7 %</a:t>
                      </a:r>
                      <a:endParaRPr lang="en-US" sz="3100" dirty="0">
                        <a:effectLst/>
                        <a:latin typeface="Calibri" panose="020F0502020204030204" pitchFamily="34" charset="0"/>
                        <a:ea typeface="Calibri" panose="020F0502020204030204" pitchFamily="34" charset="0"/>
                        <a:cs typeface="Times New Roman" panose="02020603050405020304" pitchFamily="18" charset="0"/>
                      </a:endParaRPr>
                    </a:p>
                  </a:txBody>
                  <a:tcPr marL="190383" marR="190383" marT="0" marB="0"/>
                </a:tc>
                <a:extLst>
                  <a:ext uri="{0D108BD9-81ED-4DB2-BD59-A6C34878D82A}">
                    <a16:rowId xmlns:a16="http://schemas.microsoft.com/office/drawing/2014/main" val="683535525"/>
                  </a:ext>
                </a:extLst>
              </a:tr>
              <a:tr h="516048">
                <a:tc>
                  <a:txBody>
                    <a:bodyPr/>
                    <a:lstStyle/>
                    <a:p>
                      <a:pPr marL="0" marR="0">
                        <a:lnSpc>
                          <a:spcPct val="107000"/>
                        </a:lnSpc>
                        <a:spcBef>
                          <a:spcPts val="0"/>
                        </a:spcBef>
                        <a:spcAft>
                          <a:spcPts val="800"/>
                        </a:spcAft>
                      </a:pPr>
                      <a:r>
                        <a:rPr lang="en-US" sz="3100">
                          <a:effectLst/>
                        </a:rPr>
                        <a:t>Fine Gaussian SVM</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90383" marR="190383" marT="0" marB="0"/>
                </a:tc>
                <a:tc>
                  <a:txBody>
                    <a:bodyPr/>
                    <a:lstStyle/>
                    <a:p>
                      <a:pPr marL="0" marR="0" algn="ctr">
                        <a:lnSpc>
                          <a:spcPct val="107000"/>
                        </a:lnSpc>
                        <a:spcBef>
                          <a:spcPts val="0"/>
                        </a:spcBef>
                        <a:spcAft>
                          <a:spcPts val="800"/>
                        </a:spcAft>
                      </a:pPr>
                      <a:r>
                        <a:rPr lang="en-US" sz="3100" dirty="0">
                          <a:effectLst/>
                        </a:rPr>
                        <a:t>83.3%</a:t>
                      </a:r>
                      <a:endParaRPr lang="en-US" sz="3100" dirty="0">
                        <a:effectLst/>
                        <a:latin typeface="Calibri" panose="020F0502020204030204" pitchFamily="34" charset="0"/>
                        <a:ea typeface="Calibri" panose="020F0502020204030204" pitchFamily="34" charset="0"/>
                        <a:cs typeface="Times New Roman" panose="02020603050405020304" pitchFamily="18" charset="0"/>
                      </a:endParaRPr>
                    </a:p>
                  </a:txBody>
                  <a:tcPr marL="190383" marR="190383" marT="0" marB="0"/>
                </a:tc>
                <a:extLst>
                  <a:ext uri="{0D108BD9-81ED-4DB2-BD59-A6C34878D82A}">
                    <a16:rowId xmlns:a16="http://schemas.microsoft.com/office/drawing/2014/main" val="273668936"/>
                  </a:ext>
                </a:extLst>
              </a:tr>
              <a:tr h="516048">
                <a:tc>
                  <a:txBody>
                    <a:bodyPr/>
                    <a:lstStyle/>
                    <a:p>
                      <a:pPr marL="0" marR="0">
                        <a:lnSpc>
                          <a:spcPct val="107000"/>
                        </a:lnSpc>
                        <a:spcBef>
                          <a:spcPts val="0"/>
                        </a:spcBef>
                        <a:spcAft>
                          <a:spcPts val="800"/>
                        </a:spcAft>
                      </a:pPr>
                      <a:r>
                        <a:rPr lang="en-US" sz="3100">
                          <a:effectLst/>
                        </a:rPr>
                        <a:t>Medium Gaussian SVM</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90383" marR="190383" marT="0" marB="0"/>
                </a:tc>
                <a:tc>
                  <a:txBody>
                    <a:bodyPr/>
                    <a:lstStyle/>
                    <a:p>
                      <a:pPr marL="0" marR="0" algn="ctr">
                        <a:lnSpc>
                          <a:spcPct val="107000"/>
                        </a:lnSpc>
                        <a:spcBef>
                          <a:spcPts val="0"/>
                        </a:spcBef>
                        <a:spcAft>
                          <a:spcPts val="800"/>
                        </a:spcAft>
                      </a:pPr>
                      <a:r>
                        <a:rPr lang="en-US" sz="3100" dirty="0">
                          <a:effectLst/>
                        </a:rPr>
                        <a:t>96.7 %</a:t>
                      </a:r>
                      <a:endParaRPr lang="en-US" sz="3100" dirty="0">
                        <a:effectLst/>
                        <a:latin typeface="Calibri" panose="020F0502020204030204" pitchFamily="34" charset="0"/>
                        <a:ea typeface="Calibri" panose="020F0502020204030204" pitchFamily="34" charset="0"/>
                        <a:cs typeface="Times New Roman" panose="02020603050405020304" pitchFamily="18" charset="0"/>
                      </a:endParaRPr>
                    </a:p>
                  </a:txBody>
                  <a:tcPr marL="190383" marR="190383" marT="0" marB="0"/>
                </a:tc>
                <a:extLst>
                  <a:ext uri="{0D108BD9-81ED-4DB2-BD59-A6C34878D82A}">
                    <a16:rowId xmlns:a16="http://schemas.microsoft.com/office/drawing/2014/main" val="1293279063"/>
                  </a:ext>
                </a:extLst>
              </a:tr>
              <a:tr h="516048">
                <a:tc>
                  <a:txBody>
                    <a:bodyPr/>
                    <a:lstStyle/>
                    <a:p>
                      <a:pPr marL="0" marR="0">
                        <a:lnSpc>
                          <a:spcPct val="107000"/>
                        </a:lnSpc>
                        <a:spcBef>
                          <a:spcPts val="0"/>
                        </a:spcBef>
                        <a:spcAft>
                          <a:spcPts val="800"/>
                        </a:spcAft>
                      </a:pPr>
                      <a:r>
                        <a:rPr lang="en-US" sz="3100">
                          <a:effectLst/>
                        </a:rPr>
                        <a:t>Coarse Gaussian SVM</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190383" marR="190383" marT="0" marB="0"/>
                </a:tc>
                <a:tc>
                  <a:txBody>
                    <a:bodyPr/>
                    <a:lstStyle/>
                    <a:p>
                      <a:pPr marL="0" marR="0" algn="ctr">
                        <a:lnSpc>
                          <a:spcPct val="107000"/>
                        </a:lnSpc>
                        <a:spcBef>
                          <a:spcPts val="0"/>
                        </a:spcBef>
                        <a:spcAft>
                          <a:spcPts val="800"/>
                        </a:spcAft>
                      </a:pPr>
                      <a:r>
                        <a:rPr lang="en-US" sz="3100" dirty="0">
                          <a:effectLst/>
                        </a:rPr>
                        <a:t>96.7 %</a:t>
                      </a:r>
                      <a:endParaRPr lang="en-US" sz="3100" dirty="0">
                        <a:effectLst/>
                        <a:latin typeface="Calibri" panose="020F0502020204030204" pitchFamily="34" charset="0"/>
                        <a:ea typeface="Calibri" panose="020F0502020204030204" pitchFamily="34" charset="0"/>
                        <a:cs typeface="Times New Roman" panose="02020603050405020304" pitchFamily="18" charset="0"/>
                      </a:endParaRPr>
                    </a:p>
                  </a:txBody>
                  <a:tcPr marL="190383" marR="190383" marT="0" marB="0"/>
                </a:tc>
                <a:extLst>
                  <a:ext uri="{0D108BD9-81ED-4DB2-BD59-A6C34878D82A}">
                    <a16:rowId xmlns:a16="http://schemas.microsoft.com/office/drawing/2014/main" val="876186025"/>
                  </a:ext>
                </a:extLst>
              </a:tr>
            </a:tbl>
          </a:graphicData>
        </a:graphic>
      </p:graphicFrame>
      <p:sp>
        <p:nvSpPr>
          <p:cNvPr id="5" name="Rectangle 4">
            <a:extLst>
              <a:ext uri="{FF2B5EF4-FFF2-40B4-BE49-F238E27FC236}">
                <a16:creationId xmlns:a16="http://schemas.microsoft.com/office/drawing/2014/main" id="{9753AA52-62C7-4D1E-B858-688B4A245E7B}"/>
              </a:ext>
            </a:extLst>
          </p:cNvPr>
          <p:cNvSpPr/>
          <p:nvPr/>
        </p:nvSpPr>
        <p:spPr>
          <a:xfrm>
            <a:off x="2286000" y="5593537"/>
            <a:ext cx="4572000" cy="646331"/>
          </a:xfrm>
          <a:prstGeom prst="rect">
            <a:avLst/>
          </a:prstGeom>
        </p:spPr>
        <p:txBody>
          <a:bodyPr>
            <a:spAutoFit/>
          </a:bodyPr>
          <a:lstStyle/>
          <a:p>
            <a:pPr algn="ctr"/>
            <a:r>
              <a:rPr lang="en-US" dirty="0">
                <a:latin typeface="Times New Roman" panose="02020603050405020304" pitchFamily="18" charset="0"/>
                <a:ea typeface="Calibri" panose="020F0502020204030204" pitchFamily="34" charset="0"/>
              </a:rPr>
              <a:t>Trained accuracy level of current data SVM model at different kernel function</a:t>
            </a:r>
            <a:endParaRPr lang="en-US" dirty="0"/>
          </a:p>
        </p:txBody>
      </p:sp>
    </p:spTree>
    <p:extLst>
      <p:ext uri="{BB962C8B-B14F-4D97-AF65-F5344CB8AC3E}">
        <p14:creationId xmlns:p14="http://schemas.microsoft.com/office/powerpoint/2010/main" val="3645292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0">
              <a:schemeClr val="accent1">
                <a:lumMod val="45000"/>
                <a:lumOff val="55000"/>
              </a:schemeClr>
            </a:gs>
            <a:gs pos="0">
              <a:schemeClr val="bg1"/>
            </a:gs>
            <a:gs pos="60000">
              <a:schemeClr val="accent1">
                <a:lumMod val="5000"/>
                <a:lumOff val="95000"/>
              </a:schemeClr>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38CF25-6CB0-4844-8874-2DA6E458DFF1}"/>
              </a:ext>
            </a:extLst>
          </p:cNvPr>
          <p:cNvSpPr txBox="1"/>
          <p:nvPr/>
        </p:nvSpPr>
        <p:spPr>
          <a:xfrm>
            <a:off x="628650" y="197846"/>
            <a:ext cx="78867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kern="1200" dirty="0">
                <a:solidFill>
                  <a:schemeClr val="tx1"/>
                </a:solidFill>
                <a:latin typeface="Times New Roman" panose="02020603050405020304" pitchFamily="18" charset="0"/>
                <a:ea typeface="+mj-ea"/>
                <a:cs typeface="Times New Roman" panose="02020603050405020304" pitchFamily="18" charset="0"/>
              </a:rPr>
              <a:t>RESULTS</a:t>
            </a:r>
          </a:p>
        </p:txBody>
      </p:sp>
      <p:sp>
        <p:nvSpPr>
          <p:cNvPr id="4" name="Slide Number Placeholder 3">
            <a:extLst>
              <a:ext uri="{FF2B5EF4-FFF2-40B4-BE49-F238E27FC236}">
                <a16:creationId xmlns:a16="http://schemas.microsoft.com/office/drawing/2014/main" id="{CFE92670-8493-4D77-8FC4-D9C0721481D0}"/>
              </a:ext>
            </a:extLst>
          </p:cNvPr>
          <p:cNvSpPr>
            <a:spLocks noGrp="1"/>
          </p:cNvSpPr>
          <p:nvPr>
            <p:ph type="sldNum" sz="quarter" idx="12"/>
          </p:nvPr>
        </p:nvSpPr>
        <p:spPr>
          <a:xfrm>
            <a:off x="7848600" y="6356350"/>
            <a:ext cx="666750" cy="365125"/>
          </a:xfrm>
        </p:spPr>
        <p:txBody>
          <a:bodyPr vert="horz" lIns="91440" tIns="45720" rIns="91440" bIns="45720" rtlCol="0" anchor="ctr">
            <a:normAutofit/>
          </a:bodyPr>
          <a:lstStyle/>
          <a:p>
            <a:pPr>
              <a:spcAft>
                <a:spcPts val="600"/>
              </a:spcAft>
            </a:pPr>
            <a:fld id="{D34BB04E-0BD8-4990-B00E-7F148BD72B1F}" type="slidenum">
              <a:rPr lang="en-US" sz="1200" smtClean="0"/>
              <a:pPr>
                <a:spcAft>
                  <a:spcPts val="600"/>
                </a:spcAft>
              </a:pPr>
              <a:t>12</a:t>
            </a:fld>
            <a:endParaRPr lang="en-US" sz="1200"/>
          </a:p>
        </p:txBody>
      </p:sp>
      <p:sp>
        <p:nvSpPr>
          <p:cNvPr id="5" name="Rectangle 4">
            <a:extLst>
              <a:ext uri="{FF2B5EF4-FFF2-40B4-BE49-F238E27FC236}">
                <a16:creationId xmlns:a16="http://schemas.microsoft.com/office/drawing/2014/main" id="{9753AA52-62C7-4D1E-B858-688B4A245E7B}"/>
              </a:ext>
            </a:extLst>
          </p:cNvPr>
          <p:cNvSpPr/>
          <p:nvPr/>
        </p:nvSpPr>
        <p:spPr>
          <a:xfrm>
            <a:off x="2286000" y="5593537"/>
            <a:ext cx="4572000" cy="646331"/>
          </a:xfrm>
          <a:prstGeom prst="rect">
            <a:avLst/>
          </a:prstGeom>
        </p:spPr>
        <p:txBody>
          <a:bodyPr>
            <a:spAutoFit/>
          </a:bodyPr>
          <a:lstStyle/>
          <a:p>
            <a:pPr algn="ctr"/>
            <a:r>
              <a:rPr lang="en-US" i="1" dirty="0"/>
              <a:t>Trained accuracy level of vibration data SVM model at different kernel function</a:t>
            </a:r>
          </a:p>
        </p:txBody>
      </p:sp>
      <p:graphicFrame>
        <p:nvGraphicFramePr>
          <p:cNvPr id="6" name="Table 5">
            <a:extLst>
              <a:ext uri="{FF2B5EF4-FFF2-40B4-BE49-F238E27FC236}">
                <a16:creationId xmlns:a16="http://schemas.microsoft.com/office/drawing/2014/main" id="{309EA4F6-F7F7-477D-867E-B58E9CBEB2E0}"/>
              </a:ext>
            </a:extLst>
          </p:cNvPr>
          <p:cNvGraphicFramePr>
            <a:graphicFrameLocks noGrp="1"/>
          </p:cNvGraphicFramePr>
          <p:nvPr>
            <p:extLst>
              <p:ext uri="{D42A27DB-BD31-4B8C-83A1-F6EECF244321}">
                <p14:modId xmlns:p14="http://schemas.microsoft.com/office/powerpoint/2010/main" val="3944455755"/>
              </p:ext>
            </p:extLst>
          </p:nvPr>
        </p:nvGraphicFramePr>
        <p:xfrm>
          <a:off x="695325" y="1653691"/>
          <a:ext cx="7753350" cy="3550617"/>
        </p:xfrm>
        <a:graphic>
          <a:graphicData uri="http://schemas.openxmlformats.org/drawingml/2006/table">
            <a:tbl>
              <a:tblPr firstRow="1" firstCol="1" bandRow="1">
                <a:tableStyleId>{5C22544A-7EE6-4342-B048-85BDC9FD1C3A}</a:tableStyleId>
              </a:tblPr>
              <a:tblGrid>
                <a:gridCol w="4400550">
                  <a:extLst>
                    <a:ext uri="{9D8B030D-6E8A-4147-A177-3AD203B41FA5}">
                      <a16:colId xmlns:a16="http://schemas.microsoft.com/office/drawing/2014/main" val="2460312789"/>
                    </a:ext>
                  </a:extLst>
                </a:gridCol>
                <a:gridCol w="3352800">
                  <a:extLst>
                    <a:ext uri="{9D8B030D-6E8A-4147-A177-3AD203B41FA5}">
                      <a16:colId xmlns:a16="http://schemas.microsoft.com/office/drawing/2014/main" val="3049090313"/>
                    </a:ext>
                  </a:extLst>
                </a:gridCol>
              </a:tblGrid>
              <a:tr h="453960">
                <a:tc>
                  <a:txBody>
                    <a:bodyPr/>
                    <a:lstStyle/>
                    <a:p>
                      <a:pPr marL="0" marR="0">
                        <a:lnSpc>
                          <a:spcPct val="107000"/>
                        </a:lnSpc>
                        <a:spcBef>
                          <a:spcPts val="0"/>
                        </a:spcBef>
                        <a:spcAft>
                          <a:spcPts val="800"/>
                        </a:spcAft>
                      </a:pPr>
                      <a:r>
                        <a:rPr lang="en-US" sz="3100">
                          <a:effectLst/>
                        </a:rPr>
                        <a:t>SVM Kernel Function</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3100">
                          <a:effectLst/>
                        </a:rPr>
                        <a:t>Accuracy level</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0294453"/>
                  </a:ext>
                </a:extLst>
              </a:tr>
              <a:tr h="453960">
                <a:tc>
                  <a:txBody>
                    <a:bodyPr/>
                    <a:lstStyle/>
                    <a:p>
                      <a:pPr marL="0" marR="0">
                        <a:lnSpc>
                          <a:spcPct val="107000"/>
                        </a:lnSpc>
                        <a:spcBef>
                          <a:spcPts val="0"/>
                        </a:spcBef>
                        <a:spcAft>
                          <a:spcPts val="800"/>
                        </a:spcAft>
                      </a:pPr>
                      <a:r>
                        <a:rPr lang="en-US" sz="3100">
                          <a:effectLst/>
                        </a:rPr>
                        <a:t>Linear SVM</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3100" dirty="0">
                          <a:effectLst/>
                        </a:rPr>
                        <a:t>66.7 %</a:t>
                      </a:r>
                      <a:endParaRPr lang="en-US" sz="3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1980165"/>
                  </a:ext>
                </a:extLst>
              </a:tr>
              <a:tr h="453960">
                <a:tc>
                  <a:txBody>
                    <a:bodyPr/>
                    <a:lstStyle/>
                    <a:p>
                      <a:pPr marL="0" marR="0">
                        <a:lnSpc>
                          <a:spcPct val="107000"/>
                        </a:lnSpc>
                        <a:spcBef>
                          <a:spcPts val="0"/>
                        </a:spcBef>
                        <a:spcAft>
                          <a:spcPts val="800"/>
                        </a:spcAft>
                      </a:pPr>
                      <a:r>
                        <a:rPr lang="en-US" sz="3100">
                          <a:effectLst/>
                        </a:rPr>
                        <a:t>Quadratic SVM</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3100" dirty="0">
                          <a:effectLst/>
                        </a:rPr>
                        <a:t>86.7 %</a:t>
                      </a:r>
                      <a:endParaRPr lang="en-US" sz="3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7916483"/>
                  </a:ext>
                </a:extLst>
              </a:tr>
              <a:tr h="453960">
                <a:tc>
                  <a:txBody>
                    <a:bodyPr/>
                    <a:lstStyle/>
                    <a:p>
                      <a:pPr marL="0" marR="0">
                        <a:lnSpc>
                          <a:spcPct val="107000"/>
                        </a:lnSpc>
                        <a:spcBef>
                          <a:spcPts val="0"/>
                        </a:spcBef>
                        <a:spcAft>
                          <a:spcPts val="800"/>
                        </a:spcAft>
                      </a:pPr>
                      <a:r>
                        <a:rPr lang="en-US" sz="3100" dirty="0">
                          <a:effectLst/>
                        </a:rPr>
                        <a:t>Cubic SVM</a:t>
                      </a:r>
                      <a:endParaRPr lang="en-US" sz="3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3100" dirty="0">
                          <a:effectLst/>
                        </a:rPr>
                        <a:t>86.7 %</a:t>
                      </a:r>
                      <a:endParaRPr lang="en-US" sz="3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4715376"/>
                  </a:ext>
                </a:extLst>
              </a:tr>
              <a:tr h="453960">
                <a:tc>
                  <a:txBody>
                    <a:bodyPr/>
                    <a:lstStyle/>
                    <a:p>
                      <a:pPr marL="0" marR="0">
                        <a:lnSpc>
                          <a:spcPct val="107000"/>
                        </a:lnSpc>
                        <a:spcBef>
                          <a:spcPts val="0"/>
                        </a:spcBef>
                        <a:spcAft>
                          <a:spcPts val="800"/>
                        </a:spcAft>
                      </a:pPr>
                      <a:r>
                        <a:rPr lang="en-US" sz="3100" dirty="0">
                          <a:effectLst/>
                        </a:rPr>
                        <a:t>Fine Gaussian SVM</a:t>
                      </a:r>
                      <a:endParaRPr lang="en-US" sz="3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3100" dirty="0">
                          <a:effectLst/>
                        </a:rPr>
                        <a:t>70 %</a:t>
                      </a:r>
                      <a:endParaRPr lang="en-US" sz="3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5145519"/>
                  </a:ext>
                </a:extLst>
              </a:tr>
              <a:tr h="541971">
                <a:tc>
                  <a:txBody>
                    <a:bodyPr/>
                    <a:lstStyle/>
                    <a:p>
                      <a:pPr marL="0" marR="0">
                        <a:lnSpc>
                          <a:spcPct val="107000"/>
                        </a:lnSpc>
                        <a:spcBef>
                          <a:spcPts val="0"/>
                        </a:spcBef>
                        <a:spcAft>
                          <a:spcPts val="800"/>
                        </a:spcAft>
                      </a:pPr>
                      <a:r>
                        <a:rPr lang="en-US" sz="3100" dirty="0">
                          <a:effectLst/>
                        </a:rPr>
                        <a:t>Medium Gaussian SVM</a:t>
                      </a:r>
                      <a:endParaRPr lang="en-US" sz="3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3100" dirty="0">
                          <a:effectLst/>
                        </a:rPr>
                        <a:t>80 %</a:t>
                      </a:r>
                      <a:endParaRPr lang="en-US" sz="3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2334549"/>
                  </a:ext>
                </a:extLst>
              </a:tr>
              <a:tr h="593106">
                <a:tc>
                  <a:txBody>
                    <a:bodyPr/>
                    <a:lstStyle/>
                    <a:p>
                      <a:pPr marL="0" marR="0">
                        <a:lnSpc>
                          <a:spcPct val="107000"/>
                        </a:lnSpc>
                        <a:spcBef>
                          <a:spcPts val="0"/>
                        </a:spcBef>
                        <a:spcAft>
                          <a:spcPts val="800"/>
                        </a:spcAft>
                      </a:pPr>
                      <a:r>
                        <a:rPr lang="en-US" sz="3100">
                          <a:effectLst/>
                        </a:rPr>
                        <a:t>Coarse Gaussian SVM</a:t>
                      </a:r>
                      <a:endParaRPr lang="en-US" sz="3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3100" dirty="0">
                          <a:effectLst/>
                        </a:rPr>
                        <a:t>70 %</a:t>
                      </a:r>
                      <a:endParaRPr lang="en-US" sz="3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8994963"/>
                  </a:ext>
                </a:extLst>
              </a:tr>
            </a:tbl>
          </a:graphicData>
        </a:graphic>
      </p:graphicFrame>
    </p:spTree>
    <p:extLst>
      <p:ext uri="{BB962C8B-B14F-4D97-AF65-F5344CB8AC3E}">
        <p14:creationId xmlns:p14="http://schemas.microsoft.com/office/powerpoint/2010/main" val="2576974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0">
              <a:schemeClr val="accent1">
                <a:lumMod val="45000"/>
                <a:lumOff val="55000"/>
              </a:schemeClr>
            </a:gs>
            <a:gs pos="0">
              <a:schemeClr val="bg1"/>
            </a:gs>
            <a:gs pos="37000">
              <a:schemeClr val="accent1">
                <a:lumMod val="5000"/>
                <a:lumOff val="95000"/>
              </a:schemeClr>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38CF25-6CB0-4844-8874-2DA6E458DFF1}"/>
              </a:ext>
            </a:extLst>
          </p:cNvPr>
          <p:cNvSpPr txBox="1"/>
          <p:nvPr/>
        </p:nvSpPr>
        <p:spPr>
          <a:xfrm>
            <a:off x="628650" y="277848"/>
            <a:ext cx="7886700" cy="76140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kern="1200" dirty="0">
                <a:solidFill>
                  <a:schemeClr val="tx1"/>
                </a:solidFill>
                <a:latin typeface="Times New Roman" panose="02020603050405020304" pitchFamily="18" charset="0"/>
                <a:ea typeface="+mj-ea"/>
                <a:cs typeface="Times New Roman" panose="02020603050405020304" pitchFamily="18" charset="0"/>
              </a:rPr>
              <a:t>RESULTS</a:t>
            </a:r>
          </a:p>
        </p:txBody>
      </p:sp>
      <p:sp>
        <p:nvSpPr>
          <p:cNvPr id="4" name="Slide Number Placeholder 3">
            <a:extLst>
              <a:ext uri="{FF2B5EF4-FFF2-40B4-BE49-F238E27FC236}">
                <a16:creationId xmlns:a16="http://schemas.microsoft.com/office/drawing/2014/main" id="{CFE92670-8493-4D77-8FC4-D9C0721481D0}"/>
              </a:ext>
            </a:extLst>
          </p:cNvPr>
          <p:cNvSpPr>
            <a:spLocks noGrp="1"/>
          </p:cNvSpPr>
          <p:nvPr>
            <p:ph type="sldNum" sz="quarter" idx="12"/>
          </p:nvPr>
        </p:nvSpPr>
        <p:spPr>
          <a:xfrm>
            <a:off x="7848600" y="6356350"/>
            <a:ext cx="666750" cy="365125"/>
          </a:xfrm>
        </p:spPr>
        <p:txBody>
          <a:bodyPr vert="horz" lIns="91440" tIns="45720" rIns="91440" bIns="45720" rtlCol="0" anchor="ctr">
            <a:normAutofit/>
          </a:bodyPr>
          <a:lstStyle/>
          <a:p>
            <a:pPr>
              <a:spcAft>
                <a:spcPts val="600"/>
              </a:spcAft>
            </a:pPr>
            <a:fld id="{D34BB04E-0BD8-4990-B00E-7F148BD72B1F}" type="slidenum">
              <a:rPr lang="en-US" sz="1200" smtClean="0"/>
              <a:pPr>
                <a:spcAft>
                  <a:spcPts val="600"/>
                </a:spcAft>
              </a:pPr>
              <a:t>13</a:t>
            </a:fld>
            <a:endParaRPr lang="en-US" sz="1200"/>
          </a:p>
        </p:txBody>
      </p:sp>
      <p:pic>
        <p:nvPicPr>
          <p:cNvPr id="7" name="Picture 6" descr="A screenshot of a cell phone&#10;&#10;Description automatically generated">
            <a:extLst>
              <a:ext uri="{FF2B5EF4-FFF2-40B4-BE49-F238E27FC236}">
                <a16:creationId xmlns:a16="http://schemas.microsoft.com/office/drawing/2014/main" id="{24615703-7DA5-4199-8492-A2AC2DC06B5B}"/>
              </a:ext>
            </a:extLst>
          </p:cNvPr>
          <p:cNvPicPr/>
          <p:nvPr/>
        </p:nvPicPr>
        <p:blipFill>
          <a:blip r:embed="rId2">
            <a:extLst>
              <a:ext uri="{28A0092B-C50C-407E-A947-70E740481C1C}">
                <a14:useLocalDpi xmlns:a14="http://schemas.microsoft.com/office/drawing/2010/main" val="0"/>
              </a:ext>
            </a:extLst>
          </a:blip>
          <a:stretch>
            <a:fillRect/>
          </a:stretch>
        </p:blipFill>
        <p:spPr>
          <a:xfrm>
            <a:off x="2057400" y="1039258"/>
            <a:ext cx="4876800" cy="4714138"/>
          </a:xfrm>
          <a:prstGeom prst="rect">
            <a:avLst/>
          </a:prstGeom>
        </p:spPr>
      </p:pic>
      <p:sp>
        <p:nvSpPr>
          <p:cNvPr id="2" name="Rectangle 1">
            <a:extLst>
              <a:ext uri="{FF2B5EF4-FFF2-40B4-BE49-F238E27FC236}">
                <a16:creationId xmlns:a16="http://schemas.microsoft.com/office/drawing/2014/main" id="{07390A53-DAD5-46C7-B8EE-06D4FA366937}"/>
              </a:ext>
            </a:extLst>
          </p:cNvPr>
          <p:cNvSpPr/>
          <p:nvPr/>
        </p:nvSpPr>
        <p:spPr>
          <a:xfrm>
            <a:off x="495300" y="5867400"/>
            <a:ext cx="8153400" cy="646331"/>
          </a:xfrm>
          <a:prstGeom prst="rect">
            <a:avLst/>
          </a:prstGeom>
        </p:spPr>
        <p:txBody>
          <a:bodyPr wrap="square">
            <a:spAutoFit/>
          </a:bodyPr>
          <a:lstStyle/>
          <a:p>
            <a:pPr algn="ctr"/>
            <a:r>
              <a:rPr lang="en-US" dirty="0">
                <a:latin typeface="Times New Roman" panose="02020603050405020304" pitchFamily="18" charset="0"/>
                <a:ea typeface="Calibri" panose="020F0502020204030204" pitchFamily="34" charset="0"/>
              </a:rPr>
              <a:t>Confidence matrix of SVM trained model of current data at Quadratic &amp; Cubic kernel functions</a:t>
            </a:r>
            <a:endParaRPr lang="en-US" dirty="0"/>
          </a:p>
        </p:txBody>
      </p:sp>
    </p:spTree>
    <p:extLst>
      <p:ext uri="{BB962C8B-B14F-4D97-AF65-F5344CB8AC3E}">
        <p14:creationId xmlns:p14="http://schemas.microsoft.com/office/powerpoint/2010/main" val="3933566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0">
              <a:schemeClr val="accent1">
                <a:lumMod val="45000"/>
                <a:lumOff val="55000"/>
              </a:schemeClr>
            </a:gs>
            <a:gs pos="0">
              <a:schemeClr val="bg1"/>
            </a:gs>
            <a:gs pos="37000">
              <a:schemeClr val="accent1">
                <a:lumMod val="5000"/>
                <a:lumOff val="95000"/>
              </a:schemeClr>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38CF25-6CB0-4844-8874-2DA6E458DFF1}"/>
              </a:ext>
            </a:extLst>
          </p:cNvPr>
          <p:cNvSpPr txBox="1"/>
          <p:nvPr/>
        </p:nvSpPr>
        <p:spPr>
          <a:xfrm>
            <a:off x="628650" y="277848"/>
            <a:ext cx="7886700" cy="76140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kern="1200" dirty="0">
                <a:solidFill>
                  <a:schemeClr val="tx1"/>
                </a:solidFill>
                <a:latin typeface="Times New Roman" panose="02020603050405020304" pitchFamily="18" charset="0"/>
                <a:ea typeface="+mj-ea"/>
                <a:cs typeface="Times New Roman" panose="02020603050405020304" pitchFamily="18" charset="0"/>
              </a:rPr>
              <a:t>RESULTS</a:t>
            </a:r>
          </a:p>
        </p:txBody>
      </p:sp>
      <p:sp>
        <p:nvSpPr>
          <p:cNvPr id="4" name="Slide Number Placeholder 3">
            <a:extLst>
              <a:ext uri="{FF2B5EF4-FFF2-40B4-BE49-F238E27FC236}">
                <a16:creationId xmlns:a16="http://schemas.microsoft.com/office/drawing/2014/main" id="{CFE92670-8493-4D77-8FC4-D9C0721481D0}"/>
              </a:ext>
            </a:extLst>
          </p:cNvPr>
          <p:cNvSpPr>
            <a:spLocks noGrp="1"/>
          </p:cNvSpPr>
          <p:nvPr>
            <p:ph type="sldNum" sz="quarter" idx="12"/>
          </p:nvPr>
        </p:nvSpPr>
        <p:spPr>
          <a:xfrm>
            <a:off x="7848600" y="6356350"/>
            <a:ext cx="666750" cy="365125"/>
          </a:xfrm>
        </p:spPr>
        <p:txBody>
          <a:bodyPr vert="horz" lIns="91440" tIns="45720" rIns="91440" bIns="45720" rtlCol="0" anchor="ctr">
            <a:normAutofit/>
          </a:bodyPr>
          <a:lstStyle/>
          <a:p>
            <a:pPr>
              <a:spcAft>
                <a:spcPts val="600"/>
              </a:spcAft>
            </a:pPr>
            <a:fld id="{D34BB04E-0BD8-4990-B00E-7F148BD72B1F}" type="slidenum">
              <a:rPr lang="en-US" sz="1200" smtClean="0"/>
              <a:pPr>
                <a:spcAft>
                  <a:spcPts val="600"/>
                </a:spcAft>
              </a:pPr>
              <a:t>14</a:t>
            </a:fld>
            <a:endParaRPr lang="en-US" sz="1200"/>
          </a:p>
        </p:txBody>
      </p:sp>
      <p:sp>
        <p:nvSpPr>
          <p:cNvPr id="2" name="Rectangle 1">
            <a:extLst>
              <a:ext uri="{FF2B5EF4-FFF2-40B4-BE49-F238E27FC236}">
                <a16:creationId xmlns:a16="http://schemas.microsoft.com/office/drawing/2014/main" id="{07390A53-DAD5-46C7-B8EE-06D4FA366937}"/>
              </a:ext>
            </a:extLst>
          </p:cNvPr>
          <p:cNvSpPr/>
          <p:nvPr/>
        </p:nvSpPr>
        <p:spPr>
          <a:xfrm>
            <a:off x="495300" y="5867400"/>
            <a:ext cx="8153400" cy="646331"/>
          </a:xfrm>
          <a:prstGeom prst="rect">
            <a:avLst/>
          </a:prstGeom>
        </p:spPr>
        <p:txBody>
          <a:bodyPr wrap="square">
            <a:spAutoFit/>
          </a:bodyPr>
          <a:lstStyle/>
          <a:p>
            <a:pPr algn="ctr"/>
            <a:r>
              <a:rPr lang="en-US" dirty="0">
                <a:latin typeface="Times New Roman" panose="02020603050405020304" pitchFamily="18" charset="0"/>
                <a:ea typeface="Calibri" panose="020F0502020204030204" pitchFamily="34" charset="0"/>
              </a:rPr>
              <a:t>Confidence matrix of SVM trained model of current data at Fine Gaussian kernel functions</a:t>
            </a:r>
            <a:endParaRPr lang="en-US" dirty="0"/>
          </a:p>
        </p:txBody>
      </p:sp>
      <p:pic>
        <p:nvPicPr>
          <p:cNvPr id="6" name="Picture 5" descr="A screenshot of a cell phone&#10;&#10;Description automatically generated">
            <a:extLst>
              <a:ext uri="{FF2B5EF4-FFF2-40B4-BE49-F238E27FC236}">
                <a16:creationId xmlns:a16="http://schemas.microsoft.com/office/drawing/2014/main" id="{9972D4FB-8164-4F60-99F9-BB0C6019D10D}"/>
              </a:ext>
            </a:extLst>
          </p:cNvPr>
          <p:cNvPicPr/>
          <p:nvPr/>
        </p:nvPicPr>
        <p:blipFill>
          <a:blip r:embed="rId2">
            <a:extLst>
              <a:ext uri="{28A0092B-C50C-407E-A947-70E740481C1C}">
                <a14:useLocalDpi xmlns:a14="http://schemas.microsoft.com/office/drawing/2010/main" val="0"/>
              </a:ext>
            </a:extLst>
          </a:blip>
          <a:stretch>
            <a:fillRect/>
          </a:stretch>
        </p:blipFill>
        <p:spPr>
          <a:xfrm>
            <a:off x="2286000" y="1039257"/>
            <a:ext cx="4648200" cy="4749800"/>
          </a:xfrm>
          <a:prstGeom prst="rect">
            <a:avLst/>
          </a:prstGeom>
        </p:spPr>
      </p:pic>
    </p:spTree>
    <p:extLst>
      <p:ext uri="{BB962C8B-B14F-4D97-AF65-F5344CB8AC3E}">
        <p14:creationId xmlns:p14="http://schemas.microsoft.com/office/powerpoint/2010/main" val="3874028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0">
              <a:schemeClr val="accent1">
                <a:lumMod val="45000"/>
                <a:lumOff val="55000"/>
              </a:schemeClr>
            </a:gs>
            <a:gs pos="0">
              <a:schemeClr val="bg1"/>
            </a:gs>
            <a:gs pos="37000">
              <a:schemeClr val="accent1">
                <a:lumMod val="5000"/>
                <a:lumOff val="95000"/>
              </a:schemeClr>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38CF25-6CB0-4844-8874-2DA6E458DFF1}"/>
              </a:ext>
            </a:extLst>
          </p:cNvPr>
          <p:cNvSpPr txBox="1"/>
          <p:nvPr/>
        </p:nvSpPr>
        <p:spPr>
          <a:xfrm>
            <a:off x="628650" y="277848"/>
            <a:ext cx="7886700" cy="76140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kern="1200" dirty="0">
                <a:solidFill>
                  <a:schemeClr val="tx1"/>
                </a:solidFill>
                <a:latin typeface="Times New Roman" panose="02020603050405020304" pitchFamily="18" charset="0"/>
                <a:ea typeface="+mj-ea"/>
                <a:cs typeface="Times New Roman" panose="02020603050405020304" pitchFamily="18" charset="0"/>
              </a:rPr>
              <a:t>RESULTS</a:t>
            </a:r>
          </a:p>
        </p:txBody>
      </p:sp>
      <p:sp>
        <p:nvSpPr>
          <p:cNvPr id="4" name="Slide Number Placeholder 3">
            <a:extLst>
              <a:ext uri="{FF2B5EF4-FFF2-40B4-BE49-F238E27FC236}">
                <a16:creationId xmlns:a16="http://schemas.microsoft.com/office/drawing/2014/main" id="{CFE92670-8493-4D77-8FC4-D9C0721481D0}"/>
              </a:ext>
            </a:extLst>
          </p:cNvPr>
          <p:cNvSpPr>
            <a:spLocks noGrp="1"/>
          </p:cNvSpPr>
          <p:nvPr>
            <p:ph type="sldNum" sz="quarter" idx="12"/>
          </p:nvPr>
        </p:nvSpPr>
        <p:spPr>
          <a:xfrm>
            <a:off x="7848600" y="6356350"/>
            <a:ext cx="666750" cy="365125"/>
          </a:xfrm>
        </p:spPr>
        <p:txBody>
          <a:bodyPr vert="horz" lIns="91440" tIns="45720" rIns="91440" bIns="45720" rtlCol="0" anchor="ctr">
            <a:normAutofit/>
          </a:bodyPr>
          <a:lstStyle/>
          <a:p>
            <a:pPr>
              <a:spcAft>
                <a:spcPts val="600"/>
              </a:spcAft>
            </a:pPr>
            <a:fld id="{D34BB04E-0BD8-4990-B00E-7F148BD72B1F}" type="slidenum">
              <a:rPr lang="en-US" sz="1200" smtClean="0"/>
              <a:pPr>
                <a:spcAft>
                  <a:spcPts val="600"/>
                </a:spcAft>
              </a:pPr>
              <a:t>15</a:t>
            </a:fld>
            <a:endParaRPr lang="en-US" sz="1200"/>
          </a:p>
        </p:txBody>
      </p:sp>
      <p:sp>
        <p:nvSpPr>
          <p:cNvPr id="2" name="Rectangle 1">
            <a:extLst>
              <a:ext uri="{FF2B5EF4-FFF2-40B4-BE49-F238E27FC236}">
                <a16:creationId xmlns:a16="http://schemas.microsoft.com/office/drawing/2014/main" id="{07390A53-DAD5-46C7-B8EE-06D4FA366937}"/>
              </a:ext>
            </a:extLst>
          </p:cNvPr>
          <p:cNvSpPr/>
          <p:nvPr/>
        </p:nvSpPr>
        <p:spPr>
          <a:xfrm>
            <a:off x="495300" y="5867400"/>
            <a:ext cx="8153400" cy="646331"/>
          </a:xfrm>
          <a:prstGeom prst="rect">
            <a:avLst/>
          </a:prstGeom>
        </p:spPr>
        <p:txBody>
          <a:bodyPr wrap="square">
            <a:spAutoFit/>
          </a:bodyPr>
          <a:lstStyle/>
          <a:p>
            <a:pPr algn="ctr"/>
            <a:r>
              <a:rPr lang="en-US" dirty="0"/>
              <a:t>Confidence matrix of SVM trained model of vibration data at Quadratic &amp; Cubic SVM kernel functions</a:t>
            </a:r>
          </a:p>
        </p:txBody>
      </p:sp>
      <p:pic>
        <p:nvPicPr>
          <p:cNvPr id="7" name="Picture 6" descr="A screenshot of a cell phone&#10;&#10;Description automatically generated">
            <a:extLst>
              <a:ext uri="{FF2B5EF4-FFF2-40B4-BE49-F238E27FC236}">
                <a16:creationId xmlns:a16="http://schemas.microsoft.com/office/drawing/2014/main" id="{B1338694-D1FD-41A6-9944-92BB024ABB7C}"/>
              </a:ext>
            </a:extLst>
          </p:cNvPr>
          <p:cNvPicPr/>
          <p:nvPr/>
        </p:nvPicPr>
        <p:blipFill>
          <a:blip r:embed="rId2">
            <a:extLst>
              <a:ext uri="{28A0092B-C50C-407E-A947-70E740481C1C}">
                <a14:useLocalDpi xmlns:a14="http://schemas.microsoft.com/office/drawing/2010/main" val="0"/>
              </a:ext>
            </a:extLst>
          </a:blip>
          <a:stretch>
            <a:fillRect/>
          </a:stretch>
        </p:blipFill>
        <p:spPr>
          <a:xfrm>
            <a:off x="2209800" y="1033395"/>
            <a:ext cx="4724400" cy="4603165"/>
          </a:xfrm>
          <a:prstGeom prst="rect">
            <a:avLst/>
          </a:prstGeom>
        </p:spPr>
      </p:pic>
    </p:spTree>
    <p:extLst>
      <p:ext uri="{BB962C8B-B14F-4D97-AF65-F5344CB8AC3E}">
        <p14:creationId xmlns:p14="http://schemas.microsoft.com/office/powerpoint/2010/main" val="1558517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0">
              <a:schemeClr val="accent1">
                <a:lumMod val="45000"/>
                <a:lumOff val="55000"/>
              </a:schemeClr>
            </a:gs>
            <a:gs pos="0">
              <a:schemeClr val="bg1"/>
            </a:gs>
            <a:gs pos="37000">
              <a:schemeClr val="accent1">
                <a:lumMod val="5000"/>
                <a:lumOff val="95000"/>
              </a:schemeClr>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38CF25-6CB0-4844-8874-2DA6E458DFF1}"/>
              </a:ext>
            </a:extLst>
          </p:cNvPr>
          <p:cNvSpPr txBox="1"/>
          <p:nvPr/>
        </p:nvSpPr>
        <p:spPr>
          <a:xfrm>
            <a:off x="628650" y="277848"/>
            <a:ext cx="7886700" cy="76140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kern="1200" dirty="0">
                <a:solidFill>
                  <a:schemeClr val="tx1"/>
                </a:solidFill>
                <a:latin typeface="Times New Roman" panose="02020603050405020304" pitchFamily="18" charset="0"/>
                <a:ea typeface="+mj-ea"/>
                <a:cs typeface="Times New Roman" panose="02020603050405020304" pitchFamily="18" charset="0"/>
              </a:rPr>
              <a:t>RESULTS</a:t>
            </a:r>
          </a:p>
        </p:txBody>
      </p:sp>
      <p:sp>
        <p:nvSpPr>
          <p:cNvPr id="4" name="Slide Number Placeholder 3">
            <a:extLst>
              <a:ext uri="{FF2B5EF4-FFF2-40B4-BE49-F238E27FC236}">
                <a16:creationId xmlns:a16="http://schemas.microsoft.com/office/drawing/2014/main" id="{CFE92670-8493-4D77-8FC4-D9C0721481D0}"/>
              </a:ext>
            </a:extLst>
          </p:cNvPr>
          <p:cNvSpPr>
            <a:spLocks noGrp="1"/>
          </p:cNvSpPr>
          <p:nvPr>
            <p:ph type="sldNum" sz="quarter" idx="12"/>
          </p:nvPr>
        </p:nvSpPr>
        <p:spPr>
          <a:xfrm>
            <a:off x="7848600" y="6356350"/>
            <a:ext cx="666750" cy="365125"/>
          </a:xfrm>
        </p:spPr>
        <p:txBody>
          <a:bodyPr vert="horz" lIns="91440" tIns="45720" rIns="91440" bIns="45720" rtlCol="0" anchor="ctr">
            <a:normAutofit/>
          </a:bodyPr>
          <a:lstStyle/>
          <a:p>
            <a:pPr>
              <a:spcAft>
                <a:spcPts val="600"/>
              </a:spcAft>
            </a:pPr>
            <a:fld id="{D34BB04E-0BD8-4990-B00E-7F148BD72B1F}" type="slidenum">
              <a:rPr lang="en-US" sz="1200" smtClean="0"/>
              <a:pPr>
                <a:spcAft>
                  <a:spcPts val="600"/>
                </a:spcAft>
              </a:pPr>
              <a:t>16</a:t>
            </a:fld>
            <a:endParaRPr lang="en-US" sz="1200"/>
          </a:p>
        </p:txBody>
      </p:sp>
      <p:sp>
        <p:nvSpPr>
          <p:cNvPr id="2" name="Rectangle 1">
            <a:extLst>
              <a:ext uri="{FF2B5EF4-FFF2-40B4-BE49-F238E27FC236}">
                <a16:creationId xmlns:a16="http://schemas.microsoft.com/office/drawing/2014/main" id="{07390A53-DAD5-46C7-B8EE-06D4FA366937}"/>
              </a:ext>
            </a:extLst>
          </p:cNvPr>
          <p:cNvSpPr/>
          <p:nvPr/>
        </p:nvSpPr>
        <p:spPr>
          <a:xfrm>
            <a:off x="495300" y="5867400"/>
            <a:ext cx="8153400" cy="646331"/>
          </a:xfrm>
          <a:prstGeom prst="rect">
            <a:avLst/>
          </a:prstGeom>
        </p:spPr>
        <p:txBody>
          <a:bodyPr wrap="square">
            <a:spAutoFit/>
          </a:bodyPr>
          <a:lstStyle/>
          <a:p>
            <a:pPr algn="ctr"/>
            <a:r>
              <a:rPr lang="en-US" dirty="0"/>
              <a:t>Confidence matrix of SVM trained model of vibration data at Fine Gaussian SVM kernel functions</a:t>
            </a:r>
          </a:p>
        </p:txBody>
      </p:sp>
      <p:pic>
        <p:nvPicPr>
          <p:cNvPr id="6" name="Picture 5" descr="A screenshot of a cell phone&#10;&#10;Description automatically generated">
            <a:extLst>
              <a:ext uri="{FF2B5EF4-FFF2-40B4-BE49-F238E27FC236}">
                <a16:creationId xmlns:a16="http://schemas.microsoft.com/office/drawing/2014/main" id="{8B4518C0-01F6-4E9B-9A8B-68FFC12F39A9}"/>
              </a:ext>
            </a:extLst>
          </p:cNvPr>
          <p:cNvPicPr/>
          <p:nvPr/>
        </p:nvPicPr>
        <p:blipFill>
          <a:blip r:embed="rId2">
            <a:extLst>
              <a:ext uri="{28A0092B-C50C-407E-A947-70E740481C1C}">
                <a14:useLocalDpi xmlns:a14="http://schemas.microsoft.com/office/drawing/2010/main" val="0"/>
              </a:ext>
            </a:extLst>
          </a:blip>
          <a:stretch>
            <a:fillRect/>
          </a:stretch>
        </p:blipFill>
        <p:spPr>
          <a:xfrm>
            <a:off x="1828800" y="1115456"/>
            <a:ext cx="5486400" cy="4751944"/>
          </a:xfrm>
          <a:prstGeom prst="rect">
            <a:avLst/>
          </a:prstGeom>
        </p:spPr>
      </p:pic>
    </p:spTree>
    <p:extLst>
      <p:ext uri="{BB962C8B-B14F-4D97-AF65-F5344CB8AC3E}">
        <p14:creationId xmlns:p14="http://schemas.microsoft.com/office/powerpoint/2010/main" val="4008019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76600" y="152400"/>
            <a:ext cx="2738438" cy="1325563"/>
          </a:xfrm>
        </p:spPr>
        <p:txBody>
          <a:bodyPr>
            <a:noAutofit/>
          </a:bodyPr>
          <a:lstStyle/>
          <a:p>
            <a:r>
              <a:rPr lang="en-CA" sz="2800" b="1" dirty="0">
                <a:latin typeface="Times New Roman" panose="02020603050405020304" pitchFamily="18" charset="0"/>
                <a:cs typeface="Times New Roman" panose="02020603050405020304" pitchFamily="18" charset="0"/>
              </a:rPr>
              <a:t>CONCLUSION</a:t>
            </a:r>
            <a:endParaRPr lang="en-US"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34BB04E-0BD8-4990-B00E-7F148BD72B1F}"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sp>
        <p:nvSpPr>
          <p:cNvPr id="6" name="Rectangle 9">
            <a:extLst>
              <a:ext uri="{FF2B5EF4-FFF2-40B4-BE49-F238E27FC236}">
                <a16:creationId xmlns:a16="http://schemas.microsoft.com/office/drawing/2014/main" id="{DF457287-3206-4AF0-982D-E0F6B335E927}"/>
              </a:ext>
            </a:extLst>
          </p:cNvPr>
          <p:cNvSpPr>
            <a:spLocks noChangeArrowheads="1"/>
          </p:cNvSpPr>
          <p:nvPr/>
        </p:nvSpPr>
        <p:spPr bwMode="auto">
          <a:xfrm>
            <a:off x="257908" y="1914643"/>
            <a:ext cx="33199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850CAD2-5DB6-4D4A-8B33-84F42543343C}"/>
              </a:ext>
            </a:extLst>
          </p:cNvPr>
          <p:cNvSpPr txBox="1"/>
          <p:nvPr/>
        </p:nvSpPr>
        <p:spPr>
          <a:xfrm>
            <a:off x="685800" y="1477962"/>
            <a:ext cx="3810000" cy="4801314"/>
          </a:xfrm>
          <a:prstGeom prst="rect">
            <a:avLst/>
          </a:prstGeom>
          <a:noFill/>
        </p:spPr>
        <p:txBody>
          <a:bodyPr wrap="square" rtlCol="0">
            <a:spAutoFit/>
          </a:bodyPr>
          <a:lstStyle/>
          <a:p>
            <a:pPr marL="285750" lvl="0" indent="-285750">
              <a:buFont typeface="Arial" panose="020B0604020202020204" pitchFamily="34" charset="0"/>
              <a:buChar char="•"/>
            </a:pPr>
            <a:r>
              <a:rPr lang="en-US" dirty="0"/>
              <a:t>In this project, offline data training and testing is done to detect the fault.</a:t>
            </a:r>
          </a:p>
          <a:p>
            <a:pPr marL="285750" lvl="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Processing the raw data prior SVM model training is essential to achieve precise training and accuracy of fault detection using the trained SVM model. </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Quadratic and Cubic SVM for both current and vibration have training accuracy above 85%. </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Future work can be implementing the same methodology to perform online testing. </a:t>
            </a:r>
          </a:p>
        </p:txBody>
      </p:sp>
      <p:pic>
        <p:nvPicPr>
          <p:cNvPr id="7" name="Picture 6" descr="A screenshot of a cell phone&#10;&#10;Description automatically generated">
            <a:extLst>
              <a:ext uri="{FF2B5EF4-FFF2-40B4-BE49-F238E27FC236}">
                <a16:creationId xmlns:a16="http://schemas.microsoft.com/office/drawing/2014/main" id="{AF301D94-D7A1-4D12-8610-0F65BC3474B0}"/>
              </a:ext>
            </a:extLst>
          </p:cNvPr>
          <p:cNvPicPr/>
          <p:nvPr/>
        </p:nvPicPr>
        <p:blipFill>
          <a:blip r:embed="rId2">
            <a:extLst>
              <a:ext uri="{28A0092B-C50C-407E-A947-70E740481C1C}">
                <a14:useLocalDpi xmlns:a14="http://schemas.microsoft.com/office/drawing/2010/main" val="0"/>
              </a:ext>
            </a:extLst>
          </a:blip>
          <a:stretch>
            <a:fillRect/>
          </a:stretch>
        </p:blipFill>
        <p:spPr>
          <a:xfrm>
            <a:off x="5023861" y="1066800"/>
            <a:ext cx="3491489" cy="4648200"/>
          </a:xfrm>
          <a:prstGeom prst="rect">
            <a:avLst/>
          </a:prstGeom>
        </p:spPr>
      </p:pic>
      <p:sp>
        <p:nvSpPr>
          <p:cNvPr id="8" name="Rectangle 7">
            <a:extLst>
              <a:ext uri="{FF2B5EF4-FFF2-40B4-BE49-F238E27FC236}">
                <a16:creationId xmlns:a16="http://schemas.microsoft.com/office/drawing/2014/main" id="{2F49673A-D2DE-46FA-BEF6-162E542DE66A}"/>
              </a:ext>
            </a:extLst>
          </p:cNvPr>
          <p:cNvSpPr/>
          <p:nvPr/>
        </p:nvSpPr>
        <p:spPr>
          <a:xfrm>
            <a:off x="5023861" y="5715000"/>
            <a:ext cx="3730508"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Online testing of data as a future work</a:t>
            </a:r>
            <a:endParaRPr lang="en-US" dirty="0"/>
          </a:p>
        </p:txBody>
      </p:sp>
    </p:spTree>
    <p:extLst>
      <p:ext uri="{BB962C8B-B14F-4D97-AF65-F5344CB8AC3E}">
        <p14:creationId xmlns:p14="http://schemas.microsoft.com/office/powerpoint/2010/main" val="834063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19324" y="378928"/>
            <a:ext cx="4791075" cy="1325563"/>
          </a:xfrm>
        </p:spPr>
        <p:txBody>
          <a:bodyPr>
            <a:noAutofit/>
          </a:bodyPr>
          <a:lstStyle/>
          <a:p>
            <a:r>
              <a:rPr lang="en-CA" sz="3200" b="1" dirty="0">
                <a:latin typeface="Times New Roman" panose="02020603050405020304" pitchFamily="18" charset="0"/>
                <a:cs typeface="Times New Roman" panose="02020603050405020304" pitchFamily="18" charset="0"/>
              </a:rPr>
              <a:t>ACKNOWLEDGEMENT</a:t>
            </a:r>
            <a:endParaRPr lang="en-US" sz="32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a:xfrm>
            <a:off x="6457949" y="6356353"/>
            <a:ext cx="2094883" cy="365125"/>
          </a:xfrm>
        </p:spPr>
        <p:txBody>
          <a:bodyPr/>
          <a:lstStyle/>
          <a:p>
            <a:fld id="{D34BB04E-0BD8-4990-B00E-7F148BD72B1F}"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
        <p:nvSpPr>
          <p:cNvPr id="13" name="Rectangle 14">
            <a:extLst>
              <a:ext uri="{FF2B5EF4-FFF2-40B4-BE49-F238E27FC236}">
                <a16:creationId xmlns:a16="http://schemas.microsoft.com/office/drawing/2014/main" id="{AB4188AF-476A-4E70-BE57-E09B0BBD1D13}"/>
              </a:ext>
            </a:extLst>
          </p:cNvPr>
          <p:cNvSpPr>
            <a:spLocks noChangeArrowheads="1"/>
          </p:cNvSpPr>
          <p:nvPr/>
        </p:nvSpPr>
        <p:spPr bwMode="auto">
          <a:xfrm>
            <a:off x="990600" y="2050962"/>
            <a:ext cx="1880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6" name="Rectangle 9">
            <a:extLst>
              <a:ext uri="{FF2B5EF4-FFF2-40B4-BE49-F238E27FC236}">
                <a16:creationId xmlns:a16="http://schemas.microsoft.com/office/drawing/2014/main" id="{DF457287-3206-4AF0-982D-E0F6B335E927}"/>
              </a:ext>
            </a:extLst>
          </p:cNvPr>
          <p:cNvSpPr>
            <a:spLocks noChangeArrowheads="1"/>
          </p:cNvSpPr>
          <p:nvPr/>
        </p:nvSpPr>
        <p:spPr bwMode="auto">
          <a:xfrm>
            <a:off x="257907" y="1914643"/>
            <a:ext cx="33804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68EB021-822E-4531-8187-9821D1DDCE14}"/>
              </a:ext>
            </a:extLst>
          </p:cNvPr>
          <p:cNvSpPr/>
          <p:nvPr/>
        </p:nvSpPr>
        <p:spPr>
          <a:xfrm>
            <a:off x="728661" y="2022533"/>
            <a:ext cx="7772400" cy="2677656"/>
          </a:xfrm>
          <a:prstGeom prst="rect">
            <a:avLst/>
          </a:prstGeom>
        </p:spPr>
        <p:txBody>
          <a:bodyPr wrap="square">
            <a:spAutoFit/>
          </a:bodyPr>
          <a:lstStyle/>
          <a:p>
            <a:pPr algn="ctr"/>
            <a:r>
              <a:rPr lang="en-CA" sz="2400" dirty="0"/>
              <a:t>We would like to show our sincere gratitude to Dr. Syed Imtiaz for his guidance and valuable feedback, which helps to improve the overall quality of the project. Last but not the least </a:t>
            </a:r>
            <a:r>
              <a:rPr lang="en-CA" sz="2400" dirty="0" err="1"/>
              <a:t>Kawsar</a:t>
            </a:r>
            <a:r>
              <a:rPr lang="en-CA" sz="2400" dirty="0"/>
              <a:t> Zaman </a:t>
            </a:r>
            <a:r>
              <a:rPr lang="en-CA" sz="2400" dirty="0" err="1"/>
              <a:t>Shafi</a:t>
            </a:r>
            <a:r>
              <a:rPr lang="en-CA" sz="2400" dirty="0"/>
              <a:t>, Graduate Research Assistant, Memorial University, for his insights on these data as he collected the data.</a:t>
            </a:r>
            <a:br>
              <a:rPr lang="en-US" sz="2400" dirty="0"/>
            </a:br>
            <a:endParaRPr lang="en-US" sz="2400" dirty="0"/>
          </a:p>
        </p:txBody>
      </p:sp>
    </p:spTree>
    <p:extLst>
      <p:ext uri="{BB962C8B-B14F-4D97-AF65-F5344CB8AC3E}">
        <p14:creationId xmlns:p14="http://schemas.microsoft.com/office/powerpoint/2010/main" val="99931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3200" b="1" dirty="0">
                <a:latin typeface="Times New Roman" panose="02020603050405020304" pitchFamily="18" charset="0"/>
                <a:cs typeface="Times New Roman" panose="02020603050405020304" pitchFamily="18" charset="0"/>
              </a:rPr>
              <a:t>REFERENCES</a:t>
            </a:r>
          </a:p>
        </p:txBody>
      </p:sp>
      <p:sp>
        <p:nvSpPr>
          <p:cNvPr id="6" name="Content Placeholder 5"/>
          <p:cNvSpPr>
            <a:spLocks noGrp="1"/>
          </p:cNvSpPr>
          <p:nvPr>
            <p:ph idx="1"/>
          </p:nvPr>
        </p:nvSpPr>
        <p:spPr>
          <a:xfrm>
            <a:off x="628650" y="1524000"/>
            <a:ext cx="7886700" cy="4343400"/>
          </a:xfrm>
        </p:spPr>
        <p:txBody>
          <a:bodyPr>
            <a:noAutofit/>
          </a:bodyPr>
          <a:lstStyle/>
          <a:p>
            <a:pPr marL="0" indent="0">
              <a:buNone/>
            </a:pPr>
            <a:r>
              <a:rPr lang="en-US" sz="1000" dirty="0">
                <a:latin typeface="Times New Roman" panose="02020603050405020304" pitchFamily="18" charset="0"/>
                <a:cs typeface="Times New Roman" panose="02020603050405020304" pitchFamily="18" charset="0"/>
              </a:rPr>
              <a:t>[1]	S. Member and S. Member, “Experimental Investigation of Machine Learning Based Fault Diagnosis for Induction Motors Mohammad      	Zawad Ali Md </a:t>
            </a:r>
            <a:r>
              <a:rPr lang="en-US" sz="1000" dirty="0" err="1">
                <a:latin typeface="Times New Roman" panose="02020603050405020304" pitchFamily="18" charset="0"/>
                <a:cs typeface="Times New Roman" panose="02020603050405020304" pitchFamily="18" charset="0"/>
              </a:rPr>
              <a:t>Nasmus</a:t>
            </a:r>
            <a:r>
              <a:rPr lang="en-US" sz="1000" dirty="0">
                <a:latin typeface="Times New Roman" panose="02020603050405020304" pitchFamily="18" charset="0"/>
                <a:cs typeface="Times New Roman" panose="02020603050405020304" pitchFamily="18" charset="0"/>
              </a:rPr>
              <a:t> Sakib Khan Shabbir,” </a:t>
            </a:r>
            <a:r>
              <a:rPr lang="en-US" sz="1000" i="1" dirty="0">
                <a:latin typeface="Times New Roman" panose="02020603050405020304" pitchFamily="18" charset="0"/>
                <a:cs typeface="Times New Roman" panose="02020603050405020304" pitchFamily="18" charset="0"/>
              </a:rPr>
              <a:t>2018 IEEE Ind. Appl. Soc. </a:t>
            </a:r>
            <a:r>
              <a:rPr lang="en-US" sz="1000" i="1" dirty="0" err="1">
                <a:latin typeface="Times New Roman" panose="02020603050405020304" pitchFamily="18" charset="0"/>
                <a:cs typeface="Times New Roman" panose="02020603050405020304" pitchFamily="18" charset="0"/>
              </a:rPr>
              <a:t>Annu</a:t>
            </a:r>
            <a:r>
              <a:rPr lang="en-US" sz="1000" i="1" dirty="0">
                <a:latin typeface="Times New Roman" panose="02020603050405020304" pitchFamily="18" charset="0"/>
                <a:cs typeface="Times New Roman" panose="02020603050405020304" pitchFamily="18" charset="0"/>
              </a:rPr>
              <a:t>. Meet.</a:t>
            </a:r>
            <a:r>
              <a:rPr lang="en-US" sz="1000" dirty="0">
                <a:latin typeface="Times New Roman" panose="02020603050405020304" pitchFamily="18" charset="0"/>
                <a:cs typeface="Times New Roman" panose="02020603050405020304" pitchFamily="18" charset="0"/>
              </a:rPr>
              <a:t>, pp. 1–14, 2018.</a:t>
            </a:r>
          </a:p>
          <a:p>
            <a:pPr marL="0" indent="0">
              <a:buNone/>
            </a:pPr>
            <a:r>
              <a:rPr lang="en-US" sz="1000" dirty="0">
                <a:latin typeface="Times New Roman" panose="02020603050405020304" pitchFamily="18" charset="0"/>
                <a:cs typeface="Times New Roman" panose="02020603050405020304" pitchFamily="18" charset="0"/>
              </a:rPr>
              <a:t>[2]	A. Widodo and B. S. Yang, “Application of nonlinear feature extraction and support vector machines for fault diagnosis of induction 	motors,” </a:t>
            </a:r>
            <a:r>
              <a:rPr lang="en-US" sz="1000" i="1" dirty="0">
                <a:latin typeface="Times New Roman" panose="02020603050405020304" pitchFamily="18" charset="0"/>
                <a:cs typeface="Times New Roman" panose="02020603050405020304" pitchFamily="18" charset="0"/>
              </a:rPr>
              <a:t>Expert Syst. Appl.</a:t>
            </a:r>
            <a:r>
              <a:rPr lang="en-US" sz="1000" dirty="0">
                <a:latin typeface="Times New Roman" panose="02020603050405020304" pitchFamily="18" charset="0"/>
                <a:cs typeface="Times New Roman" panose="02020603050405020304" pitchFamily="18" charset="0"/>
              </a:rPr>
              <a:t>, vol. 33, no. 1, pp. 241–250, 2007.</a:t>
            </a:r>
          </a:p>
          <a:p>
            <a:pPr marL="0" indent="0">
              <a:buNone/>
            </a:pPr>
            <a:r>
              <a:rPr lang="en-US" sz="1000" dirty="0">
                <a:latin typeface="Times New Roman" panose="02020603050405020304" pitchFamily="18" charset="0"/>
                <a:cs typeface="Times New Roman" panose="02020603050405020304" pitchFamily="18" charset="0"/>
              </a:rPr>
              <a:t>[3]	C. T. Kowalski and T. </a:t>
            </a:r>
            <a:r>
              <a:rPr lang="en-US" sz="1000" dirty="0" err="1">
                <a:latin typeface="Times New Roman" panose="02020603050405020304" pitchFamily="18" charset="0"/>
                <a:cs typeface="Times New Roman" panose="02020603050405020304" pitchFamily="18" charset="0"/>
              </a:rPr>
              <a:t>Orlowska-Kowalska</a:t>
            </a:r>
            <a:r>
              <a:rPr lang="en-US" sz="1000" dirty="0">
                <a:latin typeface="Times New Roman" panose="02020603050405020304" pitchFamily="18" charset="0"/>
                <a:cs typeface="Times New Roman" panose="02020603050405020304" pitchFamily="18" charset="0"/>
              </a:rPr>
              <a:t>, “Neural networks application for induction motor faults diagnosis,” in </a:t>
            </a:r>
            <a:r>
              <a:rPr lang="en-US" sz="1000" i="1" dirty="0">
                <a:latin typeface="Times New Roman" panose="02020603050405020304" pitchFamily="18" charset="0"/>
                <a:cs typeface="Times New Roman" panose="02020603050405020304" pitchFamily="18" charset="0"/>
              </a:rPr>
              <a:t>Mathematics and 	Computers in Simulation</a:t>
            </a:r>
            <a:r>
              <a:rPr lang="en-US" sz="1000" dirty="0">
                <a:latin typeface="Times New Roman" panose="02020603050405020304" pitchFamily="18" charset="0"/>
                <a:cs typeface="Times New Roman" panose="02020603050405020304" pitchFamily="18" charset="0"/>
              </a:rPr>
              <a:t>, 2003.</a:t>
            </a:r>
          </a:p>
          <a:p>
            <a:pPr marL="0" indent="0">
              <a:buNone/>
            </a:pPr>
            <a:r>
              <a:rPr lang="en-US" sz="1000" dirty="0">
                <a:latin typeface="Times New Roman" panose="02020603050405020304" pitchFamily="18" charset="0"/>
                <a:cs typeface="Times New Roman" panose="02020603050405020304" pitchFamily="18" charset="0"/>
              </a:rPr>
              <a:t>[4]	O. A. Mohammed, N. Y. Abed, and S. </a:t>
            </a:r>
            <a:r>
              <a:rPr lang="en-US" sz="1000" dirty="0" err="1">
                <a:latin typeface="Times New Roman" panose="02020603050405020304" pitchFamily="18" charset="0"/>
                <a:cs typeface="Times New Roman" panose="02020603050405020304" pitchFamily="18" charset="0"/>
              </a:rPr>
              <a:t>Ganu</a:t>
            </a:r>
            <a:r>
              <a:rPr lang="en-US" sz="1000" dirty="0">
                <a:latin typeface="Times New Roman" panose="02020603050405020304" pitchFamily="18" charset="0"/>
                <a:cs typeface="Times New Roman" panose="02020603050405020304" pitchFamily="18" charset="0"/>
              </a:rPr>
              <a:t>, “Modeling and characterization of induction motor internal faults using finite-element and 	discrete wavelet transforms,” </a:t>
            </a:r>
            <a:r>
              <a:rPr lang="en-US" sz="1000" i="1" dirty="0">
                <a:latin typeface="Times New Roman" panose="02020603050405020304" pitchFamily="18" charset="0"/>
                <a:cs typeface="Times New Roman" panose="02020603050405020304" pitchFamily="18" charset="0"/>
              </a:rPr>
              <a:t>IEEE Trans. </a:t>
            </a:r>
            <a:r>
              <a:rPr lang="en-US" sz="1000" i="1" dirty="0" err="1">
                <a:latin typeface="Times New Roman" panose="02020603050405020304" pitchFamily="18" charset="0"/>
                <a:cs typeface="Times New Roman" panose="02020603050405020304" pitchFamily="18" charset="0"/>
              </a:rPr>
              <a:t>Magn</a:t>
            </a:r>
            <a:r>
              <a:rPr lang="en-US" sz="1000" i="1" dirty="0">
                <a:latin typeface="Times New Roman" panose="02020603050405020304" pitchFamily="18" charset="0"/>
                <a:cs typeface="Times New Roman" panose="02020603050405020304" pitchFamily="18" charset="0"/>
              </a:rPr>
              <a:t>.</a:t>
            </a:r>
            <a:r>
              <a:rPr lang="en-US" sz="1000" dirty="0">
                <a:latin typeface="Times New Roman" panose="02020603050405020304" pitchFamily="18" charset="0"/>
                <a:cs typeface="Times New Roman" panose="02020603050405020304" pitchFamily="18" charset="0"/>
              </a:rPr>
              <a:t>, 2006.</a:t>
            </a:r>
          </a:p>
          <a:p>
            <a:pPr marL="0" indent="0">
              <a:buNone/>
            </a:pPr>
            <a:r>
              <a:rPr lang="en-US" sz="1000" dirty="0">
                <a:latin typeface="Times New Roman" panose="02020603050405020304" pitchFamily="18" charset="0"/>
                <a:cs typeface="Times New Roman" panose="02020603050405020304" pitchFamily="18" charset="0"/>
              </a:rPr>
              <a:t>[5]	M. </a:t>
            </a:r>
            <a:r>
              <a:rPr lang="en-US" sz="1000" dirty="0" err="1">
                <a:latin typeface="Times New Roman" panose="02020603050405020304" pitchFamily="18" charset="0"/>
                <a:cs typeface="Times New Roman" panose="02020603050405020304" pitchFamily="18" charset="0"/>
              </a:rPr>
              <a:t>Aktas</a:t>
            </a:r>
            <a:r>
              <a:rPr lang="en-US" sz="1000" dirty="0">
                <a:latin typeface="Times New Roman" panose="02020603050405020304" pitchFamily="18" charset="0"/>
                <a:cs typeface="Times New Roman" panose="02020603050405020304" pitchFamily="18" charset="0"/>
              </a:rPr>
              <a:t> and V. </a:t>
            </a:r>
            <a:r>
              <a:rPr lang="en-US" sz="1000" dirty="0" err="1">
                <a:latin typeface="Times New Roman" panose="02020603050405020304" pitchFamily="18" charset="0"/>
                <a:cs typeface="Times New Roman" panose="02020603050405020304" pitchFamily="18" charset="0"/>
              </a:rPr>
              <a:t>Turkmenoglu</a:t>
            </a:r>
            <a:r>
              <a:rPr lang="en-US" sz="1000" dirty="0">
                <a:latin typeface="Times New Roman" panose="02020603050405020304" pitchFamily="18" charset="0"/>
                <a:cs typeface="Times New Roman" panose="02020603050405020304" pitchFamily="18" charset="0"/>
              </a:rPr>
              <a:t>, “Wavelet-based switching faults detection in direct torque control induction motor drives,” </a:t>
            </a:r>
            <a:r>
              <a:rPr lang="en-US" sz="1000" i="1" dirty="0" err="1">
                <a:latin typeface="Times New Roman" panose="02020603050405020304" pitchFamily="18" charset="0"/>
                <a:cs typeface="Times New Roman" panose="02020603050405020304" pitchFamily="18" charset="0"/>
              </a:rPr>
              <a:t>Iet</a:t>
            </a:r>
            <a:r>
              <a:rPr lang="en-US" sz="1000" i="1" dirty="0">
                <a:latin typeface="Times New Roman" panose="02020603050405020304" pitchFamily="18" charset="0"/>
                <a:cs typeface="Times New Roman" panose="02020603050405020304" pitchFamily="18" charset="0"/>
              </a:rPr>
              <a:t> Sci. Meas. 	Technol.</a:t>
            </a:r>
            <a:r>
              <a:rPr lang="en-US" sz="1000" dirty="0">
                <a:latin typeface="Times New Roman" panose="02020603050405020304" pitchFamily="18" charset="0"/>
                <a:cs typeface="Times New Roman" panose="02020603050405020304" pitchFamily="18" charset="0"/>
              </a:rPr>
              <a:t>, 2010.</a:t>
            </a:r>
          </a:p>
          <a:p>
            <a:pPr marL="0" indent="0">
              <a:buNone/>
            </a:pPr>
            <a:r>
              <a:rPr lang="en-US" sz="1000" dirty="0">
                <a:latin typeface="Times New Roman" panose="02020603050405020304" pitchFamily="18" charset="0"/>
                <a:cs typeface="Times New Roman" panose="02020603050405020304" pitchFamily="18" charset="0"/>
              </a:rPr>
              <a:t>[6]	O. A. Mohammed, N. Y. Abed, and S. </a:t>
            </a:r>
            <a:r>
              <a:rPr lang="en-US" sz="1000" dirty="0" err="1">
                <a:latin typeface="Times New Roman" panose="02020603050405020304" pitchFamily="18" charset="0"/>
                <a:cs typeface="Times New Roman" panose="02020603050405020304" pitchFamily="18" charset="0"/>
              </a:rPr>
              <a:t>Ganu</a:t>
            </a:r>
            <a:r>
              <a:rPr lang="en-US" sz="1000" dirty="0">
                <a:latin typeface="Times New Roman" panose="02020603050405020304" pitchFamily="18" charset="0"/>
                <a:cs typeface="Times New Roman" panose="02020603050405020304" pitchFamily="18" charset="0"/>
              </a:rPr>
              <a:t>, “Modeling and characterization of induction motor internal faults using finite-element and 	discrete wavelet transforms,” </a:t>
            </a:r>
            <a:r>
              <a:rPr lang="en-US" sz="1000" i="1" dirty="0">
                <a:latin typeface="Times New Roman" panose="02020603050405020304" pitchFamily="18" charset="0"/>
                <a:cs typeface="Times New Roman" panose="02020603050405020304" pitchFamily="18" charset="0"/>
              </a:rPr>
              <a:t>IEEE Trans. </a:t>
            </a:r>
            <a:r>
              <a:rPr lang="en-US" sz="1000" i="1" dirty="0" err="1">
                <a:latin typeface="Times New Roman" panose="02020603050405020304" pitchFamily="18" charset="0"/>
                <a:cs typeface="Times New Roman" panose="02020603050405020304" pitchFamily="18" charset="0"/>
              </a:rPr>
              <a:t>Magn</a:t>
            </a:r>
            <a:r>
              <a:rPr lang="en-US" sz="1000" i="1" dirty="0">
                <a:latin typeface="Times New Roman" panose="02020603050405020304" pitchFamily="18" charset="0"/>
                <a:cs typeface="Times New Roman" panose="02020603050405020304" pitchFamily="18" charset="0"/>
              </a:rPr>
              <a:t>.</a:t>
            </a:r>
            <a:r>
              <a:rPr lang="en-US" sz="1000" dirty="0">
                <a:latin typeface="Times New Roman" panose="02020603050405020304" pitchFamily="18" charset="0"/>
                <a:cs typeface="Times New Roman" panose="02020603050405020304" pitchFamily="18" charset="0"/>
              </a:rPr>
              <a:t>, vol. 42, no. 10, pp. 3434–3436, 2006.</a:t>
            </a:r>
          </a:p>
          <a:p>
            <a:pPr marL="0" indent="0">
              <a:buNone/>
            </a:pPr>
            <a:r>
              <a:rPr lang="en-US" sz="1000" dirty="0">
                <a:latin typeface="Times New Roman" panose="02020603050405020304" pitchFamily="18" charset="0"/>
                <a:cs typeface="Times New Roman" panose="02020603050405020304" pitchFamily="18" charset="0"/>
              </a:rPr>
              <a:t>[7]	V. </a:t>
            </a:r>
            <a:r>
              <a:rPr lang="en-US" sz="1000" dirty="0" err="1">
                <a:latin typeface="Times New Roman" panose="02020603050405020304" pitchFamily="18" charset="0"/>
                <a:cs typeface="Times New Roman" panose="02020603050405020304" pitchFamily="18" charset="0"/>
              </a:rPr>
              <a:t>Venkatasubramanian</a:t>
            </a:r>
            <a:r>
              <a:rPr lang="en-US" sz="1000" dirty="0">
                <a:latin typeface="Times New Roman" panose="02020603050405020304" pitchFamily="18" charset="0"/>
                <a:cs typeface="Times New Roman" panose="02020603050405020304" pitchFamily="18" charset="0"/>
              </a:rPr>
              <a:t>, R. </a:t>
            </a:r>
            <a:r>
              <a:rPr lang="en-US" sz="1000" dirty="0" err="1">
                <a:latin typeface="Times New Roman" panose="02020603050405020304" pitchFamily="18" charset="0"/>
                <a:cs typeface="Times New Roman" panose="02020603050405020304" pitchFamily="18" charset="0"/>
              </a:rPr>
              <a:t>Rengaswamy</a:t>
            </a:r>
            <a:r>
              <a:rPr lang="en-US" sz="1000" dirty="0">
                <a:latin typeface="Times New Roman" panose="02020603050405020304" pitchFamily="18" charset="0"/>
                <a:cs typeface="Times New Roman" panose="02020603050405020304" pitchFamily="18" charset="0"/>
              </a:rPr>
              <a:t>, S. N. </a:t>
            </a:r>
            <a:r>
              <a:rPr lang="en-US" sz="1000" dirty="0" err="1">
                <a:latin typeface="Times New Roman" panose="02020603050405020304" pitchFamily="18" charset="0"/>
                <a:cs typeface="Times New Roman" panose="02020603050405020304" pitchFamily="18" charset="0"/>
              </a:rPr>
              <a:t>Kavuri</a:t>
            </a:r>
            <a:r>
              <a:rPr lang="en-US" sz="1000" dirty="0">
                <a:latin typeface="Times New Roman" panose="02020603050405020304" pitchFamily="18" charset="0"/>
                <a:cs typeface="Times New Roman" panose="02020603050405020304" pitchFamily="18" charset="0"/>
              </a:rPr>
              <a:t>, and K. Yin, “A review of process fault detection and diagnosis part III: Process 	history based methods,” </a:t>
            </a:r>
            <a:r>
              <a:rPr lang="en-US" sz="1000" i="1" dirty="0" err="1">
                <a:latin typeface="Times New Roman" panose="02020603050405020304" pitchFamily="18" charset="0"/>
                <a:cs typeface="Times New Roman" panose="02020603050405020304" pitchFamily="18" charset="0"/>
              </a:rPr>
              <a:t>Comput</a:t>
            </a:r>
            <a:r>
              <a:rPr lang="en-US" sz="1000" i="1" dirty="0">
                <a:latin typeface="Times New Roman" panose="02020603050405020304" pitchFamily="18" charset="0"/>
                <a:cs typeface="Times New Roman" panose="02020603050405020304" pitchFamily="18" charset="0"/>
              </a:rPr>
              <a:t>. Chem. Eng.</a:t>
            </a:r>
            <a:r>
              <a:rPr lang="en-US" sz="1000" dirty="0">
                <a:latin typeface="Times New Roman" panose="02020603050405020304" pitchFamily="18" charset="0"/>
                <a:cs typeface="Times New Roman" panose="02020603050405020304" pitchFamily="18" charset="0"/>
              </a:rPr>
              <a:t>, 2003.</a:t>
            </a:r>
          </a:p>
          <a:p>
            <a:pPr marL="0" indent="0">
              <a:buNone/>
            </a:pPr>
            <a:r>
              <a:rPr lang="en-US" sz="1000" dirty="0">
                <a:latin typeface="Times New Roman" panose="02020603050405020304" pitchFamily="18" charset="0"/>
                <a:cs typeface="Times New Roman" panose="02020603050405020304" pitchFamily="18" charset="0"/>
              </a:rPr>
              <a:t>[8]	“MATLAB classifier application.” [Online]. Available: https://www.mathworks.com/help/stats/classificationlearner-app.html. 	[Accessed: 	15-Jul-2019].</a:t>
            </a:r>
          </a:p>
          <a:p>
            <a:pPr marL="0" indent="0">
              <a:buNone/>
            </a:pPr>
            <a:r>
              <a:rPr lang="en-US" sz="1000" dirty="0">
                <a:latin typeface="Times New Roman" panose="02020603050405020304" pitchFamily="18" charset="0"/>
                <a:cs typeface="Times New Roman" panose="02020603050405020304" pitchFamily="18" charset="0"/>
              </a:rPr>
              <a:t>[9]	C. W. Hsu and C. J. Lin, “A comparison of methods for multiclass support vector machines,” </a:t>
            </a:r>
            <a:r>
              <a:rPr lang="en-US" sz="1000" i="1" dirty="0">
                <a:latin typeface="Times New Roman" panose="02020603050405020304" pitchFamily="18" charset="0"/>
                <a:cs typeface="Times New Roman" panose="02020603050405020304" pitchFamily="18" charset="0"/>
              </a:rPr>
              <a:t>IEEE Trans. Neural Networks</a:t>
            </a:r>
            <a:r>
              <a:rPr lang="en-US" sz="1000" dirty="0">
                <a:latin typeface="Times New Roman" panose="02020603050405020304" pitchFamily="18" charset="0"/>
                <a:cs typeface="Times New Roman" panose="02020603050405020304" pitchFamily="18" charset="0"/>
              </a:rPr>
              <a:t>, 2002.</a:t>
            </a:r>
          </a:p>
          <a:p>
            <a:pPr marL="0" indent="0">
              <a:buNone/>
            </a:pPr>
            <a:r>
              <a:rPr lang="en-US" sz="1000" dirty="0">
                <a:latin typeface="Times New Roman" panose="02020603050405020304" pitchFamily="18" charset="0"/>
                <a:cs typeface="Times New Roman" panose="02020603050405020304" pitchFamily="18" charset="0"/>
              </a:rPr>
              <a:t>[10]	T. </a:t>
            </a:r>
            <a:r>
              <a:rPr lang="en-US" sz="1000" dirty="0" err="1">
                <a:latin typeface="Times New Roman" panose="02020603050405020304" pitchFamily="18" charset="0"/>
                <a:cs typeface="Times New Roman" panose="02020603050405020304" pitchFamily="18" charset="0"/>
              </a:rPr>
              <a:t>Joachims</a:t>
            </a:r>
            <a:r>
              <a:rPr lang="en-US" sz="1000" dirty="0">
                <a:latin typeface="Times New Roman" panose="02020603050405020304" pitchFamily="18" charset="0"/>
                <a:cs typeface="Times New Roman" panose="02020603050405020304" pitchFamily="18" charset="0"/>
              </a:rPr>
              <a:t>, “Text categorization with support vector machines: Learning with many relevant features,” in </a:t>
            </a:r>
            <a:r>
              <a:rPr lang="en-US" sz="1000" i="1" dirty="0">
                <a:latin typeface="Times New Roman" panose="02020603050405020304" pitchFamily="18" charset="0"/>
                <a:cs typeface="Times New Roman" panose="02020603050405020304" pitchFamily="18" charset="0"/>
              </a:rPr>
              <a:t>Lecture Notes in Computer 	Science (including subseries Lecture Notes in Artificial Intelligence and Lecture Notes in Bioinformatics)</a:t>
            </a:r>
            <a:r>
              <a:rPr lang="en-US" sz="1000" dirty="0">
                <a:latin typeface="Times New Roman" panose="02020603050405020304" pitchFamily="18" charset="0"/>
                <a:cs typeface="Times New Roman" panose="02020603050405020304" pitchFamily="18" charset="0"/>
              </a:rPr>
              <a:t>, 1998.</a:t>
            </a:r>
          </a:p>
          <a:p>
            <a:pPr marL="0" indent="0">
              <a:buNone/>
            </a:pPr>
            <a:r>
              <a:rPr lang="en-US" sz="1000" dirty="0">
                <a:latin typeface="Times New Roman" panose="02020603050405020304" pitchFamily="18" charset="0"/>
                <a:cs typeface="Times New Roman" panose="02020603050405020304" pitchFamily="18" charset="0"/>
              </a:rPr>
              <a:t>[11]	D. C. Montgomery, </a:t>
            </a:r>
            <a:r>
              <a:rPr lang="en-US" sz="1000" i="1" dirty="0">
                <a:latin typeface="Times New Roman" panose="02020603050405020304" pitchFamily="18" charset="0"/>
                <a:cs typeface="Times New Roman" panose="02020603050405020304" pitchFamily="18" charset="0"/>
              </a:rPr>
              <a:t>Applied statistics and probability for engineers</a:t>
            </a:r>
            <a:r>
              <a:rPr lang="en-US" sz="1000" dirty="0">
                <a:latin typeface="Times New Roman" panose="02020603050405020304" pitchFamily="18" charset="0"/>
                <a:cs typeface="Times New Roman" panose="02020603050405020304" pitchFamily="18" charset="0"/>
              </a:rPr>
              <a:t>, 5th ed.. Hoboken, NJ: Wiley, 2011.</a:t>
            </a:r>
          </a:p>
          <a:p>
            <a:pPr marL="0" indent="0">
              <a:buNone/>
            </a:pPr>
            <a:r>
              <a:rPr lang="en-US" sz="1000" dirty="0">
                <a:latin typeface="Times New Roman" panose="02020603050405020304" pitchFamily="18" charset="0"/>
                <a:cs typeface="Times New Roman" panose="02020603050405020304" pitchFamily="18" charset="0"/>
              </a:rPr>
              <a:t>[12]	J. F. MacGregor and T. </a:t>
            </a:r>
            <a:r>
              <a:rPr lang="en-US" sz="1000" dirty="0" err="1">
                <a:latin typeface="Times New Roman" panose="02020603050405020304" pitchFamily="18" charset="0"/>
                <a:cs typeface="Times New Roman" panose="02020603050405020304" pitchFamily="18" charset="0"/>
              </a:rPr>
              <a:t>Kourti</a:t>
            </a:r>
            <a:r>
              <a:rPr lang="en-US" sz="1000" dirty="0">
                <a:latin typeface="Times New Roman" panose="02020603050405020304" pitchFamily="18" charset="0"/>
                <a:cs typeface="Times New Roman" panose="02020603050405020304" pitchFamily="18" charset="0"/>
              </a:rPr>
              <a:t>, “Statistical process control of multivariate processes,” </a:t>
            </a:r>
            <a:r>
              <a:rPr lang="en-US" sz="1000" i="1" dirty="0">
                <a:latin typeface="Times New Roman" panose="02020603050405020304" pitchFamily="18" charset="0"/>
                <a:cs typeface="Times New Roman" panose="02020603050405020304" pitchFamily="18" charset="0"/>
              </a:rPr>
              <a:t>Control Eng. </a:t>
            </a:r>
            <a:r>
              <a:rPr lang="en-US" sz="1000" i="1" dirty="0" err="1">
                <a:latin typeface="Times New Roman" panose="02020603050405020304" pitchFamily="18" charset="0"/>
                <a:cs typeface="Times New Roman" panose="02020603050405020304" pitchFamily="18" charset="0"/>
              </a:rPr>
              <a:t>Pract</a:t>
            </a:r>
            <a:r>
              <a:rPr lang="en-US" sz="1000" i="1" dirty="0">
                <a:latin typeface="Times New Roman" panose="02020603050405020304" pitchFamily="18" charset="0"/>
                <a:cs typeface="Times New Roman" panose="02020603050405020304" pitchFamily="18" charset="0"/>
              </a:rPr>
              <a:t>.</a:t>
            </a:r>
            <a:r>
              <a:rPr lang="en-US" sz="1000" dirty="0">
                <a:latin typeface="Times New Roman" panose="02020603050405020304" pitchFamily="18" charset="0"/>
                <a:cs typeface="Times New Roman" panose="02020603050405020304" pitchFamily="18" charset="0"/>
              </a:rPr>
              <a:t>, 1995.</a:t>
            </a:r>
          </a:p>
          <a:p>
            <a:pPr marL="0" indent="0">
              <a:buNone/>
            </a:pPr>
            <a:r>
              <a:rPr lang="en-US" sz="1000" dirty="0">
                <a:latin typeface="Times New Roman" panose="02020603050405020304" pitchFamily="18" charset="0"/>
                <a:cs typeface="Times New Roman" panose="02020603050405020304" pitchFamily="18" charset="0"/>
              </a:rPr>
              <a:t>[13]	V. </a:t>
            </a:r>
            <a:r>
              <a:rPr lang="en-US" sz="1000" dirty="0" err="1">
                <a:latin typeface="Times New Roman" panose="02020603050405020304" pitchFamily="18" charset="0"/>
                <a:cs typeface="Times New Roman" panose="02020603050405020304" pitchFamily="18" charset="0"/>
              </a:rPr>
              <a:t>Vapnik</a:t>
            </a:r>
            <a:r>
              <a:rPr lang="en-US" sz="1000" dirty="0">
                <a:latin typeface="Times New Roman" panose="02020603050405020304" pitchFamily="18" charset="0"/>
                <a:cs typeface="Times New Roman" panose="02020603050405020304" pitchFamily="18" charset="0"/>
              </a:rPr>
              <a:t> and A. </a:t>
            </a:r>
            <a:r>
              <a:rPr lang="en-US" sz="1000" dirty="0" err="1">
                <a:latin typeface="Times New Roman" panose="02020603050405020304" pitchFamily="18" charset="0"/>
                <a:cs typeface="Times New Roman" panose="02020603050405020304" pitchFamily="18" charset="0"/>
              </a:rPr>
              <a:t>Vashist</a:t>
            </a:r>
            <a:r>
              <a:rPr lang="en-US" sz="1000" dirty="0">
                <a:latin typeface="Times New Roman" panose="02020603050405020304" pitchFamily="18" charset="0"/>
                <a:cs typeface="Times New Roman" panose="02020603050405020304" pitchFamily="18" charset="0"/>
              </a:rPr>
              <a:t>, “A new learning paradigm: Learning using privileged information,” </a:t>
            </a:r>
            <a:r>
              <a:rPr lang="en-US" sz="1000" i="1" dirty="0">
                <a:latin typeface="Times New Roman" panose="02020603050405020304" pitchFamily="18" charset="0"/>
                <a:cs typeface="Times New Roman" panose="02020603050405020304" pitchFamily="18" charset="0"/>
              </a:rPr>
              <a:t>Neural Networks</a:t>
            </a:r>
            <a:r>
              <a:rPr lang="en-US" sz="1000" dirty="0">
                <a:latin typeface="Times New Roman" panose="02020603050405020304" pitchFamily="18" charset="0"/>
                <a:cs typeface="Times New Roman" panose="02020603050405020304" pitchFamily="18" charset="0"/>
              </a:rPr>
              <a:t>, 2009.</a:t>
            </a:r>
          </a:p>
          <a:p>
            <a:pPr marL="0" indent="0">
              <a:buNone/>
            </a:pPr>
            <a:r>
              <a:rPr lang="en-US" sz="1000" dirty="0">
                <a:latin typeface="Times New Roman" panose="02020603050405020304" pitchFamily="18" charset="0"/>
                <a:cs typeface="Times New Roman" panose="02020603050405020304" pitchFamily="18" charset="0"/>
              </a:rPr>
              <a:t>[14]	J. Platt, “Fast Training of Support Vector Machines using Sequential Minimal Optimization,” in </a:t>
            </a:r>
            <a:r>
              <a:rPr lang="en-US" sz="1000" i="1" dirty="0">
                <a:latin typeface="Times New Roman" panose="02020603050405020304" pitchFamily="18" charset="0"/>
                <a:cs typeface="Times New Roman" panose="02020603050405020304" pitchFamily="18" charset="0"/>
              </a:rPr>
              <a:t>Advances in Kernel Methods --- Support 	Vector Learning</a:t>
            </a:r>
            <a:r>
              <a:rPr lang="en-US" sz="1000" dirty="0">
                <a:latin typeface="Times New Roman" panose="02020603050405020304" pitchFamily="18" charset="0"/>
                <a:cs typeface="Times New Roman" panose="02020603050405020304" pitchFamily="18" charset="0"/>
              </a:rPr>
              <a:t>, 1999.</a:t>
            </a:r>
          </a:p>
          <a:p>
            <a:pPr marL="0" indent="0">
              <a:buNone/>
            </a:pPr>
            <a:r>
              <a:rPr lang="en-US" sz="1000" dirty="0">
                <a:latin typeface="Times New Roman" panose="02020603050405020304" pitchFamily="18" charset="0"/>
                <a:cs typeface="Times New Roman" panose="02020603050405020304" pitchFamily="18" charset="0"/>
              </a:rPr>
              <a:t>[15]	X. L. Shafi Md </a:t>
            </a:r>
            <a:r>
              <a:rPr lang="en-US" sz="1000" dirty="0" err="1">
                <a:latin typeface="Times New Roman" panose="02020603050405020304" pitchFamily="18" charset="0"/>
                <a:cs typeface="Times New Roman" panose="02020603050405020304" pitchFamily="18" charset="0"/>
              </a:rPr>
              <a:t>Kawsar</a:t>
            </a:r>
            <a:r>
              <a:rPr lang="en-US" sz="1000" dirty="0">
                <a:latin typeface="Times New Roman" panose="02020603050405020304" pitchFamily="18" charset="0"/>
                <a:cs typeface="Times New Roman" panose="02020603050405020304" pitchFamily="18" charset="0"/>
              </a:rPr>
              <a:t> Zaman*, </a:t>
            </a:r>
            <a:r>
              <a:rPr lang="en-US" sz="1000" dirty="0" err="1">
                <a:latin typeface="Times New Roman" panose="02020603050405020304" pitchFamily="18" charset="0"/>
                <a:cs typeface="Times New Roman" panose="02020603050405020304" pitchFamily="18" charset="0"/>
              </a:rPr>
              <a:t>Hla</a:t>
            </a:r>
            <a:r>
              <a:rPr lang="en-US" sz="1000" dirty="0">
                <a:latin typeface="Times New Roman" panose="02020603050405020304" pitchFamily="18" charset="0"/>
                <a:cs typeface="Times New Roman" panose="02020603050405020304" pitchFamily="18" charset="0"/>
              </a:rPr>
              <a:t> U May </a:t>
            </a:r>
            <a:r>
              <a:rPr lang="en-US" sz="1000" dirty="0" err="1">
                <a:latin typeface="Times New Roman" panose="02020603050405020304" pitchFamily="18" charset="0"/>
                <a:cs typeface="Times New Roman" panose="02020603050405020304" pitchFamily="18" charset="0"/>
              </a:rPr>
              <a:t>Marma</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Borken</a:t>
            </a:r>
            <a:r>
              <a:rPr lang="en-US" sz="1000" dirty="0">
                <a:latin typeface="Times New Roman" panose="02020603050405020304" pitchFamily="18" charset="0"/>
                <a:cs typeface="Times New Roman" panose="02020603050405020304" pitchFamily="18" charset="0"/>
              </a:rPr>
              <a:t> Rotor Bar Fault Diagnosis for Induction Motors Using Power Spectral 	Density and Complex Continuous Wavelet Transform Methods.”</a:t>
            </a:r>
            <a:endParaRPr lang="en-CA" sz="1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34BB04E-0BD8-4990-B00E-7F148BD72B1F}"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1666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80" name="Round Diagonal Corner Rectangle 3">
            <a:extLst>
              <a:ext uri="{FF2B5EF4-FFF2-40B4-BE49-F238E27FC236}">
                <a16:creationId xmlns:a16="http://schemas.microsoft.com/office/drawing/2014/main" id="{92C3A6AD-A1D0-497F-9FBF-3308C273052C}"/>
              </a:ext>
            </a:extLst>
          </p:cNvPr>
          <p:cNvSpPr/>
          <p:nvPr/>
        </p:nvSpPr>
        <p:spPr>
          <a:xfrm>
            <a:off x="762000" y="533400"/>
            <a:ext cx="4724400" cy="577698"/>
          </a:xfrm>
          <a:prstGeom prst="round2DiagRect">
            <a:avLst>
              <a:gd name="adj1" fmla="val 50000"/>
              <a:gd name="adj2" fmla="val 0"/>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path path="circle">
              <a:fillToRect l="100000" b="100000"/>
            </a:path>
            <a:tileRect t="-100000" r="-100000"/>
          </a:gradFill>
          <a:ln>
            <a:no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2400" b="1" dirty="0">
                <a:solidFill>
                  <a:schemeClr val="tx1"/>
                </a:solidFill>
                <a:latin typeface="Times New Roman" panose="02020603050405020304" pitchFamily="18" charset="0"/>
                <a:cs typeface="Times New Roman" panose="02020603050405020304" pitchFamily="18" charset="0"/>
              </a:rPr>
              <a:t>1. Objectives</a:t>
            </a:r>
          </a:p>
        </p:txBody>
      </p:sp>
      <p:sp>
        <p:nvSpPr>
          <p:cNvPr id="81" name="Round Diagonal Corner Rectangle 3">
            <a:extLst>
              <a:ext uri="{FF2B5EF4-FFF2-40B4-BE49-F238E27FC236}">
                <a16:creationId xmlns:a16="http://schemas.microsoft.com/office/drawing/2014/main" id="{65DDC4FE-DDF6-409C-9315-E96B94B2D7E9}"/>
              </a:ext>
            </a:extLst>
          </p:cNvPr>
          <p:cNvSpPr/>
          <p:nvPr/>
        </p:nvSpPr>
        <p:spPr>
          <a:xfrm>
            <a:off x="1143000" y="1540994"/>
            <a:ext cx="4794884" cy="577698"/>
          </a:xfrm>
          <a:prstGeom prst="round2DiagRect">
            <a:avLst>
              <a:gd name="adj1" fmla="val 50000"/>
              <a:gd name="adj2" fmla="val 0"/>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path path="circle">
              <a:fillToRect l="100000" b="100000"/>
            </a:path>
            <a:tileRect t="-100000" r="-100000"/>
          </a:gradFill>
          <a:ln>
            <a:no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altLang="zh-CN" sz="2400" b="1" dirty="0">
                <a:solidFill>
                  <a:schemeClr val="tx1"/>
                </a:solidFill>
                <a:latin typeface="Times New Roman" pitchFamily="18" charset="0"/>
                <a:cs typeface="Times New Roman" pitchFamily="18" charset="0"/>
              </a:rPr>
              <a:t>2. Discrete Wavelet Transform</a:t>
            </a:r>
            <a:endParaRPr lang="en-US" altLang="zh-CN" sz="2400" b="1" dirty="0">
              <a:solidFill>
                <a:schemeClr val="tx1"/>
              </a:solidFill>
              <a:latin typeface="Times New Roman" pitchFamily="18" charset="0"/>
              <a:cs typeface="Times New Roman" pitchFamily="18" charset="0"/>
            </a:endParaRPr>
          </a:p>
        </p:txBody>
      </p:sp>
      <p:sp>
        <p:nvSpPr>
          <p:cNvPr id="82" name="Round Diagonal Corner Rectangle 3">
            <a:extLst>
              <a:ext uri="{FF2B5EF4-FFF2-40B4-BE49-F238E27FC236}">
                <a16:creationId xmlns:a16="http://schemas.microsoft.com/office/drawing/2014/main" id="{1C7B82B7-B0EB-4F00-8C80-5A2081E94FCA}"/>
              </a:ext>
            </a:extLst>
          </p:cNvPr>
          <p:cNvSpPr/>
          <p:nvPr/>
        </p:nvSpPr>
        <p:spPr>
          <a:xfrm>
            <a:off x="1752600" y="2548588"/>
            <a:ext cx="4794884" cy="577698"/>
          </a:xfrm>
          <a:prstGeom prst="round2DiagRect">
            <a:avLst>
              <a:gd name="adj1" fmla="val 50000"/>
              <a:gd name="adj2" fmla="val 0"/>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path path="circle">
              <a:fillToRect l="100000" b="100000"/>
            </a:path>
            <a:tileRect t="-100000" r="-100000"/>
          </a:gradFill>
          <a:ln>
            <a:no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altLang="zh-CN" sz="2400" b="1" dirty="0">
                <a:solidFill>
                  <a:schemeClr val="tx1"/>
                </a:solidFill>
                <a:latin typeface="Times New Roman" pitchFamily="18" charset="0"/>
                <a:cs typeface="Times New Roman" pitchFamily="18" charset="0"/>
              </a:rPr>
              <a:t>3. Support Vector Machine</a:t>
            </a:r>
            <a:endParaRPr lang="en-US" altLang="zh-CN" sz="2000" b="1" dirty="0">
              <a:solidFill>
                <a:schemeClr val="tx1"/>
              </a:solidFill>
              <a:latin typeface="Times New Roman" pitchFamily="18" charset="0"/>
              <a:cs typeface="Times New Roman" pitchFamily="18" charset="0"/>
            </a:endParaRPr>
          </a:p>
        </p:txBody>
      </p:sp>
      <p:sp>
        <p:nvSpPr>
          <p:cNvPr id="83" name="Round Diagonal Corner Rectangle 3">
            <a:extLst>
              <a:ext uri="{FF2B5EF4-FFF2-40B4-BE49-F238E27FC236}">
                <a16:creationId xmlns:a16="http://schemas.microsoft.com/office/drawing/2014/main" id="{A54865BD-E700-42B4-B80D-8C20BC7C17CB}"/>
              </a:ext>
            </a:extLst>
          </p:cNvPr>
          <p:cNvSpPr/>
          <p:nvPr/>
        </p:nvSpPr>
        <p:spPr>
          <a:xfrm>
            <a:off x="2286000" y="3556466"/>
            <a:ext cx="4876800" cy="672283"/>
          </a:xfrm>
          <a:prstGeom prst="round2DiagRect">
            <a:avLst>
              <a:gd name="adj1" fmla="val 50000"/>
              <a:gd name="adj2" fmla="val 0"/>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path path="circle">
              <a:fillToRect l="100000" b="100000"/>
            </a:path>
            <a:tileRect t="-100000" r="-100000"/>
          </a:gradFill>
          <a:ln>
            <a:no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altLang="zh-CN" sz="2400" b="1" dirty="0">
                <a:solidFill>
                  <a:schemeClr val="tx1"/>
                </a:solidFill>
                <a:latin typeface="Times New Roman" pitchFamily="18" charset="0"/>
                <a:cs typeface="Times New Roman" pitchFamily="18" charset="0"/>
              </a:rPr>
              <a:t>4. Methodology</a:t>
            </a:r>
            <a:endParaRPr lang="en-US" altLang="zh-CN" sz="2400" b="1" dirty="0">
              <a:solidFill>
                <a:schemeClr val="tx1"/>
              </a:solidFill>
              <a:latin typeface="Times New Roman" pitchFamily="18" charset="0"/>
              <a:cs typeface="Times New Roman" pitchFamily="18" charset="0"/>
            </a:endParaRPr>
          </a:p>
        </p:txBody>
      </p:sp>
      <p:sp>
        <p:nvSpPr>
          <p:cNvPr id="8" name="Round Diagonal Corner Rectangle 3">
            <a:extLst>
              <a:ext uri="{FF2B5EF4-FFF2-40B4-BE49-F238E27FC236}">
                <a16:creationId xmlns:a16="http://schemas.microsoft.com/office/drawing/2014/main" id="{230CF7BF-04B0-4113-AAF9-E053F2A74C3E}"/>
              </a:ext>
            </a:extLst>
          </p:cNvPr>
          <p:cNvSpPr/>
          <p:nvPr/>
        </p:nvSpPr>
        <p:spPr>
          <a:xfrm>
            <a:off x="3540442" y="5761392"/>
            <a:ext cx="4419600" cy="577698"/>
          </a:xfrm>
          <a:prstGeom prst="round2DiagRect">
            <a:avLst>
              <a:gd name="adj1" fmla="val 50000"/>
              <a:gd name="adj2" fmla="val 0"/>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path path="circle">
              <a:fillToRect l="100000" b="100000"/>
            </a:path>
            <a:tileRect t="-100000" r="-100000"/>
          </a:gradFill>
          <a:ln>
            <a:no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altLang="zh-CN" sz="2400" b="1" dirty="0">
                <a:solidFill>
                  <a:schemeClr val="tx1"/>
                </a:solidFill>
                <a:latin typeface="Times New Roman" pitchFamily="18" charset="0"/>
                <a:cs typeface="Times New Roman" pitchFamily="18" charset="0"/>
              </a:rPr>
              <a:t>5. Conclusion</a:t>
            </a:r>
            <a:endParaRPr lang="en-US" altLang="zh-CN" sz="2400" b="1" dirty="0">
              <a:solidFill>
                <a:schemeClr val="tx1"/>
              </a:solidFill>
              <a:latin typeface="Times New Roman" pitchFamily="18" charset="0"/>
              <a:cs typeface="Times New Roman" pitchFamily="18" charset="0"/>
            </a:endParaRPr>
          </a:p>
        </p:txBody>
      </p:sp>
      <p:sp>
        <p:nvSpPr>
          <p:cNvPr id="7" name="Round Diagonal Corner Rectangle 3">
            <a:extLst>
              <a:ext uri="{FF2B5EF4-FFF2-40B4-BE49-F238E27FC236}">
                <a16:creationId xmlns:a16="http://schemas.microsoft.com/office/drawing/2014/main" id="{83008806-076A-47CA-A0E3-3CD1DEAC9FC4}"/>
              </a:ext>
            </a:extLst>
          </p:cNvPr>
          <p:cNvSpPr/>
          <p:nvPr/>
        </p:nvSpPr>
        <p:spPr>
          <a:xfrm>
            <a:off x="2819400" y="4658929"/>
            <a:ext cx="4876800" cy="672283"/>
          </a:xfrm>
          <a:prstGeom prst="round2DiagRect">
            <a:avLst>
              <a:gd name="adj1" fmla="val 50000"/>
              <a:gd name="adj2" fmla="val 0"/>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path path="circle">
              <a:fillToRect l="100000" b="100000"/>
            </a:path>
            <a:tileRect t="-100000" r="-100000"/>
          </a:gradFill>
          <a:ln>
            <a:no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altLang="zh-CN" sz="2400" b="1" dirty="0">
                <a:solidFill>
                  <a:schemeClr val="tx1"/>
                </a:solidFill>
                <a:latin typeface="Times New Roman" pitchFamily="18" charset="0"/>
                <a:cs typeface="Times New Roman" pitchFamily="18" charset="0"/>
              </a:rPr>
              <a:t>5. Results</a:t>
            </a:r>
            <a:endParaRPr lang="en-US" altLang="zh-CN" sz="24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47738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34BB04E-0BD8-4990-B00E-7F148BD72B1F}" type="slidenum">
              <a:rPr lang="en-US" smtClean="0"/>
              <a:t>20</a:t>
            </a:fld>
            <a:endParaRPr lang="en-US"/>
          </a:p>
        </p:txBody>
      </p:sp>
      <p:sp>
        <p:nvSpPr>
          <p:cNvPr id="5" name="Content Placeholder 1"/>
          <p:cNvSpPr txBox="1">
            <a:spLocks/>
          </p:cNvSpPr>
          <p:nvPr/>
        </p:nvSpPr>
        <p:spPr>
          <a:xfrm>
            <a:off x="26233" y="1371600"/>
            <a:ext cx="8915400" cy="4572000"/>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14300" indent="0" algn="ctr">
              <a:buFont typeface="Arial" panose="020B0604020202020204" pitchFamily="34" charset="0"/>
              <a:buNone/>
            </a:pPr>
            <a:endParaRPr lang="en-GB" sz="8000" b="1" dirty="0">
              <a:latin typeface="Times New Roman" panose="02020603050405020304" pitchFamily="18" charset="0"/>
              <a:cs typeface="Times New Roman" panose="02020603050405020304" pitchFamily="18" charset="0"/>
            </a:endParaRPr>
          </a:p>
          <a:p>
            <a:pPr marL="114300" indent="0" algn="ctr">
              <a:buFont typeface="Arial" panose="020B0604020202020204" pitchFamily="34" charset="0"/>
              <a:buNone/>
            </a:pPr>
            <a:r>
              <a:rPr lang="en-GB" sz="8000" b="1" dirty="0">
                <a:latin typeface="Times New Roman" panose="02020603050405020304" pitchFamily="18" charset="0"/>
                <a:cs typeface="Times New Roman" panose="02020603050405020304" pitchFamily="18" charset="0"/>
              </a:rPr>
              <a:t>Questions</a:t>
            </a:r>
            <a:r>
              <a:rPr lang="en-GB" sz="96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488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3200"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762000" y="1600200"/>
            <a:ext cx="7886700" cy="4351338"/>
          </a:xfrm>
        </p:spPr>
        <p:txBody>
          <a:bodyPr>
            <a:normAutofit/>
          </a:bodyPr>
          <a:lstStyle/>
          <a:p>
            <a:pPr lvl="0"/>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Train Support Vector Machine (SVM) model using offline data.</a:t>
            </a:r>
          </a:p>
          <a:p>
            <a:pPr marL="0" lvl="0" indent="0">
              <a:buNone/>
            </a:pPr>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To detect, identify and isolate two kinds of faults in induction motor.</a:t>
            </a:r>
          </a:p>
          <a:p>
            <a:pPr lvl="0"/>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Implementation of the trained SVM model to detect faults in online system in future work. </a:t>
            </a:r>
          </a:p>
        </p:txBody>
      </p:sp>
      <p:sp>
        <p:nvSpPr>
          <p:cNvPr id="4" name="Slide Number Placeholder 3"/>
          <p:cNvSpPr>
            <a:spLocks noGrp="1"/>
          </p:cNvSpPr>
          <p:nvPr>
            <p:ph type="sldNum" sz="quarter" idx="12"/>
          </p:nvPr>
        </p:nvSpPr>
        <p:spPr/>
        <p:txBody>
          <a:bodyPr/>
          <a:lstStyle/>
          <a:p>
            <a:fld id="{D34BB04E-0BD8-4990-B00E-7F148BD72B1F}"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906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0373" y="189144"/>
            <a:ext cx="7886700" cy="1325563"/>
          </a:xfrm>
        </p:spPr>
        <p:txBody>
          <a:bodyPr>
            <a:noAutofit/>
          </a:bodyPr>
          <a:lstStyle/>
          <a:p>
            <a:pPr algn="ctr"/>
            <a:r>
              <a:rPr lang="en-GB" altLang="zh-CN" sz="2800" b="1" dirty="0">
                <a:latin typeface="Times New Roman" pitchFamily="18" charset="0"/>
                <a:cs typeface="Times New Roman" pitchFamily="18" charset="0"/>
              </a:rPr>
              <a:t>DISCRETE WAVELET TRANSFORM</a:t>
            </a:r>
            <a:endParaRPr lang="en-US" sz="18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34BB04E-0BD8-4990-B00E-7F148BD72B1F}"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
        <p:nvSpPr>
          <p:cNvPr id="13" name="Rectangle 14">
            <a:extLst>
              <a:ext uri="{FF2B5EF4-FFF2-40B4-BE49-F238E27FC236}">
                <a16:creationId xmlns:a16="http://schemas.microsoft.com/office/drawing/2014/main" id="{AB4188AF-476A-4E70-BE57-E09B0BBD1D13}"/>
              </a:ext>
            </a:extLst>
          </p:cNvPr>
          <p:cNvSpPr>
            <a:spLocks noChangeArrowheads="1"/>
          </p:cNvSpPr>
          <p:nvPr/>
        </p:nvSpPr>
        <p:spPr bwMode="auto">
          <a:xfrm>
            <a:off x="990600" y="205096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3" name="Rectangle 9">
            <a:extLst>
              <a:ext uri="{FF2B5EF4-FFF2-40B4-BE49-F238E27FC236}">
                <a16:creationId xmlns:a16="http://schemas.microsoft.com/office/drawing/2014/main" id="{F2579D9A-57B3-47D3-9D20-31750A44EE5D}"/>
              </a:ext>
            </a:extLst>
          </p:cNvPr>
          <p:cNvSpPr>
            <a:spLocks noChangeArrowheads="1"/>
          </p:cNvSpPr>
          <p:nvPr/>
        </p:nvSpPr>
        <p:spPr bwMode="auto">
          <a:xfrm>
            <a:off x="228600" y="1970939"/>
            <a:ext cx="96709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12AF621-7148-4A32-B597-8CE8F2EEEA64}"/>
                  </a:ext>
                </a:extLst>
              </p:cNvPr>
              <p:cNvSpPr txBox="1"/>
              <p:nvPr/>
            </p:nvSpPr>
            <p:spPr>
              <a:xfrm>
                <a:off x="838200" y="1752600"/>
                <a:ext cx="7848600" cy="3996543"/>
              </a:xfrm>
              <a:prstGeom prst="rect">
                <a:avLst/>
              </a:prstGeom>
              <a:noFill/>
            </p:spPr>
            <p:txBody>
              <a:bodyPr wrap="square" rtlCol="0">
                <a:spAutoFit/>
              </a:bodyPr>
              <a:lstStyle/>
              <a:p>
                <a:pPr marL="285750" indent="-285750">
                  <a:buFont typeface="Arial" panose="020B0604020202020204" pitchFamily="34" charset="0"/>
                  <a:buChar char="•"/>
                </a:pPr>
                <a:r>
                  <a:rPr lang="en-US" dirty="0"/>
                  <a:t>Wavelet transform is not only limited to single function in all frequency components. It can decompose a signal into wavelet which will be in time-frequency analysis [4], [5]. </a:t>
                </a:r>
              </a:p>
              <a:p>
                <a:endParaRPr lang="en-US" dirty="0"/>
              </a:p>
              <a:p>
                <a:pPr marL="285750" indent="-285750">
                  <a:buFont typeface="Arial" panose="020B0604020202020204" pitchFamily="34" charset="0"/>
                  <a:buChar char="•"/>
                </a:pPr>
                <a:r>
                  <a:rPr lang="en-US" dirty="0"/>
                  <a:t>The signal decomposition using DWT into sets of wavelets takes place. Each wavelet contains original signal at particular frequency band and wavelet signal reflects the time evolution of the frequency components of the original signal [5].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Due to decomposition two coefficient, namely, approximation coefficient </a:t>
                </a:r>
                <a14:m>
                  <m:oMath xmlns:m="http://schemas.openxmlformats.org/officeDocument/2006/math">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oMath>
                </a14:m>
                <a:r>
                  <a:rPr lang="en-US" dirty="0"/>
                  <a:t> and detail coefficient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𝑗</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oMath>
                </a14:m>
                <a:r>
                  <a:rPr lang="en-US" dirty="0"/>
                  <a:t> can be determined.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decomposition sequence stage has two filters i.e. low-pass filter (LPF) and high pass filter (HPF). </a:t>
                </a:r>
              </a:p>
            </p:txBody>
          </p:sp>
        </mc:Choice>
        <mc:Fallback xmlns="">
          <p:sp>
            <p:nvSpPr>
              <p:cNvPr id="4" name="TextBox 3">
                <a:extLst>
                  <a:ext uri="{FF2B5EF4-FFF2-40B4-BE49-F238E27FC236}">
                    <a16:creationId xmlns:a16="http://schemas.microsoft.com/office/drawing/2014/main" id="{C12AF621-7148-4A32-B597-8CE8F2EEEA64}"/>
                  </a:ext>
                </a:extLst>
              </p:cNvPr>
              <p:cNvSpPr txBox="1">
                <a:spLocks noRot="1" noChangeAspect="1" noMove="1" noResize="1" noEditPoints="1" noAdjustHandles="1" noChangeArrowheads="1" noChangeShapeType="1" noTextEdit="1"/>
              </p:cNvSpPr>
              <p:nvPr/>
            </p:nvSpPr>
            <p:spPr>
              <a:xfrm>
                <a:off x="838200" y="1752600"/>
                <a:ext cx="7848600" cy="3996543"/>
              </a:xfrm>
              <a:prstGeom prst="rect">
                <a:avLst/>
              </a:prstGeom>
              <a:blipFill>
                <a:blip r:embed="rId2"/>
                <a:stretch>
                  <a:fillRect l="-544" t="-916" r="-932" b="-1374"/>
                </a:stretch>
              </a:blipFill>
            </p:spPr>
            <p:txBody>
              <a:bodyPr/>
              <a:lstStyle/>
              <a:p>
                <a:r>
                  <a:rPr lang="en-US">
                    <a:noFill/>
                  </a:rPr>
                  <a:t> </a:t>
                </a:r>
              </a:p>
            </p:txBody>
          </p:sp>
        </mc:Fallback>
      </mc:AlternateContent>
    </p:spTree>
    <p:extLst>
      <p:ext uri="{BB962C8B-B14F-4D97-AF65-F5344CB8AC3E}">
        <p14:creationId xmlns:p14="http://schemas.microsoft.com/office/powerpoint/2010/main" val="346157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0373" y="189144"/>
            <a:ext cx="7886700" cy="1325563"/>
          </a:xfrm>
        </p:spPr>
        <p:txBody>
          <a:bodyPr>
            <a:noAutofit/>
          </a:bodyPr>
          <a:lstStyle/>
          <a:p>
            <a:pPr algn="ctr"/>
            <a:r>
              <a:rPr lang="en-GB" altLang="zh-CN" sz="2800" b="1" dirty="0">
                <a:latin typeface="Times New Roman" pitchFamily="18" charset="0"/>
                <a:cs typeface="Times New Roman" pitchFamily="18" charset="0"/>
              </a:rPr>
              <a:t>DISCRETE WAVELET TRANSFORM</a:t>
            </a:r>
            <a:endParaRPr lang="en-US" sz="18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34BB04E-0BD8-4990-B00E-7F148BD72B1F}"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
        <p:nvSpPr>
          <p:cNvPr id="13" name="Rectangle 14">
            <a:extLst>
              <a:ext uri="{FF2B5EF4-FFF2-40B4-BE49-F238E27FC236}">
                <a16:creationId xmlns:a16="http://schemas.microsoft.com/office/drawing/2014/main" id="{AB4188AF-476A-4E70-BE57-E09B0BBD1D13}"/>
              </a:ext>
            </a:extLst>
          </p:cNvPr>
          <p:cNvSpPr>
            <a:spLocks noChangeArrowheads="1"/>
          </p:cNvSpPr>
          <p:nvPr/>
        </p:nvSpPr>
        <p:spPr bwMode="auto">
          <a:xfrm>
            <a:off x="990600" y="205096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3" name="Rectangle 9">
            <a:extLst>
              <a:ext uri="{FF2B5EF4-FFF2-40B4-BE49-F238E27FC236}">
                <a16:creationId xmlns:a16="http://schemas.microsoft.com/office/drawing/2014/main" id="{F2579D9A-57B3-47D3-9D20-31750A44EE5D}"/>
              </a:ext>
            </a:extLst>
          </p:cNvPr>
          <p:cNvSpPr>
            <a:spLocks noChangeArrowheads="1"/>
          </p:cNvSpPr>
          <p:nvPr/>
        </p:nvSpPr>
        <p:spPr bwMode="auto">
          <a:xfrm>
            <a:off x="228600" y="1970939"/>
            <a:ext cx="96709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pic>
        <p:nvPicPr>
          <p:cNvPr id="8" name="Picture 7" descr="A picture containing electronics&#10;&#10;Description automatically generated">
            <a:extLst>
              <a:ext uri="{FF2B5EF4-FFF2-40B4-BE49-F238E27FC236}">
                <a16:creationId xmlns:a16="http://schemas.microsoft.com/office/drawing/2014/main" id="{77AD2C4C-FB85-4761-A5B7-AD0E04ACBE87}"/>
              </a:ext>
            </a:extLst>
          </p:cNvPr>
          <p:cNvPicPr/>
          <p:nvPr/>
        </p:nvPicPr>
        <p:blipFill>
          <a:blip r:embed="rId2">
            <a:extLst>
              <a:ext uri="{28A0092B-C50C-407E-A947-70E740481C1C}">
                <a14:useLocalDpi xmlns:a14="http://schemas.microsoft.com/office/drawing/2010/main" val="0"/>
              </a:ext>
            </a:extLst>
          </a:blip>
          <a:stretch>
            <a:fillRect/>
          </a:stretch>
        </p:blipFill>
        <p:spPr>
          <a:xfrm>
            <a:off x="1498355" y="1447800"/>
            <a:ext cx="6147289" cy="3716671"/>
          </a:xfrm>
          <a:prstGeom prst="rect">
            <a:avLst/>
          </a:prstGeom>
        </p:spPr>
      </p:pic>
      <p:sp>
        <p:nvSpPr>
          <p:cNvPr id="7" name="Rectangle 6">
            <a:extLst>
              <a:ext uri="{FF2B5EF4-FFF2-40B4-BE49-F238E27FC236}">
                <a16:creationId xmlns:a16="http://schemas.microsoft.com/office/drawing/2014/main" id="{0D1071AF-EE23-4831-97B6-94F54652C78D}"/>
              </a:ext>
            </a:extLst>
          </p:cNvPr>
          <p:cNvSpPr/>
          <p:nvPr/>
        </p:nvSpPr>
        <p:spPr>
          <a:xfrm>
            <a:off x="2286000" y="5550474"/>
            <a:ext cx="4572000" cy="646331"/>
          </a:xfrm>
          <a:prstGeom prst="rect">
            <a:avLst/>
          </a:prstGeom>
        </p:spPr>
        <p:txBody>
          <a:bodyPr>
            <a:spAutoFit/>
          </a:bodyPr>
          <a:lstStyle/>
          <a:p>
            <a:pPr algn="ctr"/>
            <a:r>
              <a:rPr lang="en-US" dirty="0">
                <a:latin typeface="Times New Roman" panose="02020603050405020304" pitchFamily="18" charset="0"/>
                <a:ea typeface="Calibri" panose="020F0502020204030204" pitchFamily="34" charset="0"/>
              </a:rPr>
              <a:t>Decomposition of original signal into set of wavelets</a:t>
            </a:r>
            <a:endParaRPr lang="en-US" dirty="0"/>
          </a:p>
        </p:txBody>
      </p:sp>
    </p:spTree>
    <p:extLst>
      <p:ext uri="{BB962C8B-B14F-4D97-AF65-F5344CB8AC3E}">
        <p14:creationId xmlns:p14="http://schemas.microsoft.com/office/powerpoint/2010/main" val="1343929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82019" y="228600"/>
            <a:ext cx="7886700" cy="868363"/>
          </a:xfrm>
        </p:spPr>
        <p:txBody>
          <a:bodyPr>
            <a:noAutofit/>
          </a:bodyPr>
          <a:lstStyle/>
          <a:p>
            <a:pPr algn="ctr"/>
            <a:r>
              <a:rPr lang="en-GB" altLang="zh-CN" sz="2800" b="1" dirty="0">
                <a:latin typeface="Times New Roman" pitchFamily="18" charset="0"/>
                <a:cs typeface="Times New Roman" pitchFamily="18" charset="0"/>
              </a:rPr>
              <a:t>SUPPORT VECTOR MACHINE</a:t>
            </a:r>
            <a:endParaRPr lang="en-US" sz="1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34BB04E-0BD8-4990-B00E-7F148BD72B1F}"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13" name="Rectangle 14">
            <a:extLst>
              <a:ext uri="{FF2B5EF4-FFF2-40B4-BE49-F238E27FC236}">
                <a16:creationId xmlns:a16="http://schemas.microsoft.com/office/drawing/2014/main" id="{AB4188AF-476A-4E70-BE57-E09B0BBD1D13}"/>
              </a:ext>
            </a:extLst>
          </p:cNvPr>
          <p:cNvSpPr>
            <a:spLocks noChangeArrowheads="1"/>
          </p:cNvSpPr>
          <p:nvPr/>
        </p:nvSpPr>
        <p:spPr bwMode="auto">
          <a:xfrm>
            <a:off x="990600" y="205096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169289-49AC-4B11-8844-9EB1475923DB}"/>
              </a:ext>
            </a:extLst>
          </p:cNvPr>
          <p:cNvSpPr txBox="1"/>
          <p:nvPr/>
        </p:nvSpPr>
        <p:spPr>
          <a:xfrm>
            <a:off x="762000" y="1600200"/>
            <a:ext cx="775335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Support Vector Machines (SVM) are classification and regression tool which have been derived from statistical learning theory.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success of SVMs starts when they do not require an estimation of statistical distributions of classes to carry out the classification task, but they define the classification model by exploiting the concept of margin maximization [10].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Compared to other approaches such as Artificial Neuron Network, SVMs exhibit higher generalization capability.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this project kernel function of SVMs used.</a:t>
            </a:r>
          </a:p>
        </p:txBody>
      </p:sp>
    </p:spTree>
    <p:extLst>
      <p:ext uri="{BB962C8B-B14F-4D97-AF65-F5344CB8AC3E}">
        <p14:creationId xmlns:p14="http://schemas.microsoft.com/office/powerpoint/2010/main" val="362710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4394-CE28-48A5-8298-EEFC491E5B87}"/>
              </a:ext>
            </a:extLst>
          </p:cNvPr>
          <p:cNvSpPr>
            <a:spLocks noGrp="1"/>
          </p:cNvSpPr>
          <p:nvPr>
            <p:ph type="title"/>
          </p:nvPr>
        </p:nvSpPr>
        <p:spPr>
          <a:xfrm>
            <a:off x="628650" y="1080657"/>
            <a:ext cx="7886700" cy="868363"/>
          </a:xfrm>
        </p:spPr>
        <p:txBody>
          <a:bodyPr>
            <a:noAutofit/>
          </a:bodyPr>
          <a:lstStyle/>
          <a:p>
            <a:pPr algn="ct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FE92670-8493-4D77-8FC4-D9C0721481D0}"/>
              </a:ext>
            </a:extLst>
          </p:cNvPr>
          <p:cNvSpPr>
            <a:spLocks noGrp="1"/>
          </p:cNvSpPr>
          <p:nvPr>
            <p:ph type="sldNum" sz="quarter" idx="12"/>
          </p:nvPr>
        </p:nvSpPr>
        <p:spPr/>
        <p:txBody>
          <a:bodyPr/>
          <a:lstStyle/>
          <a:p>
            <a:fld id="{D34BB04E-0BD8-4990-B00E-7F148BD72B1F}"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338CF25-6CB0-4844-8874-2DA6E458DFF1}"/>
              </a:ext>
            </a:extLst>
          </p:cNvPr>
          <p:cNvSpPr txBox="1"/>
          <p:nvPr/>
        </p:nvSpPr>
        <p:spPr>
          <a:xfrm>
            <a:off x="3206882" y="625184"/>
            <a:ext cx="273023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METHODOLOGY</a:t>
            </a:r>
          </a:p>
        </p:txBody>
      </p:sp>
      <p:sp>
        <p:nvSpPr>
          <p:cNvPr id="5" name="TextBox 4">
            <a:extLst>
              <a:ext uri="{FF2B5EF4-FFF2-40B4-BE49-F238E27FC236}">
                <a16:creationId xmlns:a16="http://schemas.microsoft.com/office/drawing/2014/main" id="{AA06A97E-52EE-4509-A00B-740BE3411ADA}"/>
              </a:ext>
            </a:extLst>
          </p:cNvPr>
          <p:cNvSpPr txBox="1"/>
          <p:nvPr/>
        </p:nvSpPr>
        <p:spPr>
          <a:xfrm>
            <a:off x="628650" y="1807025"/>
            <a:ext cx="432435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Collected data (90,000 data points of phase 2 current signal &amp; 90,000 data points of z-axis vibration) is divided into 10 different sets, respectively.</a:t>
            </a:r>
          </a:p>
          <a:p>
            <a:endParaRPr lang="en-US" dirty="0"/>
          </a:p>
          <a:p>
            <a:pPr marL="285750" indent="-285750">
              <a:buFont typeface="Arial" panose="020B0604020202020204" pitchFamily="34" charset="0"/>
              <a:buChar char="•"/>
            </a:pPr>
            <a:r>
              <a:rPr lang="en-US" dirty="0"/>
              <a:t>In each set DWT is applied to convert it into the frequency domain and extract the features of it.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train the data-driven model using different sets of data, each set consist of healthy, broken rotor fault and bearing fault.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0FE829EF-3EE1-4512-9C05-1E39087898E7}"/>
              </a:ext>
            </a:extLst>
          </p:cNvPr>
          <p:cNvSpPr txBox="1"/>
          <p:nvPr/>
        </p:nvSpPr>
        <p:spPr>
          <a:xfrm>
            <a:off x="5357292" y="6047406"/>
            <a:ext cx="2242345" cy="369332"/>
          </a:xfrm>
          <a:prstGeom prst="rect">
            <a:avLst/>
          </a:prstGeom>
          <a:noFill/>
        </p:spPr>
        <p:txBody>
          <a:bodyPr wrap="none" rtlCol="0">
            <a:spAutoFit/>
          </a:bodyPr>
          <a:lstStyle/>
          <a:p>
            <a:r>
              <a:rPr lang="en-US" dirty="0"/>
              <a:t>Offline model training</a:t>
            </a:r>
          </a:p>
        </p:txBody>
      </p:sp>
      <p:pic>
        <p:nvPicPr>
          <p:cNvPr id="8" name="Picture 7" descr="A screenshot of a cell phone&#10;&#10;Description automatically generated">
            <a:extLst>
              <a:ext uri="{FF2B5EF4-FFF2-40B4-BE49-F238E27FC236}">
                <a16:creationId xmlns:a16="http://schemas.microsoft.com/office/drawing/2014/main" id="{3392B08B-60A9-45DB-8BED-DC14378AD0EF}"/>
              </a:ext>
            </a:extLst>
          </p:cNvPr>
          <p:cNvPicPr/>
          <p:nvPr/>
        </p:nvPicPr>
        <p:blipFill>
          <a:blip r:embed="rId2">
            <a:extLst>
              <a:ext uri="{28A0092B-C50C-407E-A947-70E740481C1C}">
                <a14:useLocalDpi xmlns:a14="http://schemas.microsoft.com/office/drawing/2010/main" val="0"/>
              </a:ext>
            </a:extLst>
          </a:blip>
          <a:stretch>
            <a:fillRect/>
          </a:stretch>
        </p:blipFill>
        <p:spPr>
          <a:xfrm>
            <a:off x="5113346" y="1514838"/>
            <a:ext cx="2730236" cy="4524315"/>
          </a:xfrm>
          <a:prstGeom prst="rect">
            <a:avLst/>
          </a:prstGeom>
        </p:spPr>
      </p:pic>
    </p:spTree>
    <p:extLst>
      <p:ext uri="{BB962C8B-B14F-4D97-AF65-F5344CB8AC3E}">
        <p14:creationId xmlns:p14="http://schemas.microsoft.com/office/powerpoint/2010/main" val="401481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4394-CE28-48A5-8298-EEFC491E5B87}"/>
              </a:ext>
            </a:extLst>
          </p:cNvPr>
          <p:cNvSpPr>
            <a:spLocks noGrp="1"/>
          </p:cNvSpPr>
          <p:nvPr>
            <p:ph type="title"/>
          </p:nvPr>
        </p:nvSpPr>
        <p:spPr>
          <a:xfrm>
            <a:off x="628650" y="1080657"/>
            <a:ext cx="7886700" cy="868363"/>
          </a:xfrm>
        </p:spPr>
        <p:txBody>
          <a:bodyPr>
            <a:noAutofit/>
          </a:bodyPr>
          <a:lstStyle/>
          <a:p>
            <a:pPr algn="ct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FE92670-8493-4D77-8FC4-D9C0721481D0}"/>
              </a:ext>
            </a:extLst>
          </p:cNvPr>
          <p:cNvSpPr>
            <a:spLocks noGrp="1"/>
          </p:cNvSpPr>
          <p:nvPr>
            <p:ph type="sldNum" sz="quarter" idx="12"/>
          </p:nvPr>
        </p:nvSpPr>
        <p:spPr/>
        <p:txBody>
          <a:bodyPr/>
          <a:lstStyle/>
          <a:p>
            <a:fld id="{D34BB04E-0BD8-4990-B00E-7F148BD72B1F}"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338CF25-6CB0-4844-8874-2DA6E458DFF1}"/>
              </a:ext>
            </a:extLst>
          </p:cNvPr>
          <p:cNvSpPr txBox="1"/>
          <p:nvPr/>
        </p:nvSpPr>
        <p:spPr>
          <a:xfrm>
            <a:off x="3113097" y="513941"/>
            <a:ext cx="273023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METHODOLOGY</a:t>
            </a:r>
          </a:p>
        </p:txBody>
      </p:sp>
      <p:sp>
        <p:nvSpPr>
          <p:cNvPr id="5" name="TextBox 4">
            <a:extLst>
              <a:ext uri="{FF2B5EF4-FFF2-40B4-BE49-F238E27FC236}">
                <a16:creationId xmlns:a16="http://schemas.microsoft.com/office/drawing/2014/main" id="{AA06A97E-52EE-4509-A00B-740BE3411ADA}"/>
              </a:ext>
            </a:extLst>
          </p:cNvPr>
          <p:cNvSpPr txBox="1"/>
          <p:nvPr/>
        </p:nvSpPr>
        <p:spPr>
          <a:xfrm>
            <a:off x="762000" y="1514838"/>
            <a:ext cx="78867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Wavelet Analyzer application in MATLAB is used to perform DWT on the experimental data obtained from [DWT].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set of data of phase 2 current is analyzed and statistical features are collected, consisting of healthy data (10 sets of data), bearing fault (10 sets of data) and broken rotor bar fault (10 dets of data). Similarly, for z-axis vibration data, the same procedure has been applied.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Rectangle 5">
            <a:extLst>
              <a:ext uri="{FF2B5EF4-FFF2-40B4-BE49-F238E27FC236}">
                <a16:creationId xmlns:a16="http://schemas.microsoft.com/office/drawing/2014/main" id="{1759D562-BB2E-4E6B-B4AF-70EFDE5B4BBB}"/>
              </a:ext>
            </a:extLst>
          </p:cNvPr>
          <p:cNvSpPr>
            <a:spLocks noChangeArrowheads="1"/>
          </p:cNvSpPr>
          <p:nvPr/>
        </p:nvSpPr>
        <p:spPr bwMode="auto">
          <a:xfrm>
            <a:off x="1277815" y="4185442"/>
            <a:ext cx="914400" cy="9144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One dimensional </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cxnSp>
        <p:nvCxnSpPr>
          <p:cNvPr id="9" name="Straight Arrow Connector 8">
            <a:extLst>
              <a:ext uri="{FF2B5EF4-FFF2-40B4-BE49-F238E27FC236}">
                <a16:creationId xmlns:a16="http://schemas.microsoft.com/office/drawing/2014/main" id="{1435AE2F-CEF2-4959-8AA7-3FBB99F3A021}"/>
              </a:ext>
            </a:extLst>
          </p:cNvPr>
          <p:cNvCxnSpPr/>
          <p:nvPr/>
        </p:nvCxnSpPr>
        <p:spPr>
          <a:xfrm>
            <a:off x="2209800" y="4654145"/>
            <a:ext cx="3505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1CAAD24-E2D6-418C-9E42-6A47F4009185}"/>
              </a:ext>
            </a:extLst>
          </p:cNvPr>
          <p:cNvSpPr>
            <a:spLocks noChangeArrowheads="1"/>
          </p:cNvSpPr>
          <p:nvPr/>
        </p:nvSpPr>
        <p:spPr bwMode="auto">
          <a:xfrm>
            <a:off x="2560320" y="4185442"/>
            <a:ext cx="914400" cy="9144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Wavelet 1D </a:t>
            </a:r>
            <a:endParaRPr kumimoji="0" lang="en-CA" altLang="en-US" sz="1800" b="0" i="0" u="none" strike="noStrike" cap="none" normalizeH="0" baseline="0">
              <a:ln>
                <a:noFill/>
              </a:ln>
              <a:solidFill>
                <a:schemeClr val="tx1"/>
              </a:solidFill>
              <a:effectLst/>
              <a:latin typeface="Arial" panose="020B0604020202020204" pitchFamily="34" charset="0"/>
            </a:endParaRPr>
          </a:p>
        </p:txBody>
      </p:sp>
      <p:cxnSp>
        <p:nvCxnSpPr>
          <p:cNvPr id="11" name="Straight Arrow Connector 10">
            <a:extLst>
              <a:ext uri="{FF2B5EF4-FFF2-40B4-BE49-F238E27FC236}">
                <a16:creationId xmlns:a16="http://schemas.microsoft.com/office/drawing/2014/main" id="{133ED074-2D8B-4CF1-96B8-E2AC4F89688D}"/>
              </a:ext>
            </a:extLst>
          </p:cNvPr>
          <p:cNvCxnSpPr/>
          <p:nvPr/>
        </p:nvCxnSpPr>
        <p:spPr>
          <a:xfrm>
            <a:off x="3469807" y="4691720"/>
            <a:ext cx="3505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F60AB036-3E08-49F9-8F02-CB64B1CFA682}"/>
              </a:ext>
            </a:extLst>
          </p:cNvPr>
          <p:cNvSpPr>
            <a:spLocks noChangeArrowheads="1"/>
          </p:cNvSpPr>
          <p:nvPr/>
        </p:nvSpPr>
        <p:spPr bwMode="auto">
          <a:xfrm>
            <a:off x="3822944" y="4196945"/>
            <a:ext cx="914400" cy="9144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Db4 level 6</a:t>
            </a:r>
            <a:endParaRPr kumimoji="0" lang="en-CA" altLang="en-US" sz="1800" b="0" i="0" u="none" strike="noStrike" cap="none" normalizeH="0" baseline="0">
              <a:ln>
                <a:noFill/>
              </a:ln>
              <a:solidFill>
                <a:schemeClr val="tx1"/>
              </a:solidFill>
              <a:effectLst/>
              <a:latin typeface="Arial" panose="020B0604020202020204" pitchFamily="34" charset="0"/>
            </a:endParaRPr>
          </a:p>
        </p:txBody>
      </p:sp>
      <p:cxnSp>
        <p:nvCxnSpPr>
          <p:cNvPr id="13" name="Straight Arrow Connector 12">
            <a:extLst>
              <a:ext uri="{FF2B5EF4-FFF2-40B4-BE49-F238E27FC236}">
                <a16:creationId xmlns:a16="http://schemas.microsoft.com/office/drawing/2014/main" id="{DE575F9D-45F4-4B75-8F3A-2C19446953FD}"/>
              </a:ext>
            </a:extLst>
          </p:cNvPr>
          <p:cNvCxnSpPr/>
          <p:nvPr/>
        </p:nvCxnSpPr>
        <p:spPr>
          <a:xfrm>
            <a:off x="4735843" y="4691720"/>
            <a:ext cx="3505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C7D5F5B-E307-4645-9F5F-1FB2333B35B4}"/>
              </a:ext>
            </a:extLst>
          </p:cNvPr>
          <p:cNvSpPr>
            <a:spLocks noChangeArrowheads="1"/>
          </p:cNvSpPr>
          <p:nvPr/>
        </p:nvSpPr>
        <p:spPr bwMode="auto">
          <a:xfrm>
            <a:off x="5111872" y="4192412"/>
            <a:ext cx="914400" cy="9144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Statistics</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9A6C2D26-0CCB-45AB-A578-72CC3D29AA0B}"/>
              </a:ext>
            </a:extLst>
          </p:cNvPr>
          <p:cNvSpPr>
            <a:spLocks noChangeArrowheads="1"/>
          </p:cNvSpPr>
          <p:nvPr/>
        </p:nvSpPr>
        <p:spPr bwMode="auto">
          <a:xfrm>
            <a:off x="6400800" y="4205212"/>
            <a:ext cx="914400" cy="9144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Synthesized signal</a:t>
            </a:r>
            <a:endParaRPr kumimoji="0" lang="en-CA" altLang="en-US" sz="1800" b="0" i="0" u="none" strike="noStrike" cap="none" normalizeH="0" baseline="0">
              <a:ln>
                <a:noFill/>
              </a:ln>
              <a:solidFill>
                <a:schemeClr val="tx1"/>
              </a:solidFill>
              <a:effectLst/>
              <a:latin typeface="Arial" panose="020B0604020202020204" pitchFamily="34" charset="0"/>
            </a:endParaRPr>
          </a:p>
        </p:txBody>
      </p:sp>
      <p:cxnSp>
        <p:nvCxnSpPr>
          <p:cNvPr id="16" name="Straight Arrow Connector 15">
            <a:extLst>
              <a:ext uri="{FF2B5EF4-FFF2-40B4-BE49-F238E27FC236}">
                <a16:creationId xmlns:a16="http://schemas.microsoft.com/office/drawing/2014/main" id="{055A4234-4DA0-4301-B035-9DDFBBE98930}"/>
              </a:ext>
            </a:extLst>
          </p:cNvPr>
          <p:cNvCxnSpPr/>
          <p:nvPr/>
        </p:nvCxnSpPr>
        <p:spPr>
          <a:xfrm>
            <a:off x="6050280" y="4691720"/>
            <a:ext cx="3505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6">
            <a:extLst>
              <a:ext uri="{FF2B5EF4-FFF2-40B4-BE49-F238E27FC236}">
                <a16:creationId xmlns:a16="http://schemas.microsoft.com/office/drawing/2014/main" id="{6321676F-5D89-4443-BE6C-10076A3340BD}"/>
              </a:ext>
            </a:extLst>
          </p:cNvPr>
          <p:cNvSpPr>
            <a:spLocks noChangeArrowheads="1"/>
          </p:cNvSpPr>
          <p:nvPr/>
        </p:nvSpPr>
        <p:spPr bwMode="auto">
          <a:xfrm>
            <a:off x="1295400" y="3996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18">
            <a:extLst>
              <a:ext uri="{FF2B5EF4-FFF2-40B4-BE49-F238E27FC236}">
                <a16:creationId xmlns:a16="http://schemas.microsoft.com/office/drawing/2014/main" id="{EA52EA3D-C521-4169-B3AC-807A3CEFF8BB}"/>
              </a:ext>
            </a:extLst>
          </p:cNvPr>
          <p:cNvSpPr/>
          <p:nvPr/>
        </p:nvSpPr>
        <p:spPr>
          <a:xfrm>
            <a:off x="2192215" y="5414817"/>
            <a:ext cx="4572000" cy="646331"/>
          </a:xfrm>
          <a:prstGeom prst="rect">
            <a:avLst/>
          </a:prstGeom>
        </p:spPr>
        <p:txBody>
          <a:bodyPr>
            <a:spAutoFit/>
          </a:bodyPr>
          <a:lstStyle/>
          <a:p>
            <a:pPr algn="ctr"/>
            <a:r>
              <a:rPr lang="en-US" dirty="0">
                <a:latin typeface="Times New Roman" panose="02020603050405020304" pitchFamily="18" charset="0"/>
                <a:ea typeface="Calibri" panose="020F0502020204030204" pitchFamily="34" charset="0"/>
              </a:rPr>
              <a:t>Steps performed in wavelet analyzer application</a:t>
            </a:r>
            <a:endParaRPr lang="en-US" dirty="0"/>
          </a:p>
        </p:txBody>
      </p:sp>
    </p:spTree>
    <p:extLst>
      <p:ext uri="{BB962C8B-B14F-4D97-AF65-F5344CB8AC3E}">
        <p14:creationId xmlns:p14="http://schemas.microsoft.com/office/powerpoint/2010/main" val="419807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4394-CE28-48A5-8298-EEFC491E5B87}"/>
              </a:ext>
            </a:extLst>
          </p:cNvPr>
          <p:cNvSpPr>
            <a:spLocks noGrp="1"/>
          </p:cNvSpPr>
          <p:nvPr>
            <p:ph type="title"/>
          </p:nvPr>
        </p:nvSpPr>
        <p:spPr>
          <a:xfrm>
            <a:off x="628650" y="1080657"/>
            <a:ext cx="7886700" cy="868363"/>
          </a:xfrm>
        </p:spPr>
        <p:txBody>
          <a:bodyPr>
            <a:noAutofit/>
          </a:bodyPr>
          <a:lstStyle/>
          <a:p>
            <a:pPr algn="ct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FE92670-8493-4D77-8FC4-D9C0721481D0}"/>
              </a:ext>
            </a:extLst>
          </p:cNvPr>
          <p:cNvSpPr>
            <a:spLocks noGrp="1"/>
          </p:cNvSpPr>
          <p:nvPr>
            <p:ph type="sldNum" sz="quarter" idx="12"/>
          </p:nvPr>
        </p:nvSpPr>
        <p:spPr/>
        <p:txBody>
          <a:bodyPr/>
          <a:lstStyle/>
          <a:p>
            <a:fld id="{D34BB04E-0BD8-4990-B00E-7F148BD72B1F}"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338CF25-6CB0-4844-8874-2DA6E458DFF1}"/>
              </a:ext>
            </a:extLst>
          </p:cNvPr>
          <p:cNvSpPr txBox="1"/>
          <p:nvPr/>
        </p:nvSpPr>
        <p:spPr>
          <a:xfrm>
            <a:off x="3206882" y="565869"/>
            <a:ext cx="2730235"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METHODOLOGY</a:t>
            </a:r>
          </a:p>
        </p:txBody>
      </p:sp>
      <p:sp>
        <p:nvSpPr>
          <p:cNvPr id="17" name="Rectangle 10">
            <a:extLst>
              <a:ext uri="{FF2B5EF4-FFF2-40B4-BE49-F238E27FC236}">
                <a16:creationId xmlns:a16="http://schemas.microsoft.com/office/drawing/2014/main" id="{439B5D3B-F8D7-47A0-8708-70D01D8FE0F7}"/>
              </a:ext>
            </a:extLst>
          </p:cNvPr>
          <p:cNvSpPr>
            <a:spLocks noChangeArrowheads="1"/>
          </p:cNvSpPr>
          <p:nvPr/>
        </p:nvSpPr>
        <p:spPr bwMode="auto">
          <a:xfrm>
            <a:off x="1295400" y="26250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6">
            <a:extLst>
              <a:ext uri="{FF2B5EF4-FFF2-40B4-BE49-F238E27FC236}">
                <a16:creationId xmlns:a16="http://schemas.microsoft.com/office/drawing/2014/main" id="{6321676F-5D89-4443-BE6C-10076A3340BD}"/>
              </a:ext>
            </a:extLst>
          </p:cNvPr>
          <p:cNvSpPr>
            <a:spLocks noChangeArrowheads="1"/>
          </p:cNvSpPr>
          <p:nvPr/>
        </p:nvSpPr>
        <p:spPr bwMode="auto">
          <a:xfrm>
            <a:off x="1295400" y="3996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EA44598D-7859-4B83-BEF4-072CC47E9964}"/>
              </a:ext>
            </a:extLst>
          </p:cNvPr>
          <p:cNvSpPr txBox="1"/>
          <p:nvPr/>
        </p:nvSpPr>
        <p:spPr>
          <a:xfrm>
            <a:off x="1295400" y="1371600"/>
            <a:ext cx="5866671" cy="4524315"/>
          </a:xfrm>
          <a:prstGeom prst="rect">
            <a:avLst/>
          </a:prstGeom>
          <a:noFill/>
        </p:spPr>
        <p:txBody>
          <a:bodyPr wrap="none" rtlCol="0">
            <a:spAutoFit/>
          </a:bodyPr>
          <a:lstStyle/>
          <a:p>
            <a:pPr marL="285750" indent="-285750">
              <a:buFont typeface="Arial" panose="020B0604020202020204" pitchFamily="34" charset="0"/>
              <a:buChar char="•"/>
            </a:pPr>
            <a:r>
              <a:rPr lang="en-US" dirty="0"/>
              <a:t>List of statistical features collected for each data of set:</a:t>
            </a:r>
          </a:p>
          <a:p>
            <a:endParaRPr lang="en-US" dirty="0"/>
          </a:p>
          <a:p>
            <a:pPr marL="800100" lvl="1" indent="-342900">
              <a:buFont typeface="+mj-lt"/>
              <a:buAutoNum type="arabicPeriod"/>
            </a:pPr>
            <a:r>
              <a:rPr lang="en-US" dirty="0"/>
              <a:t>Mean</a:t>
            </a:r>
          </a:p>
          <a:p>
            <a:pPr marL="800100" lvl="1" indent="-342900">
              <a:buFont typeface="+mj-lt"/>
              <a:buAutoNum type="arabicPeriod"/>
            </a:pPr>
            <a:r>
              <a:rPr lang="en-US" dirty="0"/>
              <a:t>Median</a:t>
            </a:r>
          </a:p>
          <a:p>
            <a:pPr marL="800100" lvl="1" indent="-342900">
              <a:buFont typeface="+mj-lt"/>
              <a:buAutoNum type="arabicPeriod"/>
            </a:pPr>
            <a:r>
              <a:rPr lang="en-US" dirty="0"/>
              <a:t>Standard Deviation</a:t>
            </a:r>
          </a:p>
          <a:p>
            <a:pPr marL="800100" lvl="1" indent="-342900">
              <a:buFont typeface="+mj-lt"/>
              <a:buAutoNum type="arabicPeriod"/>
            </a:pPr>
            <a:r>
              <a:rPr lang="en-US" dirty="0"/>
              <a:t>Maximum</a:t>
            </a:r>
          </a:p>
          <a:p>
            <a:pPr marL="800100" lvl="1" indent="-342900">
              <a:buFont typeface="+mj-lt"/>
              <a:buAutoNum type="arabicPeriod"/>
            </a:pPr>
            <a:r>
              <a:rPr lang="en-US" dirty="0"/>
              <a:t>Minimum</a:t>
            </a:r>
          </a:p>
          <a:p>
            <a:pPr marL="800100" lvl="1" indent="-342900">
              <a:buFont typeface="+mj-lt"/>
              <a:buAutoNum type="arabicPeriod"/>
            </a:pPr>
            <a:r>
              <a:rPr lang="en-US" dirty="0"/>
              <a:t>Median Absolute Deviation</a:t>
            </a:r>
          </a:p>
          <a:p>
            <a:pPr marL="800100" lvl="1" indent="-342900">
              <a:buFont typeface="+mj-lt"/>
              <a:buAutoNum type="arabicPeriod"/>
            </a:pPr>
            <a:r>
              <a:rPr lang="en-US" dirty="0"/>
              <a:t>Mean Absolute deviation</a:t>
            </a:r>
          </a:p>
          <a:p>
            <a:pPr marL="800100" lvl="1" indent="-342900">
              <a:buFont typeface="+mj-lt"/>
              <a:buAutoNum type="arabicPeriod"/>
            </a:pPr>
            <a:r>
              <a:rPr lang="en-US" dirty="0"/>
              <a:t>L1 Norm</a:t>
            </a:r>
          </a:p>
          <a:p>
            <a:pPr marL="800100" lvl="1" indent="-342900">
              <a:buFont typeface="+mj-lt"/>
              <a:buAutoNum type="arabicPeriod"/>
            </a:pPr>
            <a:r>
              <a:rPr lang="en-US" dirty="0"/>
              <a:t>L2 Norm</a:t>
            </a:r>
          </a:p>
          <a:p>
            <a:pPr marL="800100" lvl="1" indent="-342900">
              <a:buFont typeface="+mj-lt"/>
              <a:buAutoNum type="arabicPeriod"/>
            </a:pPr>
            <a:r>
              <a:rPr lang="en-US" dirty="0"/>
              <a:t>Maximum Norm</a:t>
            </a:r>
          </a:p>
          <a:p>
            <a:endParaRPr lang="en-US" dirty="0"/>
          </a:p>
          <a:p>
            <a:pPr marL="342900" indent="-342900">
              <a:buFont typeface="Arial" panose="020B0604020202020204" pitchFamily="34" charset="0"/>
              <a:buChar char="•"/>
            </a:pPr>
            <a:r>
              <a:rPr lang="en-US" dirty="0"/>
              <a:t>SVM benefits from higher number of statistical features.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Final data used for SVM model training is a 30x11 matrix.</a:t>
            </a:r>
          </a:p>
        </p:txBody>
      </p:sp>
    </p:spTree>
    <p:extLst>
      <p:ext uri="{BB962C8B-B14F-4D97-AF65-F5344CB8AC3E}">
        <p14:creationId xmlns:p14="http://schemas.microsoft.com/office/powerpoint/2010/main" val="1179799835"/>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TotalTime>
  <Words>923</Words>
  <Application>Microsoft Office PowerPoint</Application>
  <PresentationFormat>On-screen Show (4:3)</PresentationFormat>
  <Paragraphs>173</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Times</vt:lpstr>
      <vt:lpstr>Times New Roman</vt:lpstr>
      <vt:lpstr>Office Theme</vt:lpstr>
      <vt:lpstr>Support Vector Machine &amp; Discrete Wavelet Transform Based Fault Detection of Induction Motor</vt:lpstr>
      <vt:lpstr>PowerPoint Presentation</vt:lpstr>
      <vt:lpstr>OBJECTIVES</vt:lpstr>
      <vt:lpstr>DISCRETE WAVELET TRANSFORM</vt:lpstr>
      <vt:lpstr>DISCRETE WAVELET TRANSFORM</vt:lpstr>
      <vt:lpstr>SUPPORT VECTOR MACHINE</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ACKNOWLEDGEMENT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 &amp; Discrete Wavelet Transform Based Fault Detection of Induction Motor</dc:title>
  <dc:creator>Abdullah Sifat</dc:creator>
  <cp:lastModifiedBy>Abdullah Sifat</cp:lastModifiedBy>
  <cp:revision>11</cp:revision>
  <dcterms:created xsi:type="dcterms:W3CDTF">2019-08-07T18:24:25Z</dcterms:created>
  <dcterms:modified xsi:type="dcterms:W3CDTF">2019-08-07T20:02:43Z</dcterms:modified>
</cp:coreProperties>
</file>