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30"/>
  </p:notesMasterIdLst>
  <p:handoutMasterIdLst>
    <p:handoutMasterId r:id="rId31"/>
  </p:handoutMasterIdLst>
  <p:sldIdLst>
    <p:sldId id="256" r:id="rId2"/>
    <p:sldId id="330" r:id="rId3"/>
    <p:sldId id="319" r:id="rId4"/>
    <p:sldId id="335" r:id="rId5"/>
    <p:sldId id="260" r:id="rId6"/>
    <p:sldId id="333" r:id="rId7"/>
    <p:sldId id="334" r:id="rId8"/>
    <p:sldId id="258" r:id="rId9"/>
    <p:sldId id="336" r:id="rId10"/>
    <p:sldId id="337" r:id="rId11"/>
    <p:sldId id="338" r:id="rId12"/>
    <p:sldId id="339"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31" r:id="rId28"/>
    <p:sldId id="33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636"/>
    <a:srgbClr val="7B7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71" autoAdjust="0"/>
  </p:normalViewPr>
  <p:slideViewPr>
    <p:cSldViewPr>
      <p:cViewPr varScale="1">
        <p:scale>
          <a:sx n="109" d="100"/>
          <a:sy n="109" d="100"/>
        </p:scale>
        <p:origin x="960" y="108"/>
      </p:cViewPr>
      <p:guideLst>
        <p:guide orient="horz" pos="2160"/>
        <p:guide pos="2880"/>
      </p:guideLst>
    </p:cSldViewPr>
  </p:slideViewPr>
  <p:outlineViewPr>
    <p:cViewPr>
      <p:scale>
        <a:sx n="33" d="100"/>
        <a:sy n="33" d="100"/>
      </p:scale>
      <p:origin x="0" y="140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5.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7.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E5C39E-6A5B-461D-A44E-E659D4A98EF9}" type="datetimeFigureOut">
              <a:rPr lang="en-CA" smtClean="0"/>
              <a:t>2018-11-17</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A8A6D7-D758-44A1-AF0E-49590C1A15AB}" type="slidenum">
              <a:rPr lang="en-CA" smtClean="0"/>
              <a:t>‹#›</a:t>
            </a:fld>
            <a:endParaRPr lang="en-CA"/>
          </a:p>
        </p:txBody>
      </p:sp>
    </p:spTree>
    <p:extLst>
      <p:ext uri="{BB962C8B-B14F-4D97-AF65-F5344CB8AC3E}">
        <p14:creationId xmlns:p14="http://schemas.microsoft.com/office/powerpoint/2010/main" val="359039783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919B8-EB1D-47F4-9917-5B8EBFD6D774}" type="datetimeFigureOut">
              <a:rPr lang="en-US" smtClean="0"/>
              <a:t>11/17/2018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60879-9D5A-4ABC-AC6B-000204C4B5A0}" type="slidenum">
              <a:rPr lang="en-US" smtClean="0"/>
              <a:t>‹#›</a:t>
            </a:fld>
            <a:endParaRPr lang="en-US"/>
          </a:p>
        </p:txBody>
      </p:sp>
    </p:spTree>
    <p:extLst>
      <p:ext uri="{BB962C8B-B14F-4D97-AF65-F5344CB8AC3E}">
        <p14:creationId xmlns:p14="http://schemas.microsoft.com/office/powerpoint/2010/main" val="5220533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30275">
              <a:defRPr b="1">
                <a:solidFill>
                  <a:schemeClr val="tx1"/>
                </a:solidFill>
                <a:latin typeface="Comic Sans MS" panose="030F0702030302020204" pitchFamily="66" charset="0"/>
                <a:ea typeface="SimSun" panose="02010600030101010101" pitchFamily="2" charset="-122"/>
              </a:defRPr>
            </a:lvl1pPr>
            <a:lvl2pPr marL="742950" indent="-285750" defTabSz="930275">
              <a:defRPr b="1">
                <a:solidFill>
                  <a:schemeClr val="tx1"/>
                </a:solidFill>
                <a:latin typeface="Comic Sans MS" panose="030F0702030302020204" pitchFamily="66" charset="0"/>
                <a:ea typeface="SimSun" panose="02010600030101010101" pitchFamily="2" charset="-122"/>
              </a:defRPr>
            </a:lvl2pPr>
            <a:lvl3pPr marL="1143000" indent="-228600" defTabSz="930275">
              <a:defRPr b="1">
                <a:solidFill>
                  <a:schemeClr val="tx1"/>
                </a:solidFill>
                <a:latin typeface="Comic Sans MS" panose="030F0702030302020204" pitchFamily="66" charset="0"/>
                <a:ea typeface="SimSun" panose="02010600030101010101" pitchFamily="2" charset="-122"/>
              </a:defRPr>
            </a:lvl3pPr>
            <a:lvl4pPr marL="1600200" indent="-228600" defTabSz="930275">
              <a:defRPr b="1">
                <a:solidFill>
                  <a:schemeClr val="tx1"/>
                </a:solidFill>
                <a:latin typeface="Comic Sans MS" panose="030F0702030302020204" pitchFamily="66" charset="0"/>
                <a:ea typeface="SimSun" panose="02010600030101010101" pitchFamily="2" charset="-122"/>
              </a:defRPr>
            </a:lvl4pPr>
            <a:lvl5pPr marL="2057400" indent="-228600" defTabSz="930275">
              <a:defRPr b="1">
                <a:solidFill>
                  <a:schemeClr val="tx1"/>
                </a:solidFill>
                <a:latin typeface="Comic Sans MS" panose="030F0702030302020204" pitchFamily="66" charset="0"/>
                <a:ea typeface="SimSun" panose="02010600030101010101" pitchFamily="2" charset="-122"/>
              </a:defRPr>
            </a:lvl5pPr>
            <a:lvl6pPr marL="2514600" indent="-228600" defTabSz="930275" eaLnBrk="0" fontAlgn="base" hangingPunct="0">
              <a:spcBef>
                <a:spcPct val="0"/>
              </a:spcBef>
              <a:spcAft>
                <a:spcPct val="0"/>
              </a:spcAft>
              <a:defRPr b="1">
                <a:solidFill>
                  <a:schemeClr val="tx1"/>
                </a:solidFill>
                <a:latin typeface="Comic Sans MS" panose="030F0702030302020204" pitchFamily="66" charset="0"/>
                <a:ea typeface="SimSun" panose="02010600030101010101" pitchFamily="2" charset="-122"/>
              </a:defRPr>
            </a:lvl6pPr>
            <a:lvl7pPr marL="2971800" indent="-228600" defTabSz="930275" eaLnBrk="0" fontAlgn="base" hangingPunct="0">
              <a:spcBef>
                <a:spcPct val="0"/>
              </a:spcBef>
              <a:spcAft>
                <a:spcPct val="0"/>
              </a:spcAft>
              <a:defRPr b="1">
                <a:solidFill>
                  <a:schemeClr val="tx1"/>
                </a:solidFill>
                <a:latin typeface="Comic Sans MS" panose="030F0702030302020204" pitchFamily="66" charset="0"/>
                <a:ea typeface="SimSun" panose="02010600030101010101" pitchFamily="2" charset="-122"/>
              </a:defRPr>
            </a:lvl7pPr>
            <a:lvl8pPr marL="3429000" indent="-228600" defTabSz="930275" eaLnBrk="0" fontAlgn="base" hangingPunct="0">
              <a:spcBef>
                <a:spcPct val="0"/>
              </a:spcBef>
              <a:spcAft>
                <a:spcPct val="0"/>
              </a:spcAft>
              <a:defRPr b="1">
                <a:solidFill>
                  <a:schemeClr val="tx1"/>
                </a:solidFill>
                <a:latin typeface="Comic Sans MS" panose="030F0702030302020204" pitchFamily="66" charset="0"/>
                <a:ea typeface="SimSun" panose="02010600030101010101" pitchFamily="2" charset="-122"/>
              </a:defRPr>
            </a:lvl8pPr>
            <a:lvl9pPr marL="3886200" indent="-228600" defTabSz="930275" eaLnBrk="0" fontAlgn="base" hangingPunct="0">
              <a:spcBef>
                <a:spcPct val="0"/>
              </a:spcBef>
              <a:spcAft>
                <a:spcPct val="0"/>
              </a:spcAft>
              <a:defRPr b="1">
                <a:solidFill>
                  <a:schemeClr val="tx1"/>
                </a:solidFill>
                <a:latin typeface="Comic Sans MS" panose="030F0702030302020204" pitchFamily="66" charset="0"/>
                <a:ea typeface="SimSun" panose="02010600030101010101" pitchFamily="2" charset="-122"/>
              </a:defRPr>
            </a:lvl9pPr>
          </a:lstStyle>
          <a:p>
            <a:fld id="{9F2DC522-5C0D-41BF-B296-BBFD1BAFDC27}" type="slidenum">
              <a:rPr lang="zh-CN" altLang="en-US" b="0">
                <a:latin typeface="Times" panose="02020603050405020304" pitchFamily="18" charset="0"/>
              </a:rPr>
              <a:pPr/>
              <a:t>2</a:t>
            </a:fld>
            <a:endParaRPr lang="en-US" altLang="zh-CN" b="0">
              <a:latin typeface="Times"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r>
              <a:rPr lang="en-US" altLang="zh-CN" dirty="0"/>
              <a:t>Firstly, followed by, then ,finally, .</a:t>
            </a: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425546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D7A5C99F-D861-49A5-8E24-D1FDFC50534E}" type="datetime1">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235707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7BA4D06-777F-4B1A-BE40-C8693B01827F}" type="datetime1">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232011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A8924BE0-F2CE-4710-A6D6-54FD2B8C0E6E}" type="datetime1">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894996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F81AB8D-7D29-46B0-BBF7-977AF4290044}" type="datetime1">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11289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en-US"/>
              <a:t>Click to edit Master title style</a:t>
            </a:r>
            <a:endParaRPr lang="en-CA"/>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20B421-5BA9-4CA0-9A25-5793B36DD265}" type="datetime1">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302472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F39178AC-6592-49D5-BBD4-47F1477B8F72}" type="datetime1">
              <a:rPr lang="en-US" smtClean="0"/>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154516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4BA3E2B-7869-41F1-848D-2E67E173B60B}" type="datetime1">
              <a:rPr lang="en-US" smtClean="0"/>
              <a:t>11/17/2018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2110070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2C6A4A9B-F7D2-4B20-8B7D-13BD19AD47A9}" type="datetime1">
              <a:rPr lang="en-US" smtClean="0"/>
              <a:t>11/17/2018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270884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A7D731-16BC-4091-A12B-43E711E94071}" type="datetime1">
              <a:rPr lang="en-US" smtClean="0"/>
              <a:t>11/17/2018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260534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BF963E6-02FE-4C9B-A8CF-A36DD4362973}" type="datetime1">
              <a:rPr lang="en-US" smtClean="0"/>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175578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CAFA966-DE44-4C13-AEF0-1FD086C660A2}" type="datetime1">
              <a:rPr lang="en-US" smtClean="0"/>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281277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83A6E4F-0613-4DC9-AA3B-D0634D56489A}" type="datetime1">
              <a:rPr lang="en-US" smtClean="0"/>
              <a:t>11/17/2018</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4BB04E-0BD8-4990-B00E-7F148BD72B1F}" type="slidenum">
              <a:rPr lang="en-US" smtClean="0"/>
              <a:t>‹#›</a:t>
            </a:fld>
            <a:endParaRPr lang="en-US"/>
          </a:p>
        </p:txBody>
      </p:sp>
    </p:spTree>
    <p:extLst>
      <p:ext uri="{BB962C8B-B14F-4D97-AF65-F5344CB8AC3E}">
        <p14:creationId xmlns:p14="http://schemas.microsoft.com/office/powerpoint/2010/main" val="204089080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emf"/><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0.emf"/></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2.emf"/></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4.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803690"/>
            <a:ext cx="7772400" cy="1470025"/>
          </a:xfrm>
        </p:spPr>
        <p:txBody>
          <a:bodyPr>
            <a:noAutofit/>
          </a:bodyPr>
          <a:lstStyle/>
          <a:p>
            <a:pPr algn="r"/>
            <a:r>
              <a:rPr lang="en-CA" sz="2000" b="1" dirty="0">
                <a:latin typeface="Arial" panose="020B0604020202020204" pitchFamily="34" charset="0"/>
                <a:cs typeface="Arial" panose="020B0604020202020204" pitchFamily="34" charset="0"/>
              </a:rPr>
              <a:t>A Statistical Regression Methodology for Improving Robustness of Rotor Bar Fault Detection of Induction Motor Using Three- phase Current Estimation under Random Loading Conditions</a:t>
            </a:r>
            <a:endParaRPr lang="en-US" sz="1200" b="1" dirty="0">
              <a:solidFill>
                <a:srgbClr val="0070C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257300" y="3048000"/>
            <a:ext cx="7239000" cy="3279485"/>
          </a:xfrm>
        </p:spPr>
        <p:txBody>
          <a:bodyPr>
            <a:noAutofit/>
          </a:bodyPr>
          <a:lstStyle/>
          <a:p>
            <a:pPr algn="l"/>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Group 3:</a:t>
            </a:r>
          </a:p>
          <a:p>
            <a:r>
              <a:rPr lang="en-CA" sz="1600" dirty="0" err="1">
                <a:latin typeface="Arial" panose="020B0604020202020204" pitchFamily="34" charset="0"/>
                <a:cs typeface="Arial" panose="020B0604020202020204" pitchFamily="34" charset="0"/>
              </a:rPr>
              <a:t>Shafi</a:t>
            </a:r>
            <a:r>
              <a:rPr lang="en-CA" sz="1600" dirty="0">
                <a:latin typeface="Arial" panose="020B0604020202020204" pitchFamily="34" charset="0"/>
                <a:cs typeface="Arial" panose="020B0604020202020204" pitchFamily="34" charset="0"/>
              </a:rPr>
              <a:t> Md </a:t>
            </a:r>
            <a:r>
              <a:rPr lang="en-CA" sz="1600" dirty="0" err="1">
                <a:latin typeface="Arial" panose="020B0604020202020204" pitchFamily="34" charset="0"/>
                <a:cs typeface="Arial" panose="020B0604020202020204" pitchFamily="34" charset="0"/>
              </a:rPr>
              <a:t>Kawsar</a:t>
            </a:r>
            <a:r>
              <a:rPr lang="en-CA" sz="1600" dirty="0">
                <a:latin typeface="Arial" panose="020B0604020202020204" pitchFamily="34" charset="0"/>
                <a:cs typeface="Arial" panose="020B0604020202020204" pitchFamily="34" charset="0"/>
              </a:rPr>
              <a:t> Zaman (ID: 201790485)</a:t>
            </a:r>
            <a:endParaRPr lang="en-US" sz="1600" dirty="0">
              <a:latin typeface="Arial" panose="020B0604020202020204" pitchFamily="34" charset="0"/>
              <a:cs typeface="Arial" panose="020B0604020202020204" pitchFamily="34" charset="0"/>
            </a:endParaRPr>
          </a:p>
          <a:p>
            <a:r>
              <a:rPr lang="en-CA" sz="1600" dirty="0" err="1">
                <a:latin typeface="Arial" panose="020B0604020202020204" pitchFamily="34" charset="0"/>
                <a:cs typeface="Arial" panose="020B0604020202020204" pitchFamily="34" charset="0"/>
              </a:rPr>
              <a:t>Hla</a:t>
            </a:r>
            <a:r>
              <a:rPr lang="en-CA" sz="1600" dirty="0">
                <a:latin typeface="Arial" panose="020B0604020202020204" pitchFamily="34" charset="0"/>
                <a:cs typeface="Arial" panose="020B0604020202020204" pitchFamily="34" charset="0"/>
              </a:rPr>
              <a:t>- U- May </a:t>
            </a:r>
            <a:r>
              <a:rPr lang="en-CA" sz="1600" dirty="0" err="1">
                <a:latin typeface="Arial" panose="020B0604020202020204" pitchFamily="34" charset="0"/>
                <a:cs typeface="Arial" panose="020B0604020202020204" pitchFamily="34" charset="0"/>
              </a:rPr>
              <a:t>Marma</a:t>
            </a:r>
            <a:r>
              <a:rPr lang="en-CA" sz="1600" dirty="0">
                <a:latin typeface="Arial" panose="020B0604020202020204" pitchFamily="34" charset="0"/>
                <a:cs typeface="Arial" panose="020B0604020202020204" pitchFamily="34" charset="0"/>
              </a:rPr>
              <a:t> (ID: 201891620)</a:t>
            </a:r>
            <a:endParaRPr lang="en-US" sz="1600" dirty="0">
              <a:latin typeface="Arial" panose="020B0604020202020204" pitchFamily="34" charset="0"/>
              <a:cs typeface="Arial" panose="020B0604020202020204" pitchFamily="34" charset="0"/>
            </a:endParaRPr>
          </a:p>
          <a:p>
            <a:r>
              <a:rPr lang="en-CA" sz="1600" dirty="0">
                <a:latin typeface="Arial" panose="020B0604020202020204" pitchFamily="34" charset="0"/>
                <a:cs typeface="Arial" panose="020B0604020202020204" pitchFamily="34" charset="0"/>
              </a:rPr>
              <a:t>Abdullah Al Baki Sifat (ID: 201891725)</a:t>
            </a:r>
            <a:endParaRPr lang="en-US" sz="1600"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a:p>
            <a:pPr algn="r"/>
            <a:r>
              <a:rPr lang="en-US" sz="2000" b="1" dirty="0">
                <a:latin typeface="Arial" panose="020B0604020202020204" pitchFamily="34" charset="0"/>
                <a:cs typeface="Arial" panose="020B0604020202020204" pitchFamily="34" charset="0"/>
              </a:rPr>
              <a:t>Memorial University Of Newfoundland</a:t>
            </a:r>
            <a:br>
              <a:rPr lang="en-US" b="1" dirty="0">
                <a:latin typeface="Arial" panose="020B0604020202020204" pitchFamily="34" charset="0"/>
                <a:cs typeface="Arial" panose="020B0604020202020204" pitchFamily="34" charset="0"/>
              </a:rPr>
            </a:br>
            <a:r>
              <a:rPr lang="en-US" sz="1200" b="1" dirty="0">
                <a:latin typeface="Arial" panose="020B0604020202020204" pitchFamily="34" charset="0"/>
                <a:cs typeface="Arial" panose="020B0604020202020204" pitchFamily="34" charset="0"/>
              </a:rPr>
              <a:t>Department Of Electrical And Computer Engineering</a:t>
            </a:r>
            <a:br>
              <a:rPr lang="en-US" sz="1200" b="1" dirty="0">
                <a:latin typeface="Arial" panose="020B0604020202020204" pitchFamily="34" charset="0"/>
                <a:cs typeface="Arial" panose="020B0604020202020204" pitchFamily="34" charset="0"/>
              </a:rPr>
            </a:br>
            <a:r>
              <a:rPr lang="en-US" sz="1200" b="1" dirty="0">
                <a:latin typeface="Arial" panose="020B0604020202020204" pitchFamily="34" charset="0"/>
                <a:cs typeface="Arial" panose="020B0604020202020204" pitchFamily="34" charset="0"/>
              </a:rPr>
              <a:t>Faculty Of Engineering &amp; Applied Science</a:t>
            </a:r>
          </a:p>
          <a:p>
            <a:pPr algn="r"/>
            <a:r>
              <a:rPr lang="en-US" sz="1200" b="1" dirty="0">
                <a:latin typeface="Arial" panose="020B0604020202020204" pitchFamily="34" charset="0"/>
                <a:cs typeface="Arial" panose="020B0604020202020204" pitchFamily="34" charset="0"/>
              </a:rPr>
              <a:t>St. John's, NL, Canada</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28600" y="1083254"/>
            <a:ext cx="1367790" cy="720436"/>
          </a:xfrm>
          <a:prstGeom prst="rect">
            <a:avLst/>
          </a:prstGeom>
        </p:spPr>
      </p:pic>
    </p:spTree>
    <p:extLst>
      <p:ext uri="{BB962C8B-B14F-4D97-AF65-F5344CB8AC3E}">
        <p14:creationId xmlns:p14="http://schemas.microsoft.com/office/powerpoint/2010/main" val="372210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itle 4"/>
              <p:cNvSpPr>
                <a:spLocks noGrp="1"/>
              </p:cNvSpPr>
              <p:nvPr>
                <p:ph type="title"/>
              </p:nvPr>
            </p:nvSpPr>
            <p:spPr>
              <a:xfrm>
                <a:off x="628650" y="753267"/>
                <a:ext cx="7886700" cy="1325563"/>
              </a:xfrm>
            </p:spPr>
            <p:txBody>
              <a:bodyPr>
                <a:noAutofit/>
              </a:bodyPr>
              <a:lstStyle/>
              <a:p>
                <a:pPr algn="ctr"/>
                <a:r>
                  <a:rPr lang="en-CA" sz="2400" dirty="0">
                    <a:latin typeface="Arial" panose="020B0604020202020204" pitchFamily="34" charset="0"/>
                    <a:cs typeface="Arial" panose="020B0604020202020204" pitchFamily="34" charset="0"/>
                  </a:rPr>
                  <a:t>Coefficients Of Regression Equation For Standard Deviation (</a:t>
                </a:r>
                <a14:m>
                  <m:oMath xmlns:m="http://schemas.openxmlformats.org/officeDocument/2006/math">
                    <m:r>
                      <a:rPr lang="en-CA" sz="2400" i="1">
                        <a:latin typeface="Cambria Math" panose="02040503050406030204" pitchFamily="18" charset="0"/>
                      </a:rPr>
                      <m:t>𝜎</m:t>
                    </m:r>
                  </m:oMath>
                </a14:m>
                <a:r>
                  <a:rPr lang="en-CA" sz="2400" dirty="0">
                    <a:latin typeface="Arial" panose="020B0604020202020204" pitchFamily="34" charset="0"/>
                    <a:cs typeface="Arial" panose="020B0604020202020204" pitchFamily="34" charset="0"/>
                  </a:rPr>
                  <a:t>) Of Experimental Phase Currents Vs. Loading Percentage</a:t>
                </a:r>
                <a:endParaRPr lang="en-US" sz="2400" dirty="0">
                  <a:latin typeface="Arial" panose="020B0604020202020204" pitchFamily="34" charset="0"/>
                  <a:cs typeface="Arial" panose="020B0604020202020204" pitchFamily="34" charset="0"/>
                </a:endParaRPr>
              </a:p>
            </p:txBody>
          </p:sp>
        </mc:Choice>
        <mc:Fallback>
          <p:sp>
            <p:nvSpPr>
              <p:cNvPr id="5" name="Title 4"/>
              <p:cNvSpPr>
                <a:spLocks noGrp="1" noRot="1" noChangeAspect="1" noMove="1" noResize="1" noEditPoints="1" noAdjustHandles="1" noChangeArrowheads="1" noChangeShapeType="1" noTextEdit="1"/>
              </p:cNvSpPr>
              <p:nvPr>
                <p:ph type="title"/>
              </p:nvPr>
            </p:nvSpPr>
            <p:spPr>
              <a:xfrm>
                <a:off x="628650" y="753267"/>
                <a:ext cx="7886700" cy="1325563"/>
              </a:xfrm>
              <a:blipFill>
                <a:blip r:embed="rId2"/>
                <a:stretch>
                  <a:fillRect b="-184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34BB04E-0BD8-4990-B00E-7F148BD72B1F}" type="slidenum">
              <a:rPr lang="en-US" smtClean="0"/>
              <a:t>10</a:t>
            </a:fld>
            <a:endParaRPr lang="en-US"/>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BB178C51-CDC6-4E19-A915-B8FAFB95B1BE}"/>
                  </a:ext>
                </a:extLst>
              </p:cNvPr>
              <p:cNvGraphicFramePr>
                <a:graphicFrameLocks noGrp="1"/>
              </p:cNvGraphicFramePr>
              <p:nvPr>
                <p:extLst>
                  <p:ext uri="{D42A27DB-BD31-4B8C-83A1-F6EECF244321}">
                    <p14:modId xmlns:p14="http://schemas.microsoft.com/office/powerpoint/2010/main" val="2343154890"/>
                  </p:ext>
                </p:extLst>
              </p:nvPr>
            </p:nvGraphicFramePr>
            <p:xfrm>
              <a:off x="533400" y="2514606"/>
              <a:ext cx="7981950" cy="2895589"/>
            </p:xfrm>
            <a:graphic>
              <a:graphicData uri="http://schemas.openxmlformats.org/drawingml/2006/table">
                <a:tbl>
                  <a:tblPr firstRow="1" firstCol="1" bandRow="1">
                    <a:tableStyleId>{5C22544A-7EE6-4342-B048-85BDC9FD1C3A}</a:tableStyleId>
                  </a:tblPr>
                  <a:tblGrid>
                    <a:gridCol w="1330325">
                      <a:extLst>
                        <a:ext uri="{9D8B030D-6E8A-4147-A177-3AD203B41FA5}">
                          <a16:colId xmlns:a16="http://schemas.microsoft.com/office/drawing/2014/main" val="4006329626"/>
                        </a:ext>
                      </a:extLst>
                    </a:gridCol>
                    <a:gridCol w="1330325">
                      <a:extLst>
                        <a:ext uri="{9D8B030D-6E8A-4147-A177-3AD203B41FA5}">
                          <a16:colId xmlns:a16="http://schemas.microsoft.com/office/drawing/2014/main" val="2986083978"/>
                        </a:ext>
                      </a:extLst>
                    </a:gridCol>
                    <a:gridCol w="1330325">
                      <a:extLst>
                        <a:ext uri="{9D8B030D-6E8A-4147-A177-3AD203B41FA5}">
                          <a16:colId xmlns:a16="http://schemas.microsoft.com/office/drawing/2014/main" val="506734258"/>
                        </a:ext>
                      </a:extLst>
                    </a:gridCol>
                    <a:gridCol w="1330325">
                      <a:extLst>
                        <a:ext uri="{9D8B030D-6E8A-4147-A177-3AD203B41FA5}">
                          <a16:colId xmlns:a16="http://schemas.microsoft.com/office/drawing/2014/main" val="599576362"/>
                        </a:ext>
                      </a:extLst>
                    </a:gridCol>
                    <a:gridCol w="1330325">
                      <a:extLst>
                        <a:ext uri="{9D8B030D-6E8A-4147-A177-3AD203B41FA5}">
                          <a16:colId xmlns:a16="http://schemas.microsoft.com/office/drawing/2014/main" val="1235564258"/>
                        </a:ext>
                      </a:extLst>
                    </a:gridCol>
                    <a:gridCol w="1330325">
                      <a:extLst>
                        <a:ext uri="{9D8B030D-6E8A-4147-A177-3AD203B41FA5}">
                          <a16:colId xmlns:a16="http://schemas.microsoft.com/office/drawing/2014/main" val="379990437"/>
                        </a:ext>
                      </a:extLst>
                    </a:gridCol>
                  </a:tblGrid>
                  <a:tr h="694750">
                    <a:tc gridSpan="2">
                      <a:txBody>
                        <a:bodyPr/>
                        <a:lstStyle/>
                        <a:p>
                          <a:pPr marL="0" marR="0" algn="ctr">
                            <a:lnSpc>
                              <a:spcPct val="200000"/>
                            </a:lnSpc>
                            <a:spcBef>
                              <a:spcPts val="0"/>
                            </a:spcBef>
                            <a:spcAft>
                              <a:spcPts val="0"/>
                            </a:spcAft>
                          </a:pPr>
                          <a14:m>
                            <m:oMath xmlns:m="http://schemas.openxmlformats.org/officeDocument/2006/math">
                              <m:r>
                                <a:rPr lang="en-CA" sz="1200">
                                  <a:effectLst/>
                                  <a:latin typeface="Cambria Math" panose="02040503050406030204" pitchFamily="18" charset="0"/>
                                </a:rPr>
                                <m:t>𝜎</m:t>
                              </m:r>
                            </m:oMath>
                          </a14:m>
                          <a:r>
                            <a:rPr lang="en-CA" sz="1200">
                              <a:effectLst/>
                            </a:rPr>
                            <a:t> of Current of Phase 1, I</a:t>
                          </a:r>
                          <a:r>
                            <a:rPr lang="en-CA" sz="1200" baseline="-25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200000"/>
                            </a:lnSpc>
                            <a:spcBef>
                              <a:spcPts val="0"/>
                            </a:spcBef>
                            <a:spcAft>
                              <a:spcPts val="0"/>
                            </a:spcAft>
                          </a:pPr>
                          <a14:m>
                            <m:oMath xmlns:m="http://schemas.openxmlformats.org/officeDocument/2006/math">
                              <m:r>
                                <a:rPr lang="en-CA" sz="1200">
                                  <a:effectLst/>
                                  <a:latin typeface="Cambria Math" panose="02040503050406030204" pitchFamily="18" charset="0"/>
                                </a:rPr>
                                <m:t>𝜎</m:t>
                              </m:r>
                            </m:oMath>
                          </a14:m>
                          <a:r>
                            <a:rPr lang="en-CA" sz="1200">
                              <a:effectLst/>
                            </a:rPr>
                            <a:t> of Current of Phase 2, I</a:t>
                          </a:r>
                          <a:r>
                            <a:rPr lang="en-CA" sz="1200" baseline="-25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200000"/>
                            </a:lnSpc>
                            <a:spcBef>
                              <a:spcPts val="0"/>
                            </a:spcBef>
                            <a:spcAft>
                              <a:spcPts val="0"/>
                            </a:spcAft>
                          </a:pPr>
                          <a14:m>
                            <m:oMath xmlns:m="http://schemas.openxmlformats.org/officeDocument/2006/math">
                              <m:r>
                                <a:rPr lang="en-CA" sz="1200">
                                  <a:effectLst/>
                                  <a:latin typeface="Cambria Math" panose="02040503050406030204" pitchFamily="18" charset="0"/>
                                </a:rPr>
                                <m:t>𝜎</m:t>
                              </m:r>
                            </m:oMath>
                          </a14:m>
                          <a:r>
                            <a:rPr lang="en-CA" sz="1200">
                              <a:effectLst/>
                            </a:rPr>
                            <a:t> of Current of Phase 3, I</a:t>
                          </a:r>
                          <a:r>
                            <a:rPr lang="en-CA" sz="1200" baseline="-25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90896556"/>
                      </a:ext>
                    </a:extLst>
                  </a:tr>
                  <a:tr h="695875">
                    <a:tc>
                      <a:txBody>
                        <a:bodyPr/>
                        <a:lstStyle/>
                        <a:p>
                          <a:pPr marL="0" marR="0" algn="ctr">
                            <a:lnSpc>
                              <a:spcPct val="200000"/>
                            </a:lnSpc>
                            <a:spcBef>
                              <a:spcPts val="0"/>
                            </a:spcBef>
                            <a:spcAft>
                              <a:spcPts val="0"/>
                            </a:spcAft>
                          </a:pPr>
                          <a:r>
                            <a:rPr lang="en-CA" sz="1200">
                              <a:effectLst/>
                            </a:rPr>
                            <a:t>Coefficient, 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Constant, 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Coefficient, 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Constant, 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Coefficient, 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Constant, 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1334741"/>
                      </a:ext>
                    </a:extLst>
                  </a:tr>
                  <a:tr h="1504964">
                    <a:tc>
                      <a:txBody>
                        <a:bodyPr/>
                        <a:lstStyle/>
                        <a:p>
                          <a:pPr marL="0" marR="0" algn="ctr">
                            <a:lnSpc>
                              <a:spcPct val="200000"/>
                            </a:lnSpc>
                            <a:spcBef>
                              <a:spcPts val="0"/>
                            </a:spcBef>
                            <a:spcAft>
                              <a:spcPts val="0"/>
                            </a:spcAft>
                          </a:pPr>
                          <a:r>
                            <a:rPr lang="en-CA" sz="1200">
                              <a:effectLst/>
                            </a:rPr>
                            <a:t>0.0035708115298611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0.4585556505088027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0.0039829938549301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0.4346690215351010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0.0039063500797506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dirty="0">
                              <a:effectLst/>
                            </a:rPr>
                            <a:t>0.4834261345733908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2558882"/>
                      </a:ext>
                    </a:extLst>
                  </a:tr>
                </a:tbl>
              </a:graphicData>
            </a:graphic>
          </p:graphicFrame>
        </mc:Choice>
        <mc:Fallback xmlns="">
          <p:graphicFrame>
            <p:nvGraphicFramePr>
              <p:cNvPr id="3" name="Table 2">
                <a:extLst>
                  <a:ext uri="{FF2B5EF4-FFF2-40B4-BE49-F238E27FC236}">
                    <a16:creationId xmlns:a16="http://schemas.microsoft.com/office/drawing/2014/main" id="{BB178C51-CDC6-4E19-A915-B8FAFB95B1BE}"/>
                  </a:ext>
                </a:extLst>
              </p:cNvPr>
              <p:cNvGraphicFramePr>
                <a:graphicFrameLocks noGrp="1"/>
              </p:cNvGraphicFramePr>
              <p:nvPr>
                <p:extLst>
                  <p:ext uri="{D42A27DB-BD31-4B8C-83A1-F6EECF244321}">
                    <p14:modId xmlns:p14="http://schemas.microsoft.com/office/powerpoint/2010/main" val="2343154890"/>
                  </p:ext>
                </p:extLst>
              </p:nvPr>
            </p:nvGraphicFramePr>
            <p:xfrm>
              <a:off x="533400" y="2514606"/>
              <a:ext cx="7981950" cy="2895589"/>
            </p:xfrm>
            <a:graphic>
              <a:graphicData uri="http://schemas.openxmlformats.org/drawingml/2006/table">
                <a:tbl>
                  <a:tblPr firstRow="1" firstCol="1" bandRow="1">
                    <a:tableStyleId>{5C22544A-7EE6-4342-B048-85BDC9FD1C3A}</a:tableStyleId>
                  </a:tblPr>
                  <a:tblGrid>
                    <a:gridCol w="1330325">
                      <a:extLst>
                        <a:ext uri="{9D8B030D-6E8A-4147-A177-3AD203B41FA5}">
                          <a16:colId xmlns:a16="http://schemas.microsoft.com/office/drawing/2014/main" val="4006329626"/>
                        </a:ext>
                      </a:extLst>
                    </a:gridCol>
                    <a:gridCol w="1330325">
                      <a:extLst>
                        <a:ext uri="{9D8B030D-6E8A-4147-A177-3AD203B41FA5}">
                          <a16:colId xmlns:a16="http://schemas.microsoft.com/office/drawing/2014/main" val="2986083978"/>
                        </a:ext>
                      </a:extLst>
                    </a:gridCol>
                    <a:gridCol w="1330325">
                      <a:extLst>
                        <a:ext uri="{9D8B030D-6E8A-4147-A177-3AD203B41FA5}">
                          <a16:colId xmlns:a16="http://schemas.microsoft.com/office/drawing/2014/main" val="506734258"/>
                        </a:ext>
                      </a:extLst>
                    </a:gridCol>
                    <a:gridCol w="1330325">
                      <a:extLst>
                        <a:ext uri="{9D8B030D-6E8A-4147-A177-3AD203B41FA5}">
                          <a16:colId xmlns:a16="http://schemas.microsoft.com/office/drawing/2014/main" val="599576362"/>
                        </a:ext>
                      </a:extLst>
                    </a:gridCol>
                    <a:gridCol w="1330325">
                      <a:extLst>
                        <a:ext uri="{9D8B030D-6E8A-4147-A177-3AD203B41FA5}">
                          <a16:colId xmlns:a16="http://schemas.microsoft.com/office/drawing/2014/main" val="1235564258"/>
                        </a:ext>
                      </a:extLst>
                    </a:gridCol>
                    <a:gridCol w="1330325">
                      <a:extLst>
                        <a:ext uri="{9D8B030D-6E8A-4147-A177-3AD203B41FA5}">
                          <a16:colId xmlns:a16="http://schemas.microsoft.com/office/drawing/2014/main" val="379990437"/>
                        </a:ext>
                      </a:extLst>
                    </a:gridCol>
                  </a:tblGrid>
                  <a:tr h="694750">
                    <a:tc gridSpan="2">
                      <a:txBody>
                        <a:bodyPr/>
                        <a:lstStyle/>
                        <a:p>
                          <a:endParaRPr lang="en-US"/>
                        </a:p>
                      </a:txBody>
                      <a:tcPr marL="68580" marR="68580" marT="0" marB="0">
                        <a:blipFill>
                          <a:blip r:embed="rId4"/>
                          <a:stretch>
                            <a:fillRect l="-229" t="-877" r="-200915" b="-319298"/>
                          </a:stretch>
                        </a:blipFill>
                      </a:tcPr>
                    </a:tc>
                    <a:tc hMerge="1">
                      <a:txBody>
                        <a:bodyPr/>
                        <a:lstStyle/>
                        <a:p>
                          <a:endParaRPr lang="en-US"/>
                        </a:p>
                      </a:txBody>
                      <a:tcPr/>
                    </a:tc>
                    <a:tc gridSpan="2">
                      <a:txBody>
                        <a:bodyPr/>
                        <a:lstStyle/>
                        <a:p>
                          <a:endParaRPr lang="en-US"/>
                        </a:p>
                      </a:txBody>
                      <a:tcPr marL="68580" marR="68580" marT="0" marB="0">
                        <a:blipFill>
                          <a:blip r:embed="rId4"/>
                          <a:stretch>
                            <a:fillRect l="-100459" t="-877" r="-101376" b="-319298"/>
                          </a:stretch>
                        </a:blipFill>
                      </a:tcPr>
                    </a:tc>
                    <a:tc hMerge="1">
                      <a:txBody>
                        <a:bodyPr/>
                        <a:lstStyle/>
                        <a:p>
                          <a:endParaRPr lang="en-US"/>
                        </a:p>
                      </a:txBody>
                      <a:tcPr/>
                    </a:tc>
                    <a:tc gridSpan="2">
                      <a:txBody>
                        <a:bodyPr/>
                        <a:lstStyle/>
                        <a:p>
                          <a:endParaRPr lang="en-US"/>
                        </a:p>
                      </a:txBody>
                      <a:tcPr marL="68580" marR="68580" marT="0" marB="0">
                        <a:blipFill>
                          <a:blip r:embed="rId4"/>
                          <a:stretch>
                            <a:fillRect l="-200000" t="-877" r="-1144" b="-319298"/>
                          </a:stretch>
                        </a:blipFill>
                      </a:tcPr>
                    </a:tc>
                    <a:tc hMerge="1">
                      <a:txBody>
                        <a:bodyPr/>
                        <a:lstStyle/>
                        <a:p>
                          <a:endParaRPr lang="en-US"/>
                        </a:p>
                      </a:txBody>
                      <a:tcPr/>
                    </a:tc>
                    <a:extLst>
                      <a:ext uri="{0D108BD9-81ED-4DB2-BD59-A6C34878D82A}">
                        <a16:rowId xmlns:a16="http://schemas.microsoft.com/office/drawing/2014/main" val="2890896556"/>
                      </a:ext>
                    </a:extLst>
                  </a:tr>
                  <a:tr h="695875">
                    <a:tc>
                      <a:txBody>
                        <a:bodyPr/>
                        <a:lstStyle/>
                        <a:p>
                          <a:pPr marL="0" marR="0" algn="ctr">
                            <a:lnSpc>
                              <a:spcPct val="200000"/>
                            </a:lnSpc>
                            <a:spcBef>
                              <a:spcPts val="0"/>
                            </a:spcBef>
                            <a:spcAft>
                              <a:spcPts val="0"/>
                            </a:spcAft>
                          </a:pPr>
                          <a:r>
                            <a:rPr lang="en-CA" sz="1200">
                              <a:effectLst/>
                            </a:rPr>
                            <a:t>Coefficient, 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Constant, 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Coefficient, 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Constant, 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Coefficient, 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Constant, 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1334741"/>
                      </a:ext>
                    </a:extLst>
                  </a:tr>
                  <a:tr h="1504964">
                    <a:tc>
                      <a:txBody>
                        <a:bodyPr/>
                        <a:lstStyle/>
                        <a:p>
                          <a:pPr marL="0" marR="0" algn="ctr">
                            <a:lnSpc>
                              <a:spcPct val="200000"/>
                            </a:lnSpc>
                            <a:spcBef>
                              <a:spcPts val="0"/>
                            </a:spcBef>
                            <a:spcAft>
                              <a:spcPts val="0"/>
                            </a:spcAft>
                          </a:pPr>
                          <a:r>
                            <a:rPr lang="en-CA" sz="1200">
                              <a:effectLst/>
                            </a:rPr>
                            <a:t>0.0035708115298611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0.4585556505088027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0.0039829938549301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0.4346690215351010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0.0039063500797506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dirty="0">
                              <a:effectLst/>
                            </a:rPr>
                            <a:t>0.4834261345733908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2558882"/>
                      </a:ext>
                    </a:extLst>
                  </a:tr>
                </a:tbl>
              </a:graphicData>
            </a:graphic>
          </p:graphicFrame>
        </mc:Fallback>
      </mc:AlternateContent>
    </p:spTree>
    <p:extLst>
      <p:ext uri="{BB962C8B-B14F-4D97-AF65-F5344CB8AC3E}">
        <p14:creationId xmlns:p14="http://schemas.microsoft.com/office/powerpoint/2010/main" val="2335687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807183"/>
            <a:ext cx="7886700" cy="1325563"/>
          </a:xfrm>
        </p:spPr>
        <p:txBody>
          <a:bodyPr>
            <a:noAutofit/>
          </a:bodyPr>
          <a:lstStyle/>
          <a:p>
            <a:pPr algn="ctr"/>
            <a:r>
              <a:rPr lang="en-CA" sz="2400" dirty="0">
                <a:latin typeface="Arial" panose="020B0604020202020204" pitchFamily="34" charset="0"/>
                <a:cs typeface="Arial" panose="020B0604020202020204" pitchFamily="34" charset="0"/>
              </a:rPr>
              <a:t>Coefficients Of Regression Equation For Mean Of Phase Currents Vs. Loading Percentage, Separating Positive And Negative Sequences</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11</a:t>
            </a:fld>
            <a:endParaRPr lang="en-US"/>
          </a:p>
        </p:txBody>
      </p:sp>
      <p:graphicFrame>
        <p:nvGraphicFramePr>
          <p:cNvPr id="4" name="Table 3">
            <a:extLst>
              <a:ext uri="{FF2B5EF4-FFF2-40B4-BE49-F238E27FC236}">
                <a16:creationId xmlns:a16="http://schemas.microsoft.com/office/drawing/2014/main" id="{62F79E62-47B3-4E38-9E85-1446D45E37A8}"/>
              </a:ext>
            </a:extLst>
          </p:cNvPr>
          <p:cNvGraphicFramePr>
            <a:graphicFrameLocks noGrp="1"/>
          </p:cNvGraphicFramePr>
          <p:nvPr>
            <p:extLst>
              <p:ext uri="{D42A27DB-BD31-4B8C-83A1-F6EECF244321}">
                <p14:modId xmlns:p14="http://schemas.microsoft.com/office/powerpoint/2010/main" val="2823771133"/>
              </p:ext>
            </p:extLst>
          </p:nvPr>
        </p:nvGraphicFramePr>
        <p:xfrm>
          <a:off x="1369219" y="2466856"/>
          <a:ext cx="6405562" cy="3889497"/>
        </p:xfrm>
        <a:graphic>
          <a:graphicData uri="http://schemas.openxmlformats.org/drawingml/2006/table">
            <a:tbl>
              <a:tblPr firstRow="1" firstCol="1" bandRow="1">
                <a:tableStyleId>{5C22544A-7EE6-4342-B048-85BDC9FD1C3A}</a:tableStyleId>
              </a:tblPr>
              <a:tblGrid>
                <a:gridCol w="1686037">
                  <a:extLst>
                    <a:ext uri="{9D8B030D-6E8A-4147-A177-3AD203B41FA5}">
                      <a16:colId xmlns:a16="http://schemas.microsoft.com/office/drawing/2014/main" val="3277049931"/>
                    </a:ext>
                  </a:extLst>
                </a:gridCol>
                <a:gridCol w="1565596">
                  <a:extLst>
                    <a:ext uri="{9D8B030D-6E8A-4147-A177-3AD203B41FA5}">
                      <a16:colId xmlns:a16="http://schemas.microsoft.com/office/drawing/2014/main" val="2206127405"/>
                    </a:ext>
                  </a:extLst>
                </a:gridCol>
                <a:gridCol w="1574691">
                  <a:extLst>
                    <a:ext uri="{9D8B030D-6E8A-4147-A177-3AD203B41FA5}">
                      <a16:colId xmlns:a16="http://schemas.microsoft.com/office/drawing/2014/main" val="2505921235"/>
                    </a:ext>
                  </a:extLst>
                </a:gridCol>
                <a:gridCol w="1579238">
                  <a:extLst>
                    <a:ext uri="{9D8B030D-6E8A-4147-A177-3AD203B41FA5}">
                      <a16:colId xmlns:a16="http://schemas.microsoft.com/office/drawing/2014/main" val="2063000256"/>
                    </a:ext>
                  </a:extLst>
                </a:gridCol>
              </a:tblGrid>
              <a:tr h="563686">
                <a:tc>
                  <a:txBody>
                    <a:bodyPr/>
                    <a:lstStyle/>
                    <a:p>
                      <a:pPr marL="0" marR="0" algn="ctr">
                        <a:lnSpc>
                          <a:spcPct val="200000"/>
                        </a:lnSpc>
                        <a:spcBef>
                          <a:spcPts val="0"/>
                        </a:spcBef>
                        <a:spcAft>
                          <a:spcPts val="0"/>
                        </a:spcAft>
                      </a:pPr>
                      <a:r>
                        <a:rPr lang="en-CA"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Coefficient,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200">
                          <a:effectLst/>
                        </a:rPr>
                        <a:t>Coefficient,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200">
                          <a:effectLst/>
                        </a:rPr>
                        <a:t>Constant,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86399214"/>
                  </a:ext>
                </a:extLst>
              </a:tr>
              <a:tr h="392363">
                <a:tc>
                  <a:txBody>
                    <a:bodyPr/>
                    <a:lstStyle/>
                    <a:p>
                      <a:pPr marL="0" marR="0" algn="ctr">
                        <a:lnSpc>
                          <a:spcPct val="200000"/>
                        </a:lnSpc>
                        <a:spcBef>
                          <a:spcPts val="0"/>
                        </a:spcBef>
                        <a:spcAft>
                          <a:spcPts val="0"/>
                        </a:spcAft>
                      </a:pPr>
                      <a:r>
                        <a:rPr lang="en-CA" sz="1200" dirty="0">
                          <a:effectLst/>
                        </a:rPr>
                        <a:t>Mean of Positive I1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0.0000178613107915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0.0012907700040859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0.4478988542425746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789613"/>
                  </a:ext>
                </a:extLst>
              </a:tr>
              <a:tr h="381613">
                <a:tc>
                  <a:txBody>
                    <a:bodyPr/>
                    <a:lstStyle/>
                    <a:p>
                      <a:pPr marL="0" marR="0" algn="ctr">
                        <a:lnSpc>
                          <a:spcPct val="200000"/>
                        </a:lnSpc>
                        <a:spcBef>
                          <a:spcPts val="0"/>
                        </a:spcBef>
                        <a:spcAft>
                          <a:spcPts val="0"/>
                        </a:spcAft>
                      </a:pPr>
                      <a:r>
                        <a:rPr lang="en-CA" sz="1200">
                          <a:effectLst/>
                        </a:rPr>
                        <a:t>Mean of Positive I2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dirty="0">
                          <a:effectLst/>
                        </a:rPr>
                        <a:t>0.0000158405117899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0.0018001655150320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0.4263418813275320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0458273"/>
                  </a:ext>
                </a:extLst>
              </a:tr>
              <a:tr h="392363">
                <a:tc>
                  <a:txBody>
                    <a:bodyPr/>
                    <a:lstStyle/>
                    <a:p>
                      <a:pPr marL="0" marR="0" algn="ctr">
                        <a:lnSpc>
                          <a:spcPct val="200000"/>
                        </a:lnSpc>
                        <a:spcBef>
                          <a:spcPts val="0"/>
                        </a:spcBef>
                        <a:spcAft>
                          <a:spcPts val="0"/>
                        </a:spcAft>
                      </a:pPr>
                      <a:r>
                        <a:rPr lang="en-CA" sz="1200">
                          <a:effectLst/>
                        </a:rPr>
                        <a:t>Mean of Positive I3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0.0000154187285184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0.0018416389292275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0.4674010995846712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0189393"/>
                  </a:ext>
                </a:extLst>
              </a:tr>
              <a:tr h="719824">
                <a:tc>
                  <a:txBody>
                    <a:bodyPr/>
                    <a:lstStyle/>
                    <a:p>
                      <a:pPr marL="0" marR="0" algn="ctr">
                        <a:lnSpc>
                          <a:spcPct val="200000"/>
                        </a:lnSpc>
                        <a:spcBef>
                          <a:spcPts val="0"/>
                        </a:spcBef>
                        <a:spcAft>
                          <a:spcPts val="0"/>
                        </a:spcAft>
                      </a:pPr>
                      <a:r>
                        <a:rPr lang="en-CA" sz="1200">
                          <a:effectLst/>
                        </a:rPr>
                        <a:t>Mean of Negative I1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-0.0000178722255528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-0.0012859541464588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-0.4445181620563557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7192172"/>
                  </a:ext>
                </a:extLst>
              </a:tr>
              <a:tr h="719824">
                <a:tc>
                  <a:txBody>
                    <a:bodyPr/>
                    <a:lstStyle/>
                    <a:p>
                      <a:pPr marL="0" marR="0" algn="ctr">
                        <a:lnSpc>
                          <a:spcPct val="200000"/>
                        </a:lnSpc>
                        <a:spcBef>
                          <a:spcPts val="0"/>
                        </a:spcBef>
                        <a:spcAft>
                          <a:spcPts val="0"/>
                        </a:spcAft>
                      </a:pPr>
                      <a:r>
                        <a:rPr lang="en-CA" sz="1200">
                          <a:effectLst/>
                        </a:rPr>
                        <a:t>Mean of Negative I2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-0.0000158947362797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-0.0018367384684631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-0.4230469722302160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3959608"/>
                  </a:ext>
                </a:extLst>
              </a:tr>
              <a:tr h="719824">
                <a:tc>
                  <a:txBody>
                    <a:bodyPr/>
                    <a:lstStyle/>
                    <a:p>
                      <a:pPr marL="0" marR="0" algn="ctr">
                        <a:lnSpc>
                          <a:spcPct val="200000"/>
                        </a:lnSpc>
                        <a:spcBef>
                          <a:spcPts val="0"/>
                        </a:spcBef>
                        <a:spcAft>
                          <a:spcPts val="0"/>
                        </a:spcAft>
                      </a:pPr>
                      <a:r>
                        <a:rPr lang="en-CA" sz="1200">
                          <a:effectLst/>
                        </a:rPr>
                        <a:t>Mean of Positive I3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-0.0000156477473302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-0.0018017199150833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dirty="0">
                          <a:effectLst/>
                        </a:rPr>
                        <a:t>-0.4640741371390887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3754605"/>
                  </a:ext>
                </a:extLst>
              </a:tr>
            </a:tbl>
          </a:graphicData>
        </a:graphic>
      </p:graphicFrame>
    </p:spTree>
    <p:extLst>
      <p:ext uri="{BB962C8B-B14F-4D97-AF65-F5344CB8AC3E}">
        <p14:creationId xmlns:p14="http://schemas.microsoft.com/office/powerpoint/2010/main" val="1530213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807183"/>
            <a:ext cx="7886700" cy="1325563"/>
          </a:xfrm>
        </p:spPr>
        <p:txBody>
          <a:bodyPr>
            <a:noAutofit/>
          </a:bodyPr>
          <a:lstStyle/>
          <a:p>
            <a:pPr algn="ctr"/>
            <a:r>
              <a:rPr lang="en-CA" sz="2400" dirty="0">
                <a:latin typeface="Arial" panose="020B0604020202020204" pitchFamily="34" charset="0"/>
                <a:cs typeface="Arial" panose="020B0604020202020204" pitchFamily="34" charset="0"/>
              </a:rPr>
              <a:t>Coefficients Of Regression Equation For Standard Deviation Of Phase Currents Vs. Loading Percentage, Separating Positive And Negative Sequences</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12</a:t>
            </a:fld>
            <a:endParaRPr lang="en-US"/>
          </a:p>
        </p:txBody>
      </p:sp>
      <p:graphicFrame>
        <p:nvGraphicFramePr>
          <p:cNvPr id="3" name="Table 2">
            <a:extLst>
              <a:ext uri="{FF2B5EF4-FFF2-40B4-BE49-F238E27FC236}">
                <a16:creationId xmlns:a16="http://schemas.microsoft.com/office/drawing/2014/main" id="{4AC3D3C4-2C85-4C60-8469-09171239ED52}"/>
              </a:ext>
            </a:extLst>
          </p:cNvPr>
          <p:cNvGraphicFramePr>
            <a:graphicFrameLocks noGrp="1"/>
          </p:cNvGraphicFramePr>
          <p:nvPr>
            <p:extLst>
              <p:ext uri="{D42A27DB-BD31-4B8C-83A1-F6EECF244321}">
                <p14:modId xmlns:p14="http://schemas.microsoft.com/office/powerpoint/2010/main" val="1912365860"/>
              </p:ext>
            </p:extLst>
          </p:nvPr>
        </p:nvGraphicFramePr>
        <p:xfrm>
          <a:off x="689224" y="2082370"/>
          <a:ext cx="7765551" cy="4419667"/>
        </p:xfrm>
        <a:graphic>
          <a:graphicData uri="http://schemas.openxmlformats.org/drawingml/2006/table">
            <a:tbl>
              <a:tblPr firstRow="1" firstCol="1" bandRow="1">
                <a:tableStyleId>{5C22544A-7EE6-4342-B048-85BDC9FD1C3A}</a:tableStyleId>
              </a:tblPr>
              <a:tblGrid>
                <a:gridCol w="2588517">
                  <a:extLst>
                    <a:ext uri="{9D8B030D-6E8A-4147-A177-3AD203B41FA5}">
                      <a16:colId xmlns:a16="http://schemas.microsoft.com/office/drawing/2014/main" val="1722185503"/>
                    </a:ext>
                  </a:extLst>
                </a:gridCol>
                <a:gridCol w="2588517">
                  <a:extLst>
                    <a:ext uri="{9D8B030D-6E8A-4147-A177-3AD203B41FA5}">
                      <a16:colId xmlns:a16="http://schemas.microsoft.com/office/drawing/2014/main" val="3079152334"/>
                    </a:ext>
                  </a:extLst>
                </a:gridCol>
                <a:gridCol w="2588517">
                  <a:extLst>
                    <a:ext uri="{9D8B030D-6E8A-4147-A177-3AD203B41FA5}">
                      <a16:colId xmlns:a16="http://schemas.microsoft.com/office/drawing/2014/main" val="2216740793"/>
                    </a:ext>
                  </a:extLst>
                </a:gridCol>
              </a:tblGrid>
              <a:tr h="337633">
                <a:tc>
                  <a:txBody>
                    <a:bodyPr/>
                    <a:lstStyle/>
                    <a:p>
                      <a:pPr marL="0" marR="0" algn="ctr">
                        <a:lnSpc>
                          <a:spcPct val="200000"/>
                        </a:lnSpc>
                        <a:spcBef>
                          <a:spcPts val="0"/>
                        </a:spcBef>
                        <a:spcAft>
                          <a:spcPts val="0"/>
                        </a:spcAft>
                      </a:pPr>
                      <a:r>
                        <a:rPr lang="en-CA"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tc>
                  <a:txBody>
                    <a:bodyPr/>
                    <a:lstStyle/>
                    <a:p>
                      <a:pPr marL="0" marR="0" algn="ctr">
                        <a:lnSpc>
                          <a:spcPct val="200000"/>
                        </a:lnSpc>
                        <a:spcBef>
                          <a:spcPts val="0"/>
                        </a:spcBef>
                        <a:spcAft>
                          <a:spcPts val="0"/>
                        </a:spcAft>
                      </a:pPr>
                      <a:r>
                        <a:rPr lang="en-CA" sz="1200">
                          <a:effectLst/>
                        </a:rPr>
                        <a:t>Coefficient, 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tc>
                  <a:txBody>
                    <a:bodyPr/>
                    <a:lstStyle/>
                    <a:p>
                      <a:pPr marL="0" marR="0" algn="ctr">
                        <a:lnSpc>
                          <a:spcPct val="200000"/>
                        </a:lnSpc>
                        <a:spcBef>
                          <a:spcPts val="0"/>
                        </a:spcBef>
                        <a:spcAft>
                          <a:spcPts val="0"/>
                        </a:spcAft>
                      </a:pPr>
                      <a:r>
                        <a:rPr lang="en-CA" sz="1200">
                          <a:effectLst/>
                        </a:rPr>
                        <a:t>Constant, 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extLst>
                  <a:ext uri="{0D108BD9-81ED-4DB2-BD59-A6C34878D82A}">
                    <a16:rowId xmlns:a16="http://schemas.microsoft.com/office/drawing/2014/main" val="1975587590"/>
                  </a:ext>
                </a:extLst>
              </a:tr>
              <a:tr h="668951">
                <a:tc>
                  <a:txBody>
                    <a:bodyPr/>
                    <a:lstStyle/>
                    <a:p>
                      <a:pPr marL="0" marR="0" algn="ctr">
                        <a:lnSpc>
                          <a:spcPct val="200000"/>
                        </a:lnSpc>
                        <a:spcBef>
                          <a:spcPts val="0"/>
                        </a:spcBef>
                        <a:spcAft>
                          <a:spcPts val="0"/>
                        </a:spcAft>
                      </a:pPr>
                      <a:r>
                        <a:rPr lang="en-CA" sz="1200">
                          <a:effectLst/>
                        </a:rPr>
                        <a:t>Standard Deviation of Positive Current of Phase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tc>
                  <a:txBody>
                    <a:bodyPr/>
                    <a:lstStyle/>
                    <a:p>
                      <a:pPr marL="0" marR="0" algn="ctr">
                        <a:lnSpc>
                          <a:spcPct val="200000"/>
                        </a:lnSpc>
                        <a:spcBef>
                          <a:spcPts val="0"/>
                        </a:spcBef>
                        <a:spcAft>
                          <a:spcPts val="0"/>
                        </a:spcAft>
                      </a:pPr>
                      <a:r>
                        <a:rPr lang="en-CA" sz="1200">
                          <a:effectLst/>
                        </a:rPr>
                        <a:t>0.0015247693601749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tc>
                  <a:txBody>
                    <a:bodyPr/>
                    <a:lstStyle/>
                    <a:p>
                      <a:pPr marL="0" marR="0" algn="ctr">
                        <a:lnSpc>
                          <a:spcPct val="200000"/>
                        </a:lnSpc>
                        <a:spcBef>
                          <a:spcPts val="0"/>
                        </a:spcBef>
                        <a:spcAft>
                          <a:spcPts val="0"/>
                        </a:spcAft>
                      </a:pPr>
                      <a:r>
                        <a:rPr lang="en-CA" sz="1200">
                          <a:effectLst/>
                        </a:rPr>
                        <a:t>0.1968401808298853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extLst>
                  <a:ext uri="{0D108BD9-81ED-4DB2-BD59-A6C34878D82A}">
                    <a16:rowId xmlns:a16="http://schemas.microsoft.com/office/drawing/2014/main" val="981534308"/>
                  </a:ext>
                </a:extLst>
              </a:tr>
              <a:tr h="668951">
                <a:tc>
                  <a:txBody>
                    <a:bodyPr/>
                    <a:lstStyle/>
                    <a:p>
                      <a:pPr marL="0" marR="0" algn="ctr">
                        <a:lnSpc>
                          <a:spcPct val="200000"/>
                        </a:lnSpc>
                        <a:spcBef>
                          <a:spcPts val="0"/>
                        </a:spcBef>
                        <a:spcAft>
                          <a:spcPts val="0"/>
                        </a:spcAft>
                      </a:pPr>
                      <a:r>
                        <a:rPr lang="en-CA" sz="1200">
                          <a:effectLst/>
                        </a:rPr>
                        <a:t>Standard Deviation of Positive Current of Phase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tc>
                  <a:txBody>
                    <a:bodyPr/>
                    <a:lstStyle/>
                    <a:p>
                      <a:pPr marL="0" marR="0" algn="ctr">
                        <a:lnSpc>
                          <a:spcPct val="200000"/>
                        </a:lnSpc>
                        <a:spcBef>
                          <a:spcPts val="0"/>
                        </a:spcBef>
                        <a:spcAft>
                          <a:spcPts val="0"/>
                        </a:spcAft>
                      </a:pPr>
                      <a:r>
                        <a:rPr lang="en-CA" sz="1200">
                          <a:effectLst/>
                        </a:rPr>
                        <a:t>0.0018297383731645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tc>
                  <a:txBody>
                    <a:bodyPr/>
                    <a:lstStyle/>
                    <a:p>
                      <a:pPr marL="0" marR="0" algn="ctr">
                        <a:lnSpc>
                          <a:spcPct val="200000"/>
                        </a:lnSpc>
                        <a:spcBef>
                          <a:spcPts val="0"/>
                        </a:spcBef>
                        <a:spcAft>
                          <a:spcPts val="0"/>
                        </a:spcAft>
                      </a:pPr>
                      <a:r>
                        <a:rPr lang="en-CA" sz="1200">
                          <a:effectLst/>
                        </a:rPr>
                        <a:t>0.1785216711026834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extLst>
                  <a:ext uri="{0D108BD9-81ED-4DB2-BD59-A6C34878D82A}">
                    <a16:rowId xmlns:a16="http://schemas.microsoft.com/office/drawing/2014/main" val="3542064213"/>
                  </a:ext>
                </a:extLst>
              </a:tr>
              <a:tr h="668951">
                <a:tc>
                  <a:txBody>
                    <a:bodyPr/>
                    <a:lstStyle/>
                    <a:p>
                      <a:pPr marL="0" marR="0" algn="ctr">
                        <a:lnSpc>
                          <a:spcPct val="200000"/>
                        </a:lnSpc>
                        <a:spcBef>
                          <a:spcPts val="0"/>
                        </a:spcBef>
                        <a:spcAft>
                          <a:spcPts val="0"/>
                        </a:spcAft>
                      </a:pPr>
                      <a:r>
                        <a:rPr lang="en-CA" sz="1200">
                          <a:effectLst/>
                        </a:rPr>
                        <a:t>Standard Deviation of Positive Current of Phase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tc>
                  <a:txBody>
                    <a:bodyPr/>
                    <a:lstStyle/>
                    <a:p>
                      <a:pPr marL="0" marR="0" algn="ctr">
                        <a:lnSpc>
                          <a:spcPct val="200000"/>
                        </a:lnSpc>
                        <a:spcBef>
                          <a:spcPts val="0"/>
                        </a:spcBef>
                        <a:spcAft>
                          <a:spcPts val="0"/>
                        </a:spcAft>
                      </a:pPr>
                      <a:r>
                        <a:rPr lang="en-CA" sz="1200">
                          <a:effectLst/>
                        </a:rPr>
                        <a:t>0.0017261970715102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tc>
                  <a:txBody>
                    <a:bodyPr/>
                    <a:lstStyle/>
                    <a:p>
                      <a:pPr marL="0" marR="0" algn="ctr">
                        <a:lnSpc>
                          <a:spcPct val="200000"/>
                        </a:lnSpc>
                        <a:spcBef>
                          <a:spcPts val="0"/>
                        </a:spcBef>
                        <a:spcAft>
                          <a:spcPts val="0"/>
                        </a:spcAft>
                      </a:pPr>
                      <a:r>
                        <a:rPr lang="en-CA" sz="1200">
                          <a:effectLst/>
                        </a:rPr>
                        <a:t>0.2053203832027072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extLst>
                  <a:ext uri="{0D108BD9-81ED-4DB2-BD59-A6C34878D82A}">
                    <a16:rowId xmlns:a16="http://schemas.microsoft.com/office/drawing/2014/main" val="3986864339"/>
                  </a:ext>
                </a:extLst>
              </a:tr>
              <a:tr h="668951">
                <a:tc>
                  <a:txBody>
                    <a:bodyPr/>
                    <a:lstStyle/>
                    <a:p>
                      <a:pPr marL="0" marR="0" algn="ctr">
                        <a:lnSpc>
                          <a:spcPct val="200000"/>
                        </a:lnSpc>
                        <a:spcBef>
                          <a:spcPts val="0"/>
                        </a:spcBef>
                        <a:spcAft>
                          <a:spcPts val="0"/>
                        </a:spcAft>
                      </a:pPr>
                      <a:r>
                        <a:rPr lang="en-CA" sz="1200">
                          <a:effectLst/>
                        </a:rPr>
                        <a:t>Standard Deviation of Negative Current of Phase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tc>
                  <a:txBody>
                    <a:bodyPr/>
                    <a:lstStyle/>
                    <a:p>
                      <a:pPr marL="0" marR="0" algn="ctr">
                        <a:lnSpc>
                          <a:spcPct val="200000"/>
                        </a:lnSpc>
                        <a:spcBef>
                          <a:spcPts val="0"/>
                        </a:spcBef>
                        <a:spcAft>
                          <a:spcPts val="0"/>
                        </a:spcAft>
                      </a:pPr>
                      <a:r>
                        <a:rPr lang="en-CA" sz="1200">
                          <a:effectLst/>
                        </a:rPr>
                        <a:t>0.0015314247671600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tc>
                  <a:txBody>
                    <a:bodyPr/>
                    <a:lstStyle/>
                    <a:p>
                      <a:pPr marL="0" marR="0" algn="ctr">
                        <a:lnSpc>
                          <a:spcPct val="200000"/>
                        </a:lnSpc>
                        <a:spcBef>
                          <a:spcPts val="0"/>
                        </a:spcBef>
                        <a:spcAft>
                          <a:spcPts val="0"/>
                        </a:spcAft>
                      </a:pPr>
                      <a:r>
                        <a:rPr lang="en-CA" sz="1200">
                          <a:effectLst/>
                        </a:rPr>
                        <a:t>0.1954264201037256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extLst>
                  <a:ext uri="{0D108BD9-81ED-4DB2-BD59-A6C34878D82A}">
                    <a16:rowId xmlns:a16="http://schemas.microsoft.com/office/drawing/2014/main" val="275748928"/>
                  </a:ext>
                </a:extLst>
              </a:tr>
              <a:tr h="668951">
                <a:tc>
                  <a:txBody>
                    <a:bodyPr/>
                    <a:lstStyle/>
                    <a:p>
                      <a:pPr marL="0" marR="0" algn="ctr">
                        <a:lnSpc>
                          <a:spcPct val="200000"/>
                        </a:lnSpc>
                        <a:spcBef>
                          <a:spcPts val="0"/>
                        </a:spcBef>
                        <a:spcAft>
                          <a:spcPts val="0"/>
                        </a:spcAft>
                      </a:pPr>
                      <a:r>
                        <a:rPr lang="en-CA" sz="1200">
                          <a:effectLst/>
                        </a:rPr>
                        <a:t>Standard Deviation of Negative Current of Phase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tc>
                  <a:txBody>
                    <a:bodyPr/>
                    <a:lstStyle/>
                    <a:p>
                      <a:pPr marL="0" marR="0" algn="ctr">
                        <a:lnSpc>
                          <a:spcPct val="200000"/>
                        </a:lnSpc>
                        <a:spcBef>
                          <a:spcPts val="0"/>
                        </a:spcBef>
                        <a:spcAft>
                          <a:spcPts val="0"/>
                        </a:spcAft>
                      </a:pPr>
                      <a:r>
                        <a:rPr lang="en-CA" sz="1200">
                          <a:effectLst/>
                        </a:rPr>
                        <a:t>0.0018303301741044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tc>
                  <a:txBody>
                    <a:bodyPr/>
                    <a:lstStyle/>
                    <a:p>
                      <a:pPr marL="0" marR="0" algn="ctr">
                        <a:lnSpc>
                          <a:spcPct val="200000"/>
                        </a:lnSpc>
                        <a:spcBef>
                          <a:spcPts val="0"/>
                        </a:spcBef>
                        <a:spcAft>
                          <a:spcPts val="0"/>
                        </a:spcAft>
                      </a:pPr>
                      <a:r>
                        <a:rPr lang="en-CA" sz="1200">
                          <a:effectLst/>
                        </a:rPr>
                        <a:t>0.1777509789007861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extLst>
                  <a:ext uri="{0D108BD9-81ED-4DB2-BD59-A6C34878D82A}">
                    <a16:rowId xmlns:a16="http://schemas.microsoft.com/office/drawing/2014/main" val="165815193"/>
                  </a:ext>
                </a:extLst>
              </a:tr>
              <a:tr h="668951">
                <a:tc>
                  <a:txBody>
                    <a:bodyPr/>
                    <a:lstStyle/>
                    <a:p>
                      <a:pPr marL="0" marR="0" algn="ctr">
                        <a:lnSpc>
                          <a:spcPct val="200000"/>
                        </a:lnSpc>
                        <a:spcBef>
                          <a:spcPts val="0"/>
                        </a:spcBef>
                        <a:spcAft>
                          <a:spcPts val="0"/>
                        </a:spcAft>
                      </a:pPr>
                      <a:r>
                        <a:rPr lang="en-CA" sz="1200">
                          <a:effectLst/>
                        </a:rPr>
                        <a:t>Standard Deviation of Positive Current of Phase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tc>
                  <a:txBody>
                    <a:bodyPr/>
                    <a:lstStyle/>
                    <a:p>
                      <a:pPr marL="0" marR="0" algn="ctr">
                        <a:lnSpc>
                          <a:spcPct val="200000"/>
                        </a:lnSpc>
                        <a:spcBef>
                          <a:spcPts val="0"/>
                        </a:spcBef>
                        <a:spcAft>
                          <a:spcPts val="0"/>
                        </a:spcAft>
                      </a:pPr>
                      <a:r>
                        <a:rPr lang="en-CA" sz="1200">
                          <a:effectLst/>
                        </a:rPr>
                        <a:t>0.0017143422465670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tc>
                  <a:txBody>
                    <a:bodyPr/>
                    <a:lstStyle/>
                    <a:p>
                      <a:pPr marL="0" marR="0" algn="ctr">
                        <a:lnSpc>
                          <a:spcPct val="200000"/>
                        </a:lnSpc>
                        <a:spcBef>
                          <a:spcPts val="0"/>
                        </a:spcBef>
                        <a:spcAft>
                          <a:spcPts val="0"/>
                        </a:spcAft>
                      </a:pPr>
                      <a:r>
                        <a:rPr lang="en-CA" sz="1200" dirty="0">
                          <a:effectLst/>
                        </a:rPr>
                        <a:t>0.2031318446070701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527" marR="67527" marT="0" marB="0"/>
                </a:tc>
                <a:extLst>
                  <a:ext uri="{0D108BD9-81ED-4DB2-BD59-A6C34878D82A}">
                    <a16:rowId xmlns:a16="http://schemas.microsoft.com/office/drawing/2014/main" val="1874578448"/>
                  </a:ext>
                </a:extLst>
              </a:tr>
            </a:tbl>
          </a:graphicData>
        </a:graphic>
      </p:graphicFrame>
    </p:spTree>
    <p:extLst>
      <p:ext uri="{BB962C8B-B14F-4D97-AF65-F5344CB8AC3E}">
        <p14:creationId xmlns:p14="http://schemas.microsoft.com/office/powerpoint/2010/main" val="300854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807183"/>
            <a:ext cx="7886700" cy="1325563"/>
          </a:xfrm>
        </p:spPr>
        <p:txBody>
          <a:bodyPr>
            <a:noAutofit/>
          </a:bodyPr>
          <a:lstStyle/>
          <a:p>
            <a:pPr algn="ctr"/>
            <a:r>
              <a:rPr lang="en-CA" sz="2400" dirty="0">
                <a:latin typeface="Arial" panose="020B0604020202020204" pitchFamily="34" charset="0"/>
                <a:cs typeface="Arial" panose="020B0604020202020204" pitchFamily="34" charset="0"/>
              </a:rPr>
              <a:t>First Order Polynomial Fitting of Means of I</a:t>
            </a:r>
            <a:r>
              <a:rPr lang="en-CA" sz="2400" baseline="-25000" dirty="0">
                <a:latin typeface="Arial" panose="020B0604020202020204" pitchFamily="34" charset="0"/>
                <a:cs typeface="Arial" panose="020B0604020202020204" pitchFamily="34" charset="0"/>
              </a:rPr>
              <a:t>1</a:t>
            </a:r>
            <a:r>
              <a:rPr lang="en-CA" sz="2400" dirty="0">
                <a:latin typeface="Arial" panose="020B0604020202020204" pitchFamily="34" charset="0"/>
                <a:cs typeface="Arial" panose="020B0604020202020204" pitchFamily="34" charset="0"/>
              </a:rPr>
              <a:t> vs Load Percentage with predicted mean for 50% load</a:t>
            </a:r>
            <a:endParaRPr lang="en-US" sz="16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13</a:t>
            </a:fld>
            <a:endParaRPr lang="en-US"/>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2356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a:extLst>
              <a:ext uri="{FF2B5EF4-FFF2-40B4-BE49-F238E27FC236}">
                <a16:creationId xmlns:a16="http://schemas.microsoft.com/office/drawing/2014/main" id="{10B49628-E1F7-418D-B751-CE0579139C7A}"/>
              </a:ext>
            </a:extLst>
          </p:cNvPr>
          <p:cNvGraphicFramePr>
            <a:graphicFrameLocks noChangeAspect="1"/>
          </p:cNvGraphicFramePr>
          <p:nvPr/>
        </p:nvGraphicFramePr>
        <p:xfrm>
          <a:off x="129311" y="2231721"/>
          <a:ext cx="4435321" cy="3310874"/>
        </p:xfrm>
        <a:graphic>
          <a:graphicData uri="http://schemas.openxmlformats.org/presentationml/2006/ole">
            <mc:AlternateContent xmlns:mc="http://schemas.openxmlformats.org/markup-compatibility/2006">
              <mc:Choice xmlns:v="urn:schemas-microsoft-com:vml" Requires="v">
                <p:oleObj spid="_x0000_s8232" r:id="rId3" imgW="5095908" imgH="3838595" progId="Visio.Drawing.15">
                  <p:embed/>
                </p:oleObj>
              </mc:Choice>
              <mc:Fallback>
                <p:oleObj r:id="rId3" imgW="5095908" imgH="3838595" progId="Visio.Drawing.15">
                  <p:embed/>
                  <p:pic>
                    <p:nvPicPr>
                      <p:cNvPr id="14" name="Object 13">
                        <a:extLst>
                          <a:ext uri="{FF2B5EF4-FFF2-40B4-BE49-F238E27FC236}">
                            <a16:creationId xmlns:a16="http://schemas.microsoft.com/office/drawing/2014/main" id="{10B49628-E1F7-418D-B751-CE0579139C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11" y="2231721"/>
                        <a:ext cx="4435321" cy="3310874"/>
                      </a:xfrm>
                      <a:prstGeom prst="rect">
                        <a:avLst/>
                      </a:prstGeom>
                      <a:noFill/>
                    </p:spPr>
                  </p:pic>
                </p:oleObj>
              </mc:Fallback>
            </mc:AlternateContent>
          </a:graphicData>
        </a:graphic>
      </p:graphicFrame>
      <p:pic>
        <p:nvPicPr>
          <p:cNvPr id="21" name="Picture 20">
            <a:extLst>
              <a:ext uri="{FF2B5EF4-FFF2-40B4-BE49-F238E27FC236}">
                <a16:creationId xmlns:a16="http://schemas.microsoft.com/office/drawing/2014/main" id="{C20A9447-BFB0-4947-8845-143C88ACABA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90010" y="2231711"/>
            <a:ext cx="4435320" cy="3310873"/>
          </a:xfrm>
          <a:prstGeom prst="rect">
            <a:avLst/>
          </a:prstGeom>
          <a:noFill/>
          <a:ln>
            <a:noFill/>
          </a:ln>
        </p:spPr>
      </p:pic>
    </p:spTree>
    <p:extLst>
      <p:ext uri="{BB962C8B-B14F-4D97-AF65-F5344CB8AC3E}">
        <p14:creationId xmlns:p14="http://schemas.microsoft.com/office/powerpoint/2010/main" val="3841950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807183"/>
            <a:ext cx="7886700" cy="1325563"/>
          </a:xfrm>
        </p:spPr>
        <p:txBody>
          <a:bodyPr>
            <a:noAutofit/>
          </a:bodyPr>
          <a:lstStyle/>
          <a:p>
            <a:pPr algn="ctr"/>
            <a:r>
              <a:rPr lang="en-CA" sz="2400" dirty="0">
                <a:latin typeface="Arial" panose="020B0604020202020204" pitchFamily="34" charset="0"/>
                <a:cs typeface="Arial" panose="020B0604020202020204" pitchFamily="34" charset="0"/>
              </a:rPr>
              <a:t>First Order Polynomial Fitting of Means of I</a:t>
            </a:r>
            <a:r>
              <a:rPr lang="en-CA" sz="2400" baseline="-25000" dirty="0">
                <a:latin typeface="Arial" panose="020B0604020202020204" pitchFamily="34" charset="0"/>
                <a:cs typeface="Arial" panose="020B0604020202020204" pitchFamily="34" charset="0"/>
              </a:rPr>
              <a:t>2</a:t>
            </a:r>
            <a:r>
              <a:rPr lang="en-CA" sz="2400" dirty="0">
                <a:latin typeface="Arial" panose="020B0604020202020204" pitchFamily="34" charset="0"/>
                <a:cs typeface="Arial" panose="020B0604020202020204" pitchFamily="34" charset="0"/>
              </a:rPr>
              <a:t> vs Load Percentage with predicted mean for 50% load</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14</a:t>
            </a:fld>
            <a:endParaRPr lang="en-US"/>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2356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9">
            <a:extLst>
              <a:ext uri="{FF2B5EF4-FFF2-40B4-BE49-F238E27FC236}">
                <a16:creationId xmlns:a16="http://schemas.microsoft.com/office/drawing/2014/main" id="{F2579D9A-57B3-47D3-9D20-31750A44EE5D}"/>
              </a:ext>
            </a:extLst>
          </p:cNvPr>
          <p:cNvSpPr>
            <a:spLocks noChangeArrowheads="1"/>
          </p:cNvSpPr>
          <p:nvPr/>
        </p:nvSpPr>
        <p:spPr bwMode="auto">
          <a:xfrm>
            <a:off x="228600" y="2132745"/>
            <a:ext cx="96709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a:extLst>
              <a:ext uri="{FF2B5EF4-FFF2-40B4-BE49-F238E27FC236}">
                <a16:creationId xmlns:a16="http://schemas.microsoft.com/office/drawing/2014/main" id="{0DBB2629-A454-419D-AB03-3F6114257F5B}"/>
              </a:ext>
            </a:extLst>
          </p:cNvPr>
          <p:cNvGraphicFramePr>
            <a:graphicFrameLocks noChangeAspect="1"/>
          </p:cNvGraphicFramePr>
          <p:nvPr>
            <p:extLst>
              <p:ext uri="{D42A27DB-BD31-4B8C-83A1-F6EECF244321}">
                <p14:modId xmlns:p14="http://schemas.microsoft.com/office/powerpoint/2010/main" val="3616450925"/>
              </p:ext>
            </p:extLst>
          </p:nvPr>
        </p:nvGraphicFramePr>
        <p:xfrm>
          <a:off x="228600" y="2132745"/>
          <a:ext cx="4253912" cy="3409838"/>
        </p:xfrm>
        <a:graphic>
          <a:graphicData uri="http://schemas.openxmlformats.org/presentationml/2006/ole">
            <mc:AlternateContent xmlns:mc="http://schemas.openxmlformats.org/markup-compatibility/2006">
              <mc:Choice xmlns:v="urn:schemas-microsoft-com:vml" Requires="v">
                <p:oleObj spid="_x0000_s9258" r:id="rId3" imgW="5095908" imgH="3838595" progId="Visio.Drawing.15">
                  <p:embed/>
                </p:oleObj>
              </mc:Choice>
              <mc:Fallback>
                <p:oleObj r:id="rId3" imgW="5095908" imgH="3838595" progId="Visio.Drawing.15">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32745"/>
                        <a:ext cx="4253912" cy="3409838"/>
                      </a:xfrm>
                      <a:prstGeom prst="rect">
                        <a:avLst/>
                      </a:prstGeom>
                      <a:noFill/>
                    </p:spPr>
                  </p:pic>
                </p:oleObj>
              </mc:Fallback>
            </mc:AlternateContent>
          </a:graphicData>
        </a:graphic>
      </p:graphicFrame>
      <p:pic>
        <p:nvPicPr>
          <p:cNvPr id="9" name="Picture 8">
            <a:extLst>
              <a:ext uri="{FF2B5EF4-FFF2-40B4-BE49-F238E27FC236}">
                <a16:creationId xmlns:a16="http://schemas.microsoft.com/office/drawing/2014/main" id="{786A8718-843C-4B0E-A30E-544A116563B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178464"/>
            <a:ext cx="4248150" cy="3307933"/>
          </a:xfrm>
          <a:prstGeom prst="rect">
            <a:avLst/>
          </a:prstGeom>
          <a:noFill/>
          <a:ln>
            <a:noFill/>
          </a:ln>
        </p:spPr>
      </p:pic>
    </p:spTree>
    <p:extLst>
      <p:ext uri="{BB962C8B-B14F-4D97-AF65-F5344CB8AC3E}">
        <p14:creationId xmlns:p14="http://schemas.microsoft.com/office/powerpoint/2010/main" val="512158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807183"/>
            <a:ext cx="7886700" cy="1325563"/>
          </a:xfrm>
        </p:spPr>
        <p:txBody>
          <a:bodyPr>
            <a:noAutofit/>
          </a:bodyPr>
          <a:lstStyle/>
          <a:p>
            <a:pPr algn="ctr"/>
            <a:r>
              <a:rPr lang="en-CA" sz="2400" dirty="0">
                <a:latin typeface="Arial" panose="020B0604020202020204" pitchFamily="34" charset="0"/>
                <a:cs typeface="Arial" panose="020B0604020202020204" pitchFamily="34" charset="0"/>
              </a:rPr>
              <a:t>First Order Polynomial Fitting of Means of I</a:t>
            </a:r>
            <a:r>
              <a:rPr lang="en-CA" sz="2400" baseline="-25000" dirty="0">
                <a:latin typeface="Arial" panose="020B0604020202020204" pitchFamily="34" charset="0"/>
                <a:cs typeface="Arial" panose="020B0604020202020204" pitchFamily="34" charset="0"/>
              </a:rPr>
              <a:t>3</a:t>
            </a:r>
            <a:r>
              <a:rPr lang="en-CA" sz="2400" dirty="0">
                <a:latin typeface="Arial" panose="020B0604020202020204" pitchFamily="34" charset="0"/>
                <a:cs typeface="Arial" panose="020B0604020202020204" pitchFamily="34" charset="0"/>
              </a:rPr>
              <a:t> vs Load Percentage with predicted mean for 50% load</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15</a:t>
            </a:fld>
            <a:endParaRPr lang="en-US"/>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2356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9">
            <a:extLst>
              <a:ext uri="{FF2B5EF4-FFF2-40B4-BE49-F238E27FC236}">
                <a16:creationId xmlns:a16="http://schemas.microsoft.com/office/drawing/2014/main" id="{F2579D9A-57B3-47D3-9D20-31750A44EE5D}"/>
              </a:ext>
            </a:extLst>
          </p:cNvPr>
          <p:cNvSpPr>
            <a:spLocks noChangeArrowheads="1"/>
          </p:cNvSpPr>
          <p:nvPr/>
        </p:nvSpPr>
        <p:spPr bwMode="auto">
          <a:xfrm>
            <a:off x="228600" y="2132745"/>
            <a:ext cx="96709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DF457287-3206-4AF0-982D-E0F6B335E927}"/>
              </a:ext>
            </a:extLst>
          </p:cNvPr>
          <p:cNvSpPr>
            <a:spLocks noChangeArrowheads="1"/>
          </p:cNvSpPr>
          <p:nvPr/>
        </p:nvSpPr>
        <p:spPr bwMode="auto">
          <a:xfrm>
            <a:off x="257908" y="2076449"/>
            <a:ext cx="33199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8739E0A4-3E5C-454A-8AE8-C2D117E643BF}"/>
              </a:ext>
            </a:extLst>
          </p:cNvPr>
          <p:cNvGraphicFramePr>
            <a:graphicFrameLocks noChangeAspect="1"/>
          </p:cNvGraphicFramePr>
          <p:nvPr>
            <p:extLst>
              <p:ext uri="{D42A27DB-BD31-4B8C-83A1-F6EECF244321}">
                <p14:modId xmlns:p14="http://schemas.microsoft.com/office/powerpoint/2010/main" val="687851587"/>
              </p:ext>
            </p:extLst>
          </p:nvPr>
        </p:nvGraphicFramePr>
        <p:xfrm>
          <a:off x="257908" y="2076449"/>
          <a:ext cx="4323712" cy="3638545"/>
        </p:xfrm>
        <a:graphic>
          <a:graphicData uri="http://schemas.openxmlformats.org/presentationml/2006/ole">
            <mc:AlternateContent xmlns:mc="http://schemas.openxmlformats.org/markup-compatibility/2006">
              <mc:Choice xmlns:v="urn:schemas-microsoft-com:vml" Requires="v">
                <p:oleObj spid="_x0000_s10282" r:id="rId3" imgW="5095908" imgH="3838595" progId="Visio.Drawing.15">
                  <p:embed/>
                </p:oleObj>
              </mc:Choice>
              <mc:Fallback>
                <p:oleObj r:id="rId3" imgW="5095908" imgH="3838595" progId="Visio.Drawing.15">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908" y="2076449"/>
                        <a:ext cx="4323712" cy="3638545"/>
                      </a:xfrm>
                      <a:prstGeom prst="rect">
                        <a:avLst/>
                      </a:prstGeom>
                      <a:noFill/>
                    </p:spPr>
                  </p:pic>
                </p:oleObj>
              </mc:Fallback>
            </mc:AlternateContent>
          </a:graphicData>
        </a:graphic>
      </p:graphicFrame>
      <p:pic>
        <p:nvPicPr>
          <p:cNvPr id="10" name="Picture 9">
            <a:extLst>
              <a:ext uri="{FF2B5EF4-FFF2-40B4-BE49-F238E27FC236}">
                <a16:creationId xmlns:a16="http://schemas.microsoft.com/office/drawing/2014/main" id="{0F89EDDD-F862-4F42-9416-7DE87007631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422162" y="2099308"/>
            <a:ext cx="4093188" cy="3539491"/>
          </a:xfrm>
          <a:prstGeom prst="rect">
            <a:avLst/>
          </a:prstGeom>
          <a:noFill/>
          <a:ln>
            <a:noFill/>
          </a:ln>
        </p:spPr>
      </p:pic>
    </p:spTree>
    <p:extLst>
      <p:ext uri="{BB962C8B-B14F-4D97-AF65-F5344CB8AC3E}">
        <p14:creationId xmlns:p14="http://schemas.microsoft.com/office/powerpoint/2010/main" val="175795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807183"/>
            <a:ext cx="7886700" cy="1325563"/>
          </a:xfrm>
        </p:spPr>
        <p:txBody>
          <a:bodyPr>
            <a:noAutofit/>
          </a:bodyPr>
          <a:lstStyle/>
          <a:p>
            <a:pPr algn="ctr"/>
            <a:r>
              <a:rPr lang="en-CA" sz="2400" dirty="0">
                <a:latin typeface="Arial" panose="020B0604020202020204" pitchFamily="34" charset="0"/>
                <a:cs typeface="Arial" panose="020B0604020202020204" pitchFamily="34" charset="0"/>
              </a:rPr>
              <a:t>First Order Polynomial Fitting of Standard Deviations of I</a:t>
            </a:r>
            <a:r>
              <a:rPr lang="en-CA" sz="2400" baseline="-25000" dirty="0">
                <a:latin typeface="Arial" panose="020B0604020202020204" pitchFamily="34" charset="0"/>
                <a:cs typeface="Arial" panose="020B0604020202020204" pitchFamily="34" charset="0"/>
              </a:rPr>
              <a:t>1, </a:t>
            </a:r>
            <a:r>
              <a:rPr lang="en-CA" sz="2400" dirty="0">
                <a:latin typeface="Arial" panose="020B0604020202020204" pitchFamily="34" charset="0"/>
                <a:cs typeface="Arial" panose="020B0604020202020204" pitchFamily="34" charset="0"/>
              </a:rPr>
              <a:t>I</a:t>
            </a:r>
            <a:r>
              <a:rPr lang="en-CA" sz="2400" baseline="-25000" dirty="0">
                <a:latin typeface="Arial" panose="020B0604020202020204" pitchFamily="34" charset="0"/>
                <a:cs typeface="Arial" panose="020B0604020202020204" pitchFamily="34" charset="0"/>
              </a:rPr>
              <a:t>2 &amp; </a:t>
            </a:r>
            <a:r>
              <a:rPr lang="en-CA" sz="2400" dirty="0">
                <a:latin typeface="Arial" panose="020B0604020202020204" pitchFamily="34" charset="0"/>
                <a:cs typeface="Arial" panose="020B0604020202020204" pitchFamily="34" charset="0"/>
              </a:rPr>
              <a:t>I</a:t>
            </a:r>
            <a:r>
              <a:rPr lang="en-CA" sz="2400" baseline="-25000" dirty="0">
                <a:latin typeface="Arial" panose="020B0604020202020204" pitchFamily="34" charset="0"/>
                <a:cs typeface="Arial" panose="020B0604020202020204" pitchFamily="34" charset="0"/>
              </a:rPr>
              <a:t>3 </a:t>
            </a:r>
            <a:r>
              <a:rPr lang="en-CA" sz="2400" dirty="0">
                <a:latin typeface="Arial" panose="020B0604020202020204" pitchFamily="34" charset="0"/>
                <a:cs typeface="Arial" panose="020B0604020202020204" pitchFamily="34" charset="0"/>
              </a:rPr>
              <a:t>vs Load Percentage with predicted best Standard Deviation for 50% </a:t>
            </a:r>
            <a:endParaRPr lang="en-US" sz="16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16</a:t>
            </a:fld>
            <a:endParaRPr lang="en-US"/>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2356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9">
            <a:extLst>
              <a:ext uri="{FF2B5EF4-FFF2-40B4-BE49-F238E27FC236}">
                <a16:creationId xmlns:a16="http://schemas.microsoft.com/office/drawing/2014/main" id="{F2579D9A-57B3-47D3-9D20-31750A44EE5D}"/>
              </a:ext>
            </a:extLst>
          </p:cNvPr>
          <p:cNvSpPr>
            <a:spLocks noChangeArrowheads="1"/>
          </p:cNvSpPr>
          <p:nvPr/>
        </p:nvSpPr>
        <p:spPr bwMode="auto">
          <a:xfrm>
            <a:off x="228600" y="2132745"/>
            <a:ext cx="96709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DF457287-3206-4AF0-982D-E0F6B335E927}"/>
              </a:ext>
            </a:extLst>
          </p:cNvPr>
          <p:cNvSpPr>
            <a:spLocks noChangeArrowheads="1"/>
          </p:cNvSpPr>
          <p:nvPr/>
        </p:nvSpPr>
        <p:spPr bwMode="auto">
          <a:xfrm>
            <a:off x="257908" y="2076449"/>
            <a:ext cx="33199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CA47D9DB-83E4-43C5-BBEB-B280CCA089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100" y="2229596"/>
            <a:ext cx="3314700" cy="3561597"/>
          </a:xfrm>
          <a:prstGeom prst="rect">
            <a:avLst/>
          </a:prstGeom>
          <a:noFill/>
          <a:ln>
            <a:noFill/>
          </a:ln>
        </p:spPr>
      </p:pic>
      <p:pic>
        <p:nvPicPr>
          <p:cNvPr id="11" name="Picture 10">
            <a:extLst>
              <a:ext uri="{FF2B5EF4-FFF2-40B4-BE49-F238E27FC236}">
                <a16:creationId xmlns:a16="http://schemas.microsoft.com/office/drawing/2014/main" id="{BB9B49DE-4E4E-4FDA-A981-4DB944583BC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94258" y="2241660"/>
            <a:ext cx="3077941" cy="3549531"/>
          </a:xfrm>
          <a:prstGeom prst="rect">
            <a:avLst/>
          </a:prstGeom>
          <a:noFill/>
          <a:ln>
            <a:noFill/>
          </a:ln>
        </p:spPr>
      </p:pic>
      <p:pic>
        <p:nvPicPr>
          <p:cNvPr id="12" name="Picture 11">
            <a:extLst>
              <a:ext uri="{FF2B5EF4-FFF2-40B4-BE49-F238E27FC236}">
                <a16:creationId xmlns:a16="http://schemas.microsoft.com/office/drawing/2014/main" id="{1734AB9B-AFB9-49E2-B180-F02635FCCF2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978767" y="2269347"/>
            <a:ext cx="3163570" cy="3445649"/>
          </a:xfrm>
          <a:prstGeom prst="rect">
            <a:avLst/>
          </a:prstGeom>
          <a:noFill/>
          <a:ln>
            <a:noFill/>
          </a:ln>
        </p:spPr>
      </p:pic>
    </p:spTree>
    <p:extLst>
      <p:ext uri="{BB962C8B-B14F-4D97-AF65-F5344CB8AC3E}">
        <p14:creationId xmlns:p14="http://schemas.microsoft.com/office/powerpoint/2010/main" val="1710395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18702"/>
            <a:ext cx="7886700" cy="1325563"/>
          </a:xfrm>
        </p:spPr>
        <p:txBody>
          <a:bodyPr>
            <a:noAutofit/>
          </a:bodyPr>
          <a:lstStyle/>
          <a:p>
            <a:pPr algn="ctr"/>
            <a:r>
              <a:rPr lang="en-CA" sz="2800" b="1" dirty="0">
                <a:latin typeface="Arial" panose="020B0604020202020204" pitchFamily="34" charset="0"/>
                <a:cs typeface="Arial" panose="020B0604020202020204" pitchFamily="34" charset="0"/>
              </a:rPr>
              <a:t>Goodness of Fit</a:t>
            </a:r>
            <a:endParaRPr lang="en-US" sz="1800"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17</a:t>
            </a:fld>
            <a:endParaRPr lang="en-US"/>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2356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9">
            <a:extLst>
              <a:ext uri="{FF2B5EF4-FFF2-40B4-BE49-F238E27FC236}">
                <a16:creationId xmlns:a16="http://schemas.microsoft.com/office/drawing/2014/main" id="{F2579D9A-57B3-47D3-9D20-31750A44EE5D}"/>
              </a:ext>
            </a:extLst>
          </p:cNvPr>
          <p:cNvSpPr>
            <a:spLocks noChangeArrowheads="1"/>
          </p:cNvSpPr>
          <p:nvPr/>
        </p:nvSpPr>
        <p:spPr bwMode="auto">
          <a:xfrm>
            <a:off x="228600" y="2132745"/>
            <a:ext cx="96709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DF457287-3206-4AF0-982D-E0F6B335E927}"/>
              </a:ext>
            </a:extLst>
          </p:cNvPr>
          <p:cNvSpPr>
            <a:spLocks noChangeArrowheads="1"/>
          </p:cNvSpPr>
          <p:nvPr/>
        </p:nvSpPr>
        <p:spPr bwMode="auto">
          <a:xfrm>
            <a:off x="257908" y="2076449"/>
            <a:ext cx="33199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1C753B1D-B682-4788-8713-F01CC92E17B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90699" y="1523750"/>
            <a:ext cx="5562600" cy="1533525"/>
          </a:xfrm>
          <a:prstGeom prst="rect">
            <a:avLst/>
          </a:prstGeom>
          <a:noFill/>
          <a:ln>
            <a:noFill/>
          </a:ln>
        </p:spPr>
      </p:pic>
      <p:sp>
        <p:nvSpPr>
          <p:cNvPr id="4" name="TextBox 3">
            <a:extLst>
              <a:ext uri="{FF2B5EF4-FFF2-40B4-BE49-F238E27FC236}">
                <a16:creationId xmlns:a16="http://schemas.microsoft.com/office/drawing/2014/main" id="{E9F605F5-88AB-44C4-AB66-5856236FC30C}"/>
              </a:ext>
            </a:extLst>
          </p:cNvPr>
          <p:cNvSpPr txBox="1"/>
          <p:nvPr/>
        </p:nvSpPr>
        <p:spPr>
          <a:xfrm>
            <a:off x="2370916" y="3186887"/>
            <a:ext cx="4924746" cy="369332"/>
          </a:xfrm>
          <a:prstGeom prst="rect">
            <a:avLst/>
          </a:prstGeom>
          <a:noFill/>
        </p:spPr>
        <p:txBody>
          <a:bodyPr wrap="none" rtlCol="0">
            <a:spAutoFit/>
          </a:bodyPr>
          <a:lstStyle/>
          <a:p>
            <a:r>
              <a:rPr lang="en-CA" dirty="0">
                <a:latin typeface="Arial" panose="020B0604020202020204" pitchFamily="34" charset="0"/>
                <a:cs typeface="Arial" panose="020B0604020202020204" pitchFamily="34" charset="0"/>
              </a:rPr>
              <a:t>Residuals from regression model of mean of I</a:t>
            </a:r>
            <a:r>
              <a:rPr lang="en-CA" baseline="-25000" dirty="0">
                <a:latin typeface="Arial" panose="020B0604020202020204" pitchFamily="34" charset="0"/>
                <a:cs typeface="Arial" panose="020B0604020202020204" pitchFamily="34" charset="0"/>
              </a:rPr>
              <a:t>1</a:t>
            </a:r>
            <a:endParaRPr lang="en-US" sz="16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52DB81C1-9FD5-415F-ABD7-A37AEB28EA8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899816"/>
            <a:ext cx="5943600" cy="1638935"/>
          </a:xfrm>
          <a:prstGeom prst="rect">
            <a:avLst/>
          </a:prstGeom>
          <a:noFill/>
          <a:ln>
            <a:noFill/>
          </a:ln>
        </p:spPr>
      </p:pic>
      <p:sp>
        <p:nvSpPr>
          <p:cNvPr id="7" name="TextBox 6">
            <a:extLst>
              <a:ext uri="{FF2B5EF4-FFF2-40B4-BE49-F238E27FC236}">
                <a16:creationId xmlns:a16="http://schemas.microsoft.com/office/drawing/2014/main" id="{370453B1-7301-45BF-8921-2D869DA53966}"/>
              </a:ext>
            </a:extLst>
          </p:cNvPr>
          <p:cNvSpPr txBox="1"/>
          <p:nvPr/>
        </p:nvSpPr>
        <p:spPr>
          <a:xfrm>
            <a:off x="1716891" y="5697682"/>
            <a:ext cx="6232796" cy="369332"/>
          </a:xfrm>
          <a:prstGeom prst="rect">
            <a:avLst/>
          </a:prstGeom>
          <a:noFill/>
        </p:spPr>
        <p:txBody>
          <a:bodyPr wrap="none" rtlCol="0">
            <a:spAutoFit/>
          </a:bodyPr>
          <a:lstStyle/>
          <a:p>
            <a:r>
              <a:rPr lang="en-CA" dirty="0">
                <a:latin typeface="Arial" panose="020B0604020202020204" pitchFamily="34" charset="0"/>
                <a:cs typeface="Arial" panose="020B0604020202020204" pitchFamily="34" charset="0"/>
              </a:rPr>
              <a:t>Residuals from regression model of standard deviation of I</a:t>
            </a:r>
            <a:r>
              <a:rPr lang="en-CA" baseline="-25000"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157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18702"/>
            <a:ext cx="7886700" cy="1325563"/>
          </a:xfrm>
        </p:spPr>
        <p:txBody>
          <a:bodyPr>
            <a:noAutofit/>
          </a:bodyPr>
          <a:lstStyle/>
          <a:p>
            <a:pPr algn="ctr"/>
            <a:r>
              <a:rPr lang="en-CA" sz="2800" b="1" dirty="0">
                <a:latin typeface="Arial" panose="020B0604020202020204" pitchFamily="34" charset="0"/>
                <a:cs typeface="Arial" panose="020B0604020202020204" pitchFamily="34" charset="0"/>
              </a:rPr>
              <a:t>Goodness of Fit</a:t>
            </a:r>
            <a:endParaRPr lang="en-US" sz="1800"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18</a:t>
            </a:fld>
            <a:endParaRPr lang="en-US"/>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2356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9">
            <a:extLst>
              <a:ext uri="{FF2B5EF4-FFF2-40B4-BE49-F238E27FC236}">
                <a16:creationId xmlns:a16="http://schemas.microsoft.com/office/drawing/2014/main" id="{F2579D9A-57B3-47D3-9D20-31750A44EE5D}"/>
              </a:ext>
            </a:extLst>
          </p:cNvPr>
          <p:cNvSpPr>
            <a:spLocks noChangeArrowheads="1"/>
          </p:cNvSpPr>
          <p:nvPr/>
        </p:nvSpPr>
        <p:spPr bwMode="auto">
          <a:xfrm>
            <a:off x="228600" y="2132745"/>
            <a:ext cx="96709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DF457287-3206-4AF0-982D-E0F6B335E927}"/>
              </a:ext>
            </a:extLst>
          </p:cNvPr>
          <p:cNvSpPr>
            <a:spLocks noChangeArrowheads="1"/>
          </p:cNvSpPr>
          <p:nvPr/>
        </p:nvSpPr>
        <p:spPr bwMode="auto">
          <a:xfrm>
            <a:off x="257908" y="2076449"/>
            <a:ext cx="33199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E9F605F5-88AB-44C4-AB66-5856236FC30C}"/>
              </a:ext>
            </a:extLst>
          </p:cNvPr>
          <p:cNvSpPr txBox="1"/>
          <p:nvPr/>
        </p:nvSpPr>
        <p:spPr>
          <a:xfrm>
            <a:off x="2370916" y="3186887"/>
            <a:ext cx="4402167" cy="338554"/>
          </a:xfrm>
          <a:prstGeom prst="rect">
            <a:avLst/>
          </a:prstGeom>
          <a:noFill/>
        </p:spPr>
        <p:txBody>
          <a:bodyPr wrap="none" rtlCol="0">
            <a:spAutoFit/>
          </a:bodyPr>
          <a:lstStyle/>
          <a:p>
            <a:r>
              <a:rPr lang="en-CA" sz="1600" dirty="0">
                <a:latin typeface="Arial" panose="020B0604020202020204" pitchFamily="34" charset="0"/>
                <a:cs typeface="Arial" panose="020B0604020202020204" pitchFamily="34" charset="0"/>
              </a:rPr>
              <a:t>Residuals from regression model of mean of I</a:t>
            </a:r>
            <a:r>
              <a:rPr lang="en-CA" sz="1600" baseline="-25000" dirty="0">
                <a:latin typeface="Arial" panose="020B0604020202020204" pitchFamily="34" charset="0"/>
                <a:cs typeface="Arial" panose="020B0604020202020204" pitchFamily="34" charset="0"/>
              </a:rPr>
              <a:t>2</a:t>
            </a:r>
            <a:endParaRPr lang="en-US"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70453B1-7301-45BF-8921-2D869DA53966}"/>
              </a:ext>
            </a:extLst>
          </p:cNvPr>
          <p:cNvSpPr txBox="1"/>
          <p:nvPr/>
        </p:nvSpPr>
        <p:spPr>
          <a:xfrm>
            <a:off x="1857311" y="5755080"/>
            <a:ext cx="5564344" cy="338554"/>
          </a:xfrm>
          <a:prstGeom prst="rect">
            <a:avLst/>
          </a:prstGeom>
          <a:noFill/>
        </p:spPr>
        <p:txBody>
          <a:bodyPr wrap="none" rtlCol="0">
            <a:spAutoFit/>
          </a:bodyPr>
          <a:lstStyle/>
          <a:p>
            <a:r>
              <a:rPr lang="en-CA" sz="1600" dirty="0">
                <a:latin typeface="Arial" panose="020B0604020202020204" pitchFamily="34" charset="0"/>
                <a:cs typeface="Arial" panose="020B0604020202020204" pitchFamily="34" charset="0"/>
              </a:rPr>
              <a:t>Residuals from regression model of standard deviation of I</a:t>
            </a:r>
            <a:r>
              <a:rPr lang="en-CA" sz="1600" baseline="-25000" dirty="0">
                <a:latin typeface="Arial" panose="020B0604020202020204" pitchFamily="34" charset="0"/>
                <a:cs typeface="Arial" panose="020B0604020202020204" pitchFamily="34" charset="0"/>
              </a:rPr>
              <a:t>2</a:t>
            </a:r>
            <a:endParaRPr lang="en-US" sz="16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A4828391-2EE4-4213-8BA4-403E6A1E73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00199" y="1450621"/>
            <a:ext cx="5943600" cy="1638935"/>
          </a:xfrm>
          <a:prstGeom prst="rect">
            <a:avLst/>
          </a:prstGeom>
          <a:noFill/>
          <a:ln>
            <a:noFill/>
          </a:ln>
        </p:spPr>
      </p:pic>
      <p:pic>
        <p:nvPicPr>
          <p:cNvPr id="12" name="Picture 11">
            <a:extLst>
              <a:ext uri="{FF2B5EF4-FFF2-40B4-BE49-F238E27FC236}">
                <a16:creationId xmlns:a16="http://schemas.microsoft.com/office/drawing/2014/main" id="{B83EDF6E-D119-4B3D-A770-EE5B858F8DC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600199" y="3960606"/>
            <a:ext cx="5943600" cy="1638935"/>
          </a:xfrm>
          <a:prstGeom prst="rect">
            <a:avLst/>
          </a:prstGeom>
          <a:noFill/>
          <a:ln>
            <a:noFill/>
          </a:ln>
        </p:spPr>
      </p:pic>
    </p:spTree>
    <p:extLst>
      <p:ext uri="{BB962C8B-B14F-4D97-AF65-F5344CB8AC3E}">
        <p14:creationId xmlns:p14="http://schemas.microsoft.com/office/powerpoint/2010/main" val="1033019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18702"/>
            <a:ext cx="7886700" cy="1325563"/>
          </a:xfrm>
        </p:spPr>
        <p:txBody>
          <a:bodyPr>
            <a:noAutofit/>
          </a:bodyPr>
          <a:lstStyle/>
          <a:p>
            <a:pPr algn="ctr"/>
            <a:r>
              <a:rPr lang="en-CA" sz="2800" b="1" dirty="0">
                <a:latin typeface="Arial" panose="020B0604020202020204" pitchFamily="34" charset="0"/>
                <a:cs typeface="Arial" panose="020B0604020202020204" pitchFamily="34" charset="0"/>
              </a:rPr>
              <a:t>Goodness of Fit</a:t>
            </a:r>
            <a:endParaRPr lang="en-US" sz="1800"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19</a:t>
            </a:fld>
            <a:endParaRPr lang="en-US"/>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2356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9">
            <a:extLst>
              <a:ext uri="{FF2B5EF4-FFF2-40B4-BE49-F238E27FC236}">
                <a16:creationId xmlns:a16="http://schemas.microsoft.com/office/drawing/2014/main" id="{F2579D9A-57B3-47D3-9D20-31750A44EE5D}"/>
              </a:ext>
            </a:extLst>
          </p:cNvPr>
          <p:cNvSpPr>
            <a:spLocks noChangeArrowheads="1"/>
          </p:cNvSpPr>
          <p:nvPr/>
        </p:nvSpPr>
        <p:spPr bwMode="auto">
          <a:xfrm>
            <a:off x="228600" y="2132745"/>
            <a:ext cx="96709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DF457287-3206-4AF0-982D-E0F6B335E927}"/>
              </a:ext>
            </a:extLst>
          </p:cNvPr>
          <p:cNvSpPr>
            <a:spLocks noChangeArrowheads="1"/>
          </p:cNvSpPr>
          <p:nvPr/>
        </p:nvSpPr>
        <p:spPr bwMode="auto">
          <a:xfrm>
            <a:off x="257908" y="2076449"/>
            <a:ext cx="33199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E9F605F5-88AB-44C4-AB66-5856236FC30C}"/>
              </a:ext>
            </a:extLst>
          </p:cNvPr>
          <p:cNvSpPr txBox="1"/>
          <p:nvPr/>
        </p:nvSpPr>
        <p:spPr>
          <a:xfrm>
            <a:off x="2370916" y="3186887"/>
            <a:ext cx="4402167" cy="338554"/>
          </a:xfrm>
          <a:prstGeom prst="rect">
            <a:avLst/>
          </a:prstGeom>
          <a:noFill/>
        </p:spPr>
        <p:txBody>
          <a:bodyPr wrap="none" rtlCol="0">
            <a:spAutoFit/>
          </a:bodyPr>
          <a:lstStyle/>
          <a:p>
            <a:r>
              <a:rPr lang="en-CA" sz="1600" dirty="0">
                <a:latin typeface="Arial" panose="020B0604020202020204" pitchFamily="34" charset="0"/>
                <a:cs typeface="Arial" panose="020B0604020202020204" pitchFamily="34" charset="0"/>
              </a:rPr>
              <a:t>Residuals from regression model of mean of I</a:t>
            </a:r>
            <a:r>
              <a:rPr lang="en-CA" sz="1600" baseline="-25000" dirty="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70453B1-7301-45BF-8921-2D869DA53966}"/>
              </a:ext>
            </a:extLst>
          </p:cNvPr>
          <p:cNvSpPr txBox="1"/>
          <p:nvPr/>
        </p:nvSpPr>
        <p:spPr>
          <a:xfrm>
            <a:off x="1857311" y="5755080"/>
            <a:ext cx="5564344" cy="338554"/>
          </a:xfrm>
          <a:prstGeom prst="rect">
            <a:avLst/>
          </a:prstGeom>
          <a:noFill/>
        </p:spPr>
        <p:txBody>
          <a:bodyPr wrap="none" rtlCol="0">
            <a:spAutoFit/>
          </a:bodyPr>
          <a:lstStyle/>
          <a:p>
            <a:r>
              <a:rPr lang="en-CA" sz="1600" dirty="0">
                <a:latin typeface="Arial" panose="020B0604020202020204" pitchFamily="34" charset="0"/>
                <a:cs typeface="Arial" panose="020B0604020202020204" pitchFamily="34" charset="0"/>
              </a:rPr>
              <a:t>Residuals from regression model of standard deviation of I</a:t>
            </a:r>
            <a:r>
              <a:rPr lang="en-CA" sz="1600" baseline="-25000" dirty="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A8C2FF2A-EEDC-486A-B8BF-681E1952FDB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95419"/>
            <a:ext cx="6324599" cy="1732289"/>
          </a:xfrm>
          <a:prstGeom prst="rect">
            <a:avLst/>
          </a:prstGeom>
          <a:noFill/>
          <a:ln>
            <a:noFill/>
          </a:ln>
        </p:spPr>
      </p:pic>
      <p:pic>
        <p:nvPicPr>
          <p:cNvPr id="15" name="Picture 14">
            <a:extLst>
              <a:ext uri="{FF2B5EF4-FFF2-40B4-BE49-F238E27FC236}">
                <a16:creationId xmlns:a16="http://schemas.microsoft.com/office/drawing/2014/main" id="{6FB67467-7B9F-4F4E-AE65-563D8E24A4E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47787" y="3891431"/>
            <a:ext cx="6084276" cy="1732289"/>
          </a:xfrm>
          <a:prstGeom prst="rect">
            <a:avLst/>
          </a:prstGeom>
          <a:noFill/>
          <a:ln>
            <a:noFill/>
          </a:ln>
        </p:spPr>
      </p:pic>
    </p:spTree>
    <p:extLst>
      <p:ext uri="{BB962C8B-B14F-4D97-AF65-F5344CB8AC3E}">
        <p14:creationId xmlns:p14="http://schemas.microsoft.com/office/powerpoint/2010/main" val="260109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80" name="Round Diagonal Corner Rectangle 3">
            <a:extLst>
              <a:ext uri="{FF2B5EF4-FFF2-40B4-BE49-F238E27FC236}">
                <a16:creationId xmlns:a16="http://schemas.microsoft.com/office/drawing/2014/main" id="{92C3A6AD-A1D0-497F-9FBF-3308C273052C}"/>
              </a:ext>
            </a:extLst>
          </p:cNvPr>
          <p:cNvSpPr/>
          <p:nvPr/>
        </p:nvSpPr>
        <p:spPr>
          <a:xfrm>
            <a:off x="762000" y="807301"/>
            <a:ext cx="4724400" cy="577698"/>
          </a:xfrm>
          <a:prstGeom prst="round2DiagRect">
            <a:avLst>
              <a:gd name="adj1" fmla="val 50000"/>
              <a:gd name="adj2" fmla="val 0"/>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b="100000"/>
            </a:path>
            <a:tileRect t="-100000" r="-100000"/>
          </a:gradFill>
          <a:ln>
            <a:no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400" b="1" dirty="0">
                <a:solidFill>
                  <a:schemeClr val="tx1"/>
                </a:solidFill>
                <a:latin typeface="Times New Roman" panose="02020603050405020304" pitchFamily="18" charset="0"/>
                <a:cs typeface="Times New Roman" panose="02020603050405020304" pitchFamily="18" charset="0"/>
              </a:rPr>
              <a:t>1. Introduction</a:t>
            </a:r>
          </a:p>
        </p:txBody>
      </p:sp>
      <p:sp>
        <p:nvSpPr>
          <p:cNvPr id="81" name="Round Diagonal Corner Rectangle 3">
            <a:extLst>
              <a:ext uri="{FF2B5EF4-FFF2-40B4-BE49-F238E27FC236}">
                <a16:creationId xmlns:a16="http://schemas.microsoft.com/office/drawing/2014/main" id="{65DDC4FE-DDF6-409C-9315-E96B94B2D7E9}"/>
              </a:ext>
            </a:extLst>
          </p:cNvPr>
          <p:cNvSpPr/>
          <p:nvPr/>
        </p:nvSpPr>
        <p:spPr>
          <a:xfrm>
            <a:off x="1143000" y="1711389"/>
            <a:ext cx="4794884" cy="577698"/>
          </a:xfrm>
          <a:prstGeom prst="round2DiagRect">
            <a:avLst>
              <a:gd name="adj1" fmla="val 50000"/>
              <a:gd name="adj2" fmla="val 0"/>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b="100000"/>
            </a:path>
            <a:tileRect t="-100000" r="-100000"/>
          </a:gradFill>
          <a:ln>
            <a:no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altLang="zh-CN" sz="2400" b="1" dirty="0">
                <a:solidFill>
                  <a:schemeClr val="tx1"/>
                </a:solidFill>
                <a:latin typeface="Times New Roman" pitchFamily="18" charset="0"/>
                <a:cs typeface="Times New Roman" pitchFamily="18" charset="0"/>
              </a:rPr>
              <a:t>2. Data Processing</a:t>
            </a:r>
            <a:endParaRPr lang="en-US" altLang="zh-CN" sz="2400" b="1" dirty="0">
              <a:solidFill>
                <a:schemeClr val="tx1"/>
              </a:solidFill>
              <a:latin typeface="Times New Roman" pitchFamily="18" charset="0"/>
              <a:cs typeface="Times New Roman" pitchFamily="18" charset="0"/>
            </a:endParaRPr>
          </a:p>
        </p:txBody>
      </p:sp>
      <p:sp>
        <p:nvSpPr>
          <p:cNvPr id="82" name="Round Diagonal Corner Rectangle 3">
            <a:extLst>
              <a:ext uri="{FF2B5EF4-FFF2-40B4-BE49-F238E27FC236}">
                <a16:creationId xmlns:a16="http://schemas.microsoft.com/office/drawing/2014/main" id="{1C7B82B7-B0EB-4F00-8C80-5A2081E94FCA}"/>
              </a:ext>
            </a:extLst>
          </p:cNvPr>
          <p:cNvSpPr/>
          <p:nvPr/>
        </p:nvSpPr>
        <p:spPr>
          <a:xfrm>
            <a:off x="1752600" y="2624630"/>
            <a:ext cx="4794884" cy="577698"/>
          </a:xfrm>
          <a:prstGeom prst="round2DiagRect">
            <a:avLst>
              <a:gd name="adj1" fmla="val 50000"/>
              <a:gd name="adj2" fmla="val 0"/>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b="100000"/>
            </a:path>
            <a:tileRect t="-100000" r="-100000"/>
          </a:gradFill>
          <a:ln>
            <a:no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altLang="zh-CN" sz="2400" b="1" dirty="0">
                <a:solidFill>
                  <a:schemeClr val="tx1"/>
                </a:solidFill>
                <a:latin typeface="Times New Roman" pitchFamily="18" charset="0"/>
                <a:cs typeface="Times New Roman" pitchFamily="18" charset="0"/>
              </a:rPr>
              <a:t>3. Regression Model</a:t>
            </a:r>
            <a:endParaRPr lang="en-US" altLang="zh-CN" sz="2000" b="1" dirty="0">
              <a:solidFill>
                <a:schemeClr val="tx1"/>
              </a:solidFill>
              <a:latin typeface="Times New Roman" pitchFamily="18" charset="0"/>
              <a:cs typeface="Times New Roman" pitchFamily="18" charset="0"/>
            </a:endParaRPr>
          </a:p>
        </p:txBody>
      </p:sp>
      <p:sp>
        <p:nvSpPr>
          <p:cNvPr id="83" name="Round Diagonal Corner Rectangle 3">
            <a:extLst>
              <a:ext uri="{FF2B5EF4-FFF2-40B4-BE49-F238E27FC236}">
                <a16:creationId xmlns:a16="http://schemas.microsoft.com/office/drawing/2014/main" id="{A54865BD-E700-42B4-B80D-8C20BC7C17CB}"/>
              </a:ext>
            </a:extLst>
          </p:cNvPr>
          <p:cNvSpPr/>
          <p:nvPr/>
        </p:nvSpPr>
        <p:spPr>
          <a:xfrm>
            <a:off x="2209800" y="3557895"/>
            <a:ext cx="4876800" cy="889683"/>
          </a:xfrm>
          <a:prstGeom prst="round2DiagRect">
            <a:avLst>
              <a:gd name="adj1" fmla="val 50000"/>
              <a:gd name="adj2" fmla="val 0"/>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b="100000"/>
            </a:path>
            <a:tileRect t="-100000" r="-100000"/>
          </a:gradFill>
          <a:ln>
            <a:no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altLang="zh-CN" sz="2400" b="1" dirty="0">
                <a:solidFill>
                  <a:schemeClr val="tx1"/>
                </a:solidFill>
                <a:latin typeface="Times New Roman" pitchFamily="18" charset="0"/>
                <a:cs typeface="Times New Roman" pitchFamily="18" charset="0"/>
              </a:rPr>
              <a:t>4. Goodness of Fit Analysis</a:t>
            </a:r>
            <a:endParaRPr lang="en-US" altLang="zh-CN" sz="2400" b="1" dirty="0">
              <a:solidFill>
                <a:schemeClr val="tx1"/>
              </a:solidFill>
              <a:latin typeface="Times New Roman" pitchFamily="18" charset="0"/>
              <a:cs typeface="Times New Roman" pitchFamily="18" charset="0"/>
            </a:endParaRPr>
          </a:p>
        </p:txBody>
      </p:sp>
      <p:sp>
        <p:nvSpPr>
          <p:cNvPr id="84" name="Round Diagonal Corner Rectangle 3">
            <a:extLst>
              <a:ext uri="{FF2B5EF4-FFF2-40B4-BE49-F238E27FC236}">
                <a16:creationId xmlns:a16="http://schemas.microsoft.com/office/drawing/2014/main" id="{230CF7BF-04B0-4113-AAF9-E053F2A74C3E}"/>
              </a:ext>
            </a:extLst>
          </p:cNvPr>
          <p:cNvSpPr/>
          <p:nvPr/>
        </p:nvSpPr>
        <p:spPr>
          <a:xfrm>
            <a:off x="2590800" y="4774550"/>
            <a:ext cx="4794884" cy="577698"/>
          </a:xfrm>
          <a:prstGeom prst="round2DiagRect">
            <a:avLst>
              <a:gd name="adj1" fmla="val 50000"/>
              <a:gd name="adj2" fmla="val 0"/>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b="100000"/>
            </a:path>
            <a:tileRect t="-100000" r="-100000"/>
          </a:gradFill>
          <a:ln>
            <a:no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altLang="zh-CN" sz="2400" b="1" dirty="0">
                <a:solidFill>
                  <a:schemeClr val="tx1"/>
                </a:solidFill>
                <a:latin typeface="Times New Roman" pitchFamily="18" charset="0"/>
                <a:cs typeface="Times New Roman" pitchFamily="18" charset="0"/>
              </a:rPr>
              <a:t>5. Regression Model Validation</a:t>
            </a:r>
            <a:endParaRPr lang="en-US" altLang="zh-CN" sz="2400" b="1" dirty="0">
              <a:solidFill>
                <a:schemeClr val="tx1"/>
              </a:solidFill>
              <a:latin typeface="Times New Roman" pitchFamily="18" charset="0"/>
              <a:cs typeface="Times New Roman" pitchFamily="18" charset="0"/>
            </a:endParaRPr>
          </a:p>
        </p:txBody>
      </p:sp>
      <p:sp>
        <p:nvSpPr>
          <p:cNvPr id="8" name="Round Diagonal Corner Rectangle 3">
            <a:extLst>
              <a:ext uri="{FF2B5EF4-FFF2-40B4-BE49-F238E27FC236}">
                <a16:creationId xmlns:a16="http://schemas.microsoft.com/office/drawing/2014/main" id="{230CF7BF-04B0-4113-AAF9-E053F2A74C3E}"/>
              </a:ext>
            </a:extLst>
          </p:cNvPr>
          <p:cNvSpPr/>
          <p:nvPr/>
        </p:nvSpPr>
        <p:spPr>
          <a:xfrm>
            <a:off x="3276600" y="5679220"/>
            <a:ext cx="4419600" cy="577698"/>
          </a:xfrm>
          <a:prstGeom prst="round2DiagRect">
            <a:avLst>
              <a:gd name="adj1" fmla="val 50000"/>
              <a:gd name="adj2" fmla="val 0"/>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b="100000"/>
            </a:path>
            <a:tileRect t="-100000" r="-100000"/>
          </a:gradFill>
          <a:ln>
            <a:no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altLang="zh-CN" sz="2400" b="1" dirty="0">
                <a:solidFill>
                  <a:schemeClr val="tx1"/>
                </a:solidFill>
                <a:latin typeface="Times New Roman" pitchFamily="18" charset="0"/>
                <a:cs typeface="Times New Roman" pitchFamily="18" charset="0"/>
              </a:rPr>
              <a:t>6. Conclusion</a:t>
            </a:r>
            <a:endParaRPr lang="en-US" altLang="zh-CN"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47738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9308"/>
            <a:ext cx="7886700" cy="1325563"/>
          </a:xfrm>
        </p:spPr>
        <p:txBody>
          <a:bodyPr>
            <a:noAutofit/>
          </a:bodyPr>
          <a:lstStyle/>
          <a:p>
            <a:pPr algn="ctr"/>
            <a:r>
              <a:rPr lang="en-CA" sz="2800" b="1" dirty="0">
                <a:latin typeface="Arial" panose="020B0604020202020204" pitchFamily="34" charset="0"/>
                <a:cs typeface="Arial" panose="020B0604020202020204" pitchFamily="34" charset="0"/>
              </a:rPr>
              <a:t>Goodness of Fit</a:t>
            </a:r>
            <a:endParaRPr lang="en-US" sz="1800"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20</a:t>
            </a:fld>
            <a:endParaRPr lang="en-US"/>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2356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9">
            <a:extLst>
              <a:ext uri="{FF2B5EF4-FFF2-40B4-BE49-F238E27FC236}">
                <a16:creationId xmlns:a16="http://schemas.microsoft.com/office/drawing/2014/main" id="{F2579D9A-57B3-47D3-9D20-31750A44EE5D}"/>
              </a:ext>
            </a:extLst>
          </p:cNvPr>
          <p:cNvSpPr>
            <a:spLocks noChangeArrowheads="1"/>
          </p:cNvSpPr>
          <p:nvPr/>
        </p:nvSpPr>
        <p:spPr bwMode="auto">
          <a:xfrm>
            <a:off x="228600" y="2132745"/>
            <a:ext cx="96709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DF457287-3206-4AF0-982D-E0F6B335E927}"/>
              </a:ext>
            </a:extLst>
          </p:cNvPr>
          <p:cNvSpPr>
            <a:spLocks noChangeArrowheads="1"/>
          </p:cNvSpPr>
          <p:nvPr/>
        </p:nvSpPr>
        <p:spPr bwMode="auto">
          <a:xfrm>
            <a:off x="257908" y="2076449"/>
            <a:ext cx="33199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370453B1-7301-45BF-8921-2D869DA53966}"/>
              </a:ext>
            </a:extLst>
          </p:cNvPr>
          <p:cNvSpPr txBox="1"/>
          <p:nvPr/>
        </p:nvSpPr>
        <p:spPr>
          <a:xfrm>
            <a:off x="1972537" y="1325563"/>
            <a:ext cx="5198923" cy="646331"/>
          </a:xfrm>
          <a:prstGeom prst="rect">
            <a:avLst/>
          </a:prstGeom>
          <a:noFill/>
        </p:spPr>
        <p:txBody>
          <a:bodyPr wrap="none" rtlCol="0">
            <a:spAutoFit/>
          </a:bodyPr>
          <a:lstStyle/>
          <a:p>
            <a:pPr algn="ctr"/>
            <a:r>
              <a:rPr lang="en-CA" dirty="0">
                <a:latin typeface="Arial" panose="020B0604020202020204" pitchFamily="34" charset="0"/>
                <a:cs typeface="Arial" panose="020B0604020202020204" pitchFamily="34" charset="0"/>
              </a:rPr>
              <a:t>GOODNESS OF FIT PARAMETER VALUES OF </a:t>
            </a:r>
          </a:p>
          <a:p>
            <a:pPr algn="ctr"/>
            <a:r>
              <a:rPr lang="en-CA" dirty="0">
                <a:latin typeface="Arial" panose="020B0604020202020204" pitchFamily="34" charset="0"/>
                <a:cs typeface="Arial" panose="020B0604020202020204" pitchFamily="34" charset="0"/>
              </a:rPr>
              <a:t>THREE PHASE CURRENTS’ FEATURES</a:t>
            </a:r>
            <a:endParaRPr lang="en-US"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1DB4983D-2AAF-4CA7-B00F-A02AD9165A23}"/>
                  </a:ext>
                </a:extLst>
              </p:cNvPr>
              <p:cNvGraphicFramePr>
                <a:graphicFrameLocks noGrp="1"/>
              </p:cNvGraphicFramePr>
              <p:nvPr>
                <p:extLst>
                  <p:ext uri="{D42A27DB-BD31-4B8C-83A1-F6EECF244321}">
                    <p14:modId xmlns:p14="http://schemas.microsoft.com/office/powerpoint/2010/main" val="2865982451"/>
                  </p:ext>
                </p:extLst>
              </p:nvPr>
            </p:nvGraphicFramePr>
            <p:xfrm>
              <a:off x="591648" y="2325666"/>
              <a:ext cx="7960703" cy="3698492"/>
            </p:xfrm>
            <a:graphic>
              <a:graphicData uri="http://schemas.openxmlformats.org/drawingml/2006/table">
                <a:tbl>
                  <a:tblPr firstRow="1" firstCol="1" bandRow="1"/>
                  <a:tblGrid>
                    <a:gridCol w="1109196">
                      <a:extLst>
                        <a:ext uri="{9D8B030D-6E8A-4147-A177-3AD203B41FA5}">
                          <a16:colId xmlns:a16="http://schemas.microsoft.com/office/drawing/2014/main" val="167864450"/>
                        </a:ext>
                      </a:extLst>
                    </a:gridCol>
                    <a:gridCol w="1329204">
                      <a:extLst>
                        <a:ext uri="{9D8B030D-6E8A-4147-A177-3AD203B41FA5}">
                          <a16:colId xmlns:a16="http://schemas.microsoft.com/office/drawing/2014/main" val="2545601035"/>
                        </a:ext>
                      </a:extLst>
                    </a:gridCol>
                    <a:gridCol w="1524000">
                      <a:extLst>
                        <a:ext uri="{9D8B030D-6E8A-4147-A177-3AD203B41FA5}">
                          <a16:colId xmlns:a16="http://schemas.microsoft.com/office/drawing/2014/main" val="3143482894"/>
                        </a:ext>
                      </a:extLst>
                    </a:gridCol>
                    <a:gridCol w="1600200">
                      <a:extLst>
                        <a:ext uri="{9D8B030D-6E8A-4147-A177-3AD203B41FA5}">
                          <a16:colId xmlns:a16="http://schemas.microsoft.com/office/drawing/2014/main" val="2683396835"/>
                        </a:ext>
                      </a:extLst>
                    </a:gridCol>
                    <a:gridCol w="1447800">
                      <a:extLst>
                        <a:ext uri="{9D8B030D-6E8A-4147-A177-3AD203B41FA5}">
                          <a16:colId xmlns:a16="http://schemas.microsoft.com/office/drawing/2014/main" val="518421824"/>
                        </a:ext>
                      </a:extLst>
                    </a:gridCol>
                    <a:gridCol w="950303">
                      <a:extLst>
                        <a:ext uri="{9D8B030D-6E8A-4147-A177-3AD203B41FA5}">
                          <a16:colId xmlns:a16="http://schemas.microsoft.com/office/drawing/2014/main" val="4163379533"/>
                        </a:ext>
                      </a:extLst>
                    </a:gridCol>
                  </a:tblGrid>
                  <a:tr h="879564">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Regression Features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SSE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(Acceptable closer to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R- Square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(Acceptable </a:t>
                          </a:r>
                          <a14:m>
                            <m:oMath xmlns:m="http://schemas.openxmlformats.org/officeDocument/2006/math">
                              <m:r>
                                <a:rPr lang="en-CA" sz="16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en-CA"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Adjusted R- Square (Acceptable </a:t>
                          </a:r>
                          <a14:m>
                            <m:oMath xmlns:m="http://schemas.openxmlformats.org/officeDocument/2006/math">
                              <m:r>
                                <a:rPr lang="en-CA" sz="16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en-CA"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RMSE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(Acceptable closer to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Remarks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6872332"/>
                      </a:ext>
                    </a:extLst>
                  </a:tr>
                  <a:tr h="487106">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µ of I</a:t>
                          </a:r>
                          <a:r>
                            <a:rPr lang="en-CA" sz="1600" baseline="-25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CA" sz="1600" i="1">
                                    <a:effectLst/>
                                    <a:latin typeface="Cambria Math" panose="02040503050406030204" pitchFamily="18" charset="0"/>
                                    <a:ea typeface="Calibri" panose="020F0502020204030204" pitchFamily="34" charset="0"/>
                                    <a:cs typeface="Times New Roman" panose="02020603050405020304" pitchFamily="18" charset="0"/>
                                  </a:rPr>
                                  <m:t>1.664×</m:t>
                                </m:r>
                                <m:sSup>
                                  <m:sSup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600" i="1">
                                        <a:effectLst/>
                                        <a:latin typeface="Cambria Math" panose="02040503050406030204" pitchFamily="18" charset="0"/>
                                        <a:ea typeface="Calibri" panose="020F0502020204030204" pitchFamily="34" charset="0"/>
                                        <a:cs typeface="Times New Roman" panose="02020603050405020304" pitchFamily="18" charset="0"/>
                                      </a:rPr>
                                      <m:t>10</m:t>
                                    </m:r>
                                  </m:e>
                                  <m:sup>
                                    <m:r>
                                      <a:rPr lang="en-CA" sz="1600" i="1">
                                        <a:effectLst/>
                                        <a:latin typeface="Cambria Math" panose="02040503050406030204" pitchFamily="18" charset="0"/>
                                        <a:ea typeface="Calibri" panose="020F0502020204030204" pitchFamily="34" charset="0"/>
                                        <a:cs typeface="Times New Roman" panose="02020603050405020304" pitchFamily="18" charset="0"/>
                                      </a:rPr>
                                      <m:t>−8</m:t>
                                    </m:r>
                                  </m:sup>
                                </m:sSup>
                              </m:oMath>
                            </m:oMathPara>
                          </a14:m>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0.9644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0.9526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CA" sz="1600" i="1">
                                    <a:effectLst/>
                                    <a:latin typeface="Cambria Math" panose="02040503050406030204" pitchFamily="18" charset="0"/>
                                    <a:ea typeface="Calibri" panose="020F0502020204030204" pitchFamily="34" charset="0"/>
                                    <a:cs typeface="Times New Roman" panose="02020603050405020304" pitchFamily="18" charset="0"/>
                                  </a:rPr>
                                  <m:t>7.448×</m:t>
                                </m:r>
                                <m:sSup>
                                  <m:sSup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600" i="1">
                                        <a:effectLst/>
                                        <a:latin typeface="Cambria Math" panose="02040503050406030204" pitchFamily="18" charset="0"/>
                                        <a:ea typeface="Calibri" panose="020F0502020204030204" pitchFamily="34" charset="0"/>
                                        <a:cs typeface="Times New Roman" panose="02020603050405020304" pitchFamily="18" charset="0"/>
                                      </a:rPr>
                                      <m:t>10</m:t>
                                    </m:r>
                                  </m:e>
                                  <m:sup>
                                    <m:r>
                                      <a:rPr lang="en-CA" sz="1600" i="1">
                                        <a:effectLst/>
                                        <a:latin typeface="Cambria Math" panose="02040503050406030204" pitchFamily="18" charset="0"/>
                                        <a:ea typeface="Calibri" panose="020F0502020204030204" pitchFamily="34" charset="0"/>
                                        <a:cs typeface="Times New Roman" panose="02020603050405020304" pitchFamily="18" charset="0"/>
                                      </a:rPr>
                                      <m:t>−5</m:t>
                                    </m:r>
                                  </m:sup>
                                </m:sSup>
                              </m:oMath>
                            </m:oMathPara>
                          </a14:m>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Good fit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0487963"/>
                      </a:ext>
                    </a:extLst>
                  </a:tr>
                  <a:tr h="481588">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µ of I</a:t>
                          </a:r>
                          <a:r>
                            <a:rPr lang="en-CA" sz="1600" baseline="-25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CA" sz="1600" i="1">
                                    <a:effectLst/>
                                    <a:latin typeface="Cambria Math" panose="02040503050406030204" pitchFamily="18" charset="0"/>
                                    <a:ea typeface="Calibri" panose="020F0502020204030204" pitchFamily="34" charset="0"/>
                                    <a:cs typeface="Times New Roman" panose="02020603050405020304" pitchFamily="18" charset="0"/>
                                  </a:rPr>
                                  <m:t>3.463×</m:t>
                                </m:r>
                                <m:sSup>
                                  <m:sSup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600" i="1">
                                        <a:effectLst/>
                                        <a:latin typeface="Cambria Math" panose="02040503050406030204" pitchFamily="18" charset="0"/>
                                        <a:ea typeface="Calibri" panose="020F0502020204030204" pitchFamily="34" charset="0"/>
                                        <a:cs typeface="Times New Roman" panose="02020603050405020304" pitchFamily="18" charset="0"/>
                                      </a:rPr>
                                      <m:t>10</m:t>
                                    </m:r>
                                  </m:e>
                                  <m:sup>
                                    <m:r>
                                      <a:rPr lang="en-CA" sz="1600" i="1">
                                        <a:effectLst/>
                                        <a:latin typeface="Cambria Math" panose="02040503050406030204" pitchFamily="18" charset="0"/>
                                        <a:ea typeface="Calibri" panose="020F0502020204030204" pitchFamily="34" charset="0"/>
                                        <a:cs typeface="Times New Roman" panose="02020603050405020304" pitchFamily="18" charset="0"/>
                                      </a:rPr>
                                      <m:t>−8</m:t>
                                    </m:r>
                                  </m:sup>
                                </m:sSup>
                              </m:oMath>
                            </m:oMathPara>
                          </a14:m>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0.8836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0.8448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CA" sz="1600" i="1">
                                    <a:effectLst/>
                                    <a:latin typeface="Cambria Math" panose="02040503050406030204" pitchFamily="18" charset="0"/>
                                    <a:ea typeface="Calibri" panose="020F0502020204030204" pitchFamily="34" charset="0"/>
                                    <a:cs typeface="Times New Roman" panose="02020603050405020304" pitchFamily="18" charset="0"/>
                                  </a:rPr>
                                  <m:t>0.0001074</m:t>
                                </m:r>
                              </m:oMath>
                            </m:oMathPara>
                          </a14:m>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Good fit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791679"/>
                      </a:ext>
                    </a:extLst>
                  </a:tr>
                  <a:tr h="567909">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µ of I</a:t>
                          </a:r>
                          <a:r>
                            <a:rPr lang="en-CA" sz="1600" baseline="-25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CA" sz="1600" i="1">
                                    <a:effectLst/>
                                    <a:latin typeface="Cambria Math" panose="02040503050406030204" pitchFamily="18" charset="0"/>
                                    <a:ea typeface="Calibri" panose="020F0502020204030204" pitchFamily="34" charset="0"/>
                                    <a:cs typeface="Times New Roman" panose="02020603050405020304" pitchFamily="18" charset="0"/>
                                  </a:rPr>
                                  <m:t>1.485×</m:t>
                                </m:r>
                                <m:sSup>
                                  <m:sSup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600" i="1">
                                        <a:effectLst/>
                                        <a:latin typeface="Cambria Math" panose="02040503050406030204" pitchFamily="18" charset="0"/>
                                        <a:ea typeface="Calibri" panose="020F0502020204030204" pitchFamily="34" charset="0"/>
                                        <a:cs typeface="Times New Roman" panose="02020603050405020304" pitchFamily="18" charset="0"/>
                                      </a:rPr>
                                      <m:t>10</m:t>
                                    </m:r>
                                  </m:e>
                                  <m:sup>
                                    <m:r>
                                      <a:rPr lang="en-CA" sz="1600" i="1">
                                        <a:effectLst/>
                                        <a:latin typeface="Cambria Math" panose="02040503050406030204" pitchFamily="18" charset="0"/>
                                        <a:ea typeface="Calibri" panose="020F0502020204030204" pitchFamily="34" charset="0"/>
                                        <a:cs typeface="Times New Roman" panose="02020603050405020304" pitchFamily="18" charset="0"/>
                                      </a:rPr>
                                      <m:t>−7</m:t>
                                    </m:r>
                                  </m:sup>
                                </m:sSup>
                              </m:oMath>
                            </m:oMathPara>
                          </a14:m>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0.9478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0.9304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0.0002225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Good fit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44889"/>
                      </a:ext>
                    </a:extLst>
                  </a:tr>
                  <a:tr h="423357">
                    <a:tc>
                      <a:txBody>
                        <a:bodyPr/>
                        <a:lstStyle/>
                        <a:p>
                          <a:pPr marL="0" marR="0" algn="ctr">
                            <a:lnSpc>
                              <a:spcPct val="200000"/>
                            </a:lnSpc>
                            <a:spcBef>
                              <a:spcPts val="0"/>
                            </a:spcBef>
                            <a:spcAft>
                              <a:spcPts val="0"/>
                            </a:spcAft>
                          </a:pPr>
                          <a14:m>
                            <m:oMath xmlns:m="http://schemas.openxmlformats.org/officeDocument/2006/math">
                              <m:r>
                                <a:rPr lang="en-CA" sz="1600" i="1">
                                  <a:effectLst/>
                                  <a:latin typeface="Cambria Math" panose="02040503050406030204" pitchFamily="18" charset="0"/>
                                  <a:ea typeface="Calibri" panose="020F0502020204030204" pitchFamily="34" charset="0"/>
                                  <a:cs typeface="Times New Roman" panose="02020603050405020304" pitchFamily="18" charset="0"/>
                                </a:rPr>
                                <m:t>𝜎</m:t>
                              </m:r>
                            </m:oMath>
                          </a14:m>
                          <a:r>
                            <a:rPr lang="en-CA" sz="1600">
                              <a:effectLst/>
                              <a:latin typeface="Times New Roman" panose="02020603050405020304" pitchFamily="18" charset="0"/>
                              <a:ea typeface="Calibri" panose="020F0502020204030204" pitchFamily="34" charset="0"/>
                              <a:cs typeface="Times New Roman" panose="02020603050405020304" pitchFamily="18" charset="0"/>
                            </a:rPr>
                            <a:t> of I</a:t>
                          </a:r>
                          <a:r>
                            <a:rPr lang="en-CA" sz="1600" baseline="-25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0.00123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0.9834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0.9779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0.02025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Good fit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6349393"/>
                      </a:ext>
                    </a:extLst>
                  </a:tr>
                  <a:tr h="423357">
                    <a:tc>
                      <a:txBody>
                        <a:bodyPr/>
                        <a:lstStyle/>
                        <a:p>
                          <a:pPr marL="0" marR="0" algn="ctr">
                            <a:lnSpc>
                              <a:spcPct val="200000"/>
                            </a:lnSpc>
                            <a:spcBef>
                              <a:spcPts val="0"/>
                            </a:spcBef>
                            <a:spcAft>
                              <a:spcPts val="0"/>
                            </a:spcAft>
                          </a:pPr>
                          <a14:m>
                            <m:oMath xmlns:m="http://schemas.openxmlformats.org/officeDocument/2006/math">
                              <m:r>
                                <a:rPr lang="en-CA" sz="1600" i="1">
                                  <a:effectLst/>
                                  <a:latin typeface="Cambria Math" panose="02040503050406030204" pitchFamily="18" charset="0"/>
                                  <a:ea typeface="Calibri" panose="020F0502020204030204" pitchFamily="34" charset="0"/>
                                  <a:cs typeface="Times New Roman" panose="02020603050405020304" pitchFamily="18" charset="0"/>
                                </a:rPr>
                                <m:t>𝜎</m:t>
                              </m:r>
                            </m:oMath>
                          </a14:m>
                          <a:r>
                            <a:rPr lang="en-CA" sz="1600">
                              <a:effectLst/>
                              <a:latin typeface="Times New Roman" panose="02020603050405020304" pitchFamily="18" charset="0"/>
                              <a:ea typeface="Calibri" panose="020F0502020204030204" pitchFamily="34" charset="0"/>
                              <a:cs typeface="Times New Roman" panose="02020603050405020304" pitchFamily="18" charset="0"/>
                            </a:rPr>
                            <a:t> of I</a:t>
                          </a:r>
                          <a:r>
                            <a:rPr lang="en-CA" sz="1600" baseline="-25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0.0009679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0.9894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0.9859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0.01796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Good fit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054005"/>
                      </a:ext>
                    </a:extLst>
                  </a:tr>
                  <a:tr h="423357">
                    <a:tc>
                      <a:txBody>
                        <a:bodyPr/>
                        <a:lstStyle/>
                        <a:p>
                          <a:pPr marL="0" marR="0" algn="ctr">
                            <a:lnSpc>
                              <a:spcPct val="200000"/>
                            </a:lnSpc>
                            <a:spcBef>
                              <a:spcPts val="0"/>
                            </a:spcBef>
                            <a:spcAft>
                              <a:spcPts val="0"/>
                            </a:spcAft>
                          </a:pPr>
                          <a14:m>
                            <m:oMath xmlns:m="http://schemas.openxmlformats.org/officeDocument/2006/math">
                              <m:r>
                                <a:rPr lang="en-CA" sz="1600" i="1">
                                  <a:effectLst/>
                                  <a:latin typeface="Cambria Math" panose="02040503050406030204" pitchFamily="18" charset="0"/>
                                  <a:ea typeface="Calibri" panose="020F0502020204030204" pitchFamily="34" charset="0"/>
                                  <a:cs typeface="Times New Roman" panose="02020603050405020304" pitchFamily="18" charset="0"/>
                                </a:rPr>
                                <m:t>𝜎</m:t>
                              </m:r>
                            </m:oMath>
                          </a14:m>
                          <a:r>
                            <a:rPr lang="en-CA" sz="1600" dirty="0">
                              <a:effectLst/>
                              <a:latin typeface="Times New Roman" panose="02020603050405020304" pitchFamily="18" charset="0"/>
                              <a:ea typeface="Calibri" panose="020F0502020204030204" pitchFamily="34" charset="0"/>
                              <a:cs typeface="Times New Roman" panose="02020603050405020304" pitchFamily="18" charset="0"/>
                            </a:rPr>
                            <a:t> of I</a:t>
                          </a:r>
                          <a:r>
                            <a:rPr lang="en-CA" sz="1600" baseline="-25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0.0008935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0.9899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0.9865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0.01726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Good fit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305954"/>
                      </a:ext>
                    </a:extLst>
                  </a:tr>
                </a:tbl>
              </a:graphicData>
            </a:graphic>
          </p:graphicFrame>
        </mc:Choice>
        <mc:Fallback>
          <p:graphicFrame>
            <p:nvGraphicFramePr>
              <p:cNvPr id="12" name="Table 11">
                <a:extLst>
                  <a:ext uri="{FF2B5EF4-FFF2-40B4-BE49-F238E27FC236}">
                    <a16:creationId xmlns:a16="http://schemas.microsoft.com/office/drawing/2014/main" id="{1DB4983D-2AAF-4CA7-B00F-A02AD9165A23}"/>
                  </a:ext>
                </a:extLst>
              </p:cNvPr>
              <p:cNvGraphicFramePr>
                <a:graphicFrameLocks noGrp="1"/>
              </p:cNvGraphicFramePr>
              <p:nvPr>
                <p:extLst>
                  <p:ext uri="{D42A27DB-BD31-4B8C-83A1-F6EECF244321}">
                    <p14:modId xmlns:p14="http://schemas.microsoft.com/office/powerpoint/2010/main" val="2865982451"/>
                  </p:ext>
                </p:extLst>
              </p:nvPr>
            </p:nvGraphicFramePr>
            <p:xfrm>
              <a:off x="591648" y="2325666"/>
              <a:ext cx="7960703" cy="3698492"/>
            </p:xfrm>
            <a:graphic>
              <a:graphicData uri="http://schemas.openxmlformats.org/drawingml/2006/table">
                <a:tbl>
                  <a:tblPr firstRow="1" firstCol="1" bandRow="1"/>
                  <a:tblGrid>
                    <a:gridCol w="1109196">
                      <a:extLst>
                        <a:ext uri="{9D8B030D-6E8A-4147-A177-3AD203B41FA5}">
                          <a16:colId xmlns:a16="http://schemas.microsoft.com/office/drawing/2014/main" val="167864450"/>
                        </a:ext>
                      </a:extLst>
                    </a:gridCol>
                    <a:gridCol w="1329204">
                      <a:extLst>
                        <a:ext uri="{9D8B030D-6E8A-4147-A177-3AD203B41FA5}">
                          <a16:colId xmlns:a16="http://schemas.microsoft.com/office/drawing/2014/main" val="2545601035"/>
                        </a:ext>
                      </a:extLst>
                    </a:gridCol>
                    <a:gridCol w="1524000">
                      <a:extLst>
                        <a:ext uri="{9D8B030D-6E8A-4147-A177-3AD203B41FA5}">
                          <a16:colId xmlns:a16="http://schemas.microsoft.com/office/drawing/2014/main" val="3143482894"/>
                        </a:ext>
                      </a:extLst>
                    </a:gridCol>
                    <a:gridCol w="1600200">
                      <a:extLst>
                        <a:ext uri="{9D8B030D-6E8A-4147-A177-3AD203B41FA5}">
                          <a16:colId xmlns:a16="http://schemas.microsoft.com/office/drawing/2014/main" val="2683396835"/>
                        </a:ext>
                      </a:extLst>
                    </a:gridCol>
                    <a:gridCol w="1447800">
                      <a:extLst>
                        <a:ext uri="{9D8B030D-6E8A-4147-A177-3AD203B41FA5}">
                          <a16:colId xmlns:a16="http://schemas.microsoft.com/office/drawing/2014/main" val="518421824"/>
                        </a:ext>
                      </a:extLst>
                    </a:gridCol>
                    <a:gridCol w="950303">
                      <a:extLst>
                        <a:ext uri="{9D8B030D-6E8A-4147-A177-3AD203B41FA5}">
                          <a16:colId xmlns:a16="http://schemas.microsoft.com/office/drawing/2014/main" val="4163379533"/>
                        </a:ext>
                      </a:extLst>
                    </a:gridCol>
                  </a:tblGrid>
                  <a:tr h="879564">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Regression Features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SSE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(Acceptable closer to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60400" t="-7586" r="-263600" b="-331724"/>
                          </a:stretch>
                        </a:blipFill>
                      </a:tcPr>
                    </a:tc>
                    <a:tc>
                      <a:txBody>
                        <a:bodyPr/>
                        <a:lstStyle/>
                        <a:p>
                          <a:endParaRPr lang="en-US"/>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7529" t="-7586" r="-150570" b="-331724"/>
                          </a:stretch>
                        </a:blipFill>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RMSE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(Acceptable closer to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Remarks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6872332"/>
                      </a:ext>
                    </a:extLst>
                  </a:tr>
                  <a:tr h="493268">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µ of I</a:t>
                          </a:r>
                          <a:r>
                            <a:rPr lang="en-CA" sz="1600" baseline="-25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83945" t="-192593" r="-416972" b="-493827"/>
                          </a:stretch>
                        </a:blipFill>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0.9644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0.9526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385654" t="-192593" r="-67089" b="-493827"/>
                          </a:stretch>
                        </a:blipFill>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Good fit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0487963"/>
                      </a:ext>
                    </a:extLst>
                  </a:tr>
                  <a:tr h="487680">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µ of I</a:t>
                          </a:r>
                          <a:r>
                            <a:rPr lang="en-CA" sz="1600" baseline="-25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83945" t="-296250" r="-416972" b="-400000"/>
                          </a:stretch>
                        </a:blipFill>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0.8836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0.8448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385654" t="-296250" r="-67089" b="-400000"/>
                          </a:stretch>
                        </a:blipFill>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Good fit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791679"/>
                      </a:ext>
                    </a:extLst>
                  </a:tr>
                  <a:tr h="567909">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µ of I</a:t>
                          </a:r>
                          <a:r>
                            <a:rPr lang="en-CA" sz="1600" baseline="-25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83945" t="-340860" r="-416972" b="-244086"/>
                          </a:stretch>
                        </a:blipFill>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0.9478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0.9304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0.0002225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Good fit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44889"/>
                      </a:ext>
                    </a:extLst>
                  </a:tr>
                  <a:tr h="423357">
                    <a:tc>
                      <a:txBody>
                        <a:bodyPr/>
                        <a:lstStyle/>
                        <a:p>
                          <a:endParaRPr lang="en-US"/>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549" t="-585714" r="-619231" b="-224286"/>
                          </a:stretch>
                        </a:blipFill>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0.00123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0.9834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0.9779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0.02025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Good fit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6349393"/>
                      </a:ext>
                    </a:extLst>
                  </a:tr>
                  <a:tr h="423357">
                    <a:tc>
                      <a:txBody>
                        <a:bodyPr/>
                        <a:lstStyle/>
                        <a:p>
                          <a:endParaRPr lang="en-US"/>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549" t="-695652" r="-619231" b="-127536"/>
                          </a:stretch>
                        </a:blipFill>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0.0009679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0.9894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0.9859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0.01796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Good fit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054005"/>
                      </a:ext>
                    </a:extLst>
                  </a:tr>
                  <a:tr h="423357">
                    <a:tc>
                      <a:txBody>
                        <a:bodyPr/>
                        <a:lstStyle/>
                        <a:p>
                          <a:endParaRPr lang="en-US"/>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549" t="-784286" r="-619231" b="-25714"/>
                          </a:stretch>
                        </a:blipFill>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0.0008935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0.9899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0.9865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0.01726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Good fit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4313" marR="14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305954"/>
                      </a:ext>
                    </a:extLst>
                  </a:tr>
                </a:tbl>
              </a:graphicData>
            </a:graphic>
          </p:graphicFrame>
        </mc:Fallback>
      </mc:AlternateContent>
    </p:spTree>
    <p:extLst>
      <p:ext uri="{BB962C8B-B14F-4D97-AF65-F5344CB8AC3E}">
        <p14:creationId xmlns:p14="http://schemas.microsoft.com/office/powerpoint/2010/main" val="1520781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9308"/>
            <a:ext cx="7886700" cy="1325563"/>
          </a:xfrm>
        </p:spPr>
        <p:txBody>
          <a:bodyPr>
            <a:noAutofit/>
          </a:bodyPr>
          <a:lstStyle/>
          <a:p>
            <a:pPr algn="ctr"/>
            <a:r>
              <a:rPr lang="en-CA" sz="2800" b="1" dirty="0">
                <a:latin typeface="Arial" panose="020B0604020202020204" pitchFamily="34" charset="0"/>
                <a:cs typeface="Arial" panose="020B0604020202020204" pitchFamily="34" charset="0"/>
              </a:rPr>
              <a:t>REGRESSION MODEL VALIDATION</a:t>
            </a:r>
            <a:endParaRPr lang="en-US" sz="1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21</a:t>
            </a:fld>
            <a:endParaRPr lang="en-US"/>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2356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9">
            <a:extLst>
              <a:ext uri="{FF2B5EF4-FFF2-40B4-BE49-F238E27FC236}">
                <a16:creationId xmlns:a16="http://schemas.microsoft.com/office/drawing/2014/main" id="{F2579D9A-57B3-47D3-9D20-31750A44EE5D}"/>
              </a:ext>
            </a:extLst>
          </p:cNvPr>
          <p:cNvSpPr>
            <a:spLocks noChangeArrowheads="1"/>
          </p:cNvSpPr>
          <p:nvPr/>
        </p:nvSpPr>
        <p:spPr bwMode="auto">
          <a:xfrm>
            <a:off x="228600" y="2132745"/>
            <a:ext cx="96709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DF457287-3206-4AF0-982D-E0F6B335E927}"/>
              </a:ext>
            </a:extLst>
          </p:cNvPr>
          <p:cNvSpPr>
            <a:spLocks noChangeArrowheads="1"/>
          </p:cNvSpPr>
          <p:nvPr/>
        </p:nvSpPr>
        <p:spPr bwMode="auto">
          <a:xfrm>
            <a:off x="257908" y="2076449"/>
            <a:ext cx="33199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F381A8A0-5B28-481A-B541-A4DDF18B62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4182" y="1524000"/>
            <a:ext cx="3810000" cy="3581400"/>
          </a:xfrm>
          <a:prstGeom prst="rect">
            <a:avLst/>
          </a:prstGeom>
          <a:noFill/>
          <a:ln>
            <a:noFill/>
          </a:ln>
        </p:spPr>
      </p:pic>
      <p:pic>
        <p:nvPicPr>
          <p:cNvPr id="10" name="Picture 9">
            <a:extLst>
              <a:ext uri="{FF2B5EF4-FFF2-40B4-BE49-F238E27FC236}">
                <a16:creationId xmlns:a16="http://schemas.microsoft.com/office/drawing/2014/main" id="{B6A13A5B-13D9-4688-844D-BB5D8788111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24000"/>
            <a:ext cx="3943350" cy="3581400"/>
          </a:xfrm>
          <a:prstGeom prst="rect">
            <a:avLst/>
          </a:prstGeom>
          <a:noFill/>
          <a:ln>
            <a:noFill/>
          </a:ln>
        </p:spPr>
      </p:pic>
      <p:sp>
        <p:nvSpPr>
          <p:cNvPr id="4" name="TextBox 3">
            <a:extLst>
              <a:ext uri="{FF2B5EF4-FFF2-40B4-BE49-F238E27FC236}">
                <a16:creationId xmlns:a16="http://schemas.microsoft.com/office/drawing/2014/main" id="{F4FBE3EF-5FDA-4E7A-AE0F-5FCD5466E028}"/>
              </a:ext>
            </a:extLst>
          </p:cNvPr>
          <p:cNvSpPr txBox="1"/>
          <p:nvPr/>
        </p:nvSpPr>
        <p:spPr>
          <a:xfrm>
            <a:off x="601845" y="5288517"/>
            <a:ext cx="3852337" cy="338554"/>
          </a:xfrm>
          <a:prstGeom prst="rect">
            <a:avLst/>
          </a:prstGeom>
          <a:noFill/>
        </p:spPr>
        <p:txBody>
          <a:bodyPr wrap="none" rtlCol="0">
            <a:spAutoFit/>
          </a:bodyPr>
          <a:lstStyle/>
          <a:p>
            <a:r>
              <a:rPr lang="en-CA" sz="1600" dirty="0">
                <a:latin typeface="Arial" panose="020B0604020202020204" pitchFamily="34" charset="0"/>
                <a:cs typeface="Arial" panose="020B0604020202020204" pitchFamily="34" charset="0"/>
              </a:rPr>
              <a:t>Distribution of Experimental I</a:t>
            </a:r>
            <a:r>
              <a:rPr lang="en-CA" sz="1600" baseline="-25000" dirty="0">
                <a:latin typeface="Arial" panose="020B0604020202020204" pitchFamily="34" charset="0"/>
                <a:cs typeface="Arial" panose="020B0604020202020204" pitchFamily="34" charset="0"/>
              </a:rPr>
              <a:t>1</a:t>
            </a:r>
            <a:r>
              <a:rPr lang="en-CA" sz="1600" dirty="0">
                <a:latin typeface="Arial" panose="020B0604020202020204" pitchFamily="34" charset="0"/>
                <a:cs typeface="Arial" panose="020B0604020202020204" pitchFamily="34" charset="0"/>
              </a:rPr>
              <a:t>, 50% load</a:t>
            </a:r>
            <a:endParaRPr lang="en-US" sz="1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DD54EBA-8274-4D5C-A5F0-820D97E5E01D}"/>
              </a:ext>
            </a:extLst>
          </p:cNvPr>
          <p:cNvSpPr txBox="1"/>
          <p:nvPr/>
        </p:nvSpPr>
        <p:spPr>
          <a:xfrm>
            <a:off x="4876800" y="5288517"/>
            <a:ext cx="3852337" cy="615553"/>
          </a:xfrm>
          <a:prstGeom prst="rect">
            <a:avLst/>
          </a:prstGeom>
          <a:noFill/>
        </p:spPr>
        <p:txBody>
          <a:bodyPr wrap="none" rtlCol="0">
            <a:spAutoFit/>
          </a:bodyPr>
          <a:lstStyle/>
          <a:p>
            <a:r>
              <a:rPr lang="en-CA" sz="1600" dirty="0">
                <a:latin typeface="Arial" panose="020B0604020202020204" pitchFamily="34" charset="0"/>
                <a:cs typeface="Arial" panose="020B0604020202020204" pitchFamily="34" charset="0"/>
              </a:rPr>
              <a:t>Distribution of Experimental I</a:t>
            </a:r>
            <a:r>
              <a:rPr lang="en-CA" sz="1600" baseline="-25000" dirty="0">
                <a:latin typeface="Arial" panose="020B0604020202020204" pitchFamily="34" charset="0"/>
                <a:cs typeface="Arial" panose="020B0604020202020204" pitchFamily="34" charset="0"/>
              </a:rPr>
              <a:t>1</a:t>
            </a:r>
            <a:r>
              <a:rPr lang="en-CA" sz="1600" dirty="0">
                <a:latin typeface="Arial" panose="020B0604020202020204" pitchFamily="34" charset="0"/>
                <a:cs typeface="Arial" panose="020B0604020202020204" pitchFamily="34" charset="0"/>
              </a:rPr>
              <a:t>, 50% load</a:t>
            </a:r>
            <a:endParaRPr lang="en-US" sz="16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35075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9308"/>
            <a:ext cx="7886700" cy="1325563"/>
          </a:xfrm>
        </p:spPr>
        <p:txBody>
          <a:bodyPr>
            <a:noAutofit/>
          </a:bodyPr>
          <a:lstStyle/>
          <a:p>
            <a:pPr algn="ctr"/>
            <a:r>
              <a:rPr lang="en-CA" sz="2800" b="1" dirty="0">
                <a:latin typeface="Arial" panose="020B0604020202020204" pitchFamily="34" charset="0"/>
                <a:cs typeface="Arial" panose="020B0604020202020204" pitchFamily="34" charset="0"/>
              </a:rPr>
              <a:t>REGRESSION MODEL VALIDATION</a:t>
            </a:r>
            <a:endParaRPr lang="en-US" sz="1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22</a:t>
            </a:fld>
            <a:endParaRPr lang="en-US"/>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2356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9">
            <a:extLst>
              <a:ext uri="{FF2B5EF4-FFF2-40B4-BE49-F238E27FC236}">
                <a16:creationId xmlns:a16="http://schemas.microsoft.com/office/drawing/2014/main" id="{F2579D9A-57B3-47D3-9D20-31750A44EE5D}"/>
              </a:ext>
            </a:extLst>
          </p:cNvPr>
          <p:cNvSpPr>
            <a:spLocks noChangeArrowheads="1"/>
          </p:cNvSpPr>
          <p:nvPr/>
        </p:nvSpPr>
        <p:spPr bwMode="auto">
          <a:xfrm>
            <a:off x="228600" y="2132745"/>
            <a:ext cx="96709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DF457287-3206-4AF0-982D-E0F6B335E927}"/>
              </a:ext>
            </a:extLst>
          </p:cNvPr>
          <p:cNvSpPr>
            <a:spLocks noChangeArrowheads="1"/>
          </p:cNvSpPr>
          <p:nvPr/>
        </p:nvSpPr>
        <p:spPr bwMode="auto">
          <a:xfrm>
            <a:off x="257908" y="2076449"/>
            <a:ext cx="33199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80C6695E-4101-40CC-8034-475F63B1D6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1"/>
            <a:ext cx="4099415" cy="3749026"/>
          </a:xfrm>
          <a:prstGeom prst="rect">
            <a:avLst/>
          </a:prstGeom>
          <a:noFill/>
          <a:ln>
            <a:noFill/>
          </a:ln>
        </p:spPr>
      </p:pic>
      <p:pic>
        <p:nvPicPr>
          <p:cNvPr id="14" name="Picture 13">
            <a:extLst>
              <a:ext uri="{FF2B5EF4-FFF2-40B4-BE49-F238E27FC236}">
                <a16:creationId xmlns:a16="http://schemas.microsoft.com/office/drawing/2014/main" id="{1DEE9A81-A132-40DE-9D7A-EF375DBA603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47799"/>
            <a:ext cx="4191000" cy="3749019"/>
          </a:xfrm>
          <a:prstGeom prst="rect">
            <a:avLst/>
          </a:prstGeom>
          <a:noFill/>
          <a:ln>
            <a:noFill/>
          </a:ln>
        </p:spPr>
      </p:pic>
      <p:sp>
        <p:nvSpPr>
          <p:cNvPr id="12" name="TextBox 11">
            <a:extLst>
              <a:ext uri="{FF2B5EF4-FFF2-40B4-BE49-F238E27FC236}">
                <a16:creationId xmlns:a16="http://schemas.microsoft.com/office/drawing/2014/main" id="{00BEFFFD-F430-4F90-9096-D16D49A1236F}"/>
              </a:ext>
            </a:extLst>
          </p:cNvPr>
          <p:cNvSpPr txBox="1"/>
          <p:nvPr/>
        </p:nvSpPr>
        <p:spPr>
          <a:xfrm>
            <a:off x="628650" y="5468811"/>
            <a:ext cx="3852337" cy="338554"/>
          </a:xfrm>
          <a:prstGeom prst="rect">
            <a:avLst/>
          </a:prstGeom>
          <a:noFill/>
        </p:spPr>
        <p:txBody>
          <a:bodyPr wrap="none" rtlCol="0">
            <a:spAutoFit/>
          </a:bodyPr>
          <a:lstStyle/>
          <a:p>
            <a:r>
              <a:rPr lang="en-CA" sz="1600" dirty="0">
                <a:latin typeface="Arial" panose="020B0604020202020204" pitchFamily="34" charset="0"/>
                <a:cs typeface="Arial" panose="020B0604020202020204" pitchFamily="34" charset="0"/>
              </a:rPr>
              <a:t>Distribution of Experimental I</a:t>
            </a:r>
            <a:r>
              <a:rPr lang="en-CA" sz="1600" baseline="-25000" dirty="0">
                <a:latin typeface="Arial" panose="020B0604020202020204" pitchFamily="34" charset="0"/>
                <a:cs typeface="Arial" panose="020B0604020202020204" pitchFamily="34" charset="0"/>
              </a:rPr>
              <a:t>1</a:t>
            </a:r>
            <a:r>
              <a:rPr lang="en-CA" sz="1600" dirty="0">
                <a:latin typeface="Arial" panose="020B0604020202020204" pitchFamily="34" charset="0"/>
                <a:cs typeface="Arial" panose="020B0604020202020204" pitchFamily="34" charset="0"/>
              </a:rPr>
              <a:t>, 50% load</a:t>
            </a:r>
            <a:endParaRPr lang="en-US" sz="16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26C053A-BD78-4AC2-83F7-6130EE5D1ED8}"/>
              </a:ext>
            </a:extLst>
          </p:cNvPr>
          <p:cNvSpPr txBox="1"/>
          <p:nvPr/>
        </p:nvSpPr>
        <p:spPr>
          <a:xfrm>
            <a:off x="4719128" y="5468811"/>
            <a:ext cx="3852337" cy="615553"/>
          </a:xfrm>
          <a:prstGeom prst="rect">
            <a:avLst/>
          </a:prstGeom>
          <a:noFill/>
        </p:spPr>
        <p:txBody>
          <a:bodyPr wrap="none" rtlCol="0">
            <a:spAutoFit/>
          </a:bodyPr>
          <a:lstStyle/>
          <a:p>
            <a:r>
              <a:rPr lang="en-CA" sz="1600" dirty="0">
                <a:latin typeface="Arial" panose="020B0604020202020204" pitchFamily="34" charset="0"/>
                <a:cs typeface="Arial" panose="020B0604020202020204" pitchFamily="34" charset="0"/>
              </a:rPr>
              <a:t>Distribution of Experimental I</a:t>
            </a:r>
            <a:r>
              <a:rPr lang="en-CA" sz="1600" baseline="-25000" dirty="0">
                <a:latin typeface="Arial" panose="020B0604020202020204" pitchFamily="34" charset="0"/>
                <a:cs typeface="Arial" panose="020B0604020202020204" pitchFamily="34" charset="0"/>
              </a:rPr>
              <a:t>1</a:t>
            </a:r>
            <a:r>
              <a:rPr lang="en-CA" sz="1600" dirty="0">
                <a:latin typeface="Arial" panose="020B0604020202020204" pitchFamily="34" charset="0"/>
                <a:cs typeface="Arial" panose="020B0604020202020204" pitchFamily="34" charset="0"/>
              </a:rPr>
              <a:t>, 50% load</a:t>
            </a:r>
            <a:endParaRPr lang="en-US" sz="16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627103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9308"/>
            <a:ext cx="7886700" cy="1325563"/>
          </a:xfrm>
        </p:spPr>
        <p:txBody>
          <a:bodyPr>
            <a:noAutofit/>
          </a:bodyPr>
          <a:lstStyle/>
          <a:p>
            <a:pPr algn="ctr"/>
            <a:r>
              <a:rPr lang="en-CA" sz="2800" b="1" dirty="0">
                <a:latin typeface="Arial" panose="020B0604020202020204" pitchFamily="34" charset="0"/>
                <a:cs typeface="Arial" panose="020B0604020202020204" pitchFamily="34" charset="0"/>
              </a:rPr>
              <a:t>REGRESSION MODEL VALIDATION</a:t>
            </a:r>
            <a:endParaRPr lang="en-US" sz="1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23</a:t>
            </a:fld>
            <a:endParaRPr lang="en-US"/>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2356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9">
            <a:extLst>
              <a:ext uri="{FF2B5EF4-FFF2-40B4-BE49-F238E27FC236}">
                <a16:creationId xmlns:a16="http://schemas.microsoft.com/office/drawing/2014/main" id="{F2579D9A-57B3-47D3-9D20-31750A44EE5D}"/>
              </a:ext>
            </a:extLst>
          </p:cNvPr>
          <p:cNvSpPr>
            <a:spLocks noChangeArrowheads="1"/>
          </p:cNvSpPr>
          <p:nvPr/>
        </p:nvSpPr>
        <p:spPr bwMode="auto">
          <a:xfrm>
            <a:off x="228600" y="2132745"/>
            <a:ext cx="96709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DF457287-3206-4AF0-982D-E0F6B335E927}"/>
              </a:ext>
            </a:extLst>
          </p:cNvPr>
          <p:cNvSpPr>
            <a:spLocks noChangeArrowheads="1"/>
          </p:cNvSpPr>
          <p:nvPr/>
        </p:nvSpPr>
        <p:spPr bwMode="auto">
          <a:xfrm>
            <a:off x="257908" y="2076449"/>
            <a:ext cx="33199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00BEFFFD-F430-4F90-9096-D16D49A1236F}"/>
              </a:ext>
            </a:extLst>
          </p:cNvPr>
          <p:cNvSpPr txBox="1"/>
          <p:nvPr/>
        </p:nvSpPr>
        <p:spPr>
          <a:xfrm>
            <a:off x="628650" y="5468811"/>
            <a:ext cx="3852337" cy="338554"/>
          </a:xfrm>
          <a:prstGeom prst="rect">
            <a:avLst/>
          </a:prstGeom>
          <a:noFill/>
        </p:spPr>
        <p:txBody>
          <a:bodyPr wrap="none" rtlCol="0">
            <a:spAutoFit/>
          </a:bodyPr>
          <a:lstStyle/>
          <a:p>
            <a:r>
              <a:rPr lang="en-CA" sz="1600" dirty="0">
                <a:latin typeface="Arial" panose="020B0604020202020204" pitchFamily="34" charset="0"/>
                <a:cs typeface="Arial" panose="020B0604020202020204" pitchFamily="34" charset="0"/>
              </a:rPr>
              <a:t>Distribution of Experimental I</a:t>
            </a:r>
            <a:r>
              <a:rPr lang="en-CA" sz="1600" baseline="-25000" dirty="0">
                <a:latin typeface="Arial" panose="020B0604020202020204" pitchFamily="34" charset="0"/>
                <a:cs typeface="Arial" panose="020B0604020202020204" pitchFamily="34" charset="0"/>
              </a:rPr>
              <a:t>3</a:t>
            </a:r>
            <a:r>
              <a:rPr lang="en-CA" sz="1600" dirty="0">
                <a:latin typeface="Arial" panose="020B0604020202020204" pitchFamily="34" charset="0"/>
                <a:cs typeface="Arial" panose="020B0604020202020204" pitchFamily="34" charset="0"/>
              </a:rPr>
              <a:t>, 50% load</a:t>
            </a:r>
            <a:endParaRPr lang="en-US" sz="16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26C053A-BD78-4AC2-83F7-6130EE5D1ED8}"/>
              </a:ext>
            </a:extLst>
          </p:cNvPr>
          <p:cNvSpPr txBox="1"/>
          <p:nvPr/>
        </p:nvSpPr>
        <p:spPr>
          <a:xfrm>
            <a:off x="4719128" y="5468811"/>
            <a:ext cx="3852337" cy="615553"/>
          </a:xfrm>
          <a:prstGeom prst="rect">
            <a:avLst/>
          </a:prstGeom>
          <a:noFill/>
        </p:spPr>
        <p:txBody>
          <a:bodyPr wrap="none" rtlCol="0">
            <a:spAutoFit/>
          </a:bodyPr>
          <a:lstStyle/>
          <a:p>
            <a:r>
              <a:rPr lang="en-CA" sz="1600" dirty="0">
                <a:latin typeface="Arial" panose="020B0604020202020204" pitchFamily="34" charset="0"/>
                <a:cs typeface="Arial" panose="020B0604020202020204" pitchFamily="34" charset="0"/>
              </a:rPr>
              <a:t>Distribution of Experimental I</a:t>
            </a:r>
            <a:r>
              <a:rPr lang="en-CA" sz="1600" baseline="-25000" dirty="0">
                <a:latin typeface="Arial" panose="020B0604020202020204" pitchFamily="34" charset="0"/>
                <a:cs typeface="Arial" panose="020B0604020202020204" pitchFamily="34" charset="0"/>
              </a:rPr>
              <a:t>3</a:t>
            </a:r>
            <a:r>
              <a:rPr lang="en-CA" sz="1600" dirty="0">
                <a:latin typeface="Arial" panose="020B0604020202020204" pitchFamily="34" charset="0"/>
                <a:cs typeface="Arial" panose="020B0604020202020204" pitchFamily="34" charset="0"/>
              </a:rPr>
              <a:t>, 50% load</a:t>
            </a:r>
            <a:endParaRPr lang="en-US" sz="1600" dirty="0">
              <a:latin typeface="Arial" panose="020B0604020202020204" pitchFamily="34" charset="0"/>
              <a:cs typeface="Arial" panose="020B0604020202020204" pitchFamily="34" charset="0"/>
            </a:endParaRPr>
          </a:p>
          <a:p>
            <a:endParaRPr lang="en-US" dirty="0"/>
          </a:p>
        </p:txBody>
      </p:sp>
      <p:pic>
        <p:nvPicPr>
          <p:cNvPr id="16" name="Picture 15">
            <a:extLst>
              <a:ext uri="{FF2B5EF4-FFF2-40B4-BE49-F238E27FC236}">
                <a16:creationId xmlns:a16="http://schemas.microsoft.com/office/drawing/2014/main" id="{F6EBB60B-896F-4872-88FF-3278C114FC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4462" y="1296255"/>
            <a:ext cx="4411199" cy="3741938"/>
          </a:xfrm>
          <a:prstGeom prst="rect">
            <a:avLst/>
          </a:prstGeom>
          <a:noFill/>
          <a:ln>
            <a:noFill/>
          </a:ln>
        </p:spPr>
      </p:pic>
      <p:pic>
        <p:nvPicPr>
          <p:cNvPr id="17" name="Picture 16">
            <a:extLst>
              <a:ext uri="{FF2B5EF4-FFF2-40B4-BE49-F238E27FC236}">
                <a16:creationId xmlns:a16="http://schemas.microsoft.com/office/drawing/2014/main" id="{C87FD677-F7C1-4A1D-B7E9-D62AC6A5A1F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480987" y="1296255"/>
            <a:ext cx="4288107" cy="3741939"/>
          </a:xfrm>
          <a:prstGeom prst="rect">
            <a:avLst/>
          </a:prstGeom>
          <a:noFill/>
          <a:ln>
            <a:noFill/>
          </a:ln>
        </p:spPr>
      </p:pic>
    </p:spTree>
    <p:extLst>
      <p:ext uri="{BB962C8B-B14F-4D97-AF65-F5344CB8AC3E}">
        <p14:creationId xmlns:p14="http://schemas.microsoft.com/office/powerpoint/2010/main" val="376829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9308"/>
            <a:ext cx="7886700" cy="1325563"/>
          </a:xfrm>
        </p:spPr>
        <p:txBody>
          <a:bodyPr>
            <a:noAutofit/>
          </a:bodyPr>
          <a:lstStyle/>
          <a:p>
            <a:pPr algn="ctr"/>
            <a:r>
              <a:rPr lang="en-CA" sz="2800" b="1" dirty="0">
                <a:latin typeface="Arial" panose="020B0604020202020204" pitchFamily="34" charset="0"/>
                <a:cs typeface="Arial" panose="020B0604020202020204" pitchFamily="34" charset="0"/>
              </a:rPr>
              <a:t>REGRESSION MODEL VALIDATION</a:t>
            </a:r>
            <a:endParaRPr lang="en-US" sz="1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24</a:t>
            </a:fld>
            <a:endParaRPr lang="en-US"/>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2356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9">
            <a:extLst>
              <a:ext uri="{FF2B5EF4-FFF2-40B4-BE49-F238E27FC236}">
                <a16:creationId xmlns:a16="http://schemas.microsoft.com/office/drawing/2014/main" id="{F2579D9A-57B3-47D3-9D20-31750A44EE5D}"/>
              </a:ext>
            </a:extLst>
          </p:cNvPr>
          <p:cNvSpPr>
            <a:spLocks noChangeArrowheads="1"/>
          </p:cNvSpPr>
          <p:nvPr/>
        </p:nvSpPr>
        <p:spPr bwMode="auto">
          <a:xfrm>
            <a:off x="228600" y="2132745"/>
            <a:ext cx="96709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DF457287-3206-4AF0-982D-E0F6B335E927}"/>
              </a:ext>
            </a:extLst>
          </p:cNvPr>
          <p:cNvSpPr>
            <a:spLocks noChangeArrowheads="1"/>
          </p:cNvSpPr>
          <p:nvPr/>
        </p:nvSpPr>
        <p:spPr bwMode="auto">
          <a:xfrm>
            <a:off x="257908" y="2076449"/>
            <a:ext cx="33199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2993CB96-A8D9-44E6-9C6D-E98B201185A7}"/>
              </a:ext>
            </a:extLst>
          </p:cNvPr>
          <p:cNvGraphicFramePr>
            <a:graphicFrameLocks noGrp="1"/>
          </p:cNvGraphicFramePr>
          <p:nvPr>
            <p:extLst>
              <p:ext uri="{D42A27DB-BD31-4B8C-83A1-F6EECF244321}">
                <p14:modId xmlns:p14="http://schemas.microsoft.com/office/powerpoint/2010/main" val="4011685258"/>
              </p:ext>
            </p:extLst>
          </p:nvPr>
        </p:nvGraphicFramePr>
        <p:xfrm>
          <a:off x="571501" y="1871967"/>
          <a:ext cx="8000998" cy="4351340"/>
        </p:xfrm>
        <a:graphic>
          <a:graphicData uri="http://schemas.openxmlformats.org/drawingml/2006/table">
            <a:tbl>
              <a:tblPr firstRow="1" firstCol="1" bandRow="1"/>
              <a:tblGrid>
                <a:gridCol w="1219200">
                  <a:extLst>
                    <a:ext uri="{9D8B030D-6E8A-4147-A177-3AD203B41FA5}">
                      <a16:colId xmlns:a16="http://schemas.microsoft.com/office/drawing/2014/main" val="1082153056"/>
                    </a:ext>
                  </a:extLst>
                </a:gridCol>
                <a:gridCol w="1905000">
                  <a:extLst>
                    <a:ext uri="{9D8B030D-6E8A-4147-A177-3AD203B41FA5}">
                      <a16:colId xmlns:a16="http://schemas.microsoft.com/office/drawing/2014/main" val="632828026"/>
                    </a:ext>
                  </a:extLst>
                </a:gridCol>
                <a:gridCol w="2057400">
                  <a:extLst>
                    <a:ext uri="{9D8B030D-6E8A-4147-A177-3AD203B41FA5}">
                      <a16:colId xmlns:a16="http://schemas.microsoft.com/office/drawing/2014/main" val="3093065216"/>
                    </a:ext>
                  </a:extLst>
                </a:gridCol>
                <a:gridCol w="1905000">
                  <a:extLst>
                    <a:ext uri="{9D8B030D-6E8A-4147-A177-3AD203B41FA5}">
                      <a16:colId xmlns:a16="http://schemas.microsoft.com/office/drawing/2014/main" val="2811382184"/>
                    </a:ext>
                  </a:extLst>
                </a:gridCol>
                <a:gridCol w="914398">
                  <a:extLst>
                    <a:ext uri="{9D8B030D-6E8A-4147-A177-3AD203B41FA5}">
                      <a16:colId xmlns:a16="http://schemas.microsoft.com/office/drawing/2014/main" val="2584933356"/>
                    </a:ext>
                  </a:extLst>
                </a:gridCol>
              </a:tblGrid>
              <a:tr h="830480">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Phase Currents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Statistical Features for 50% Loading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Features Calculated from Experimental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Predicted Best Features using Our Model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Prediction Error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878549"/>
                  </a:ext>
                </a:extLst>
              </a:tr>
              <a:tr h="586810">
                <a:tc rowSpan="2">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I</a:t>
                      </a:r>
                      <a:r>
                        <a:rPr lang="en-CA" sz="1600" baseline="-25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Mean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0.0018890021734506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0.0018888806796832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6.504 %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8958946"/>
                  </a:ext>
                </a:extLst>
              </a:tr>
              <a:tr h="586810">
                <a:tc vMerge="1">
                  <a:txBody>
                    <a:bodyPr/>
                    <a:lstStyle/>
                    <a:p>
                      <a:endParaRPr lang="en-US"/>
                    </a:p>
                  </a:txBody>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Standard Deviation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0.6112174211474820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0.6193588371971661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1.332 %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2111539"/>
                  </a:ext>
                </a:extLst>
              </a:tr>
              <a:tr h="586810">
                <a:tc rowSpan="2">
                  <a:txBody>
                    <a:bodyPr/>
                    <a:lstStyle/>
                    <a:p>
                      <a:pPr marL="0" marR="0" algn="ctr">
                        <a:lnSpc>
                          <a:spcPct val="1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I</a:t>
                      </a:r>
                      <a:r>
                        <a:rPr lang="en-CA" sz="1600" baseline="-25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Mean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0.0014574972768154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0.0014576131025047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2.996 %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965615"/>
                  </a:ext>
                </a:extLst>
              </a:tr>
              <a:tr h="586810">
                <a:tc vMerge="1">
                  <a:txBody>
                    <a:bodyPr/>
                    <a:lstStyle/>
                    <a:p>
                      <a:endParaRPr lang="en-US"/>
                    </a:p>
                  </a:txBody>
                  <a:tcPr/>
                </a:tc>
                <a:tc>
                  <a:txBody>
                    <a:bodyPr/>
                    <a:lstStyle/>
                    <a:p>
                      <a:pPr marL="0" marR="0" algn="ctr">
                        <a:lnSpc>
                          <a:spcPct val="1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Standard Deviation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0.6167324336211801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0.6171456443517061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0.067 %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5737055"/>
                  </a:ext>
                </a:extLst>
              </a:tr>
              <a:tr h="586810">
                <a:tc rowSpan="2">
                  <a:txBody>
                    <a:bodyPr/>
                    <a:lstStyle/>
                    <a:p>
                      <a:pPr marL="0" marR="0" algn="ctr">
                        <a:lnSpc>
                          <a:spcPct val="1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I</a:t>
                      </a:r>
                      <a:r>
                        <a:rPr lang="en-CA" sz="1600" baseline="-25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Mean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0.0035148173427248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0.0035147076795838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4.858 %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0264530"/>
                  </a:ext>
                </a:extLst>
              </a:tr>
              <a:tr h="586810">
                <a:tc vMerge="1">
                  <a:txBody>
                    <a:bodyPr/>
                    <a:lstStyle/>
                    <a:p>
                      <a:endParaRPr lang="en-US"/>
                    </a:p>
                  </a:txBody>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Standard Deviation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a:effectLst/>
                          <a:latin typeface="Times New Roman" panose="02020603050405020304" pitchFamily="18" charset="0"/>
                          <a:ea typeface="Calibri" panose="020F0502020204030204" pitchFamily="34" charset="0"/>
                          <a:cs typeface="Times New Roman" panose="02020603050405020304" pitchFamily="18" charset="0"/>
                        </a:rPr>
                        <a:t>0.6575901541369190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0.6623313791482460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0.721 %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27" marR="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9315057"/>
                  </a:ext>
                </a:extLst>
              </a:tr>
            </a:tbl>
          </a:graphicData>
        </a:graphic>
      </p:graphicFrame>
      <p:sp>
        <p:nvSpPr>
          <p:cNvPr id="8" name="TextBox 7">
            <a:extLst>
              <a:ext uri="{FF2B5EF4-FFF2-40B4-BE49-F238E27FC236}">
                <a16:creationId xmlns:a16="http://schemas.microsoft.com/office/drawing/2014/main" id="{9F3D2800-0403-4474-ABF6-4718BE4F8563}"/>
              </a:ext>
            </a:extLst>
          </p:cNvPr>
          <p:cNvSpPr txBox="1"/>
          <p:nvPr/>
        </p:nvSpPr>
        <p:spPr>
          <a:xfrm>
            <a:off x="1358877" y="1089428"/>
            <a:ext cx="6426246" cy="584775"/>
          </a:xfrm>
          <a:prstGeom prst="rect">
            <a:avLst/>
          </a:prstGeom>
          <a:noFill/>
        </p:spPr>
        <p:txBody>
          <a:bodyPr wrap="none" rtlCol="0">
            <a:spAutoFit/>
          </a:bodyPr>
          <a:lstStyle/>
          <a:p>
            <a:r>
              <a:rPr lang="en-CA" sz="1600" dirty="0">
                <a:latin typeface="Arial" panose="020B0604020202020204" pitchFamily="34" charset="0"/>
                <a:cs typeface="Arial" panose="020B0604020202020204" pitchFamily="34" charset="0"/>
              </a:rPr>
              <a:t>ERROR IN PREDICTION OF STATISTICAL FEATURES BETWEEN </a:t>
            </a:r>
          </a:p>
          <a:p>
            <a:r>
              <a:rPr lang="en-CA" sz="1600" dirty="0">
                <a:latin typeface="Arial" panose="020B0604020202020204" pitchFamily="34" charset="0"/>
                <a:cs typeface="Arial" panose="020B0604020202020204" pitchFamily="34" charset="0"/>
              </a:rPr>
              <a:t>EXPERIMENTAL AND PROPOSED METHOD FOR 50% LOADING</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4101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81362" y="408780"/>
            <a:ext cx="2581275" cy="1325563"/>
          </a:xfrm>
        </p:spPr>
        <p:txBody>
          <a:bodyPr>
            <a:noAutofit/>
          </a:bodyPr>
          <a:lstStyle/>
          <a:p>
            <a:r>
              <a:rPr lang="en-CA" sz="2800" b="1" dirty="0">
                <a:latin typeface="Arial" panose="020B0604020202020204" pitchFamily="34" charset="0"/>
                <a:cs typeface="Arial" panose="020B0604020202020204" pitchFamily="34" charset="0"/>
              </a:rPr>
              <a:t>CONCLUSION</a:t>
            </a:r>
            <a:endParaRPr lang="en-US" sz="28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25</a:t>
            </a:fld>
            <a:endParaRPr lang="en-US"/>
          </a:p>
        </p:txBody>
      </p:sp>
      <p:sp>
        <p:nvSpPr>
          <p:cNvPr id="6" name="Rectangle 9">
            <a:extLst>
              <a:ext uri="{FF2B5EF4-FFF2-40B4-BE49-F238E27FC236}">
                <a16:creationId xmlns:a16="http://schemas.microsoft.com/office/drawing/2014/main" id="{DF457287-3206-4AF0-982D-E0F6B335E927}"/>
              </a:ext>
            </a:extLst>
          </p:cNvPr>
          <p:cNvSpPr>
            <a:spLocks noChangeArrowheads="1"/>
          </p:cNvSpPr>
          <p:nvPr/>
        </p:nvSpPr>
        <p:spPr bwMode="auto">
          <a:xfrm>
            <a:off x="257908" y="2076449"/>
            <a:ext cx="33199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34063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1727" y="211511"/>
            <a:ext cx="7886700" cy="1325563"/>
          </a:xfrm>
        </p:spPr>
        <p:txBody>
          <a:bodyPr>
            <a:noAutofit/>
          </a:bodyPr>
          <a:lstStyle/>
          <a:p>
            <a:r>
              <a:rPr lang="en-CA" sz="3200" b="1" dirty="0">
                <a:latin typeface="Arial" panose="020B0604020202020204" pitchFamily="34" charset="0"/>
                <a:cs typeface="Arial" panose="020B0604020202020204" pitchFamily="34" charset="0"/>
              </a:rPr>
              <a:t>ACKNOWLEDGEMENT</a:t>
            </a:r>
            <a:endParaRPr lang="en-US" sz="32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26</a:t>
            </a:fld>
            <a:endParaRPr lang="en-US"/>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2356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DF457287-3206-4AF0-982D-E0F6B335E927}"/>
              </a:ext>
            </a:extLst>
          </p:cNvPr>
          <p:cNvSpPr>
            <a:spLocks noChangeArrowheads="1"/>
          </p:cNvSpPr>
          <p:nvPr/>
        </p:nvSpPr>
        <p:spPr bwMode="auto">
          <a:xfrm>
            <a:off x="257908" y="2076449"/>
            <a:ext cx="33199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868EB021-822E-4531-8187-9821D1DDCE14}"/>
              </a:ext>
            </a:extLst>
          </p:cNvPr>
          <p:cNvSpPr/>
          <p:nvPr/>
        </p:nvSpPr>
        <p:spPr>
          <a:xfrm>
            <a:off x="2286000" y="2070039"/>
            <a:ext cx="4572000" cy="2308324"/>
          </a:xfrm>
          <a:prstGeom prst="rect">
            <a:avLst/>
          </a:prstGeom>
        </p:spPr>
        <p:txBody>
          <a:bodyPr>
            <a:spAutoFit/>
          </a:bodyPr>
          <a:lstStyle/>
          <a:p>
            <a:pPr algn="ctr"/>
            <a:r>
              <a:rPr lang="en-CA" dirty="0">
                <a:latin typeface="Times New Roman" panose="02020603050405020304" pitchFamily="18" charset="0"/>
                <a:ea typeface="Calibri" panose="020F0502020204030204" pitchFamily="34" charset="0"/>
              </a:rPr>
              <a:t>We would like to show our sincere gratitude to Dr. </a:t>
            </a:r>
            <a:r>
              <a:rPr lang="en-CA" dirty="0" err="1">
                <a:latin typeface="Times New Roman" panose="02020603050405020304" pitchFamily="18" charset="0"/>
                <a:ea typeface="Calibri" panose="020F0502020204030204" pitchFamily="34" charset="0"/>
              </a:rPr>
              <a:t>Xiaodong</a:t>
            </a:r>
            <a:r>
              <a:rPr lang="en-CA" dirty="0">
                <a:latin typeface="Times New Roman" panose="02020603050405020304" pitchFamily="18" charset="0"/>
                <a:ea typeface="Calibri" panose="020F0502020204030204" pitchFamily="34" charset="0"/>
              </a:rPr>
              <a:t> Liang, Associate Professor, Memorial University for sharing the fault currents’ data with us during the course of this project, and we thank Mohammad Zawad Ali, Graduate Research Assistant, Memorial University for his insights on these data as the data were collected by him.</a:t>
            </a:r>
            <a:endParaRPr lang="en-US" dirty="0"/>
          </a:p>
        </p:txBody>
      </p:sp>
    </p:spTree>
    <p:extLst>
      <p:ext uri="{BB962C8B-B14F-4D97-AF65-F5344CB8AC3E}">
        <p14:creationId xmlns:p14="http://schemas.microsoft.com/office/powerpoint/2010/main" val="99931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3200" b="1" dirty="0">
                <a:latin typeface="Arial" panose="020B0604020202020204" pitchFamily="34" charset="0"/>
                <a:cs typeface="Arial" panose="020B0604020202020204" pitchFamily="34" charset="0"/>
              </a:rPr>
              <a:t>REFERENCES</a:t>
            </a:r>
          </a:p>
        </p:txBody>
      </p:sp>
      <p:sp>
        <p:nvSpPr>
          <p:cNvPr id="6" name="Content Placeholder 5"/>
          <p:cNvSpPr>
            <a:spLocks noGrp="1"/>
          </p:cNvSpPr>
          <p:nvPr>
            <p:ph idx="1"/>
          </p:nvPr>
        </p:nvSpPr>
        <p:spPr>
          <a:xfrm>
            <a:off x="628650" y="1371600"/>
            <a:ext cx="7886700" cy="4984753"/>
          </a:xfrm>
        </p:spPr>
        <p:txBody>
          <a:bodyPr>
            <a:normAutofit lnSpcReduction="10000"/>
          </a:bodyPr>
          <a:lstStyle/>
          <a:p>
            <a:r>
              <a:rPr lang="en-CA" dirty="0"/>
              <a:t>[1] </a:t>
            </a:r>
            <a:r>
              <a:rPr lang="en-CA" dirty="0" err="1"/>
              <a:t>Gugaliya</a:t>
            </a:r>
            <a:r>
              <a:rPr lang="en-CA" dirty="0"/>
              <a:t>, </a:t>
            </a:r>
            <a:r>
              <a:rPr lang="en-CA" dirty="0" err="1"/>
              <a:t>Agam</a:t>
            </a:r>
            <a:r>
              <a:rPr lang="en-CA" dirty="0"/>
              <a:t>, et al. “Effective Combination of Motor Fault Diagnosis Techniques.” </a:t>
            </a:r>
            <a:r>
              <a:rPr lang="en-CA" i="1" dirty="0"/>
              <a:t>2018 International Conference on Power, Instrumentation, Control and Computing (PICC)</a:t>
            </a:r>
            <a:r>
              <a:rPr lang="en-CA" dirty="0"/>
              <a:t>, 2018. </a:t>
            </a:r>
            <a:endParaRPr lang="en-US" dirty="0"/>
          </a:p>
          <a:p>
            <a:r>
              <a:rPr lang="en-CA" dirty="0"/>
              <a:t>[2] Liang, </a:t>
            </a:r>
            <a:r>
              <a:rPr lang="en-CA" dirty="0" err="1"/>
              <a:t>Xiaodong</a:t>
            </a:r>
            <a:r>
              <a:rPr lang="en-CA" dirty="0"/>
              <a:t>, and Kenneth </a:t>
            </a:r>
            <a:r>
              <a:rPr lang="en-CA" dirty="0" err="1"/>
              <a:t>Edomwandekhoe</a:t>
            </a:r>
            <a:r>
              <a:rPr lang="en-CA" dirty="0"/>
              <a:t>. “Condition Monitoring Techniques for Induction Motors.” </a:t>
            </a:r>
            <a:r>
              <a:rPr lang="en-CA" i="1" dirty="0"/>
              <a:t>2017 IEEE Industry Applications Society Annual Meeting</a:t>
            </a:r>
            <a:r>
              <a:rPr lang="en-CA" dirty="0"/>
              <a:t>, 2017. </a:t>
            </a:r>
            <a:endParaRPr lang="en-US" dirty="0"/>
          </a:p>
          <a:p>
            <a:r>
              <a:rPr lang="en-CA" dirty="0"/>
              <a:t>[3] Wen, Long, et al. “A New Convolutional Neural Network-Based Data-Driven Fault Diagnosis Method.” </a:t>
            </a:r>
            <a:r>
              <a:rPr lang="en-CA" i="1" dirty="0"/>
              <a:t>IEEE Transactions on Industrial Electronics</a:t>
            </a:r>
            <a:r>
              <a:rPr lang="en-CA" dirty="0"/>
              <a:t>, no. 7, 2018. </a:t>
            </a:r>
            <a:endParaRPr lang="en-US" dirty="0"/>
          </a:p>
          <a:p>
            <a:r>
              <a:rPr lang="en-CA" dirty="0"/>
              <a:t>[4] Ting Yang, </a:t>
            </a:r>
            <a:r>
              <a:rPr lang="en-CA" dirty="0" err="1"/>
              <a:t>Haibo</a:t>
            </a:r>
            <a:r>
              <a:rPr lang="en-CA" dirty="0"/>
              <a:t> Pen, </a:t>
            </a:r>
            <a:r>
              <a:rPr lang="en-CA" dirty="0" err="1"/>
              <a:t>Zhaoxia</a:t>
            </a:r>
            <a:r>
              <a:rPr lang="en-CA" dirty="0"/>
              <a:t> Wang, and Che Sau Chang, “Feature Knowledge Based Fault Detection of Induction Motors through the Analysis of Stator Current Data,” </a:t>
            </a:r>
            <a:r>
              <a:rPr lang="en-CA" i="1" dirty="0"/>
              <a:t>IEEE Transactions on Instrumentation and Measurement, vol. 65, no. 3, March 2016.</a:t>
            </a:r>
            <a:endParaRPr lang="en-US" dirty="0"/>
          </a:p>
          <a:p>
            <a:r>
              <a:rPr lang="en-CA" dirty="0"/>
              <a:t>[5] Martin-Diaz, Ignacio, et al. “An Experimental Comparative Evaluation of Machine Learning Techniques for Motor Fault Diagnosis under Various Operating Conditions.” </a:t>
            </a:r>
            <a:r>
              <a:rPr lang="en-CA" i="1" dirty="0"/>
              <a:t>IEEE Transactions on Industry Applications</a:t>
            </a:r>
            <a:r>
              <a:rPr lang="en-CA" dirty="0"/>
              <a:t>, no. 3, 2018.</a:t>
            </a:r>
            <a:endParaRPr lang="en-US" dirty="0"/>
          </a:p>
          <a:p>
            <a:pPr marL="0" lvl="0" indent="0" algn="just">
              <a:buNone/>
            </a:pPr>
            <a:endParaRPr lang="en-CA"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34BB04E-0BD8-4990-B00E-7F148BD72B1F}" type="slidenum">
              <a:rPr lang="en-US" smtClean="0"/>
              <a:t>27</a:t>
            </a:fld>
            <a:endParaRPr lang="en-US"/>
          </a:p>
        </p:txBody>
      </p:sp>
    </p:spTree>
    <p:extLst>
      <p:ext uri="{BB962C8B-B14F-4D97-AF65-F5344CB8AC3E}">
        <p14:creationId xmlns:p14="http://schemas.microsoft.com/office/powerpoint/2010/main" val="3551666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4BB04E-0BD8-4990-B00E-7F148BD72B1F}" type="slidenum">
              <a:rPr lang="en-US" smtClean="0"/>
              <a:t>28</a:t>
            </a:fld>
            <a:endParaRPr lang="en-US"/>
          </a:p>
        </p:txBody>
      </p:sp>
      <p:sp>
        <p:nvSpPr>
          <p:cNvPr id="5" name="Content Placeholder 1"/>
          <p:cNvSpPr txBox="1">
            <a:spLocks/>
          </p:cNvSpPr>
          <p:nvPr/>
        </p:nvSpPr>
        <p:spPr>
          <a:xfrm>
            <a:off x="26233" y="1371600"/>
            <a:ext cx="8915400" cy="457200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14300" indent="0" algn="ctr">
              <a:buFont typeface="Arial" panose="020B0604020202020204" pitchFamily="34" charset="0"/>
              <a:buNone/>
            </a:pPr>
            <a:endParaRPr lang="en-GB" sz="8000" b="1" dirty="0">
              <a:latin typeface="Arial" panose="020B0604020202020204" pitchFamily="34" charset="0"/>
              <a:cs typeface="Arial" panose="020B0604020202020204" pitchFamily="34" charset="0"/>
            </a:endParaRPr>
          </a:p>
          <a:p>
            <a:pPr marL="114300" indent="0" algn="ctr">
              <a:buFont typeface="Arial" panose="020B0604020202020204" pitchFamily="34" charset="0"/>
              <a:buNone/>
            </a:pPr>
            <a:r>
              <a:rPr lang="en-GB" sz="8000" b="1" dirty="0">
                <a:latin typeface="Arial" panose="020B0604020202020204" pitchFamily="34" charset="0"/>
                <a:cs typeface="Arial" panose="020B0604020202020204" pitchFamily="34" charset="0"/>
              </a:rPr>
              <a:t>Questions</a:t>
            </a:r>
            <a:r>
              <a:rPr lang="en-GB" sz="9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488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3200" b="1" dirty="0">
                <a:latin typeface="Arial" panose="020B0604020202020204" pitchFamily="34" charset="0"/>
                <a:cs typeface="Arial" panose="020B0604020202020204" pitchFamily="34" charset="0"/>
              </a:rPr>
              <a:t>OBJECTIVES</a:t>
            </a:r>
          </a:p>
        </p:txBody>
      </p:sp>
      <p:sp>
        <p:nvSpPr>
          <p:cNvPr id="3" name="Content Placeholder 2"/>
          <p:cNvSpPr>
            <a:spLocks noGrp="1"/>
          </p:cNvSpPr>
          <p:nvPr>
            <p:ph idx="1"/>
          </p:nvPr>
        </p:nvSpPr>
        <p:spPr/>
        <p:txBody>
          <a:bodyPr>
            <a:normAutofit/>
          </a:bodyPr>
          <a:lstStyle/>
          <a:p>
            <a:pPr lvl="0"/>
            <a:r>
              <a:rPr lang="en-US" sz="2400" dirty="0">
                <a:latin typeface="Arial" panose="020B0604020202020204" pitchFamily="34" charset="0"/>
                <a:cs typeface="Arial" panose="020B0604020202020204" pitchFamily="34" charset="0"/>
              </a:rPr>
              <a:t>To develop a regression model for predicting the features (mean and standard deviation) of three- phase current signatures for any arbitrary loading of an induction motor subjected to 1 broken rotor bar fault.</a:t>
            </a:r>
          </a:p>
          <a:p>
            <a:pPr lvl="0"/>
            <a:r>
              <a:rPr lang="en-US" sz="2400" dirty="0">
                <a:latin typeface="Arial" panose="020B0604020202020204" pitchFamily="34" charset="0"/>
                <a:cs typeface="Arial" panose="020B0604020202020204" pitchFamily="34" charset="0"/>
              </a:rPr>
              <a:t>To optimize the predicted data of current mean and current standard deviation by comparison with experimental ones.</a:t>
            </a:r>
          </a:p>
          <a:p>
            <a:pPr lvl="0"/>
            <a:r>
              <a:rPr lang="en-US" sz="2400" dirty="0">
                <a:latin typeface="Arial" panose="020B0604020202020204" pitchFamily="34" charset="0"/>
                <a:cs typeface="Arial" panose="020B0604020202020204" pitchFamily="34" charset="0"/>
              </a:rPr>
              <a:t>To improve the robustness of Rotor Bar Fault Detection of Induction Motor. </a:t>
            </a:r>
          </a:p>
        </p:txBody>
      </p:sp>
      <p:sp>
        <p:nvSpPr>
          <p:cNvPr id="4" name="Slide Number Placeholder 3"/>
          <p:cNvSpPr>
            <a:spLocks noGrp="1"/>
          </p:cNvSpPr>
          <p:nvPr>
            <p:ph type="sldNum" sz="quarter" idx="12"/>
          </p:nvPr>
        </p:nvSpPr>
        <p:spPr/>
        <p:txBody>
          <a:bodyPr/>
          <a:lstStyle/>
          <a:p>
            <a:fld id="{D34BB04E-0BD8-4990-B00E-7F148BD72B1F}" type="slidenum">
              <a:rPr lang="en-US" smtClean="0"/>
              <a:t>3</a:t>
            </a:fld>
            <a:endParaRPr lang="en-US"/>
          </a:p>
        </p:txBody>
      </p:sp>
    </p:spTree>
    <p:extLst>
      <p:ext uri="{BB962C8B-B14F-4D97-AF65-F5344CB8AC3E}">
        <p14:creationId xmlns:p14="http://schemas.microsoft.com/office/powerpoint/2010/main" val="235490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4394-CE28-48A5-8298-EEFC491E5B87}"/>
              </a:ext>
            </a:extLst>
          </p:cNvPr>
          <p:cNvSpPr>
            <a:spLocks noGrp="1"/>
          </p:cNvSpPr>
          <p:nvPr>
            <p:ph type="title"/>
          </p:nvPr>
        </p:nvSpPr>
        <p:spPr>
          <a:xfrm>
            <a:off x="628650" y="1080657"/>
            <a:ext cx="7886700" cy="868363"/>
          </a:xfrm>
        </p:spPr>
        <p:txBody>
          <a:bodyPr>
            <a:noAutofit/>
          </a:bodyPr>
          <a:lstStyle/>
          <a:p>
            <a:pPr algn="ctr"/>
            <a:r>
              <a:rPr lang="en-CA" sz="1800" dirty="0">
                <a:latin typeface="Arial" panose="020B0604020202020204" pitchFamily="34" charset="0"/>
                <a:cs typeface="Arial" panose="020B0604020202020204" pitchFamily="34" charset="0"/>
              </a:rPr>
              <a:t>Values Of Features (Means And Standard Deviations) Of Experimentally Collected Three Phase Currents Under Different Loading Percentages</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FE92670-8493-4D77-8FC4-D9C0721481D0}"/>
              </a:ext>
            </a:extLst>
          </p:cNvPr>
          <p:cNvSpPr>
            <a:spLocks noGrp="1"/>
          </p:cNvSpPr>
          <p:nvPr>
            <p:ph type="sldNum" sz="quarter" idx="12"/>
          </p:nvPr>
        </p:nvSpPr>
        <p:spPr/>
        <p:txBody>
          <a:bodyPr/>
          <a:lstStyle/>
          <a:p>
            <a:fld id="{D34BB04E-0BD8-4990-B00E-7F148BD72B1F}" type="slidenum">
              <a:rPr lang="en-US" smtClean="0"/>
              <a:t>4</a:t>
            </a:fld>
            <a:endParaRPr lang="en-US"/>
          </a:p>
        </p:txBody>
      </p:sp>
      <p:graphicFrame>
        <p:nvGraphicFramePr>
          <p:cNvPr id="6" name="Table 5">
            <a:extLst>
              <a:ext uri="{FF2B5EF4-FFF2-40B4-BE49-F238E27FC236}">
                <a16:creationId xmlns:a16="http://schemas.microsoft.com/office/drawing/2014/main" id="{7E4806E3-828B-4917-AF18-733527EF3DDC}"/>
              </a:ext>
            </a:extLst>
          </p:cNvPr>
          <p:cNvGraphicFramePr>
            <a:graphicFrameLocks noGrp="1"/>
          </p:cNvGraphicFramePr>
          <p:nvPr>
            <p:extLst>
              <p:ext uri="{D42A27DB-BD31-4B8C-83A1-F6EECF244321}">
                <p14:modId xmlns:p14="http://schemas.microsoft.com/office/powerpoint/2010/main" val="1013559055"/>
              </p:ext>
            </p:extLst>
          </p:nvPr>
        </p:nvGraphicFramePr>
        <p:xfrm>
          <a:off x="1391039" y="1763103"/>
          <a:ext cx="6361922" cy="4710111"/>
        </p:xfrm>
        <a:graphic>
          <a:graphicData uri="http://schemas.openxmlformats.org/drawingml/2006/table">
            <a:tbl>
              <a:tblPr firstRow="1" firstCol="1" bandRow="1">
                <a:tableStyleId>{5C22544A-7EE6-4342-B048-85BDC9FD1C3A}</a:tableStyleId>
              </a:tblPr>
              <a:tblGrid>
                <a:gridCol w="908666">
                  <a:extLst>
                    <a:ext uri="{9D8B030D-6E8A-4147-A177-3AD203B41FA5}">
                      <a16:colId xmlns:a16="http://schemas.microsoft.com/office/drawing/2014/main" val="216102899"/>
                    </a:ext>
                  </a:extLst>
                </a:gridCol>
                <a:gridCol w="908666">
                  <a:extLst>
                    <a:ext uri="{9D8B030D-6E8A-4147-A177-3AD203B41FA5}">
                      <a16:colId xmlns:a16="http://schemas.microsoft.com/office/drawing/2014/main" val="1834123922"/>
                    </a:ext>
                  </a:extLst>
                </a:gridCol>
                <a:gridCol w="908666">
                  <a:extLst>
                    <a:ext uri="{9D8B030D-6E8A-4147-A177-3AD203B41FA5}">
                      <a16:colId xmlns:a16="http://schemas.microsoft.com/office/drawing/2014/main" val="2047750304"/>
                    </a:ext>
                  </a:extLst>
                </a:gridCol>
                <a:gridCol w="908666">
                  <a:extLst>
                    <a:ext uri="{9D8B030D-6E8A-4147-A177-3AD203B41FA5}">
                      <a16:colId xmlns:a16="http://schemas.microsoft.com/office/drawing/2014/main" val="1572890120"/>
                    </a:ext>
                  </a:extLst>
                </a:gridCol>
                <a:gridCol w="908666">
                  <a:extLst>
                    <a:ext uri="{9D8B030D-6E8A-4147-A177-3AD203B41FA5}">
                      <a16:colId xmlns:a16="http://schemas.microsoft.com/office/drawing/2014/main" val="3114818192"/>
                    </a:ext>
                  </a:extLst>
                </a:gridCol>
                <a:gridCol w="909296">
                  <a:extLst>
                    <a:ext uri="{9D8B030D-6E8A-4147-A177-3AD203B41FA5}">
                      <a16:colId xmlns:a16="http://schemas.microsoft.com/office/drawing/2014/main" val="1038271101"/>
                    </a:ext>
                  </a:extLst>
                </a:gridCol>
                <a:gridCol w="909296">
                  <a:extLst>
                    <a:ext uri="{9D8B030D-6E8A-4147-A177-3AD203B41FA5}">
                      <a16:colId xmlns:a16="http://schemas.microsoft.com/office/drawing/2014/main" val="2290781761"/>
                    </a:ext>
                  </a:extLst>
                </a:gridCol>
              </a:tblGrid>
              <a:tr h="672873">
                <a:tc>
                  <a:txBody>
                    <a:bodyPr/>
                    <a:lstStyle/>
                    <a:p>
                      <a:pPr marL="0" marR="0" algn="ctr">
                        <a:lnSpc>
                          <a:spcPct val="200000"/>
                        </a:lnSpc>
                        <a:spcBef>
                          <a:spcPts val="0"/>
                        </a:spcBef>
                        <a:spcAft>
                          <a:spcPts val="0"/>
                        </a:spcAft>
                      </a:pPr>
                      <a:r>
                        <a:rPr lang="en-CA" sz="1100">
                          <a:effectLst/>
                        </a:rPr>
                        <a:t>Phase Current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Statistical Feature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10% Loading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30% Loading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70% Loading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85% Loading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100% Loading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extLst>
                  <a:ext uri="{0D108BD9-81ED-4DB2-BD59-A6C34878D82A}">
                    <a16:rowId xmlns:a16="http://schemas.microsoft.com/office/drawing/2014/main" val="338556032"/>
                  </a:ext>
                </a:extLst>
              </a:tr>
              <a:tr h="672873">
                <a:tc rowSpan="2">
                  <a:txBody>
                    <a:bodyPr/>
                    <a:lstStyle/>
                    <a:p>
                      <a:pPr marL="0" marR="0" algn="ctr">
                        <a:lnSpc>
                          <a:spcPct val="200000"/>
                        </a:lnSpc>
                        <a:spcBef>
                          <a:spcPts val="0"/>
                        </a:spcBef>
                        <a:spcAft>
                          <a:spcPts val="0"/>
                        </a:spcAft>
                      </a:pPr>
                      <a:r>
                        <a:rPr lang="en-CA" sz="1100">
                          <a:effectLst/>
                        </a:rPr>
                        <a:t>I</a:t>
                      </a:r>
                      <a:r>
                        <a:rPr lang="en-CA" sz="1100" baseline="-25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nchor="ctr"/>
                </a:tc>
                <a:tc>
                  <a:txBody>
                    <a:bodyPr/>
                    <a:lstStyle/>
                    <a:p>
                      <a:pPr marL="0" marR="0" algn="ctr">
                        <a:lnSpc>
                          <a:spcPct val="200000"/>
                        </a:lnSpc>
                        <a:spcBef>
                          <a:spcPts val="0"/>
                        </a:spcBef>
                        <a:spcAft>
                          <a:spcPts val="0"/>
                        </a:spcAft>
                      </a:pPr>
                      <a:r>
                        <a:rPr lang="en-CA" sz="1100">
                          <a:effectLst/>
                        </a:rPr>
                        <a:t>Mean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nchor="ctr"/>
                </a:tc>
                <a:tc>
                  <a:txBody>
                    <a:bodyPr/>
                    <a:lstStyle/>
                    <a:p>
                      <a:pPr marL="0" marR="0" algn="ctr">
                        <a:lnSpc>
                          <a:spcPct val="200000"/>
                        </a:lnSpc>
                        <a:spcBef>
                          <a:spcPts val="0"/>
                        </a:spcBef>
                        <a:spcAft>
                          <a:spcPts val="0"/>
                        </a:spcAft>
                      </a:pPr>
                      <a:r>
                        <a:rPr lang="en-CA" sz="1100">
                          <a:effectLst/>
                        </a:rPr>
                        <a:t>0.0021888581084187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0.0021345545271559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0.0017586836856555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0.0014985955136808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0.0014647185170065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extLst>
                  <a:ext uri="{0D108BD9-81ED-4DB2-BD59-A6C34878D82A}">
                    <a16:rowId xmlns:a16="http://schemas.microsoft.com/office/drawing/2014/main" val="2941791617"/>
                  </a:ext>
                </a:extLst>
              </a:tr>
              <a:tr h="672873">
                <a:tc vMerge="1">
                  <a:txBody>
                    <a:bodyPr/>
                    <a:lstStyle/>
                    <a:p>
                      <a:endParaRPr lang="en-US"/>
                    </a:p>
                  </a:txBody>
                  <a:tcPr/>
                </a:tc>
                <a:tc>
                  <a:txBody>
                    <a:bodyPr/>
                    <a:lstStyle/>
                    <a:p>
                      <a:pPr marL="0" marR="0" algn="ctr">
                        <a:lnSpc>
                          <a:spcPct val="200000"/>
                        </a:lnSpc>
                        <a:spcBef>
                          <a:spcPts val="0"/>
                        </a:spcBef>
                        <a:spcAft>
                          <a:spcPts val="0"/>
                        </a:spcAft>
                      </a:pPr>
                      <a:r>
                        <a:rPr lang="en-CA" sz="1100">
                          <a:effectLst/>
                        </a:rPr>
                        <a:t>Standard Deviation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nchor="ctr"/>
                </a:tc>
                <a:tc>
                  <a:txBody>
                    <a:bodyPr/>
                    <a:lstStyle/>
                    <a:p>
                      <a:pPr marL="0" marR="0" algn="ctr">
                        <a:lnSpc>
                          <a:spcPct val="200000"/>
                        </a:lnSpc>
                        <a:spcBef>
                          <a:spcPts val="0"/>
                        </a:spcBef>
                        <a:spcAft>
                          <a:spcPts val="0"/>
                        </a:spcAft>
                      </a:pPr>
                      <a:r>
                        <a:rPr lang="en-CA" sz="1100">
                          <a:effectLst/>
                        </a:rPr>
                        <a:t>0.5134178955465929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0.5485363125356849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dirty="0">
                          <a:effectLst/>
                        </a:rPr>
                        <a:t>0.6935002645976272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0.7571780961699230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0.8335350850032065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extLst>
                  <a:ext uri="{0D108BD9-81ED-4DB2-BD59-A6C34878D82A}">
                    <a16:rowId xmlns:a16="http://schemas.microsoft.com/office/drawing/2014/main" val="3694288677"/>
                  </a:ext>
                </a:extLst>
              </a:tr>
              <a:tr h="672873">
                <a:tc rowSpan="2">
                  <a:txBody>
                    <a:bodyPr/>
                    <a:lstStyle/>
                    <a:p>
                      <a:pPr marL="0" marR="0" algn="ctr">
                        <a:lnSpc>
                          <a:spcPct val="200000"/>
                        </a:lnSpc>
                        <a:spcBef>
                          <a:spcPts val="0"/>
                        </a:spcBef>
                        <a:spcAft>
                          <a:spcPts val="0"/>
                        </a:spcAft>
                      </a:pPr>
                      <a:r>
                        <a:rPr lang="en-CA" sz="1100">
                          <a:effectLst/>
                        </a:rPr>
                        <a:t>I</a:t>
                      </a:r>
                      <a:r>
                        <a:rPr lang="en-CA" sz="1100" baseline="-25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nchor="ctr"/>
                </a:tc>
                <a:tc>
                  <a:txBody>
                    <a:bodyPr/>
                    <a:lstStyle/>
                    <a:p>
                      <a:pPr marL="0" marR="0" algn="ctr">
                        <a:lnSpc>
                          <a:spcPct val="200000"/>
                        </a:lnSpc>
                        <a:spcBef>
                          <a:spcPts val="0"/>
                        </a:spcBef>
                        <a:spcAft>
                          <a:spcPts val="0"/>
                        </a:spcAft>
                      </a:pPr>
                      <a:r>
                        <a:rPr lang="en-CA" sz="1100">
                          <a:effectLst/>
                        </a:rPr>
                        <a:t>Mean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nchor="ctr"/>
                </a:tc>
                <a:tc>
                  <a:txBody>
                    <a:bodyPr/>
                    <a:lstStyle/>
                    <a:p>
                      <a:pPr marL="0" marR="0" algn="ctr">
                        <a:lnSpc>
                          <a:spcPct val="200000"/>
                        </a:lnSpc>
                        <a:spcBef>
                          <a:spcPts val="0"/>
                        </a:spcBef>
                        <a:spcAft>
                          <a:spcPts val="0"/>
                        </a:spcAft>
                      </a:pPr>
                      <a:r>
                        <a:rPr lang="en-CA" sz="1100">
                          <a:effectLst/>
                        </a:rPr>
                        <a:t>0.0016965105099675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dirty="0">
                          <a:effectLst/>
                        </a:rPr>
                        <a:t>0.0016344780314069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0.0012505709264967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0.0013627630455443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0.0010380808275156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extLst>
                  <a:ext uri="{0D108BD9-81ED-4DB2-BD59-A6C34878D82A}">
                    <a16:rowId xmlns:a16="http://schemas.microsoft.com/office/drawing/2014/main" val="2516646315"/>
                  </a:ext>
                </a:extLst>
              </a:tr>
              <a:tr h="672873">
                <a:tc vMerge="1">
                  <a:txBody>
                    <a:bodyPr/>
                    <a:lstStyle/>
                    <a:p>
                      <a:endParaRPr lang="en-US"/>
                    </a:p>
                  </a:txBody>
                  <a:tcPr/>
                </a:tc>
                <a:tc>
                  <a:txBody>
                    <a:bodyPr/>
                    <a:lstStyle/>
                    <a:p>
                      <a:pPr marL="0" marR="0" algn="ctr">
                        <a:lnSpc>
                          <a:spcPct val="200000"/>
                        </a:lnSpc>
                        <a:spcBef>
                          <a:spcPts val="0"/>
                        </a:spcBef>
                        <a:spcAft>
                          <a:spcPts val="0"/>
                        </a:spcAft>
                      </a:pPr>
                      <a:r>
                        <a:rPr lang="en-CA" sz="1100">
                          <a:effectLst/>
                        </a:rPr>
                        <a:t>Standard Deviation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nchor="ctr"/>
                </a:tc>
                <a:tc>
                  <a:txBody>
                    <a:bodyPr/>
                    <a:lstStyle/>
                    <a:p>
                      <a:pPr marL="0" marR="0" algn="ctr">
                        <a:lnSpc>
                          <a:spcPct val="200000"/>
                        </a:lnSpc>
                        <a:spcBef>
                          <a:spcPts val="0"/>
                        </a:spcBef>
                        <a:spcAft>
                          <a:spcPts val="0"/>
                        </a:spcAft>
                      </a:pPr>
                      <a:r>
                        <a:rPr lang="en-CA" sz="1100">
                          <a:effectLst/>
                        </a:rPr>
                        <a:t>0.4922847766539311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0.5370465056796397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0.7017862876521644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0.7697507542587756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0.8474599706353779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extLst>
                  <a:ext uri="{0D108BD9-81ED-4DB2-BD59-A6C34878D82A}">
                    <a16:rowId xmlns:a16="http://schemas.microsoft.com/office/drawing/2014/main" val="2034937268"/>
                  </a:ext>
                </a:extLst>
              </a:tr>
              <a:tr h="672873">
                <a:tc rowSpan="2">
                  <a:txBody>
                    <a:bodyPr/>
                    <a:lstStyle/>
                    <a:p>
                      <a:pPr marL="0" marR="0" algn="ctr">
                        <a:lnSpc>
                          <a:spcPct val="200000"/>
                        </a:lnSpc>
                        <a:spcBef>
                          <a:spcPts val="0"/>
                        </a:spcBef>
                        <a:spcAft>
                          <a:spcPts val="0"/>
                        </a:spcAft>
                      </a:pPr>
                      <a:r>
                        <a:rPr lang="en-CA" sz="1100">
                          <a:effectLst/>
                        </a:rPr>
                        <a:t>I</a:t>
                      </a:r>
                      <a:r>
                        <a:rPr lang="en-CA" sz="1100" baseline="-25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nchor="ctr"/>
                </a:tc>
                <a:tc>
                  <a:txBody>
                    <a:bodyPr/>
                    <a:lstStyle/>
                    <a:p>
                      <a:pPr marL="0" marR="0" algn="ctr">
                        <a:lnSpc>
                          <a:spcPct val="200000"/>
                        </a:lnSpc>
                        <a:spcBef>
                          <a:spcPts val="0"/>
                        </a:spcBef>
                        <a:spcAft>
                          <a:spcPts val="0"/>
                        </a:spcAft>
                      </a:pPr>
                      <a:r>
                        <a:rPr lang="en-CA" sz="1100">
                          <a:effectLst/>
                        </a:rPr>
                        <a:t>Mean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nchor="ctr"/>
                </a:tc>
                <a:tc>
                  <a:txBody>
                    <a:bodyPr/>
                    <a:lstStyle/>
                    <a:p>
                      <a:pPr marL="0" marR="0" algn="ctr">
                        <a:lnSpc>
                          <a:spcPct val="200000"/>
                        </a:lnSpc>
                        <a:spcBef>
                          <a:spcPts val="0"/>
                        </a:spcBef>
                        <a:spcAft>
                          <a:spcPts val="0"/>
                        </a:spcAft>
                      </a:pPr>
                      <a:r>
                        <a:rPr lang="en-CA" sz="1100">
                          <a:effectLst/>
                        </a:rPr>
                        <a:t>0.0026776313973116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0.0029652926860029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0.0042372267270223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0.0040494779156283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0.0046213501662619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extLst>
                  <a:ext uri="{0D108BD9-81ED-4DB2-BD59-A6C34878D82A}">
                    <a16:rowId xmlns:a16="http://schemas.microsoft.com/office/drawing/2014/main" val="382519270"/>
                  </a:ext>
                </a:extLst>
              </a:tr>
              <a:tr h="672873">
                <a:tc vMerge="1">
                  <a:txBody>
                    <a:bodyPr/>
                    <a:lstStyle/>
                    <a:p>
                      <a:endParaRPr lang="en-US"/>
                    </a:p>
                  </a:txBody>
                  <a:tcPr/>
                </a:tc>
                <a:tc>
                  <a:txBody>
                    <a:bodyPr/>
                    <a:lstStyle/>
                    <a:p>
                      <a:pPr marL="0" marR="0" algn="ctr">
                        <a:lnSpc>
                          <a:spcPct val="200000"/>
                        </a:lnSpc>
                        <a:spcBef>
                          <a:spcPts val="0"/>
                        </a:spcBef>
                        <a:spcAft>
                          <a:spcPts val="0"/>
                        </a:spcAft>
                      </a:pPr>
                      <a:r>
                        <a:rPr lang="en-CA" sz="1100">
                          <a:effectLst/>
                        </a:rPr>
                        <a:t>Standard Deviation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nchor="ctr"/>
                </a:tc>
                <a:tc>
                  <a:txBody>
                    <a:bodyPr/>
                    <a:lstStyle/>
                    <a:p>
                      <a:pPr marL="0" marR="0" algn="ctr">
                        <a:lnSpc>
                          <a:spcPct val="200000"/>
                        </a:lnSpc>
                        <a:spcBef>
                          <a:spcPts val="0"/>
                        </a:spcBef>
                        <a:spcAft>
                          <a:spcPts val="0"/>
                        </a:spcAft>
                      </a:pPr>
                      <a:r>
                        <a:rPr lang="en-CA" sz="1100">
                          <a:effectLst/>
                        </a:rPr>
                        <a:t>0.5390949639738512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0.5855540415378424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0.7432459645459280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a:effectLst/>
                        </a:rPr>
                        <a:t>0.8133753829521263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tc>
                  <a:txBody>
                    <a:bodyPr/>
                    <a:lstStyle/>
                    <a:p>
                      <a:pPr marL="0" marR="0" algn="ctr">
                        <a:lnSpc>
                          <a:spcPct val="200000"/>
                        </a:lnSpc>
                        <a:spcBef>
                          <a:spcPts val="0"/>
                        </a:spcBef>
                        <a:spcAft>
                          <a:spcPts val="0"/>
                        </a:spcAft>
                      </a:pPr>
                      <a:r>
                        <a:rPr lang="en-CA" sz="1100" dirty="0">
                          <a:effectLst/>
                        </a:rPr>
                        <a:t>0.8882335933836403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749" marR="62749" marT="0" marB="0"/>
                </a:tc>
                <a:extLst>
                  <a:ext uri="{0D108BD9-81ED-4DB2-BD59-A6C34878D82A}">
                    <a16:rowId xmlns:a16="http://schemas.microsoft.com/office/drawing/2014/main" val="489618466"/>
                  </a:ext>
                </a:extLst>
              </a:tr>
            </a:tbl>
          </a:graphicData>
        </a:graphic>
      </p:graphicFrame>
      <p:sp>
        <p:nvSpPr>
          <p:cNvPr id="3" name="TextBox 2">
            <a:extLst>
              <a:ext uri="{FF2B5EF4-FFF2-40B4-BE49-F238E27FC236}">
                <a16:creationId xmlns:a16="http://schemas.microsoft.com/office/drawing/2014/main" id="{A338CF25-6CB0-4844-8874-2DA6E458DFF1}"/>
              </a:ext>
            </a:extLst>
          </p:cNvPr>
          <p:cNvSpPr txBox="1"/>
          <p:nvPr/>
        </p:nvSpPr>
        <p:spPr>
          <a:xfrm>
            <a:off x="3469807" y="508602"/>
            <a:ext cx="2204386" cy="461665"/>
          </a:xfrm>
          <a:prstGeom prst="rect">
            <a:avLst/>
          </a:prstGeom>
          <a:noFill/>
        </p:spPr>
        <p:txBody>
          <a:bodyPr wrap="none" rtlCol="0">
            <a:spAutoFit/>
          </a:bodyPr>
          <a:lstStyle/>
          <a:p>
            <a:r>
              <a:rPr lang="en-US" sz="2400" b="1" dirty="0"/>
              <a:t>Data Processing</a:t>
            </a:r>
          </a:p>
        </p:txBody>
      </p:sp>
    </p:spTree>
    <p:extLst>
      <p:ext uri="{BB962C8B-B14F-4D97-AF65-F5344CB8AC3E}">
        <p14:creationId xmlns:p14="http://schemas.microsoft.com/office/powerpoint/2010/main" val="67391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7537"/>
            <a:ext cx="7886700" cy="1325563"/>
          </a:xfrm>
        </p:spPr>
        <p:txBody>
          <a:bodyPr>
            <a:noAutofit/>
          </a:bodyPr>
          <a:lstStyle/>
          <a:p>
            <a:pPr algn="ctr"/>
            <a:r>
              <a:rPr lang="en-CA" sz="3000" dirty="0">
                <a:latin typeface="Arial" panose="020B0604020202020204" pitchFamily="34" charset="0"/>
                <a:cs typeface="Arial" panose="020B0604020202020204" pitchFamily="34" charset="0"/>
              </a:rPr>
              <a:t>Histograms Of Current Of Phase 1, I</a:t>
            </a:r>
            <a:r>
              <a:rPr lang="en-CA" sz="3000" baseline="-25000" dirty="0">
                <a:latin typeface="Arial" panose="020B0604020202020204" pitchFamily="34" charset="0"/>
                <a:cs typeface="Arial" panose="020B0604020202020204" pitchFamily="34" charset="0"/>
              </a:rPr>
              <a:t>1</a:t>
            </a:r>
            <a:r>
              <a:rPr lang="en-CA" sz="3000" dirty="0">
                <a:latin typeface="Arial" panose="020B0604020202020204" pitchFamily="34" charset="0"/>
                <a:cs typeface="Arial" panose="020B0604020202020204" pitchFamily="34" charset="0"/>
              </a:rPr>
              <a:t> For Loading Cases Of 10%, 30%, 70%, 85%, And 100% Of Full- Load</a:t>
            </a:r>
            <a:endParaRPr lang="en-US" sz="30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D34BB04E-0BD8-4990-B00E-7F148BD72B1F}" type="slidenum">
              <a:rPr lang="en-US" smtClean="0"/>
              <a:t>5</a:t>
            </a:fld>
            <a:endParaRPr lang="en-US"/>
          </a:p>
        </p:txBody>
      </p:sp>
      <p:pic>
        <p:nvPicPr>
          <p:cNvPr id="8" name="Picture 7">
            <a:extLst>
              <a:ext uri="{FF2B5EF4-FFF2-40B4-BE49-F238E27FC236}">
                <a16:creationId xmlns:a16="http://schemas.microsoft.com/office/drawing/2014/main" id="{FF572378-C915-45DE-91B3-B4B6FF3C88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99286"/>
            <a:ext cx="7467600" cy="4114800"/>
          </a:xfrm>
          <a:prstGeom prst="rect">
            <a:avLst/>
          </a:prstGeom>
          <a:noFill/>
          <a:ln>
            <a:noFill/>
          </a:ln>
        </p:spPr>
      </p:pic>
    </p:spTree>
    <p:extLst>
      <p:ext uri="{BB962C8B-B14F-4D97-AF65-F5344CB8AC3E}">
        <p14:creationId xmlns:p14="http://schemas.microsoft.com/office/powerpoint/2010/main" val="146471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7537"/>
            <a:ext cx="7886700" cy="1325563"/>
          </a:xfrm>
        </p:spPr>
        <p:txBody>
          <a:bodyPr>
            <a:noAutofit/>
          </a:bodyPr>
          <a:lstStyle/>
          <a:p>
            <a:pPr algn="ctr"/>
            <a:r>
              <a:rPr lang="en-CA" sz="3000" dirty="0">
                <a:latin typeface="Arial" panose="020B0604020202020204" pitchFamily="34" charset="0"/>
                <a:cs typeface="Arial" panose="020B0604020202020204" pitchFamily="34" charset="0"/>
              </a:rPr>
              <a:t>Histograms Of Current Of Phase 2, I</a:t>
            </a:r>
            <a:r>
              <a:rPr lang="en-CA" sz="3000" baseline="-25000" dirty="0">
                <a:latin typeface="Arial" panose="020B0604020202020204" pitchFamily="34" charset="0"/>
                <a:cs typeface="Arial" panose="020B0604020202020204" pitchFamily="34" charset="0"/>
              </a:rPr>
              <a:t>2</a:t>
            </a:r>
            <a:r>
              <a:rPr lang="en-CA" sz="3000" dirty="0">
                <a:latin typeface="Arial" panose="020B0604020202020204" pitchFamily="34" charset="0"/>
                <a:cs typeface="Arial" panose="020B0604020202020204" pitchFamily="34" charset="0"/>
              </a:rPr>
              <a:t> For Loading Cases Of 10%, 30%, 70%, 85%, And 100% Of Full- Load</a:t>
            </a:r>
            <a:endParaRPr lang="en-US" sz="30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D34BB04E-0BD8-4990-B00E-7F148BD72B1F}" type="slidenum">
              <a:rPr lang="en-US" smtClean="0"/>
              <a:t>6</a:t>
            </a:fld>
            <a:endParaRPr lang="en-US"/>
          </a:p>
        </p:txBody>
      </p:sp>
      <p:pic>
        <p:nvPicPr>
          <p:cNvPr id="6" name="Picture 5">
            <a:extLst>
              <a:ext uri="{FF2B5EF4-FFF2-40B4-BE49-F238E27FC236}">
                <a16:creationId xmlns:a16="http://schemas.microsoft.com/office/drawing/2014/main" id="{D723E84E-9DAE-468F-9A1D-DA1F2E5C6A3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2042" y="2195676"/>
            <a:ext cx="6939915" cy="3878100"/>
          </a:xfrm>
          <a:prstGeom prst="rect">
            <a:avLst/>
          </a:prstGeom>
          <a:noFill/>
          <a:ln>
            <a:noFill/>
          </a:ln>
        </p:spPr>
      </p:pic>
    </p:spTree>
    <p:extLst>
      <p:ext uri="{BB962C8B-B14F-4D97-AF65-F5344CB8AC3E}">
        <p14:creationId xmlns:p14="http://schemas.microsoft.com/office/powerpoint/2010/main" val="524580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7537"/>
            <a:ext cx="7886700" cy="1325563"/>
          </a:xfrm>
        </p:spPr>
        <p:txBody>
          <a:bodyPr>
            <a:noAutofit/>
          </a:bodyPr>
          <a:lstStyle/>
          <a:p>
            <a:pPr algn="ctr"/>
            <a:r>
              <a:rPr lang="en-CA" sz="3000" dirty="0">
                <a:latin typeface="Arial" panose="020B0604020202020204" pitchFamily="34" charset="0"/>
                <a:cs typeface="Arial" panose="020B0604020202020204" pitchFamily="34" charset="0"/>
              </a:rPr>
              <a:t>Histograms Of Current Of Phase 1, I</a:t>
            </a:r>
            <a:r>
              <a:rPr lang="en-CA" sz="3000" baseline="-25000" dirty="0">
                <a:latin typeface="Arial" panose="020B0604020202020204" pitchFamily="34" charset="0"/>
                <a:cs typeface="Arial" panose="020B0604020202020204" pitchFamily="34" charset="0"/>
              </a:rPr>
              <a:t>3</a:t>
            </a:r>
            <a:r>
              <a:rPr lang="en-CA" sz="3000" dirty="0">
                <a:latin typeface="Arial" panose="020B0604020202020204" pitchFamily="34" charset="0"/>
                <a:cs typeface="Arial" panose="020B0604020202020204" pitchFamily="34" charset="0"/>
              </a:rPr>
              <a:t> For Loading Cases Of 10%, 30%, 70%, 85%, And 100% Of Full- Load</a:t>
            </a:r>
            <a:endParaRPr lang="en-US" sz="30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D34BB04E-0BD8-4990-B00E-7F148BD72B1F}" type="slidenum">
              <a:rPr lang="en-US" smtClean="0"/>
              <a:t>7</a:t>
            </a:fld>
            <a:endParaRPr lang="en-US"/>
          </a:p>
        </p:txBody>
      </p:sp>
      <p:pic>
        <p:nvPicPr>
          <p:cNvPr id="5" name="Picture 4">
            <a:extLst>
              <a:ext uri="{FF2B5EF4-FFF2-40B4-BE49-F238E27FC236}">
                <a16:creationId xmlns:a16="http://schemas.microsoft.com/office/drawing/2014/main" id="{2D44BD4C-E768-448E-9363-271102EE4C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35854"/>
            <a:ext cx="7162800" cy="4030500"/>
          </a:xfrm>
          <a:prstGeom prst="rect">
            <a:avLst/>
          </a:prstGeom>
          <a:noFill/>
          <a:ln>
            <a:noFill/>
          </a:ln>
        </p:spPr>
      </p:pic>
    </p:spTree>
    <p:extLst>
      <p:ext uri="{BB962C8B-B14F-4D97-AF65-F5344CB8AC3E}">
        <p14:creationId xmlns:p14="http://schemas.microsoft.com/office/powerpoint/2010/main" val="225980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533400"/>
            <a:ext cx="7886700" cy="1325563"/>
          </a:xfrm>
        </p:spPr>
        <p:txBody>
          <a:bodyPr>
            <a:noAutofit/>
          </a:bodyPr>
          <a:lstStyle/>
          <a:p>
            <a:pPr algn="ctr"/>
            <a:r>
              <a:rPr lang="en-CA" sz="2400" dirty="0">
                <a:latin typeface="Arial" panose="020B0604020202020204" pitchFamily="34" charset="0"/>
                <a:cs typeface="Arial" panose="020B0604020202020204" pitchFamily="34" charset="0"/>
              </a:rPr>
              <a:t>Equations By Regression Denoting Relation Between Mean And Standard Deviation Of Experimental Phase Currents And Loading Percentage</a:t>
            </a:r>
            <a:endParaRPr lang="en-US" sz="2400"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8</a:t>
            </a:fld>
            <a:endParaRPr lang="en-US"/>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02CDA942-A62E-49FF-A953-BA6AC40BE2A5}"/>
                  </a:ext>
                </a:extLst>
              </p:cNvPr>
              <p:cNvGraphicFramePr>
                <a:graphicFrameLocks noGrp="1"/>
              </p:cNvGraphicFramePr>
              <p:nvPr>
                <p:extLst>
                  <p:ext uri="{D42A27DB-BD31-4B8C-83A1-F6EECF244321}">
                    <p14:modId xmlns:p14="http://schemas.microsoft.com/office/powerpoint/2010/main" val="127343451"/>
                  </p:ext>
                </p:extLst>
              </p:nvPr>
            </p:nvGraphicFramePr>
            <p:xfrm>
              <a:off x="628650" y="2743201"/>
              <a:ext cx="7886700" cy="1735773"/>
            </p:xfrm>
            <a:graphic>
              <a:graphicData uri="http://schemas.openxmlformats.org/drawingml/2006/table">
                <a:tbl>
                  <a:tblPr firstRow="1" firstCol="1" bandRow="1">
                    <a:tableStyleId>{5C22544A-7EE6-4342-B048-85BDC9FD1C3A}</a:tableStyleId>
                  </a:tblPr>
                  <a:tblGrid>
                    <a:gridCol w="3761956">
                      <a:extLst>
                        <a:ext uri="{9D8B030D-6E8A-4147-A177-3AD203B41FA5}">
                          <a16:colId xmlns:a16="http://schemas.microsoft.com/office/drawing/2014/main" val="2120450029"/>
                        </a:ext>
                      </a:extLst>
                    </a:gridCol>
                    <a:gridCol w="4124744">
                      <a:extLst>
                        <a:ext uri="{9D8B030D-6E8A-4147-A177-3AD203B41FA5}">
                          <a16:colId xmlns:a16="http://schemas.microsoft.com/office/drawing/2014/main" val="1326250048"/>
                        </a:ext>
                      </a:extLst>
                    </a:gridCol>
                  </a:tblGrid>
                  <a:tr h="575917">
                    <a:tc>
                      <a:txBody>
                        <a:bodyPr/>
                        <a:lstStyle/>
                        <a:p>
                          <a:pPr marL="0" marR="0" algn="ctr">
                            <a:lnSpc>
                              <a:spcPct val="200000"/>
                            </a:lnSpc>
                            <a:spcBef>
                              <a:spcPts val="0"/>
                            </a:spcBef>
                            <a:spcAft>
                              <a:spcPts val="0"/>
                            </a:spcAft>
                          </a:pPr>
                          <a:r>
                            <a:rPr lang="en-CA" sz="1200">
                              <a:effectLst/>
                            </a:rPr>
                            <a:t>Relation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Regression Equation Resulting from Curve- Fitting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3212129"/>
                      </a:ext>
                    </a:extLst>
                  </a:tr>
                  <a:tr h="584869">
                    <a:tc>
                      <a:txBody>
                        <a:bodyPr/>
                        <a:lstStyle/>
                        <a:p>
                          <a:pPr marL="0" marR="0" algn="ctr">
                            <a:lnSpc>
                              <a:spcPct val="200000"/>
                            </a:lnSpc>
                            <a:spcBef>
                              <a:spcPts val="0"/>
                            </a:spcBef>
                            <a:spcAft>
                              <a:spcPts val="0"/>
                            </a:spcAft>
                          </a:pPr>
                          <a:r>
                            <a:rPr lang="en-CA" sz="1200">
                              <a:effectLst/>
                            </a:rPr>
                            <a:t>Mean (µ) vs. Percentage Loading (L)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14:m>
                            <m:oMath xmlns:m="http://schemas.openxmlformats.org/officeDocument/2006/math">
                              <m:r>
                                <a:rPr lang="en-CA" sz="1200">
                                  <a:effectLst/>
                                  <a:latin typeface="Cambria Math" panose="02040503050406030204" pitchFamily="18" charset="0"/>
                                </a:rPr>
                                <m:t>µ(</m:t>
                              </m:r>
                              <m:r>
                                <a:rPr lang="en-CA" sz="1200">
                                  <a:effectLst/>
                                  <a:latin typeface="Cambria Math" panose="02040503050406030204" pitchFamily="18" charset="0"/>
                                </a:rPr>
                                <m:t>𝐿</m:t>
                              </m:r>
                              <m:r>
                                <a:rPr lang="en-CA" sz="1200">
                                  <a:effectLst/>
                                  <a:latin typeface="Cambria Math" panose="02040503050406030204" pitchFamily="18" charset="0"/>
                                </a:rPr>
                                <m:t>)=</m:t>
                              </m:r>
                              <m:r>
                                <a:rPr lang="en-CA" sz="1200">
                                  <a:effectLst/>
                                  <a:latin typeface="Cambria Math" panose="02040503050406030204" pitchFamily="18" charset="0"/>
                                </a:rPr>
                                <m:t>𝐴</m:t>
                              </m:r>
                              <m:sSup>
                                <m:sSupPr>
                                  <m:ctrlPr>
                                    <a:rPr lang="en-US" sz="1200" i="1">
                                      <a:effectLst/>
                                      <a:latin typeface="Cambria Math" panose="02040503050406030204" pitchFamily="18" charset="0"/>
                                    </a:rPr>
                                  </m:ctrlPr>
                                </m:sSupPr>
                                <m:e>
                                  <m:r>
                                    <a:rPr lang="en-CA" sz="1200">
                                      <a:effectLst/>
                                      <a:latin typeface="Cambria Math" panose="02040503050406030204" pitchFamily="18" charset="0"/>
                                    </a:rPr>
                                    <m:t>𝐿</m:t>
                                  </m:r>
                                </m:e>
                                <m:sup>
                                  <m:r>
                                    <a:rPr lang="en-CA" sz="1200">
                                      <a:effectLst/>
                                      <a:latin typeface="Cambria Math" panose="02040503050406030204" pitchFamily="18" charset="0"/>
                                    </a:rPr>
                                    <m:t>2</m:t>
                                  </m:r>
                                </m:sup>
                              </m:sSup>
                              <m:r>
                                <a:rPr lang="en-CA" sz="1200">
                                  <a:effectLst/>
                                  <a:latin typeface="Cambria Math" panose="02040503050406030204" pitchFamily="18" charset="0"/>
                                </a:rPr>
                                <m:t>+</m:t>
                              </m:r>
                              <m:r>
                                <a:rPr lang="en-CA" sz="1200">
                                  <a:effectLst/>
                                  <a:latin typeface="Cambria Math" panose="02040503050406030204" pitchFamily="18" charset="0"/>
                                </a:rPr>
                                <m:t>𝐵𝐿</m:t>
                              </m:r>
                              <m:r>
                                <a:rPr lang="en-CA" sz="1200">
                                  <a:effectLst/>
                                  <a:latin typeface="Cambria Math" panose="02040503050406030204" pitchFamily="18" charset="0"/>
                                </a:rPr>
                                <m:t>+</m:t>
                              </m:r>
                              <m:r>
                                <a:rPr lang="en-CA" sz="1200">
                                  <a:effectLst/>
                                  <a:latin typeface="Cambria Math" panose="02040503050406030204" pitchFamily="18" charset="0"/>
                                </a:rPr>
                                <m:t>𝐶</m:t>
                              </m:r>
                            </m:oMath>
                          </a14:m>
                          <a:r>
                            <a:rPr lang="en-CA" sz="1200">
                              <a:effectLst/>
                            </a:rPr>
                            <a:t>; µ as a function of L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785310"/>
                      </a:ext>
                    </a:extLst>
                  </a:tr>
                  <a:tr h="574987">
                    <a:tc>
                      <a:txBody>
                        <a:bodyPr/>
                        <a:lstStyle/>
                        <a:p>
                          <a:pPr marL="0" marR="0" algn="ctr">
                            <a:lnSpc>
                              <a:spcPct val="200000"/>
                            </a:lnSpc>
                            <a:spcBef>
                              <a:spcPts val="0"/>
                            </a:spcBef>
                            <a:spcAft>
                              <a:spcPts val="0"/>
                            </a:spcAft>
                          </a:pPr>
                          <a:r>
                            <a:rPr lang="en-CA" sz="1200">
                              <a:effectLst/>
                            </a:rPr>
                            <a:t>Standard Deviation (</a:t>
                          </a:r>
                          <a14:m>
                            <m:oMath xmlns:m="http://schemas.openxmlformats.org/officeDocument/2006/math">
                              <m:r>
                                <a:rPr lang="en-CA" sz="1200">
                                  <a:effectLst/>
                                  <a:latin typeface="Cambria Math" panose="02040503050406030204" pitchFamily="18" charset="0"/>
                                </a:rPr>
                                <m:t>𝜎</m:t>
                              </m:r>
                            </m:oMath>
                          </a14:m>
                          <a:r>
                            <a:rPr lang="en-CA" sz="1200">
                              <a:effectLst/>
                            </a:rPr>
                            <a:t>) vs. Percentage Loading (L)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14:m>
                            <m:oMath xmlns:m="http://schemas.openxmlformats.org/officeDocument/2006/math">
                              <m:r>
                                <a:rPr lang="en-CA" sz="1200">
                                  <a:effectLst/>
                                  <a:latin typeface="Cambria Math" panose="02040503050406030204" pitchFamily="18" charset="0"/>
                                </a:rPr>
                                <m:t>𝜎</m:t>
                              </m:r>
                              <m:r>
                                <a:rPr lang="en-CA" sz="1200">
                                  <a:effectLst/>
                                  <a:latin typeface="Cambria Math" panose="02040503050406030204" pitchFamily="18" charset="0"/>
                                </a:rPr>
                                <m:t>(</m:t>
                              </m:r>
                              <m:r>
                                <a:rPr lang="en-CA" sz="1200">
                                  <a:effectLst/>
                                  <a:latin typeface="Cambria Math" panose="02040503050406030204" pitchFamily="18" charset="0"/>
                                </a:rPr>
                                <m:t>𝐿</m:t>
                              </m:r>
                              <m:r>
                                <a:rPr lang="en-CA" sz="1200">
                                  <a:effectLst/>
                                  <a:latin typeface="Cambria Math" panose="02040503050406030204" pitchFamily="18" charset="0"/>
                                </a:rPr>
                                <m:t>)=</m:t>
                              </m:r>
                              <m:r>
                                <a:rPr lang="en-CA" sz="1200">
                                  <a:effectLst/>
                                  <a:latin typeface="Cambria Math" panose="02040503050406030204" pitchFamily="18" charset="0"/>
                                </a:rPr>
                                <m:t>𝐷𝐿</m:t>
                              </m:r>
                              <m:r>
                                <a:rPr lang="en-CA" sz="1200">
                                  <a:effectLst/>
                                  <a:latin typeface="Cambria Math" panose="02040503050406030204" pitchFamily="18" charset="0"/>
                                </a:rPr>
                                <m:t>+</m:t>
                              </m:r>
                              <m:r>
                                <a:rPr lang="en-CA" sz="1200">
                                  <a:effectLst/>
                                  <a:latin typeface="Cambria Math" panose="02040503050406030204" pitchFamily="18" charset="0"/>
                                </a:rPr>
                                <m:t>𝐸</m:t>
                              </m:r>
                            </m:oMath>
                          </a14:m>
                          <a:r>
                            <a:rPr lang="en-CA" sz="1200" dirty="0">
                              <a:effectLst/>
                            </a:rPr>
                            <a:t>; </a:t>
                          </a:r>
                          <a14:m>
                            <m:oMath xmlns:m="http://schemas.openxmlformats.org/officeDocument/2006/math">
                              <m:r>
                                <a:rPr lang="en-CA" sz="1200">
                                  <a:effectLst/>
                                  <a:latin typeface="Cambria Math" panose="02040503050406030204" pitchFamily="18" charset="0"/>
                                </a:rPr>
                                <m:t>𝜎</m:t>
                              </m:r>
                            </m:oMath>
                          </a14:m>
                          <a:r>
                            <a:rPr lang="en-CA" sz="1200" dirty="0">
                              <a:effectLst/>
                            </a:rPr>
                            <a:t> as a function of L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26704069"/>
                      </a:ext>
                    </a:extLst>
                  </a:tr>
                </a:tbl>
              </a:graphicData>
            </a:graphic>
          </p:graphicFrame>
        </mc:Choice>
        <mc:Fallback xmlns="">
          <p:graphicFrame>
            <p:nvGraphicFramePr>
              <p:cNvPr id="7" name="Table 6">
                <a:extLst>
                  <a:ext uri="{FF2B5EF4-FFF2-40B4-BE49-F238E27FC236}">
                    <a16:creationId xmlns:a16="http://schemas.microsoft.com/office/drawing/2014/main" id="{02CDA942-A62E-49FF-A953-BA6AC40BE2A5}"/>
                  </a:ext>
                </a:extLst>
              </p:cNvPr>
              <p:cNvGraphicFramePr>
                <a:graphicFrameLocks noGrp="1"/>
              </p:cNvGraphicFramePr>
              <p:nvPr>
                <p:extLst>
                  <p:ext uri="{D42A27DB-BD31-4B8C-83A1-F6EECF244321}">
                    <p14:modId xmlns:p14="http://schemas.microsoft.com/office/powerpoint/2010/main" val="127343451"/>
                  </p:ext>
                </p:extLst>
              </p:nvPr>
            </p:nvGraphicFramePr>
            <p:xfrm>
              <a:off x="628650" y="2743201"/>
              <a:ext cx="7886700" cy="1735773"/>
            </p:xfrm>
            <a:graphic>
              <a:graphicData uri="http://schemas.openxmlformats.org/drawingml/2006/table">
                <a:tbl>
                  <a:tblPr firstRow="1" firstCol="1" bandRow="1">
                    <a:tableStyleId>{5C22544A-7EE6-4342-B048-85BDC9FD1C3A}</a:tableStyleId>
                  </a:tblPr>
                  <a:tblGrid>
                    <a:gridCol w="3761956">
                      <a:extLst>
                        <a:ext uri="{9D8B030D-6E8A-4147-A177-3AD203B41FA5}">
                          <a16:colId xmlns:a16="http://schemas.microsoft.com/office/drawing/2014/main" val="2120450029"/>
                        </a:ext>
                      </a:extLst>
                    </a:gridCol>
                    <a:gridCol w="4124744">
                      <a:extLst>
                        <a:ext uri="{9D8B030D-6E8A-4147-A177-3AD203B41FA5}">
                          <a16:colId xmlns:a16="http://schemas.microsoft.com/office/drawing/2014/main" val="1326250048"/>
                        </a:ext>
                      </a:extLst>
                    </a:gridCol>
                  </a:tblGrid>
                  <a:tr h="575917">
                    <a:tc>
                      <a:txBody>
                        <a:bodyPr/>
                        <a:lstStyle/>
                        <a:p>
                          <a:pPr marL="0" marR="0" algn="ctr">
                            <a:lnSpc>
                              <a:spcPct val="200000"/>
                            </a:lnSpc>
                            <a:spcBef>
                              <a:spcPts val="0"/>
                            </a:spcBef>
                            <a:spcAft>
                              <a:spcPts val="0"/>
                            </a:spcAft>
                          </a:pPr>
                          <a:r>
                            <a:rPr lang="en-CA" sz="1200">
                              <a:effectLst/>
                            </a:rPr>
                            <a:t>Relation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CA" sz="1200">
                              <a:effectLst/>
                            </a:rPr>
                            <a:t>Regression Equation Resulting from Curve- Fitting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3212129"/>
                      </a:ext>
                    </a:extLst>
                  </a:tr>
                  <a:tr h="584869">
                    <a:tc>
                      <a:txBody>
                        <a:bodyPr/>
                        <a:lstStyle/>
                        <a:p>
                          <a:pPr marL="0" marR="0" algn="ctr">
                            <a:lnSpc>
                              <a:spcPct val="200000"/>
                            </a:lnSpc>
                            <a:spcBef>
                              <a:spcPts val="0"/>
                            </a:spcBef>
                            <a:spcAft>
                              <a:spcPts val="0"/>
                            </a:spcAft>
                          </a:pPr>
                          <a:r>
                            <a:rPr lang="en-CA" sz="1200">
                              <a:effectLst/>
                            </a:rPr>
                            <a:t>Mean (µ) vs. Percentage Loading (L)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2"/>
                          <a:stretch>
                            <a:fillRect l="-91285" t="-101042" r="-739" b="-100000"/>
                          </a:stretch>
                        </a:blipFill>
                      </a:tcPr>
                    </a:tc>
                    <a:extLst>
                      <a:ext uri="{0D108BD9-81ED-4DB2-BD59-A6C34878D82A}">
                        <a16:rowId xmlns:a16="http://schemas.microsoft.com/office/drawing/2014/main" val="1623785310"/>
                      </a:ext>
                    </a:extLst>
                  </a:tr>
                  <a:tr h="574987">
                    <a:tc>
                      <a:txBody>
                        <a:bodyPr/>
                        <a:lstStyle/>
                        <a:p>
                          <a:endParaRPr lang="en-US"/>
                        </a:p>
                      </a:txBody>
                      <a:tcPr marL="68580" marR="68580" marT="0" marB="0">
                        <a:blipFill>
                          <a:blip r:embed="rId2"/>
                          <a:stretch>
                            <a:fillRect l="-162" t="-205319" r="-110535" b="-2128"/>
                          </a:stretch>
                        </a:blipFill>
                      </a:tcPr>
                    </a:tc>
                    <a:tc>
                      <a:txBody>
                        <a:bodyPr/>
                        <a:lstStyle/>
                        <a:p>
                          <a:endParaRPr lang="en-US"/>
                        </a:p>
                      </a:txBody>
                      <a:tcPr marL="68580" marR="68580" marT="0" marB="0" anchor="ctr">
                        <a:blipFill>
                          <a:blip r:embed="rId2"/>
                          <a:stretch>
                            <a:fillRect l="-91285" t="-205319" r="-739" b="-2128"/>
                          </a:stretch>
                        </a:blipFill>
                      </a:tcPr>
                    </a:tc>
                    <a:extLst>
                      <a:ext uri="{0D108BD9-81ED-4DB2-BD59-A6C34878D82A}">
                        <a16:rowId xmlns:a16="http://schemas.microsoft.com/office/drawing/2014/main" val="1026704069"/>
                      </a:ext>
                    </a:extLst>
                  </a:tr>
                </a:tbl>
              </a:graphicData>
            </a:graphic>
          </p:graphicFrame>
        </mc:Fallback>
      </mc:AlternateContent>
    </p:spTree>
    <p:extLst>
      <p:ext uri="{BB962C8B-B14F-4D97-AF65-F5344CB8AC3E}">
        <p14:creationId xmlns:p14="http://schemas.microsoft.com/office/powerpoint/2010/main" val="28989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753267"/>
            <a:ext cx="7886700" cy="1325563"/>
          </a:xfrm>
        </p:spPr>
        <p:txBody>
          <a:bodyPr>
            <a:noAutofit/>
          </a:bodyPr>
          <a:lstStyle/>
          <a:p>
            <a:pPr algn="ctr"/>
            <a:r>
              <a:rPr lang="en-CA" sz="2400" dirty="0">
                <a:latin typeface="Arial" panose="020B0604020202020204" pitchFamily="34" charset="0"/>
                <a:cs typeface="Arial" panose="020B0604020202020204" pitchFamily="34" charset="0"/>
              </a:rPr>
              <a:t>Coefficients Of Regression Equation For Mean Of Experimental Phase Currents Vs. Loading Percentage</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t>9</a:t>
            </a:fld>
            <a:endParaRPr lang="en-US"/>
          </a:p>
        </p:txBody>
      </p:sp>
      <p:graphicFrame>
        <p:nvGraphicFramePr>
          <p:cNvPr id="15" name="Object 14">
            <a:extLst>
              <a:ext uri="{FF2B5EF4-FFF2-40B4-BE49-F238E27FC236}">
                <a16:creationId xmlns:a16="http://schemas.microsoft.com/office/drawing/2014/main" id="{B323B0AB-A75E-44BD-81E7-8346F8C1122F}"/>
              </a:ext>
            </a:extLst>
          </p:cNvPr>
          <p:cNvGraphicFramePr>
            <a:graphicFrameLocks noChangeAspect="1"/>
          </p:cNvGraphicFramePr>
          <p:nvPr>
            <p:extLst>
              <p:ext uri="{D42A27DB-BD31-4B8C-83A1-F6EECF244321}">
                <p14:modId xmlns:p14="http://schemas.microsoft.com/office/powerpoint/2010/main" val="4148122307"/>
              </p:ext>
            </p:extLst>
          </p:nvPr>
        </p:nvGraphicFramePr>
        <p:xfrm>
          <a:off x="683419" y="2667000"/>
          <a:ext cx="7777162" cy="2513013"/>
        </p:xfrm>
        <a:graphic>
          <a:graphicData uri="http://schemas.openxmlformats.org/presentationml/2006/ole">
            <mc:AlternateContent xmlns:mc="http://schemas.openxmlformats.org/markup-compatibility/2006">
              <mc:Choice xmlns:v="urn:schemas-microsoft-com:vml" Requires="v">
                <p:oleObj spid="_x0000_s3092" name="Document" r:id="rId3" imgW="6413669" imgH="2076212" progId="Word.Document.12">
                  <p:embed/>
                </p:oleObj>
              </mc:Choice>
              <mc:Fallback>
                <p:oleObj name="Document" r:id="rId3" imgW="6413669" imgH="2076212" progId="Word.Document.12">
                  <p:embed/>
                  <p:pic>
                    <p:nvPicPr>
                      <p:cNvPr id="0" name=""/>
                      <p:cNvPicPr/>
                      <p:nvPr/>
                    </p:nvPicPr>
                    <p:blipFill>
                      <a:blip r:embed="rId4"/>
                      <a:stretch>
                        <a:fillRect/>
                      </a:stretch>
                    </p:blipFill>
                    <p:spPr>
                      <a:xfrm>
                        <a:off x="683419" y="2667000"/>
                        <a:ext cx="7777162" cy="2513013"/>
                      </a:xfrm>
                      <a:prstGeom prst="rect">
                        <a:avLst/>
                      </a:prstGeom>
                    </p:spPr>
                  </p:pic>
                </p:oleObj>
              </mc:Fallback>
            </mc:AlternateContent>
          </a:graphicData>
        </a:graphic>
      </p:graphicFrame>
    </p:spTree>
    <p:extLst>
      <p:ext uri="{BB962C8B-B14F-4D97-AF65-F5344CB8AC3E}">
        <p14:creationId xmlns:p14="http://schemas.microsoft.com/office/powerpoint/2010/main" val="364982158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2350</TotalTime>
  <Words>1141</Words>
  <Application>Microsoft Office PowerPoint</Application>
  <PresentationFormat>On-screen Show (4:3)</PresentationFormat>
  <Paragraphs>291</Paragraphs>
  <Slides>28</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40" baseType="lpstr">
      <vt:lpstr>DengXian</vt:lpstr>
      <vt:lpstr>SimSun</vt:lpstr>
      <vt:lpstr>SimSun</vt:lpstr>
      <vt:lpstr>Arial</vt:lpstr>
      <vt:lpstr>Calibri</vt:lpstr>
      <vt:lpstr>Calibri Light</vt:lpstr>
      <vt:lpstr>Cambria Math</vt:lpstr>
      <vt:lpstr>Times</vt:lpstr>
      <vt:lpstr>Times New Roman</vt:lpstr>
      <vt:lpstr>Office Theme</vt:lpstr>
      <vt:lpstr>Document</vt:lpstr>
      <vt:lpstr>Visio.Drawing.15</vt:lpstr>
      <vt:lpstr>A Statistical Regression Methodology for Improving Robustness of Rotor Bar Fault Detection of Induction Motor Using Three- phase Current Estimation under Random Loading Conditions</vt:lpstr>
      <vt:lpstr>PowerPoint Presentation</vt:lpstr>
      <vt:lpstr>OBJECTIVES</vt:lpstr>
      <vt:lpstr>Values Of Features (Means And Standard Deviations) Of Experimentally Collected Three Phase Currents Under Different Loading Percentages </vt:lpstr>
      <vt:lpstr>Histograms Of Current Of Phase 1, I1 For Loading Cases Of 10%, 30%, 70%, 85%, And 100% Of Full- Load</vt:lpstr>
      <vt:lpstr>Histograms Of Current Of Phase 2, I2 For Loading Cases Of 10%, 30%, 70%, 85%, And 100% Of Full- Load</vt:lpstr>
      <vt:lpstr>Histograms Of Current Of Phase 1, I3 For Loading Cases Of 10%, 30%, 70%, 85%, And 100% Of Full- Load</vt:lpstr>
      <vt:lpstr>Equations By Regression Denoting Relation Between Mean And Standard Deviation Of Experimental Phase Currents And Loading Percentage</vt:lpstr>
      <vt:lpstr>Coefficients Of Regression Equation For Mean Of Experimental Phase Currents Vs. Loading Percentage</vt:lpstr>
      <vt:lpstr>Coefficients Of Regression Equation For Standard Deviation (σ) Of Experimental Phase Currents Vs. Loading Percentage</vt:lpstr>
      <vt:lpstr>Coefficients Of Regression Equation For Mean Of Phase Currents Vs. Loading Percentage, Separating Positive And Negative Sequences</vt:lpstr>
      <vt:lpstr>Coefficients Of Regression Equation For Standard Deviation Of Phase Currents Vs. Loading Percentage, Separating Positive And Negative Sequences</vt:lpstr>
      <vt:lpstr>First Order Polynomial Fitting of Means of I1 vs Load Percentage with predicted mean for 50% load</vt:lpstr>
      <vt:lpstr>First Order Polynomial Fitting of Means of I2 vs Load Percentage with predicted mean for 50% load</vt:lpstr>
      <vt:lpstr>First Order Polynomial Fitting of Means of I3 vs Load Percentage with predicted mean for 50% load</vt:lpstr>
      <vt:lpstr>First Order Polynomial Fitting of Standard Deviations of I1, I2 &amp; I3 vs Load Percentage with predicted best Standard Deviation for 50% </vt:lpstr>
      <vt:lpstr>Goodness of Fit</vt:lpstr>
      <vt:lpstr>Goodness of Fit</vt:lpstr>
      <vt:lpstr>Goodness of Fit</vt:lpstr>
      <vt:lpstr>Goodness of Fit</vt:lpstr>
      <vt:lpstr>REGRESSION MODEL VALIDATION</vt:lpstr>
      <vt:lpstr>REGRESSION MODEL VALIDATION</vt:lpstr>
      <vt:lpstr>REGRESSION MODEL VALIDATION</vt:lpstr>
      <vt:lpstr>REGRESSION MODEL VALIDATION</vt:lpstr>
      <vt:lpstr>CONCLUSION</vt:lpstr>
      <vt:lpstr>ACKNOWLEDGEMENT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stability study of FSIG based Hybrid power generation</dc:title>
  <dc:creator>Rashed</dc:creator>
  <cp:lastModifiedBy>Sifat, Abdullah Al Baki</cp:lastModifiedBy>
  <cp:revision>231</cp:revision>
  <dcterms:created xsi:type="dcterms:W3CDTF">2014-04-20T10:34:30Z</dcterms:created>
  <dcterms:modified xsi:type="dcterms:W3CDTF">2018-11-17T19:29:25Z</dcterms:modified>
</cp:coreProperties>
</file>