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D1FD-5E60-7A4F-B11B-5247FDA59E51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7FCC-2B93-644B-A781-E4DBE801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F7FCC-2B93-644B-A781-E4DBE80100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%2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35545"/>
            <a:ext cx="7772400" cy="2105892"/>
          </a:xfrm>
        </p:spPr>
        <p:txBody>
          <a:bodyPr/>
          <a:lstStyle/>
          <a:p>
            <a:r>
              <a:rPr lang="en-US" sz="4000" dirty="0" smtClean="0"/>
              <a:t>“Anything goes any given Sunday, specially on Monday night.”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60091"/>
            <a:ext cx="6400800" cy="792018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Gruden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8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087"/>
          </a:xfrm>
        </p:spPr>
        <p:txBody>
          <a:bodyPr/>
          <a:lstStyle/>
          <a:p>
            <a:r>
              <a:rPr lang="en-US" sz="4000" b="1" dirty="0"/>
              <a:t>Linear vs. 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378"/>
            <a:ext cx="8229600" cy="52927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 </a:t>
            </a:r>
            <a:r>
              <a:rPr lang="en-US" dirty="0"/>
              <a:t>is used to classify data into two or more different groups.  For simple cases a decision boundary can be used to visualize the classification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37" y="2213677"/>
            <a:ext cx="5253304" cy="43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8617"/>
          </a:xfrm>
        </p:spPr>
        <p:txBody>
          <a:bodyPr/>
          <a:lstStyle/>
          <a:p>
            <a:r>
              <a:rPr lang="en-US" sz="4000" b="1" dirty="0"/>
              <a:t>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8618"/>
            <a:ext cx="8229600" cy="532754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sigmoid function </a:t>
            </a:r>
            <a:r>
              <a:rPr lang="en-US" dirty="0"/>
              <a:t>is often used in logistic regression as a binary classifier</a:t>
            </a:r>
            <a:r>
              <a:rPr lang="en-US" b="1" dirty="0"/>
              <a:t> </a:t>
            </a:r>
            <a:r>
              <a:rPr lang="en-US" dirty="0"/>
              <a:t>because of its non-linear shape.  If the predicted value is &gt; 0.5 then classifier is True (or 1), if &lt; 0.5 then False (or 0)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</a:t>
            </a:r>
            <a:r>
              <a:rPr lang="en-US" dirty="0"/>
              <a:t>the goal is to predict a binary outcome, i.e. wins and loses, it makes sense to use logistic regression for our NFL fantasy league predictions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637073"/>
            <a:ext cx="4422468" cy="2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0885"/>
          </a:xfrm>
        </p:spPr>
        <p:txBody>
          <a:bodyPr/>
          <a:lstStyle/>
          <a:p>
            <a:r>
              <a:rPr lang="en-US" sz="4000" b="1" dirty="0"/>
              <a:t>Using </a:t>
            </a:r>
            <a:r>
              <a:rPr lang="en-US" sz="4000" b="1" dirty="0" smtClean="0"/>
              <a:t>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333"/>
            <a:ext cx="8229600" cy="48368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simplest form of logistic regression </a:t>
            </a:r>
            <a:r>
              <a:rPr lang="en-US" dirty="0" smtClean="0"/>
              <a:t>has:</a:t>
            </a:r>
            <a:endParaRPr lang="en-US" dirty="0"/>
          </a:p>
          <a:p>
            <a:r>
              <a:rPr lang="en-US" dirty="0"/>
              <a:t>N number of inputs (called features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single output for the binary </a:t>
            </a:r>
            <a:r>
              <a:rPr lang="en-US" dirty="0" smtClean="0"/>
              <a:t>classifier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the NFL fantasy </a:t>
            </a:r>
            <a:r>
              <a:rPr lang="en-US" dirty="0" smtClean="0"/>
              <a:t>league:</a:t>
            </a:r>
            <a:endParaRPr lang="en-US" dirty="0"/>
          </a:p>
          <a:p>
            <a:r>
              <a:rPr lang="en-US" dirty="0" smtClean="0"/>
              <a:t>Need </a:t>
            </a:r>
            <a:r>
              <a:rPr lang="en-US" dirty="0"/>
              <a:t>to determine the relevant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arefully </a:t>
            </a:r>
            <a:r>
              <a:rPr lang="en-US" dirty="0"/>
              <a:t>consider what the classifier should </a:t>
            </a:r>
            <a:r>
              <a:rPr lang="en-US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6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239"/>
          </a:xfrm>
        </p:spPr>
        <p:txBody>
          <a:bodyPr/>
          <a:lstStyle/>
          <a:p>
            <a:r>
              <a:rPr lang="en-US" sz="4000" b="1" dirty="0" smtClean="0"/>
              <a:t>Python To the Rescue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229600" cy="5067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Python’s </a:t>
            </a:r>
            <a:r>
              <a:rPr lang="en-US" b="1" i="1" dirty="0" err="1"/>
              <a:t>scikit</a:t>
            </a:r>
            <a:r>
              <a:rPr lang="en-US" b="1" i="1" dirty="0"/>
              <a:t>-learn </a:t>
            </a:r>
            <a:r>
              <a:rPr lang="en-US" dirty="0"/>
              <a:t>package to simplify implementation of logistic regression</a:t>
            </a:r>
          </a:p>
          <a:p>
            <a:endParaRPr lang="en-US" baseline="30000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http://scikit-learn.org/</a:t>
            </a:r>
            <a:endParaRPr lang="en-US" dirty="0">
              <a:hlinkClick r:id="rId2"/>
            </a:endParaRPr>
          </a:p>
          <a:p>
            <a:endParaRPr lang="en-US" baseline="30000" dirty="0"/>
          </a:p>
          <a:p>
            <a:pPr marL="0" indent="0">
              <a:buNone/>
            </a:pPr>
            <a:r>
              <a:rPr lang="en-US" dirty="0"/>
              <a:t>Once the features (X) and classifiers (y) are properly defined, running the logistic regression is quite simple.</a:t>
            </a:r>
          </a:p>
          <a:p>
            <a:endParaRPr lang="en-US" baseline="300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300" dirty="0"/>
              <a:t># define model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logreg</a:t>
            </a:r>
            <a:r>
              <a:rPr lang="en-US" sz="1300" dirty="0"/>
              <a:t> = </a:t>
            </a:r>
            <a:r>
              <a:rPr lang="en-US" sz="1300" dirty="0" err="1"/>
              <a:t>linear_model.LogisticRegression</a:t>
            </a:r>
            <a:r>
              <a:rPr lang="en-US" sz="1300" dirty="0"/>
              <a:t>()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logreg.fit</a:t>
            </a:r>
            <a:r>
              <a:rPr lang="en-US" sz="1300" dirty="0"/>
              <a:t>(X, y)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# </a:t>
            </a:r>
            <a:r>
              <a:rPr lang="en-US" sz="1300" dirty="0"/>
              <a:t>compute training accuracy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 smtClean="0"/>
              <a:t>sc</a:t>
            </a:r>
            <a:r>
              <a:rPr lang="en-US" sz="1300" dirty="0" smtClean="0"/>
              <a:t> </a:t>
            </a:r>
            <a:r>
              <a:rPr lang="en-US" sz="1300" dirty="0"/>
              <a:t>= </a:t>
            </a:r>
            <a:r>
              <a:rPr lang="en-US" sz="1300" dirty="0" err="1"/>
              <a:t>logreg.score</a:t>
            </a:r>
            <a:r>
              <a:rPr lang="en-US" sz="1300" dirty="0"/>
              <a:t>(X, y)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# </a:t>
            </a:r>
            <a:r>
              <a:rPr lang="en-US" sz="1300" dirty="0"/>
              <a:t>get results from pre-computed </a:t>
            </a:r>
            <a:r>
              <a:rPr lang="en-US" sz="1300" dirty="0" err="1"/>
              <a:t>logreg</a:t>
            </a:r>
            <a:r>
              <a:rPr lang="en-US" sz="1300" dirty="0"/>
              <a:t> object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p </a:t>
            </a:r>
            <a:r>
              <a:rPr lang="en-US" sz="1300" dirty="0"/>
              <a:t>= </a:t>
            </a:r>
            <a:r>
              <a:rPr lang="en-US" sz="1300" dirty="0" err="1"/>
              <a:t>logreg.predict</a:t>
            </a:r>
            <a:r>
              <a:rPr lang="en-US" sz="1300" dirty="0"/>
              <a:t>(</a:t>
            </a:r>
            <a:r>
              <a:rPr lang="en-US" sz="1300" dirty="0" err="1"/>
              <a:t>predict_X</a:t>
            </a:r>
            <a:r>
              <a:rPr lang="en-US" sz="1300" dirty="0"/>
              <a:t>)  # 0/1 classifier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9659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164"/>
            <a:ext cx="8229600" cy="5087000"/>
          </a:xfrm>
        </p:spPr>
        <p:txBody>
          <a:bodyPr/>
          <a:lstStyle/>
          <a:p>
            <a:r>
              <a:rPr lang="en-US" dirty="0"/>
              <a:t>Use an </a:t>
            </a:r>
            <a:r>
              <a:rPr lang="en-US" b="1" dirty="0" err="1"/>
              <a:t>iPython</a:t>
            </a:r>
            <a:r>
              <a:rPr lang="en-US" b="1" dirty="0"/>
              <a:t> notebook</a:t>
            </a:r>
            <a:r>
              <a:rPr lang="en-US" dirty="0"/>
              <a:t> to interactively run Python code and examine results ..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2020"/>
          </a:xfrm>
        </p:spPr>
        <p:txBody>
          <a:bodyPr/>
          <a:lstStyle/>
          <a:p>
            <a:r>
              <a:rPr lang="en-US" sz="4000" b="1" dirty="0" smtClean="0"/>
              <a:t>How do we use it?</a:t>
            </a:r>
            <a:endParaRPr lang="en-US" sz="4000" dirty="0"/>
          </a:p>
        </p:txBody>
      </p:sp>
      <p:pic>
        <p:nvPicPr>
          <p:cNvPr id="7" name="Picture 6" descr="Screen Shot 2014-11-23 at 12.15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0" y="2107565"/>
            <a:ext cx="6506594" cy="39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3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905"/>
          </a:xfrm>
        </p:spPr>
        <p:txBody>
          <a:bodyPr/>
          <a:lstStyle/>
          <a:p>
            <a:r>
              <a:rPr lang="en-US" sz="4000" b="1" dirty="0" err="1" smtClean="0"/>
              <a:t>Backtesting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246"/>
            <a:ext cx="8229600" cy="52439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Does logistic regression outperform spread method consistently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i="1" dirty="0" smtClean="0"/>
          </a:p>
          <a:p>
            <a:pPr marL="0" indent="0">
              <a:buNone/>
            </a:pPr>
            <a:endParaRPr lang="en-US" sz="1500" i="1" dirty="0"/>
          </a:p>
          <a:p>
            <a:pPr marL="0" indent="0">
              <a:buNone/>
            </a:pPr>
            <a:r>
              <a:rPr lang="en-US" sz="1500" i="1" dirty="0" smtClean="0"/>
              <a:t>(Table </a:t>
            </a:r>
            <a:r>
              <a:rPr lang="en-US" sz="1500" i="1" dirty="0"/>
              <a:t>shows values of how each strategy would perform compared to that year’s winner</a:t>
            </a:r>
            <a:r>
              <a:rPr lang="en-US" sz="1500" i="1" dirty="0" smtClean="0"/>
              <a:t>.)</a:t>
            </a:r>
          </a:p>
          <a:p>
            <a:pPr marL="0" indent="0">
              <a:buNone/>
            </a:pPr>
            <a:endParaRPr lang="en-US" sz="1500" i="1" dirty="0"/>
          </a:p>
          <a:p>
            <a:pPr marL="0" indent="0">
              <a:buNone/>
            </a:pPr>
            <a:r>
              <a:rPr lang="en-US" sz="2200" b="1" i="1" dirty="0" smtClean="0"/>
              <a:t>Three </a:t>
            </a:r>
            <a:r>
              <a:rPr lang="en-US" sz="2200" b="1" i="1" dirty="0"/>
              <a:t>slightly different strategies of ranking the weekly picks.</a:t>
            </a:r>
          </a:p>
          <a:p>
            <a:r>
              <a:rPr lang="en-US" sz="2200" i="1" dirty="0" err="1"/>
              <a:t>Merckx</a:t>
            </a:r>
            <a:r>
              <a:rPr lang="en-US" sz="2200" i="1" dirty="0"/>
              <a:t> = pick favored team, rank by probability of win</a:t>
            </a:r>
          </a:p>
          <a:p>
            <a:r>
              <a:rPr lang="en-US" sz="2200" i="1" dirty="0" err="1"/>
              <a:t>Hinault</a:t>
            </a:r>
            <a:r>
              <a:rPr lang="en-US" sz="2200" i="1" dirty="0"/>
              <a:t> = pick predicted team, rank by probability of win</a:t>
            </a:r>
          </a:p>
          <a:p>
            <a:r>
              <a:rPr lang="en-US" sz="2200" i="1" dirty="0" err="1"/>
              <a:t>Indurain</a:t>
            </a:r>
            <a:r>
              <a:rPr lang="en-US" sz="2200" i="1" dirty="0"/>
              <a:t> = pick predicted team, rank by abs(probability - .5)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39155"/>
            <a:ext cx="8267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1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1" dirty="0"/>
              <a:t>Using Machine Learning to beat your friends in a NFL Confidence </a:t>
            </a:r>
            <a:r>
              <a:rPr lang="en-US" sz="4000" b="1" i="1" dirty="0" smtClean="0"/>
              <a:t>Pool</a:t>
            </a:r>
            <a:br>
              <a:rPr lang="en-US" sz="4000" b="1" i="1" dirty="0" smtClean="0"/>
            </a:br>
            <a:r>
              <a:rPr lang="en-US" sz="4000" b="1" i="1" dirty="0"/>
              <a:t/>
            </a:r>
            <a:br>
              <a:rPr lang="en-US" sz="4000" b="1" i="1" dirty="0"/>
            </a:br>
            <a:r>
              <a:rPr lang="en-US" sz="4000" b="1" i="1" dirty="0" smtClean="0"/>
              <a:t/>
            </a:r>
            <a:br>
              <a:rPr lang="en-US" sz="4000" b="1" i="1" dirty="0" smtClean="0"/>
            </a:br>
            <a:r>
              <a:rPr lang="en-US" sz="4000" b="1" i="1" dirty="0"/>
              <a:t/>
            </a:r>
            <a:br>
              <a:rPr lang="en-US" sz="4000" b="1" i="1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75727"/>
            <a:ext cx="7772400" cy="1796473"/>
          </a:xfrm>
        </p:spPr>
        <p:txBody>
          <a:bodyPr>
            <a:normAutofit/>
          </a:bodyPr>
          <a:lstStyle/>
          <a:p>
            <a:r>
              <a:rPr lang="en-US" sz="2800" b="1" i="1" dirty="0"/>
              <a:t>Alain </a:t>
            </a:r>
            <a:r>
              <a:rPr lang="en-US" sz="2800" b="1" i="1" dirty="0" smtClean="0"/>
              <a:t>Ledon</a:t>
            </a:r>
          </a:p>
          <a:p>
            <a:r>
              <a:rPr lang="en-US" sz="1800" i="1" dirty="0" smtClean="0"/>
              <a:t>Adjunct Professor</a:t>
            </a:r>
            <a:r>
              <a:rPr lang="en-US" sz="1800" i="1" dirty="0"/>
              <a:t>, Baruch MFE</a:t>
            </a:r>
          </a:p>
          <a:p>
            <a:r>
              <a:rPr lang="en-US" sz="2800" b="1" i="1" dirty="0" err="1"/>
              <a:t>Amit</a:t>
            </a:r>
            <a:r>
              <a:rPr lang="en-US" sz="2800" b="1" i="1" dirty="0"/>
              <a:t> </a:t>
            </a:r>
            <a:r>
              <a:rPr lang="en-US" sz="2800" b="1" i="1" dirty="0" smtClean="0"/>
              <a:t>Bhattacharyya</a:t>
            </a:r>
          </a:p>
          <a:p>
            <a:r>
              <a:rPr lang="en-US" sz="1800" i="1" dirty="0" smtClean="0"/>
              <a:t>Sr. </a:t>
            </a:r>
            <a:r>
              <a:rPr lang="en-US" sz="1800" i="1" dirty="0"/>
              <a:t>Data Scientist, Teachers Pay Teachers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239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888"/>
            <a:ext cx="8229600" cy="699655"/>
          </a:xfrm>
        </p:spPr>
        <p:txBody>
          <a:bodyPr/>
          <a:lstStyle/>
          <a:p>
            <a:r>
              <a:rPr lang="en-US" sz="4000" b="1" dirty="0"/>
              <a:t>Winning fantasy football </a:t>
            </a:r>
            <a:r>
              <a:rPr lang="en-US" sz="4000" b="1" dirty="0" smtClean="0"/>
              <a:t>leagues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272"/>
            <a:ext cx="8229600" cy="2493819"/>
          </a:xfrm>
        </p:spPr>
        <p:txBody>
          <a:bodyPr/>
          <a:lstStyle/>
          <a:p>
            <a:r>
              <a:rPr lang="en-US" i="1" dirty="0"/>
              <a:t>Doesn't every sports fan think they know how and why things happen? </a:t>
            </a:r>
          </a:p>
          <a:p>
            <a:r>
              <a:rPr lang="en-US" i="1" dirty="0"/>
              <a:t> Are the pundits really better at predicting outcomes of games? </a:t>
            </a:r>
          </a:p>
          <a:p>
            <a:r>
              <a:rPr lang="en-US" i="1" dirty="0"/>
              <a:t> How good are point spreads at predicting the winning teams on a consistent basis?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13909"/>
            <a:ext cx="8229600" cy="165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 point spreads are the simplest and best starting point for winning a simple weekly "pick-</a:t>
            </a:r>
            <a:r>
              <a:rPr lang="en-US" dirty="0" err="1"/>
              <a:t>em</a:t>
            </a:r>
            <a:r>
              <a:rPr lang="en-US" dirty="0"/>
              <a:t>" league, application of machine learning to predict outcomes can show substantial and consistent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06772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526"/>
            <a:ext cx="8229600" cy="688109"/>
          </a:xfrm>
        </p:spPr>
        <p:txBody>
          <a:bodyPr/>
          <a:lstStyle/>
          <a:p>
            <a:r>
              <a:rPr lang="en-US" sz="4000" b="1" dirty="0"/>
              <a:t>Fantasy league logistics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636"/>
            <a:ext cx="8229600" cy="4953000"/>
          </a:xfrm>
        </p:spPr>
        <p:txBody>
          <a:bodyPr/>
          <a:lstStyle/>
          <a:p>
            <a:r>
              <a:rPr lang="en-US" dirty="0"/>
              <a:t>One popular format of  “pick-</a:t>
            </a:r>
            <a:r>
              <a:rPr lang="en-US" dirty="0" err="1"/>
              <a:t>em</a:t>
            </a:r>
            <a:r>
              <a:rPr lang="en-US" dirty="0"/>
              <a:t>” fantasy leagues in the NFL is to pick outright winners of games and rank them 1-16 based on confidence in the pick (16 highest confidence).</a:t>
            </a:r>
          </a:p>
          <a:p>
            <a:r>
              <a:rPr lang="en-US" dirty="0"/>
              <a:t> Participants in the league accumulate points based on correct picks.  </a:t>
            </a:r>
          </a:p>
          <a:p>
            <a:r>
              <a:rPr lang="en-US" dirty="0"/>
              <a:t>The overall winner is the person with the most points at the end of season.</a:t>
            </a:r>
          </a:p>
          <a:p>
            <a:r>
              <a:rPr lang="en-US" dirty="0"/>
              <a:t> Winning the league usually involves consistently picking the most likely winners and being conservative in not placing high weights on upsets.</a:t>
            </a:r>
          </a:p>
        </p:txBody>
      </p:sp>
    </p:spTree>
    <p:extLst>
      <p:ext uri="{BB962C8B-B14F-4D97-AF65-F5344CB8AC3E}">
        <p14:creationId xmlns:p14="http://schemas.microsoft.com/office/powerpoint/2010/main" val="409590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2 at 10.1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9144000" cy="66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3545"/>
          </a:xfrm>
        </p:spPr>
        <p:txBody>
          <a:bodyPr/>
          <a:lstStyle/>
          <a:p>
            <a:r>
              <a:rPr lang="en-US" sz="4000" b="1" dirty="0"/>
              <a:t>Fantasy league 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0546"/>
            <a:ext cx="8229600" cy="54840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betting world already provides a view on the likelihood of a particular team winning via the point-spread.  A simple strategy is to rank the choices each week by the Vegas-provided </a:t>
            </a:r>
            <a:r>
              <a:rPr lang="en-US" b="1" i="1" dirty="0"/>
              <a:t>spread</a:t>
            </a:r>
            <a:r>
              <a:rPr lang="en-US" dirty="0"/>
              <a:t>.</a:t>
            </a:r>
          </a:p>
          <a:p>
            <a:r>
              <a:rPr lang="en-US" dirty="0"/>
              <a:t> Ad-hoc decisions based </a:t>
            </a:r>
            <a:r>
              <a:rPr lang="en-US" dirty="0" smtClean="0"/>
              <a:t>on:</a:t>
            </a:r>
            <a:endParaRPr lang="en-US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Win-Loss </a:t>
            </a:r>
            <a:r>
              <a:rPr lang="en-US" sz="2400" dirty="0"/>
              <a:t>records of teams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Opponents </a:t>
            </a:r>
            <a:r>
              <a:rPr lang="en-US" sz="2400" dirty="0"/>
              <a:t>strength of schedule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Home vs. </a:t>
            </a:r>
            <a:r>
              <a:rPr lang="en-US" sz="2400" dirty="0"/>
              <a:t>A</a:t>
            </a:r>
            <a:r>
              <a:rPr lang="en-US" sz="2400" dirty="0" smtClean="0"/>
              <a:t>way </a:t>
            </a:r>
            <a:r>
              <a:rPr lang="en-US" sz="2400" dirty="0"/>
              <a:t>game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Division vs. </a:t>
            </a:r>
            <a:r>
              <a:rPr lang="en-US" sz="2400" dirty="0"/>
              <a:t>N</a:t>
            </a:r>
            <a:r>
              <a:rPr lang="en-US" sz="2400" dirty="0" smtClean="0"/>
              <a:t>on</a:t>
            </a:r>
            <a:r>
              <a:rPr lang="en-US" sz="2400" dirty="0"/>
              <a:t>-division game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Injury </a:t>
            </a:r>
            <a:r>
              <a:rPr lang="en-US" sz="2400" dirty="0"/>
              <a:t>reports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Personal </a:t>
            </a:r>
            <a:r>
              <a:rPr lang="en-US" sz="2400" dirty="0"/>
              <a:t>preferences and intuition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Ideally the </a:t>
            </a:r>
            <a:r>
              <a:rPr lang="en-US" b="1" i="1" dirty="0"/>
              <a:t>point</a:t>
            </a:r>
            <a:r>
              <a:rPr lang="en-US" b="1" dirty="0"/>
              <a:t> </a:t>
            </a:r>
            <a:r>
              <a:rPr lang="en-US" b="1" i="1" dirty="0"/>
              <a:t>spread</a:t>
            </a:r>
            <a:r>
              <a:rPr lang="en-US" dirty="0"/>
              <a:t> encapsulates all these scenarios into a single number.</a:t>
            </a:r>
          </a:p>
        </p:txBody>
      </p:sp>
    </p:spTree>
    <p:extLst>
      <p:ext uri="{BB962C8B-B14F-4D97-AF65-F5344CB8AC3E}">
        <p14:creationId xmlns:p14="http://schemas.microsoft.com/office/powerpoint/2010/main" val="173553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45"/>
            <a:ext cx="8229600" cy="704402"/>
          </a:xfrm>
        </p:spPr>
        <p:txBody>
          <a:bodyPr/>
          <a:lstStyle/>
          <a:p>
            <a:r>
              <a:rPr lang="en-US" sz="4000" b="1" dirty="0"/>
              <a:t>How </a:t>
            </a:r>
            <a:r>
              <a:rPr lang="en-US" sz="4000" b="1" dirty="0" smtClean="0"/>
              <a:t>good is the spread strategy?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775"/>
            <a:ext cx="8229600" cy="873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2008, the simple spread strategy would have lost by 11 points. </a:t>
            </a:r>
          </a:p>
        </p:txBody>
      </p:sp>
      <p:pic>
        <p:nvPicPr>
          <p:cNvPr id="5" name="Picture 4" descr="Screen Shot 2014-11-22 at 10.1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3837"/>
            <a:ext cx="8229600" cy="42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4876"/>
            <a:ext cx="8229600" cy="54169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average the spread strategy would have won in about half the years.  It is important to remember that this strategy requires no thinking or guessing of any sort.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sz="2800" b="1" i="1" dirty="0" smtClean="0"/>
              <a:t>Can </a:t>
            </a:r>
            <a:r>
              <a:rPr lang="en-US" sz="2800" b="1" i="1" dirty="0"/>
              <a:t>we do better? Can we win every year?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40" y="2405054"/>
            <a:ext cx="5981700" cy="227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1734" y="51391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2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4087"/>
          </a:xfrm>
        </p:spPr>
        <p:txBody>
          <a:bodyPr/>
          <a:lstStyle/>
          <a:p>
            <a:r>
              <a:rPr lang="en-US" sz="4000" b="1" dirty="0"/>
              <a:t>Linear </a:t>
            </a:r>
            <a:r>
              <a:rPr lang="en-US" sz="4000" b="1" dirty="0" smtClean="0"/>
              <a:t>vs</a:t>
            </a:r>
            <a:r>
              <a:rPr lang="en-US" sz="4000" b="1" dirty="0"/>
              <a:t>.</a:t>
            </a:r>
            <a:r>
              <a:rPr lang="en-US" sz="4000" b="1" dirty="0" smtClean="0"/>
              <a:t> </a:t>
            </a:r>
            <a:r>
              <a:rPr lang="en-US" sz="4000" b="1" dirty="0"/>
              <a:t>L</a:t>
            </a:r>
            <a:r>
              <a:rPr lang="en-US" sz="4000" b="1" dirty="0" smtClean="0"/>
              <a:t>ogistic </a:t>
            </a:r>
            <a:r>
              <a:rPr lang="en-US" sz="4000" b="1" dirty="0"/>
              <a:t>R</a:t>
            </a:r>
            <a:r>
              <a:rPr lang="en-US" sz="4000" b="1" dirty="0" smtClean="0"/>
              <a:t>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378"/>
            <a:ext cx="8229600" cy="52927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</a:t>
            </a:r>
            <a:r>
              <a:rPr lang="en-US" b="1" baseline="30000" dirty="0"/>
              <a:t> </a:t>
            </a:r>
            <a:r>
              <a:rPr lang="en-US" dirty="0"/>
              <a:t>is used to estimate a value based on a set of </a:t>
            </a:r>
            <a:r>
              <a:rPr lang="en-US" dirty="0" smtClean="0"/>
              <a:t>X </a:t>
            </a:r>
            <a:r>
              <a:rPr lang="en-US" dirty="0"/>
              <a:t>vs. </a:t>
            </a:r>
            <a:r>
              <a:rPr lang="en-US" dirty="0" smtClean="0"/>
              <a:t>X </a:t>
            </a:r>
            <a:r>
              <a:rPr lang="en-US" dirty="0"/>
              <a:t>data based on a linear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76464"/>
            <a:ext cx="59944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2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70</TotalTime>
  <Words>705</Words>
  <Application>Microsoft Macintosh PowerPoint</Application>
  <PresentationFormat>On-screen Show (4:3)</PresentationFormat>
  <Paragraphs>90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“Anything goes any given Sunday, specially on Monday night.”</vt:lpstr>
      <vt:lpstr>Using Machine Learning to beat your friends in a NFL Confidence Pool    </vt:lpstr>
      <vt:lpstr>Winning fantasy football leagues</vt:lpstr>
      <vt:lpstr>Fantasy league logistics</vt:lpstr>
      <vt:lpstr>PowerPoint Presentation</vt:lpstr>
      <vt:lpstr>Fantasy league strategies</vt:lpstr>
      <vt:lpstr>How good is the spread strategy?</vt:lpstr>
      <vt:lpstr>PowerPoint Presentation</vt:lpstr>
      <vt:lpstr>Linear vs. Logistic Regression</vt:lpstr>
      <vt:lpstr>Linear vs. Logistic Regression</vt:lpstr>
      <vt:lpstr>Logistic Regression</vt:lpstr>
      <vt:lpstr>Using Logistic Regression</vt:lpstr>
      <vt:lpstr>Python To the Rescue</vt:lpstr>
      <vt:lpstr>How do we use it?</vt:lpstr>
      <vt:lpstr>Backtesting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beat your friends in a NFL Confidence Pool    </dc:title>
  <dc:creator>Alain Ledon</dc:creator>
  <cp:lastModifiedBy>Alain Ledon</cp:lastModifiedBy>
  <cp:revision>20</cp:revision>
  <dcterms:created xsi:type="dcterms:W3CDTF">2014-11-23T04:09:33Z</dcterms:created>
  <dcterms:modified xsi:type="dcterms:W3CDTF">2014-11-23T05:23:12Z</dcterms:modified>
</cp:coreProperties>
</file>