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a622df6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a622df6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7a622df61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60b0ec0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60b0ec0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b60b0ec08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60b0ec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60b0ec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Spread over 138 intersections</a:t>
            </a:r>
            <a:endParaRPr/>
          </a:p>
        </p:txBody>
      </p:sp>
      <p:sp>
        <p:nvSpPr>
          <p:cNvPr id="137" name="Google Shape;137;g7b60b0ec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c02165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bc02165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abc02165e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60b0ec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60b0ec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b60b0ec0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60b0ec0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60b0ec0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7b60b0ec0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bc02165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bc02165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abc02165e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efeb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efeb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5efeb455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efdf1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75efdf1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5efdf16f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efdf16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5efdf16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75efdf16f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efdf16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75efdf16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75efdf16fb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efdf16f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75efdf16f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75efdf16fb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efdf16f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5efdf16f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efdf16f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75efdf16f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75efdf16fb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efdf16f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75efdf16f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75efdf16fb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efdf16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75efdf16f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More bike lanes towards downtown, university - further study is required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75efdf16f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efdf16f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5efdf16f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Weather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School in session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Areas close to the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Times: Weekdays 7 to 9 ad 4 to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Avoid school holidays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75efdf16fb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efdf16f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efdf16f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75efdf16fb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82fb3f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82fb3f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782fb3f1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60b0ec0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60b0ec0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7b60b0ec0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bc021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bc021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7abc02165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bc02165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bc02165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138 intersections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collected in May and Sept or both</a:t>
            </a:r>
            <a:endParaRPr/>
          </a:p>
        </p:txBody>
      </p:sp>
      <p:sp>
        <p:nvSpPr>
          <p:cNvPr id="93" name="Google Shape;93;g7abc02165e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f0f80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f0f80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7abf0f800d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bc02165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bc02165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abc02165e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bc0216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bc0216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7abc02165e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 rot="5400000">
            <a:off x="4976018" y="2415381"/>
            <a:ext cx="53641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785019" y="434182"/>
            <a:ext cx="53641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6286414"/>
            <a:ext cx="9144000" cy="582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640931" y="172164"/>
            <a:ext cx="1862138" cy="4938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ketreasurevalle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Treasure Valley Cycling Alliance(TVCA) Bike Count Data Analysis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Advisor</a:t>
            </a:r>
            <a:r>
              <a:rPr lang="en-US" dirty="0"/>
              <a:t>: Mike </a:t>
            </a:r>
            <a:r>
              <a:rPr lang="en-US" dirty="0" err="1"/>
              <a:t>Stefancic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550"/>
            <a:ext cx="8839199" cy="3649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 of Bike Counts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Sparse/irregular data 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RQ1: Bike lane Infrastructure and Bike Traffic</a:t>
            </a:r>
            <a:endParaRPr sz="3400"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2477"/>
          <a:stretch/>
        </p:blipFill>
        <p:spPr>
          <a:xfrm>
            <a:off x="3143250" y="2440175"/>
            <a:ext cx="5543550" cy="3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190975" y="3372450"/>
            <a:ext cx="1952400" cy="1234500"/>
          </a:xfrm>
          <a:prstGeom prst="rect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Identify top intersections with the most amount of data → 11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 idx="4294967295"/>
          </p:nvPr>
        </p:nvSpPr>
        <p:spPr>
          <a:xfrm>
            <a:off x="457200" y="838200"/>
            <a:ext cx="8229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Distribution of counts for the top 11 intersections over the years</a:t>
            </a:r>
            <a:endParaRPr sz="30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150" y="1711350"/>
            <a:ext cx="7039701" cy="45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2238000" y="2329625"/>
            <a:ext cx="4593900" cy="2277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More data was collected in May than in September from 2010 to 2019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85100" y="2464625"/>
            <a:ext cx="1138500" cy="1186800"/>
          </a:xfrm>
          <a:prstGeom prst="rect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2010 - 2019 May Bike Counts over the top 10 intersections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000" y="872225"/>
            <a:ext cx="7315599" cy="536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2000100" y="1138650"/>
            <a:ext cx="661200" cy="4449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Adding Bike Lane Infrastructure to Bike Counts</a:t>
            </a:r>
            <a:endParaRPr sz="3000"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l="941"/>
          <a:stretch/>
        </p:blipFill>
        <p:spPr>
          <a:xfrm>
            <a:off x="248650" y="1554288"/>
            <a:ext cx="8756026" cy="30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4659250" y="2217625"/>
            <a:ext cx="460500" cy="226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7488650" y="2217625"/>
            <a:ext cx="521100" cy="226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48650" y="3162025"/>
            <a:ext cx="8585700" cy="375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248650" y="3838325"/>
            <a:ext cx="8585700" cy="643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500"/>
            <a:ext cx="8839199" cy="3675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873975" y="1714500"/>
            <a:ext cx="2880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Adding Bike Lane Infrastructure to Bike Counts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279150" y="2519250"/>
            <a:ext cx="8585700" cy="26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7342225" y="2499300"/>
            <a:ext cx="667500" cy="262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4633075" y="2263275"/>
            <a:ext cx="536700" cy="2966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084050" y="2519250"/>
            <a:ext cx="667500" cy="2628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2044550"/>
            <a:ext cx="2527650" cy="3658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51" y="2553499"/>
            <a:ext cx="2281501" cy="264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725" y="2813300"/>
            <a:ext cx="3423950" cy="21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Bike lanes in Google Maps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 idx="4294967295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/>
              <a:t>Initial Analysis</a:t>
            </a:r>
            <a:endParaRPr sz="3000"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318" y="1554305"/>
            <a:ext cx="5767625" cy="46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180975" y="1797050"/>
            <a:ext cx="2610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Goal: Select Intersections with most complete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5600700" y="1939925"/>
            <a:ext cx="22764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486350" y="3578225"/>
            <a:ext cx="1713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9"/>
          <p:cNvGrpSpPr/>
          <p:nvPr/>
        </p:nvGrpSpPr>
        <p:grpSpPr>
          <a:xfrm>
            <a:off x="4657575" y="1939925"/>
            <a:ext cx="2962350" cy="2126400"/>
            <a:chOff x="4657575" y="1939925"/>
            <a:chExt cx="2962350" cy="2126400"/>
          </a:xfrm>
        </p:grpSpPr>
        <p:sp>
          <p:nvSpPr>
            <p:cNvPr id="202" name="Google Shape;202;p29"/>
            <p:cNvSpPr/>
            <p:nvPr/>
          </p:nvSpPr>
          <p:spPr>
            <a:xfrm>
              <a:off x="5610225" y="1939925"/>
              <a:ext cx="2009700" cy="171300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29"/>
            <p:cNvCxnSpPr>
              <a:stCxn id="202" idx="2"/>
              <a:endCxn id="200" idx="3"/>
            </p:cNvCxnSpPr>
            <p:nvPr/>
          </p:nvCxnSpPr>
          <p:spPr>
            <a:xfrm flipH="1">
              <a:off x="4657575" y="2111225"/>
              <a:ext cx="1957500" cy="15528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Google Shape;204;p29"/>
            <p:cNvCxnSpPr>
              <a:stCxn id="202" idx="2"/>
            </p:cNvCxnSpPr>
            <p:nvPr/>
          </p:nvCxnSpPr>
          <p:spPr>
            <a:xfrm flipH="1">
              <a:off x="5290575" y="2111225"/>
              <a:ext cx="1324500" cy="19551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Google Shape;205;p29"/>
            <p:cNvCxnSpPr>
              <a:stCxn id="202" idx="2"/>
            </p:cNvCxnSpPr>
            <p:nvPr/>
          </p:nvCxnSpPr>
          <p:spPr>
            <a:xfrm flipH="1">
              <a:off x="6476775" y="2111225"/>
              <a:ext cx="138300" cy="15051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6" name="Google Shape;206;p29"/>
            <p:cNvCxnSpPr>
              <a:stCxn id="202" idx="2"/>
            </p:cNvCxnSpPr>
            <p:nvPr/>
          </p:nvCxnSpPr>
          <p:spPr>
            <a:xfrm>
              <a:off x="6615075" y="2111225"/>
              <a:ext cx="423900" cy="924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7" name="Google Shape;207;p29"/>
          <p:cNvGrpSpPr/>
          <p:nvPr/>
        </p:nvGrpSpPr>
        <p:grpSpPr>
          <a:xfrm>
            <a:off x="5667375" y="2525650"/>
            <a:ext cx="2971800" cy="827100"/>
            <a:chOff x="5667375" y="2525650"/>
            <a:chExt cx="2971800" cy="827100"/>
          </a:xfrm>
        </p:grpSpPr>
        <p:sp>
          <p:nvSpPr>
            <p:cNvPr id="208" name="Google Shape;208;p29"/>
            <p:cNvSpPr/>
            <p:nvPr/>
          </p:nvSpPr>
          <p:spPr>
            <a:xfrm>
              <a:off x="5667375" y="2525650"/>
              <a:ext cx="2971800" cy="1713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" name="Google Shape;209;p29"/>
            <p:cNvCxnSpPr>
              <a:stCxn id="208" idx="2"/>
            </p:cNvCxnSpPr>
            <p:nvPr/>
          </p:nvCxnSpPr>
          <p:spPr>
            <a:xfrm flipH="1">
              <a:off x="6727875" y="2696950"/>
              <a:ext cx="425400" cy="6558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Google Shape;210;p29"/>
            <p:cNvCxnSpPr>
              <a:stCxn id="208" idx="2"/>
            </p:cNvCxnSpPr>
            <p:nvPr/>
          </p:nvCxnSpPr>
          <p:spPr>
            <a:xfrm>
              <a:off x="7153275" y="2696950"/>
              <a:ext cx="98400" cy="332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1" name="Google Shape;211;p29"/>
          <p:cNvSpPr txBox="1"/>
          <p:nvPr/>
        </p:nvSpPr>
        <p:spPr>
          <a:xfrm>
            <a:off x="276225" y="2663900"/>
            <a:ext cx="2610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8th/Bannock has bike data for multiple time slots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28600" y="3381375"/>
            <a:ext cx="2610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Friendship Bridge/Greenbelt  has bike data for only two time slots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28600" y="4419600"/>
            <a:ext cx="2610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Intersection with statistically sufficient data were selected for further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                  </a:t>
            </a:r>
            <a:r>
              <a:rPr lang="en-US" sz="3000"/>
              <a:t>General Traffic</a:t>
            </a:r>
            <a:endParaRPr sz="30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How were the Datasets merged?</a:t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22510"/>
            <a:ext cx="7479999" cy="11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211" y="3592173"/>
            <a:ext cx="3417575" cy="24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457200" y="92982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</a:pPr>
            <a:r>
              <a:rPr lang="en-US" sz="3000"/>
              <a:t>RQ2 : General traffic and Bike volume correlation</a:t>
            </a:r>
            <a:br>
              <a:rPr lang="en-US" sz="3000"/>
            </a:br>
            <a:endParaRPr sz="3000"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3250" y="1721650"/>
            <a:ext cx="6850750" cy="45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 flipH="1">
            <a:off x="0" y="1924700"/>
            <a:ext cx="2495400" cy="27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Expectation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Bike Traffic is inversely proportional to General traffic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for Bannock 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 Latah and Fort st don’t follow this pattern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look for additional factors impacting bike Traffic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3398175" y="4086600"/>
            <a:ext cx="936900" cy="215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6622475" y="4086600"/>
            <a:ext cx="762000" cy="215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7463925" y="4086600"/>
            <a:ext cx="762000" cy="2154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 sz="4400" b="0" i="0" u="none" strike="noStrike" cap="none">
              <a:solidFill>
                <a:srgbClr val="0934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The TVCA is an all-volunteer non-profit organization serving Southern Idaho with the goal of celebrating and promoting cycling in the Treasure Valley.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914400" lvl="0" indent="457200" algn="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http://www.biketreasurevalley.org/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 descr="TVC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25" y="3373550"/>
            <a:ext cx="3952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/>
              <a:t>Directions</a:t>
            </a:r>
            <a:endParaRPr sz="3000"/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375" y="1924700"/>
            <a:ext cx="5970251" cy="35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 flipH="1">
            <a:off x="-25" y="1924700"/>
            <a:ext cx="2927400" cy="27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Intersection bike traffic can be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/>
              <a:t>Equal distributed between both streets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/>
              <a:t>Skewed towards one street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bike traffic pattern indicates that street rather than intersection is reason for higher traffic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400"/>
              <a:buFont typeface="Calibri"/>
              <a:buNone/>
            </a:pPr>
            <a:r>
              <a:rPr lang="en-US" sz="3000"/>
              <a:t>Challenge : 	Intersection Speed Limit</a:t>
            </a:r>
            <a:endParaRPr sz="3000"/>
          </a:p>
        </p:txBody>
      </p:sp>
      <p:sp>
        <p:nvSpPr>
          <p:cNvPr id="247" name="Google Shape;247;p33"/>
          <p:cNvSpPr txBox="1"/>
          <p:nvPr/>
        </p:nvSpPr>
        <p:spPr>
          <a:xfrm>
            <a:off x="2358950" y="2698050"/>
            <a:ext cx="2556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=Weighted Average of Street 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Length of Street 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Posted Speed of Street 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Total Length of both roads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501650" y="2764725"/>
            <a:ext cx="1393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(S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)/L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(S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)/L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412625" y="4086225"/>
            <a:ext cx="4181400" cy="43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Weighted Average Intersection Speed = (W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+ W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)/2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412625" y="1686925"/>
            <a:ext cx="4451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Assumptions: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Longer Roads              =&gt; Higher Automobile Traffic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Higher Posted Speed =&gt; Higher Automobile Traffic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6934200" y="1686925"/>
            <a:ext cx="324000" cy="30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6162675" y="3013075"/>
            <a:ext cx="17622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3"/>
          <p:cNvCxnSpPr/>
          <p:nvPr/>
        </p:nvCxnSpPr>
        <p:spPr>
          <a:xfrm>
            <a:off x="8810625" y="3327400"/>
            <a:ext cx="0" cy="13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3"/>
          <p:cNvCxnSpPr/>
          <p:nvPr/>
        </p:nvCxnSpPr>
        <p:spPr>
          <a:xfrm rot="10800000">
            <a:off x="8801025" y="1686925"/>
            <a:ext cx="19200" cy="119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55" name="Google Shape;255;p33"/>
          <p:cNvSpPr txBox="1"/>
          <p:nvPr/>
        </p:nvSpPr>
        <p:spPr>
          <a:xfrm>
            <a:off x="8477175" y="2909425"/>
            <a:ext cx="6669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56" name="Google Shape;256;p33"/>
          <p:cNvCxnSpPr/>
          <p:nvPr/>
        </p:nvCxnSpPr>
        <p:spPr>
          <a:xfrm rot="10800000">
            <a:off x="6334163" y="4925325"/>
            <a:ext cx="547800" cy="1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3"/>
          <p:cNvCxnSpPr/>
          <p:nvPr/>
        </p:nvCxnSpPr>
        <p:spPr>
          <a:xfrm rot="10800000" flipH="1">
            <a:off x="7415363" y="4924425"/>
            <a:ext cx="557100" cy="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58" name="Google Shape;258;p33"/>
          <p:cNvSpPr txBox="1"/>
          <p:nvPr/>
        </p:nvSpPr>
        <p:spPr>
          <a:xfrm>
            <a:off x="6810300" y="4746625"/>
            <a:ext cx="6669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L</a:t>
            </a: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3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2"/>
                </a:solidFill>
              </a:rPr>
              <a:t>Challenge : 	Intersection Speed Limit</a:t>
            </a:r>
            <a:endParaRPr sz="30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2356981"/>
            <a:ext cx="8026401" cy="403379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5292575" y="4919900"/>
            <a:ext cx="3168300" cy="130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1158725" y="2519175"/>
            <a:ext cx="1692600" cy="370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 txBox="1"/>
          <p:nvPr/>
        </p:nvSpPr>
        <p:spPr>
          <a:xfrm rot="832">
            <a:off x="4734721" y="3670368"/>
            <a:ext cx="37197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latin typeface="Calibri"/>
                <a:ea typeface="Calibri"/>
                <a:cs typeface="Calibri"/>
                <a:sym typeface="Calibri"/>
              </a:rPr>
              <a:t>Higher Weighted Average Speed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1257300" y="1678688"/>
            <a:ext cx="2247300" cy="716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Lower Speed =&gt; Higher Bike Traffi</a:t>
            </a:r>
            <a:r>
              <a:rPr lang="en-US"/>
              <a:t>c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6213575" y="4164088"/>
            <a:ext cx="2247300" cy="716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Higher Speed =&gt; Lower Bike Traffi</a:t>
            </a:r>
            <a:r>
              <a:rPr lang="en-US"/>
              <a:t>c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 rot="-5400000">
            <a:off x="-114300" y="3780225"/>
            <a:ext cx="1333500" cy="41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Bike Traffic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OLS Regression Results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0" y="1658620"/>
            <a:ext cx="4790440" cy="4409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390525" y="1992002"/>
            <a:ext cx="29259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Weighted Average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 can be a good predictor variable for </a:t>
            </a:r>
            <a:r>
              <a:rPr lang="en-US" b="1"/>
              <a:t>bike traffic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6267450" y="1886950"/>
            <a:ext cx="1190700" cy="187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6672300" y="5027025"/>
            <a:ext cx="381000" cy="22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Intersections with enough data were selected and analyzed for this project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looks like streets with bike lanes see more bike traffic than streets without </a:t>
            </a:r>
            <a:r>
              <a:rPr lang="en-US" baseline="30000"/>
              <a:t>*</a:t>
            </a:r>
            <a:endParaRPr baseline="30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General traffic is an important but not the only factor affecting bike traffic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Weighted Average speed correlated well with bike traffic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884100"/>
            <a:ext cx="86202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Future Direction and Recommendation</a:t>
            </a:r>
            <a:endParaRPr sz="3600"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010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An expanded dataset with linking identifier would allow for more thorough analysis and generate more accurate predictions.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Possible sources include ITD Open Data, Google Map, Local bikers etc.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Do facilities types/street characteristics predict the amount of bike traffic?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How does general traffic volume/speed limit and the bike volume correlate?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2566200" cy="48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450" y="838200"/>
            <a:ext cx="4194274" cy="539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Data: csv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TVCA bicycle counts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csv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22 sheets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2007-2019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35" y="1780525"/>
            <a:ext cx="2341716" cy="41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 idx="4294967295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Data: Overall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0" y="1782700"/>
            <a:ext cx="9020900" cy="38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Data: sheets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3588"/>
            <a:ext cx="8839197" cy="263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Data: dbf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GIS data From ACHD:</a:t>
            </a:r>
            <a:endParaRPr sz="2700"/>
          </a:p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Shapefile: geospatial vector data format for GIS software.</a:t>
            </a:r>
            <a:endParaRPr sz="2700"/>
          </a:p>
          <a:p>
            <a:pPr marL="9144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.shp</a:t>
            </a:r>
            <a:r>
              <a:rPr lang="en-US" sz="2700"/>
              <a:t> — shape format; the feature geometry itself</a:t>
            </a:r>
            <a:endParaRPr sz="2700"/>
          </a:p>
          <a:p>
            <a:pPr marL="9144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.shx</a:t>
            </a:r>
            <a:r>
              <a:rPr lang="en-US" sz="2700"/>
              <a:t> — shape index format; a positional index of the feature geometry to allow seeking forwards and backwards quickly</a:t>
            </a:r>
            <a:endParaRPr sz="2700"/>
          </a:p>
          <a:p>
            <a:pPr marL="9144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.dbf</a:t>
            </a:r>
            <a:r>
              <a:rPr lang="en-US" sz="2700"/>
              <a:t> — attribute format; columnar attributes for each shape, in dBase IV format</a:t>
            </a:r>
            <a:endParaRPr sz="2700"/>
          </a:p>
        </p:txBody>
      </p:sp>
      <p:sp>
        <p:nvSpPr>
          <p:cNvPr id="111" name="Google Shape;111;p20"/>
          <p:cNvSpPr/>
          <p:nvPr/>
        </p:nvSpPr>
        <p:spPr>
          <a:xfrm>
            <a:off x="1344325" y="4958400"/>
            <a:ext cx="7247700" cy="104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Data: dbf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Bike Lanes</a:t>
            </a:r>
            <a:endParaRPr sz="27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7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Functional classification </a:t>
            </a:r>
            <a:endParaRPr sz="27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Traffic counts</a:t>
            </a:r>
            <a:endParaRPr sz="27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7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824950"/>
            <a:ext cx="640079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14" y="5194250"/>
            <a:ext cx="7940777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275" y="2324775"/>
            <a:ext cx="7321461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4279700" y="2316550"/>
            <a:ext cx="418800" cy="59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887725" y="2296275"/>
            <a:ext cx="501900" cy="59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6565400" y="2296275"/>
            <a:ext cx="501900" cy="61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70100" y="3796450"/>
            <a:ext cx="994800" cy="59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717600" y="5194325"/>
            <a:ext cx="418800" cy="59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On-screen Show (4:3)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blank</vt:lpstr>
      <vt:lpstr>Treasure Valley Cycling Alliance(TVCA) Bike Count Data Analysis</vt:lpstr>
      <vt:lpstr>Introduction</vt:lpstr>
      <vt:lpstr>Problem Statement</vt:lpstr>
      <vt:lpstr>Data Collection</vt:lpstr>
      <vt:lpstr>Data: csv</vt:lpstr>
      <vt:lpstr>Data: Overall</vt:lpstr>
      <vt:lpstr>Data: sheets</vt:lpstr>
      <vt:lpstr>Data: dbf</vt:lpstr>
      <vt:lpstr>Data: dbf</vt:lpstr>
      <vt:lpstr>Distribution of Bike Counts</vt:lpstr>
      <vt:lpstr>RQ1: Bike lane Infrastructure and Bike Traffic</vt:lpstr>
      <vt:lpstr>Distribution of counts for the top 11 intersections over the years</vt:lpstr>
      <vt:lpstr>PowerPoint Presentation</vt:lpstr>
      <vt:lpstr>Adding Bike Lane Infrastructure to Bike Counts</vt:lpstr>
      <vt:lpstr>Adding Bike Lane Infrastructure to Bike Counts</vt:lpstr>
      <vt:lpstr>Bike lanes in Google Maps</vt:lpstr>
      <vt:lpstr>Initial Analysis</vt:lpstr>
      <vt:lpstr>                  General Traffic</vt:lpstr>
      <vt:lpstr>RQ2 : General traffic and Bike volume correlation </vt:lpstr>
      <vt:lpstr>Directions</vt:lpstr>
      <vt:lpstr>Challenge :  Intersection Speed Limit</vt:lpstr>
      <vt:lpstr> Challenge :  Intersection Speed Limit </vt:lpstr>
      <vt:lpstr>OLS Regression Results</vt:lpstr>
      <vt:lpstr>Conclusion</vt:lpstr>
      <vt:lpstr>Future Direction and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Valley Cycling Alliance(TVCA) Bike Count Data Analysis</dc:title>
  <cp:lastModifiedBy>Admini</cp:lastModifiedBy>
  <cp:revision>1</cp:revision>
  <dcterms:modified xsi:type="dcterms:W3CDTF">2019-12-19T15:24:33Z</dcterms:modified>
</cp:coreProperties>
</file>