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2d2216018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2d2216018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2d2216018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2d2216018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2d68925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2d68925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d689256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2d689256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2d2216018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2d2216018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2d2216018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2d2216018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d689256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2d689256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d2216018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2d2216018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2d2216018a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2d2216018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2d2216018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2d2216018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2d2216018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2d2216018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2d2216018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2d2216018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324d5b75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324d5b75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324d5b75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324d5b75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d2216018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d2216018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2d2216018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2d2216018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3a5b5e8d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a5b5e8d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a5b5e8d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a5b5e8d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a5b5e8d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a5b5e8d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3a5b5e8d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3a5b5e8d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a5b5e8d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3a5b5e8d9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 Chatbot Workshop</a:t>
            </a:r>
            <a:endParaRPr/>
          </a:p>
        </p:txBody>
      </p:sp>
      <p:sp>
        <p:nvSpPr>
          <p:cNvPr id="278" name="Google Shape;278;p13"/>
          <p:cNvSpPr txBox="1"/>
          <p:nvPr>
            <p:ph idx="1" type="subTitle"/>
          </p:nvPr>
        </p:nvSpPr>
        <p:spPr>
          <a:xfrm>
            <a:off x="824000" y="3596300"/>
            <a:ext cx="51603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for San Diego Mesa College CS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ChatGPT</a:t>
            </a:r>
            <a:endParaRPr/>
          </a:p>
        </p:txBody>
      </p:sp>
      <p:sp>
        <p:nvSpPr>
          <p:cNvPr id="330" name="Google Shape;330;p2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o</a:t>
            </a:r>
            <a:r>
              <a:rPr lang="en"/>
              <a:t>oooooh ahhhhhhhh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Developed by OpenAI based on the Generative Pre-trained Transformer (GPT) architecture.</a:t>
            </a:r>
            <a:endParaRPr/>
          </a:p>
          <a:p>
            <a:pPr indent="-298450" lvl="1" marL="914400" rtl="0" algn="l">
              <a:spcBef>
                <a:spcPts val="0"/>
              </a:spcBef>
              <a:spcAft>
                <a:spcPts val="0"/>
              </a:spcAft>
              <a:buSzPts val="1100"/>
              <a:buChar char="○"/>
            </a:pPr>
            <a:r>
              <a:rPr lang="en"/>
              <a:t>Type of neural network design optimized for understanding and generating human language.</a:t>
            </a:r>
            <a:endParaRPr/>
          </a:p>
          <a:p>
            <a:pPr indent="-311150" lvl="0" marL="457200" rtl="0" algn="l">
              <a:spcBef>
                <a:spcPts val="0"/>
              </a:spcBef>
              <a:spcAft>
                <a:spcPts val="0"/>
              </a:spcAft>
              <a:buSzPts val="1300"/>
              <a:buChar char="●"/>
            </a:pPr>
            <a:r>
              <a:rPr lang="en"/>
              <a:t>Trained on massive amounts of text data from the internet.</a:t>
            </a:r>
            <a:endParaRPr/>
          </a:p>
          <a:p>
            <a:pPr indent="-311150" lvl="0" marL="457200" rtl="0" algn="l">
              <a:spcBef>
                <a:spcPts val="0"/>
              </a:spcBef>
              <a:spcAft>
                <a:spcPts val="0"/>
              </a:spcAft>
              <a:buSzPts val="1300"/>
              <a:buChar char="●"/>
            </a:pPr>
            <a:r>
              <a:rPr lang="en"/>
              <a:t>Goal:</a:t>
            </a:r>
            <a:endParaRPr/>
          </a:p>
          <a:p>
            <a:pPr indent="-298450" lvl="1" marL="914400" rtl="0" algn="l">
              <a:spcBef>
                <a:spcPts val="0"/>
              </a:spcBef>
              <a:spcAft>
                <a:spcPts val="0"/>
              </a:spcAft>
              <a:buSzPts val="1100"/>
              <a:buChar char="○"/>
            </a:pPr>
            <a:r>
              <a:rPr lang="en"/>
              <a:t>Understand prompts and produce coherent, context-aware, and meaningful outputs.</a:t>
            </a:r>
            <a:endParaRPr/>
          </a:p>
        </p:txBody>
      </p:sp>
      <p:sp>
        <p:nvSpPr>
          <p:cNvPr id="336" name="Google Shape;33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ChatGPT?</a:t>
            </a:r>
            <a:endParaRPr/>
          </a:p>
        </p:txBody>
      </p:sp>
      <p:pic>
        <p:nvPicPr>
          <p:cNvPr id="337" name="Google Shape;337;p23"/>
          <p:cNvPicPr preferRelativeResize="0"/>
          <p:nvPr/>
        </p:nvPicPr>
        <p:blipFill>
          <a:blip r:embed="rId3">
            <a:alphaModFix/>
          </a:blip>
          <a:stretch>
            <a:fillRect/>
          </a:stretch>
        </p:blipFill>
        <p:spPr>
          <a:xfrm>
            <a:off x="5996075" y="296575"/>
            <a:ext cx="2000250" cy="142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ChatGPT Work?</a:t>
            </a:r>
            <a:endParaRPr/>
          </a:p>
        </p:txBody>
      </p:sp>
      <p:sp>
        <p:nvSpPr>
          <p:cNvPr id="343" name="Google Shape;34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Trains on huge datasets.</a:t>
            </a:r>
            <a:endParaRPr/>
          </a:p>
          <a:p>
            <a:pPr indent="-311150" lvl="0" marL="457200" rtl="0" algn="l">
              <a:spcBef>
                <a:spcPts val="0"/>
              </a:spcBef>
              <a:spcAft>
                <a:spcPts val="0"/>
              </a:spcAft>
              <a:buSzPts val="1300"/>
              <a:buChar char="●"/>
            </a:pPr>
            <a:r>
              <a:rPr lang="en"/>
              <a:t>Learns patterns, language structures, and associations.</a:t>
            </a:r>
            <a:endParaRPr/>
          </a:p>
        </p:txBody>
      </p:sp>
      <p:pic>
        <p:nvPicPr>
          <p:cNvPr id="344" name="Google Shape;344;p24"/>
          <p:cNvPicPr preferRelativeResize="0"/>
          <p:nvPr/>
        </p:nvPicPr>
        <p:blipFill>
          <a:blip r:embed="rId3">
            <a:alphaModFix/>
          </a:blip>
          <a:stretch>
            <a:fillRect/>
          </a:stretch>
        </p:blipFill>
        <p:spPr>
          <a:xfrm>
            <a:off x="4752325" y="2673200"/>
            <a:ext cx="4391675" cy="247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GenAI Useful for Chatbots?</a:t>
            </a:r>
            <a:endParaRPr/>
          </a:p>
        </p:txBody>
      </p:sp>
      <p:sp>
        <p:nvSpPr>
          <p:cNvPr id="350" name="Google Shape;350;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Natural Conversation Simulation</a:t>
            </a:r>
            <a:endParaRPr/>
          </a:p>
          <a:p>
            <a:pPr indent="-311150" lvl="0" marL="457200" rtl="0" algn="l">
              <a:spcBef>
                <a:spcPts val="0"/>
              </a:spcBef>
              <a:spcAft>
                <a:spcPts val="0"/>
              </a:spcAft>
              <a:buSzPts val="1300"/>
              <a:buChar char="●"/>
            </a:pPr>
            <a:r>
              <a:rPr lang="en"/>
              <a:t>Context-Aware Responses</a:t>
            </a:r>
            <a:endParaRPr/>
          </a:p>
          <a:p>
            <a:pPr indent="-311150" lvl="0" marL="457200" rtl="0" algn="l">
              <a:spcBef>
                <a:spcPts val="0"/>
              </a:spcBef>
              <a:spcAft>
                <a:spcPts val="0"/>
              </a:spcAft>
              <a:buSzPts val="1300"/>
              <a:buChar char="●"/>
            </a:pPr>
            <a:r>
              <a:rPr lang="en"/>
              <a:t>Scalable and Easily Deployable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Chatbot?</a:t>
            </a:r>
            <a:endParaRPr/>
          </a:p>
        </p:txBody>
      </p:sp>
      <p:sp>
        <p:nvSpPr>
          <p:cNvPr id="356" name="Google Shape;35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
            </a:r>
            <a:r>
              <a:rPr lang="en"/>
              <a:t>esigned to simulate conversations with humans.</a:t>
            </a:r>
            <a:endParaRPr/>
          </a:p>
          <a:p>
            <a:pPr indent="-311150" lvl="0" marL="457200" rtl="0" algn="l">
              <a:spcBef>
                <a:spcPts val="0"/>
              </a:spcBef>
              <a:spcAft>
                <a:spcPts val="0"/>
              </a:spcAft>
              <a:buSzPts val="1300"/>
              <a:buChar char="●"/>
            </a:pPr>
            <a:r>
              <a:rPr lang="en"/>
              <a:t>Types of Chatbots</a:t>
            </a:r>
            <a:endParaRPr/>
          </a:p>
          <a:p>
            <a:pPr indent="-298450" lvl="1" marL="914400" rtl="0" algn="l">
              <a:spcBef>
                <a:spcPts val="0"/>
              </a:spcBef>
              <a:spcAft>
                <a:spcPts val="0"/>
              </a:spcAft>
              <a:buSzPts val="1100"/>
              <a:buChar char="○"/>
            </a:pPr>
            <a:r>
              <a:rPr lang="en"/>
              <a:t>Rule-based Chatbots</a:t>
            </a:r>
            <a:endParaRPr/>
          </a:p>
          <a:p>
            <a:pPr indent="-298450" lvl="1" marL="914400" rtl="0" algn="l">
              <a:spcBef>
                <a:spcPts val="0"/>
              </a:spcBef>
              <a:spcAft>
                <a:spcPts val="0"/>
              </a:spcAft>
              <a:buSzPts val="1100"/>
              <a:buChar char="○"/>
            </a:pPr>
            <a:r>
              <a:rPr lang="en"/>
              <a:t>AI-Powered Chatbots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User Input</a:t>
            </a:r>
            <a:endParaRPr/>
          </a:p>
          <a:p>
            <a:pPr indent="-311150" lvl="0" marL="457200" rtl="0" algn="l">
              <a:spcBef>
                <a:spcPts val="0"/>
              </a:spcBef>
              <a:spcAft>
                <a:spcPts val="0"/>
              </a:spcAft>
              <a:buSzPts val="1300"/>
              <a:buAutoNum type="arabicPeriod"/>
            </a:pPr>
            <a:r>
              <a:rPr lang="en"/>
              <a:t>Processing</a:t>
            </a:r>
            <a:endParaRPr/>
          </a:p>
          <a:p>
            <a:pPr indent="-311150" lvl="0" marL="457200" rtl="0" algn="l">
              <a:spcBef>
                <a:spcPts val="0"/>
              </a:spcBef>
              <a:spcAft>
                <a:spcPts val="0"/>
              </a:spcAft>
              <a:buSzPts val="1300"/>
              <a:buAutoNum type="arabicPeriod"/>
            </a:pPr>
            <a:r>
              <a:rPr lang="en"/>
              <a:t>Response Generation</a:t>
            </a:r>
            <a:endParaRPr/>
          </a:p>
          <a:p>
            <a:pPr indent="-311150" lvl="0" marL="457200" rtl="0" algn="l">
              <a:spcBef>
                <a:spcPts val="0"/>
              </a:spcBef>
              <a:spcAft>
                <a:spcPts val="0"/>
              </a:spcAft>
              <a:buSzPts val="1300"/>
              <a:buAutoNum type="arabicPeriod"/>
            </a:pPr>
            <a:r>
              <a:rPr lang="en"/>
              <a:t>Output</a:t>
            </a:r>
            <a:endParaRPr/>
          </a:p>
        </p:txBody>
      </p:sp>
      <p:pic>
        <p:nvPicPr>
          <p:cNvPr id="357" name="Google Shape;357;p26"/>
          <p:cNvPicPr preferRelativeResize="0"/>
          <p:nvPr/>
        </p:nvPicPr>
        <p:blipFill>
          <a:blip r:embed="rId3">
            <a:alphaModFix/>
          </a:blip>
          <a:stretch>
            <a:fillRect/>
          </a:stretch>
        </p:blipFill>
        <p:spPr>
          <a:xfrm>
            <a:off x="4380175" y="0"/>
            <a:ext cx="51435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 API?</a:t>
            </a:r>
            <a:endParaRPr/>
          </a:p>
        </p:txBody>
      </p:sp>
      <p:sp>
        <p:nvSpPr>
          <p:cNvPr id="363" name="Google Shape;36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Definition: Application Programming Interface is a set of rules that allows two applications to communicate with each other. Acts as a bridge between systems or software.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a:t>
            </a:r>
            <a:r>
              <a:rPr lang="en"/>
              <a:t>hink of it this way…</a:t>
            </a:r>
            <a:endParaRPr/>
          </a:p>
        </p:txBody>
      </p:sp>
      <p:sp>
        <p:nvSpPr>
          <p:cNvPr id="369" name="Google Shape;369;p28"/>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1303800" y="2454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Access the </a:t>
            </a:r>
            <a:r>
              <a:rPr lang="en"/>
              <a:t>Gemini</a:t>
            </a:r>
            <a:r>
              <a:rPr lang="en"/>
              <a:t> API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Tkinter</a:t>
            </a:r>
            <a:endParaRPr/>
          </a:p>
        </p:txBody>
      </p:sp>
      <p:sp>
        <p:nvSpPr>
          <p:cNvPr id="380" name="Google Shape;380;p30"/>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a:t>
            </a:r>
            <a:r>
              <a:rPr lang="en"/>
              <a:t>oah so cool so magical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Tkinter?</a:t>
            </a:r>
            <a:endParaRPr/>
          </a:p>
        </p:txBody>
      </p:sp>
      <p:sp>
        <p:nvSpPr>
          <p:cNvPr id="386" name="Google Shape;386;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Python’s standard GUI (Graphical User Interface) library</a:t>
            </a:r>
            <a:endParaRPr/>
          </a:p>
          <a:p>
            <a:pPr indent="-311150" lvl="0" marL="457200" rtl="0" algn="l">
              <a:spcBef>
                <a:spcPts val="1200"/>
              </a:spcBef>
              <a:spcAft>
                <a:spcPts val="0"/>
              </a:spcAft>
              <a:buSzPts val="1300"/>
              <a:buChar char="●"/>
            </a:pPr>
            <a:r>
              <a:rPr lang="en"/>
              <a:t>It provides tools to create desktop applications with windows, buttons, labels, and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3558550" y="666750"/>
            <a:ext cx="1924050" cy="1905000"/>
          </a:xfrm>
          <a:prstGeom prst="rect">
            <a:avLst/>
          </a:prstGeom>
          <a:noFill/>
          <a:ln>
            <a:noFill/>
          </a:ln>
        </p:spPr>
      </p:pic>
      <p:sp>
        <p:nvSpPr>
          <p:cNvPr id="284" name="Google Shape;284;p14"/>
          <p:cNvSpPr txBox="1"/>
          <p:nvPr/>
        </p:nvSpPr>
        <p:spPr>
          <a:xfrm>
            <a:off x="2818050" y="3071125"/>
            <a:ext cx="350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Nunito"/>
                <a:ea typeface="Nunito"/>
                <a:cs typeface="Nunito"/>
                <a:sym typeface="Nunito"/>
              </a:rPr>
              <a:t>linkedin.com/in/aaroncayanan</a:t>
            </a:r>
            <a:endParaRPr b="1" sz="1900">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t>
            </a:r>
            <a:r>
              <a:rPr lang="en"/>
              <a:t>uilding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CHALLENGE TIME</a:t>
            </a:r>
            <a:endParaRPr/>
          </a:p>
        </p:txBody>
      </p:sp>
      <p:sp>
        <p:nvSpPr>
          <p:cNvPr id="397" name="Google Shape;397;p3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Challenge: Make it your own!</a:t>
            </a:r>
            <a:endParaRPr/>
          </a:p>
        </p:txBody>
      </p:sp>
      <p:sp>
        <p:nvSpPr>
          <p:cNvPr id="403" name="Google Shape;403;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Right now, this chatbot works — but it doesn’t have much personality. Your challenge is to add your own creative twist to either the main chat window or the response window. Make it more fun, more useful, or more you. There are no wrong answers!</a:t>
            </a:r>
            <a:endParaRPr/>
          </a:p>
          <a:p>
            <a:pPr indent="0" lvl="0" marL="0" rtl="0" algn="l">
              <a:spcBef>
                <a:spcPts val="1200"/>
              </a:spcBef>
              <a:spcAft>
                <a:spcPts val="0"/>
              </a:spcAft>
              <a:buNone/>
            </a:pPr>
            <a:r>
              <a:rPr lang="en"/>
              <a:t>IDEAS</a:t>
            </a:r>
            <a:endParaRPr/>
          </a:p>
          <a:p>
            <a:pPr indent="-311150" lvl="0" marL="457200" rtl="0" algn="l">
              <a:spcBef>
                <a:spcPts val="1200"/>
              </a:spcBef>
              <a:spcAft>
                <a:spcPts val="0"/>
              </a:spcAft>
              <a:buSzPts val="1300"/>
              <a:buChar char="●"/>
            </a:pPr>
            <a:r>
              <a:rPr lang="en"/>
              <a:t>Change the theme- make it space themed, old western, anything else you think is cool</a:t>
            </a:r>
            <a:endParaRPr/>
          </a:p>
          <a:p>
            <a:pPr indent="-298450" lvl="1" marL="914400" rtl="0" algn="l">
              <a:spcBef>
                <a:spcPts val="0"/>
              </a:spcBef>
              <a:spcAft>
                <a:spcPts val="0"/>
              </a:spcAft>
              <a:buSzPts val="1100"/>
              <a:buChar char="○"/>
            </a:pPr>
            <a:r>
              <a:rPr lang="en"/>
              <a:t>Change colors, fonts, window titles</a:t>
            </a:r>
            <a:endParaRPr/>
          </a:p>
          <a:p>
            <a:pPr indent="-311150" lvl="0" marL="457200" rtl="0" algn="l">
              <a:spcBef>
                <a:spcPts val="0"/>
              </a:spcBef>
              <a:spcAft>
                <a:spcPts val="0"/>
              </a:spcAft>
              <a:buSzPts val="1300"/>
              <a:buChar char="●"/>
            </a:pPr>
            <a:r>
              <a:rPr lang="en"/>
              <a:t>Show a random fun fact or a joke whenever a window opens</a:t>
            </a:r>
            <a:endParaRPr/>
          </a:p>
          <a:p>
            <a:pPr indent="-311150" lvl="0" marL="457200" rtl="0" algn="l">
              <a:spcBef>
                <a:spcPts val="0"/>
              </a:spcBef>
              <a:spcAft>
                <a:spcPts val="0"/>
              </a:spcAft>
              <a:buSzPts val="1300"/>
              <a:buChar char="●"/>
            </a:pPr>
            <a:r>
              <a:rPr lang="en"/>
              <a:t>Add a secret easter egg</a:t>
            </a:r>
            <a:endParaRPr/>
          </a:p>
          <a:p>
            <a:pPr indent="-311150" lvl="0" marL="457200" rtl="0" algn="l">
              <a:spcBef>
                <a:spcPts val="0"/>
              </a:spcBef>
              <a:spcAft>
                <a:spcPts val="0"/>
              </a:spcAft>
              <a:buSzPts val="1300"/>
              <a:buChar char="●"/>
            </a:pPr>
            <a:r>
              <a:rPr lang="en"/>
              <a:t>Give your bot personality!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4294967295" type="body"/>
          </p:nvPr>
        </p:nvSpPr>
        <p:spPr>
          <a:xfrm>
            <a:off x="982650" y="432750"/>
            <a:ext cx="7178700" cy="427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Introduction to GenAI</a:t>
            </a:r>
            <a:endParaRPr b="1" sz="2500">
              <a:solidFill>
                <a:schemeClr val="lt1"/>
              </a:solidFill>
            </a:endParaRPr>
          </a:p>
          <a:p>
            <a:pPr indent="0" lvl="0" marL="0" rtl="0" algn="ctr">
              <a:spcBef>
                <a:spcPts val="1200"/>
              </a:spcBef>
              <a:spcAft>
                <a:spcPts val="0"/>
              </a:spcAft>
              <a:buNone/>
            </a:pPr>
            <a:r>
              <a:t/>
            </a:r>
            <a:endParaRPr b="1" sz="2500">
              <a:solidFill>
                <a:schemeClr val="lt1"/>
              </a:solidFill>
            </a:endParaRPr>
          </a:p>
          <a:p>
            <a:pPr indent="0" lvl="0" marL="0" rtl="0" algn="ctr">
              <a:spcBef>
                <a:spcPts val="1200"/>
              </a:spcBef>
              <a:spcAft>
                <a:spcPts val="0"/>
              </a:spcAft>
              <a:buNone/>
            </a:pPr>
            <a:r>
              <a:rPr b="1" lang="en" sz="2500">
                <a:solidFill>
                  <a:schemeClr val="lt1"/>
                </a:solidFill>
              </a:rPr>
              <a:t>Building a chatbot with Python</a:t>
            </a:r>
            <a:endParaRPr b="1" sz="2500">
              <a:solidFill>
                <a:schemeClr val="lt1"/>
              </a:solidFill>
            </a:endParaRPr>
          </a:p>
          <a:p>
            <a:pPr indent="0" lvl="0" marL="0" rtl="0" algn="ctr">
              <a:spcBef>
                <a:spcPts val="1200"/>
              </a:spcBef>
              <a:spcAft>
                <a:spcPts val="0"/>
              </a:spcAft>
              <a:buNone/>
            </a:pPr>
            <a:r>
              <a:t/>
            </a:r>
            <a:endParaRPr b="1" sz="2500">
              <a:solidFill>
                <a:schemeClr val="lt1"/>
              </a:solidFill>
            </a:endParaRPr>
          </a:p>
          <a:p>
            <a:pPr indent="0" lvl="0" marL="0" rtl="0" algn="ctr">
              <a:spcBef>
                <a:spcPts val="1200"/>
              </a:spcBef>
              <a:spcAft>
                <a:spcPts val="0"/>
              </a:spcAft>
              <a:buNone/>
            </a:pPr>
            <a:r>
              <a:rPr b="1" lang="en" sz="2500">
                <a:solidFill>
                  <a:schemeClr val="lt1"/>
                </a:solidFill>
              </a:rPr>
              <a:t>Improving Design with Figma</a:t>
            </a:r>
            <a:endParaRPr b="1" sz="2500">
              <a:solidFill>
                <a:schemeClr val="lt1"/>
              </a:solidFill>
            </a:endParaRPr>
          </a:p>
          <a:p>
            <a:pPr indent="0" lvl="0" marL="0" rtl="0" algn="ctr">
              <a:spcBef>
                <a:spcPts val="1200"/>
              </a:spcBef>
              <a:spcAft>
                <a:spcPts val="0"/>
              </a:spcAft>
              <a:buNone/>
            </a:pPr>
            <a:r>
              <a:t/>
            </a:r>
            <a:endParaRPr b="1" sz="2500">
              <a:solidFill>
                <a:schemeClr val="lt1"/>
              </a:solidFill>
            </a:endParaRPr>
          </a:p>
          <a:p>
            <a:pPr indent="0" lvl="0" marL="0" rtl="0" algn="ctr">
              <a:spcBef>
                <a:spcPts val="1200"/>
              </a:spcBef>
              <a:spcAft>
                <a:spcPts val="1200"/>
              </a:spcAft>
              <a:buNone/>
            </a:pPr>
            <a:r>
              <a:rPr b="1" lang="en" sz="2500">
                <a:solidFill>
                  <a:schemeClr val="lt1"/>
                </a:solidFill>
              </a:rPr>
              <a:t>Final version using React and Flask</a:t>
            </a:r>
            <a:endParaRPr b="1" sz="2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Generative AI</a:t>
            </a:r>
            <a:endParaRPr/>
          </a:p>
        </p:txBody>
      </p:sp>
      <p:sp>
        <p:nvSpPr>
          <p:cNvPr id="300" name="Google Shape;300;p17"/>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a:t>
            </a:r>
            <a:r>
              <a:rPr lang="en"/>
              <a:t>hat is it woah omg wows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GenAI?</a:t>
            </a:r>
            <a:endParaRPr/>
          </a:p>
        </p:txBody>
      </p:sp>
      <p:sp>
        <p:nvSpPr>
          <p:cNvPr id="306" name="Google Shape;306;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Type of artificial intelligence that creates new content based on patterns from existing data.</a:t>
            </a:r>
            <a:endParaRPr/>
          </a:p>
          <a:p>
            <a:pPr indent="-298450" lvl="1" marL="914400" rtl="0" algn="l">
              <a:spcBef>
                <a:spcPts val="0"/>
              </a:spcBef>
              <a:spcAft>
                <a:spcPts val="0"/>
              </a:spcAft>
              <a:buSzPts val="1100"/>
              <a:buChar char="○"/>
            </a:pPr>
            <a:r>
              <a:rPr lang="en"/>
              <a:t>Text, images, music.</a:t>
            </a:r>
            <a:endParaRPr/>
          </a:p>
          <a:p>
            <a:pPr indent="-311150" lvl="0" marL="457200" rtl="0" algn="l">
              <a:spcBef>
                <a:spcPts val="0"/>
              </a:spcBef>
              <a:spcAft>
                <a:spcPts val="0"/>
              </a:spcAft>
              <a:buSzPts val="1300"/>
              <a:buChar char="●"/>
            </a:pPr>
            <a:r>
              <a:rPr lang="en"/>
              <a:t>Trained on large datasets, learns patterns, style, structures.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it Important?</a:t>
            </a:r>
            <a:endParaRPr/>
          </a:p>
        </p:txBody>
      </p:sp>
      <p:sp>
        <p:nvSpPr>
          <p:cNvPr id="312" name="Google Shape;312;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Content Generation - scripts, articles, etc.</a:t>
            </a:r>
            <a:endParaRPr/>
          </a:p>
          <a:p>
            <a:pPr indent="-311150" lvl="0" marL="457200" rtl="0" algn="l">
              <a:spcBef>
                <a:spcPts val="0"/>
              </a:spcBef>
              <a:spcAft>
                <a:spcPts val="0"/>
              </a:spcAft>
              <a:buSzPts val="1300"/>
              <a:buChar char="●"/>
            </a:pPr>
            <a:r>
              <a:rPr lang="en"/>
              <a:t>Homework Help - math, coding, etc.</a:t>
            </a:r>
            <a:endParaRPr/>
          </a:p>
          <a:p>
            <a:pPr indent="-311150" lvl="0" marL="457200" rtl="0" algn="l">
              <a:spcBef>
                <a:spcPts val="0"/>
              </a:spcBef>
              <a:spcAft>
                <a:spcPts val="0"/>
              </a:spcAft>
              <a:buSzPts val="1300"/>
              <a:buChar char="●"/>
            </a:pPr>
            <a:r>
              <a:rPr lang="en"/>
              <a:t>Allows for innovation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&amp; Ethical Considerations</a:t>
            </a:r>
            <a:endParaRPr/>
          </a:p>
        </p:txBody>
      </p:sp>
      <p:sp>
        <p:nvSpPr>
          <p:cNvPr id="318" name="Google Shape;318;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Bias &amp; Fairness - AI models learn from human-created data, which can contain biases.</a:t>
            </a:r>
            <a:endParaRPr/>
          </a:p>
          <a:p>
            <a:pPr indent="-298450" lvl="1" marL="914400" rtl="0" algn="l">
              <a:spcBef>
                <a:spcPts val="0"/>
              </a:spcBef>
              <a:spcAft>
                <a:spcPts val="0"/>
              </a:spcAft>
              <a:buSzPts val="1100"/>
              <a:buChar char="○"/>
            </a:pPr>
            <a:r>
              <a:rPr lang="en"/>
              <a:t>biased outputs</a:t>
            </a:r>
            <a:endParaRPr/>
          </a:p>
          <a:p>
            <a:pPr indent="-311150" lvl="0" marL="457200" rtl="0" algn="l">
              <a:spcBef>
                <a:spcPts val="0"/>
              </a:spcBef>
              <a:spcAft>
                <a:spcPts val="0"/>
              </a:spcAft>
              <a:buSzPts val="1300"/>
              <a:buChar char="●"/>
            </a:pPr>
            <a:r>
              <a:rPr lang="en"/>
              <a:t>Copyright &amp; Intellectual Property Concerns</a:t>
            </a:r>
            <a:endParaRPr/>
          </a:p>
          <a:p>
            <a:pPr indent="-298450" lvl="1" marL="914400" rtl="0" algn="l">
              <a:spcBef>
                <a:spcPts val="0"/>
              </a:spcBef>
              <a:spcAft>
                <a:spcPts val="0"/>
              </a:spcAft>
              <a:buSzPts val="1100"/>
              <a:buChar char="○"/>
            </a:pPr>
            <a:r>
              <a:rPr lang="en"/>
              <a:t>often trained on copyrighted materials without explicit permission.</a:t>
            </a:r>
            <a:endParaRPr/>
          </a:p>
          <a:p>
            <a:pPr indent="-311150" lvl="0" marL="457200" rtl="0" algn="l">
              <a:spcBef>
                <a:spcPts val="0"/>
              </a:spcBef>
              <a:spcAft>
                <a:spcPts val="0"/>
              </a:spcAft>
              <a:buSzPts val="1300"/>
              <a:buChar char="●"/>
            </a:pPr>
            <a:r>
              <a:rPr lang="en"/>
              <a:t>Deepfakes &amp; Misinformation</a:t>
            </a:r>
            <a:endParaRPr/>
          </a:p>
          <a:p>
            <a:pPr indent="-298450" lvl="1" marL="914400" rtl="0" algn="l">
              <a:spcBef>
                <a:spcPts val="0"/>
              </a:spcBef>
              <a:spcAft>
                <a:spcPts val="0"/>
              </a:spcAft>
              <a:buSzPts val="1100"/>
              <a:buChar char="○"/>
            </a:pPr>
            <a:r>
              <a:rPr lang="en"/>
              <a:t>can be misused for spam, fraud, and automated plagiarism.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we do?</a:t>
            </a:r>
            <a:endParaRPr/>
          </a:p>
        </p:txBody>
      </p:sp>
      <p:sp>
        <p:nvSpPr>
          <p:cNvPr id="324" name="Google Shape;32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AI is a Collaborator, Not a Replacement</a:t>
            </a:r>
            <a:endParaRPr/>
          </a:p>
          <a:p>
            <a:pPr indent="-298450" lvl="1" marL="914400" rtl="0" algn="l">
              <a:spcBef>
                <a:spcPts val="0"/>
              </a:spcBef>
              <a:spcAft>
                <a:spcPts val="0"/>
              </a:spcAft>
              <a:buSzPts val="1100"/>
              <a:buChar char="○"/>
            </a:pPr>
            <a:r>
              <a:rPr lang="en"/>
              <a:t>meant to assist, not replace, human creativity.</a:t>
            </a:r>
            <a:endParaRPr/>
          </a:p>
          <a:p>
            <a:pPr indent="-311150" lvl="0" marL="457200" rtl="0" algn="l">
              <a:spcBef>
                <a:spcPts val="0"/>
              </a:spcBef>
              <a:spcAft>
                <a:spcPts val="0"/>
              </a:spcAft>
              <a:buSzPts val="1300"/>
              <a:buChar char="●"/>
            </a:pPr>
            <a:r>
              <a:rPr lang="en"/>
              <a:t>AI is Creating New Opportunities</a:t>
            </a:r>
            <a:endParaRPr/>
          </a:p>
          <a:p>
            <a:pPr indent="-298450" lvl="1" marL="914400" rtl="0" algn="l">
              <a:spcBef>
                <a:spcPts val="0"/>
              </a:spcBef>
              <a:spcAft>
                <a:spcPts val="0"/>
              </a:spcAft>
              <a:buSzPts val="1100"/>
              <a:buChar char="○"/>
            </a:pPr>
            <a:r>
              <a:rPr lang="en"/>
              <a:t>reshaping industries and creating new career paths.</a:t>
            </a:r>
            <a:endParaRPr/>
          </a:p>
          <a:p>
            <a:pPr indent="-298450" lvl="1" marL="914400" rtl="0" algn="l">
              <a:spcBef>
                <a:spcPts val="0"/>
              </a:spcBef>
              <a:spcAft>
                <a:spcPts val="0"/>
              </a:spcAft>
              <a:buSzPts val="1100"/>
              <a:buChar char="○"/>
            </a:pPr>
            <a:r>
              <a:rPr lang="en"/>
              <a:t>Prompt Engineering / Applied AI</a:t>
            </a:r>
            <a:endParaRPr/>
          </a:p>
          <a:p>
            <a:pPr indent="-311150" lvl="0" marL="457200" rtl="0" algn="l">
              <a:spcBef>
                <a:spcPts val="0"/>
              </a:spcBef>
              <a:spcAft>
                <a:spcPts val="0"/>
              </a:spcAft>
              <a:buSzPts val="1300"/>
              <a:buChar char="●"/>
            </a:pPr>
            <a:r>
              <a:rPr lang="en"/>
              <a:t>AI is Here to Help, Not to Take Over</a:t>
            </a:r>
            <a:endParaRPr/>
          </a:p>
          <a:p>
            <a:pPr indent="-298450" lvl="1" marL="914400" rtl="0" algn="l">
              <a:spcBef>
                <a:spcPts val="0"/>
              </a:spcBef>
              <a:spcAft>
                <a:spcPts val="0"/>
              </a:spcAft>
              <a:buSzPts val="1100"/>
              <a:buChar char="○"/>
            </a:pPr>
            <a:r>
              <a:rPr lang="en"/>
              <a:t>Generative AI is a tool that amplifies human creativity, productivity, and innovation.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