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7" r:id="rId2"/>
    <p:sldId id="316" r:id="rId3"/>
    <p:sldId id="290" r:id="rId4"/>
    <p:sldId id="283" r:id="rId5"/>
    <p:sldId id="292" r:id="rId6"/>
    <p:sldId id="293" r:id="rId7"/>
    <p:sldId id="294" r:id="rId8"/>
    <p:sldId id="296" r:id="rId9"/>
    <p:sldId id="284" r:id="rId10"/>
    <p:sldId id="305" r:id="rId11"/>
    <p:sldId id="286" r:id="rId12"/>
    <p:sldId id="299" r:id="rId13"/>
    <p:sldId id="300" r:id="rId14"/>
    <p:sldId id="304" r:id="rId15"/>
    <p:sldId id="298" r:id="rId16"/>
    <p:sldId id="297" r:id="rId17"/>
    <p:sldId id="306" r:id="rId18"/>
    <p:sldId id="307" r:id="rId19"/>
    <p:sldId id="308" r:id="rId20"/>
    <p:sldId id="309" r:id="rId21"/>
    <p:sldId id="310" r:id="rId22"/>
    <p:sldId id="311" r:id="rId23"/>
    <p:sldId id="315" r:id="rId24"/>
    <p:sldId id="312" r:id="rId25"/>
    <p:sldId id="313" r:id="rId26"/>
    <p:sldId id="276" r:id="rId27"/>
    <p:sldId id="277" r:id="rId28"/>
    <p:sldId id="31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63B38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2" autoAdjust="0"/>
    <p:restoredTop sz="65350" autoAdjust="0"/>
  </p:normalViewPr>
  <p:slideViewPr>
    <p:cSldViewPr snapToGrid="0">
      <p:cViewPr varScale="1">
        <p:scale>
          <a:sx n="48" d="100"/>
          <a:sy n="48" d="100"/>
        </p:scale>
        <p:origin x="1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SERCS\Desktop\GateKeeper%2029-9-2015\Second_Submission_to_Bioinformatics_Jan2017\mrfast_with_GateKeep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ur%20Mohammed\Desktop\With_Without_Pre-align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ur%20Mohammed\Desktop\With_Without_Pre-align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Sheet1!$G$10</c:f>
              <c:strCache>
                <c:ptCount val="1"/>
                <c:pt idx="0">
                  <c:v>Time (sec)</c:v>
                </c:pt>
              </c:strCache>
            </c:strRef>
          </c:tx>
          <c:explosion val="6"/>
          <c:dPt>
            <c:idx val="0"/>
            <c:bubble3D val="0"/>
            <c:explosion val="14"/>
            <c:spPr>
              <a:gradFill rotWithShape="1">
                <a:gsLst>
                  <a:gs pos="0">
                    <a:schemeClr val="accent1">
                      <a:tint val="65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65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65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65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0.24651926105454391"/>
                  <c:y val="-1.44550715952816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105479002624666"/>
                      <c:h val="0.271805531562251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36924811762806353"/>
                  <c:y val="3.4500131836487744E-2"/>
                </c:manualLayout>
              </c:layout>
              <c:tx>
                <c:rich>
                  <a:bodyPr/>
                  <a:lstStyle/>
                  <a:p>
                    <a:r>
                      <a:rPr lang="en-US" b="0" dirty="0">
                        <a:solidFill>
                          <a:schemeClr val="tx1"/>
                        </a:solidFill>
                        <a:effectLst/>
                      </a:rPr>
                      <a:t>Read Verification
</a:t>
                    </a:r>
                    <a:fld id="{ACE13563-F57D-4797-B37A-2A9786FDDB9F}" type="PERCENTAGE">
                      <a:rPr lang="en-US" b="0">
                        <a:solidFill>
                          <a:schemeClr val="tx1"/>
                        </a:solidFill>
                        <a:effectLst/>
                      </a:rPr>
                      <a:pPr/>
                      <a:t>[PERCENTAGE]</a:t>
                    </a:fld>
                    <a:endParaRPr lang="en-US" b="0" dirty="0">
                      <a:solidFill>
                        <a:schemeClr val="tx1"/>
                      </a:solidFill>
                      <a:effectLst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502201114968911"/>
                      <c:h val="0.18850156070331758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18850453686134078"/>
                  <c:y val="-4.888180757298590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3055555555555"/>
                      <c:h val="0.25050824076090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/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Sheet1!$F$11:$F$13</c:f>
              <c:strCache>
                <c:ptCount val="3"/>
                <c:pt idx="0">
                  <c:v>candidate alignment locations (CAL)</c:v>
                </c:pt>
                <c:pt idx="1">
                  <c:v>SIMD banded Levenshtein edit distance</c:v>
                </c:pt>
                <c:pt idx="2">
                  <c:v>SAM printing</c:v>
                </c:pt>
              </c:strCache>
            </c:strRef>
          </c:cat>
          <c:val>
            <c:numRef>
              <c:f>Sheet1!$G$11:$G$13</c:f>
              <c:numCache>
                <c:formatCode>_(* #,##0.00_);_(* \(#,##0.00\);_(* "-"??_);_(@_)</c:formatCode>
                <c:ptCount val="3"/>
                <c:pt idx="0">
                  <c:v>3738.88</c:v>
                </c:pt>
                <c:pt idx="1">
                  <c:v>81368.094525727502</c:v>
                </c:pt>
                <c:pt idx="2">
                  <c:v>2269.8754742724996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83245844269466"/>
          <c:y val="3.6772171539979484E-2"/>
          <c:w val="0.86488976377952753"/>
          <c:h val="0.76136378767229773"/>
        </c:manualLayout>
      </c:layout>
      <c:lineChart>
        <c:grouping val="standar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Total processing time without pre-alignment (sec)</c:v>
                </c:pt>
              </c:strCache>
            </c:strRef>
          </c:tx>
          <c:spPr>
            <a:ln w="5715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multiLvlStrRef>
              <c:f>Sheet2!$B$2:$C$41</c:f>
              <c:multiLvlStrCache>
                <c:ptCount val="40"/>
                <c:lvl>
                  <c:pt idx="0">
                    <c:v>100%</c:v>
                  </c:pt>
                  <c:pt idx="1">
                    <c:v>80%</c:v>
                  </c:pt>
                  <c:pt idx="2">
                    <c:v>60%</c:v>
                  </c:pt>
                  <c:pt idx="3">
                    <c:v>40%</c:v>
                  </c:pt>
                  <c:pt idx="4">
                    <c:v>20%</c:v>
                  </c:pt>
                  <c:pt idx="5">
                    <c:v>100%</c:v>
                  </c:pt>
                  <c:pt idx="6">
                    <c:v>80%</c:v>
                  </c:pt>
                  <c:pt idx="7">
                    <c:v>60%</c:v>
                  </c:pt>
                  <c:pt idx="8">
                    <c:v>40%</c:v>
                  </c:pt>
                  <c:pt idx="9">
                    <c:v>20%</c:v>
                  </c:pt>
                  <c:pt idx="10">
                    <c:v>100%</c:v>
                  </c:pt>
                  <c:pt idx="11">
                    <c:v>80%</c:v>
                  </c:pt>
                  <c:pt idx="12">
                    <c:v>60%</c:v>
                  </c:pt>
                  <c:pt idx="13">
                    <c:v>40%</c:v>
                  </c:pt>
                  <c:pt idx="14">
                    <c:v>20%</c:v>
                  </c:pt>
                  <c:pt idx="15">
                    <c:v>100%</c:v>
                  </c:pt>
                  <c:pt idx="16">
                    <c:v>80%</c:v>
                  </c:pt>
                  <c:pt idx="17">
                    <c:v>60%</c:v>
                  </c:pt>
                  <c:pt idx="18">
                    <c:v>40%</c:v>
                  </c:pt>
                  <c:pt idx="19">
                    <c:v>20%</c:v>
                  </c:pt>
                  <c:pt idx="20">
                    <c:v>100%</c:v>
                  </c:pt>
                  <c:pt idx="21">
                    <c:v>80%</c:v>
                  </c:pt>
                  <c:pt idx="22">
                    <c:v>60%</c:v>
                  </c:pt>
                  <c:pt idx="23">
                    <c:v>40%</c:v>
                  </c:pt>
                  <c:pt idx="24">
                    <c:v>20%</c:v>
                  </c:pt>
                  <c:pt idx="25">
                    <c:v>100%</c:v>
                  </c:pt>
                  <c:pt idx="26">
                    <c:v>80%</c:v>
                  </c:pt>
                  <c:pt idx="27">
                    <c:v>60%</c:v>
                  </c:pt>
                  <c:pt idx="28">
                    <c:v>40%</c:v>
                  </c:pt>
                  <c:pt idx="29">
                    <c:v>20%</c:v>
                  </c:pt>
                  <c:pt idx="30">
                    <c:v>100%</c:v>
                  </c:pt>
                  <c:pt idx="31">
                    <c:v>80%</c:v>
                  </c:pt>
                  <c:pt idx="32">
                    <c:v>60%</c:v>
                  </c:pt>
                  <c:pt idx="33">
                    <c:v>40%</c:v>
                  </c:pt>
                  <c:pt idx="34">
                    <c:v>20%</c:v>
                  </c:pt>
                  <c:pt idx="35">
                    <c:v>100%</c:v>
                  </c:pt>
                  <c:pt idx="36">
                    <c:v>80%</c:v>
                  </c:pt>
                  <c:pt idx="37">
                    <c:v>60%</c:v>
                  </c:pt>
                  <c:pt idx="38">
                    <c:v>40%</c:v>
                  </c:pt>
                  <c:pt idx="39">
                    <c:v>20%</c:v>
                  </c:pt>
                </c:lvl>
                <c:lvl>
                  <c:pt idx="0">
                    <c:v>2x</c:v>
                  </c:pt>
                  <c:pt idx="5">
                    <c:v>4x</c:v>
                  </c:pt>
                  <c:pt idx="10">
                    <c:v>8x</c:v>
                  </c:pt>
                  <c:pt idx="15">
                    <c:v>16x</c:v>
                  </c:pt>
                  <c:pt idx="20">
                    <c:v>32x</c:v>
                  </c:pt>
                  <c:pt idx="25">
                    <c:v>64x</c:v>
                  </c:pt>
                  <c:pt idx="30">
                    <c:v>128x</c:v>
                  </c:pt>
                  <c:pt idx="35">
                    <c:v>256x</c:v>
                  </c:pt>
                </c:lvl>
              </c:multiLvlStrCache>
            </c:multiLvlStrRef>
          </c:cat>
          <c:val>
            <c:numRef>
              <c:f>Sheet2!$D$2:$D$41</c:f>
              <c:numCache>
                <c:formatCode>General</c:formatCode>
                <c:ptCount val="40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10000</c:v>
                </c:pt>
                <c:pt idx="8">
                  <c:v>10000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  <c:pt idx="12">
                  <c:v>10000</c:v>
                </c:pt>
                <c:pt idx="13">
                  <c:v>10000</c:v>
                </c:pt>
                <c:pt idx="14">
                  <c:v>10000</c:v>
                </c:pt>
                <c:pt idx="15">
                  <c:v>10000</c:v>
                </c:pt>
                <c:pt idx="16">
                  <c:v>10000</c:v>
                </c:pt>
                <c:pt idx="17">
                  <c:v>10000</c:v>
                </c:pt>
                <c:pt idx="18">
                  <c:v>10000</c:v>
                </c:pt>
                <c:pt idx="19">
                  <c:v>10000</c:v>
                </c:pt>
                <c:pt idx="20">
                  <c:v>10000</c:v>
                </c:pt>
                <c:pt idx="21">
                  <c:v>10000</c:v>
                </c:pt>
                <c:pt idx="22">
                  <c:v>10000</c:v>
                </c:pt>
                <c:pt idx="23">
                  <c:v>10000</c:v>
                </c:pt>
                <c:pt idx="24">
                  <c:v>10000</c:v>
                </c:pt>
                <c:pt idx="25">
                  <c:v>10000</c:v>
                </c:pt>
                <c:pt idx="26">
                  <c:v>10000</c:v>
                </c:pt>
                <c:pt idx="27">
                  <c:v>10000</c:v>
                </c:pt>
                <c:pt idx="28">
                  <c:v>10000</c:v>
                </c:pt>
                <c:pt idx="29">
                  <c:v>10000</c:v>
                </c:pt>
                <c:pt idx="30">
                  <c:v>10000</c:v>
                </c:pt>
                <c:pt idx="31">
                  <c:v>10000</c:v>
                </c:pt>
                <c:pt idx="32">
                  <c:v>10000</c:v>
                </c:pt>
                <c:pt idx="33">
                  <c:v>10000</c:v>
                </c:pt>
                <c:pt idx="34">
                  <c:v>10000</c:v>
                </c:pt>
                <c:pt idx="35">
                  <c:v>10000</c:v>
                </c:pt>
                <c:pt idx="36">
                  <c:v>10000</c:v>
                </c:pt>
                <c:pt idx="37">
                  <c:v>10000</c:v>
                </c:pt>
                <c:pt idx="38">
                  <c:v>10000</c:v>
                </c:pt>
                <c:pt idx="39">
                  <c:v>10000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Total processing time with pre-alignment (sec)</c:v>
                </c:pt>
              </c:strCache>
            </c:strRef>
          </c:tx>
          <c:spPr>
            <a:ln w="571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Sheet2!$B$2:$C$41</c:f>
              <c:multiLvlStrCache>
                <c:ptCount val="40"/>
                <c:lvl>
                  <c:pt idx="0">
                    <c:v>100%</c:v>
                  </c:pt>
                  <c:pt idx="1">
                    <c:v>80%</c:v>
                  </c:pt>
                  <c:pt idx="2">
                    <c:v>60%</c:v>
                  </c:pt>
                  <c:pt idx="3">
                    <c:v>40%</c:v>
                  </c:pt>
                  <c:pt idx="4">
                    <c:v>20%</c:v>
                  </c:pt>
                  <c:pt idx="5">
                    <c:v>100%</c:v>
                  </c:pt>
                  <c:pt idx="6">
                    <c:v>80%</c:v>
                  </c:pt>
                  <c:pt idx="7">
                    <c:v>60%</c:v>
                  </c:pt>
                  <c:pt idx="8">
                    <c:v>40%</c:v>
                  </c:pt>
                  <c:pt idx="9">
                    <c:v>20%</c:v>
                  </c:pt>
                  <c:pt idx="10">
                    <c:v>100%</c:v>
                  </c:pt>
                  <c:pt idx="11">
                    <c:v>80%</c:v>
                  </c:pt>
                  <c:pt idx="12">
                    <c:v>60%</c:v>
                  </c:pt>
                  <c:pt idx="13">
                    <c:v>40%</c:v>
                  </c:pt>
                  <c:pt idx="14">
                    <c:v>20%</c:v>
                  </c:pt>
                  <c:pt idx="15">
                    <c:v>100%</c:v>
                  </c:pt>
                  <c:pt idx="16">
                    <c:v>80%</c:v>
                  </c:pt>
                  <c:pt idx="17">
                    <c:v>60%</c:v>
                  </c:pt>
                  <c:pt idx="18">
                    <c:v>40%</c:v>
                  </c:pt>
                  <c:pt idx="19">
                    <c:v>20%</c:v>
                  </c:pt>
                  <c:pt idx="20">
                    <c:v>100%</c:v>
                  </c:pt>
                  <c:pt idx="21">
                    <c:v>80%</c:v>
                  </c:pt>
                  <c:pt idx="22">
                    <c:v>60%</c:v>
                  </c:pt>
                  <c:pt idx="23">
                    <c:v>40%</c:v>
                  </c:pt>
                  <c:pt idx="24">
                    <c:v>20%</c:v>
                  </c:pt>
                  <c:pt idx="25">
                    <c:v>100%</c:v>
                  </c:pt>
                  <c:pt idx="26">
                    <c:v>80%</c:v>
                  </c:pt>
                  <c:pt idx="27">
                    <c:v>60%</c:v>
                  </c:pt>
                  <c:pt idx="28">
                    <c:v>40%</c:v>
                  </c:pt>
                  <c:pt idx="29">
                    <c:v>20%</c:v>
                  </c:pt>
                  <c:pt idx="30">
                    <c:v>100%</c:v>
                  </c:pt>
                  <c:pt idx="31">
                    <c:v>80%</c:v>
                  </c:pt>
                  <c:pt idx="32">
                    <c:v>60%</c:v>
                  </c:pt>
                  <c:pt idx="33">
                    <c:v>40%</c:v>
                  </c:pt>
                  <c:pt idx="34">
                    <c:v>20%</c:v>
                  </c:pt>
                  <c:pt idx="35">
                    <c:v>100%</c:v>
                  </c:pt>
                  <c:pt idx="36">
                    <c:v>80%</c:v>
                  </c:pt>
                  <c:pt idx="37">
                    <c:v>60%</c:v>
                  </c:pt>
                  <c:pt idx="38">
                    <c:v>40%</c:v>
                  </c:pt>
                  <c:pt idx="39">
                    <c:v>20%</c:v>
                  </c:pt>
                </c:lvl>
                <c:lvl>
                  <c:pt idx="0">
                    <c:v>2x</c:v>
                  </c:pt>
                  <c:pt idx="5">
                    <c:v>4x</c:v>
                  </c:pt>
                  <c:pt idx="10">
                    <c:v>8x</c:v>
                  </c:pt>
                  <c:pt idx="15">
                    <c:v>16x</c:v>
                  </c:pt>
                  <c:pt idx="20">
                    <c:v>32x</c:v>
                  </c:pt>
                  <c:pt idx="25">
                    <c:v>64x</c:v>
                  </c:pt>
                  <c:pt idx="30">
                    <c:v>128x</c:v>
                  </c:pt>
                  <c:pt idx="35">
                    <c:v>256x</c:v>
                  </c:pt>
                </c:lvl>
              </c:multiLvlStrCache>
            </c:multiLvlStrRef>
          </c:cat>
          <c:val>
            <c:numRef>
              <c:f>Sheet2!$E$2:$E$41</c:f>
              <c:numCache>
                <c:formatCode>General</c:formatCode>
                <c:ptCount val="40"/>
                <c:pt idx="0">
                  <c:v>5000</c:v>
                </c:pt>
                <c:pt idx="1">
                  <c:v>6999.9999999999991</c:v>
                </c:pt>
                <c:pt idx="2">
                  <c:v>9000</c:v>
                </c:pt>
                <c:pt idx="3">
                  <c:v>11000</c:v>
                </c:pt>
                <c:pt idx="4">
                  <c:v>13000</c:v>
                </c:pt>
                <c:pt idx="5">
                  <c:v>2500</c:v>
                </c:pt>
                <c:pt idx="6">
                  <c:v>4499.9999999999991</c:v>
                </c:pt>
                <c:pt idx="7">
                  <c:v>6500</c:v>
                </c:pt>
                <c:pt idx="8">
                  <c:v>8500</c:v>
                </c:pt>
                <c:pt idx="9">
                  <c:v>10500</c:v>
                </c:pt>
                <c:pt idx="10">
                  <c:v>1250</c:v>
                </c:pt>
                <c:pt idx="11">
                  <c:v>3249.9999999999991</c:v>
                </c:pt>
                <c:pt idx="12">
                  <c:v>5250</c:v>
                </c:pt>
                <c:pt idx="13">
                  <c:v>7250</c:v>
                </c:pt>
                <c:pt idx="14">
                  <c:v>9250</c:v>
                </c:pt>
                <c:pt idx="15">
                  <c:v>625</c:v>
                </c:pt>
                <c:pt idx="16">
                  <c:v>2624.9999999999991</c:v>
                </c:pt>
                <c:pt idx="17">
                  <c:v>4625</c:v>
                </c:pt>
                <c:pt idx="18">
                  <c:v>6625</c:v>
                </c:pt>
                <c:pt idx="19">
                  <c:v>8625</c:v>
                </c:pt>
                <c:pt idx="20">
                  <c:v>312.5</c:v>
                </c:pt>
                <c:pt idx="21">
                  <c:v>2312.4999999999991</c:v>
                </c:pt>
                <c:pt idx="22">
                  <c:v>4312.5</c:v>
                </c:pt>
                <c:pt idx="23">
                  <c:v>6312.5</c:v>
                </c:pt>
                <c:pt idx="24">
                  <c:v>8312.5</c:v>
                </c:pt>
                <c:pt idx="25">
                  <c:v>156.25</c:v>
                </c:pt>
                <c:pt idx="26">
                  <c:v>2156.2499999999991</c:v>
                </c:pt>
                <c:pt idx="27">
                  <c:v>4156.25</c:v>
                </c:pt>
                <c:pt idx="28">
                  <c:v>6156.25</c:v>
                </c:pt>
                <c:pt idx="29">
                  <c:v>8156.25</c:v>
                </c:pt>
                <c:pt idx="30">
                  <c:v>78.125</c:v>
                </c:pt>
                <c:pt idx="31">
                  <c:v>2078.1249999999991</c:v>
                </c:pt>
                <c:pt idx="32">
                  <c:v>4078.125</c:v>
                </c:pt>
                <c:pt idx="33">
                  <c:v>6078.125</c:v>
                </c:pt>
                <c:pt idx="34">
                  <c:v>8078.125</c:v>
                </c:pt>
                <c:pt idx="35">
                  <c:v>39.0625</c:v>
                </c:pt>
                <c:pt idx="36">
                  <c:v>2039.0624999999993</c:v>
                </c:pt>
                <c:pt idx="37">
                  <c:v>4039.0625</c:v>
                </c:pt>
                <c:pt idx="38">
                  <c:v>6039.0625</c:v>
                </c:pt>
                <c:pt idx="39">
                  <c:v>8039.0625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Ideal processing time for 90% pre-alignment rejection percentage</c:v>
                </c:pt>
              </c:strCache>
            </c:strRef>
          </c:tx>
          <c:spPr>
            <a:ln w="288925" cap="flat" cmpd="sng">
              <a:solidFill>
                <a:schemeClr val="bg2">
                  <a:lumMod val="25000"/>
                  <a:alpha val="49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multiLvlStrRef>
              <c:f>Sheet2!$B$2:$C$41</c:f>
              <c:multiLvlStrCache>
                <c:ptCount val="40"/>
                <c:lvl>
                  <c:pt idx="0">
                    <c:v>100%</c:v>
                  </c:pt>
                  <c:pt idx="1">
                    <c:v>80%</c:v>
                  </c:pt>
                  <c:pt idx="2">
                    <c:v>60%</c:v>
                  </c:pt>
                  <c:pt idx="3">
                    <c:v>40%</c:v>
                  </c:pt>
                  <c:pt idx="4">
                    <c:v>20%</c:v>
                  </c:pt>
                  <c:pt idx="5">
                    <c:v>100%</c:v>
                  </c:pt>
                  <c:pt idx="6">
                    <c:v>80%</c:v>
                  </c:pt>
                  <c:pt idx="7">
                    <c:v>60%</c:v>
                  </c:pt>
                  <c:pt idx="8">
                    <c:v>40%</c:v>
                  </c:pt>
                  <c:pt idx="9">
                    <c:v>20%</c:v>
                  </c:pt>
                  <c:pt idx="10">
                    <c:v>100%</c:v>
                  </c:pt>
                  <c:pt idx="11">
                    <c:v>80%</c:v>
                  </c:pt>
                  <c:pt idx="12">
                    <c:v>60%</c:v>
                  </c:pt>
                  <c:pt idx="13">
                    <c:v>40%</c:v>
                  </c:pt>
                  <c:pt idx="14">
                    <c:v>20%</c:v>
                  </c:pt>
                  <c:pt idx="15">
                    <c:v>100%</c:v>
                  </c:pt>
                  <c:pt idx="16">
                    <c:v>80%</c:v>
                  </c:pt>
                  <c:pt idx="17">
                    <c:v>60%</c:v>
                  </c:pt>
                  <c:pt idx="18">
                    <c:v>40%</c:v>
                  </c:pt>
                  <c:pt idx="19">
                    <c:v>20%</c:v>
                  </c:pt>
                  <c:pt idx="20">
                    <c:v>100%</c:v>
                  </c:pt>
                  <c:pt idx="21">
                    <c:v>80%</c:v>
                  </c:pt>
                  <c:pt idx="22">
                    <c:v>60%</c:v>
                  </c:pt>
                  <c:pt idx="23">
                    <c:v>40%</c:v>
                  </c:pt>
                  <c:pt idx="24">
                    <c:v>20%</c:v>
                  </c:pt>
                  <c:pt idx="25">
                    <c:v>100%</c:v>
                  </c:pt>
                  <c:pt idx="26">
                    <c:v>80%</c:v>
                  </c:pt>
                  <c:pt idx="27">
                    <c:v>60%</c:v>
                  </c:pt>
                  <c:pt idx="28">
                    <c:v>40%</c:v>
                  </c:pt>
                  <c:pt idx="29">
                    <c:v>20%</c:v>
                  </c:pt>
                  <c:pt idx="30">
                    <c:v>100%</c:v>
                  </c:pt>
                  <c:pt idx="31">
                    <c:v>80%</c:v>
                  </c:pt>
                  <c:pt idx="32">
                    <c:v>60%</c:v>
                  </c:pt>
                  <c:pt idx="33">
                    <c:v>40%</c:v>
                  </c:pt>
                  <c:pt idx="34">
                    <c:v>20%</c:v>
                  </c:pt>
                  <c:pt idx="35">
                    <c:v>100%</c:v>
                  </c:pt>
                  <c:pt idx="36">
                    <c:v>80%</c:v>
                  </c:pt>
                  <c:pt idx="37">
                    <c:v>60%</c:v>
                  </c:pt>
                  <c:pt idx="38">
                    <c:v>40%</c:v>
                  </c:pt>
                  <c:pt idx="39">
                    <c:v>20%</c:v>
                  </c:pt>
                </c:lvl>
                <c:lvl>
                  <c:pt idx="0">
                    <c:v>2x</c:v>
                  </c:pt>
                  <c:pt idx="5">
                    <c:v>4x</c:v>
                  </c:pt>
                  <c:pt idx="10">
                    <c:v>8x</c:v>
                  </c:pt>
                  <c:pt idx="15">
                    <c:v>16x</c:v>
                  </c:pt>
                  <c:pt idx="20">
                    <c:v>32x</c:v>
                  </c:pt>
                  <c:pt idx="25">
                    <c:v>64x</c:v>
                  </c:pt>
                  <c:pt idx="30">
                    <c:v>128x</c:v>
                  </c:pt>
                  <c:pt idx="35">
                    <c:v>256x</c:v>
                  </c:pt>
                </c:lvl>
              </c:multiLvlStrCache>
            </c:multiLvlStrRef>
          </c:cat>
          <c:val>
            <c:numRef>
              <c:f>Sheet2!$F$2:$F$41</c:f>
              <c:numCache>
                <c:formatCode>General</c:formatCode>
                <c:ptCount val="40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  <c:pt idx="5">
                  <c:v>3499.9999999999995</c:v>
                </c:pt>
                <c:pt idx="6">
                  <c:v>3499.9999999999995</c:v>
                </c:pt>
                <c:pt idx="7">
                  <c:v>3499.9999999999995</c:v>
                </c:pt>
                <c:pt idx="8">
                  <c:v>3499.9999999999995</c:v>
                </c:pt>
                <c:pt idx="9">
                  <c:v>3499.9999999999995</c:v>
                </c:pt>
                <c:pt idx="10">
                  <c:v>2249.9999999999995</c:v>
                </c:pt>
                <c:pt idx="11">
                  <c:v>2249.9999999999995</c:v>
                </c:pt>
                <c:pt idx="12">
                  <c:v>2249.9999999999995</c:v>
                </c:pt>
                <c:pt idx="13">
                  <c:v>2249.9999999999995</c:v>
                </c:pt>
                <c:pt idx="14">
                  <c:v>2249.9999999999995</c:v>
                </c:pt>
                <c:pt idx="15">
                  <c:v>1624.9999999999995</c:v>
                </c:pt>
                <c:pt idx="16">
                  <c:v>1624.9999999999995</c:v>
                </c:pt>
                <c:pt idx="17">
                  <c:v>1624.9999999999995</c:v>
                </c:pt>
                <c:pt idx="18">
                  <c:v>1624.9999999999995</c:v>
                </c:pt>
                <c:pt idx="19">
                  <c:v>1624.9999999999995</c:v>
                </c:pt>
                <c:pt idx="20">
                  <c:v>1312.4999999999995</c:v>
                </c:pt>
                <c:pt idx="21">
                  <c:v>1312.4999999999995</c:v>
                </c:pt>
                <c:pt idx="22">
                  <c:v>1312.4999999999995</c:v>
                </c:pt>
                <c:pt idx="23">
                  <c:v>1312.4999999999995</c:v>
                </c:pt>
                <c:pt idx="24">
                  <c:v>1312.4999999999995</c:v>
                </c:pt>
                <c:pt idx="25">
                  <c:v>1156.2499999999995</c:v>
                </c:pt>
                <c:pt idx="26">
                  <c:v>1156.2499999999995</c:v>
                </c:pt>
                <c:pt idx="27">
                  <c:v>1156.2499999999995</c:v>
                </c:pt>
                <c:pt idx="28">
                  <c:v>1156.2499999999995</c:v>
                </c:pt>
                <c:pt idx="29">
                  <c:v>1156.2499999999995</c:v>
                </c:pt>
                <c:pt idx="30">
                  <c:v>1078.1249999999995</c:v>
                </c:pt>
                <c:pt idx="31">
                  <c:v>1078.1249999999995</c:v>
                </c:pt>
                <c:pt idx="32">
                  <c:v>1078.1249999999995</c:v>
                </c:pt>
                <c:pt idx="33">
                  <c:v>1078.1249999999995</c:v>
                </c:pt>
                <c:pt idx="34">
                  <c:v>1078.1249999999995</c:v>
                </c:pt>
                <c:pt idx="35">
                  <c:v>1039.0624999999995</c:v>
                </c:pt>
                <c:pt idx="36">
                  <c:v>1039.0624999999995</c:v>
                </c:pt>
                <c:pt idx="37">
                  <c:v>1039.0624999999995</c:v>
                </c:pt>
                <c:pt idx="38">
                  <c:v>1039.0624999999995</c:v>
                </c:pt>
                <c:pt idx="39">
                  <c:v>1039.0624999999995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6295256"/>
        <c:axId val="352965208"/>
      </c:lineChart>
      <c:catAx>
        <c:axId val="306295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Pre-alignment rejected mapping percentage and speed compared to alignment step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965208"/>
        <c:crosses val="autoZero"/>
        <c:auto val="1"/>
        <c:lblAlgn val="ctr"/>
        <c:lblOffset val="100"/>
        <c:noMultiLvlLbl val="0"/>
      </c:catAx>
      <c:valAx>
        <c:axId val="352965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Processing time (</a:t>
                </a:r>
                <a:r>
                  <a:rPr lang="en-US" dirty="0" smtClean="0"/>
                  <a:t>sec) for </a:t>
                </a:r>
                <a:r>
                  <a:rPr lang="en-US" dirty="0"/>
                  <a:t>1 million mappings</a:t>
                </a:r>
              </a:p>
            </c:rich>
          </c:tx>
          <c:layout>
            <c:manualLayout>
              <c:xMode val="edge"/>
              <c:yMode val="edge"/>
              <c:x val="1.1756671041119861E-2"/>
              <c:y val="9.174784383452666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29525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573501749781283"/>
          <c:y val="4.5847104055367072E-2"/>
          <c:w val="0.56158541119860017"/>
          <c:h val="0.14298683843100879"/>
        </c:manualLayout>
      </c:layout>
      <c:overlay val="0"/>
      <c:spPr>
        <a:solidFill>
          <a:schemeClr val="bg1"/>
        </a:solidFill>
        <a:ln>
          <a:solidFill>
            <a:schemeClr val="tx1">
              <a:lumMod val="65000"/>
              <a:lumOff val="3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83245844269466"/>
          <c:y val="3.6772171539979484E-2"/>
          <c:w val="0.86488976377952753"/>
          <c:h val="0.76136378767229773"/>
        </c:manualLayout>
      </c:layout>
      <c:lineChart>
        <c:grouping val="standar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Total processing time without pre-alignment (sec)</c:v>
                </c:pt>
              </c:strCache>
            </c:strRef>
          </c:tx>
          <c:spPr>
            <a:ln w="5715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multiLvlStrRef>
              <c:f>Sheet2!$B$2:$C$41</c:f>
              <c:multiLvlStrCache>
                <c:ptCount val="40"/>
                <c:lvl>
                  <c:pt idx="0">
                    <c:v>100%</c:v>
                  </c:pt>
                  <c:pt idx="1">
                    <c:v>80%</c:v>
                  </c:pt>
                  <c:pt idx="2">
                    <c:v>60%</c:v>
                  </c:pt>
                  <c:pt idx="3">
                    <c:v>40%</c:v>
                  </c:pt>
                  <c:pt idx="4">
                    <c:v>20%</c:v>
                  </c:pt>
                  <c:pt idx="5">
                    <c:v>100%</c:v>
                  </c:pt>
                  <c:pt idx="6">
                    <c:v>80%</c:v>
                  </c:pt>
                  <c:pt idx="7">
                    <c:v>60%</c:v>
                  </c:pt>
                  <c:pt idx="8">
                    <c:v>40%</c:v>
                  </c:pt>
                  <c:pt idx="9">
                    <c:v>20%</c:v>
                  </c:pt>
                  <c:pt idx="10">
                    <c:v>100%</c:v>
                  </c:pt>
                  <c:pt idx="11">
                    <c:v>80%</c:v>
                  </c:pt>
                  <c:pt idx="12">
                    <c:v>60%</c:v>
                  </c:pt>
                  <c:pt idx="13">
                    <c:v>40%</c:v>
                  </c:pt>
                  <c:pt idx="14">
                    <c:v>20%</c:v>
                  </c:pt>
                  <c:pt idx="15">
                    <c:v>100%</c:v>
                  </c:pt>
                  <c:pt idx="16">
                    <c:v>80%</c:v>
                  </c:pt>
                  <c:pt idx="17">
                    <c:v>60%</c:v>
                  </c:pt>
                  <c:pt idx="18">
                    <c:v>40%</c:v>
                  </c:pt>
                  <c:pt idx="19">
                    <c:v>20%</c:v>
                  </c:pt>
                  <c:pt idx="20">
                    <c:v>100%</c:v>
                  </c:pt>
                  <c:pt idx="21">
                    <c:v>80%</c:v>
                  </c:pt>
                  <c:pt idx="22">
                    <c:v>60%</c:v>
                  </c:pt>
                  <c:pt idx="23">
                    <c:v>40%</c:v>
                  </c:pt>
                  <c:pt idx="24">
                    <c:v>20%</c:v>
                  </c:pt>
                  <c:pt idx="25">
                    <c:v>100%</c:v>
                  </c:pt>
                  <c:pt idx="26">
                    <c:v>80%</c:v>
                  </c:pt>
                  <c:pt idx="27">
                    <c:v>60%</c:v>
                  </c:pt>
                  <c:pt idx="28">
                    <c:v>40%</c:v>
                  </c:pt>
                  <c:pt idx="29">
                    <c:v>20%</c:v>
                  </c:pt>
                  <c:pt idx="30">
                    <c:v>100%</c:v>
                  </c:pt>
                  <c:pt idx="31">
                    <c:v>80%</c:v>
                  </c:pt>
                  <c:pt idx="32">
                    <c:v>60%</c:v>
                  </c:pt>
                  <c:pt idx="33">
                    <c:v>40%</c:v>
                  </c:pt>
                  <c:pt idx="34">
                    <c:v>20%</c:v>
                  </c:pt>
                  <c:pt idx="35">
                    <c:v>100%</c:v>
                  </c:pt>
                  <c:pt idx="36">
                    <c:v>80%</c:v>
                  </c:pt>
                  <c:pt idx="37">
                    <c:v>60%</c:v>
                  </c:pt>
                  <c:pt idx="38">
                    <c:v>40%</c:v>
                  </c:pt>
                  <c:pt idx="39">
                    <c:v>20%</c:v>
                  </c:pt>
                </c:lvl>
                <c:lvl>
                  <c:pt idx="0">
                    <c:v>2x</c:v>
                  </c:pt>
                  <c:pt idx="5">
                    <c:v>4x</c:v>
                  </c:pt>
                  <c:pt idx="10">
                    <c:v>8x</c:v>
                  </c:pt>
                  <c:pt idx="15">
                    <c:v>16x</c:v>
                  </c:pt>
                  <c:pt idx="20">
                    <c:v>32x</c:v>
                  </c:pt>
                  <c:pt idx="25">
                    <c:v>64x</c:v>
                  </c:pt>
                  <c:pt idx="30">
                    <c:v>128x</c:v>
                  </c:pt>
                  <c:pt idx="35">
                    <c:v>256x</c:v>
                  </c:pt>
                </c:lvl>
              </c:multiLvlStrCache>
            </c:multiLvlStrRef>
          </c:cat>
          <c:val>
            <c:numRef>
              <c:f>Sheet2!$D$2:$D$41</c:f>
              <c:numCache>
                <c:formatCode>General</c:formatCode>
                <c:ptCount val="40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10000</c:v>
                </c:pt>
                <c:pt idx="8">
                  <c:v>10000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  <c:pt idx="12">
                  <c:v>10000</c:v>
                </c:pt>
                <c:pt idx="13">
                  <c:v>10000</c:v>
                </c:pt>
                <c:pt idx="14">
                  <c:v>10000</c:v>
                </c:pt>
                <c:pt idx="15">
                  <c:v>10000</c:v>
                </c:pt>
                <c:pt idx="16">
                  <c:v>10000</c:v>
                </c:pt>
                <c:pt idx="17">
                  <c:v>10000</c:v>
                </c:pt>
                <c:pt idx="18">
                  <c:v>10000</c:v>
                </c:pt>
                <c:pt idx="19">
                  <c:v>10000</c:v>
                </c:pt>
                <c:pt idx="20">
                  <c:v>10000</c:v>
                </c:pt>
                <c:pt idx="21">
                  <c:v>10000</c:v>
                </c:pt>
                <c:pt idx="22">
                  <c:v>10000</c:v>
                </c:pt>
                <c:pt idx="23">
                  <c:v>10000</c:v>
                </c:pt>
                <c:pt idx="24">
                  <c:v>10000</c:v>
                </c:pt>
                <c:pt idx="25">
                  <c:v>10000</c:v>
                </c:pt>
                <c:pt idx="26">
                  <c:v>10000</c:v>
                </c:pt>
                <c:pt idx="27">
                  <c:v>10000</c:v>
                </c:pt>
                <c:pt idx="28">
                  <c:v>10000</c:v>
                </c:pt>
                <c:pt idx="29">
                  <c:v>10000</c:v>
                </c:pt>
                <c:pt idx="30">
                  <c:v>10000</c:v>
                </c:pt>
                <c:pt idx="31">
                  <c:v>10000</c:v>
                </c:pt>
                <c:pt idx="32">
                  <c:v>10000</c:v>
                </c:pt>
                <c:pt idx="33">
                  <c:v>10000</c:v>
                </c:pt>
                <c:pt idx="34">
                  <c:v>10000</c:v>
                </c:pt>
                <c:pt idx="35">
                  <c:v>10000</c:v>
                </c:pt>
                <c:pt idx="36">
                  <c:v>10000</c:v>
                </c:pt>
                <c:pt idx="37">
                  <c:v>10000</c:v>
                </c:pt>
                <c:pt idx="38">
                  <c:v>10000</c:v>
                </c:pt>
                <c:pt idx="39">
                  <c:v>10000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Total processing time with pre-alignment (sec)</c:v>
                </c:pt>
              </c:strCache>
            </c:strRef>
          </c:tx>
          <c:spPr>
            <a:ln w="571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Sheet2!$B$2:$C$41</c:f>
              <c:multiLvlStrCache>
                <c:ptCount val="40"/>
                <c:lvl>
                  <c:pt idx="0">
                    <c:v>100%</c:v>
                  </c:pt>
                  <c:pt idx="1">
                    <c:v>80%</c:v>
                  </c:pt>
                  <c:pt idx="2">
                    <c:v>60%</c:v>
                  </c:pt>
                  <c:pt idx="3">
                    <c:v>40%</c:v>
                  </c:pt>
                  <c:pt idx="4">
                    <c:v>20%</c:v>
                  </c:pt>
                  <c:pt idx="5">
                    <c:v>100%</c:v>
                  </c:pt>
                  <c:pt idx="6">
                    <c:v>80%</c:v>
                  </c:pt>
                  <c:pt idx="7">
                    <c:v>60%</c:v>
                  </c:pt>
                  <c:pt idx="8">
                    <c:v>40%</c:v>
                  </c:pt>
                  <c:pt idx="9">
                    <c:v>20%</c:v>
                  </c:pt>
                  <c:pt idx="10">
                    <c:v>100%</c:v>
                  </c:pt>
                  <c:pt idx="11">
                    <c:v>80%</c:v>
                  </c:pt>
                  <c:pt idx="12">
                    <c:v>60%</c:v>
                  </c:pt>
                  <c:pt idx="13">
                    <c:v>40%</c:v>
                  </c:pt>
                  <c:pt idx="14">
                    <c:v>20%</c:v>
                  </c:pt>
                  <c:pt idx="15">
                    <c:v>100%</c:v>
                  </c:pt>
                  <c:pt idx="16">
                    <c:v>80%</c:v>
                  </c:pt>
                  <c:pt idx="17">
                    <c:v>60%</c:v>
                  </c:pt>
                  <c:pt idx="18">
                    <c:v>40%</c:v>
                  </c:pt>
                  <c:pt idx="19">
                    <c:v>20%</c:v>
                  </c:pt>
                  <c:pt idx="20">
                    <c:v>100%</c:v>
                  </c:pt>
                  <c:pt idx="21">
                    <c:v>80%</c:v>
                  </c:pt>
                  <c:pt idx="22">
                    <c:v>60%</c:v>
                  </c:pt>
                  <c:pt idx="23">
                    <c:v>40%</c:v>
                  </c:pt>
                  <c:pt idx="24">
                    <c:v>20%</c:v>
                  </c:pt>
                  <c:pt idx="25">
                    <c:v>100%</c:v>
                  </c:pt>
                  <c:pt idx="26">
                    <c:v>80%</c:v>
                  </c:pt>
                  <c:pt idx="27">
                    <c:v>60%</c:v>
                  </c:pt>
                  <c:pt idx="28">
                    <c:v>40%</c:v>
                  </c:pt>
                  <c:pt idx="29">
                    <c:v>20%</c:v>
                  </c:pt>
                  <c:pt idx="30">
                    <c:v>100%</c:v>
                  </c:pt>
                  <c:pt idx="31">
                    <c:v>80%</c:v>
                  </c:pt>
                  <c:pt idx="32">
                    <c:v>60%</c:v>
                  </c:pt>
                  <c:pt idx="33">
                    <c:v>40%</c:v>
                  </c:pt>
                  <c:pt idx="34">
                    <c:v>20%</c:v>
                  </c:pt>
                  <c:pt idx="35">
                    <c:v>100%</c:v>
                  </c:pt>
                  <c:pt idx="36">
                    <c:v>80%</c:v>
                  </c:pt>
                  <c:pt idx="37">
                    <c:v>60%</c:v>
                  </c:pt>
                  <c:pt idx="38">
                    <c:v>40%</c:v>
                  </c:pt>
                  <c:pt idx="39">
                    <c:v>20%</c:v>
                  </c:pt>
                </c:lvl>
                <c:lvl>
                  <c:pt idx="0">
                    <c:v>2x</c:v>
                  </c:pt>
                  <c:pt idx="5">
                    <c:v>4x</c:v>
                  </c:pt>
                  <c:pt idx="10">
                    <c:v>8x</c:v>
                  </c:pt>
                  <c:pt idx="15">
                    <c:v>16x</c:v>
                  </c:pt>
                  <c:pt idx="20">
                    <c:v>32x</c:v>
                  </c:pt>
                  <c:pt idx="25">
                    <c:v>64x</c:v>
                  </c:pt>
                  <c:pt idx="30">
                    <c:v>128x</c:v>
                  </c:pt>
                  <c:pt idx="35">
                    <c:v>256x</c:v>
                  </c:pt>
                </c:lvl>
              </c:multiLvlStrCache>
            </c:multiLvlStrRef>
          </c:cat>
          <c:val>
            <c:numRef>
              <c:f>Sheet2!$E$2:$E$41</c:f>
              <c:numCache>
                <c:formatCode>General</c:formatCode>
                <c:ptCount val="40"/>
                <c:pt idx="0">
                  <c:v>5000</c:v>
                </c:pt>
                <c:pt idx="1">
                  <c:v>6999.9999999999991</c:v>
                </c:pt>
                <c:pt idx="2">
                  <c:v>9000</c:v>
                </c:pt>
                <c:pt idx="3">
                  <c:v>11000</c:v>
                </c:pt>
                <c:pt idx="4">
                  <c:v>13000</c:v>
                </c:pt>
                <c:pt idx="5">
                  <c:v>2500</c:v>
                </c:pt>
                <c:pt idx="6">
                  <c:v>4499.9999999999991</c:v>
                </c:pt>
                <c:pt idx="7">
                  <c:v>6500</c:v>
                </c:pt>
                <c:pt idx="8">
                  <c:v>8500</c:v>
                </c:pt>
                <c:pt idx="9">
                  <c:v>10500</c:v>
                </c:pt>
                <c:pt idx="10">
                  <c:v>1250</c:v>
                </c:pt>
                <c:pt idx="11">
                  <c:v>3249.9999999999991</c:v>
                </c:pt>
                <c:pt idx="12">
                  <c:v>5250</c:v>
                </c:pt>
                <c:pt idx="13">
                  <c:v>7250</c:v>
                </c:pt>
                <c:pt idx="14">
                  <c:v>9250</c:v>
                </c:pt>
                <c:pt idx="15">
                  <c:v>625</c:v>
                </c:pt>
                <c:pt idx="16">
                  <c:v>2624.9999999999991</c:v>
                </c:pt>
                <c:pt idx="17">
                  <c:v>4625</c:v>
                </c:pt>
                <c:pt idx="18">
                  <c:v>6625</c:v>
                </c:pt>
                <c:pt idx="19">
                  <c:v>8625</c:v>
                </c:pt>
                <c:pt idx="20">
                  <c:v>312.5</c:v>
                </c:pt>
                <c:pt idx="21">
                  <c:v>2312.4999999999991</c:v>
                </c:pt>
                <c:pt idx="22">
                  <c:v>4312.5</c:v>
                </c:pt>
                <c:pt idx="23">
                  <c:v>6312.5</c:v>
                </c:pt>
                <c:pt idx="24">
                  <c:v>8312.5</c:v>
                </c:pt>
                <c:pt idx="25">
                  <c:v>156.25</c:v>
                </c:pt>
                <c:pt idx="26">
                  <c:v>2156.2499999999991</c:v>
                </c:pt>
                <c:pt idx="27">
                  <c:v>4156.25</c:v>
                </c:pt>
                <c:pt idx="28">
                  <c:v>6156.25</c:v>
                </c:pt>
                <c:pt idx="29">
                  <c:v>8156.25</c:v>
                </c:pt>
                <c:pt idx="30">
                  <c:v>78.125</c:v>
                </c:pt>
                <c:pt idx="31">
                  <c:v>2078.1249999999991</c:v>
                </c:pt>
                <c:pt idx="32">
                  <c:v>4078.125</c:v>
                </c:pt>
                <c:pt idx="33">
                  <c:v>6078.125</c:v>
                </c:pt>
                <c:pt idx="34">
                  <c:v>8078.125</c:v>
                </c:pt>
                <c:pt idx="35">
                  <c:v>39.0625</c:v>
                </c:pt>
                <c:pt idx="36">
                  <c:v>2039.0624999999993</c:v>
                </c:pt>
                <c:pt idx="37">
                  <c:v>4039.0625</c:v>
                </c:pt>
                <c:pt idx="38">
                  <c:v>6039.0625</c:v>
                </c:pt>
                <c:pt idx="39">
                  <c:v>8039.0625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Ideal processing time for 90% pre-alignment rejection percentage</c:v>
                </c:pt>
              </c:strCache>
            </c:strRef>
          </c:tx>
          <c:spPr>
            <a:ln w="288925" cap="flat" cmpd="sng">
              <a:solidFill>
                <a:schemeClr val="bg2">
                  <a:lumMod val="25000"/>
                  <a:alpha val="49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multiLvlStrRef>
              <c:f>Sheet2!$B$2:$C$41</c:f>
              <c:multiLvlStrCache>
                <c:ptCount val="40"/>
                <c:lvl>
                  <c:pt idx="0">
                    <c:v>100%</c:v>
                  </c:pt>
                  <c:pt idx="1">
                    <c:v>80%</c:v>
                  </c:pt>
                  <c:pt idx="2">
                    <c:v>60%</c:v>
                  </c:pt>
                  <c:pt idx="3">
                    <c:v>40%</c:v>
                  </c:pt>
                  <c:pt idx="4">
                    <c:v>20%</c:v>
                  </c:pt>
                  <c:pt idx="5">
                    <c:v>100%</c:v>
                  </c:pt>
                  <c:pt idx="6">
                    <c:v>80%</c:v>
                  </c:pt>
                  <c:pt idx="7">
                    <c:v>60%</c:v>
                  </c:pt>
                  <c:pt idx="8">
                    <c:v>40%</c:v>
                  </c:pt>
                  <c:pt idx="9">
                    <c:v>20%</c:v>
                  </c:pt>
                  <c:pt idx="10">
                    <c:v>100%</c:v>
                  </c:pt>
                  <c:pt idx="11">
                    <c:v>80%</c:v>
                  </c:pt>
                  <c:pt idx="12">
                    <c:v>60%</c:v>
                  </c:pt>
                  <c:pt idx="13">
                    <c:v>40%</c:v>
                  </c:pt>
                  <c:pt idx="14">
                    <c:v>20%</c:v>
                  </c:pt>
                  <c:pt idx="15">
                    <c:v>100%</c:v>
                  </c:pt>
                  <c:pt idx="16">
                    <c:v>80%</c:v>
                  </c:pt>
                  <c:pt idx="17">
                    <c:v>60%</c:v>
                  </c:pt>
                  <c:pt idx="18">
                    <c:v>40%</c:v>
                  </c:pt>
                  <c:pt idx="19">
                    <c:v>20%</c:v>
                  </c:pt>
                  <c:pt idx="20">
                    <c:v>100%</c:v>
                  </c:pt>
                  <c:pt idx="21">
                    <c:v>80%</c:v>
                  </c:pt>
                  <c:pt idx="22">
                    <c:v>60%</c:v>
                  </c:pt>
                  <c:pt idx="23">
                    <c:v>40%</c:v>
                  </c:pt>
                  <c:pt idx="24">
                    <c:v>20%</c:v>
                  </c:pt>
                  <c:pt idx="25">
                    <c:v>100%</c:v>
                  </c:pt>
                  <c:pt idx="26">
                    <c:v>80%</c:v>
                  </c:pt>
                  <c:pt idx="27">
                    <c:v>60%</c:v>
                  </c:pt>
                  <c:pt idx="28">
                    <c:v>40%</c:v>
                  </c:pt>
                  <c:pt idx="29">
                    <c:v>20%</c:v>
                  </c:pt>
                  <c:pt idx="30">
                    <c:v>100%</c:v>
                  </c:pt>
                  <c:pt idx="31">
                    <c:v>80%</c:v>
                  </c:pt>
                  <c:pt idx="32">
                    <c:v>60%</c:v>
                  </c:pt>
                  <c:pt idx="33">
                    <c:v>40%</c:v>
                  </c:pt>
                  <c:pt idx="34">
                    <c:v>20%</c:v>
                  </c:pt>
                  <c:pt idx="35">
                    <c:v>100%</c:v>
                  </c:pt>
                  <c:pt idx="36">
                    <c:v>80%</c:v>
                  </c:pt>
                  <c:pt idx="37">
                    <c:v>60%</c:v>
                  </c:pt>
                  <c:pt idx="38">
                    <c:v>40%</c:v>
                  </c:pt>
                  <c:pt idx="39">
                    <c:v>20%</c:v>
                  </c:pt>
                </c:lvl>
                <c:lvl>
                  <c:pt idx="0">
                    <c:v>2x</c:v>
                  </c:pt>
                  <c:pt idx="5">
                    <c:v>4x</c:v>
                  </c:pt>
                  <c:pt idx="10">
                    <c:v>8x</c:v>
                  </c:pt>
                  <c:pt idx="15">
                    <c:v>16x</c:v>
                  </c:pt>
                  <c:pt idx="20">
                    <c:v>32x</c:v>
                  </c:pt>
                  <c:pt idx="25">
                    <c:v>64x</c:v>
                  </c:pt>
                  <c:pt idx="30">
                    <c:v>128x</c:v>
                  </c:pt>
                  <c:pt idx="35">
                    <c:v>256x</c:v>
                  </c:pt>
                </c:lvl>
              </c:multiLvlStrCache>
            </c:multiLvlStrRef>
          </c:cat>
          <c:val>
            <c:numRef>
              <c:f>Sheet2!$F$2:$F$41</c:f>
              <c:numCache>
                <c:formatCode>General</c:formatCode>
                <c:ptCount val="40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  <c:pt idx="5">
                  <c:v>3499.9999999999995</c:v>
                </c:pt>
                <c:pt idx="6">
                  <c:v>3499.9999999999995</c:v>
                </c:pt>
                <c:pt idx="7">
                  <c:v>3499.9999999999995</c:v>
                </c:pt>
                <c:pt idx="8">
                  <c:v>3499.9999999999995</c:v>
                </c:pt>
                <c:pt idx="9">
                  <c:v>3499.9999999999995</c:v>
                </c:pt>
                <c:pt idx="10">
                  <c:v>2249.9999999999995</c:v>
                </c:pt>
                <c:pt idx="11">
                  <c:v>2249.9999999999995</c:v>
                </c:pt>
                <c:pt idx="12">
                  <c:v>2249.9999999999995</c:v>
                </c:pt>
                <c:pt idx="13">
                  <c:v>2249.9999999999995</c:v>
                </c:pt>
                <c:pt idx="14">
                  <c:v>2249.9999999999995</c:v>
                </c:pt>
                <c:pt idx="15">
                  <c:v>1624.9999999999995</c:v>
                </c:pt>
                <c:pt idx="16">
                  <c:v>1624.9999999999995</c:v>
                </c:pt>
                <c:pt idx="17">
                  <c:v>1624.9999999999995</c:v>
                </c:pt>
                <c:pt idx="18">
                  <c:v>1624.9999999999995</c:v>
                </c:pt>
                <c:pt idx="19">
                  <c:v>1624.9999999999995</c:v>
                </c:pt>
                <c:pt idx="20">
                  <c:v>1312.4999999999995</c:v>
                </c:pt>
                <c:pt idx="21">
                  <c:v>1312.4999999999995</c:v>
                </c:pt>
                <c:pt idx="22">
                  <c:v>1312.4999999999995</c:v>
                </c:pt>
                <c:pt idx="23">
                  <c:v>1312.4999999999995</c:v>
                </c:pt>
                <c:pt idx="24">
                  <c:v>1312.4999999999995</c:v>
                </c:pt>
                <c:pt idx="25">
                  <c:v>1156.2499999999995</c:v>
                </c:pt>
                <c:pt idx="26">
                  <c:v>1156.2499999999995</c:v>
                </c:pt>
                <c:pt idx="27">
                  <c:v>1156.2499999999995</c:v>
                </c:pt>
                <c:pt idx="28">
                  <c:v>1156.2499999999995</c:v>
                </c:pt>
                <c:pt idx="29">
                  <c:v>1156.2499999999995</c:v>
                </c:pt>
                <c:pt idx="30">
                  <c:v>1078.1249999999995</c:v>
                </c:pt>
                <c:pt idx="31">
                  <c:v>1078.1249999999995</c:v>
                </c:pt>
                <c:pt idx="32">
                  <c:v>1078.1249999999995</c:v>
                </c:pt>
                <c:pt idx="33">
                  <c:v>1078.1249999999995</c:v>
                </c:pt>
                <c:pt idx="34">
                  <c:v>1078.1249999999995</c:v>
                </c:pt>
                <c:pt idx="35">
                  <c:v>1039.0624999999995</c:v>
                </c:pt>
                <c:pt idx="36">
                  <c:v>1039.0624999999995</c:v>
                </c:pt>
                <c:pt idx="37">
                  <c:v>1039.0624999999995</c:v>
                </c:pt>
                <c:pt idx="38">
                  <c:v>1039.0624999999995</c:v>
                </c:pt>
                <c:pt idx="39">
                  <c:v>1039.0624999999995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966384"/>
        <c:axId val="352967560"/>
      </c:lineChart>
      <c:catAx>
        <c:axId val="35296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Pre-alignment rejected mapping percentage and speed compared to alignment step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967560"/>
        <c:crosses val="autoZero"/>
        <c:auto val="1"/>
        <c:lblAlgn val="ctr"/>
        <c:lblOffset val="100"/>
        <c:noMultiLvlLbl val="0"/>
      </c:catAx>
      <c:valAx>
        <c:axId val="352967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Processing time (</a:t>
                </a:r>
                <a:r>
                  <a:rPr lang="en-US" dirty="0" smtClean="0"/>
                  <a:t>sec) for </a:t>
                </a:r>
                <a:r>
                  <a:rPr lang="en-US" dirty="0"/>
                  <a:t>1 million mappings</a:t>
                </a:r>
              </a:p>
            </c:rich>
          </c:tx>
          <c:layout>
            <c:manualLayout>
              <c:xMode val="edge"/>
              <c:yMode val="edge"/>
              <c:x val="1.1756671041119861E-2"/>
              <c:y val="9.174784383452666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96638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573501749781283"/>
          <c:y val="4.5847104055367072E-2"/>
          <c:w val="0.56158541119860017"/>
          <c:h val="0.14298683843100879"/>
        </c:manualLayout>
      </c:layout>
      <c:overlay val="0"/>
      <c:spPr>
        <a:solidFill>
          <a:schemeClr val="bg1"/>
        </a:solidFill>
        <a:ln>
          <a:solidFill>
            <a:schemeClr val="tx1">
              <a:lumMod val="65000"/>
              <a:lumOff val="3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75253-F2D6-4F8D-8F68-4FA035EB9BC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47B59-457F-4165-BB7E-2B5077C2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61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Our second proposed method to accelerate read mappers is to parallelize the matrix computation.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explain our new matrix, here is an example of exact match sequences. Now imagine there is a base deletion for any reason.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4C5-460E-475C-89A4-E8FF9BE715E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35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it be the character “A”. What effect the deletion has on the overall alignment?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4C5-460E-475C-89A4-E8FF9BE715E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0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After deletion, the trailing bases will be shifted to left to form a single sequence.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when we align it back, we get too many mismatches though the number of edits is only 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cancel the effect of deletion and correctly align the sequences, we have to shift the sequence to right and align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4C5-460E-475C-89A4-E8FF9BE715E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18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help of another right-shifted </a:t>
            </a:r>
            <a:r>
              <a:rPr lang="en-US" baseline="0" dirty="0" smtClean="0"/>
              <a:t>copy of the original sequence, we can have more similarities between the two sequences. Think about other scenarios where you have an insertion? Or a combination of deletion and insertion?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4C5-460E-475C-89A4-E8FF9BE715E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59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this is how we compute the filter matrix. We pairwise compare each character from a sequence to its corresponding character from the other sequence. Match =0, Mismatch=1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yellow diagonal vector represents XOR between the two sequences. The pink diagonal vectors represent right-shifted copies of the query sequence then compared to the reference. The blue vectors represent left-shifted copies of the query. By this we can guarantee that we can correctly examine any two sequences regardless the type of edits they have. </a:t>
            </a:r>
            <a:r>
              <a:rPr lang="en-US" b="1" baseline="0" dirty="0" smtClean="0"/>
              <a:t>AND NO DATA DEPENDENCIES between the cells.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4C5-460E-475C-89A4-E8FF9BE715E8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17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third proposed method is design a highly accurate filtering algorithm.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7B59-457F-4165-BB7E-2B5077C247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6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1- we check for exact matching, If not enough matches in the first vector, then we continue.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2- Each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mask nominate the longest segment of consecutive zeros. Then we pick the longest out of all nominated segments. We evaluate its length by 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 lower bound equality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)/(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which occurs when all edits are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equispaced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all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E+1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subsequences are of the same length. If it satisfies then move to step 3.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1- we check for exact matching, If not enough matches in the first vector, then we continue.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2- Each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mask nominate the longest segment of consecutive zeros. Then we pick the longest out of all nominated segments. We evaluate its length by 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lower bound equality </a:t>
                </a:r>
                <a:r>
                  <a:rPr lang="en-US" i="0">
                    <a:latin typeface="Cambria Math" panose="02040503050406030204" pitchFamily="18" charset="0"/>
                  </a:rPr>
                  <a:t>⌈(m−E)/(E+1)⌉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which occurs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when all edits are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equispaced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all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E+1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subsequences are of the same length.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it satisfies then move to step 3.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7B59-457F-4165-BB7E-2B5077C247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2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3: Replace the longest match and</a:t>
            </a:r>
            <a:r>
              <a:rPr lang="en-US" baseline="0" dirty="0" smtClean="0"/>
              <a:t> all its corresponding positions in the other masks by ‘1’s. We also encapsulate the longest matches by one from right and left. This encapsulation represents the edits that divide a single long match into smaller matches. Then we can apply the third step recursively over the right side and left side separately (divide-and-conquer approach).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7B59-457F-4165-BB7E-2B5077C247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0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the algorithm is terminated, then the number of edits equals to the number of encapsulation bits = 5 edits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7B59-457F-4165-BB7E-2B5077C247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5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implement our algorithm in Verilog and design a hardware accelerator for it.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 processing core is able to examine a single mapping. We integrate many hardware processing cores in the architecture of MAGNET for examining many mappings in a parallel fashion.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7B59-457F-4165-BB7E-2B5077C247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Prof. </a:t>
            </a:r>
            <a:r>
              <a:rPr lang="en-US" dirty="0" err="1" smtClean="0"/>
              <a:t>Onur</a:t>
            </a:r>
            <a:r>
              <a:rPr lang="en-US" baseline="0" dirty="0" smtClean="0"/>
              <a:t> explained that there exist a performance bottleneck between the sequencer and the read mapper. And bridging this gap requires understanding what makes read mapper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7B59-457F-4165-BB7E-2B5077C247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06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GateKeeper</a:t>
            </a:r>
            <a:r>
              <a:rPr lang="en-US" dirty="0" smtClean="0"/>
              <a:t> occupies at least 10x less resources than MAGNET. This helps to integrate more processing cores than MAGNET.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7B59-457F-4165-BB7E-2B5077C247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0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However, </a:t>
            </a:r>
            <a:r>
              <a:rPr lang="en-US" sz="1200" b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MAGNET is 7x - 105x less false accept rate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7B59-457F-4165-BB7E-2B5077C247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8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MAGNET also rejects  87% - 99% incorrect mappings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7B59-457F-4165-BB7E-2B5077C247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92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have MAGNET that is accurate but slow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GateKeeper</a:t>
            </a:r>
            <a:r>
              <a:rPr lang="en-US" dirty="0" smtClean="0"/>
              <a:t> that is fast but inaccurate.</a:t>
            </a:r>
          </a:p>
          <a:p>
            <a:endParaRPr lang="en-US" dirty="0" smtClean="0"/>
          </a:p>
          <a:p>
            <a:r>
              <a:rPr lang="en-US" dirty="0" smtClean="0"/>
              <a:t>What is better, SPEED or</a:t>
            </a:r>
            <a:r>
              <a:rPr lang="en-US" baseline="0" dirty="0" smtClean="0"/>
              <a:t> ACCURACY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7B59-457F-4165-BB7E-2B5077C247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23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If</a:t>
            </a:r>
            <a:r>
              <a:rPr lang="en-US" baseline="0" dirty="0" smtClean="0">
                <a:solidFill>
                  <a:prstClr val="black"/>
                </a:solidFill>
              </a:rPr>
              <a:t> we analyze the execution time of current read mappers that have alignment step, we will observe that 90% of the time is spent in read alignment step.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9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observe that an overwhelming majority of the candidate locations have high dissimilarity with a</a:t>
            </a:r>
            <a:r>
              <a:rPr lang="en-US" baseline="0" dirty="0" smtClean="0"/>
              <a:t> given read, which leads to waste the time verifying these locations.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H. Cheng</a:t>
            </a:r>
            <a:r>
              <a:rPr lang="en-US" i="1" dirty="0" smtClean="0"/>
              <a:t>, et al.</a:t>
            </a:r>
            <a:r>
              <a:rPr lang="en-US" dirty="0" smtClean="0"/>
              <a:t>, "</a:t>
            </a:r>
            <a:r>
              <a:rPr lang="en-US" dirty="0" err="1" smtClean="0"/>
              <a:t>BitMapper</a:t>
            </a:r>
            <a:r>
              <a:rPr lang="en-US" dirty="0" smtClean="0"/>
              <a:t>: an efficient all-mapper based on bit-vector computing," </a:t>
            </a:r>
            <a:r>
              <a:rPr lang="en-US" i="1" dirty="0" smtClean="0"/>
              <a:t>BMC bioinformatics, </a:t>
            </a:r>
            <a:r>
              <a:rPr lang="en-US" dirty="0" smtClean="0"/>
              <a:t>vol. 16, p. 1, 2015.</a:t>
            </a:r>
          </a:p>
          <a:p>
            <a:r>
              <a:rPr lang="en-US" dirty="0" smtClean="0"/>
              <a:t>H. Xin</a:t>
            </a:r>
            <a:r>
              <a:rPr lang="en-US" i="1" dirty="0" smtClean="0"/>
              <a:t>, et al.</a:t>
            </a:r>
            <a:r>
              <a:rPr lang="en-US" dirty="0" smtClean="0"/>
              <a:t>, "Accelerating read mapping with </a:t>
            </a:r>
            <a:r>
              <a:rPr lang="en-US" dirty="0" err="1" smtClean="0"/>
              <a:t>FastHASH</a:t>
            </a:r>
            <a:r>
              <a:rPr lang="en-US" dirty="0" smtClean="0"/>
              <a:t>," </a:t>
            </a:r>
            <a:r>
              <a:rPr lang="en-US" i="1" dirty="0" smtClean="0"/>
              <a:t>BMC genomics, </a:t>
            </a:r>
            <a:r>
              <a:rPr lang="en-US" dirty="0" smtClean="0"/>
              <a:t>vol. 14, p. S13, 2013.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8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Read alignment follows the basic dynamic-programming doctrine which runs in a quadratic time.</a:t>
            </a:r>
          </a:p>
          <a:p>
            <a:r>
              <a:rPr lang="en-US" dirty="0" smtClean="0"/>
              <a:t>2- Data dependencies between the entries limits the parallelism. Each cell depends or three</a:t>
            </a:r>
            <a:r>
              <a:rPr lang="en-US" baseline="0" dirty="0" smtClean="0"/>
              <a:t> pre-computed cells (immediate left, upper, and upper-left cells). Thus, we can compute the vectors one after another but not in parallel. Left-to-right, or top-to-bottom, anti-diagonal. </a:t>
            </a:r>
          </a:p>
          <a:p>
            <a:r>
              <a:rPr lang="en-US" baseline="0" dirty="0" smtClean="0"/>
              <a:t>3- We can solve a significant amount of time, If we can find a way to detect the incorrect mappings with cheap heuristics, much cheaper than computing the alignment.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70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can we do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7B59-457F-4165-BB7E-2B5077C247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32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Our first proposed strategy is to differentiate between correct mappings and incorrect ones. Remove the incorrect ones and align only similar</a:t>
            </a:r>
            <a:r>
              <a:rPr lang="en-US" baseline="0" dirty="0" smtClean="0"/>
              <a:t> sequences.</a:t>
            </a:r>
          </a:p>
          <a:p>
            <a:endParaRPr lang="en-US" dirty="0" smtClean="0"/>
          </a:p>
          <a:p>
            <a:r>
              <a:rPr lang="en-US" dirty="0" smtClean="0"/>
              <a:t>2- parallelizing the matrix computation.</a:t>
            </a:r>
          </a:p>
          <a:p>
            <a:endParaRPr lang="en-US" dirty="0" smtClean="0"/>
          </a:p>
          <a:p>
            <a:r>
              <a:rPr lang="en-US" dirty="0" smtClean="0"/>
              <a:t>3- Design an accurate</a:t>
            </a:r>
            <a:r>
              <a:rPr lang="en-US" baseline="0" dirty="0" smtClean="0"/>
              <a:t> filter to remove most of the incorrect mappings.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7B59-457F-4165-BB7E-2B5077C247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8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aim of the </a:t>
            </a:r>
            <a:r>
              <a:rPr lang="en-US" baseline="0" dirty="0" smtClean="0"/>
              <a:t>pre-alignment filtering is to remove dissimilar sequences and allow only similar ones to be further 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4C5-460E-475C-89A4-E8FF9BE715E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9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effect pre-alignment has on overall execution time?</a:t>
            </a:r>
            <a:r>
              <a:rPr lang="en-US" baseline="0" dirty="0" smtClean="0"/>
              <a:t> Well, that depends on how much and how fast it can remove incorrect mappings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7B59-457F-4165-BB7E-2B5077C247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2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595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75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52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204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514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986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032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282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76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545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3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#_ENREF_4"/><Relationship Id="rId7" Type="http://schemas.openxmlformats.org/officeDocument/2006/relationships/hyperlink" Target="#_ENREF_15"/><Relationship Id="rId2" Type="http://schemas.openxmlformats.org/officeDocument/2006/relationships/hyperlink" Target="#_ENREF_17"/><Relationship Id="rId1" Type="http://schemas.openxmlformats.org/officeDocument/2006/relationships/slideLayout" Target="../slideLayouts/slideLayout2.xml"/><Relationship Id="rId6" Type="http://schemas.openxmlformats.org/officeDocument/2006/relationships/hyperlink" Target="#_ENREF_16"/><Relationship Id="rId5" Type="http://schemas.openxmlformats.org/officeDocument/2006/relationships/hyperlink" Target="#_ENREF_13"/><Relationship Id="rId4" Type="http://schemas.openxmlformats.org/officeDocument/2006/relationships/hyperlink" Target="#_ENREF_12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Mohammed Alser, </a:t>
            </a:r>
            <a:r>
              <a:rPr lang="en-US" sz="2200" dirty="0"/>
              <a:t>Hasan </a:t>
            </a:r>
            <a:r>
              <a:rPr lang="en-US" sz="2200" dirty="0" smtClean="0"/>
              <a:t>Hassan, </a:t>
            </a:r>
            <a:r>
              <a:rPr lang="en-US" sz="2200" dirty="0"/>
              <a:t>Akash </a:t>
            </a:r>
            <a:r>
              <a:rPr lang="en-US" sz="2200" dirty="0" smtClean="0"/>
              <a:t>Kumar, </a:t>
            </a:r>
            <a:r>
              <a:rPr lang="en-US" sz="2200" dirty="0" err="1"/>
              <a:t>Onur</a:t>
            </a:r>
            <a:r>
              <a:rPr lang="en-US" sz="2200" dirty="0"/>
              <a:t> </a:t>
            </a:r>
            <a:r>
              <a:rPr lang="en-US" sz="2200" dirty="0" err="1" smtClean="0"/>
              <a:t>Mutlu</a:t>
            </a:r>
            <a:r>
              <a:rPr lang="en-US" sz="2200" dirty="0" smtClean="0"/>
              <a:t>, </a:t>
            </a:r>
            <a:r>
              <a:rPr lang="en-US" sz="2200" dirty="0"/>
              <a:t>and Can </a:t>
            </a:r>
            <a:r>
              <a:rPr lang="en-US" sz="2200" dirty="0" err="1" smtClean="0"/>
              <a:t>Alkan</a:t>
            </a:r>
            <a:endParaRPr lang="en-US" sz="2200" dirty="0"/>
          </a:p>
          <a:p>
            <a:r>
              <a:rPr lang="en-US" sz="1800" dirty="0" smtClean="0"/>
              <a:t>Bilkent University, TU Dresden, ETH </a:t>
            </a:r>
            <a:r>
              <a:rPr lang="en-US" sz="1800" dirty="0"/>
              <a:t>Zürich</a:t>
            </a:r>
          </a:p>
          <a:p>
            <a:endParaRPr lang="en-US" sz="2200" dirty="0" smtClean="0"/>
          </a:p>
          <a:p>
            <a:pPr algn="l"/>
            <a:endParaRPr lang="en-US" sz="2200" dirty="0"/>
          </a:p>
        </p:txBody>
      </p:sp>
      <p:pic>
        <p:nvPicPr>
          <p:cNvPr id="12" name="Picture 11" descr="http://w3.bilkent.edu.tr/logo/tr-amble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73" y="5388562"/>
            <a:ext cx="814070" cy="81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16662" y="1340767"/>
            <a:ext cx="8110676" cy="1831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>
                <a:solidFill>
                  <a:srgbClr val="1F497D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Exploring Speed/Accuracy Trade-offs </a:t>
            </a:r>
            <a:r>
              <a:rPr lang="en-US" sz="3600" dirty="0">
                <a:solidFill>
                  <a:srgbClr val="1F497D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in Hardware Accelerated Pre-Alignment in Genome Analysis</a:t>
            </a:r>
            <a:endParaRPr lang="en-US" sz="1600" spc="100" dirty="0">
              <a:solidFill>
                <a:srgbClr val="1F497D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165" y="5991"/>
            <a:ext cx="9148165" cy="276999"/>
          </a:xfrm>
          <a:prstGeom prst="rect">
            <a:avLst/>
          </a:prstGeom>
          <a:solidFill>
            <a:srgbClr val="1F497D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i="0" dirty="0" smtClean="0">
                <a:solidFill>
                  <a:schemeClr val="bg1"/>
                </a:solidFill>
                <a:effectLst/>
                <a:latin typeface="Montserrat"/>
              </a:rPr>
              <a:t>Accelerator Architecture in Computational Biology and Bioinformatics, February 24</a:t>
            </a:r>
            <a:r>
              <a:rPr lang="en-US" sz="1200" b="1" i="0" baseline="30000" dirty="0" smtClean="0">
                <a:solidFill>
                  <a:schemeClr val="bg1"/>
                </a:solidFill>
                <a:effectLst/>
                <a:latin typeface="Montserrat"/>
              </a:rPr>
              <a:t>th</a:t>
            </a:r>
            <a:r>
              <a:rPr lang="en-US" sz="1200" b="1" i="0" dirty="0" smtClean="0">
                <a:solidFill>
                  <a:schemeClr val="bg1"/>
                </a:solidFill>
                <a:effectLst/>
                <a:latin typeface="Montserrat"/>
              </a:rPr>
              <a:t>, 2018, Vienna, Austria</a:t>
            </a:r>
            <a:endParaRPr lang="en-US" sz="1200" b="1" i="0" dirty="0">
              <a:solidFill>
                <a:schemeClr val="bg1"/>
              </a:solidFill>
              <a:effectLst/>
              <a:latin typeface="Montserrat"/>
            </a:endParaRPr>
          </a:p>
        </p:txBody>
      </p:sp>
      <p:pic>
        <p:nvPicPr>
          <p:cNvPr id="1026" name="Picture 2" descr="Image result for eth zurich systems grou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354" y="5396718"/>
            <a:ext cx="906884" cy="90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faed tu dresd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30" y="5334000"/>
            <a:ext cx="1661751" cy="92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Effect of Pre-Alignment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86574E-FA2E-425B-A84C-39F9592E9ECB}" type="slidenum">
              <a:rPr lang="en-US" altLang="en-US" smtClean="0">
                <a:solidFill>
                  <a:prstClr val="black"/>
                </a:solidFill>
              </a:rPr>
              <a:pPr/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225594"/>
              </p:ext>
            </p:extLst>
          </p:nvPr>
        </p:nvGraphicFramePr>
        <p:xfrm>
          <a:off x="0" y="943429"/>
          <a:ext cx="9144000" cy="5332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3860653" y="2266154"/>
            <a:ext cx="51332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chemeClr val="tx2"/>
                </a:solidFill>
              </a:rPr>
              <a:t>assuming </a:t>
            </a:r>
            <a:r>
              <a:rPr lang="en-US" sz="1600" dirty="0">
                <a:solidFill>
                  <a:schemeClr val="tx2"/>
                </a:solidFill>
              </a:rPr>
              <a:t>alignment processes 100 </a:t>
            </a:r>
            <a:r>
              <a:rPr lang="en-US" sz="1600" dirty="0" smtClean="0">
                <a:solidFill>
                  <a:schemeClr val="tx2"/>
                </a:solidFill>
              </a:rPr>
              <a:t>Mappings/sec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0571" y="1843314"/>
            <a:ext cx="589954" cy="94342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600" y="1219200"/>
            <a:ext cx="145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Filter+</a:t>
            </a:r>
          </a:p>
          <a:p>
            <a:pPr algn="ctr"/>
            <a:r>
              <a:rPr lang="en-US" b="1" dirty="0" smtClean="0"/>
              <a:t>Alignment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07771" y="4180115"/>
            <a:ext cx="508000" cy="551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9457" y="4494667"/>
            <a:ext cx="145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Target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99457" y="2906013"/>
            <a:ext cx="7040880" cy="1625206"/>
            <a:chOff x="1249549" y="877246"/>
            <a:chExt cx="7040880" cy="1625206"/>
          </a:xfrm>
        </p:grpSpPr>
        <p:sp>
          <p:nvSpPr>
            <p:cNvPr id="16" name="Rounded Rectangle 15"/>
            <p:cNvSpPr/>
            <p:nvPr/>
          </p:nvSpPr>
          <p:spPr>
            <a:xfrm>
              <a:off x="1249549" y="959648"/>
              <a:ext cx="7040880" cy="146304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txBody>
            <a:bodyPr wrap="square" rtlCol="0" anchor="ctr">
              <a:spAutoFit/>
            </a:bodyPr>
            <a:lstStyle/>
            <a:p>
              <a:endParaRPr lang="en-US" sz="2000" b="1" dirty="0">
                <a:solidFill>
                  <a:schemeClr val="bg2"/>
                </a:solidFill>
                <a:latin typeface="europa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38312" y="1038497"/>
              <a:ext cx="4490111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europa"/>
                </a:rPr>
                <a:t>Pre-alignment saves more than </a:t>
              </a:r>
              <a:endParaRPr lang="en-US" sz="2000" b="1" dirty="0" smtClean="0">
                <a:solidFill>
                  <a:schemeClr val="bg2"/>
                </a:solidFill>
                <a:latin typeface="europa"/>
              </a:endParaRPr>
            </a:p>
            <a:p>
              <a:pPr algn="ctr"/>
              <a:r>
                <a:rPr lang="en-US" sz="3600" b="1" dirty="0" smtClean="0">
                  <a:solidFill>
                    <a:schemeClr val="bg2"/>
                  </a:solidFill>
                  <a:latin typeface="europa"/>
                </a:rPr>
                <a:t>40</a:t>
              </a:r>
              <a:r>
                <a:rPr lang="en-US" sz="3600" b="1" dirty="0">
                  <a:solidFill>
                    <a:schemeClr val="bg2"/>
                  </a:solidFill>
                  <a:latin typeface="europa"/>
                </a:rPr>
                <a:t>% to 80% </a:t>
              </a:r>
              <a:endParaRPr lang="en-US" sz="3600" b="1" dirty="0" smtClean="0">
                <a:solidFill>
                  <a:schemeClr val="bg2"/>
                </a:solidFill>
                <a:latin typeface="europa"/>
              </a:endParaRPr>
            </a:p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latin typeface="europa"/>
                </a:rPr>
                <a:t>of </a:t>
              </a:r>
              <a:r>
                <a:rPr lang="en-US" sz="2000" b="1" dirty="0">
                  <a:solidFill>
                    <a:schemeClr val="bg2"/>
                  </a:solidFill>
                  <a:latin typeface="europa"/>
                </a:rPr>
                <a:t>the total processing time</a:t>
              </a:r>
            </a:p>
          </p:txBody>
        </p:sp>
        <p:pic>
          <p:nvPicPr>
            <p:cNvPr id="18" name="Picture 6" descr="Image result for save time icon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367" y="877246"/>
              <a:ext cx="1625205" cy="1625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9555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Highly Parallel Matrix Computation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86574E-FA2E-425B-A84C-39F9592E9ECB}" type="slidenum">
              <a:rPr lang="en-US" altLang="en-US" smtClean="0">
                <a:solidFill>
                  <a:prstClr val="black"/>
                </a:solidFill>
              </a:rPr>
              <a:pPr/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625601" y="2090057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I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2322287" y="2090057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3018973" y="2090057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7" name="Cube 26"/>
          <p:cNvSpPr/>
          <p:nvPr/>
        </p:nvSpPr>
        <p:spPr>
          <a:xfrm>
            <a:off x="3730173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A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6" name="Cube 25"/>
          <p:cNvSpPr/>
          <p:nvPr/>
        </p:nvSpPr>
        <p:spPr>
          <a:xfrm>
            <a:off x="4426859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N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8" name="Cube 7"/>
          <p:cNvSpPr/>
          <p:nvPr/>
        </p:nvSpPr>
        <p:spPr>
          <a:xfrm>
            <a:off x="5123545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B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5834745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U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1" name="Cube 30"/>
          <p:cNvSpPr/>
          <p:nvPr/>
        </p:nvSpPr>
        <p:spPr>
          <a:xfrm>
            <a:off x="6545945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L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3" name="Cube 32"/>
          <p:cNvSpPr/>
          <p:nvPr/>
        </p:nvSpPr>
        <p:spPr>
          <a:xfrm>
            <a:off x="1444176" y="3955142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I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2140862" y="3955142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5" name="Cube 34"/>
          <p:cNvSpPr/>
          <p:nvPr/>
        </p:nvSpPr>
        <p:spPr>
          <a:xfrm>
            <a:off x="2837548" y="3955142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6" name="Cube 35"/>
          <p:cNvSpPr/>
          <p:nvPr/>
        </p:nvSpPr>
        <p:spPr>
          <a:xfrm>
            <a:off x="3548748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A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7" name="Cube 36"/>
          <p:cNvSpPr/>
          <p:nvPr/>
        </p:nvSpPr>
        <p:spPr>
          <a:xfrm>
            <a:off x="4245434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N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4942120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B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9" name="Cube 38"/>
          <p:cNvSpPr/>
          <p:nvPr/>
        </p:nvSpPr>
        <p:spPr>
          <a:xfrm>
            <a:off x="5653320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U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40" name="Cube 39"/>
          <p:cNvSpPr/>
          <p:nvPr/>
        </p:nvSpPr>
        <p:spPr>
          <a:xfrm>
            <a:off x="6364520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L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cxnSp>
        <p:nvCxnSpPr>
          <p:cNvPr id="10" name="Straight Arrow Connector 9"/>
          <p:cNvCxnSpPr>
            <a:stCxn id="30" idx="3"/>
            <a:endCxn id="33" idx="0"/>
          </p:cNvCxnSpPr>
          <p:nvPr/>
        </p:nvCxnSpPr>
        <p:spPr>
          <a:xfrm flipH="1">
            <a:off x="1888676" y="3030651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3"/>
            <a:endCxn id="34" idx="0"/>
          </p:cNvCxnSpPr>
          <p:nvPr/>
        </p:nvCxnSpPr>
        <p:spPr>
          <a:xfrm flipH="1">
            <a:off x="2585362" y="3030651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272074" y="3043753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968760" y="3029239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679960" y="3004447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376646" y="3004447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063358" y="3017549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760044" y="3003035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48972" y="1030514"/>
            <a:ext cx="564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matches      0 mismatches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302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Highly Parallel Matrix Computation</a:t>
            </a:r>
            <a:r>
              <a:rPr lang="en-US" sz="2000" dirty="0" smtClean="0"/>
              <a:t> (cont’d)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86574E-FA2E-425B-A84C-39F9592E9ECB}" type="slidenum">
              <a:rPr lang="en-US" altLang="en-US" smtClean="0">
                <a:solidFill>
                  <a:prstClr val="black"/>
                </a:solidFill>
              </a:rPr>
              <a:pPr/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625601" y="2090057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I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2322287" y="2090057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3018973" y="2090057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7" name="Cube 26"/>
          <p:cNvSpPr/>
          <p:nvPr/>
        </p:nvSpPr>
        <p:spPr>
          <a:xfrm>
            <a:off x="3730173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A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6" name="Cube 25"/>
          <p:cNvSpPr/>
          <p:nvPr/>
        </p:nvSpPr>
        <p:spPr>
          <a:xfrm>
            <a:off x="4426859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N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8" name="Cube 7"/>
          <p:cNvSpPr/>
          <p:nvPr/>
        </p:nvSpPr>
        <p:spPr>
          <a:xfrm>
            <a:off x="5123545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B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5834745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U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1" name="Cube 30"/>
          <p:cNvSpPr/>
          <p:nvPr/>
        </p:nvSpPr>
        <p:spPr>
          <a:xfrm>
            <a:off x="6545945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L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3" name="Cube 32"/>
          <p:cNvSpPr/>
          <p:nvPr/>
        </p:nvSpPr>
        <p:spPr>
          <a:xfrm>
            <a:off x="1444176" y="3955142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I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2140862" y="3955142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5" name="Cube 34"/>
          <p:cNvSpPr/>
          <p:nvPr/>
        </p:nvSpPr>
        <p:spPr>
          <a:xfrm>
            <a:off x="2837548" y="3955142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6" name="Cube 35"/>
          <p:cNvSpPr/>
          <p:nvPr/>
        </p:nvSpPr>
        <p:spPr>
          <a:xfrm>
            <a:off x="3548748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A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7" name="Cube 36"/>
          <p:cNvSpPr/>
          <p:nvPr/>
        </p:nvSpPr>
        <p:spPr>
          <a:xfrm>
            <a:off x="4245434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N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4942120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B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9" name="Cube 38"/>
          <p:cNvSpPr/>
          <p:nvPr/>
        </p:nvSpPr>
        <p:spPr>
          <a:xfrm>
            <a:off x="5653320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U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40" name="Cube 39"/>
          <p:cNvSpPr/>
          <p:nvPr/>
        </p:nvSpPr>
        <p:spPr>
          <a:xfrm>
            <a:off x="6364520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L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cxnSp>
        <p:nvCxnSpPr>
          <p:cNvPr id="10" name="Straight Arrow Connector 9"/>
          <p:cNvCxnSpPr>
            <a:stCxn id="30" idx="3"/>
            <a:endCxn id="33" idx="0"/>
          </p:cNvCxnSpPr>
          <p:nvPr/>
        </p:nvCxnSpPr>
        <p:spPr>
          <a:xfrm flipH="1">
            <a:off x="1888676" y="3030651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3"/>
            <a:endCxn id="34" idx="0"/>
          </p:cNvCxnSpPr>
          <p:nvPr/>
        </p:nvCxnSpPr>
        <p:spPr>
          <a:xfrm flipH="1">
            <a:off x="2585362" y="3030651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272074" y="3043753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968760" y="3029239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679960" y="3004447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376646" y="3004447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063358" y="3017549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760044" y="3003035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Image result for wrong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3880"/>
          <a:stretch/>
        </p:blipFill>
        <p:spPr bwMode="auto">
          <a:xfrm>
            <a:off x="3390674" y="3914424"/>
            <a:ext cx="991749" cy="916719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748972" y="1030514"/>
            <a:ext cx="564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matches      0 mismatches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3321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Highly Parallel Matrix Computation</a:t>
            </a:r>
            <a:r>
              <a:rPr lang="en-US" sz="2000" dirty="0"/>
              <a:t> (cont’d)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86574E-FA2E-425B-A84C-39F9592E9ECB}" type="slidenum">
              <a:rPr lang="en-US" altLang="en-US" smtClean="0">
                <a:solidFill>
                  <a:prstClr val="black"/>
                </a:solidFill>
              </a:rPr>
              <a:pPr/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625601" y="2090057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I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2322287" y="2090057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3018973" y="2090057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7" name="Cube 26"/>
          <p:cNvSpPr/>
          <p:nvPr/>
        </p:nvSpPr>
        <p:spPr>
          <a:xfrm>
            <a:off x="3730173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A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6" name="Cube 25"/>
          <p:cNvSpPr/>
          <p:nvPr/>
        </p:nvSpPr>
        <p:spPr>
          <a:xfrm>
            <a:off x="4426859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N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8" name="Cube 7"/>
          <p:cNvSpPr/>
          <p:nvPr/>
        </p:nvSpPr>
        <p:spPr>
          <a:xfrm>
            <a:off x="5123545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B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5834745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U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1" name="Cube 30"/>
          <p:cNvSpPr/>
          <p:nvPr/>
        </p:nvSpPr>
        <p:spPr>
          <a:xfrm>
            <a:off x="6545945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L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3" name="Cube 32"/>
          <p:cNvSpPr/>
          <p:nvPr/>
        </p:nvSpPr>
        <p:spPr>
          <a:xfrm>
            <a:off x="1444176" y="3955142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I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2140862" y="3955142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5" name="Cube 34"/>
          <p:cNvSpPr/>
          <p:nvPr/>
        </p:nvSpPr>
        <p:spPr>
          <a:xfrm>
            <a:off x="2837548" y="3955142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7" name="Cube 36"/>
          <p:cNvSpPr/>
          <p:nvPr/>
        </p:nvSpPr>
        <p:spPr>
          <a:xfrm>
            <a:off x="3548750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N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4245436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B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9" name="Cube 38"/>
          <p:cNvSpPr/>
          <p:nvPr/>
        </p:nvSpPr>
        <p:spPr>
          <a:xfrm>
            <a:off x="4956636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U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40" name="Cube 39"/>
          <p:cNvSpPr/>
          <p:nvPr/>
        </p:nvSpPr>
        <p:spPr>
          <a:xfrm>
            <a:off x="5667836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L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cxnSp>
        <p:nvCxnSpPr>
          <p:cNvPr id="10" name="Straight Arrow Connector 9"/>
          <p:cNvCxnSpPr>
            <a:stCxn id="30" idx="3"/>
            <a:endCxn id="33" idx="0"/>
          </p:cNvCxnSpPr>
          <p:nvPr/>
        </p:nvCxnSpPr>
        <p:spPr>
          <a:xfrm flipH="1">
            <a:off x="1888676" y="3030651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3"/>
            <a:endCxn id="34" idx="0"/>
          </p:cNvCxnSpPr>
          <p:nvPr/>
        </p:nvCxnSpPr>
        <p:spPr>
          <a:xfrm flipH="1">
            <a:off x="2585362" y="3030651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272074" y="3043753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48972" y="1030514"/>
            <a:ext cx="564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matches      5 mismatches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58113" y="5064667"/>
            <a:ext cx="3323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cancel the effect of deletion, we need to shift to right direction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Notched Right Arrow 15"/>
          <p:cNvSpPr/>
          <p:nvPr/>
        </p:nvSpPr>
        <p:spPr>
          <a:xfrm>
            <a:off x="3100979" y="5114852"/>
            <a:ext cx="2651760" cy="822960"/>
          </a:xfrm>
          <a:prstGeom prst="notchedRightArrow">
            <a:avLst>
              <a:gd name="adj1" fmla="val 38456"/>
              <a:gd name="adj2" fmla="val 41342"/>
            </a:avLst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</p:spTree>
    <p:extLst>
      <p:ext uri="{BB962C8B-B14F-4D97-AF65-F5344CB8AC3E}">
        <p14:creationId xmlns:p14="http://schemas.microsoft.com/office/powerpoint/2010/main" val="448299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Highly Parallel Matrix Computation</a:t>
            </a:r>
            <a:r>
              <a:rPr lang="en-US" sz="2000" dirty="0"/>
              <a:t> (cont’d)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86574E-FA2E-425B-A84C-39F9592E9ECB}" type="slidenum">
              <a:rPr lang="en-US" altLang="en-US" smtClean="0">
                <a:solidFill>
                  <a:prstClr val="black"/>
                </a:solidFill>
              </a:rPr>
              <a:pPr/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625601" y="2090057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I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2322287" y="2090057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3018973" y="2090057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7" name="Cube 26"/>
          <p:cNvSpPr/>
          <p:nvPr/>
        </p:nvSpPr>
        <p:spPr>
          <a:xfrm>
            <a:off x="3730173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A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6" name="Cube 25"/>
          <p:cNvSpPr/>
          <p:nvPr/>
        </p:nvSpPr>
        <p:spPr>
          <a:xfrm>
            <a:off x="4426859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N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8" name="Cube 7"/>
          <p:cNvSpPr/>
          <p:nvPr/>
        </p:nvSpPr>
        <p:spPr>
          <a:xfrm>
            <a:off x="5123545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B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5834745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U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1" name="Cube 30"/>
          <p:cNvSpPr/>
          <p:nvPr/>
        </p:nvSpPr>
        <p:spPr>
          <a:xfrm>
            <a:off x="6545945" y="206244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L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cxnSp>
        <p:nvCxnSpPr>
          <p:cNvPr id="62" name="Straight Arrow Connector 61"/>
          <p:cNvCxnSpPr>
            <a:stCxn id="26" idx="3"/>
          </p:cNvCxnSpPr>
          <p:nvPr/>
        </p:nvCxnSpPr>
        <p:spPr>
          <a:xfrm flipH="1">
            <a:off x="4687219" y="3003035"/>
            <a:ext cx="6340" cy="2282987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3"/>
          </p:cNvCxnSpPr>
          <p:nvPr/>
        </p:nvCxnSpPr>
        <p:spPr>
          <a:xfrm flipH="1">
            <a:off x="5383905" y="3003035"/>
            <a:ext cx="6340" cy="2282987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2" idx="3"/>
          </p:cNvCxnSpPr>
          <p:nvPr/>
        </p:nvCxnSpPr>
        <p:spPr>
          <a:xfrm flipH="1">
            <a:off x="6070617" y="3003035"/>
            <a:ext cx="30828" cy="2296089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3"/>
          </p:cNvCxnSpPr>
          <p:nvPr/>
        </p:nvCxnSpPr>
        <p:spPr>
          <a:xfrm flipH="1">
            <a:off x="6767303" y="3003035"/>
            <a:ext cx="45342" cy="2281575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1444176" y="3955142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I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2140862" y="3955142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5" name="Cube 34"/>
          <p:cNvSpPr/>
          <p:nvPr/>
        </p:nvSpPr>
        <p:spPr>
          <a:xfrm>
            <a:off x="2837548" y="3955142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6" name="Cube 35"/>
          <p:cNvSpPr/>
          <p:nvPr/>
        </p:nvSpPr>
        <p:spPr>
          <a:xfrm>
            <a:off x="3548748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N</a:t>
            </a:r>
          </a:p>
        </p:txBody>
      </p:sp>
      <p:sp>
        <p:nvSpPr>
          <p:cNvPr id="37" name="Cube 36"/>
          <p:cNvSpPr/>
          <p:nvPr/>
        </p:nvSpPr>
        <p:spPr>
          <a:xfrm>
            <a:off x="4245434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B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4942120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U</a:t>
            </a:r>
          </a:p>
        </p:txBody>
      </p:sp>
      <p:sp>
        <p:nvSpPr>
          <p:cNvPr id="39" name="Cube 38"/>
          <p:cNvSpPr/>
          <p:nvPr/>
        </p:nvSpPr>
        <p:spPr>
          <a:xfrm>
            <a:off x="5653320" y="39275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L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cxnSp>
        <p:nvCxnSpPr>
          <p:cNvPr id="10" name="Straight Arrow Connector 9"/>
          <p:cNvCxnSpPr>
            <a:stCxn id="30" idx="3"/>
            <a:endCxn id="33" idx="0"/>
          </p:cNvCxnSpPr>
          <p:nvPr/>
        </p:nvCxnSpPr>
        <p:spPr>
          <a:xfrm flipH="1">
            <a:off x="1888676" y="3030651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3"/>
            <a:endCxn id="34" idx="0"/>
          </p:cNvCxnSpPr>
          <p:nvPr/>
        </p:nvCxnSpPr>
        <p:spPr>
          <a:xfrm flipH="1">
            <a:off x="2585362" y="3030651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272074" y="3043753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48972" y="1030514"/>
            <a:ext cx="564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matches      1 mismatches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Cube 44"/>
          <p:cNvSpPr/>
          <p:nvPr/>
        </p:nvSpPr>
        <p:spPr>
          <a:xfrm>
            <a:off x="2148120" y="53122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I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52" name="Cube 51"/>
          <p:cNvSpPr/>
          <p:nvPr/>
        </p:nvSpPr>
        <p:spPr>
          <a:xfrm>
            <a:off x="2844806" y="531222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53" name="Cube 52"/>
          <p:cNvSpPr/>
          <p:nvPr/>
        </p:nvSpPr>
        <p:spPr>
          <a:xfrm>
            <a:off x="3556006" y="5284610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54" name="Cube 53"/>
          <p:cNvSpPr/>
          <p:nvPr/>
        </p:nvSpPr>
        <p:spPr>
          <a:xfrm>
            <a:off x="4252692" y="5284610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N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55" name="Cube 54"/>
          <p:cNvSpPr/>
          <p:nvPr/>
        </p:nvSpPr>
        <p:spPr>
          <a:xfrm>
            <a:off x="4949378" y="5284610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B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56" name="Cube 55"/>
          <p:cNvSpPr/>
          <p:nvPr/>
        </p:nvSpPr>
        <p:spPr>
          <a:xfrm>
            <a:off x="5660578" y="5284610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U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57" name="Cube 56"/>
          <p:cNvSpPr/>
          <p:nvPr/>
        </p:nvSpPr>
        <p:spPr>
          <a:xfrm>
            <a:off x="6371778" y="5284610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L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</p:spTree>
    <p:extLst>
      <p:ext uri="{BB962C8B-B14F-4D97-AF65-F5344CB8AC3E}">
        <p14:creationId xmlns:p14="http://schemas.microsoft.com/office/powerpoint/2010/main" val="1559170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Highly Parallel Matrix Computation</a:t>
            </a:r>
            <a:r>
              <a:rPr lang="en-US" sz="2000" dirty="0"/>
              <a:t> (cont’d)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86574E-FA2E-425B-A84C-39F9592E9ECB}" type="slidenum">
              <a:rPr lang="en-US" altLang="en-US" smtClean="0">
                <a:solidFill>
                  <a:prstClr val="black"/>
                </a:solidFill>
              </a:rPr>
              <a:pPr/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334" name="Object 3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403097"/>
              </p:ext>
            </p:extLst>
          </p:nvPr>
        </p:nvGraphicFramePr>
        <p:xfrm>
          <a:off x="406400" y="1077499"/>
          <a:ext cx="5007429" cy="496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Visio" r:id="rId4" imgW="1349428" imgH="1377867" progId="Visio.Drawing.11">
                  <p:embed/>
                </p:oleObj>
              </mc:Choice>
              <mc:Fallback>
                <p:oleObj name="Visio" r:id="rId4" imgW="1349428" imgH="137786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" y="1077499"/>
                        <a:ext cx="5007429" cy="4969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" name="Rectangle 340"/>
          <p:cNvSpPr>
            <a:spLocks noChangeArrowheads="1"/>
          </p:cNvSpPr>
          <p:nvPr/>
        </p:nvSpPr>
        <p:spPr bwMode="auto">
          <a:xfrm>
            <a:off x="5519730" y="2351767"/>
            <a:ext cx="373106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need to compute 2E+1 vectors, E=edit distance threshold</a:t>
            </a:r>
          </a:p>
          <a:p>
            <a:endParaRPr lang="en-US" altLang="en-US" sz="20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][j]= 0 if X[i]=Y[j]</a:t>
            </a:r>
          </a:p>
          <a:p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1 if X[i]≠Y[j]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6022509" y="4138916"/>
            <a:ext cx="261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data dependencies!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68917" y="2090057"/>
            <a:ext cx="2269420" cy="943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 rot="2722005">
            <a:off x="1397685" y="3334140"/>
            <a:ext cx="4663440" cy="64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3829" y="1653345"/>
            <a:ext cx="261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Deletion masks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4" idx="1"/>
          </p:cNvCxnSpPr>
          <p:nvPr/>
        </p:nvCxnSpPr>
        <p:spPr>
          <a:xfrm flipH="1">
            <a:off x="4796973" y="5604467"/>
            <a:ext cx="1944912" cy="19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 rot="2722005">
            <a:off x="679228" y="3921968"/>
            <a:ext cx="4663440" cy="64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1885" y="5419801"/>
            <a:ext cx="261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Insertion masks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8457" y="961385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756557" y="3616404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02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Highly accurate filtering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solidFill>
                  <a:prstClr val="black"/>
                </a:solidFill>
              </a:rPr>
              <a:pPr/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013794"/>
            <a:ext cx="8610600" cy="4876800"/>
          </a:xfrm>
        </p:spPr>
        <p:txBody>
          <a:bodyPr/>
          <a:lstStyle/>
          <a:p>
            <a:r>
              <a:rPr lang="en-US" b="1" dirty="0"/>
              <a:t>Pigeonhole </a:t>
            </a:r>
            <a:r>
              <a:rPr lang="en-US" b="1" dirty="0" smtClean="0"/>
              <a:t>principle:</a:t>
            </a:r>
          </a:p>
          <a:p>
            <a:r>
              <a:rPr lang="en-US" dirty="0" smtClean="0"/>
              <a:t>if </a:t>
            </a:r>
            <a:r>
              <a:rPr lang="en-US" i="1" dirty="0"/>
              <a:t>E</a:t>
            </a:r>
            <a:r>
              <a:rPr lang="en-US" dirty="0"/>
              <a:t> items are put into </a:t>
            </a:r>
            <a:r>
              <a:rPr lang="en-US" i="1" dirty="0"/>
              <a:t>E+1</a:t>
            </a:r>
            <a:r>
              <a:rPr lang="en-US" dirty="0"/>
              <a:t> boxes, then one or more boxes would be empty.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1625601" y="224908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I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6" name="Cube 5"/>
          <p:cNvSpPr/>
          <p:nvPr/>
        </p:nvSpPr>
        <p:spPr>
          <a:xfrm>
            <a:off x="2322287" y="224908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7" name="Cube 6"/>
          <p:cNvSpPr/>
          <p:nvPr/>
        </p:nvSpPr>
        <p:spPr>
          <a:xfrm>
            <a:off x="3018973" y="2249081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8" name="Cube 7"/>
          <p:cNvSpPr/>
          <p:nvPr/>
        </p:nvSpPr>
        <p:spPr>
          <a:xfrm>
            <a:off x="3730173" y="2221465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A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10" name="Cube 9"/>
          <p:cNvSpPr/>
          <p:nvPr/>
        </p:nvSpPr>
        <p:spPr>
          <a:xfrm>
            <a:off x="4426859" y="2221465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N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5123545" y="2221465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B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5834745" y="2221465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U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6545945" y="2221465"/>
            <a:ext cx="711200" cy="94059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L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H="1">
            <a:off x="4687219" y="3162059"/>
            <a:ext cx="6340" cy="2282987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H="1">
            <a:off x="5383905" y="3162059"/>
            <a:ext cx="6340" cy="2282987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 flipH="1">
            <a:off x="6070617" y="3162059"/>
            <a:ext cx="30828" cy="2296089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 flipH="1">
            <a:off x="6767303" y="3162059"/>
            <a:ext cx="45342" cy="2281575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1444176" y="411416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I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2140862" y="411416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2837548" y="4114166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3548748" y="4086550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N</a:t>
            </a:r>
          </a:p>
        </p:txBody>
      </p:sp>
      <p:sp>
        <p:nvSpPr>
          <p:cNvPr id="22" name="Cube 21"/>
          <p:cNvSpPr/>
          <p:nvPr/>
        </p:nvSpPr>
        <p:spPr>
          <a:xfrm>
            <a:off x="4245434" y="4086550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B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942120" y="4086550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U</a:t>
            </a:r>
          </a:p>
        </p:txBody>
      </p:sp>
      <p:sp>
        <p:nvSpPr>
          <p:cNvPr id="24" name="Cube 23"/>
          <p:cNvSpPr/>
          <p:nvPr/>
        </p:nvSpPr>
        <p:spPr>
          <a:xfrm>
            <a:off x="5653320" y="4086550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L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cxnSp>
        <p:nvCxnSpPr>
          <p:cNvPr id="25" name="Straight Arrow Connector 24"/>
          <p:cNvCxnSpPr>
            <a:stCxn id="5" idx="3"/>
            <a:endCxn id="18" idx="0"/>
          </p:cNvCxnSpPr>
          <p:nvPr/>
        </p:nvCxnSpPr>
        <p:spPr>
          <a:xfrm flipH="1">
            <a:off x="1888676" y="3189675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9" idx="0"/>
          </p:cNvCxnSpPr>
          <p:nvPr/>
        </p:nvCxnSpPr>
        <p:spPr>
          <a:xfrm flipH="1">
            <a:off x="2585362" y="3189675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272074" y="3202777"/>
            <a:ext cx="3625" cy="92449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2148120" y="5471250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I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2844806" y="5471250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3556006" y="5443634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1" name="Cube 30"/>
          <p:cNvSpPr/>
          <p:nvPr/>
        </p:nvSpPr>
        <p:spPr>
          <a:xfrm>
            <a:off x="4252692" y="5443634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N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4949378" y="5443634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B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3" name="Cube 32"/>
          <p:cNvSpPr/>
          <p:nvPr/>
        </p:nvSpPr>
        <p:spPr>
          <a:xfrm>
            <a:off x="5660578" y="5443634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U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6371778" y="5443634"/>
            <a:ext cx="711200" cy="940594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uropa"/>
              </a:rPr>
              <a:t>L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urop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5180" y="3513640"/>
            <a:ext cx="2888820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Our aim is to find these </a:t>
            </a:r>
            <a:r>
              <a:rPr lang="en-US" sz="2800" b="1" i="1" dirty="0">
                <a:solidFill>
                  <a:srgbClr val="FF0000"/>
                </a:solidFill>
              </a:rPr>
              <a:t>E+1</a:t>
            </a:r>
            <a:r>
              <a:rPr lang="en-US" sz="2800" b="1" dirty="0">
                <a:solidFill>
                  <a:srgbClr val="FF0000"/>
                </a:solidFill>
              </a:rPr>
              <a:t> segments </a:t>
            </a:r>
            <a:r>
              <a:rPr lang="en-US" sz="2800" b="1" dirty="0" smtClean="0">
                <a:solidFill>
                  <a:srgbClr val="FF0000"/>
                </a:solidFill>
              </a:rPr>
              <a:t>quickly.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36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Highly accurate filtering </a:t>
            </a:r>
            <a:r>
              <a:rPr lang="en-US" dirty="0" smtClean="0"/>
              <a:t>algorithm</a:t>
            </a:r>
            <a:r>
              <a:rPr lang="en-US" sz="2400" dirty="0" smtClean="0"/>
              <a:t>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solidFill>
                  <a:prstClr val="black"/>
                </a:solidFill>
              </a:rPr>
              <a:pPr/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100861"/>
              </p:ext>
            </p:extLst>
          </p:nvPr>
        </p:nvGraphicFramePr>
        <p:xfrm>
          <a:off x="-3294743" y="2627086"/>
          <a:ext cx="12975772" cy="387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Visio" r:id="rId4" imgW="9523825" imgH="1812732" progId="Visio.Drawing.11">
                  <p:embed/>
                </p:oleObj>
              </mc:Choice>
              <mc:Fallback>
                <p:oleObj name="Visio" r:id="rId4" imgW="9523825" imgH="18127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294743" y="2627086"/>
                        <a:ext cx="12975772" cy="38753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Check for substitutions.</a:t>
                </a:r>
              </a:p>
              <a:p>
                <a:r>
                  <a:rPr lang="en-US" dirty="0" smtClean="0"/>
                  <a:t>The longest identical subsequence ≥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)/(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Extraction &amp; Encapsulation (divide-and-Conquer fashion).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283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3715657" y="4020454"/>
            <a:ext cx="3962400" cy="2307771"/>
          </a:xfrm>
          <a:prstGeom prst="roundRect">
            <a:avLst>
              <a:gd name="adj" fmla="val 5975"/>
            </a:avLst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pic>
        <p:nvPicPr>
          <p:cNvPr id="7" name="Picture 2" descr="Image result for tick mar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72" y="1323975"/>
            <a:ext cx="554144" cy="5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46250" y="4351379"/>
            <a:ext cx="4604146" cy="822960"/>
          </a:xfrm>
          <a:prstGeom prst="rect">
            <a:avLst/>
          </a:prstGeom>
          <a:solidFill>
            <a:srgbClr val="FFFF00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b="1" dirty="0" smtClean="0"/>
              <a:t>Not much of matches in the first mask</a:t>
            </a:r>
            <a:endParaRPr lang="en-US" b="1" dirty="0"/>
          </a:p>
        </p:txBody>
      </p:sp>
      <p:pic>
        <p:nvPicPr>
          <p:cNvPr id="10" name="Picture 2" descr="Image result for tick mar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16" y="1737632"/>
            <a:ext cx="554144" cy="5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14091" y="5420678"/>
                <a:ext cx="2194560" cy="82296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 dirty="0" smtClean="0"/>
                  <a:t>38 ≥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en-US" sz="2400" b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91" y="5420678"/>
                <a:ext cx="2194560" cy="8229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05672" y="986971"/>
            <a:ext cx="233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3262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5" grpId="0" animBg="1"/>
      <p:bldP spid="5" grpId="1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Highly accurate filtering </a:t>
            </a:r>
            <a:r>
              <a:rPr lang="en-US" dirty="0" smtClean="0"/>
              <a:t>algorithm</a:t>
            </a:r>
            <a:r>
              <a:rPr lang="en-US" sz="2400" dirty="0" smtClean="0"/>
              <a:t>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solidFill>
                  <a:prstClr val="black"/>
                </a:solidFill>
              </a:rPr>
              <a:pPr/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100861"/>
              </p:ext>
            </p:extLst>
          </p:nvPr>
        </p:nvGraphicFramePr>
        <p:xfrm>
          <a:off x="-3294743" y="2627086"/>
          <a:ext cx="12975772" cy="387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Visio" r:id="rId4" imgW="9523825" imgH="1812732" progId="Visio.Drawing.11">
                  <p:embed/>
                </p:oleObj>
              </mc:Choice>
              <mc:Fallback>
                <p:oleObj name="Visio" r:id="rId4" imgW="9523825" imgH="18127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294743" y="2627086"/>
                        <a:ext cx="12975772" cy="38753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Check for substitutions.</a:t>
                </a:r>
              </a:p>
              <a:p>
                <a:r>
                  <a:rPr lang="en-US" dirty="0" smtClean="0"/>
                  <a:t>The longest identical subsequence ≥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)/(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Extraction &amp; Encapsulation (divide-and-Conquer fashion).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283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3715657" y="4020454"/>
            <a:ext cx="3962400" cy="2307771"/>
          </a:xfrm>
          <a:prstGeom prst="roundRect">
            <a:avLst>
              <a:gd name="adj" fmla="val 5975"/>
            </a:avLst>
          </a:prstGeom>
          <a:noFill/>
          <a:ln w="539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pic>
        <p:nvPicPr>
          <p:cNvPr id="7" name="Picture 2" descr="Image result for tick mar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72" y="1323975"/>
            <a:ext cx="554144" cy="5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ick mar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16" y="1737632"/>
            <a:ext cx="554144" cy="5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568255" y="4022954"/>
            <a:ext cx="254237" cy="2307771"/>
          </a:xfrm>
          <a:prstGeom prst="roundRect">
            <a:avLst>
              <a:gd name="adj" fmla="val 5975"/>
            </a:avLst>
          </a:prstGeom>
          <a:solidFill>
            <a:srgbClr val="FFFF00"/>
          </a:solidFill>
          <a:ln w="539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8123" y="4010464"/>
            <a:ext cx="254237" cy="2307771"/>
          </a:xfrm>
          <a:prstGeom prst="roundRect">
            <a:avLst>
              <a:gd name="adj" fmla="val 5975"/>
            </a:avLst>
          </a:prstGeom>
          <a:solidFill>
            <a:srgbClr val="FFFF00"/>
          </a:solidFill>
          <a:ln w="539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pic>
        <p:nvPicPr>
          <p:cNvPr id="14" name="Picture 2" descr="Image result for tick mar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16" y="2174842"/>
            <a:ext cx="554144" cy="5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5672" y="6431224"/>
            <a:ext cx="7998088" cy="461665"/>
          </a:xfrm>
          <a:prstGeom prst="rect">
            <a:avLst/>
          </a:prstGeom>
          <a:solidFill>
            <a:srgbClr val="FFFF00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/>
              <a:t>Now divide the problem into two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and repeat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672" y="986971"/>
            <a:ext cx="233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882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606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Highly accurate filtering </a:t>
            </a:r>
            <a:r>
              <a:rPr lang="en-US" dirty="0" smtClean="0"/>
              <a:t>algorithm</a:t>
            </a:r>
            <a:r>
              <a:rPr lang="en-US" sz="2400" dirty="0" smtClean="0"/>
              <a:t>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solidFill>
                  <a:prstClr val="black"/>
                </a:solidFill>
              </a:rPr>
              <a:pPr/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100861"/>
              </p:ext>
            </p:extLst>
          </p:nvPr>
        </p:nvGraphicFramePr>
        <p:xfrm>
          <a:off x="-3294743" y="2627086"/>
          <a:ext cx="12975772" cy="387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Visio" r:id="rId4" imgW="9523825" imgH="1812732" progId="Visio.Drawing.11">
                  <p:embed/>
                </p:oleObj>
              </mc:Choice>
              <mc:Fallback>
                <p:oleObj name="Visio" r:id="rId4" imgW="9523825" imgH="18127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294743" y="2627086"/>
                        <a:ext cx="12975772" cy="38753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Check for substitutions.</a:t>
                </a:r>
              </a:p>
              <a:p>
                <a:r>
                  <a:rPr lang="en-US" dirty="0" smtClean="0"/>
                  <a:t>The longest identical subsequence ≥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)/(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Extraction &amp; Encapsulation (divide-and-Conquer fashion).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283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3715657" y="4020454"/>
            <a:ext cx="3962400" cy="2307771"/>
          </a:xfrm>
          <a:prstGeom prst="roundRect">
            <a:avLst>
              <a:gd name="adj" fmla="val 5975"/>
            </a:avLst>
          </a:prstGeom>
          <a:solidFill>
            <a:schemeClr val="bg1">
              <a:lumMod val="50000"/>
            </a:schemeClr>
          </a:solidFill>
          <a:ln w="539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pic>
        <p:nvPicPr>
          <p:cNvPr id="7" name="Picture 2" descr="Image result for tick mar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72" y="1323975"/>
            <a:ext cx="554144" cy="5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ick mar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16" y="1737632"/>
            <a:ext cx="554144" cy="5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568255" y="4022954"/>
            <a:ext cx="254237" cy="2307771"/>
          </a:xfrm>
          <a:prstGeom prst="roundRect">
            <a:avLst>
              <a:gd name="adj" fmla="val 5975"/>
            </a:avLst>
          </a:prstGeom>
          <a:solidFill>
            <a:srgbClr val="FFFF00"/>
          </a:solidFill>
          <a:ln w="539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8123" y="4010464"/>
            <a:ext cx="254237" cy="2307771"/>
          </a:xfrm>
          <a:prstGeom prst="roundRect">
            <a:avLst>
              <a:gd name="adj" fmla="val 5975"/>
            </a:avLst>
          </a:prstGeom>
          <a:solidFill>
            <a:srgbClr val="FFFF00"/>
          </a:solidFill>
          <a:ln w="539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pic>
        <p:nvPicPr>
          <p:cNvPr id="14" name="Picture 2" descr="Image result for tick mar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16" y="2174842"/>
            <a:ext cx="554144" cy="5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8287656" y="4027714"/>
            <a:ext cx="863597" cy="2307771"/>
          </a:xfrm>
          <a:prstGeom prst="roundRect">
            <a:avLst>
              <a:gd name="adj" fmla="val 5975"/>
            </a:avLst>
          </a:prstGeom>
          <a:noFill/>
          <a:ln w="539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68060" y="4039848"/>
            <a:ext cx="1583294" cy="2307771"/>
          </a:xfrm>
          <a:prstGeom prst="roundRect">
            <a:avLst>
              <a:gd name="adj" fmla="val 5975"/>
            </a:avLst>
          </a:prstGeom>
          <a:noFill/>
          <a:ln w="539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88541" y="4027714"/>
            <a:ext cx="254237" cy="2307771"/>
          </a:xfrm>
          <a:prstGeom prst="roundRect">
            <a:avLst>
              <a:gd name="adj" fmla="val 5975"/>
            </a:avLst>
          </a:prstGeom>
          <a:solidFill>
            <a:srgbClr val="FFFF00"/>
          </a:solidFill>
          <a:ln w="539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103793" y="4039848"/>
            <a:ext cx="254237" cy="2307771"/>
          </a:xfrm>
          <a:prstGeom prst="roundRect">
            <a:avLst>
              <a:gd name="adj" fmla="val 5975"/>
            </a:avLst>
          </a:prstGeom>
          <a:solidFill>
            <a:srgbClr val="FFFF00"/>
          </a:solidFill>
          <a:ln w="539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01428" y="4020457"/>
            <a:ext cx="174175" cy="2307771"/>
          </a:xfrm>
          <a:prstGeom prst="roundRect">
            <a:avLst>
              <a:gd name="adj" fmla="val 5975"/>
            </a:avLst>
          </a:prstGeom>
          <a:noFill/>
          <a:ln w="539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71219" y="4032591"/>
            <a:ext cx="758591" cy="2307771"/>
          </a:xfrm>
          <a:prstGeom prst="roundRect">
            <a:avLst>
              <a:gd name="adj" fmla="val 5975"/>
            </a:avLst>
          </a:prstGeom>
          <a:noFill/>
          <a:ln w="539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94935" y="4032591"/>
            <a:ext cx="182880" cy="2307771"/>
          </a:xfrm>
          <a:prstGeom prst="roundRect">
            <a:avLst>
              <a:gd name="adj" fmla="val 5975"/>
            </a:avLst>
          </a:prstGeom>
          <a:solidFill>
            <a:srgbClr val="FFFF00"/>
          </a:solidFill>
          <a:ln w="539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471" y="6402196"/>
            <a:ext cx="8187883" cy="461665"/>
          </a:xfrm>
          <a:prstGeom prst="rect">
            <a:avLst/>
          </a:prstGeom>
          <a:solidFill>
            <a:srgbClr val="FFFF00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/>
              <a:t>Counting the encapsulation bits reveals the number if edits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5672" y="986971"/>
            <a:ext cx="233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400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606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606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606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606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4C5DF-5F3C-4885-A189-23EDC600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EF2D50-0D6D-44A4-B67B-0F45C956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23255"/>
            <a:ext cx="8610600" cy="5138057"/>
          </a:xfrm>
        </p:spPr>
        <p:txBody>
          <a:bodyPr anchor="ctr"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</a:rPr>
              <a:t>Problem:</a:t>
            </a:r>
            <a:r>
              <a:rPr lang="en-US" dirty="0"/>
              <a:t> There is a significant performance gap between high-throughput DNA sequencers and read </a:t>
            </a:r>
            <a:r>
              <a:rPr lang="en-US" dirty="0" smtClean="0"/>
              <a:t>mapper.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66FF"/>
                </a:solidFill>
              </a:rPr>
              <a:t>Observations:</a:t>
            </a:r>
            <a:r>
              <a:rPr lang="en-US" dirty="0"/>
              <a:t> Inaccuracy of state-of-the-art </a:t>
            </a:r>
            <a:r>
              <a:rPr lang="en-US" dirty="0" smtClean="0"/>
              <a:t>pre-alignment </a:t>
            </a:r>
            <a:r>
              <a:rPr lang="en-US" dirty="0"/>
              <a:t>filters leads to high computational </a:t>
            </a:r>
            <a:r>
              <a:rPr lang="en-US" dirty="0" smtClean="0"/>
              <a:t>burden.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37A428"/>
                </a:solidFill>
              </a:rPr>
              <a:t>Goal:</a:t>
            </a:r>
            <a:r>
              <a:rPr lang="en-US" dirty="0"/>
              <a:t> Identify and mitigate the sources of inaccuracy in state-of-the-art </a:t>
            </a:r>
            <a:r>
              <a:rPr lang="en-US" dirty="0" smtClean="0"/>
              <a:t>filters.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Key Results: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  A </a:t>
            </a:r>
            <a:r>
              <a:rPr lang="en-US" i="1" dirty="0">
                <a:solidFill>
                  <a:srgbClr val="0066FF"/>
                </a:solidFill>
              </a:rPr>
              <a:t>pre-alignment filter</a:t>
            </a:r>
            <a:r>
              <a:rPr lang="en-US" dirty="0"/>
              <a:t> is beneficial if the filter: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Is at least 2x faster than the </a:t>
            </a:r>
            <a:r>
              <a:rPr lang="en-US" dirty="0" smtClean="0"/>
              <a:t>alignment.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Can reject at least 80% of incorrect </a:t>
            </a:r>
            <a:r>
              <a:rPr lang="en-US" dirty="0" smtClean="0"/>
              <a:t>mappings.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94AEB0-7C3E-4373-B84A-1A6BBDEFCA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solidFill>
                  <a:prstClr val="black"/>
                </a:solidFill>
              </a:rPr>
              <a:pPr/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37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 Accelerator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solidFill>
                  <a:prstClr val="black"/>
                </a:solidFill>
              </a:rPr>
              <a:pPr/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749814"/>
              </p:ext>
            </p:extLst>
          </p:nvPr>
        </p:nvGraphicFramePr>
        <p:xfrm>
          <a:off x="912836" y="1296593"/>
          <a:ext cx="7318329" cy="475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Visio" r:id="rId4" imgW="3218681" imgH="2095192" progId="Visio.Drawing.11">
                  <p:embed/>
                </p:oleObj>
              </mc:Choice>
              <mc:Fallback>
                <p:oleObj name="Visio" r:id="rId4" imgW="3218681" imgH="20951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36" y="1296593"/>
                        <a:ext cx="7318329" cy="47583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527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VC709 Resource Utilization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79764"/>
              </p:ext>
            </p:extLst>
          </p:nvPr>
        </p:nvGraphicFramePr>
        <p:xfrm>
          <a:off x="228601" y="1219200"/>
          <a:ext cx="8610598" cy="219455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93970"/>
                <a:gridCol w="1729157"/>
                <a:gridCol w="1729157"/>
                <a:gridCol w="1729157"/>
                <a:gridCol w="1729157"/>
              </a:tblGrid>
              <a:tr h="80444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</a:rPr>
                        <a:t>Edit Distance Threshold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MAGNET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 core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GateKeeper</a:t>
                      </a:r>
                      <a:endParaRPr lang="en-US" sz="2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</a:t>
                      </a:r>
                      <a:r>
                        <a:rPr lang="en-US" sz="2400" baseline="0" dirty="0" smtClean="0">
                          <a:effectLst/>
                        </a:rPr>
                        <a:t> core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85676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</a:rPr>
                        <a:t>Slice 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</a:rPr>
                        <a:t>LUT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</a:rPr>
                        <a:t>Slice 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</a:rPr>
                        <a:t>Slice 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</a:rPr>
                        <a:t>LUT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</a:rPr>
                        <a:t>Slice 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</a:tr>
              <a:tr h="402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10.5%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0.86%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0.39%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02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5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37.8%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2.3%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solidFill>
                  <a:prstClr val="black"/>
                </a:solidFill>
              </a:rPr>
              <a:pPr/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732604"/>
              </p:ext>
            </p:extLst>
          </p:nvPr>
        </p:nvGraphicFramePr>
        <p:xfrm>
          <a:off x="228601" y="3781610"/>
          <a:ext cx="8610598" cy="219455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93970"/>
                <a:gridCol w="1729157"/>
                <a:gridCol w="1729157"/>
                <a:gridCol w="1729157"/>
                <a:gridCol w="1729157"/>
              </a:tblGrid>
              <a:tr h="80444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</a:rPr>
                        <a:t>Edit Distance Threshold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MAGNET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8 cores, 2 cores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GateKeeper</a:t>
                      </a:r>
                      <a:endParaRPr lang="en-US" sz="2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16</a:t>
                      </a:r>
                      <a:r>
                        <a:rPr lang="en-US" sz="2400" baseline="0" dirty="0" smtClean="0">
                          <a:effectLst/>
                        </a:rPr>
                        <a:t> cores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85676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</a:rPr>
                        <a:t>Slice 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</a:rPr>
                        <a:t>LUT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</a:rPr>
                        <a:t>Slice 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</a:rPr>
                        <a:t>Slice 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</a:rPr>
                        <a:t>LUT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</a:rPr>
                        <a:t>Slice 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</a:tr>
              <a:tr h="402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85%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7%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02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5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83%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6%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45%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191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Accept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solidFill>
                  <a:prstClr val="black"/>
                </a:solidFill>
              </a:rPr>
              <a:pPr/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32" y="1553029"/>
            <a:ext cx="7547937" cy="44923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59604" y="1082162"/>
            <a:ext cx="4624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MAGNET is 7x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105x less false accept rate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81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Reject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solidFill>
                  <a:prstClr val="black"/>
                </a:solidFill>
              </a:rPr>
              <a:pPr/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97518" y="1082162"/>
            <a:ext cx="5348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MAGNET rejects  87%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99% incorrect mappings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4629"/>
          <a:stretch/>
        </p:blipFill>
        <p:spPr>
          <a:xfrm>
            <a:off x="647382" y="1583870"/>
            <a:ext cx="7849236" cy="44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33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vs </a:t>
            </a:r>
            <a:r>
              <a:rPr lang="en-US" dirty="0" smtClean="0"/>
              <a:t>P</a:t>
            </a:r>
            <a:r>
              <a:rPr lang="en-US" dirty="0" smtClean="0"/>
              <a:t>re-Alignment </a:t>
            </a:r>
            <a:r>
              <a:rPr lang="en-US" dirty="0"/>
              <a:t>S</a:t>
            </a:r>
            <a:r>
              <a:rPr lang="en-US" dirty="0" smtClean="0"/>
              <a:t>peedup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41147"/>
              </p:ext>
            </p:extLst>
          </p:nvPr>
        </p:nvGraphicFramePr>
        <p:xfrm>
          <a:off x="257628" y="994227"/>
          <a:ext cx="8610176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2126"/>
                <a:gridCol w="2279165"/>
                <a:gridCol w="3038885"/>
              </a:tblGrid>
              <a:tr h="447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Work</a:t>
                      </a:r>
                      <a:endParaRPr lang="en-US" sz="2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Platform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Mappings #/ 1 sec</a:t>
                      </a:r>
                      <a:endParaRPr lang="en-US" sz="2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30" marR="189930" marT="0" marB="0" anchor="ctr">
                    <a:solidFill>
                      <a:srgbClr val="4F81BD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>
                          <a:effectLst/>
                        </a:rPr>
                        <a:t>MAGNET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FPGA (Virtex7)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37,500,000</a:t>
                      </a:r>
                      <a:endParaRPr lang="en-US" sz="2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30" marR="189930" marT="0" marB="0" anchor="ctr"/>
                </a:tc>
              </a:tr>
              <a:tr h="447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>
                          <a:effectLst/>
                        </a:rPr>
                        <a:t>GateKeeper [</a:t>
                      </a:r>
                      <a:r>
                        <a:rPr lang="en-US" sz="2400" u="none" strike="noStrike">
                          <a:effectLst/>
                          <a:hlinkClick r:id="rId2" action="ppaction://hlinkfile" tooltip="Alser, 2017 #210"/>
                        </a:rPr>
                        <a:t>17</a:t>
                      </a:r>
                      <a:r>
                        <a:rPr lang="en-US" sz="2400" u="none">
                          <a:effectLst/>
                        </a:rPr>
                        <a:t>]</a:t>
                      </a:r>
                      <a:endParaRPr lang="en-US" sz="270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FPGA (Virtex7)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1,665,811,051 </a:t>
                      </a:r>
                      <a:endParaRPr lang="en-US" sz="2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30" marR="189930" marT="0" marB="0" anchor="ctr"/>
                </a:tc>
              </a:tr>
              <a:tr h="447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>
                          <a:effectLst/>
                        </a:rPr>
                        <a:t>SHD [</a:t>
                      </a:r>
                      <a:r>
                        <a:rPr lang="en-US" sz="2400" u="none" strike="noStrike">
                          <a:effectLst/>
                          <a:hlinkClick r:id="rId3" action="ppaction://hlinkfile" tooltip="Xin, 2015 #3"/>
                        </a:rPr>
                        <a:t>4</a:t>
                      </a:r>
                      <a:r>
                        <a:rPr lang="en-US" sz="2400" u="none">
                          <a:effectLst/>
                        </a:rPr>
                        <a:t>]</a:t>
                      </a:r>
                      <a:endParaRPr lang="en-US" sz="270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>
                          <a:effectLst/>
                        </a:rPr>
                        <a:t>Intel SSE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>
                          <a:effectLst/>
                        </a:rPr>
                        <a:t>18,820,572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30" marR="189930" marT="0" marB="0" anchor="ctr"/>
                </a:tc>
              </a:tr>
              <a:tr h="447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>
                          <a:effectLst/>
                        </a:rPr>
                        <a:t>Myers’s algorithm [</a:t>
                      </a:r>
                      <a:r>
                        <a:rPr lang="en-US" sz="2400" u="none" strike="noStrike">
                          <a:effectLst/>
                          <a:hlinkClick r:id="rId4" action="ppaction://hlinkfile" tooltip="Myers, 1999 #91"/>
                        </a:rPr>
                        <a:t>12</a:t>
                      </a:r>
                      <a:r>
                        <a:rPr lang="en-US" sz="2400" u="none">
                          <a:effectLst/>
                        </a:rPr>
                        <a:t>]</a:t>
                      </a:r>
                      <a:endParaRPr lang="en-US" sz="270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Intel SSE</a:t>
                      </a:r>
                      <a:r>
                        <a:rPr lang="en-US" sz="2400" u="sng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[</a:t>
                      </a:r>
                      <a:r>
                        <a:rPr lang="en-US" sz="2400" u="none" strike="noStrike">
                          <a:effectLst/>
                          <a:hlinkClick r:id="rId5" action="ppaction://hlinkfile" tooltip="Döring, 2008 #34"/>
                        </a:rPr>
                        <a:t>13</a:t>
                      </a:r>
                      <a:r>
                        <a:rPr lang="en-US" sz="2400">
                          <a:effectLst/>
                        </a:rPr>
                        <a:t>]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>
                          <a:effectLst/>
                        </a:rPr>
                        <a:t>2,146,266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30" marR="189930" marT="0" marB="0" anchor="ctr"/>
                </a:tc>
              </a:tr>
              <a:tr h="447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>
                          <a:effectLst/>
                        </a:rPr>
                        <a:t>Smith-Waterman [</a:t>
                      </a:r>
                      <a:r>
                        <a:rPr lang="en-US" sz="2400" u="none" strike="noStrike">
                          <a:effectLst/>
                          <a:hlinkClick r:id="rId3" action="ppaction://hlinkfile" tooltip="Xin, 2015 #3"/>
                        </a:rPr>
                        <a:t>4</a:t>
                      </a:r>
                      <a:r>
                        <a:rPr lang="en-US" sz="2400" u="none">
                          <a:effectLst/>
                        </a:rPr>
                        <a:t>]</a:t>
                      </a:r>
                      <a:endParaRPr lang="en-US" sz="270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Intel SSE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201,783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30" marR="189930" marT="0" marB="0" anchor="ctr"/>
                </a:tc>
              </a:tr>
              <a:tr h="447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dirty="0">
                          <a:effectLst/>
                        </a:rPr>
                        <a:t>Smith-Waterman [</a:t>
                      </a:r>
                      <a:r>
                        <a:rPr lang="en-US" sz="2400" u="none" strike="noStrike" dirty="0">
                          <a:effectLst/>
                          <a:hlinkClick r:id="rId6" action="ppaction://hlinkfile" tooltip="Benkrid, 2012 #99"/>
                        </a:rPr>
                        <a:t>16</a:t>
                      </a:r>
                      <a:r>
                        <a:rPr lang="en-US" sz="2400" u="none" dirty="0">
                          <a:effectLst/>
                        </a:rPr>
                        <a:t>]</a:t>
                      </a:r>
                      <a:endParaRPr lang="en-US" sz="27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FPGA (Virtex4)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(128 bp)  689,543 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30" marR="189930" marT="0" marB="0" anchor="ctr"/>
                </a:tc>
              </a:tr>
              <a:tr h="447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>
                          <a:effectLst/>
                        </a:rPr>
                        <a:t>Smith-Waterman [</a:t>
                      </a:r>
                      <a:r>
                        <a:rPr lang="en-US" sz="2400" u="none" strike="noStrike">
                          <a:effectLst/>
                          <a:hlinkClick r:id="rId6" action="ppaction://hlinkfile" tooltip="Benkrid, 2012 #99"/>
                        </a:rPr>
                        <a:t>16</a:t>
                      </a:r>
                      <a:r>
                        <a:rPr lang="en-US" sz="2400" u="none">
                          <a:effectLst/>
                        </a:rPr>
                        <a:t>]</a:t>
                      </a:r>
                      <a:endParaRPr lang="en-US" sz="2700" u="none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GPU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(128 bp)    86,192 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30" marR="189930" marT="0" marB="0" anchor="ctr"/>
                </a:tc>
              </a:tr>
              <a:tr h="447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dirty="0">
                          <a:effectLst/>
                        </a:rPr>
                        <a:t>Smith-Waterman [</a:t>
                      </a:r>
                      <a:r>
                        <a:rPr lang="en-US" sz="2400" u="none" strike="noStrike" dirty="0">
                          <a:effectLst/>
                          <a:hlinkClick r:id="rId7" action="ppaction://hlinkfile" tooltip="Liu, 2014 #45"/>
                        </a:rPr>
                        <a:t>15</a:t>
                      </a:r>
                      <a:r>
                        <a:rPr lang="en-US" sz="2400" u="none" dirty="0">
                          <a:effectLst/>
                        </a:rPr>
                        <a:t>]</a:t>
                      </a:r>
                      <a:endParaRPr lang="en-US" sz="27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GPU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620" marR="2462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4,000</a:t>
                      </a:r>
                      <a:endParaRPr lang="en-US" sz="2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9930" marR="18993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solidFill>
                  <a:prstClr val="black"/>
                </a:solidFill>
              </a:rPr>
              <a:pPr/>
              <a:t>24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971" y="5202426"/>
            <a:ext cx="8642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MAGNET </a:t>
            </a:r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requires 2x less time than SHD and 44x more time than </a:t>
            </a:r>
            <a:r>
              <a:rPr lang="en-US" dirty="0" err="1" smtClean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GateKeeper</a:t>
            </a:r>
            <a:r>
              <a:rPr lang="en-US" dirty="0" smtClean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MAGNET is 17x faster than the accelerated implementation [</a:t>
            </a:r>
            <a:r>
              <a:rPr lang="en-US" dirty="0">
                <a:solidFill>
                  <a:srgbClr val="FF0000"/>
                </a:solidFill>
                <a:hlinkClick r:id="rId5" action="ppaction://hlinkfile" tooltip="Döring, 2008 #34"/>
              </a:rPr>
              <a:t>13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>
                <a:solidFill>
                  <a:srgbClr val="FF0000"/>
                </a:solidFill>
              </a:rPr>
              <a:t>Myers’s algorithm [</a:t>
            </a:r>
            <a:r>
              <a:rPr lang="en-US" dirty="0">
                <a:solidFill>
                  <a:srgbClr val="FF0000"/>
                </a:solidFill>
                <a:hlinkClick r:id="rId4" action="ppaction://hlinkfile" tooltip="Myers, 1999 #91"/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]).</a:t>
            </a:r>
          </a:p>
        </p:txBody>
      </p:sp>
    </p:spTree>
    <p:extLst>
      <p:ext uri="{BB962C8B-B14F-4D97-AF65-F5344CB8AC3E}">
        <p14:creationId xmlns:p14="http://schemas.microsoft.com/office/powerpoint/2010/main" val="712151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Speed/Accuracy </a:t>
            </a:r>
            <a:r>
              <a:rPr lang="en-US" dirty="0" smtClean="0"/>
              <a:t>Trade-offs (end-to-end)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86574E-FA2E-425B-A84C-39F9592E9ECB}" type="slidenum">
              <a:rPr lang="en-US" altLang="en-US" smtClean="0">
                <a:solidFill>
                  <a:prstClr val="black"/>
                </a:solidFill>
              </a:rPr>
              <a:pPr/>
              <a:t>25</a:t>
            </a:fld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056647"/>
              </p:ext>
            </p:extLst>
          </p:nvPr>
        </p:nvGraphicFramePr>
        <p:xfrm>
          <a:off x="0" y="943429"/>
          <a:ext cx="9144000" cy="5332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3860653" y="2266154"/>
            <a:ext cx="51332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chemeClr val="tx2"/>
                </a:solidFill>
              </a:rPr>
              <a:t>assuming </a:t>
            </a:r>
            <a:r>
              <a:rPr lang="en-US" sz="1600" dirty="0">
                <a:solidFill>
                  <a:schemeClr val="tx2"/>
                </a:solidFill>
              </a:rPr>
              <a:t>alignment processes 100 </a:t>
            </a:r>
            <a:r>
              <a:rPr lang="en-US" sz="1600" dirty="0" smtClean="0">
                <a:solidFill>
                  <a:schemeClr val="tx2"/>
                </a:solidFill>
              </a:rPr>
              <a:t>Mappings/sec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50886" y="1904777"/>
            <a:ext cx="172668" cy="75178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600" y="1219200"/>
            <a:ext cx="145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Filter+</a:t>
            </a:r>
          </a:p>
          <a:p>
            <a:pPr algn="ctr"/>
            <a:r>
              <a:rPr lang="en-US" b="1" dirty="0" smtClean="0"/>
              <a:t>Alignment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07771" y="4180115"/>
            <a:ext cx="508000" cy="551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9457" y="4494667"/>
            <a:ext cx="145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Target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147454" y="4338572"/>
            <a:ext cx="365760" cy="6400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39316" y="4040081"/>
            <a:ext cx="475344" cy="6400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89444" y="3900240"/>
            <a:ext cx="258180" cy="39914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81845" y="3556346"/>
            <a:ext cx="1451429" cy="369332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MAGNET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293281" y="3664538"/>
            <a:ext cx="67277" cy="32853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65967" y="3287163"/>
            <a:ext cx="1691062" cy="369332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GateKeeper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3985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10600" cy="5195664"/>
          </a:xfrm>
        </p:spPr>
        <p:txBody>
          <a:bodyPr/>
          <a:lstStyle/>
          <a:p>
            <a:r>
              <a:rPr lang="en-US" dirty="0" smtClean="0"/>
              <a:t>We introduce, MAGNET, fast and accurate FPGA pre-alignment filter.</a:t>
            </a:r>
          </a:p>
          <a:p>
            <a:r>
              <a:rPr lang="en-US" dirty="0" smtClean="0"/>
              <a:t>Adding pre-alignment filter to genome analysis is beneficial if the filter is at least 2x faster than the alignment and able to reject at least 80% of incorrect mappings.</a:t>
            </a:r>
          </a:p>
          <a:p>
            <a:r>
              <a:rPr lang="en-US" dirty="0" smtClean="0"/>
              <a:t>FPGAs </a:t>
            </a:r>
            <a:r>
              <a:rPr lang="en-US" dirty="0"/>
              <a:t>will likely continue to be the best acceleration platform for computational genomics </a:t>
            </a:r>
            <a:r>
              <a:rPr lang="en-US" dirty="0" err="1"/>
              <a:t>Aluru</a:t>
            </a:r>
            <a:r>
              <a:rPr lang="en-US" dirty="0"/>
              <a:t> et al., IEEE Design &amp; Test, (2014).</a:t>
            </a:r>
          </a:p>
          <a:p>
            <a:r>
              <a:rPr lang="en-US" dirty="0" smtClean="0"/>
              <a:t>Integrating </a:t>
            </a:r>
            <a:r>
              <a:rPr lang="en-US" dirty="0"/>
              <a:t>the FPGA accelerators with the sequencer can help to hide the complexity and details of </a:t>
            </a:r>
            <a:r>
              <a:rPr lang="en-US" dirty="0" smtClean="0"/>
              <a:t>the underlying</a:t>
            </a:r>
            <a:r>
              <a:rPr lang="en-US" dirty="0"/>
              <a:t> hardware.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solidFill>
                  <a:prstClr val="black"/>
                </a:solidFill>
              </a:rPr>
              <a:pPr/>
              <a:t>26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45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36" y="985511"/>
            <a:ext cx="5483353" cy="4112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ALKAN Lab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Alkan</a:t>
            </a:r>
            <a:endParaRPr lang="en-US" dirty="0" smtClean="0"/>
          </a:p>
          <a:p>
            <a:pPr lvl="1"/>
            <a:r>
              <a:rPr lang="en-US" dirty="0" err="1" smtClean="0"/>
              <a:t>Mohamme</a:t>
            </a:r>
            <a:r>
              <a:rPr lang="en-US" dirty="0" smtClean="0"/>
              <a:t> Alser</a:t>
            </a:r>
            <a:endParaRPr lang="en-US" dirty="0"/>
          </a:p>
          <a:p>
            <a:r>
              <a:rPr lang="en-US" dirty="0" smtClean="0"/>
              <a:t>SAFARI Lab</a:t>
            </a:r>
          </a:p>
          <a:p>
            <a:pPr lvl="1"/>
            <a:r>
              <a:rPr lang="en-US" dirty="0" err="1" smtClean="0"/>
              <a:t>Onur</a:t>
            </a:r>
            <a:r>
              <a:rPr lang="en-US" dirty="0" smtClean="0"/>
              <a:t> </a:t>
            </a:r>
            <a:r>
              <a:rPr lang="en-US" dirty="0" err="1" smtClean="0"/>
              <a:t>Mutlu</a:t>
            </a:r>
            <a:endParaRPr lang="en-US" dirty="0" smtClean="0"/>
          </a:p>
          <a:p>
            <a:pPr lvl="1"/>
            <a:r>
              <a:rPr lang="en-US" dirty="0" smtClean="0"/>
              <a:t>Hasan Hassan</a:t>
            </a:r>
          </a:p>
          <a:p>
            <a:r>
              <a:rPr lang="en-US" dirty="0" err="1" smtClean="0"/>
              <a:t>CfAED</a:t>
            </a:r>
            <a:r>
              <a:rPr lang="en-US" dirty="0" smtClean="0"/>
              <a:t> center</a:t>
            </a:r>
          </a:p>
          <a:p>
            <a:pPr lvl="1"/>
            <a:r>
              <a:rPr lang="en-US" dirty="0" smtClean="0"/>
              <a:t>Akash Kumar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239977" y="5135918"/>
            <a:ext cx="1278423" cy="1033789"/>
            <a:chOff x="3436471" y="4251659"/>
            <a:chExt cx="1813963" cy="1466851"/>
          </a:xfrm>
        </p:grpSpPr>
        <p:sp>
          <p:nvSpPr>
            <p:cNvPr id="8" name="Rectangle 7"/>
            <p:cNvSpPr/>
            <p:nvPr/>
          </p:nvSpPr>
          <p:spPr>
            <a:xfrm>
              <a:off x="3436471" y="4251659"/>
              <a:ext cx="1813963" cy="1466851"/>
            </a:xfrm>
            <a:prstGeom prst="rect">
              <a:avLst/>
            </a:prstGeom>
            <a:solidFill>
              <a:srgbClr val="1E3F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338" name="Picture 2" descr="https://www.systems.ethz.ch/misc/systems-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7359" y="4251659"/>
              <a:ext cx="1743075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344" name="Picture 8" descr="The Scientific and Technological Research Council of Turk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71" y="5278178"/>
            <a:ext cx="691725" cy="9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afar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39977" y="6154048"/>
            <a:ext cx="783091" cy="226580"/>
          </a:xfrm>
          <a:prstGeom prst="rect">
            <a:avLst/>
          </a:prstGeom>
        </p:spPr>
      </p:pic>
      <p:pic>
        <p:nvPicPr>
          <p:cNvPr id="24578" name="Picture 2" descr="Image result for hipea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882" y="5218676"/>
            <a:ext cx="1657358" cy="9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3.bilkent.edu.tr/logo/tr-amblem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8" y="5302818"/>
            <a:ext cx="814070" cy="81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4" descr="Image result for cfaed tu dresd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13" y="5306312"/>
            <a:ext cx="1661751" cy="92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050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Mohammed Alser, </a:t>
            </a:r>
            <a:r>
              <a:rPr lang="en-US" sz="2200" dirty="0"/>
              <a:t>Hasan </a:t>
            </a:r>
            <a:r>
              <a:rPr lang="en-US" sz="2200" dirty="0" smtClean="0"/>
              <a:t>Hassan, </a:t>
            </a:r>
            <a:r>
              <a:rPr lang="en-US" sz="2200" dirty="0"/>
              <a:t>Akash </a:t>
            </a:r>
            <a:r>
              <a:rPr lang="en-US" sz="2200" dirty="0" smtClean="0"/>
              <a:t>Kumar, </a:t>
            </a:r>
            <a:r>
              <a:rPr lang="en-US" sz="2200" dirty="0" err="1"/>
              <a:t>Onur</a:t>
            </a:r>
            <a:r>
              <a:rPr lang="en-US" sz="2200" dirty="0"/>
              <a:t> </a:t>
            </a:r>
            <a:r>
              <a:rPr lang="en-US" sz="2200" dirty="0" err="1" smtClean="0"/>
              <a:t>Mutlu</a:t>
            </a:r>
            <a:r>
              <a:rPr lang="en-US" sz="2200" dirty="0" smtClean="0"/>
              <a:t>, </a:t>
            </a:r>
            <a:r>
              <a:rPr lang="en-US" sz="2200" dirty="0"/>
              <a:t>and Can </a:t>
            </a:r>
            <a:r>
              <a:rPr lang="en-US" sz="2200" dirty="0" err="1" smtClean="0"/>
              <a:t>Alkan</a:t>
            </a:r>
            <a:endParaRPr lang="en-US" sz="2200" dirty="0"/>
          </a:p>
          <a:p>
            <a:r>
              <a:rPr lang="en-US" sz="1800" dirty="0" smtClean="0"/>
              <a:t>Bilkent University, TU Dresden, ETH </a:t>
            </a:r>
            <a:r>
              <a:rPr lang="en-US" sz="1800" dirty="0"/>
              <a:t>Zürich</a:t>
            </a:r>
          </a:p>
          <a:p>
            <a:endParaRPr lang="en-US" sz="2200" dirty="0" smtClean="0"/>
          </a:p>
          <a:p>
            <a:pPr algn="l"/>
            <a:endParaRPr lang="en-US" sz="2200" dirty="0"/>
          </a:p>
        </p:txBody>
      </p:sp>
      <p:pic>
        <p:nvPicPr>
          <p:cNvPr id="12" name="Picture 11" descr="http://w3.bilkent.edu.tr/logo/tr-amble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73" y="5388562"/>
            <a:ext cx="814070" cy="81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16662" y="1340767"/>
            <a:ext cx="8110676" cy="1831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>
                <a:solidFill>
                  <a:srgbClr val="1F497D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Exploring Speed/Accuracy Trade-offs </a:t>
            </a:r>
            <a:r>
              <a:rPr lang="en-US" sz="3600" dirty="0">
                <a:solidFill>
                  <a:srgbClr val="1F497D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in Hardware Accelerated Pre-Alignment in Genome Analysis</a:t>
            </a:r>
            <a:endParaRPr lang="en-US" sz="1600" spc="100" dirty="0">
              <a:solidFill>
                <a:srgbClr val="1F497D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165" y="5991"/>
            <a:ext cx="9148165" cy="276999"/>
          </a:xfrm>
          <a:prstGeom prst="rect">
            <a:avLst/>
          </a:prstGeom>
          <a:solidFill>
            <a:srgbClr val="1F497D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i="0" dirty="0" smtClean="0">
                <a:solidFill>
                  <a:schemeClr val="bg1"/>
                </a:solidFill>
                <a:effectLst/>
                <a:latin typeface="Montserrat"/>
              </a:rPr>
              <a:t>Accelerator Architecture in Computational Biology and Bioinformatics, February 24</a:t>
            </a:r>
            <a:r>
              <a:rPr lang="en-US" sz="1200" b="1" i="0" baseline="30000" dirty="0" smtClean="0">
                <a:solidFill>
                  <a:schemeClr val="bg1"/>
                </a:solidFill>
                <a:effectLst/>
                <a:latin typeface="Montserrat"/>
              </a:rPr>
              <a:t>th</a:t>
            </a:r>
            <a:r>
              <a:rPr lang="en-US" sz="1200" b="1" i="0" dirty="0" smtClean="0">
                <a:solidFill>
                  <a:schemeClr val="bg1"/>
                </a:solidFill>
                <a:effectLst/>
                <a:latin typeface="Montserrat"/>
              </a:rPr>
              <a:t>, 2018, Vienna, Austria</a:t>
            </a:r>
            <a:endParaRPr lang="en-US" sz="1200" b="1" i="0" dirty="0">
              <a:solidFill>
                <a:schemeClr val="bg1"/>
              </a:solidFill>
              <a:effectLst/>
              <a:latin typeface="Montserrat"/>
            </a:endParaRPr>
          </a:p>
        </p:txBody>
      </p:sp>
      <p:pic>
        <p:nvPicPr>
          <p:cNvPr id="1026" name="Picture 2" descr="Image result for eth zurich systems grou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354" y="5396718"/>
            <a:ext cx="906884" cy="90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faed tu dresd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30" y="5334000"/>
            <a:ext cx="1661751" cy="92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Read Mapper SLOW?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86574E-FA2E-425B-A84C-39F9592E9ECB}" type="slidenum">
              <a:rPr lang="en-US" altLang="en-US" smtClean="0">
                <a:solidFill>
                  <a:prstClr val="black"/>
                </a:solidFill>
              </a:rPr>
              <a:pPr/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21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Chart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482894"/>
              </p:ext>
            </p:extLst>
          </p:nvPr>
        </p:nvGraphicFramePr>
        <p:xfrm>
          <a:off x="3804394" y="1738648"/>
          <a:ext cx="4669906" cy="3656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Read Mapper </a:t>
            </a:r>
            <a:r>
              <a:rPr lang="en-US" dirty="0" smtClean="0"/>
              <a:t>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856" y="2163749"/>
            <a:ext cx="3275885" cy="1603420"/>
          </a:xfrm>
        </p:spPr>
        <p:txBody>
          <a:bodyPr/>
          <a:lstStyle/>
          <a:p>
            <a:pPr marL="0" indent="0">
              <a:buNone/>
            </a:pPr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90%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3455700"/>
            <a:ext cx="31991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read mapper’s execution time is spent in read alignment.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950681"/>
            <a:ext cx="227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 Observation #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0156" y="5914140"/>
            <a:ext cx="352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i="1" dirty="0" err="1" smtClean="0">
                <a:solidFill>
                  <a:prstClr val="black"/>
                </a:solidFill>
              </a:rPr>
              <a:t>Alser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et al, B</a:t>
            </a:r>
            <a:r>
              <a:rPr lang="en-US" i="1" dirty="0" smtClean="0">
                <a:solidFill>
                  <a:prstClr val="black"/>
                </a:solidFill>
              </a:rPr>
              <a:t>ioinformatics </a:t>
            </a:r>
            <a:r>
              <a:rPr lang="en-US" i="1" dirty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prstClr val="black"/>
                </a:solidFill>
              </a:rPr>
              <a:t>2017)</a:t>
            </a:r>
            <a:endParaRPr lang="en-US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20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Read Mapper SLOW? </a:t>
            </a:r>
            <a:r>
              <a:rPr lang="en-US" sz="3200" dirty="0"/>
              <a:t>(cont’d)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50681"/>
            <a:ext cx="227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 Observation #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84150" y="3106685"/>
            <a:ext cx="3132536" cy="1414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candidate locations have high dissimilarity with a given read.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71233" y="1897627"/>
            <a:ext cx="33041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r>
              <a:rPr 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</a:t>
            </a:r>
            <a:endParaRPr lang="en-US" sz="8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48728" y="5614605"/>
            <a:ext cx="429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prstClr val="black"/>
                </a:solidFill>
              </a:rPr>
              <a:t>Cheng</a:t>
            </a:r>
            <a:r>
              <a:rPr lang="en-US" sz="1600" i="1" dirty="0" smtClean="0">
                <a:solidFill>
                  <a:prstClr val="black"/>
                </a:solidFill>
              </a:rPr>
              <a:t> </a:t>
            </a:r>
            <a:r>
              <a:rPr lang="en-US" sz="1600" i="1" dirty="0">
                <a:solidFill>
                  <a:prstClr val="black"/>
                </a:solidFill>
              </a:rPr>
              <a:t>et al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i="1" dirty="0">
                <a:solidFill>
                  <a:prstClr val="black"/>
                </a:solidFill>
              </a:rPr>
              <a:t>BMC bioinformatics (</a:t>
            </a:r>
            <a:r>
              <a:rPr lang="en-US" sz="1600" dirty="0">
                <a:solidFill>
                  <a:prstClr val="black"/>
                </a:solidFill>
              </a:rPr>
              <a:t>2015)</a:t>
            </a:r>
          </a:p>
          <a:p>
            <a:pPr algn="r"/>
            <a:r>
              <a:rPr lang="en-US" sz="1600" dirty="0">
                <a:solidFill>
                  <a:prstClr val="black"/>
                </a:solidFill>
              </a:rPr>
              <a:t>Xin</a:t>
            </a:r>
            <a:r>
              <a:rPr lang="en-US" sz="1600" i="1" dirty="0">
                <a:solidFill>
                  <a:prstClr val="black"/>
                </a:solidFill>
              </a:rPr>
              <a:t> et al, BMC genomics (</a:t>
            </a:r>
            <a:r>
              <a:rPr lang="en-US" sz="1600" dirty="0">
                <a:solidFill>
                  <a:prstClr val="black"/>
                </a:solidFill>
              </a:rPr>
              <a:t>2013)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346" y="1524813"/>
            <a:ext cx="4420475" cy="4224373"/>
            <a:chOff x="762944" y="2017481"/>
            <a:chExt cx="2917712" cy="2788276"/>
          </a:xfrm>
        </p:grpSpPr>
        <p:pic>
          <p:nvPicPr>
            <p:cNvPr id="32" name="Picture 2" descr="Image result for wrong ic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880"/>
            <a:stretch/>
          </p:blipFill>
          <p:spPr bwMode="auto">
            <a:xfrm>
              <a:off x="1383053" y="2716411"/>
              <a:ext cx="291774" cy="269700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3575504"/>
                </p:ext>
              </p:extLst>
            </p:nvPr>
          </p:nvGraphicFramePr>
          <p:xfrm>
            <a:off x="762944" y="2017481"/>
            <a:ext cx="2917712" cy="2788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name="Visio" r:id="rId6" imgW="2695276" imgH="2509932" progId="Visio.Drawing.11">
                    <p:embed/>
                  </p:oleObj>
                </mc:Choice>
                <mc:Fallback>
                  <p:oleObj name="Visio" r:id="rId6" imgW="2695276" imgH="2509932" progId="Visio.Drawing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62944" y="2017481"/>
                          <a:ext cx="2917712" cy="27882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8" name="Picture 2" descr="Image result for wrong icon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880"/>
            <a:stretch/>
          </p:blipFill>
          <p:spPr bwMode="auto">
            <a:xfrm>
              <a:off x="1375795" y="3434869"/>
              <a:ext cx="291774" cy="269700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Image result for wrong icon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880"/>
            <a:stretch/>
          </p:blipFill>
          <p:spPr bwMode="auto">
            <a:xfrm>
              <a:off x="2645795" y="3471155"/>
              <a:ext cx="291774" cy="269700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Image result for wrong icon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880"/>
            <a:stretch/>
          </p:blipFill>
          <p:spPr bwMode="auto">
            <a:xfrm>
              <a:off x="2210363" y="2948643"/>
              <a:ext cx="291774" cy="269700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Image result for tick mark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192" y="379111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Image result for tick mark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735" y="379111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Image result for tick mark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735" y="2833178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Image result for wrong ico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3880"/>
          <a:stretch/>
        </p:blipFill>
        <p:spPr bwMode="auto">
          <a:xfrm>
            <a:off x="1694526" y="3803351"/>
            <a:ext cx="442052" cy="408609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51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389"/>
            <a:ext cx="8610600" cy="1066800"/>
          </a:xfrm>
        </p:spPr>
        <p:txBody>
          <a:bodyPr/>
          <a:lstStyle/>
          <a:p>
            <a:r>
              <a:rPr lang="en-US" dirty="0"/>
              <a:t>What makes Read Mapper SLOW? </a:t>
            </a:r>
            <a:r>
              <a:rPr lang="en-US" sz="3200" dirty="0"/>
              <a:t>(cont’d)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1371600"/>
            <a:ext cx="4546600" cy="99048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Quadratic-time</a:t>
            </a:r>
            <a:r>
              <a:rPr lang="en-US" dirty="0" smtClean="0"/>
              <a:t> dynamic-programming </a:t>
            </a:r>
            <a:r>
              <a:rPr lang="en-US" dirty="0" smtClean="0"/>
              <a:t>algorithms.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50681"/>
            <a:ext cx="227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 Observation </a:t>
            </a:r>
            <a:r>
              <a:rPr lang="en-US" dirty="0" smtClean="0"/>
              <a:t># 3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85814"/>
              </p:ext>
            </p:extLst>
          </p:nvPr>
        </p:nvGraphicFramePr>
        <p:xfrm>
          <a:off x="4533900" y="1481817"/>
          <a:ext cx="4170868" cy="47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Visio" r:id="rId4" imgW="1138581" imgH="1228784" progId="Visio.Drawing.11">
                  <p:embed/>
                </p:oleObj>
              </mc:Choice>
              <mc:Fallback>
                <p:oleObj name="Visio" r:id="rId4" imgW="1138581" imgH="122878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3900" y="1481817"/>
                        <a:ext cx="4170868" cy="47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573486" y="1944914"/>
            <a:ext cx="3131282" cy="316411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endParaRPr lang="en-US" sz="400" b="1" dirty="0">
              <a:solidFill>
                <a:schemeClr val="bg2"/>
              </a:solidFill>
              <a:latin typeface="europ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33143" y="2133600"/>
            <a:ext cx="2663374" cy="522510"/>
            <a:chOff x="5733143" y="2133600"/>
            <a:chExt cx="2663374" cy="52251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33143" y="2133600"/>
              <a:ext cx="26270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69431" y="2416626"/>
              <a:ext cx="26270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762176" y="2656110"/>
              <a:ext cx="26270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769432" y="2148114"/>
              <a:ext cx="2489197" cy="21397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776692" y="2431140"/>
              <a:ext cx="2489197" cy="21397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734629" y="2699660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oup 32"/>
          <p:cNvGrpSpPr/>
          <p:nvPr/>
        </p:nvGrpSpPr>
        <p:grpSpPr>
          <a:xfrm rot="16200000" flipH="1">
            <a:off x="4695548" y="3236690"/>
            <a:ext cx="2663374" cy="522510"/>
            <a:chOff x="5733143" y="2133600"/>
            <a:chExt cx="2663374" cy="52251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5733143" y="2133600"/>
              <a:ext cx="26270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769431" y="2416626"/>
              <a:ext cx="26270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762176" y="2656110"/>
              <a:ext cx="26270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769432" y="2148114"/>
              <a:ext cx="2489197" cy="21397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5776692" y="2431140"/>
              <a:ext cx="2489197" cy="21397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366424" y="3447146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Content Placeholder 12"/>
          <p:cNvSpPr txBox="1">
            <a:spLocks/>
          </p:cNvSpPr>
          <p:nvPr/>
        </p:nvSpPr>
        <p:spPr bwMode="auto">
          <a:xfrm>
            <a:off x="213106" y="3102315"/>
            <a:ext cx="4546600" cy="110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dependencies </a:t>
            </a:r>
            <a:r>
              <a:rPr lang="en-US" kern="0" dirty="0" smtClean="0"/>
              <a:t>limits the computation parallelism.</a:t>
            </a:r>
          </a:p>
          <a:p>
            <a:endParaRPr lang="en-US" kern="0" dirty="0"/>
          </a:p>
        </p:txBody>
      </p:sp>
      <p:sp>
        <p:nvSpPr>
          <p:cNvPr id="49" name="Content Placeholder 12"/>
          <p:cNvSpPr txBox="1">
            <a:spLocks/>
          </p:cNvSpPr>
          <p:nvPr/>
        </p:nvSpPr>
        <p:spPr bwMode="auto">
          <a:xfrm>
            <a:off x="228600" y="4829632"/>
            <a:ext cx="4546600" cy="110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Computing the </a:t>
            </a:r>
            <a:r>
              <a:rPr lang="en-US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entire matrix</a:t>
            </a:r>
            <a:r>
              <a:rPr lang="en-US" kern="0" dirty="0" smtClean="0"/>
              <a:t> all the time for all mappings.</a:t>
            </a:r>
          </a:p>
          <a:p>
            <a:endParaRPr lang="en-US" kern="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985638" y="2331878"/>
            <a:ext cx="821387" cy="932260"/>
            <a:chOff x="7193738" y="3686629"/>
            <a:chExt cx="821387" cy="932260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7193738" y="3686629"/>
              <a:ext cx="208548" cy="1408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271671" y="3717561"/>
              <a:ext cx="391872" cy="3560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300694" y="3717561"/>
              <a:ext cx="668514" cy="6187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7271671" y="3751121"/>
              <a:ext cx="130616" cy="32253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7300694" y="3805303"/>
              <a:ext cx="362850" cy="530965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18883330">
              <a:off x="7416802" y="4020566"/>
              <a:ext cx="82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etc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642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1"/>
      <p:bldP spid="12" grpId="2"/>
      <p:bldP spid="47" grpId="0"/>
      <p:bldP spid="47" grpId="1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>
                <a:solidFill>
                  <a:prstClr val="black"/>
                </a:solidFill>
              </a:rPr>
              <a:pPr/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0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C7BA1-BEA2-40AF-9056-44DC8C985687}" type="slidenum">
              <a:rPr lang="en-US" altLang="en-US" smtClean="0">
                <a:solidFill>
                  <a:prstClr val="black"/>
                </a:solidFill>
              </a:rPr>
              <a:pPr/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1480" y="1660989"/>
            <a:ext cx="5760720" cy="1097280"/>
            <a:chOff x="2701655" y="281"/>
            <a:chExt cx="4103545" cy="1641418"/>
          </a:xfrm>
        </p:grpSpPr>
        <p:sp>
          <p:nvSpPr>
            <p:cNvPr id="15" name="Chevron 14"/>
            <p:cNvSpPr/>
            <p:nvPr/>
          </p:nvSpPr>
          <p:spPr>
            <a:xfrm>
              <a:off x="2701655" y="281"/>
              <a:ext cx="4103545" cy="1641418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3268962" y="281"/>
              <a:ext cx="2968931" cy="1641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bg1"/>
                  </a:solidFill>
                </a:rPr>
                <a:t>Compute the alignment for only similar sequences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7820" y="3011376"/>
            <a:ext cx="5760720" cy="1097280"/>
            <a:chOff x="2701655" y="1871498"/>
            <a:chExt cx="4103545" cy="1641418"/>
          </a:xfrm>
        </p:grpSpPr>
        <p:sp>
          <p:nvSpPr>
            <p:cNvPr id="13" name="Chevron 12"/>
            <p:cNvSpPr/>
            <p:nvPr/>
          </p:nvSpPr>
          <p:spPr>
            <a:xfrm>
              <a:off x="2701655" y="1871498"/>
              <a:ext cx="4103545" cy="1641418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14" name="Chevron 6"/>
            <p:cNvSpPr/>
            <p:nvPr/>
          </p:nvSpPr>
          <p:spPr>
            <a:xfrm>
              <a:off x="3336344" y="1871498"/>
              <a:ext cx="2839506" cy="1641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bg1"/>
                  </a:solidFill>
                </a:rPr>
                <a:t>Highly parallel matrix computation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54811" y="4361763"/>
            <a:ext cx="5760720" cy="1097280"/>
            <a:chOff x="2701655" y="3742715"/>
            <a:chExt cx="4103545" cy="1641418"/>
          </a:xfrm>
        </p:grpSpPr>
        <p:sp>
          <p:nvSpPr>
            <p:cNvPr id="11" name="Chevron 10"/>
            <p:cNvSpPr/>
            <p:nvPr/>
          </p:nvSpPr>
          <p:spPr>
            <a:xfrm>
              <a:off x="2701655" y="3742715"/>
              <a:ext cx="4103545" cy="1641418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3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8"/>
            <p:cNvSpPr/>
            <p:nvPr/>
          </p:nvSpPr>
          <p:spPr>
            <a:xfrm>
              <a:off x="3522364" y="3742715"/>
              <a:ext cx="2462127" cy="1641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bg1"/>
                  </a:solidFill>
                </a:rPr>
                <a:t>Highly accurate filtering algorithm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341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86574E-FA2E-425B-A84C-39F9592E9ECB}" type="slidenum">
              <a:rPr lang="en-US" altLang="en-US" smtClean="0">
                <a:solidFill>
                  <a:prstClr val="black"/>
                </a:solidFill>
              </a:rPr>
              <a:pPr/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361166"/>
              </p:ext>
            </p:extLst>
          </p:nvPr>
        </p:nvGraphicFramePr>
        <p:xfrm>
          <a:off x="-63204" y="1523996"/>
          <a:ext cx="9154297" cy="390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Visio" r:id="rId4" imgW="9268335" imgH="3950208" progId="Visio.Drawing.11">
                  <p:embed/>
                </p:oleObj>
              </mc:Choice>
              <mc:Fallback>
                <p:oleObj name="Visio" r:id="rId4" imgW="9268335" imgH="395020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63204" y="1523996"/>
                        <a:ext cx="9154297" cy="3901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8610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kern="0" dirty="0" smtClean="0">
                <a:solidFill>
                  <a:srgbClr val="1F497D"/>
                </a:solidFill>
              </a:rPr>
              <a:t>1- Align Only Similar Sequences</a:t>
            </a:r>
            <a:endParaRPr lang="en-US" kern="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84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</TotalTime>
  <Words>1887</Words>
  <Application>Microsoft Office PowerPoint</Application>
  <PresentationFormat>On-screen Show (4:3)</PresentationFormat>
  <Paragraphs>383</Paragraphs>
  <Slides>28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Aharoni</vt:lpstr>
      <vt:lpstr>Berlin Sans FB</vt:lpstr>
      <vt:lpstr>Calibri</vt:lpstr>
      <vt:lpstr>Cambria Math</vt:lpstr>
      <vt:lpstr>Consolas</vt:lpstr>
      <vt:lpstr>europa</vt:lpstr>
      <vt:lpstr>Garamond</vt:lpstr>
      <vt:lpstr>Montserrat</vt:lpstr>
      <vt:lpstr>Tahoma</vt:lpstr>
      <vt:lpstr>Times New Roman</vt:lpstr>
      <vt:lpstr>Wingdings</vt:lpstr>
      <vt:lpstr>Edge</vt:lpstr>
      <vt:lpstr>Visio</vt:lpstr>
      <vt:lpstr>Microsoft Office Visio Drawing</vt:lpstr>
      <vt:lpstr>PowerPoint Presentation</vt:lpstr>
      <vt:lpstr>Executive Summary</vt:lpstr>
      <vt:lpstr>What makes Read Mapper SLOW?</vt:lpstr>
      <vt:lpstr>What makes Read Mapper SLOW?</vt:lpstr>
      <vt:lpstr>What makes Read Mapper SLOW? (cont’d)</vt:lpstr>
      <vt:lpstr>What makes Read Mapper SLOW? (cont’d)</vt:lpstr>
      <vt:lpstr>Can we do better?</vt:lpstr>
      <vt:lpstr>Proposed Strategy</vt:lpstr>
      <vt:lpstr>PowerPoint Presentation</vt:lpstr>
      <vt:lpstr>The Effect of Pre-Alignment</vt:lpstr>
      <vt:lpstr>2- Highly Parallel Matrix Computation</vt:lpstr>
      <vt:lpstr>2- Highly Parallel Matrix Computation (cont’d)</vt:lpstr>
      <vt:lpstr>2- Highly Parallel Matrix Computation (cont’d)</vt:lpstr>
      <vt:lpstr>2- Highly Parallel Matrix Computation (cont’d)</vt:lpstr>
      <vt:lpstr>2- Highly Parallel Matrix Computation (cont’d)</vt:lpstr>
      <vt:lpstr>3- Highly accurate filtering algorithm</vt:lpstr>
      <vt:lpstr>3- Highly accurate filtering algorithm (cont’d)</vt:lpstr>
      <vt:lpstr>3- Highly accurate filtering algorithm (cont’d)</vt:lpstr>
      <vt:lpstr>3- Highly accurate filtering algorithm (cont’d)</vt:lpstr>
      <vt:lpstr>MAGNET Accelerator</vt:lpstr>
      <vt:lpstr>VC709 Resource Utilization</vt:lpstr>
      <vt:lpstr>False Accept Rate</vt:lpstr>
      <vt:lpstr>True Reject Rate</vt:lpstr>
      <vt:lpstr>Alignment vs Pre-Alignment Speedup</vt:lpstr>
      <vt:lpstr>Speed/Accuracy Trade-offs (end-to-end) </vt:lpstr>
      <vt:lpstr>Conclusion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H. K. Alser</dc:creator>
  <cp:lastModifiedBy>Nour Mohammed</cp:lastModifiedBy>
  <cp:revision>72</cp:revision>
  <dcterms:created xsi:type="dcterms:W3CDTF">2018-02-20T11:33:02Z</dcterms:created>
  <dcterms:modified xsi:type="dcterms:W3CDTF">2018-02-24T08:26:32Z</dcterms:modified>
</cp:coreProperties>
</file>