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88" r:id="rId2"/>
    <p:sldId id="498" r:id="rId3"/>
    <p:sldId id="511" r:id="rId4"/>
    <p:sldId id="489" r:id="rId5"/>
    <p:sldId id="497" r:id="rId6"/>
    <p:sldId id="510" r:id="rId7"/>
    <p:sldId id="512" r:id="rId8"/>
    <p:sldId id="491" r:id="rId9"/>
    <p:sldId id="492" r:id="rId10"/>
    <p:sldId id="493" r:id="rId11"/>
    <p:sldId id="494" r:id="rId12"/>
    <p:sldId id="501" r:id="rId13"/>
    <p:sldId id="508" r:id="rId14"/>
    <p:sldId id="500" r:id="rId15"/>
    <p:sldId id="495" r:id="rId16"/>
    <p:sldId id="506" r:id="rId17"/>
    <p:sldId id="499" r:id="rId18"/>
    <p:sldId id="50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BDD"/>
    <a:srgbClr val="4F81BD"/>
    <a:srgbClr val="A6A849"/>
    <a:srgbClr val="E41F1F"/>
    <a:srgbClr val="5B9BD5"/>
    <a:srgbClr val="EB9595"/>
    <a:srgbClr val="BDD7EE"/>
    <a:srgbClr val="B2B2B2"/>
    <a:srgbClr val="EBF1D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9" autoAdjust="0"/>
    <p:restoredTop sz="95485" autoAdjust="0"/>
  </p:normalViewPr>
  <p:slideViewPr>
    <p:cSldViewPr>
      <p:cViewPr varScale="1">
        <p:scale>
          <a:sx n="81" d="100"/>
          <a:sy n="81" d="100"/>
        </p:scale>
        <p:origin x="67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77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omanka\Dropbox\PhD\My%20Papers\Analog%20RASSA\Figures\chunk%20compare%20count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Mismatch</a:t>
            </a:r>
            <a:r>
              <a:rPr lang="en-US" sz="2000" b="1" baseline="0"/>
              <a:t> Score vs. Cycle Number</a:t>
            </a:r>
            <a:endParaRPr lang="en-US" sz="2000" b="1"/>
          </a:p>
        </c:rich>
      </c:tx>
      <c:layout>
        <c:manualLayout>
          <c:xMode val="edge"/>
          <c:yMode val="edge"/>
          <c:x val="0.2779185177460957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920512776682128"/>
          <c:y val="0.19718272499701281"/>
          <c:w val="0.85375075481801477"/>
          <c:h val="0.627028744901333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Sheet1!$B$27</c:f>
              <c:strCache>
                <c:ptCount val="1"/>
                <c:pt idx="0">
                  <c:v>Mismatch Score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Sheet1!$A$28:$A$52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xVal>
          <c:yVal>
            <c:numRef>
              <c:f>Sheet1!$B$28:$B$52</c:f>
              <c:numCache>
                <c:formatCode>0%</c:formatCode>
                <c:ptCount val="25"/>
                <c:pt idx="0">
                  <c:v>0.76666666666666672</c:v>
                </c:pt>
                <c:pt idx="1">
                  <c:v>0.7</c:v>
                </c:pt>
                <c:pt idx="2">
                  <c:v>0.66666666666666663</c:v>
                </c:pt>
                <c:pt idx="3">
                  <c:v>0.8666666666666667</c:v>
                </c:pt>
                <c:pt idx="4">
                  <c:v>0.76666666666666672</c:v>
                </c:pt>
                <c:pt idx="5">
                  <c:v>0.76666666666666672</c:v>
                </c:pt>
                <c:pt idx="6">
                  <c:v>0.8</c:v>
                </c:pt>
                <c:pt idx="7">
                  <c:v>0.56666666666666665</c:v>
                </c:pt>
                <c:pt idx="8">
                  <c:v>0.36666666666666664</c:v>
                </c:pt>
                <c:pt idx="9">
                  <c:v>0.83333333333333337</c:v>
                </c:pt>
                <c:pt idx="10">
                  <c:v>0.8</c:v>
                </c:pt>
                <c:pt idx="11">
                  <c:v>0.8</c:v>
                </c:pt>
                <c:pt idx="12">
                  <c:v>0.73333333333333328</c:v>
                </c:pt>
                <c:pt idx="13">
                  <c:v>0.9</c:v>
                </c:pt>
                <c:pt idx="14">
                  <c:v>0.6333333333333333</c:v>
                </c:pt>
                <c:pt idx="15">
                  <c:v>0.73333333333333328</c:v>
                </c:pt>
                <c:pt idx="16">
                  <c:v>0.76666666666666672</c:v>
                </c:pt>
                <c:pt idx="17">
                  <c:v>0.83333333333333337</c:v>
                </c:pt>
                <c:pt idx="18">
                  <c:v>0.66666666666666663</c:v>
                </c:pt>
                <c:pt idx="19">
                  <c:v>0.9</c:v>
                </c:pt>
                <c:pt idx="20">
                  <c:v>0.66666666666666663</c:v>
                </c:pt>
                <c:pt idx="21">
                  <c:v>0.8666666666666667</c:v>
                </c:pt>
                <c:pt idx="22">
                  <c:v>0.76666666666666672</c:v>
                </c:pt>
                <c:pt idx="23">
                  <c:v>0.8666666666666667</c:v>
                </c:pt>
                <c:pt idx="24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566-492B-B4DB-EB7176834655}"/>
            </c:ext>
          </c:extLst>
        </c:ser>
        <c:ser>
          <c:idx val="2"/>
          <c:order val="1"/>
          <c:tx>
            <c:strRef>
              <c:f>Sheet1!$AH$27</c:f>
              <c:strCache>
                <c:ptCount val="1"/>
                <c:pt idx="0">
                  <c:v>Threshold (50% mismatches)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Sheet1!$A$28:$A$52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xVal>
          <c:yVal>
            <c:numRef>
              <c:f>Sheet1!$AH$28:$AH$52</c:f>
              <c:numCache>
                <c:formatCode>0%</c:formatCode>
                <c:ptCount val="25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  <c:pt idx="22">
                  <c:v>0.5</c:v>
                </c:pt>
                <c:pt idx="23">
                  <c:v>0.5</c:v>
                </c:pt>
                <c:pt idx="24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566-492B-B4DB-EB71768346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4851912"/>
        <c:axId val="1024853480"/>
      </c:scatterChart>
      <c:valAx>
        <c:axId val="1024851912"/>
        <c:scaling>
          <c:orientation val="minMax"/>
          <c:max val="21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dirty="0">
                    <a:solidFill>
                      <a:sysClr val="windowText" lastClr="000000"/>
                    </a:solidFill>
                  </a:rPr>
                  <a:t>Cycle Number</a:t>
                </a:r>
              </a:p>
            </c:rich>
          </c:tx>
          <c:layout>
            <c:manualLayout>
              <c:xMode val="edge"/>
              <c:yMode val="edge"/>
              <c:x val="0.42006936523673633"/>
              <c:y val="0.901324723629600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lnSpc>
                <a:spcPct val="80000"/>
              </a:lnSpc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853480"/>
        <c:crosses val="autoZero"/>
        <c:crossBetween val="midCat"/>
        <c:majorUnit val="4"/>
      </c:valAx>
      <c:valAx>
        <c:axId val="1024853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>
                    <a:solidFill>
                      <a:sysClr val="windowText" lastClr="000000"/>
                    </a:solidFill>
                  </a:rPr>
                  <a:t>Mismatch</a:t>
                </a:r>
                <a:r>
                  <a:rPr lang="en-US" sz="1800" b="1" baseline="0">
                    <a:solidFill>
                      <a:sysClr val="windowText" lastClr="000000"/>
                    </a:solidFill>
                  </a:rPr>
                  <a:t> Score</a:t>
                </a:r>
                <a:endParaRPr lang="en-US" sz="1800" b="1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308243522278073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851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472608328972313"/>
          <c:y val="0.10475971380535651"/>
          <c:w val="0.81922455954236906"/>
          <c:h val="7.54737199562313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9B668-0EC7-4D37-870C-C9433B44179D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CA913-93CA-4151-809D-7C95DD7B4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03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CA913-93CA-4151-809D-7C95DD7B48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02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CA913-93CA-4151-809D-7C95DD7B48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87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CA913-93CA-4151-809D-7C95DD7B48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35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CA913-93CA-4151-809D-7C95DD7B48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4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CA913-93CA-4151-809D-7C95DD7B48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F298-03C1-44C5-921C-B967F582DF89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2A085-BCBB-492E-AD63-A3885998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81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F298-03C1-44C5-921C-B967F582DF89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2A085-BCBB-492E-AD63-A3885998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17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F298-03C1-44C5-921C-B967F582DF89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2A085-BCBB-492E-AD63-A3885998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64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440" y="228600"/>
            <a:ext cx="10972800" cy="6858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440" y="1010047"/>
            <a:ext cx="10972800" cy="52506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F298-03C1-44C5-921C-B967F582DF89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2A085-BCBB-492E-AD63-A3885998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09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F298-03C1-44C5-921C-B967F582DF89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2A085-BCBB-492E-AD63-A3885998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99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F298-03C1-44C5-921C-B967F582DF89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2A085-BCBB-492E-AD63-A3885998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75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F298-03C1-44C5-921C-B967F582DF89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2A085-BCBB-492E-AD63-A3885998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02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F298-03C1-44C5-921C-B967F582DF89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2A085-BCBB-492E-AD63-A3885998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11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F298-03C1-44C5-921C-B967F582DF89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2A085-BCBB-492E-AD63-A3885998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37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F298-03C1-44C5-921C-B967F582DF89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2A085-BCBB-492E-AD63-A3885998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37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F298-03C1-44C5-921C-B967F582DF89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2A085-BCBB-492E-AD63-A3885998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8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5856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8F298-03C1-44C5-921C-B967F582DF89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2A085-BCBB-492E-AD63-A3885998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1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2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nanoporetech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8.emf"/><Relationship Id="rId7" Type="http://schemas.openxmlformats.org/officeDocument/2006/relationships/image" Target="../media/image21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4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24.png"/><Relationship Id="rId7" Type="http://schemas.microsoft.com/office/2007/relationships/hdphoto" Target="../media/hdphoto2.wdp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ilver meda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5"/>
          <a:stretch/>
        </p:blipFill>
        <p:spPr bwMode="auto">
          <a:xfrm>
            <a:off x="1701131" y="2355486"/>
            <a:ext cx="633637" cy="69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31726"/>
            <a:ext cx="10668000" cy="28194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RASSA: </a:t>
            </a:r>
            <a:r>
              <a:rPr lang="en-US" b="1" dirty="0"/>
              <a:t>Resistive Pre-Alignment Accelerator for Approximate DNA Long Read </a:t>
            </a:r>
            <a:r>
              <a:rPr lang="en-US" b="1" dirty="0" smtClean="0"/>
              <a:t>Mapping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5233818"/>
            <a:ext cx="6400800" cy="990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 of Electrical Engineering</a:t>
            </a:r>
          </a:p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Technion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1" y="5729118"/>
            <a:ext cx="444423" cy="57892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752600" y="4166616"/>
            <a:ext cx="8610600" cy="6858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</a:rPr>
              <a:t>Roman Kaplan</a:t>
            </a:r>
            <a:r>
              <a:rPr lang="en-US" sz="3200" dirty="0">
                <a:solidFill>
                  <a:schemeClr val="tx1"/>
                </a:solidFill>
              </a:rPr>
              <a:t>, Leonid </a:t>
            </a:r>
            <a:r>
              <a:rPr lang="en-US" sz="3200" dirty="0" err="1">
                <a:solidFill>
                  <a:schemeClr val="tx1"/>
                </a:solidFill>
              </a:rPr>
              <a:t>Yavits</a:t>
            </a:r>
            <a:r>
              <a:rPr lang="en-US" sz="3200" dirty="0">
                <a:solidFill>
                  <a:schemeClr val="tx1"/>
                </a:solidFill>
              </a:rPr>
              <a:t> and Ran </a:t>
            </a:r>
            <a:r>
              <a:rPr lang="en-US" sz="3200" dirty="0" err="1">
                <a:solidFill>
                  <a:schemeClr val="tx1"/>
                </a:solidFill>
              </a:rPr>
              <a:t>Ginosar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7393" y="2346339"/>
            <a:ext cx="8189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Silver medal winner in SC18 ACM Student Research Competition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017949" y="2935264"/>
            <a:ext cx="8049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Published in </a:t>
            </a:r>
            <a:r>
              <a:rPr lang="en-US" sz="2000" i="1" dirty="0" smtClean="0"/>
              <a:t>IEEE Micro, </a:t>
            </a:r>
            <a:r>
              <a:rPr lang="en-US" sz="2000" dirty="0" smtClean="0"/>
              <a:t>Jan-Feb 2019 issue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106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570" y="3275758"/>
            <a:ext cx="2766888" cy="31366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694" y="4493590"/>
            <a:ext cx="5886000" cy="17944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124" y="145496"/>
            <a:ext cx="6230076" cy="685800"/>
          </a:xfrm>
        </p:spPr>
        <p:txBody>
          <a:bodyPr/>
          <a:lstStyle/>
          <a:p>
            <a:r>
              <a:rPr lang="en-US" dirty="0" smtClean="0"/>
              <a:t>Architecture: Full Chip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116" y="915797"/>
            <a:ext cx="11135360" cy="152260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Match Line voltage is decoded to a digital value: Analog-to-Digital converter</a:t>
            </a:r>
          </a:p>
          <a:p>
            <a:r>
              <a:rPr lang="en-US" sz="2400" dirty="0" smtClean="0"/>
              <a:t>Lower Match Line voltage = mismatch (</a:t>
            </a:r>
            <a:r>
              <a:rPr lang="en-US" sz="2400" b="1" dirty="0" smtClean="0"/>
              <a:t>Match Line counts mismatches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 Digital values in 4bit: from 0 to 15 mismatches  (15 base pairs)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125" y="2286000"/>
            <a:ext cx="4876800" cy="1900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662" y="2618281"/>
            <a:ext cx="22558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Sub-Word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000" dirty="0" smtClean="0"/>
              <a:t>15 bases × 4 </a:t>
            </a:r>
            <a:r>
              <a:rPr lang="en-US" sz="2000" dirty="0" err="1" smtClean="0"/>
              <a:t>bitcells</a:t>
            </a:r>
            <a:endParaRPr lang="en-US" sz="2000" dirty="0" smtClean="0"/>
          </a:p>
          <a:p>
            <a:pPr algn="ctr"/>
            <a:r>
              <a:rPr lang="en-US" sz="2000" dirty="0" smtClean="0"/>
              <a:t>= 60 </a:t>
            </a:r>
            <a:r>
              <a:rPr lang="en-US" sz="2000" dirty="0" err="1" smtClean="0"/>
              <a:t>bitcells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60633" y="4746794"/>
            <a:ext cx="19198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Word Row</a:t>
            </a:r>
          </a:p>
          <a:p>
            <a:pPr algn="ctr"/>
            <a:r>
              <a:rPr lang="en-US" sz="2000" dirty="0" smtClean="0"/>
              <a:t>16 </a:t>
            </a:r>
            <a:r>
              <a:rPr lang="en-US" sz="2000" dirty="0" err="1" smtClean="0"/>
              <a:t>SubWords</a:t>
            </a:r>
            <a:endParaRPr lang="en-US" sz="2000" dirty="0" smtClean="0"/>
          </a:p>
          <a:p>
            <a:pPr algn="ctr"/>
            <a:r>
              <a:rPr lang="en-US" sz="2000" dirty="0" smtClean="0"/>
              <a:t>(total 240 bases)</a:t>
            </a:r>
            <a:endParaRPr lang="en-US" sz="20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423045" y="4114800"/>
            <a:ext cx="701155" cy="111946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204558" y="4114800"/>
            <a:ext cx="4599640" cy="111946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348911" y="2218860"/>
                <a:ext cx="254220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Full Chip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131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sz="2000" dirty="0" smtClean="0"/>
                  <a:t> Word Rows</a:t>
                </a:r>
              </a:p>
              <a:p>
                <a:pPr algn="ctr"/>
                <a:r>
                  <a:rPr lang="en-US" sz="2000" dirty="0" smtClean="0"/>
                  <a:t>31.5 </a:t>
                </a:r>
                <a:r>
                  <a:rPr lang="en-US" sz="2000" dirty="0" err="1" smtClean="0"/>
                  <a:t>Mbp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8911" y="2218860"/>
                <a:ext cx="2542203" cy="1077218"/>
              </a:xfrm>
              <a:prstGeom prst="rect">
                <a:avLst/>
              </a:prstGeom>
              <a:blipFill>
                <a:blip r:embed="rId5"/>
                <a:stretch>
                  <a:fillRect t="-4520" b="-9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2415425" y="5234260"/>
            <a:ext cx="838200" cy="3131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24198" y="2353757"/>
            <a:ext cx="4680000" cy="1800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763729" y="6202774"/>
            <a:ext cx="1432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Sum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mismatches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83305" y="6202774"/>
            <a:ext cx="1566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Compare to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threshold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34150" y="5579653"/>
            <a:ext cx="468000" cy="48871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265670" y="5585797"/>
            <a:ext cx="486000" cy="48871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8015190" y="4515770"/>
            <a:ext cx="2066070" cy="1458312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015190" y="6209626"/>
            <a:ext cx="2062462" cy="55074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322654" y="4515770"/>
            <a:ext cx="5692536" cy="174893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077652" y="5974081"/>
            <a:ext cx="1478680" cy="235545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757086" y="5041557"/>
            <a:ext cx="0" cy="5181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366955" y="4646365"/>
            <a:ext cx="864870" cy="43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408920" y="6021033"/>
            <a:ext cx="904998" cy="153888"/>
          </a:xfrm>
          <a:prstGeom prst="rect">
            <a:avLst/>
          </a:prstGeom>
          <a:solidFill>
            <a:srgbClr val="FCEBDD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Word Row 131K</a:t>
            </a:r>
            <a:endParaRPr lang="en-US" sz="10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1366500" y="5673380"/>
            <a:ext cx="0" cy="2880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95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0" grpId="0"/>
      <p:bldP spid="21" grpId="0" animBg="1"/>
      <p:bldP spid="26" grpId="0" animBg="1"/>
      <p:bldP spid="28" grpId="0"/>
      <p:bldP spid="29" grpId="0"/>
      <p:bldP spid="30" grpId="0" animBg="1"/>
      <p:bldP spid="31" grpId="0" animBg="1"/>
      <p:bldP spid="39" grpId="0" animBg="1"/>
      <p:bldP spid="42" grpId="0" animBg="1"/>
      <p:bldP spid="5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26"/>
          <p:cNvSpPr/>
          <p:nvPr/>
        </p:nvSpPr>
        <p:spPr>
          <a:xfrm>
            <a:off x="10164381" y="2990397"/>
            <a:ext cx="990600" cy="413914"/>
          </a:xfrm>
          <a:prstGeom prst="downArrow">
            <a:avLst>
              <a:gd name="adj1" fmla="val 41795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057" y="3434385"/>
            <a:ext cx="2602800" cy="3028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598" y="122332"/>
            <a:ext cx="3581400" cy="685800"/>
          </a:xfrm>
        </p:spPr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680" y="750800"/>
            <a:ext cx="11115040" cy="2383708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en-US" sz="2400" dirty="0" smtClean="0"/>
              <a:t>Reads are divided to fixed-size chunks: e.g., 200bp</a:t>
            </a:r>
          </a:p>
          <a:p>
            <a:pPr>
              <a:spcBef>
                <a:spcPts val="900"/>
              </a:spcBef>
            </a:pPr>
            <a:r>
              <a:rPr lang="en-US" sz="2400" dirty="0" smtClean="0"/>
              <a:t>A threshold is set to 40-50% of chunk’s length (determined empirically)</a:t>
            </a:r>
          </a:p>
          <a:p>
            <a:pPr>
              <a:spcBef>
                <a:spcPts val="900"/>
              </a:spcBef>
            </a:pPr>
            <a:r>
              <a:rPr lang="en-US" sz="2400" dirty="0" smtClean="0"/>
              <a:t>RASSA stores the reference sequence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è"/>
            </a:pPr>
            <a:r>
              <a:rPr lang="en-US" sz="2400" dirty="0" smtClean="0">
                <a:sym typeface="Wingdings" panose="05000000000000000000" pitchFamily="2" charset="2"/>
              </a:rPr>
              <a:t>Every chunk is compared against the entire reference</a:t>
            </a:r>
          </a:p>
          <a:p>
            <a:pPr>
              <a:spcBef>
                <a:spcPts val="900"/>
              </a:spcBef>
            </a:pPr>
            <a:r>
              <a:rPr lang="en-US" sz="2400" u="sng" dirty="0" smtClean="0"/>
              <a:t>Map iteration</a:t>
            </a:r>
            <a:r>
              <a:rPr lang="en-US" sz="2400" dirty="0" smtClean="0"/>
              <a:t>: Compare chunk </a:t>
            </a:r>
            <a:r>
              <a:rPr lang="en-US" sz="2400" dirty="0" smtClean="0">
                <a:sym typeface="Wingdings" panose="05000000000000000000" pitchFamily="2" charset="2"/>
              </a:rPr>
              <a:t> Sum mismatches  ≤threshold ?</a:t>
            </a: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00275" y="3517881"/>
            <a:ext cx="4330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Chunk Compared with the </a:t>
            </a:r>
          </a:p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Reference Sequence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4315" y="3530095"/>
            <a:ext cx="387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The Comparison in RASSA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007438" y="3651120"/>
            <a:ext cx="0" cy="30240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 rot="5400000">
            <a:off x="3570495" y="5017425"/>
            <a:ext cx="356541" cy="1341857"/>
          </a:xfrm>
          <a:prstGeom prst="rightBrace">
            <a:avLst>
              <a:gd name="adj1" fmla="val 20021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17767" y="5866624"/>
            <a:ext cx="130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240bp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(Word Row)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3590" y="6209480"/>
            <a:ext cx="130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240bp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(Word Row)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26197" y="4514319"/>
            <a:ext cx="1179236" cy="250369"/>
          </a:xfrm>
          <a:prstGeom prst="rect">
            <a:avLst/>
          </a:prstGeom>
          <a:solidFill>
            <a:srgbClr val="C5E0B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Word Row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127243" y="4868628"/>
            <a:ext cx="1178778" cy="250369"/>
          </a:xfrm>
          <a:prstGeom prst="rect">
            <a:avLst/>
          </a:prstGeom>
          <a:solidFill>
            <a:srgbClr val="5B9B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Word Row 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128948" y="5211730"/>
            <a:ext cx="1183222" cy="250369"/>
          </a:xfrm>
          <a:prstGeom prst="rect">
            <a:avLst/>
          </a:prstGeom>
          <a:solidFill>
            <a:srgbClr val="FFE6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Word Row 3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4" idx="1"/>
          </p:cNvCxnSpPr>
          <p:nvPr/>
        </p:nvCxnSpPr>
        <p:spPr>
          <a:xfrm flipH="1">
            <a:off x="9167355" y="4639504"/>
            <a:ext cx="958842" cy="49779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1"/>
          </p:cNvCxnSpPr>
          <p:nvPr/>
        </p:nvCxnSpPr>
        <p:spPr>
          <a:xfrm flipH="1">
            <a:off x="9167357" y="4993813"/>
            <a:ext cx="959886" cy="151643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1"/>
          </p:cNvCxnSpPr>
          <p:nvPr/>
        </p:nvCxnSpPr>
        <p:spPr>
          <a:xfrm flipH="1">
            <a:off x="9183142" y="5336915"/>
            <a:ext cx="945806" cy="186378"/>
          </a:xfrm>
          <a:prstGeom prst="straightConnector1">
            <a:avLst/>
          </a:prstGeom>
          <a:ln w="19050">
            <a:solidFill>
              <a:srgbClr val="E6A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498601" y="2746403"/>
            <a:ext cx="1980000" cy="252000"/>
          </a:xfrm>
          <a:prstGeom prst="rect">
            <a:avLst/>
          </a:prstGeom>
          <a:solidFill>
            <a:srgbClr val="BDD7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Chunk 1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304800" y="4381420"/>
            <a:ext cx="4699509" cy="1060769"/>
            <a:chOff x="793793" y="3147300"/>
            <a:chExt cx="4699509" cy="1060769"/>
          </a:xfrm>
        </p:grpSpPr>
        <p:sp>
          <p:nvSpPr>
            <p:cNvPr id="141" name="Rectangle 140"/>
            <p:cNvSpPr/>
            <p:nvPr/>
          </p:nvSpPr>
          <p:spPr>
            <a:xfrm>
              <a:off x="875353" y="3942346"/>
              <a:ext cx="1008000" cy="252000"/>
            </a:xfrm>
            <a:prstGeom prst="rect">
              <a:avLst/>
            </a:prstGeom>
            <a:solidFill>
              <a:srgbClr val="BDD7E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Chunk 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226443" y="3942346"/>
              <a:ext cx="1008000" cy="252000"/>
            </a:xfrm>
            <a:prstGeom prst="rect">
              <a:avLst/>
            </a:prstGeom>
            <a:solidFill>
              <a:srgbClr val="BDD7E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Chunk 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3572218" y="3941796"/>
              <a:ext cx="1008000" cy="252000"/>
            </a:xfrm>
            <a:prstGeom prst="rect">
              <a:avLst/>
            </a:prstGeom>
            <a:solidFill>
              <a:srgbClr val="BDD7E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Chunk 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875805" y="3563568"/>
              <a:ext cx="4037155" cy="253655"/>
              <a:chOff x="1028205" y="9183318"/>
              <a:chExt cx="4037155" cy="253655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3721173" y="9183318"/>
                <a:ext cx="1344187" cy="252000"/>
              </a:xfrm>
              <a:prstGeom prst="rect">
                <a:avLst/>
              </a:prstGeom>
              <a:solidFill>
                <a:srgbClr val="FFE69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0" rtlCol="0" anchor="ctr"/>
              <a:lstStyle/>
              <a:p>
                <a:endParaRPr lang="en-US" kern="0" dirty="0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2375043" y="9184747"/>
                <a:ext cx="1344187" cy="252000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0" rtlCol="0" anchor="ctr"/>
              <a:lstStyle/>
              <a:p>
                <a:endParaRPr lang="en-US" kern="0" dirty="0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1028205" y="9184973"/>
                <a:ext cx="1344187" cy="252000"/>
              </a:xfrm>
              <a:prstGeom prst="rect">
                <a:avLst/>
              </a:prstGeom>
              <a:solidFill>
                <a:srgbClr val="C5E0B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0" rtlCol="0" anchor="ctr"/>
              <a:lstStyle/>
              <a:p>
                <a:endParaRPr lang="en-US" kern="0" dirty="0"/>
              </a:p>
            </p:txBody>
          </p:sp>
        </p:grpSp>
        <p:cxnSp>
          <p:nvCxnSpPr>
            <p:cNvPr id="145" name="Straight Connector 144"/>
            <p:cNvCxnSpPr/>
            <p:nvPr/>
          </p:nvCxnSpPr>
          <p:spPr>
            <a:xfrm>
              <a:off x="3572114" y="3556894"/>
              <a:ext cx="0" cy="6300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4917889" y="3556344"/>
              <a:ext cx="0" cy="6300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2224199" y="3560069"/>
              <a:ext cx="0" cy="6480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793793" y="3228521"/>
              <a:ext cx="1888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Reference Sequence</a:t>
              </a:r>
              <a:endParaRPr lang="en-US" sz="16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907885" y="3147300"/>
              <a:ext cx="5854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…</a:t>
              </a:r>
              <a:endParaRPr lang="en-US" sz="2400" dirty="0"/>
            </a:p>
          </p:txBody>
        </p:sp>
      </p:grpSp>
      <p:sp>
        <p:nvSpPr>
          <p:cNvPr id="157" name="TextBox 156"/>
          <p:cNvSpPr txBox="1"/>
          <p:nvPr/>
        </p:nvSpPr>
        <p:spPr>
          <a:xfrm rot="16200000">
            <a:off x="6791643" y="5552751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1400" b="1" dirty="0"/>
          </a:p>
        </p:txBody>
      </p:sp>
      <p:sp>
        <p:nvSpPr>
          <p:cNvPr id="158" name="Rectangle 157"/>
          <p:cNvSpPr/>
          <p:nvPr/>
        </p:nvSpPr>
        <p:spPr>
          <a:xfrm>
            <a:off x="5249701" y="4561587"/>
            <a:ext cx="2349500" cy="252000"/>
          </a:xfrm>
          <a:prstGeom prst="rect">
            <a:avLst/>
          </a:prstGeom>
          <a:solidFill>
            <a:srgbClr val="EFF6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5E0B4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250186" y="4977472"/>
            <a:ext cx="2349500" cy="252000"/>
          </a:xfrm>
          <a:prstGeom prst="rect">
            <a:avLst/>
          </a:prstGeom>
          <a:solidFill>
            <a:srgbClr val="A9CBE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ctangle 159"/>
          <p:cNvSpPr/>
          <p:nvPr/>
        </p:nvSpPr>
        <p:spPr>
          <a:xfrm>
            <a:off x="5256847" y="5392525"/>
            <a:ext cx="2349500" cy="252000"/>
          </a:xfrm>
          <a:prstGeom prst="rect">
            <a:avLst/>
          </a:prstGeom>
          <a:solidFill>
            <a:srgbClr val="FFF4D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5245255" y="4561587"/>
            <a:ext cx="1872000" cy="252000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 chunk 1</a:t>
            </a:r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5245740" y="4977472"/>
            <a:ext cx="1872000" cy="2520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 chunk 1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5252401" y="5392525"/>
            <a:ext cx="1872000" cy="252000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 chunk 1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7903554" y="4554527"/>
            <a:ext cx="431800" cy="2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7908634" y="4976802"/>
            <a:ext cx="431800" cy="2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7911718" y="5389552"/>
            <a:ext cx="431800" cy="2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Connector 166"/>
          <p:cNvCxnSpPr>
            <a:endCxn id="164" idx="1"/>
          </p:cNvCxnSpPr>
          <p:nvPr/>
        </p:nvCxnSpPr>
        <p:spPr>
          <a:xfrm>
            <a:off x="7584784" y="4680527"/>
            <a:ext cx="31877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endCxn id="165" idx="1"/>
          </p:cNvCxnSpPr>
          <p:nvPr/>
        </p:nvCxnSpPr>
        <p:spPr>
          <a:xfrm>
            <a:off x="7584784" y="5102802"/>
            <a:ext cx="32385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endCxn id="166" idx="1"/>
          </p:cNvCxnSpPr>
          <p:nvPr/>
        </p:nvCxnSpPr>
        <p:spPr>
          <a:xfrm>
            <a:off x="7592948" y="5515552"/>
            <a:ext cx="31877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endCxn id="165" idx="0"/>
          </p:cNvCxnSpPr>
          <p:nvPr/>
        </p:nvCxnSpPr>
        <p:spPr>
          <a:xfrm>
            <a:off x="8119454" y="4811702"/>
            <a:ext cx="5080" cy="165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8114918" y="5224452"/>
            <a:ext cx="5080" cy="165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>
            <a:off x="8114918" y="5637202"/>
            <a:ext cx="5080" cy="165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8635092" y="4555828"/>
            <a:ext cx="431800" cy="25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/>
          <p:cNvSpPr/>
          <p:nvPr/>
        </p:nvSpPr>
        <p:spPr>
          <a:xfrm>
            <a:off x="8640172" y="4978103"/>
            <a:ext cx="431800" cy="25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8643256" y="5390853"/>
            <a:ext cx="431800" cy="25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Connector 176"/>
          <p:cNvCxnSpPr>
            <a:endCxn id="174" idx="1"/>
          </p:cNvCxnSpPr>
          <p:nvPr/>
        </p:nvCxnSpPr>
        <p:spPr>
          <a:xfrm>
            <a:off x="8333914" y="4681828"/>
            <a:ext cx="301178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endCxn id="175" idx="1"/>
          </p:cNvCxnSpPr>
          <p:nvPr/>
        </p:nvCxnSpPr>
        <p:spPr>
          <a:xfrm>
            <a:off x="8338994" y="5104103"/>
            <a:ext cx="301178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76" idx="1"/>
          </p:cNvCxnSpPr>
          <p:nvPr/>
        </p:nvCxnSpPr>
        <p:spPr>
          <a:xfrm>
            <a:off x="8342078" y="5516853"/>
            <a:ext cx="301178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10068482" y="1993442"/>
            <a:ext cx="849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200bp</a:t>
            </a:r>
            <a:endParaRPr lang="en-US" sz="2000" dirty="0"/>
          </a:p>
        </p:txBody>
      </p:sp>
      <p:sp>
        <p:nvSpPr>
          <p:cNvPr id="11" name="Right Brace 10"/>
          <p:cNvSpPr/>
          <p:nvPr/>
        </p:nvSpPr>
        <p:spPr>
          <a:xfrm rot="5400000">
            <a:off x="6230623" y="4828217"/>
            <a:ext cx="391177" cy="2317143"/>
          </a:xfrm>
          <a:prstGeom prst="rightBrace">
            <a:avLst>
              <a:gd name="adj1" fmla="val 20021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ight Brace 181"/>
          <p:cNvSpPr/>
          <p:nvPr/>
        </p:nvSpPr>
        <p:spPr>
          <a:xfrm rot="16200000">
            <a:off x="10332588" y="1500381"/>
            <a:ext cx="312031" cy="1979999"/>
          </a:xfrm>
          <a:prstGeom prst="rightBrace">
            <a:avLst>
              <a:gd name="adj1" fmla="val 20021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2797366" y="3074298"/>
            <a:ext cx="436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Example comparison, cycle 1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8063384" y="4467323"/>
            <a:ext cx="128240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000" dirty="0" smtClean="0"/>
              <a:t>+</a:t>
            </a:r>
            <a:endParaRPr lang="en-US" sz="2000" dirty="0"/>
          </a:p>
        </p:txBody>
      </p:sp>
      <p:sp>
        <p:nvSpPr>
          <p:cNvPr id="193" name="TextBox 192"/>
          <p:cNvSpPr txBox="1"/>
          <p:nvPr/>
        </p:nvSpPr>
        <p:spPr>
          <a:xfrm>
            <a:off x="8065178" y="4895289"/>
            <a:ext cx="128240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000" dirty="0" smtClean="0"/>
              <a:t>+</a:t>
            </a:r>
            <a:endParaRPr lang="en-US" sz="2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8062882" y="5306321"/>
            <a:ext cx="128240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000" dirty="0" smtClean="0"/>
              <a:t>+</a:t>
            </a:r>
            <a:endParaRPr lang="en-US" sz="2000" dirty="0"/>
          </a:p>
        </p:txBody>
      </p:sp>
      <p:sp>
        <p:nvSpPr>
          <p:cNvPr id="195" name="TextBox 194"/>
          <p:cNvSpPr txBox="1"/>
          <p:nvPr/>
        </p:nvSpPr>
        <p:spPr>
          <a:xfrm>
            <a:off x="8798169" y="4475711"/>
            <a:ext cx="128240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000" dirty="0"/>
              <a:t>≤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8799963" y="4903677"/>
            <a:ext cx="128240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000" dirty="0"/>
              <a:t>≤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8797667" y="5314709"/>
            <a:ext cx="128240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000" dirty="0"/>
              <a:t>≤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631747" y="308585"/>
            <a:ext cx="4003159" cy="998059"/>
            <a:chOff x="7655441" y="227098"/>
            <a:chExt cx="3097927" cy="833111"/>
          </a:xfrm>
        </p:grpSpPr>
        <p:sp>
          <p:nvSpPr>
            <p:cNvPr id="77" name="TextBox 76"/>
            <p:cNvSpPr txBox="1"/>
            <p:nvPr/>
          </p:nvSpPr>
          <p:spPr>
            <a:xfrm>
              <a:off x="7655441" y="227098"/>
              <a:ext cx="1800000" cy="28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Compared long read</a:t>
              </a:r>
              <a:endParaRPr lang="en-US" sz="16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734742" y="523913"/>
              <a:ext cx="995188" cy="25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Chunk 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7749283" y="777607"/>
              <a:ext cx="981565" cy="282602"/>
              <a:chOff x="788430" y="1844488"/>
              <a:chExt cx="1315896" cy="282602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788430" y="1844488"/>
                <a:ext cx="1315896" cy="28260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600" dirty="0" smtClean="0"/>
                  <a:t>200 bps</a:t>
                </a:r>
                <a:endParaRPr lang="en-US" sz="1600" dirty="0"/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flipV="1">
                <a:off x="1854796" y="1976629"/>
                <a:ext cx="216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H="1" flipV="1">
                <a:off x="799607" y="1976629"/>
                <a:ext cx="216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Straight Connector 82"/>
            <p:cNvCxnSpPr/>
            <p:nvPr/>
          </p:nvCxnSpPr>
          <p:spPr>
            <a:xfrm>
              <a:off x="7735075" y="521902"/>
              <a:ext cx="0" cy="468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9709414" y="524200"/>
              <a:ext cx="593009" cy="25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85" name="Straight Connector 84"/>
            <p:cNvCxnSpPr/>
            <p:nvPr/>
          </p:nvCxnSpPr>
          <p:spPr>
            <a:xfrm flipH="1">
              <a:off x="9718310" y="522614"/>
              <a:ext cx="58242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9719466" y="773663"/>
              <a:ext cx="581272" cy="18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10320236" y="312853"/>
              <a:ext cx="433132" cy="488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8744939" y="777607"/>
              <a:ext cx="981565" cy="282602"/>
              <a:chOff x="788430" y="1844488"/>
              <a:chExt cx="1315896" cy="282602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788430" y="1844488"/>
                <a:ext cx="1315896" cy="28260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600" dirty="0" smtClean="0"/>
                  <a:t>200 bps</a:t>
                </a:r>
                <a:endParaRPr lang="en-US" sz="1600" dirty="0"/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 flipV="1">
                <a:off x="1854796" y="1976629"/>
                <a:ext cx="216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 flipV="1">
                <a:off x="799607" y="1976629"/>
                <a:ext cx="216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Straight Connector 91"/>
            <p:cNvCxnSpPr/>
            <p:nvPr/>
          </p:nvCxnSpPr>
          <p:spPr>
            <a:xfrm>
              <a:off x="9718699" y="521902"/>
              <a:ext cx="0" cy="468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8728699" y="523085"/>
              <a:ext cx="990000" cy="25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Chunk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8727687" y="526822"/>
              <a:ext cx="0" cy="468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10437626" y="6173144"/>
            <a:ext cx="904998" cy="153888"/>
          </a:xfrm>
          <a:prstGeom prst="rect">
            <a:avLst/>
          </a:prstGeom>
          <a:solidFill>
            <a:srgbClr val="FCEBDD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Word Row 131K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3819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L 0.00221 0.11366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5671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699"/>
                                      </p:to>
                                    </p:animClr>
                                    <p:animClr clrSpc="rgb" dir="cw">
                                      <p:cBhvr>
                                        <p:cTn id="16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699"/>
                                      </p:to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animClr clrSpc="rgb" dir="cw">
                                      <p:cBhvr>
                                        <p:cTn id="17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animClr clrSpc="rgb" dir="cw">
                                      <p:cBhvr>
                                        <p:cTn id="18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animClr clrSpc="rgb" dir="cw">
                                      <p:cBhvr>
                                        <p:cTn id="18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699"/>
                                      </p:to>
                                    </p:animClr>
                                    <p:animClr clrSpc="rgb" dir="cw">
                                      <p:cBhvr>
                                        <p:cTn id="19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699"/>
                                      </p:to>
                                    </p:animClr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6" grpId="0"/>
      <p:bldP spid="7" grpId="0"/>
      <p:bldP spid="9" grpId="0" animBg="1"/>
      <p:bldP spid="10" grpId="0"/>
      <p:bldP spid="12" grpId="0"/>
      <p:bldP spid="14" grpId="0" animBg="1"/>
      <p:bldP spid="15" grpId="0" animBg="1"/>
      <p:bldP spid="16" grpId="0" animBg="1"/>
      <p:bldP spid="26" grpId="0" animBg="1"/>
      <p:bldP spid="26" grpId="1" animBg="1"/>
      <p:bldP spid="157" grpId="0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81" grpId="0"/>
      <p:bldP spid="181" grpId="1"/>
      <p:bldP spid="11" grpId="0" animBg="1"/>
      <p:bldP spid="182" grpId="0" animBg="1"/>
      <p:bldP spid="182" grpId="1" animBg="1"/>
      <p:bldP spid="191" grpId="0"/>
      <p:bldP spid="192" grpId="0"/>
      <p:bldP spid="193" grpId="0"/>
      <p:bldP spid="194" grpId="0"/>
      <p:bldP spid="195" grpId="0"/>
      <p:bldP spid="196" grpId="0"/>
      <p:bldP spid="1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Picture 2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593" y="3889998"/>
            <a:ext cx="2602800" cy="2766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155882"/>
            <a:ext cx="10972800" cy="685800"/>
          </a:xfrm>
        </p:spPr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991" y="685801"/>
            <a:ext cx="11647170" cy="2040532"/>
          </a:xfrm>
        </p:spPr>
        <p:txBody>
          <a:bodyPr lIns="0" rIns="0">
            <a:normAutofit/>
          </a:bodyPr>
          <a:lstStyle/>
          <a:p>
            <a:r>
              <a:rPr lang="en-US" sz="2400" dirty="0" smtClean="0"/>
              <a:t>Full map iteration: </a:t>
            </a:r>
            <a:r>
              <a:rPr lang="en-US" sz="2400" b="1" dirty="0" smtClean="0"/>
              <a:t>shift chunk right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Compare </a:t>
            </a:r>
            <a:r>
              <a:rPr lang="en-US" sz="2400" dirty="0" smtClean="0">
                <a:sym typeface="Wingdings" panose="05000000000000000000" pitchFamily="2" charset="2"/>
              </a:rPr>
              <a:t> Sum  </a:t>
            </a:r>
            <a:r>
              <a:rPr lang="en-US" sz="2400" dirty="0">
                <a:sym typeface="Wingdings" panose="05000000000000000000" pitchFamily="2" charset="2"/>
              </a:rPr>
              <a:t>≤threshold ?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u="sng" dirty="0" smtClean="0"/>
              <a:t>Case</a:t>
            </a:r>
            <a:r>
              <a:rPr lang="en-US" sz="2400" dirty="0" smtClean="0"/>
              <a:t>: 2 Word Rows are needed to compare a chunk </a:t>
            </a:r>
            <a:r>
              <a:rPr lang="en-US" sz="2400" dirty="0" smtClean="0">
                <a:sym typeface="Wingdings" panose="05000000000000000000" pitchFamily="2" charset="2"/>
              </a:rPr>
              <a:t> 2 cycles are needed per chunk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dirty="0" smtClean="0"/>
              <a:t>1</a:t>
            </a:r>
            <a:r>
              <a:rPr lang="en-US" sz="2400" b="1" baseline="30000" dirty="0" smtClean="0"/>
              <a:t>st</a:t>
            </a:r>
            <a:r>
              <a:rPr lang="en-US" sz="2400" b="1" dirty="0" smtClean="0"/>
              <a:t> cycle: </a:t>
            </a:r>
            <a:r>
              <a:rPr lang="en-US" sz="2400" dirty="0" smtClean="0"/>
              <a:t>compare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part of chunk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sum all mismatches </a:t>
            </a:r>
            <a:r>
              <a:rPr lang="en-US" sz="2400" b="1" dirty="0" smtClean="0"/>
              <a:t>(no comparison to threshold)</a:t>
            </a:r>
          </a:p>
          <a:p>
            <a:pPr marL="0" indent="0" defTabSz="8251825">
              <a:spcBef>
                <a:spcPts val="1200"/>
              </a:spcBef>
              <a:buNone/>
              <a:tabLst>
                <a:tab pos="8161338" algn="l"/>
              </a:tabLst>
            </a:pPr>
            <a:r>
              <a:rPr lang="en-US" sz="2400" b="1" dirty="0" smtClean="0"/>
              <a:t>2</a:t>
            </a:r>
            <a:r>
              <a:rPr lang="en-US" sz="2400" b="1" baseline="30000" dirty="0" smtClean="0"/>
              <a:t>nd</a:t>
            </a:r>
            <a:r>
              <a:rPr lang="en-US" sz="2400" b="1" dirty="0" smtClean="0"/>
              <a:t> cycle:</a:t>
            </a:r>
            <a:r>
              <a:rPr lang="en-US" sz="2400" dirty="0" smtClean="0"/>
              <a:t> compare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part of chunk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sum all misses + misses from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cycle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b="1" dirty="0">
                <a:sym typeface="Wingdings" panose="05000000000000000000" pitchFamily="2" charset="2"/>
              </a:rPr>
              <a:t>≤threshold ?</a:t>
            </a:r>
            <a:endParaRPr lang="en-US" sz="2400" b="1" dirty="0" smtClean="0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4495800" y="3537385"/>
            <a:ext cx="0" cy="30240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3055313" y="2544272"/>
            <a:ext cx="5637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Example: 2 cycles for mismatch count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59519" y="3195935"/>
            <a:ext cx="4330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Chunk Compared with Ref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Seq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03" y="3542157"/>
            <a:ext cx="4172453" cy="180910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28" y="5043897"/>
            <a:ext cx="4300201" cy="180897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3453" y="3735520"/>
            <a:ext cx="716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Ref </a:t>
            </a:r>
            <a:r>
              <a:rPr lang="en-US" sz="1400" dirty="0" err="1" smtClean="0"/>
              <a:t>seq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946960" y="3438069"/>
            <a:ext cx="387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RASSA: Cycle 140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 flipV="1">
            <a:off x="9105189" y="5183994"/>
            <a:ext cx="992254" cy="790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9136940" y="5567477"/>
            <a:ext cx="946351" cy="191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Down Arrow 79"/>
          <p:cNvSpPr/>
          <p:nvPr/>
        </p:nvSpPr>
        <p:spPr>
          <a:xfrm>
            <a:off x="10293975" y="3591520"/>
            <a:ext cx="792000" cy="288000"/>
          </a:xfrm>
          <a:prstGeom prst="downArrow">
            <a:avLst>
              <a:gd name="adj1" fmla="val 41795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6727988" y="6024884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1400" b="1" dirty="0"/>
          </a:p>
        </p:txBody>
      </p:sp>
      <p:sp>
        <p:nvSpPr>
          <p:cNvPr id="82" name="Rectangle 81"/>
          <p:cNvSpPr/>
          <p:nvPr/>
        </p:nvSpPr>
        <p:spPr>
          <a:xfrm>
            <a:off x="5186046" y="5033720"/>
            <a:ext cx="2349500" cy="252000"/>
          </a:xfrm>
          <a:prstGeom prst="rect">
            <a:avLst/>
          </a:prstGeom>
          <a:solidFill>
            <a:srgbClr val="D7D7D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5E0B4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186531" y="5449605"/>
            <a:ext cx="2349500" cy="252000"/>
          </a:xfrm>
          <a:prstGeom prst="rect">
            <a:avLst/>
          </a:prstGeom>
          <a:solidFill>
            <a:srgbClr val="D7D7D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193192" y="5864658"/>
            <a:ext cx="2349500" cy="252000"/>
          </a:xfrm>
          <a:prstGeom prst="rect">
            <a:avLst/>
          </a:prstGeom>
          <a:solidFill>
            <a:srgbClr val="D7D7D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6019314" y="5033720"/>
            <a:ext cx="1509719" cy="2520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Comp chunk 1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6019799" y="5449605"/>
            <a:ext cx="1509719" cy="252000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Comp chunk 1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6041700" y="5864658"/>
            <a:ext cx="1509719" cy="252000"/>
          </a:xfrm>
          <a:prstGeom prst="rect">
            <a:avLst/>
          </a:prstGeom>
          <a:solidFill>
            <a:srgbClr val="EB959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Comp chunk 1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7839899" y="5026660"/>
            <a:ext cx="431800" cy="2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7844979" y="5448935"/>
            <a:ext cx="431800" cy="2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7848063" y="5861685"/>
            <a:ext cx="431800" cy="2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Straight Connector 90"/>
          <p:cNvCxnSpPr>
            <a:endCxn id="88" idx="1"/>
          </p:cNvCxnSpPr>
          <p:nvPr/>
        </p:nvCxnSpPr>
        <p:spPr>
          <a:xfrm>
            <a:off x="7521129" y="5152660"/>
            <a:ext cx="31877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89" idx="1"/>
          </p:cNvCxnSpPr>
          <p:nvPr/>
        </p:nvCxnSpPr>
        <p:spPr>
          <a:xfrm>
            <a:off x="7521129" y="5574935"/>
            <a:ext cx="32385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90" idx="1"/>
          </p:cNvCxnSpPr>
          <p:nvPr/>
        </p:nvCxnSpPr>
        <p:spPr>
          <a:xfrm>
            <a:off x="7529293" y="5987685"/>
            <a:ext cx="31877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88" idx="0"/>
          </p:cNvCxnSpPr>
          <p:nvPr/>
        </p:nvCxnSpPr>
        <p:spPr>
          <a:xfrm flipH="1">
            <a:off x="8055799" y="4861560"/>
            <a:ext cx="5080" cy="165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89" idx="0"/>
          </p:cNvCxnSpPr>
          <p:nvPr/>
        </p:nvCxnSpPr>
        <p:spPr>
          <a:xfrm>
            <a:off x="8055799" y="5283835"/>
            <a:ext cx="5080" cy="165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8051263" y="5696585"/>
            <a:ext cx="5080" cy="165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8051263" y="6109335"/>
            <a:ext cx="5080" cy="165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8571437" y="5027961"/>
            <a:ext cx="431800" cy="25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8576517" y="5450236"/>
            <a:ext cx="431800" cy="25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8579601" y="5862986"/>
            <a:ext cx="431800" cy="25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1" name="Straight Connector 100"/>
          <p:cNvCxnSpPr>
            <a:endCxn id="98" idx="1"/>
          </p:cNvCxnSpPr>
          <p:nvPr/>
        </p:nvCxnSpPr>
        <p:spPr>
          <a:xfrm>
            <a:off x="8270259" y="5153961"/>
            <a:ext cx="301178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endCxn id="99" idx="1"/>
          </p:cNvCxnSpPr>
          <p:nvPr/>
        </p:nvCxnSpPr>
        <p:spPr>
          <a:xfrm>
            <a:off x="8275339" y="5576236"/>
            <a:ext cx="301178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00" idx="1"/>
          </p:cNvCxnSpPr>
          <p:nvPr/>
        </p:nvCxnSpPr>
        <p:spPr>
          <a:xfrm>
            <a:off x="8278423" y="5988986"/>
            <a:ext cx="301178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999729" y="4939456"/>
            <a:ext cx="128240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000" dirty="0" smtClean="0"/>
              <a:t>+</a:t>
            </a:r>
            <a:endParaRPr lang="en-US" sz="2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8001523" y="5367422"/>
            <a:ext cx="128240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000" dirty="0" smtClean="0"/>
              <a:t>+</a:t>
            </a:r>
            <a:endParaRPr lang="en-US" sz="2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999227" y="5778454"/>
            <a:ext cx="128240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000" dirty="0" smtClean="0"/>
              <a:t>+</a:t>
            </a:r>
            <a:endParaRPr lang="en-US" sz="2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734514" y="4947844"/>
            <a:ext cx="128240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000" dirty="0"/>
              <a:t>≤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736308" y="5375810"/>
            <a:ext cx="128240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000" dirty="0"/>
              <a:t>≤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734012" y="5786842"/>
            <a:ext cx="128240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000" dirty="0"/>
              <a:t>≤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5501821" y="3292929"/>
            <a:ext cx="2752110" cy="732848"/>
          </a:xfrm>
          <a:prstGeom prst="rect">
            <a:avLst/>
          </a:prstGeom>
          <a:noFill/>
        </p:spPr>
        <p:txBody>
          <a:bodyPr wrap="square" lIns="72000" tIns="180000" rIns="72000" bIns="18000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RASSA: Cycle 141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7" name="Straight Arrow Connector 186"/>
          <p:cNvCxnSpPr/>
          <p:nvPr/>
        </p:nvCxnSpPr>
        <p:spPr>
          <a:xfrm flipH="1">
            <a:off x="9118960" y="5936526"/>
            <a:ext cx="964331" cy="118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10044468" y="2646996"/>
            <a:ext cx="849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200bp</a:t>
            </a:r>
            <a:endParaRPr lang="en-US" sz="2000" dirty="0"/>
          </a:p>
        </p:txBody>
      </p:sp>
      <p:sp>
        <p:nvSpPr>
          <p:cNvPr id="192" name="Right Brace 191"/>
          <p:cNvSpPr/>
          <p:nvPr/>
        </p:nvSpPr>
        <p:spPr>
          <a:xfrm rot="16200000">
            <a:off x="10308574" y="2153935"/>
            <a:ext cx="312031" cy="1979999"/>
          </a:xfrm>
          <a:prstGeom prst="rightBrace">
            <a:avLst>
              <a:gd name="adj1" fmla="val 20021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10593069" y="4812029"/>
            <a:ext cx="919163" cy="234000"/>
          </a:xfrm>
          <a:prstGeom prst="rect">
            <a:avLst/>
          </a:prstGeom>
          <a:solidFill>
            <a:srgbClr val="C5E0B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Word Row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10593069" y="5146017"/>
            <a:ext cx="919760" cy="234000"/>
          </a:xfrm>
          <a:prstGeom prst="rect">
            <a:avLst/>
          </a:prstGeom>
          <a:solidFill>
            <a:srgbClr val="5B9B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Word Row 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0593069" y="5472429"/>
            <a:ext cx="925837" cy="234000"/>
          </a:xfrm>
          <a:prstGeom prst="rect">
            <a:avLst/>
          </a:prstGeom>
          <a:solidFill>
            <a:srgbClr val="FFE6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Word Row 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10266670" y="4843007"/>
            <a:ext cx="318144" cy="181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10262226" y="5159376"/>
            <a:ext cx="318144" cy="181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10266531" y="5496115"/>
            <a:ext cx="318144" cy="181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1878945" y="3256252"/>
            <a:ext cx="313056" cy="620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9474587" y="3347604"/>
            <a:ext cx="1980000" cy="234000"/>
          </a:xfrm>
          <a:prstGeom prst="rect">
            <a:avLst/>
          </a:prstGeom>
          <a:solidFill>
            <a:srgbClr val="BDD7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Chunk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8759386" y="3356281"/>
            <a:ext cx="616635" cy="234000"/>
          </a:xfrm>
          <a:prstGeom prst="rect">
            <a:avLst/>
          </a:prstGeom>
          <a:solidFill>
            <a:srgbClr val="BDD7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8252469" y="3241012"/>
            <a:ext cx="1179195" cy="401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9441181" y="3902583"/>
            <a:ext cx="2446020" cy="795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11873425" y="3962741"/>
            <a:ext cx="32400" cy="3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11915340" y="3292929"/>
            <a:ext cx="274756" cy="1125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/>
          <p:cNvCxnSpPr/>
          <p:nvPr/>
        </p:nvCxnSpPr>
        <p:spPr>
          <a:xfrm>
            <a:off x="11907519" y="3886201"/>
            <a:ext cx="1" cy="2736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11137829" y="3064977"/>
            <a:ext cx="929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cycle</a:t>
            </a:r>
            <a:endParaRPr lang="en-US" dirty="0"/>
          </a:p>
        </p:txBody>
      </p:sp>
      <p:cxnSp>
        <p:nvCxnSpPr>
          <p:cNvPr id="205" name="Straight Arrow Connector 204"/>
          <p:cNvCxnSpPr/>
          <p:nvPr/>
        </p:nvCxnSpPr>
        <p:spPr>
          <a:xfrm flipH="1">
            <a:off x="11386138" y="3687447"/>
            <a:ext cx="111372" cy="27675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9112471" y="3157284"/>
            <a:ext cx="929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cycle</a:t>
            </a:r>
            <a:endParaRPr lang="en-US" dirty="0"/>
          </a:p>
        </p:txBody>
      </p:sp>
      <p:cxnSp>
        <p:nvCxnSpPr>
          <p:cNvPr id="212" name="Straight Arrow Connector 211"/>
          <p:cNvCxnSpPr/>
          <p:nvPr/>
        </p:nvCxnSpPr>
        <p:spPr>
          <a:xfrm>
            <a:off x="9556691" y="3778102"/>
            <a:ext cx="104812" cy="17310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10593069" y="5819526"/>
            <a:ext cx="925837" cy="234000"/>
          </a:xfrm>
          <a:prstGeom prst="rect">
            <a:avLst/>
          </a:prstGeom>
          <a:solidFill>
            <a:srgbClr val="EB959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Word Row 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9440492" y="3961003"/>
            <a:ext cx="32400" cy="3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10266690" y="5831185"/>
            <a:ext cx="318144" cy="181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0356450" y="6376162"/>
            <a:ext cx="904998" cy="153888"/>
          </a:xfrm>
          <a:prstGeom prst="rect">
            <a:avLst/>
          </a:prstGeom>
          <a:solidFill>
            <a:srgbClr val="FCEBDD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Word Row 131K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3493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59259E-6 L 0.09805 -0.00046 " pathEditMode="relative" rAng="0" ptsTypes="AA">
                                      <p:cBhvr>
                                        <p:cTn id="71" dur="1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-23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0.05924 -0.00185 " pathEditMode="relative" rAng="0" ptsTypes="AA">
                                      <p:cBhvr>
                                        <p:cTn id="73" dur="1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24 -0.00185 L 0.06003 0.0923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4699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05 -0.00046 L 0.09805 0.09352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75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188" dur="75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75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9595"/>
                                      </p:to>
                                    </p:animClr>
                                    <p:animClr clrSpc="rgb" dir="cw">
                                      <p:cBhvr>
                                        <p:cTn id="23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9595"/>
                                      </p:to>
                                    </p:animClr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699"/>
                                      </p:to>
                                    </p:animClr>
                                    <p:animClr clrSpc="rgb" dir="cw">
                                      <p:cBhvr>
                                        <p:cTn id="24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699"/>
                                      </p:to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animClr clrSpc="rgb" dir="cw">
                                      <p:cBhvr>
                                        <p:cTn id="24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  <p:bldP spid="271" grpId="0"/>
      <p:bldP spid="35" grpId="0"/>
      <p:bldP spid="69" grpId="0"/>
      <p:bldP spid="69" grpId="1"/>
      <p:bldP spid="80" grpId="0" animBg="1"/>
      <p:bldP spid="80" grpId="1" animBg="1"/>
      <p:bldP spid="81" grpId="0"/>
      <p:bldP spid="82" grpId="0" animBg="1"/>
      <p:bldP spid="83" grpId="0" animBg="1"/>
      <p:bldP spid="84" grpId="0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8" grpId="1" animBg="1"/>
      <p:bldP spid="99" grpId="1" animBg="1"/>
      <p:bldP spid="100" grpId="1" animBg="1"/>
      <p:bldP spid="107" grpId="0"/>
      <p:bldP spid="108" grpId="0"/>
      <p:bldP spid="109" grpId="0"/>
      <p:bldP spid="110" grpId="0"/>
      <p:bldP spid="111" grpId="0"/>
      <p:bldP spid="112" grpId="0"/>
      <p:bldP spid="179" grpId="0"/>
      <p:bldP spid="191" grpId="0"/>
      <p:bldP spid="191" grpId="1"/>
      <p:bldP spid="191" grpId="2"/>
      <p:bldP spid="192" grpId="0" animBg="1"/>
      <p:bldP spid="192" grpId="1" animBg="1"/>
      <p:bldP spid="192" grpId="2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75" grpId="0" animBg="1"/>
      <p:bldP spid="175" grpId="1" animBg="1"/>
      <p:bldP spid="196" grpId="0" animBg="1"/>
      <p:bldP spid="196" grpId="1" animBg="1"/>
      <p:bldP spid="197" grpId="0" animBg="1"/>
      <p:bldP spid="197" grpId="1" animBg="1"/>
      <p:bldP spid="188" grpId="1" animBg="1"/>
      <p:bldP spid="188" grpId="2" animBg="1"/>
      <p:bldP spid="188" grpId="3" animBg="1"/>
      <p:bldP spid="199" grpId="1" animBg="1"/>
      <p:bldP spid="199" grpId="2" animBg="1"/>
      <p:bldP spid="199" grpId="3" animBg="1"/>
      <p:bldP spid="177" grpId="0" animBg="1"/>
      <p:bldP spid="203" grpId="0" animBg="1"/>
      <p:bldP spid="200" grpId="0"/>
      <p:bldP spid="200" grpId="1"/>
      <p:bldP spid="211" grpId="0"/>
      <p:bldP spid="211" grpId="1"/>
      <p:bldP spid="214" grpId="0" animBg="1"/>
      <p:bldP spid="214" grpId="1" animBg="1"/>
      <p:bldP spid="218" grpId="0" animBg="1"/>
      <p:bldP spid="219" grpId="0" animBg="1"/>
      <p:bldP spid="219" grpId="1" animBg="1"/>
      <p:bldP spid="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Picture 2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593" y="3889998"/>
            <a:ext cx="2602800" cy="2766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155882"/>
            <a:ext cx="10972800" cy="685800"/>
          </a:xfrm>
        </p:spPr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991" y="685800"/>
            <a:ext cx="11647170" cy="2504085"/>
          </a:xfrm>
        </p:spPr>
        <p:txBody>
          <a:bodyPr lIns="0" rIns="0">
            <a:normAutofit/>
          </a:bodyPr>
          <a:lstStyle/>
          <a:p>
            <a:r>
              <a:rPr lang="en-US" sz="2400" dirty="0" smtClean="0"/>
              <a:t>Full map iteration: </a:t>
            </a:r>
            <a:r>
              <a:rPr lang="en-US" sz="2400" b="1" dirty="0" smtClean="0"/>
              <a:t>shift chunk right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Compare </a:t>
            </a:r>
            <a:r>
              <a:rPr lang="en-US" sz="2400" dirty="0" smtClean="0">
                <a:sym typeface="Wingdings" panose="05000000000000000000" pitchFamily="2" charset="2"/>
              </a:rPr>
              <a:t> Sum  </a:t>
            </a:r>
            <a:r>
              <a:rPr lang="en-US" sz="2400" dirty="0">
                <a:sym typeface="Wingdings" panose="05000000000000000000" pitchFamily="2" charset="2"/>
              </a:rPr>
              <a:t>≤threshold ?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u="sng" dirty="0" smtClean="0"/>
              <a:t>Case</a:t>
            </a:r>
            <a:r>
              <a:rPr lang="en-US" sz="2400" dirty="0" smtClean="0"/>
              <a:t>: 2 Word Rows are needed to compare a chunk </a:t>
            </a:r>
            <a:r>
              <a:rPr lang="en-US" sz="2400" dirty="0" smtClean="0">
                <a:sym typeface="Wingdings" panose="05000000000000000000" pitchFamily="2" charset="2"/>
              </a:rPr>
              <a:t> 2 cycles are needed per chunk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dirty="0" smtClean="0"/>
              <a:t>1</a:t>
            </a:r>
            <a:r>
              <a:rPr lang="en-US" sz="2400" b="1" baseline="30000" dirty="0" smtClean="0"/>
              <a:t>st</a:t>
            </a:r>
            <a:r>
              <a:rPr lang="en-US" sz="2400" b="1" dirty="0" smtClean="0"/>
              <a:t> cycle: </a:t>
            </a:r>
            <a:r>
              <a:rPr lang="en-US" sz="2400" dirty="0" smtClean="0"/>
              <a:t>compare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part of chunk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sum all mismatches </a:t>
            </a:r>
            <a:r>
              <a:rPr lang="en-US" sz="2400" b="1" dirty="0" smtClean="0"/>
              <a:t>(no comparison to threshold)</a:t>
            </a:r>
          </a:p>
          <a:p>
            <a:pPr marL="0" indent="0" defTabSz="8251825">
              <a:spcBef>
                <a:spcPts val="1200"/>
              </a:spcBef>
              <a:buNone/>
              <a:tabLst>
                <a:tab pos="8161338" algn="l"/>
              </a:tabLst>
            </a:pPr>
            <a:r>
              <a:rPr lang="en-US" sz="2400" b="1" dirty="0" smtClean="0"/>
              <a:t>2</a:t>
            </a:r>
            <a:r>
              <a:rPr lang="en-US" sz="2400" b="1" baseline="30000" dirty="0" smtClean="0"/>
              <a:t>nd</a:t>
            </a:r>
            <a:r>
              <a:rPr lang="en-US" sz="2400" b="1" dirty="0" smtClean="0"/>
              <a:t> cycle:</a:t>
            </a:r>
            <a:r>
              <a:rPr lang="en-US" sz="2400" dirty="0" smtClean="0"/>
              <a:t> compare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part of chunk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sum all misses + misses from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cycle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b="1" dirty="0">
                <a:sym typeface="Wingdings" panose="05000000000000000000" pitchFamily="2" charset="2"/>
              </a:rPr>
              <a:t>≤threshold ?</a:t>
            </a:r>
            <a:endParaRPr lang="en-US" sz="2400" b="1" dirty="0" smtClean="0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4495800" y="3537385"/>
            <a:ext cx="0" cy="30240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3055313" y="2544272"/>
            <a:ext cx="5532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Example comparison, cycles 140-141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59519" y="3195935"/>
            <a:ext cx="4330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Chunk Compared with Ref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Seq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03" y="3542157"/>
            <a:ext cx="4172453" cy="180910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28" y="5043897"/>
            <a:ext cx="4300201" cy="1808979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 rot="16200000">
            <a:off x="6727988" y="6013532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1400" b="1" dirty="0"/>
          </a:p>
        </p:txBody>
      </p:sp>
      <p:sp>
        <p:nvSpPr>
          <p:cNvPr id="82" name="Rectangle 81"/>
          <p:cNvSpPr/>
          <p:nvPr/>
        </p:nvSpPr>
        <p:spPr>
          <a:xfrm>
            <a:off x="5186046" y="5022368"/>
            <a:ext cx="2349500" cy="252000"/>
          </a:xfrm>
          <a:prstGeom prst="rect">
            <a:avLst/>
          </a:prstGeom>
          <a:solidFill>
            <a:srgbClr val="D7D7D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5E0B4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186531" y="5438253"/>
            <a:ext cx="2349500" cy="252000"/>
          </a:xfrm>
          <a:prstGeom prst="rect">
            <a:avLst/>
          </a:prstGeom>
          <a:solidFill>
            <a:srgbClr val="D7D7D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193192" y="5853306"/>
            <a:ext cx="2349500" cy="252000"/>
          </a:xfrm>
          <a:prstGeom prst="rect">
            <a:avLst/>
          </a:prstGeom>
          <a:solidFill>
            <a:srgbClr val="D7D7D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7839899" y="5015308"/>
            <a:ext cx="431800" cy="2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7844979" y="5437583"/>
            <a:ext cx="431800" cy="2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7848063" y="5850333"/>
            <a:ext cx="431800" cy="2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Straight Connector 90"/>
          <p:cNvCxnSpPr>
            <a:endCxn id="88" idx="1"/>
          </p:cNvCxnSpPr>
          <p:nvPr/>
        </p:nvCxnSpPr>
        <p:spPr>
          <a:xfrm>
            <a:off x="7521129" y="5141308"/>
            <a:ext cx="31877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89" idx="1"/>
          </p:cNvCxnSpPr>
          <p:nvPr/>
        </p:nvCxnSpPr>
        <p:spPr>
          <a:xfrm>
            <a:off x="7521129" y="5563583"/>
            <a:ext cx="32385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90" idx="1"/>
          </p:cNvCxnSpPr>
          <p:nvPr/>
        </p:nvCxnSpPr>
        <p:spPr>
          <a:xfrm>
            <a:off x="7529293" y="5976333"/>
            <a:ext cx="31877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88" idx="0"/>
          </p:cNvCxnSpPr>
          <p:nvPr/>
        </p:nvCxnSpPr>
        <p:spPr>
          <a:xfrm flipH="1">
            <a:off x="8055799" y="4850208"/>
            <a:ext cx="5080" cy="165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89" idx="0"/>
          </p:cNvCxnSpPr>
          <p:nvPr/>
        </p:nvCxnSpPr>
        <p:spPr>
          <a:xfrm>
            <a:off x="8055799" y="5272483"/>
            <a:ext cx="5080" cy="165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8051263" y="5685233"/>
            <a:ext cx="5080" cy="165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8051263" y="6097983"/>
            <a:ext cx="5080" cy="165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8571437" y="5016609"/>
            <a:ext cx="431800" cy="25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8576517" y="5438884"/>
            <a:ext cx="431800" cy="25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8579601" y="5851634"/>
            <a:ext cx="431800" cy="25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1" name="Straight Connector 100"/>
          <p:cNvCxnSpPr>
            <a:endCxn id="98" idx="1"/>
          </p:cNvCxnSpPr>
          <p:nvPr/>
        </p:nvCxnSpPr>
        <p:spPr>
          <a:xfrm>
            <a:off x="8270259" y="5142609"/>
            <a:ext cx="301178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endCxn id="99" idx="1"/>
          </p:cNvCxnSpPr>
          <p:nvPr/>
        </p:nvCxnSpPr>
        <p:spPr>
          <a:xfrm>
            <a:off x="8275339" y="5564884"/>
            <a:ext cx="301178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00" idx="1"/>
          </p:cNvCxnSpPr>
          <p:nvPr/>
        </p:nvCxnSpPr>
        <p:spPr>
          <a:xfrm>
            <a:off x="8278423" y="5977634"/>
            <a:ext cx="301178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734514" y="4936492"/>
            <a:ext cx="128240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000" dirty="0"/>
              <a:t>≤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736308" y="5364458"/>
            <a:ext cx="128240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000" dirty="0"/>
              <a:t>≤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734012" y="5775490"/>
            <a:ext cx="128240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000" dirty="0"/>
              <a:t>≤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5191787" y="5022368"/>
            <a:ext cx="618033" cy="252000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Ch. 1</a:t>
            </a:r>
            <a:endParaRPr lang="en-US" dirty="0"/>
          </a:p>
        </p:txBody>
      </p:sp>
      <p:sp>
        <p:nvSpPr>
          <p:cNvPr id="181" name="Rectangle 180"/>
          <p:cNvSpPr/>
          <p:nvPr/>
        </p:nvSpPr>
        <p:spPr>
          <a:xfrm>
            <a:off x="5192272" y="5438253"/>
            <a:ext cx="618033" cy="2520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Ch. 1</a:t>
            </a:r>
            <a:endParaRPr lang="en-US" dirty="0"/>
          </a:p>
        </p:txBody>
      </p:sp>
      <p:sp>
        <p:nvSpPr>
          <p:cNvPr id="182" name="Rectangle 181"/>
          <p:cNvSpPr/>
          <p:nvPr/>
        </p:nvSpPr>
        <p:spPr>
          <a:xfrm>
            <a:off x="5200203" y="5853306"/>
            <a:ext cx="618033" cy="252000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Ch. 1</a:t>
            </a:r>
            <a:endParaRPr lang="en-US" dirty="0"/>
          </a:p>
        </p:txBody>
      </p:sp>
      <p:sp>
        <p:nvSpPr>
          <p:cNvPr id="172" name="Rectangle 171"/>
          <p:cNvSpPr/>
          <p:nvPr/>
        </p:nvSpPr>
        <p:spPr>
          <a:xfrm>
            <a:off x="7838458" y="5011436"/>
            <a:ext cx="431800" cy="2520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/>
          <p:cNvSpPr/>
          <p:nvPr/>
        </p:nvSpPr>
        <p:spPr>
          <a:xfrm>
            <a:off x="7846623" y="5434535"/>
            <a:ext cx="431800" cy="252000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7846385" y="5851634"/>
            <a:ext cx="431800" cy="252000"/>
          </a:xfrm>
          <a:prstGeom prst="rect">
            <a:avLst/>
          </a:prstGeom>
          <a:solidFill>
            <a:srgbClr val="EB959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999227" y="5767102"/>
            <a:ext cx="128240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000" dirty="0" smtClean="0"/>
              <a:t>+</a:t>
            </a:r>
            <a:endParaRPr lang="en-US" sz="2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8001523" y="5356070"/>
            <a:ext cx="128240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000" dirty="0" smtClean="0"/>
              <a:t>+</a:t>
            </a:r>
            <a:endParaRPr lang="en-US" sz="2000" dirty="0"/>
          </a:p>
        </p:txBody>
      </p:sp>
      <p:sp>
        <p:nvSpPr>
          <p:cNvPr id="175" name="Rectangle 174"/>
          <p:cNvSpPr/>
          <p:nvPr/>
        </p:nvSpPr>
        <p:spPr>
          <a:xfrm>
            <a:off x="7849743" y="4584192"/>
            <a:ext cx="431800" cy="252000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7999729" y="4928104"/>
            <a:ext cx="128240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000" dirty="0" smtClean="0"/>
              <a:t>+</a:t>
            </a:r>
            <a:endParaRPr lang="en-US" sz="2000" dirty="0"/>
          </a:p>
        </p:txBody>
      </p:sp>
      <p:sp>
        <p:nvSpPr>
          <p:cNvPr id="258" name="TextBox 257"/>
          <p:cNvSpPr txBox="1"/>
          <p:nvPr/>
        </p:nvSpPr>
        <p:spPr>
          <a:xfrm>
            <a:off x="5501821" y="3292929"/>
            <a:ext cx="2752110" cy="732848"/>
          </a:xfrm>
          <a:prstGeom prst="rect">
            <a:avLst/>
          </a:prstGeom>
          <a:noFill/>
        </p:spPr>
        <p:txBody>
          <a:bodyPr wrap="square" lIns="72000" tIns="180000" rIns="72000" bIns="18000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RASSA: Cycle 141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83453" y="3735520"/>
            <a:ext cx="716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Ref </a:t>
            </a:r>
            <a:r>
              <a:rPr lang="en-US" sz="1400" dirty="0" err="1" smtClean="0"/>
              <a:t>seq</a:t>
            </a:r>
            <a:endParaRPr lang="en-US" sz="1400" dirty="0"/>
          </a:p>
        </p:txBody>
      </p:sp>
      <p:sp>
        <p:nvSpPr>
          <p:cNvPr id="262" name="Rectangle 261"/>
          <p:cNvSpPr/>
          <p:nvPr/>
        </p:nvSpPr>
        <p:spPr>
          <a:xfrm>
            <a:off x="10086559" y="5143499"/>
            <a:ext cx="637769" cy="234000"/>
          </a:xfrm>
          <a:prstGeom prst="rect">
            <a:avLst/>
          </a:prstGeom>
          <a:solidFill>
            <a:srgbClr val="C5E0B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 R 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10086559" y="5472410"/>
            <a:ext cx="638183" cy="234000"/>
          </a:xfrm>
          <a:prstGeom prst="rect">
            <a:avLst/>
          </a:prstGeom>
          <a:solidFill>
            <a:srgbClr val="5B9B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 R 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10085196" y="5818237"/>
            <a:ext cx="642400" cy="234000"/>
          </a:xfrm>
          <a:prstGeom prst="rect">
            <a:avLst/>
          </a:prstGeom>
          <a:solidFill>
            <a:srgbClr val="FFE6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 R 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0731500" y="5496065"/>
            <a:ext cx="558493" cy="181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10735202" y="5830630"/>
            <a:ext cx="558493" cy="181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TextBox 267"/>
          <p:cNvSpPr txBox="1"/>
          <p:nvPr/>
        </p:nvSpPr>
        <p:spPr>
          <a:xfrm>
            <a:off x="11107349" y="3339068"/>
            <a:ext cx="929868" cy="32316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dirty="0" smtClean="0"/>
              <a:t>Inactive</a:t>
            </a:r>
            <a:endParaRPr lang="en-US" dirty="0"/>
          </a:p>
        </p:txBody>
      </p:sp>
      <p:cxnSp>
        <p:nvCxnSpPr>
          <p:cNvPr id="269" name="Straight Arrow Connector 268"/>
          <p:cNvCxnSpPr>
            <a:stCxn id="268" idx="2"/>
          </p:cNvCxnSpPr>
          <p:nvPr/>
        </p:nvCxnSpPr>
        <p:spPr>
          <a:xfrm flipH="1">
            <a:off x="11386139" y="3662233"/>
            <a:ext cx="186144" cy="30196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9112471" y="3374628"/>
            <a:ext cx="929868" cy="32316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dirty="0" smtClean="0"/>
              <a:t>Active</a:t>
            </a:r>
            <a:endParaRPr lang="en-US" dirty="0"/>
          </a:p>
        </p:txBody>
      </p:sp>
      <p:cxnSp>
        <p:nvCxnSpPr>
          <p:cNvPr id="272" name="Straight Arrow Connector 271"/>
          <p:cNvCxnSpPr>
            <a:stCxn id="270" idx="2"/>
          </p:cNvCxnSpPr>
          <p:nvPr/>
        </p:nvCxnSpPr>
        <p:spPr>
          <a:xfrm>
            <a:off x="9577405" y="3697793"/>
            <a:ext cx="84098" cy="25341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 flipH="1" flipV="1">
            <a:off x="9105189" y="5183994"/>
            <a:ext cx="992254" cy="790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H="1" flipV="1">
            <a:off x="9136940" y="5567477"/>
            <a:ext cx="946351" cy="191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/>
          <p:nvPr/>
        </p:nvCxnSpPr>
        <p:spPr>
          <a:xfrm flipH="1">
            <a:off x="9118960" y="5936526"/>
            <a:ext cx="964331" cy="118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 276"/>
          <p:cNvSpPr/>
          <p:nvPr/>
        </p:nvSpPr>
        <p:spPr>
          <a:xfrm>
            <a:off x="10731420" y="5193661"/>
            <a:ext cx="558493" cy="181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10405443" y="4833752"/>
            <a:ext cx="881930" cy="181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10668000" y="3992072"/>
            <a:ext cx="1210945" cy="234000"/>
          </a:xfrm>
          <a:prstGeom prst="rect">
            <a:avLst/>
          </a:prstGeom>
          <a:solidFill>
            <a:srgbClr val="BDD7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Chunk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9486240" y="3994678"/>
            <a:ext cx="616635" cy="2340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387661" y="6384652"/>
            <a:ext cx="904998" cy="153888"/>
          </a:xfrm>
          <a:prstGeom prst="rect">
            <a:avLst/>
          </a:prstGeom>
          <a:solidFill>
            <a:srgbClr val="FCEBDD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Word Row 131K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515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D7EE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44444E-6 L -0.00091 0.0625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125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07407E-6 L 0.00065 0.06158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079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85185E-6 L 1.875E-6 0.0608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32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22222E-6 L 1.875E-6 0.0717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89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93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699"/>
                                      </p:to>
                                    </p:animClr>
                                    <p:set>
                                      <p:cBhvr>
                                        <p:cTn id="97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181" grpId="0" animBg="1"/>
      <p:bldP spid="182" grpId="0" animBg="1"/>
      <p:bldP spid="172" grpId="0" animBg="1"/>
      <p:bldP spid="173" grpId="0" animBg="1"/>
      <p:bldP spid="174" grpId="0" animBg="1"/>
      <p:bldP spid="174" grpId="1" animBg="1"/>
      <p:bldP spid="175" grpId="0" animBg="1"/>
      <p:bldP spid="175" grpId="1" animBg="1"/>
      <p:bldP spid="262" grpId="0" animBg="1"/>
      <p:bldP spid="263" grpId="0" animBg="1"/>
      <p:bldP spid="264" grpId="0" animBg="1"/>
      <p:bldP spid="266" grpId="0" animBg="1"/>
      <p:bldP spid="267" grpId="0" animBg="1"/>
      <p:bldP spid="268" grpId="0"/>
      <p:bldP spid="268" grpId="1"/>
      <p:bldP spid="270" grpId="0"/>
      <p:bldP spid="270" grpId="1"/>
      <p:bldP spid="277" grpId="0" animBg="1"/>
      <p:bldP spid="27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Chip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010047"/>
            <a:ext cx="9296401" cy="525065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Sub-Word circuit designed, placed and routed using 28nm Global Foundries CMOS High-K Metal Gate library for:</a:t>
            </a:r>
          </a:p>
          <a:p>
            <a:pPr lvl="1"/>
            <a:r>
              <a:rPr lang="en-US" sz="2000" dirty="0" smtClean="0"/>
              <a:t>Transistor sizing</a:t>
            </a:r>
          </a:p>
          <a:p>
            <a:pPr lvl="1"/>
            <a:r>
              <a:rPr lang="en-US" sz="2000" dirty="0" smtClean="0"/>
              <a:t>Timing</a:t>
            </a:r>
          </a:p>
          <a:p>
            <a:pPr lvl="1"/>
            <a:r>
              <a:rPr lang="en-US" sz="2000" dirty="0" smtClean="0"/>
              <a:t>Power analysis</a:t>
            </a:r>
          </a:p>
          <a:p>
            <a:r>
              <a:rPr lang="en-US" sz="2400" dirty="0" err="1" smtClean="0"/>
              <a:t>Spectre</a:t>
            </a:r>
            <a:r>
              <a:rPr lang="en-US" sz="2400" dirty="0" smtClean="0"/>
              <a:t> simulations for FF and SS corners at 70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c and nominal voltage</a:t>
            </a:r>
          </a:p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1854850"/>
                  </p:ext>
                </p:extLst>
              </p:nvPr>
            </p:nvGraphicFramePr>
            <p:xfrm>
              <a:off x="2362200" y="3429000"/>
              <a:ext cx="6415409" cy="3108949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3679409">
                      <a:extLst>
                        <a:ext uri="{9D8B030D-6E8A-4147-A177-3AD203B41FA5}">
                          <a16:colId xmlns:a16="http://schemas.microsoft.com/office/drawing/2014/main" val="1449647415"/>
                        </a:ext>
                      </a:extLst>
                    </a:gridCol>
                    <a:gridCol w="2736000">
                      <a:extLst>
                        <a:ext uri="{9D8B030D-6E8A-4147-A177-3AD203B41FA5}">
                          <a16:colId xmlns:a16="http://schemas.microsoft.com/office/drawing/2014/main" val="3964517590"/>
                        </a:ext>
                      </a:extLst>
                    </a:gridCol>
                  </a:tblGrid>
                  <a:tr h="42172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kern="800" dirty="0">
                              <a:effectLst/>
                            </a:rPr>
                            <a:t>Parameter</a:t>
                          </a:r>
                          <a:endParaRPr lang="en-US" sz="2800" kern="800" dirty="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kern="800" dirty="0">
                              <a:effectLst/>
                            </a:rPr>
                            <a:t>Value</a:t>
                          </a:r>
                          <a:endParaRPr lang="en-US" sz="2800" kern="800" dirty="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4616456"/>
                      </a:ext>
                    </a:extLst>
                  </a:tr>
                  <a:tr h="3838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800" dirty="0">
                              <a:effectLst/>
                            </a:rPr>
                            <a:t>DNA bps per row (bits)</a:t>
                          </a:r>
                          <a:endParaRPr lang="en-US" sz="2400" kern="800" dirty="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000" kern="800">
                                  <a:effectLst/>
                                  <a:latin typeface="Cambria Math" panose="02040503050406030204" pitchFamily="18" charset="0"/>
                                </a:rPr>
                                <m:t>240</m:t>
                              </m:r>
                            </m:oMath>
                          </a14:m>
                          <a:r>
                            <a:rPr lang="en-US" sz="2000" kern="800" dirty="0">
                              <a:effectLst/>
                            </a:rPr>
                            <a:t> (960)</a:t>
                          </a:r>
                          <a:endParaRPr lang="en-US" sz="2400" kern="800" dirty="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39072271"/>
                      </a:ext>
                    </a:extLst>
                  </a:tr>
                  <a:tr h="3838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800" dirty="0">
                              <a:effectLst/>
                            </a:rPr>
                            <a:t>Words per </a:t>
                          </a:r>
                          <a:r>
                            <a:rPr lang="en-US" sz="2000" kern="800" dirty="0" smtClean="0">
                              <a:effectLst/>
                            </a:rPr>
                            <a:t>chip</a:t>
                          </a:r>
                          <a:endParaRPr lang="en-US" sz="2400" kern="800" dirty="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000" kern="800">
                                  <a:effectLst/>
                                  <a:latin typeface="Cambria Math" panose="02040503050406030204" pitchFamily="18" charset="0"/>
                                </a:rPr>
                                <m:t>131</m:t>
                              </m:r>
                              <m:r>
                                <a:rPr lang="en-US" sz="2000" kern="80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000" kern="800" dirty="0">
                              <a:effectLst/>
                            </a:rPr>
                            <a:t> 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i="1" kern="8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kern="8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000" kern="800">
                                      <a:effectLst/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kern="800" dirty="0">
                              <a:effectLst/>
                            </a:rPr>
                            <a:t>)</a:t>
                          </a:r>
                          <a:endParaRPr lang="en-US" sz="2400" kern="800" dirty="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2697311"/>
                      </a:ext>
                    </a:extLst>
                  </a:tr>
                  <a:tr h="3838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800" dirty="0">
                              <a:effectLst/>
                            </a:rPr>
                            <a:t>Memory size (DNA bps)</a:t>
                          </a:r>
                          <a:endParaRPr lang="en-US" sz="2400" kern="800" dirty="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  <m:r>
                                  <a:rPr lang="en-US" sz="2000" kern="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kern="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0" kern="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kern="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bp</m:t>
                                </m:r>
                              </m:oMath>
                            </m:oMathPara>
                          </a14:m>
                          <a:endParaRPr lang="en-US" sz="2400" kern="800" dirty="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60477493"/>
                      </a:ext>
                    </a:extLst>
                  </a:tr>
                  <a:tr h="3838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kern="8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Node Technology</a:t>
                          </a:r>
                          <a:endParaRPr lang="en-US" sz="2000" b="1" kern="8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8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28nm</a:t>
                          </a:r>
                          <a:endParaRPr lang="en-US" sz="2000" b="0" kern="8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59160441"/>
                      </a:ext>
                    </a:extLst>
                  </a:tr>
                  <a:tr h="3838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800" dirty="0">
                              <a:effectLst/>
                            </a:rPr>
                            <a:t>Frequency</a:t>
                          </a:r>
                          <a:endParaRPr lang="en-US" sz="2400" kern="800" dirty="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800" dirty="0">
                              <a:effectLst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sz="2000" kern="800">
                                  <a:effectLst/>
                                  <a:latin typeface="Cambria Math" panose="02040503050406030204" pitchFamily="18" charset="0"/>
                                </a:rPr>
                                <m:t>𝐺𝐻𝑧</m:t>
                              </m:r>
                            </m:oMath>
                          </a14:m>
                          <a:endParaRPr lang="en-US" sz="2400" kern="800" dirty="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8979028"/>
                      </a:ext>
                    </a:extLst>
                  </a:tr>
                  <a:tr h="3838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800" dirty="0" smtClean="0">
                              <a:effectLst/>
                            </a:rPr>
                            <a:t>Max </a:t>
                          </a:r>
                          <a:r>
                            <a:rPr lang="en-US" sz="2000" kern="800" dirty="0" smtClean="0">
                              <a:effectLst/>
                            </a:rPr>
                            <a:t>chip power</a:t>
                          </a:r>
                          <a:endParaRPr lang="en-US" sz="2400" kern="800" dirty="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000" kern="800">
                                  <a:effectLst/>
                                  <a:latin typeface="Cambria Math" panose="02040503050406030204" pitchFamily="18" charset="0"/>
                                </a:rPr>
                                <m:t>235</m:t>
                              </m:r>
                              <m:r>
                                <m:rPr>
                                  <m:sty m:val="p"/>
                                </m:rPr>
                                <a:rPr lang="en-US" sz="2000" kern="800">
                                  <a:effectLst/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oMath>
                          </a14:m>
                          <a:r>
                            <a:rPr lang="en-US" sz="2400" kern="800" dirty="0" smtClean="0"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kern="800" dirty="0" smtClean="0"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(usually</a:t>
                          </a:r>
                          <a:r>
                            <a:rPr lang="en-US" sz="1600" kern="800" baseline="0" dirty="0" smtClean="0"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50% active)</a:t>
                          </a:r>
                          <a:endParaRPr lang="en-US" sz="2400" kern="800" dirty="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40208692"/>
                      </a:ext>
                    </a:extLst>
                  </a:tr>
                  <a:tr h="3838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800" dirty="0" smtClean="0">
                              <a:effectLst/>
                            </a:rPr>
                            <a:t>Chip</a:t>
                          </a:r>
                          <a:r>
                            <a:rPr lang="en-US" sz="2000" kern="800" baseline="0" dirty="0" smtClean="0">
                              <a:effectLst/>
                            </a:rPr>
                            <a:t> </a:t>
                          </a:r>
                          <a:r>
                            <a:rPr lang="en-US" sz="2000" kern="800" dirty="0" smtClean="0">
                              <a:effectLst/>
                            </a:rPr>
                            <a:t>area</a:t>
                          </a:r>
                          <a:endParaRPr lang="en-US" sz="2400" kern="800" dirty="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800">
                                    <a:effectLst/>
                                    <a:latin typeface="Cambria Math" panose="02040503050406030204" pitchFamily="18" charset="0"/>
                                  </a:rPr>
                                  <m:t>209</m:t>
                                </m:r>
                                <m:r>
                                  <a:rPr lang="en-US" sz="2000" kern="80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sz="2000" i="1" kern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kern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000" kern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kern="800" dirty="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521142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1854850"/>
                  </p:ext>
                </p:extLst>
              </p:nvPr>
            </p:nvGraphicFramePr>
            <p:xfrm>
              <a:off x="2362200" y="3429000"/>
              <a:ext cx="6415409" cy="3108949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3679409">
                      <a:extLst>
                        <a:ext uri="{9D8B030D-6E8A-4147-A177-3AD203B41FA5}">
                          <a16:colId xmlns:a16="http://schemas.microsoft.com/office/drawing/2014/main" val="1449647415"/>
                        </a:ext>
                      </a:extLst>
                    </a:gridCol>
                    <a:gridCol w="2736000">
                      <a:extLst>
                        <a:ext uri="{9D8B030D-6E8A-4147-A177-3AD203B41FA5}">
                          <a16:colId xmlns:a16="http://schemas.microsoft.com/office/drawing/2014/main" val="3964517590"/>
                        </a:ext>
                      </a:extLst>
                    </a:gridCol>
                  </a:tblGrid>
                  <a:tr h="42172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kern="800" dirty="0">
                              <a:effectLst/>
                            </a:rPr>
                            <a:t>Parameter</a:t>
                          </a:r>
                          <a:endParaRPr lang="en-US" sz="2800" kern="800" dirty="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kern="800" dirty="0">
                              <a:effectLst/>
                            </a:rPr>
                            <a:t>Value</a:t>
                          </a:r>
                          <a:endParaRPr lang="en-US" sz="2800" kern="800" dirty="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4616456"/>
                      </a:ext>
                    </a:extLst>
                  </a:tr>
                  <a:tr h="3838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800" dirty="0">
                              <a:effectLst/>
                            </a:rPr>
                            <a:t>DNA bps per row (bits)</a:t>
                          </a:r>
                          <a:endParaRPr lang="en-US" sz="2400" kern="800" dirty="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4744" t="-125397" r="-445" b="-6317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072271"/>
                      </a:ext>
                    </a:extLst>
                  </a:tr>
                  <a:tr h="3838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800" dirty="0">
                              <a:effectLst/>
                            </a:rPr>
                            <a:t>Words per </a:t>
                          </a:r>
                          <a:r>
                            <a:rPr lang="en-US" sz="2000" kern="800" dirty="0" smtClean="0">
                              <a:effectLst/>
                            </a:rPr>
                            <a:t>chip</a:t>
                          </a:r>
                          <a:endParaRPr lang="en-US" sz="2400" kern="800" dirty="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4744" t="-221875" r="-445" b="-5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7311"/>
                      </a:ext>
                    </a:extLst>
                  </a:tr>
                  <a:tr h="3838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800" dirty="0">
                              <a:effectLst/>
                            </a:rPr>
                            <a:t>Memory size (DNA bps)</a:t>
                          </a:r>
                          <a:endParaRPr lang="en-US" sz="2400" kern="800" dirty="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4744" t="-326984" r="-445" b="-4301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0477493"/>
                      </a:ext>
                    </a:extLst>
                  </a:tr>
                  <a:tr h="3838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kern="8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Node Technology</a:t>
                          </a:r>
                          <a:endParaRPr lang="en-US" sz="2000" b="1" kern="8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kern="8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28nm</a:t>
                          </a:r>
                          <a:endParaRPr lang="en-US" sz="2000" b="0" kern="8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59160441"/>
                      </a:ext>
                    </a:extLst>
                  </a:tr>
                  <a:tr h="3838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800" dirty="0">
                              <a:effectLst/>
                            </a:rPr>
                            <a:t>Frequency</a:t>
                          </a:r>
                          <a:endParaRPr lang="en-US" sz="2400" kern="800" dirty="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4744" t="-526984" r="-445" b="-2301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028"/>
                      </a:ext>
                    </a:extLst>
                  </a:tr>
                  <a:tr h="3838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800" dirty="0" smtClean="0">
                              <a:effectLst/>
                            </a:rPr>
                            <a:t>Max </a:t>
                          </a:r>
                          <a:r>
                            <a:rPr lang="en-US" sz="2000" kern="800" dirty="0" smtClean="0">
                              <a:effectLst/>
                            </a:rPr>
                            <a:t>chip power</a:t>
                          </a:r>
                          <a:endParaRPr lang="en-US" sz="2400" kern="800" dirty="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4744" t="-626984" r="-445" b="-1301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208692"/>
                      </a:ext>
                    </a:extLst>
                  </a:tr>
                  <a:tr h="3838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800" dirty="0" smtClean="0">
                              <a:effectLst/>
                            </a:rPr>
                            <a:t>Chip</a:t>
                          </a:r>
                          <a:r>
                            <a:rPr lang="en-US" sz="2000" kern="800" baseline="0" dirty="0" smtClean="0">
                              <a:effectLst/>
                            </a:rPr>
                            <a:t> </a:t>
                          </a:r>
                          <a:r>
                            <a:rPr lang="en-US" sz="2000" kern="800" dirty="0" smtClean="0">
                              <a:effectLst/>
                            </a:rPr>
                            <a:t>area</a:t>
                          </a:r>
                          <a:endParaRPr lang="en-US" sz="2400" kern="800" dirty="0">
                            <a:effectLst/>
                            <a:latin typeface="Helvetica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4744" t="-726984" r="-445" b="-301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211425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96743"/>
            <a:ext cx="3169639" cy="1235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9100" y="1627703"/>
            <a:ext cx="2341740" cy="1404852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11125200" y="761271"/>
            <a:ext cx="76201" cy="838928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90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58"/>
            <a:ext cx="10972800" cy="685800"/>
          </a:xfrm>
        </p:spPr>
        <p:txBody>
          <a:bodyPr/>
          <a:lstStyle/>
          <a:p>
            <a:r>
              <a:rPr lang="en-US" dirty="0" smtClean="0"/>
              <a:t>Evaluation 1: Comparison with Read Mapping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10972800" cy="5250656"/>
          </a:xfrm>
        </p:spPr>
        <p:txBody>
          <a:bodyPr>
            <a:normAutofit/>
          </a:bodyPr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Comparison with state-of-art read mapping tool: minimap2 [1]</a:t>
            </a:r>
          </a:p>
          <a:p>
            <a:pPr lvl="1">
              <a:spcBef>
                <a:spcPts val="0"/>
              </a:spcBef>
            </a:pPr>
            <a:r>
              <a:rPr lang="en-US" sz="2200" dirty="0" smtClean="0"/>
              <a:t>Uses multi-threading &amp; SIMD extensions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Executed system: Intel </a:t>
            </a:r>
            <a:r>
              <a:rPr lang="en-US" sz="2200" dirty="0" smtClean="0"/>
              <a:t>Xeon E5-2650 @2GHz w/ 16-cores, 64GB of RAM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Results</a:t>
            </a:r>
          </a:p>
          <a:p>
            <a:pPr lvl="1">
              <a:spcBef>
                <a:spcPts val="0"/>
              </a:spcBef>
            </a:pPr>
            <a:r>
              <a:rPr lang="en-US" sz="2200" dirty="0" smtClean="0"/>
              <a:t>Sensitivity: % of reads where RASSA matches minimap2</a:t>
            </a:r>
          </a:p>
          <a:p>
            <a:pPr lvl="1">
              <a:spcBef>
                <a:spcPts val="0"/>
              </a:spcBef>
            </a:pPr>
            <a:r>
              <a:rPr lang="en-US" sz="2200" dirty="0" smtClean="0"/>
              <a:t>False positives: % of incorrect mappings by RASSA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6457950"/>
            <a:ext cx="6316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[1] </a:t>
            </a:r>
            <a:r>
              <a:rPr lang="en-US" sz="1200" dirty="0"/>
              <a:t>Li, </a:t>
            </a:r>
            <a:r>
              <a:rPr lang="en-US" sz="1200" dirty="0" err="1"/>
              <a:t>Heng</a:t>
            </a:r>
            <a:r>
              <a:rPr lang="en-US" sz="1200" dirty="0"/>
              <a:t>. "Minimap2: pairwise alignment for nucleotide sequences." </a:t>
            </a:r>
            <a:r>
              <a:rPr lang="en-US" sz="1200" i="1" dirty="0"/>
              <a:t>Bioinformatics</a:t>
            </a:r>
            <a:r>
              <a:rPr lang="en-US" sz="1200" dirty="0"/>
              <a:t> 1 (2018): 7.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36039"/>
              </p:ext>
            </p:extLst>
          </p:nvPr>
        </p:nvGraphicFramePr>
        <p:xfrm>
          <a:off x="2743200" y="3455988"/>
          <a:ext cx="8480425" cy="316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" name="Document" r:id="rId3" imgW="4627425" imgH="1728782" progId="Word.Document.12">
                  <p:embed/>
                </p:oleObj>
              </mc:Choice>
              <mc:Fallback>
                <p:oleObj name="Document" r:id="rId3" imgW="4627425" imgH="17287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3455988"/>
                        <a:ext cx="8480425" cy="316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2400" y="4593025"/>
            <a:ext cx="239937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Reference </a:t>
            </a:r>
            <a:r>
              <a:rPr lang="en-US" sz="2800" u="sng" dirty="0" err="1" smtClean="0"/>
              <a:t>Seqs</a:t>
            </a:r>
            <a:endParaRPr lang="en-US" sz="2800" u="sng" dirty="0" smtClean="0"/>
          </a:p>
          <a:p>
            <a:r>
              <a:rPr lang="en-US" sz="2000" dirty="0" smtClean="0"/>
              <a:t>E.coli: 4.6Mbp </a:t>
            </a:r>
          </a:p>
          <a:p>
            <a:r>
              <a:rPr lang="en-US" sz="2000" dirty="0" smtClean="0"/>
              <a:t>Yeast: 12Mbp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858000" y="4038606"/>
            <a:ext cx="990600" cy="2209794"/>
          </a:xfrm>
          <a:prstGeom prst="rect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34600" y="4042534"/>
            <a:ext cx="990600" cy="2209794"/>
          </a:xfrm>
          <a:prstGeom prst="rect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2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58"/>
            <a:ext cx="10972800" cy="685800"/>
          </a:xfrm>
        </p:spPr>
        <p:txBody>
          <a:bodyPr/>
          <a:lstStyle/>
          <a:p>
            <a:r>
              <a:rPr lang="en-US" dirty="0" smtClean="0"/>
              <a:t>Evaluation 2: Comparison with FPGA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340345"/>
            <a:ext cx="10713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</a:t>
            </a:r>
            <a:r>
              <a:rPr lang="en-US" sz="1200" dirty="0" err="1"/>
              <a:t>Alser</a:t>
            </a:r>
            <a:r>
              <a:rPr lang="en-US" sz="1200" dirty="0"/>
              <a:t>, M., Hassan, H., Xin, H., </a:t>
            </a:r>
            <a:r>
              <a:rPr lang="en-US" sz="1200" dirty="0" err="1"/>
              <a:t>Ergin</a:t>
            </a:r>
            <a:r>
              <a:rPr lang="en-US" sz="1200" dirty="0"/>
              <a:t>, O., </a:t>
            </a:r>
            <a:r>
              <a:rPr lang="en-US" sz="1200" dirty="0" err="1"/>
              <a:t>Mutlu</a:t>
            </a:r>
            <a:r>
              <a:rPr lang="en-US" sz="1200" dirty="0"/>
              <a:t>, O. and </a:t>
            </a:r>
            <a:r>
              <a:rPr lang="en-US" sz="1200" dirty="0" err="1"/>
              <a:t>Alkan</a:t>
            </a:r>
            <a:r>
              <a:rPr lang="en-US" sz="1200" dirty="0"/>
              <a:t>, C. “</a:t>
            </a:r>
            <a:r>
              <a:rPr lang="en-US" sz="1200" dirty="0" err="1"/>
              <a:t>GateKeeper</a:t>
            </a:r>
            <a:r>
              <a:rPr lang="en-US" sz="1200" dirty="0"/>
              <a:t>: a new hardware architecture for accelerating pre-alignment in DNA short read mapping.” Bioinformatics, vol. 33, no. 21, pp. 3355-3363, 2017.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96016"/>
              </p:ext>
            </p:extLst>
          </p:nvPr>
        </p:nvGraphicFramePr>
        <p:xfrm>
          <a:off x="2584459" y="3772961"/>
          <a:ext cx="6718281" cy="246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427">
                  <a:extLst>
                    <a:ext uri="{9D8B030D-6E8A-4147-A177-3AD203B41FA5}">
                      <a16:colId xmlns:a16="http://schemas.microsoft.com/office/drawing/2014/main" val="4125216858"/>
                    </a:ext>
                  </a:extLst>
                </a:gridCol>
                <a:gridCol w="2239427">
                  <a:extLst>
                    <a:ext uri="{9D8B030D-6E8A-4147-A177-3AD203B41FA5}">
                      <a16:colId xmlns:a16="http://schemas.microsoft.com/office/drawing/2014/main" val="3648825571"/>
                    </a:ext>
                  </a:extLst>
                </a:gridCol>
                <a:gridCol w="2239427">
                  <a:extLst>
                    <a:ext uri="{9D8B030D-6E8A-4147-A177-3AD203B41FA5}">
                      <a16:colId xmlns:a16="http://schemas.microsoft.com/office/drawing/2014/main" val="1987953321"/>
                    </a:ext>
                  </a:extLst>
                </a:gridCol>
              </a:tblGrid>
              <a:tr h="76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Read/Chunk Lengths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GateKeeper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RASSA @250MHz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9031"/>
                  </a:ext>
                </a:extLst>
              </a:tr>
              <a:tr h="546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100bp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1.7 BEML/s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231</a:t>
                      </a:r>
                      <a:r>
                        <a:rPr lang="en-US" sz="2400" baseline="0" dirty="0" smtClean="0"/>
                        <a:t> BEML/s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978210"/>
                  </a:ext>
                </a:extLst>
              </a:tr>
              <a:tr h="546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200bp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179</a:t>
                      </a:r>
                      <a:r>
                        <a:rPr lang="en-US" sz="2400" baseline="0" dirty="0" smtClean="0"/>
                        <a:t> BEML/s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26640"/>
                  </a:ext>
                </a:extLst>
              </a:tr>
              <a:tr h="546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300bp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0.2</a:t>
                      </a:r>
                      <a:r>
                        <a:rPr lang="en-US" sz="2400" baseline="0" dirty="0" smtClean="0"/>
                        <a:t> BEML/s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146</a:t>
                      </a:r>
                      <a:r>
                        <a:rPr lang="en-US" sz="2400" baseline="0" smtClean="0"/>
                        <a:t> </a:t>
                      </a:r>
                      <a:r>
                        <a:rPr lang="en-US" sz="2400" baseline="0" dirty="0" smtClean="0"/>
                        <a:t>BEML/s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796789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777617" y="3372851"/>
            <a:ext cx="63319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358775">
              <a:buClr>
                <a:srgbClr val="9BBB59"/>
              </a:buClr>
            </a:pPr>
            <a:r>
              <a:rPr lang="en-US" sz="2000" b="1" kern="800" dirty="0">
                <a:solidFill>
                  <a:prstClr val="black"/>
                </a:solidFill>
                <a:latin typeface="Palatino"/>
                <a:ea typeface="Times New Roman" panose="02020603050405020304" pitchFamily="18" charset="0"/>
                <a:cs typeface="Times New Roman" panose="02020603050405020304" pitchFamily="18" charset="0"/>
              </a:rPr>
              <a:t>RASSA vs. </a:t>
            </a:r>
            <a:r>
              <a:rPr lang="en-US" sz="2000" b="1" kern="800" dirty="0" err="1">
                <a:solidFill>
                  <a:prstClr val="black"/>
                </a:solidFill>
                <a:latin typeface="Palatino"/>
                <a:ea typeface="Times New Roman" panose="02020603050405020304" pitchFamily="18" charset="0"/>
                <a:cs typeface="Times New Roman" panose="02020603050405020304" pitchFamily="18" charset="0"/>
              </a:rPr>
              <a:t>GateKeeper</a:t>
            </a:r>
            <a:r>
              <a:rPr lang="en-US" sz="2000" b="1" kern="800" dirty="0">
                <a:solidFill>
                  <a:prstClr val="black"/>
                </a:solidFill>
                <a:latin typeface="Palatin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800" dirty="0" smtClean="0">
                <a:solidFill>
                  <a:prstClr val="black"/>
                </a:solidFill>
                <a:latin typeface="Palatino"/>
                <a:ea typeface="Times New Roman" panose="02020603050405020304" pitchFamily="18" charset="0"/>
                <a:cs typeface="Times New Roman" panose="02020603050405020304" pitchFamily="18" charset="0"/>
              </a:rPr>
              <a:t>Throughput Comparison</a:t>
            </a:r>
            <a:endParaRPr lang="en-US" sz="2000" b="1" kern="800" dirty="0">
              <a:solidFill>
                <a:prstClr val="black"/>
              </a:solidFill>
              <a:latin typeface="Palatino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723716"/>
            <a:ext cx="11734800" cy="2616101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266700" indent="-266700" defTabSz="358775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US" sz="2400" kern="800" dirty="0" smtClean="0">
                <a:latin typeface="Palatino"/>
                <a:ea typeface="Times New Roman" panose="02020603050405020304" pitchFamily="18" charset="0"/>
                <a:cs typeface="Times New Roman" panose="02020603050405020304" pitchFamily="18" charset="0"/>
              </a:rPr>
              <a:t>Gatekeeper [1], a pre-alignment FPGA accelerator</a:t>
            </a:r>
            <a:endParaRPr lang="en-US" sz="2400" kern="800" dirty="0">
              <a:latin typeface="Palatin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84225" lvl="1" indent="-342900" defTabSz="358775">
              <a:buClr>
                <a:schemeClr val="accent3"/>
              </a:buClr>
              <a:buFontTx/>
              <a:buChar char="–"/>
            </a:pPr>
            <a:r>
              <a:rPr lang="en-US" sz="2200" kern="800" dirty="0" smtClean="0">
                <a:latin typeface="Palatino"/>
                <a:cs typeface="Times New Roman" panose="02020603050405020304" pitchFamily="18" charset="0"/>
                <a:sym typeface="Wingdings" panose="05000000000000000000" pitchFamily="2" charset="2"/>
              </a:rPr>
              <a:t>Counts number of mismatches between short reads and a reference sequence</a:t>
            </a:r>
          </a:p>
          <a:p>
            <a:pPr marL="784225" lvl="1" indent="-342900" defTabSz="358775">
              <a:buClr>
                <a:schemeClr val="accent3"/>
              </a:buClr>
              <a:buFontTx/>
              <a:buChar char="–"/>
            </a:pPr>
            <a:r>
              <a:rPr lang="en-US" sz="2200" kern="800" dirty="0" smtClean="0">
                <a:latin typeface="Palatino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Implemented in a Virtex-7 FPGA using Xilinx VC709 board, running @250MHz</a:t>
            </a:r>
          </a:p>
          <a:p>
            <a:pPr marL="784225" lvl="1" indent="-342900" defTabSz="358775">
              <a:buClr>
                <a:schemeClr val="accent3"/>
              </a:buClr>
              <a:buFontTx/>
              <a:buChar char="–"/>
            </a:pPr>
            <a:r>
              <a:rPr lang="en-US" sz="2200" kern="800" dirty="0" smtClean="0">
                <a:latin typeface="Palatino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Host machine uses 3.6GHz Intel i7-3820 CPU w/ 8GB of RAM</a:t>
            </a:r>
            <a:endParaRPr lang="en-US" sz="2200" kern="800" dirty="0" smtClean="0">
              <a:latin typeface="Palatino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 defTabSz="358775"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US" sz="2400" kern="800" dirty="0" smtClean="0">
                <a:latin typeface="Palatino"/>
                <a:ea typeface="Times New Roman" panose="02020603050405020304" pitchFamily="18" charset="0"/>
                <a:cs typeface="Times New Roman" panose="02020603050405020304" pitchFamily="18" charset="0"/>
              </a:rPr>
              <a:t>Comparison of RASSA vs. </a:t>
            </a:r>
            <a:r>
              <a:rPr lang="en-US" sz="2400" kern="800" dirty="0" err="1" smtClean="0">
                <a:latin typeface="Palatino"/>
                <a:ea typeface="Times New Roman" panose="02020603050405020304" pitchFamily="18" charset="0"/>
                <a:cs typeface="Times New Roman" panose="02020603050405020304" pitchFamily="18" charset="0"/>
              </a:rPr>
              <a:t>GateKeeper</a:t>
            </a:r>
            <a:r>
              <a:rPr lang="en-US" sz="2400" kern="800" dirty="0" smtClean="0">
                <a:latin typeface="Palatino"/>
                <a:ea typeface="Times New Roman" panose="02020603050405020304" pitchFamily="18" charset="0"/>
                <a:cs typeface="Times New Roman" panose="02020603050405020304" pitchFamily="18" charset="0"/>
              </a:rPr>
              <a:t> throughput</a:t>
            </a:r>
            <a:endParaRPr lang="en-US" sz="2400" kern="800" dirty="0">
              <a:latin typeface="Palatin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84225" lvl="1" indent="-342900" defTabSz="358775">
              <a:buClr>
                <a:schemeClr val="accent3"/>
              </a:buClr>
              <a:buFontTx/>
              <a:buChar char="–"/>
            </a:pPr>
            <a:r>
              <a:rPr lang="en-US" sz="2200" kern="800" dirty="0" smtClean="0">
                <a:latin typeface="Palatino"/>
                <a:cs typeface="Times New Roman" panose="02020603050405020304" pitchFamily="18" charset="0"/>
                <a:sym typeface="Wingdings" panose="05000000000000000000" pitchFamily="2" charset="2"/>
              </a:rPr>
              <a:t>Throughput measured in Billion Evaluated Mapping Locations per sec (BEML/s)</a:t>
            </a:r>
          </a:p>
          <a:p>
            <a:pPr marL="784225" lvl="1" indent="-342900" defTabSz="358775">
              <a:buClr>
                <a:schemeClr val="accent3"/>
              </a:buClr>
              <a:buFontTx/>
              <a:buChar char="–"/>
            </a:pPr>
            <a:r>
              <a:rPr lang="en-US" sz="2200" kern="800" dirty="0" err="1" smtClean="0">
                <a:latin typeface="Palatino"/>
                <a:cs typeface="Times New Roman" panose="02020603050405020304" pitchFamily="18" charset="0"/>
                <a:sym typeface="Wingdings" panose="05000000000000000000" pitchFamily="2" charset="2"/>
              </a:rPr>
              <a:t>GateKeeper</a:t>
            </a:r>
            <a:r>
              <a:rPr lang="en-US" sz="2200" kern="800" dirty="0" smtClean="0">
                <a:latin typeface="Palatino"/>
                <a:cs typeface="Times New Roman" panose="02020603050405020304" pitchFamily="18" charset="0"/>
                <a:sym typeface="Wingdings" panose="05000000000000000000" pitchFamily="2" charset="2"/>
              </a:rPr>
              <a:t> results were taken from [1], RASSA results are normalized to 250MHz</a:t>
            </a:r>
            <a:endParaRPr lang="en-US" sz="2200" kern="800" dirty="0">
              <a:latin typeface="Palatino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69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46276"/>
            <a:ext cx="10972800" cy="685800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1143000"/>
            <a:ext cx="11559540" cy="54864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Increasing database sizes &amp; slowdown in Moore’s law require new </a:t>
            </a:r>
            <a:r>
              <a:rPr lang="en-US" dirty="0" smtClean="0"/>
              <a:t>approaches: RASSA </a:t>
            </a:r>
            <a:r>
              <a:rPr lang="en-US" dirty="0"/>
              <a:t>is a massively-parallel in-memory </a:t>
            </a:r>
            <a:r>
              <a:rPr lang="en-US" dirty="0" smtClean="0"/>
              <a:t>accelerator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Emerging technologies may provide the next 100× performance-power improvement</a:t>
            </a:r>
          </a:p>
          <a:p>
            <a:pPr lvl="1"/>
            <a:r>
              <a:rPr lang="en-US" dirty="0" smtClean="0"/>
              <a:t>Enable new architectures: memory &amp; processing are combined</a:t>
            </a:r>
          </a:p>
          <a:p>
            <a:pPr marL="358775" indent="0">
              <a:buNone/>
            </a:pPr>
            <a:r>
              <a:rPr lang="en-US" dirty="0">
                <a:sym typeface="Wingdings" panose="05000000000000000000" pitchFamily="2" charset="2"/>
              </a:rPr>
              <a:t> As with Deep Learning, the answer might be specialization (accelerators)</a:t>
            </a:r>
            <a:endParaRPr lang="en-US" dirty="0"/>
          </a:p>
          <a:p>
            <a:pPr marL="1074738" lvl="1" indent="-358775">
              <a:tabLst>
                <a:tab pos="990600" algn="l"/>
              </a:tabLst>
            </a:pPr>
            <a:r>
              <a:rPr lang="en-US" dirty="0"/>
              <a:t>Bioinformatics acceleration gains more interest in academia</a:t>
            </a:r>
          </a:p>
          <a:p>
            <a:r>
              <a:rPr lang="en-US" dirty="0" smtClean="0"/>
              <a:t>New </a:t>
            </a:r>
            <a:r>
              <a:rPr lang="en-US" dirty="0" smtClean="0"/>
              <a:t>challenges emerge: programming, designing, testing, etc.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413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8229600" cy="6858000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Thank you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val="85037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11506200" cy="685800"/>
          </a:xfrm>
        </p:spPr>
        <p:txBody>
          <a:bodyPr/>
          <a:lstStyle/>
          <a:p>
            <a:r>
              <a:rPr lang="en-US" dirty="0" smtClean="0"/>
              <a:t>Motivation: Faster Genome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934151"/>
            <a:ext cx="7166643" cy="40902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Many </a:t>
            </a:r>
            <a:r>
              <a:rPr lang="en-US" sz="2400" dirty="0" smtClean="0"/>
              <a:t>options exist once the genomic code is known:</a:t>
            </a:r>
          </a:p>
          <a:p>
            <a:pPr lvl="1"/>
            <a:r>
              <a:rPr lang="en-US" sz="2000" dirty="0" smtClean="0"/>
              <a:t>Precision medicine: e.g., improved cancer treatment</a:t>
            </a:r>
          </a:p>
          <a:p>
            <a:pPr lvl="1"/>
            <a:r>
              <a:rPr lang="en-US" sz="2000" dirty="0" smtClean="0"/>
              <a:t>Genetic risk factors detection</a:t>
            </a:r>
          </a:p>
          <a:p>
            <a:pPr lvl="1"/>
            <a:r>
              <a:rPr lang="en-US" sz="2000" dirty="0" smtClean="0"/>
              <a:t>On-site </a:t>
            </a:r>
            <a:r>
              <a:rPr lang="en-US" sz="2000" dirty="0" smtClean="0"/>
              <a:t>disease </a:t>
            </a:r>
            <a:r>
              <a:rPr lang="en-US" sz="2000" dirty="0" smtClean="0"/>
              <a:t>detection</a:t>
            </a:r>
          </a:p>
          <a:p>
            <a:r>
              <a:rPr lang="en-US" sz="2400" dirty="0" smtClean="0"/>
              <a:t>Assembling </a:t>
            </a:r>
            <a:r>
              <a:rPr lang="en-US" sz="2400" dirty="0" smtClean="0"/>
              <a:t>the genome is computationally difficult</a:t>
            </a:r>
          </a:p>
          <a:p>
            <a:pPr marL="57150" indent="0" defTabSz="738000">
              <a:buNone/>
            </a:pP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Takes hours on a high-end machine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88004C-ED75-4E17-9B96-C7AB32B6A9E4}"/>
              </a:ext>
            </a:extLst>
          </p:cNvPr>
          <p:cNvSpPr txBox="1"/>
          <p:nvPr/>
        </p:nvSpPr>
        <p:spPr>
          <a:xfrm>
            <a:off x="7889293" y="2320213"/>
            <a:ext cx="1645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2000" kern="0" dirty="0">
                <a:solidFill>
                  <a:srgbClr val="4F81BD"/>
                </a:solidFill>
              </a:rPr>
              <a:t>Sequencing</a:t>
            </a: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D1BABD17-14DE-4594-947E-D2D6AF0B7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350" y="931430"/>
            <a:ext cx="1528679" cy="1276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Group 4">
            <a:extLst>
              <a:ext uri="{FF2B5EF4-FFF2-40B4-BE49-F238E27FC236}">
                <a16:creationId xmlns:a16="http://schemas.microsoft.com/office/drawing/2014/main" id="{B659CBCA-920F-41AE-8BE4-E2FF63646919}"/>
              </a:ext>
            </a:extLst>
          </p:cNvPr>
          <p:cNvGrpSpPr/>
          <p:nvPr/>
        </p:nvGrpSpPr>
        <p:grpSpPr>
          <a:xfrm>
            <a:off x="10380208" y="889343"/>
            <a:ext cx="1012245" cy="1435782"/>
            <a:chOff x="323528" y="1341896"/>
            <a:chExt cx="1141861" cy="1677554"/>
          </a:xfrm>
        </p:grpSpPr>
        <p:grpSp>
          <p:nvGrpSpPr>
            <p:cNvPr id="56" name="Group 3">
              <a:extLst>
                <a:ext uri="{FF2B5EF4-FFF2-40B4-BE49-F238E27FC236}">
                  <a16:creationId xmlns:a16="http://schemas.microsoft.com/office/drawing/2014/main" id="{F4E9C2B0-E3C0-4498-8538-DD282999203D}"/>
                </a:ext>
              </a:extLst>
            </p:cNvPr>
            <p:cNvGrpSpPr/>
            <p:nvPr/>
          </p:nvGrpSpPr>
          <p:grpSpPr>
            <a:xfrm>
              <a:off x="323528" y="1343025"/>
              <a:ext cx="582166" cy="1676425"/>
              <a:chOff x="4429125" y="2733675"/>
              <a:chExt cx="582166" cy="1676425"/>
            </a:xfrm>
          </p:grpSpPr>
          <p:pic>
            <p:nvPicPr>
              <p:cNvPr id="61" name="Picture 2">
                <a:extLst>
                  <a:ext uri="{FF2B5EF4-FFF2-40B4-BE49-F238E27FC236}">
                    <a16:creationId xmlns:a16="http://schemas.microsoft.com/office/drawing/2014/main" id="{326D2B8B-E462-40A8-9427-D32F89FA60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9125" y="2733675"/>
                <a:ext cx="285750" cy="1390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" name="Picture 3">
                <a:extLst>
                  <a:ext uri="{FF2B5EF4-FFF2-40B4-BE49-F238E27FC236}">
                    <a16:creationId xmlns:a16="http://schemas.microsoft.com/office/drawing/2014/main" id="{56294526-A867-4BF2-A30F-284AEE25A7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3141" y="2875434"/>
                <a:ext cx="285750" cy="1390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3" name="Picture 4">
                <a:extLst>
                  <a:ext uri="{FF2B5EF4-FFF2-40B4-BE49-F238E27FC236}">
                    <a16:creationId xmlns:a16="http://schemas.microsoft.com/office/drawing/2014/main" id="{5EE2C7AB-256C-43DF-A3C1-A88C7E3B68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5541" y="3019450"/>
                <a:ext cx="285750" cy="1390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C7301FC-D8C0-456A-94CC-93DF2399F920}"/>
                </a:ext>
              </a:extLst>
            </p:cNvPr>
            <p:cNvGrpSpPr/>
            <p:nvPr/>
          </p:nvGrpSpPr>
          <p:grpSpPr>
            <a:xfrm>
              <a:off x="883223" y="1341896"/>
              <a:ext cx="582166" cy="1676425"/>
              <a:chOff x="4568922" y="2733675"/>
              <a:chExt cx="582166" cy="1676425"/>
            </a:xfrm>
          </p:grpSpPr>
          <p:pic>
            <p:nvPicPr>
              <p:cNvPr id="58" name="Picture 2">
                <a:extLst>
                  <a:ext uri="{FF2B5EF4-FFF2-40B4-BE49-F238E27FC236}">
                    <a16:creationId xmlns:a16="http://schemas.microsoft.com/office/drawing/2014/main" id="{767255A2-32EB-42A6-892A-D99411D69A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8922" y="2733675"/>
                <a:ext cx="285750" cy="1390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9" name="Picture 3">
                <a:extLst>
                  <a:ext uri="{FF2B5EF4-FFF2-40B4-BE49-F238E27FC236}">
                    <a16:creationId xmlns:a16="http://schemas.microsoft.com/office/drawing/2014/main" id="{0E4CA6F9-BC5A-4922-8B3A-6FA8C5D36A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2938" y="2875434"/>
                <a:ext cx="285750" cy="1390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" name="Picture 4">
                <a:extLst>
                  <a:ext uri="{FF2B5EF4-FFF2-40B4-BE49-F238E27FC236}">
                    <a16:creationId xmlns:a16="http://schemas.microsoft.com/office/drawing/2014/main" id="{1A9B429B-2DF7-4C52-83B2-73D6F4B18D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5338" y="3019450"/>
                <a:ext cx="285750" cy="1390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" name="Down Arrow 3"/>
          <p:cNvSpPr/>
          <p:nvPr/>
        </p:nvSpPr>
        <p:spPr>
          <a:xfrm>
            <a:off x="9090859" y="2392708"/>
            <a:ext cx="821209" cy="606176"/>
          </a:xfrm>
          <a:prstGeom prst="down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9694408" y="1243247"/>
            <a:ext cx="685800" cy="69658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91233" y="2966835"/>
            <a:ext cx="124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DNA Reads</a:t>
            </a:r>
            <a:endParaRPr lang="en-US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D88004C-ED75-4E17-9B96-C7AB32B6A9E4}"/>
              </a:ext>
            </a:extLst>
          </p:cNvPr>
          <p:cNvSpPr txBox="1"/>
          <p:nvPr/>
        </p:nvSpPr>
        <p:spPr>
          <a:xfrm>
            <a:off x="10311016" y="324520"/>
            <a:ext cx="1066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kern="0" dirty="0" smtClean="0">
                <a:solidFill>
                  <a:prstClr val="black"/>
                </a:solidFill>
              </a:rPr>
              <a:t>DNA</a:t>
            </a:r>
          </a:p>
          <a:p>
            <a:pPr algn="ctr" defTabSz="685800">
              <a:defRPr/>
            </a:pPr>
            <a:r>
              <a:rPr lang="en-US" kern="0" dirty="0" smtClean="0">
                <a:solidFill>
                  <a:prstClr val="black"/>
                </a:solidFill>
              </a:rPr>
              <a:t>molecule</a:t>
            </a:r>
            <a:endParaRPr lang="en-US" kern="0" dirty="0">
              <a:solidFill>
                <a:prstClr val="black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D88004C-ED75-4E17-9B96-C7AB32B6A9E4}"/>
              </a:ext>
            </a:extLst>
          </p:cNvPr>
          <p:cNvSpPr txBox="1"/>
          <p:nvPr/>
        </p:nvSpPr>
        <p:spPr>
          <a:xfrm>
            <a:off x="8396914" y="311730"/>
            <a:ext cx="125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kern="0" dirty="0" smtClean="0">
                <a:solidFill>
                  <a:prstClr val="black"/>
                </a:solidFill>
              </a:rPr>
              <a:t>Sequencing machine</a:t>
            </a:r>
            <a:endParaRPr lang="en-US" kern="0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75524" y="3389808"/>
            <a:ext cx="5438935" cy="3321785"/>
            <a:chOff x="6705600" y="3393281"/>
            <a:chExt cx="5134135" cy="3321785"/>
          </a:xfrm>
        </p:grpSpPr>
        <p:pic>
          <p:nvPicPr>
            <p:cNvPr id="25" name="Picture 4" descr="Image result for de novo assembly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2" t="17778" r="5430" b="2064"/>
            <a:stretch/>
          </p:blipFill>
          <p:spPr bwMode="auto">
            <a:xfrm>
              <a:off x="6705600" y="3393281"/>
              <a:ext cx="5134135" cy="3321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ectangle 27"/>
            <p:cNvSpPr/>
            <p:nvPr/>
          </p:nvSpPr>
          <p:spPr>
            <a:xfrm>
              <a:off x="7965691" y="4053918"/>
              <a:ext cx="612946" cy="140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334873" y="4047867"/>
              <a:ext cx="535877" cy="140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01118" y="4139431"/>
              <a:ext cx="612946" cy="140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717030" y="3659603"/>
              <a:ext cx="1195517" cy="140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447206" y="3660554"/>
              <a:ext cx="1195517" cy="1749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0248761" y="3970619"/>
            <a:ext cx="9285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No Reference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52496" y="3957581"/>
            <a:ext cx="927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Reference</a:t>
            </a:r>
          </a:p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Exists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2" name="Picture 6" descr="Image result for puzzle piec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571" y="3048000"/>
            <a:ext cx="1841557" cy="92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Image result for assembling a puzzle -stock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4" r="8336" b="19040"/>
          <a:stretch/>
        </p:blipFill>
        <p:spPr bwMode="auto">
          <a:xfrm>
            <a:off x="666992" y="3915236"/>
            <a:ext cx="5083214" cy="257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/>
          <p:cNvSpPr/>
          <p:nvPr/>
        </p:nvSpPr>
        <p:spPr>
          <a:xfrm>
            <a:off x="6529463" y="3929122"/>
            <a:ext cx="2682808" cy="2561294"/>
          </a:xfrm>
          <a:prstGeom prst="roundRect">
            <a:avLst>
              <a:gd name="adj" fmla="val 11376"/>
            </a:avLst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413188" y="259655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30-50x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615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 animBg="1"/>
      <p:bldP spid="27" grpId="0"/>
      <p:bldP spid="34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Bioinformatics Requires Acceleration?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39143"/>
            <a:ext cx="11125200" cy="147564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Reduced costs </a:t>
            </a:r>
            <a:r>
              <a:rPr lang="en-US" dirty="0">
                <a:sym typeface="Wingdings" panose="05000000000000000000" pitchFamily="2" charset="2"/>
              </a:rPr>
              <a:t> Exponentially </a:t>
            </a:r>
            <a:r>
              <a:rPr lang="en-US" dirty="0"/>
              <a:t>growing database sizes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Large samples: human genome=3Gbp. Sequencing requires ~30×</a:t>
            </a:r>
          </a:p>
          <a:p>
            <a:pPr marL="533400" indent="-533400"/>
            <a:r>
              <a:rPr lang="en-US" dirty="0"/>
              <a:t>Even worse in other fields, like Metagenomics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543504"/>
            <a:ext cx="35189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https://www.ncbi.nlm.nih.gov/genbank/statistics/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63522" y="2971801"/>
            <a:ext cx="5266478" cy="3640248"/>
            <a:chOff x="4605528" y="3276600"/>
            <a:chExt cx="4462272" cy="3150781"/>
          </a:xfrm>
        </p:grpSpPr>
        <p:grpSp>
          <p:nvGrpSpPr>
            <p:cNvPr id="7" name="Group 6"/>
            <p:cNvGrpSpPr/>
            <p:nvPr/>
          </p:nvGrpSpPr>
          <p:grpSpPr>
            <a:xfrm>
              <a:off x="4605528" y="3276600"/>
              <a:ext cx="4462272" cy="3150781"/>
              <a:chOff x="4605528" y="3429000"/>
              <a:chExt cx="4309872" cy="2998381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/>
              <a:srcRect r="5733"/>
              <a:stretch/>
            </p:blipFill>
            <p:spPr>
              <a:xfrm>
                <a:off x="4605528" y="3429000"/>
                <a:ext cx="4309872" cy="2998381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8458200" y="3952240"/>
                <a:ext cx="457200" cy="38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613148" y="3962509"/>
              <a:ext cx="94945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1Tbp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13148" y="3657600"/>
              <a:ext cx="94945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10Tbp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05528" y="4300359"/>
              <a:ext cx="94945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100Gbp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13148" y="4605268"/>
              <a:ext cx="94945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10Gbp</a:t>
              </a:r>
            </a:p>
          </p:txBody>
        </p:sp>
      </p:grpSp>
      <p:pic>
        <p:nvPicPr>
          <p:cNvPr id="1026" name="Picture 2" descr="https://www.genome.gov/images/content/costpergenome_201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"/>
          <a:stretch/>
        </p:blipFill>
        <p:spPr bwMode="auto">
          <a:xfrm>
            <a:off x="828743" y="2678065"/>
            <a:ext cx="4960754" cy="378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7239000" y="2667000"/>
            <a:ext cx="468000" cy="0"/>
          </a:xfrm>
          <a:prstGeom prst="line">
            <a:avLst/>
          </a:prstGeom>
          <a:ln w="38100">
            <a:solidFill>
              <a:srgbClr val="3265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48601" y="2458720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GenBank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7233600" y="2971800"/>
            <a:ext cx="468000" cy="0"/>
          </a:xfrm>
          <a:prstGeom prst="line">
            <a:avLst/>
          </a:prstGeom>
          <a:ln w="38100">
            <a:solidFill>
              <a:srgbClr val="DB34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863356">
            <a:off x="4273938" y="4000755"/>
            <a:ext cx="1507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Moore’s Law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48601" y="278713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Whole-Genome Sequencing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224" y="939270"/>
            <a:ext cx="11506200" cy="1445942"/>
          </a:xfrm>
        </p:spPr>
        <p:txBody>
          <a:bodyPr lIns="0" rIns="0">
            <a:normAutofit/>
          </a:bodyPr>
          <a:lstStyle/>
          <a:p>
            <a:r>
              <a:rPr lang="en-US" sz="2400" dirty="0" smtClean="0"/>
              <a:t>Major step in constructing </a:t>
            </a:r>
            <a:r>
              <a:rPr lang="en-US" sz="2400" dirty="0"/>
              <a:t>a </a:t>
            </a:r>
            <a:r>
              <a:rPr lang="en-US" sz="2400" dirty="0" smtClean="0"/>
              <a:t>genome, when a </a:t>
            </a:r>
            <a:r>
              <a:rPr lang="en-US" sz="2400" dirty="0"/>
              <a:t>reference sequence </a:t>
            </a:r>
            <a:r>
              <a:rPr lang="en-US" sz="2400" dirty="0" smtClean="0"/>
              <a:t>exists (e.g., human)</a:t>
            </a:r>
            <a:endParaRPr lang="en-US" sz="2400" b="1" dirty="0" smtClean="0"/>
          </a:p>
          <a:p>
            <a:r>
              <a:rPr lang="en-US" sz="2400" b="1" dirty="0" smtClean="0"/>
              <a:t>Informal Definition</a:t>
            </a:r>
            <a:r>
              <a:rPr lang="en-US" sz="2400" dirty="0" smtClean="0"/>
              <a:t>: Find the location of every sequenced read on the reference sequence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684" y="208282"/>
            <a:ext cx="10972800" cy="685800"/>
          </a:xfrm>
        </p:spPr>
        <p:txBody>
          <a:bodyPr/>
          <a:lstStyle/>
          <a:p>
            <a:r>
              <a:rPr lang="en-US" dirty="0" smtClean="0"/>
              <a:t>Problem: </a:t>
            </a:r>
            <a:r>
              <a:rPr lang="en-US" dirty="0"/>
              <a:t>Long </a:t>
            </a:r>
            <a:r>
              <a:rPr lang="en-US" dirty="0" smtClean="0"/>
              <a:t>DNA Read Mapping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75242" y="2470872"/>
            <a:ext cx="6408000" cy="258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r>
              <a:rPr lang="en-US" kern="0" dirty="0" smtClean="0"/>
              <a:t>AGCTTAGCTCGCATAGCTCCCGAAATCGCTAAATGCGCCCTAGGCTAGCT</a:t>
            </a:r>
            <a:endParaRPr lang="en-US" kern="0" dirty="0"/>
          </a:p>
        </p:txBody>
      </p:sp>
      <p:sp>
        <p:nvSpPr>
          <p:cNvPr id="19" name="Rectangle 18"/>
          <p:cNvSpPr/>
          <p:nvPr/>
        </p:nvSpPr>
        <p:spPr>
          <a:xfrm>
            <a:off x="5455920" y="3249000"/>
            <a:ext cx="2664000" cy="18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r>
              <a:rPr lang="en-US" kern="0" dirty="0" smtClean="0">
                <a:solidFill>
                  <a:schemeClr val="tx1"/>
                </a:solidFill>
              </a:rPr>
              <a:t>TAGCTCCCGAAATCGCTGAAT</a:t>
            </a:r>
            <a:endParaRPr lang="en-US" kern="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29162" y="2430400"/>
            <a:ext cx="215905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Reference Sequence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57957" y="3248100"/>
            <a:ext cx="1825285" cy="18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r>
              <a:rPr lang="en-US" kern="0" dirty="0" smtClean="0">
                <a:solidFill>
                  <a:schemeClr val="tx1"/>
                </a:solidFill>
              </a:rPr>
              <a:t>GCACCAGACTA</a:t>
            </a:r>
            <a:r>
              <a:rPr lang="en-US" kern="0" dirty="0" smtClean="0"/>
              <a:t>GCT</a:t>
            </a:r>
            <a:endParaRPr lang="en-US" kern="0" dirty="0"/>
          </a:p>
        </p:txBody>
      </p:sp>
      <p:sp>
        <p:nvSpPr>
          <p:cNvPr id="25" name="Rectangle 24"/>
          <p:cNvSpPr/>
          <p:nvPr/>
        </p:nvSpPr>
        <p:spPr>
          <a:xfrm>
            <a:off x="3775241" y="3248100"/>
            <a:ext cx="1445816" cy="18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r>
              <a:rPr lang="en-US" kern="0" dirty="0" smtClean="0">
                <a:solidFill>
                  <a:schemeClr val="tx1"/>
                </a:solidFill>
              </a:rPr>
              <a:t>GGGTTAACT</a:t>
            </a:r>
            <a:r>
              <a:rPr lang="en-US" kern="0" dirty="0" smtClean="0"/>
              <a:t>CG</a:t>
            </a:r>
            <a:endParaRPr lang="en-US" kern="0" dirty="0"/>
          </a:p>
        </p:txBody>
      </p:sp>
      <p:sp>
        <p:nvSpPr>
          <p:cNvPr id="27" name="TextBox 26"/>
          <p:cNvSpPr txBox="1"/>
          <p:nvPr/>
        </p:nvSpPr>
        <p:spPr>
          <a:xfrm>
            <a:off x="3361944" y="293140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3361944" y="220980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0123402" y="2217539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0123402" y="2911084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487424" y="4343400"/>
            <a:ext cx="11430000" cy="23636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b="1" dirty="0" smtClean="0"/>
              <a:t>“Easier” with 1</a:t>
            </a:r>
            <a:r>
              <a:rPr lang="en-US" b="1" baseline="30000" dirty="0" smtClean="0"/>
              <a:t>st</a:t>
            </a:r>
            <a:r>
              <a:rPr lang="en-US" b="1" dirty="0" smtClean="0"/>
              <a:t> (1970+) and 2</a:t>
            </a:r>
            <a:r>
              <a:rPr lang="en-US" b="1" baseline="30000" dirty="0" smtClean="0"/>
              <a:t>nd</a:t>
            </a:r>
            <a:r>
              <a:rPr lang="en-US" b="1" dirty="0" smtClean="0"/>
              <a:t> (2000+) generation sequenced reads: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/>
              <a:t>Low error rate (&lt;1%)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/>
              <a:t>Fixed-length, short reads: 100-600bp in length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generation sequencing exists since the ~2000s </a:t>
            </a:r>
            <a:r>
              <a:rPr lang="en-US" sz="2400" dirty="0" smtClean="0">
                <a:sym typeface="Wingdings" panose="05000000000000000000" pitchFamily="2" charset="2"/>
              </a:rPr>
              <a:t> Many tools, heuristics and methods exist for short read mapping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467877" y="3468123"/>
            <a:ext cx="186531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Sequenced Reads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Straight Connector 40"/>
          <p:cNvCxnSpPr>
            <a:stCxn id="19" idx="3"/>
          </p:cNvCxnSpPr>
          <p:nvPr/>
        </p:nvCxnSpPr>
        <p:spPr>
          <a:xfrm flipV="1">
            <a:off x="8119920" y="2720640"/>
            <a:ext cx="0" cy="618360"/>
          </a:xfrm>
          <a:prstGeom prst="line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9" idx="1"/>
          </p:cNvCxnSpPr>
          <p:nvPr/>
        </p:nvCxnSpPr>
        <p:spPr>
          <a:xfrm flipV="1">
            <a:off x="5455920" y="2743094"/>
            <a:ext cx="0" cy="595906"/>
          </a:xfrm>
          <a:prstGeom prst="line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5" idx="3"/>
          </p:cNvCxnSpPr>
          <p:nvPr/>
        </p:nvCxnSpPr>
        <p:spPr>
          <a:xfrm flipV="1">
            <a:off x="5221057" y="2733278"/>
            <a:ext cx="0" cy="604822"/>
          </a:xfrm>
          <a:prstGeom prst="line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2" idx="1"/>
          </p:cNvCxnSpPr>
          <p:nvPr/>
        </p:nvCxnSpPr>
        <p:spPr>
          <a:xfrm flipV="1">
            <a:off x="8357957" y="2710824"/>
            <a:ext cx="0" cy="627276"/>
          </a:xfrm>
          <a:prstGeom prst="line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295154" y="2799987"/>
            <a:ext cx="111088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Mapping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581400" y="2720640"/>
            <a:ext cx="0" cy="604822"/>
          </a:xfrm>
          <a:prstGeom prst="line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0591800" y="2733278"/>
            <a:ext cx="0" cy="604822"/>
          </a:xfrm>
          <a:prstGeom prst="line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19600" y="3672746"/>
            <a:ext cx="2628000" cy="18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r>
              <a:rPr lang="en-US" kern="0" dirty="0"/>
              <a:t>AGCTCGCATAGCTCCCGAAA</a:t>
            </a:r>
            <a:endParaRPr lang="en-US" kern="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4419600" y="3495859"/>
            <a:ext cx="0" cy="356887"/>
          </a:xfrm>
          <a:prstGeom prst="line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059792" y="3503446"/>
            <a:ext cx="0" cy="356887"/>
          </a:xfrm>
          <a:prstGeom prst="line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772400" y="3663481"/>
            <a:ext cx="2448000" cy="18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r>
              <a:rPr lang="en-US" kern="0" dirty="0"/>
              <a:t>AATGCGCCCTAGGCTAGCT</a:t>
            </a:r>
            <a:endParaRPr lang="en-US" kern="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7772400" y="3486594"/>
            <a:ext cx="0" cy="356887"/>
          </a:xfrm>
          <a:prstGeom prst="line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0229088" y="3494181"/>
            <a:ext cx="0" cy="356887"/>
          </a:xfrm>
          <a:prstGeom prst="line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42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40" y="209999"/>
            <a:ext cx="10972800" cy="685800"/>
          </a:xfrm>
        </p:spPr>
        <p:txBody>
          <a:bodyPr/>
          <a:lstStyle/>
          <a:p>
            <a:r>
              <a:rPr lang="en-US" dirty="0" smtClean="0"/>
              <a:t>Problem: 3</a:t>
            </a:r>
            <a:r>
              <a:rPr lang="en-US" baseline="30000" dirty="0" smtClean="0"/>
              <a:t>rd</a:t>
            </a:r>
            <a:r>
              <a:rPr lang="en-US" dirty="0" smtClean="0"/>
              <a:t> Generation of Sequencing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6309360" cy="3657600"/>
          </a:xfrm>
        </p:spPr>
        <p:txBody>
          <a:bodyPr lIns="0" rIns="0">
            <a:normAutofit/>
          </a:bodyPr>
          <a:lstStyle/>
          <a:p>
            <a:pPr marL="360000" indent="-360000">
              <a:buFont typeface="+mj-lt"/>
              <a:buAutoNum type="arabicPeriod"/>
            </a:pPr>
            <a:r>
              <a:rPr lang="en-US" sz="2400" dirty="0" smtClean="0"/>
              <a:t>Reads are of varying </a:t>
            </a:r>
            <a:r>
              <a:rPr lang="en-US" sz="2400" u="sng" dirty="0" smtClean="0">
                <a:solidFill>
                  <a:srgbClr val="FF0000"/>
                </a:solidFill>
              </a:rPr>
              <a:t>long</a:t>
            </a:r>
            <a:r>
              <a:rPr lang="en-US" sz="2400" dirty="0" smtClean="0"/>
              <a:t> lengths: 1kbp-60kbp+</a:t>
            </a:r>
          </a:p>
          <a:p>
            <a:pPr marL="360000" indent="-360000">
              <a:buFont typeface="+mj-lt"/>
              <a:buAutoNum type="arabicPeriod"/>
            </a:pPr>
            <a:r>
              <a:rPr lang="en-US" sz="2400" dirty="0" smtClean="0"/>
              <a:t>High error rates: ~15% for </a:t>
            </a:r>
            <a:r>
              <a:rPr lang="en-US" sz="2400" dirty="0" err="1" smtClean="0"/>
              <a:t>PacBio</a:t>
            </a:r>
            <a:r>
              <a:rPr lang="en-US" sz="2400" smtClean="0"/>
              <a:t>, </a:t>
            </a:r>
            <a:r>
              <a:rPr lang="en-US" sz="2400" smtClean="0"/>
              <a:t>~20% </a:t>
            </a:r>
            <a:r>
              <a:rPr lang="en-US" sz="2400" dirty="0" smtClean="0"/>
              <a:t>for ONT</a:t>
            </a:r>
          </a:p>
          <a:p>
            <a:pPr marL="360000" indent="-360000">
              <a:buFont typeface="+mj-lt"/>
              <a:buAutoNum type="arabicPeriod"/>
            </a:pPr>
            <a:endParaRPr lang="en-US" sz="2400" dirty="0" smtClean="0"/>
          </a:p>
          <a:p>
            <a:r>
              <a:rPr lang="en-US" sz="2400" dirty="0" smtClean="0"/>
              <a:t>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generation continuous to develop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400" dirty="0" smtClean="0">
                <a:sym typeface="Wingdings" panose="05000000000000000000" pitchFamily="2" charset="2"/>
              </a:rPr>
              <a:t>Error rates are reduced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400" dirty="0" smtClean="0">
                <a:sym typeface="Wingdings" panose="05000000000000000000" pitchFamily="2" charset="2"/>
              </a:rPr>
              <a:t>New devices introduced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à"/>
            </a:pPr>
            <a:r>
              <a:rPr lang="en-US" sz="2400" dirty="0" smtClean="0"/>
              <a:t>Constant search of mapping heuristics &amp; high performance is difficult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690360" y="1645920"/>
            <a:ext cx="5410200" cy="3406970"/>
            <a:chOff x="6690360" y="1645920"/>
            <a:chExt cx="5410200" cy="3406970"/>
          </a:xfrm>
        </p:grpSpPr>
        <p:pic>
          <p:nvPicPr>
            <p:cNvPr id="33" name="Picture 2" descr="https://ars.els-cdn.com/content/image/1-s2.0-S1672022915001345-gr4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0360" y="1676400"/>
              <a:ext cx="5334000" cy="337649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8079203" y="1645920"/>
              <a:ext cx="4021357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b="1" dirty="0" err="1" smtClean="0"/>
                <a:t>PacBio</a:t>
              </a:r>
              <a:r>
                <a:rPr lang="en-US" sz="2300" b="1" dirty="0" smtClean="0"/>
                <a:t> Read Lengths Histogra</a:t>
              </a:r>
              <a:r>
                <a:rPr lang="en-US" sz="2300" b="1" dirty="0"/>
                <a:t>m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1065015"/>
            <a:ext cx="7982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Challenges of 3</a:t>
            </a:r>
            <a:r>
              <a:rPr lang="en-US" sz="2800" b="1" baseline="30000" dirty="0"/>
              <a:t>rd</a:t>
            </a:r>
            <a:r>
              <a:rPr lang="en-US" sz="2800" b="1" dirty="0"/>
              <a:t> generation sequencing (since 2010)</a:t>
            </a:r>
          </a:p>
        </p:txBody>
      </p:sp>
      <p:pic>
        <p:nvPicPr>
          <p:cNvPr id="35" name="Picture 6" descr="smidg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47929"/>
            <a:ext cx="1432560" cy="91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81000" y="6184246"/>
            <a:ext cx="9772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30238"/>
            <a:r>
              <a:rPr lang="en-US" sz="1200" dirty="0" smtClean="0"/>
              <a:t>Sources: 	[right] </a:t>
            </a:r>
            <a:r>
              <a:rPr lang="en-US" sz="1200" dirty="0"/>
              <a:t>Rhoads, Anthony, and Kin Fai Au. "</a:t>
            </a:r>
            <a:r>
              <a:rPr lang="en-US" sz="1200" dirty="0" err="1"/>
              <a:t>PacBio</a:t>
            </a:r>
            <a:r>
              <a:rPr lang="en-US" sz="1200" dirty="0"/>
              <a:t> sequencing and its applications." Genomics, proteomics &amp; bioinformatics 13.5 (2015): 278-289.</a:t>
            </a:r>
            <a:endParaRPr lang="en-US" sz="1200" i="1" dirty="0"/>
          </a:p>
          <a:p>
            <a:pPr defTabSz="630238"/>
            <a:r>
              <a:rPr lang="en-US" sz="1200" dirty="0" smtClean="0"/>
              <a:t>	[left] </a:t>
            </a:r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nanoporetech.com</a:t>
            </a:r>
            <a:endParaRPr lang="en-US" sz="1200" dirty="0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 rotWithShape="1">
          <a:blip r:embed="rId5" cstate="print"/>
          <a:srcRect b="9528"/>
          <a:stretch/>
        </p:blipFill>
        <p:spPr bwMode="auto">
          <a:xfrm>
            <a:off x="3704365" y="3321570"/>
            <a:ext cx="1405160" cy="9308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66805" y="5051766"/>
            <a:ext cx="6675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Existing read mapping tools do not work well when changing read characteristics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79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99" y="185180"/>
            <a:ext cx="8587801" cy="685800"/>
          </a:xfrm>
        </p:spPr>
        <p:txBody>
          <a:bodyPr/>
          <a:lstStyle/>
          <a:p>
            <a:r>
              <a:rPr lang="en-US" dirty="0" smtClean="0"/>
              <a:t>Our Approach For Mapping Long Reads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7599" y="2784157"/>
            <a:ext cx="1993877" cy="492443"/>
          </a:xfrm>
          <a:prstGeom prst="rect">
            <a:avLst/>
          </a:prstGeom>
        </p:spPr>
        <p:txBody>
          <a:bodyPr wrap="square" lIns="0" tIns="0" rIns="9000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Reference </a:t>
            </a:r>
            <a:r>
              <a:rPr lang="fr-FR" sz="16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Sequence</a:t>
            </a:r>
            <a:endParaRPr lang="fr-FR" sz="16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r"/>
            <a:r>
              <a:rPr lang="fr-FR" sz="1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fr-FR" sz="16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Stored</a:t>
            </a:r>
            <a:r>
              <a:rPr lang="fr-FR" sz="1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on memory)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454680" y="2804973"/>
            <a:ext cx="7956000" cy="183793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C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C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Calibri" panose="020F0502020204030204" pitchFamily="34" charset="0"/>
              </a:rPr>
              <a:t>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C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C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Calibri" panose="020F0502020204030204" pitchFamily="34" charset="0"/>
              </a:rPr>
              <a:t>C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G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G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G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C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G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G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Calibri" panose="020F0502020204030204" pitchFamily="34" charset="0"/>
              </a:rPr>
              <a:t>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C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C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G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G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C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G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C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G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Calibri" panose="020F0502020204030204" pitchFamily="34" charset="0"/>
              </a:rPr>
              <a:t>G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C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C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G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2234" y="2355628"/>
            <a:ext cx="1989244" cy="265969"/>
          </a:xfrm>
          <a:prstGeom prst="rect">
            <a:avLst/>
          </a:prstGeom>
        </p:spPr>
        <p:txBody>
          <a:bodyPr wrap="square" lIns="0" tIns="0" rIns="9000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Read </a:t>
            </a:r>
            <a:r>
              <a:rPr lang="fr-FR" sz="16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chunk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443856" y="2374058"/>
            <a:ext cx="4788000" cy="183793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tx1"/>
                </a:solidFill>
              </a:rPr>
              <a:t>C </a:t>
            </a:r>
            <a:r>
              <a:rPr lang="fr-FR" sz="1600" dirty="0" err="1">
                <a:solidFill>
                  <a:schemeClr val="tx1"/>
                </a:solidFill>
              </a:rPr>
              <a:t>C</a:t>
            </a:r>
            <a:r>
              <a:rPr lang="fr-FR" sz="1600" dirty="0">
                <a:solidFill>
                  <a:schemeClr val="tx1"/>
                </a:solidFill>
              </a:rPr>
              <a:t> T A G T G A G C A T G A </a:t>
            </a:r>
            <a:r>
              <a:rPr lang="fr-FR" sz="1600" dirty="0" err="1">
                <a:solidFill>
                  <a:schemeClr val="tx1"/>
                </a:solidFill>
              </a:rPr>
              <a:t>A</a:t>
            </a:r>
            <a:r>
              <a:rPr lang="fr-FR" sz="1600" dirty="0">
                <a:solidFill>
                  <a:schemeClr val="tx1"/>
                </a:solidFill>
              </a:rPr>
              <a:t> C G T </a:t>
            </a:r>
            <a:r>
              <a:rPr lang="fr-FR" sz="1600" dirty="0" err="1">
                <a:solidFill>
                  <a:schemeClr val="tx1"/>
                </a:solidFill>
              </a:rPr>
              <a:t>T</a:t>
            </a:r>
            <a:r>
              <a:rPr lang="fr-FR" sz="1600" dirty="0">
                <a:solidFill>
                  <a:schemeClr val="tx1"/>
                </a:solidFill>
              </a:rPr>
              <a:t> C A C A G T G T C T G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15664" y="2313761"/>
            <a:ext cx="1972716" cy="739440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19" name="Rectangle 18"/>
          <p:cNvSpPr/>
          <p:nvPr/>
        </p:nvSpPr>
        <p:spPr>
          <a:xfrm>
            <a:off x="3672216" y="2311926"/>
            <a:ext cx="172030" cy="739440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20" name="Rectangle 19"/>
          <p:cNvSpPr/>
          <p:nvPr/>
        </p:nvSpPr>
        <p:spPr>
          <a:xfrm>
            <a:off x="6400440" y="2299256"/>
            <a:ext cx="945244" cy="739440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/>
          </a:p>
        </p:txBody>
      </p:sp>
      <p:graphicFrame>
        <p:nvGraphicFramePr>
          <p:cNvPr id="53" name="Chart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4285005"/>
              </p:ext>
            </p:extLst>
          </p:nvPr>
        </p:nvGraphicFramePr>
        <p:xfrm>
          <a:off x="1600200" y="3329458"/>
          <a:ext cx="8441508" cy="3299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6" name="Rectangle 55"/>
          <p:cNvSpPr/>
          <p:nvPr/>
        </p:nvSpPr>
        <p:spPr>
          <a:xfrm>
            <a:off x="2552876" y="3931159"/>
            <a:ext cx="3009724" cy="21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982" y="806805"/>
            <a:ext cx="9516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Split the long reads to short fixed-length chunks</a:t>
            </a:r>
          </a:p>
          <a:p>
            <a:r>
              <a:rPr lang="en-US" sz="2400" dirty="0" smtClean="0"/>
              <a:t>2. Use </a:t>
            </a:r>
            <a:r>
              <a:rPr lang="en-US" sz="2400" dirty="0"/>
              <a:t>Hamming Distance with Sliding Window </a:t>
            </a:r>
            <a:r>
              <a:rPr lang="en-US" sz="2400" dirty="0" smtClean="0"/>
              <a:t>Search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 Find location with </a:t>
            </a:r>
            <a:r>
              <a:rPr lang="en-US" sz="2400" b="1" dirty="0" smtClean="0">
                <a:sym typeface="Wingdings" panose="05000000000000000000" pitchFamily="2" charset="2"/>
              </a:rPr>
              <a:t>high match score = low mismatch score</a:t>
            </a:r>
            <a:endParaRPr lang="en-US" sz="2400" b="1" dirty="0"/>
          </a:p>
        </p:txBody>
      </p:sp>
      <p:sp>
        <p:nvSpPr>
          <p:cNvPr id="25" name="Rectangle 24"/>
          <p:cNvSpPr/>
          <p:nvPr/>
        </p:nvSpPr>
        <p:spPr>
          <a:xfrm>
            <a:off x="5506720" y="3931159"/>
            <a:ext cx="4547104" cy="21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2605410" y="5010561"/>
            <a:ext cx="723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303696" y="5097019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427168" y="5216856"/>
            <a:ext cx="108000" cy="108000"/>
          </a:xfrm>
          <a:prstGeom prst="ellipse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2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0.10261 -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0" y="-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61 0.0007 L 0.25951 0.000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9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56" grpId="0" animBg="1"/>
      <p:bldP spid="25" grpId="0" animBg="1"/>
      <p:bldP spid="5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30767"/>
            <a:ext cx="6653195" cy="74485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So What’s New? </a:t>
            </a:r>
            <a:r>
              <a:rPr lang="en-US" dirty="0" err="1" smtClean="0">
                <a:solidFill>
                  <a:schemeClr val="tx2"/>
                </a:solidFill>
              </a:rPr>
              <a:t>Memristors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340" y="4671672"/>
            <a:ext cx="4088397" cy="19691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886" y="4671672"/>
            <a:ext cx="2928571" cy="188152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5289632" y="4652965"/>
            <a:ext cx="1641533" cy="487007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07798" y="5495688"/>
            <a:ext cx="1654383" cy="1057513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48771" y="5139971"/>
            <a:ext cx="440860" cy="35571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31164" y="4652964"/>
            <a:ext cx="2931292" cy="190023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7352752" y="1297045"/>
            <a:ext cx="3772448" cy="2970155"/>
            <a:chOff x="5511792" y="1905001"/>
            <a:chExt cx="2950642" cy="2362200"/>
          </a:xfrm>
        </p:grpSpPr>
        <p:grpSp>
          <p:nvGrpSpPr>
            <p:cNvPr id="4" name="Group 3"/>
            <p:cNvGrpSpPr/>
            <p:nvPr/>
          </p:nvGrpSpPr>
          <p:grpSpPr>
            <a:xfrm>
              <a:off x="5511792" y="1905001"/>
              <a:ext cx="2950642" cy="2362200"/>
              <a:chOff x="5511527" y="1751874"/>
              <a:chExt cx="2984952" cy="2339659"/>
            </a:xfrm>
          </p:grpSpPr>
          <p:pic>
            <p:nvPicPr>
              <p:cNvPr id="2050" name="Picture 2" descr="Image result for half of memristor hysteresis loop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01" t="3103" r="6847" b="739"/>
              <a:stretch/>
            </p:blipFill>
            <p:spPr bwMode="auto">
              <a:xfrm>
                <a:off x="5511527" y="1751874"/>
                <a:ext cx="2984952" cy="23396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2" name="Straight Connector 21"/>
              <p:cNvCxnSpPr/>
              <p:nvPr/>
            </p:nvCxnSpPr>
            <p:spPr>
              <a:xfrm flipV="1">
                <a:off x="6021705" y="2221230"/>
                <a:ext cx="2372360" cy="9720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 flipV="1">
              <a:off x="6781800" y="2133601"/>
              <a:ext cx="762000" cy="15239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Image result for memristor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01" b="27200"/>
          <a:stretch/>
        </p:blipFill>
        <p:spPr bwMode="auto">
          <a:xfrm>
            <a:off x="6324600" y="295394"/>
            <a:ext cx="2398650" cy="61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874120"/>
                <a:ext cx="8382000" cy="36009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457200" indent="-457200">
                  <a:spcBef>
                    <a:spcPts val="12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Change resistance with applied voltage</a:t>
                </a:r>
              </a:p>
              <a:p>
                <a:pPr marL="457200" indent="-457200">
                  <a:spcBef>
                    <a:spcPts val="12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Non volatile</a:t>
                </a:r>
              </a:p>
              <a:p>
                <a:pPr marL="457200" indent="-457200">
                  <a:spcBef>
                    <a:spcPts val="12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Zero leakage</a:t>
                </a:r>
              </a:p>
              <a:p>
                <a:pPr marL="457200" indent="-457200">
                  <a:spcBef>
                    <a:spcPts val="12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High endurance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  <a:p>
                <a:pPr marL="457200" indent="-457200">
                  <a:spcBef>
                    <a:spcPts val="12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CMOS-compatible</a:t>
                </a:r>
              </a:p>
              <a:p>
                <a:pPr marL="457200" indent="-457200">
                  <a:spcBef>
                    <a:spcPts val="12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Can be placed in metal layers above silicon</a:t>
                </a:r>
              </a:p>
              <a:p>
                <a:pPr marL="457200" indent="-457200">
                  <a:spcBef>
                    <a:spcPts val="12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Small area footprint: 4F</a:t>
                </a:r>
                <a:r>
                  <a:rPr lang="en-US" sz="2400" baseline="30000" dirty="0"/>
                  <a:t>2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74120"/>
                <a:ext cx="8382000" cy="3600986"/>
              </a:xfrm>
              <a:prstGeom prst="rect">
                <a:avLst/>
              </a:prstGeom>
              <a:blipFill>
                <a:blip r:embed="rId7"/>
                <a:stretch>
                  <a:fillRect l="-1018" t="-1354" b="-2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649723" y="2328919"/>
            <a:ext cx="1189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High 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Resistance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60167" y="1718320"/>
            <a:ext cx="1189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Low 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Resistance</a:t>
            </a:r>
          </a:p>
        </p:txBody>
      </p:sp>
    </p:spTree>
    <p:extLst>
      <p:ext uri="{BB962C8B-B14F-4D97-AF65-F5344CB8AC3E}">
        <p14:creationId xmlns:p14="http://schemas.microsoft.com/office/powerpoint/2010/main" val="330436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129" y="4166433"/>
            <a:ext cx="1923001" cy="25383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002" y="4071514"/>
            <a:ext cx="1934530" cy="2562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868160" cy="685800"/>
          </a:xfrm>
        </p:spPr>
        <p:txBody>
          <a:bodyPr/>
          <a:lstStyle/>
          <a:p>
            <a:r>
              <a:rPr lang="en-US" dirty="0" smtClean="0"/>
              <a:t>Architecture: The Basic 1Bit Cell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7359" y="990600"/>
                <a:ext cx="8163560" cy="211945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Basic 1bit cell: 2 transistors, 1 memristor (2T1R)</a:t>
                </a:r>
              </a:p>
              <a:p>
                <a:pPr marL="0" indent="0">
                  <a:buNone/>
                </a:pPr>
                <a:r>
                  <a:rPr lang="en-US" u="sng" dirty="0" smtClean="0"/>
                  <a:t>Storing Values</a:t>
                </a:r>
              </a:p>
              <a:p>
                <a:r>
                  <a:rPr lang="en-US" sz="2400" dirty="0" smtClean="0"/>
                  <a:t>Stored ‘0’: Memristor in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low</a:t>
                </a:r>
                <a:r>
                  <a:rPr lang="en-US" sz="2400" dirty="0" smtClean="0"/>
                  <a:t> resistive state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𝑂𝑁</m:t>
                        </m:r>
                      </m:sub>
                    </m:sSub>
                  </m:oMath>
                </a14:m>
                <a:r>
                  <a:rPr lang="en-US" sz="2400" dirty="0" smtClean="0"/>
                  <a:t>)</a:t>
                </a:r>
              </a:p>
              <a:p>
                <a:r>
                  <a:rPr lang="en-US" sz="2400" dirty="0" smtClean="0"/>
                  <a:t>Stored ‘1’: Memristor in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high</a:t>
                </a:r>
                <a:r>
                  <a:rPr lang="en-US" sz="2400" dirty="0" smtClean="0"/>
                  <a:t> resistive state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𝑂𝐹𝐹</m:t>
                        </m:r>
                      </m:sub>
                    </m:sSub>
                  </m:oMath>
                </a14:m>
                <a:r>
                  <a:rPr lang="en-US" sz="2400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359" y="990600"/>
                <a:ext cx="8163560" cy="2119458"/>
              </a:xfrm>
              <a:blipFill>
                <a:blip r:embed="rId4"/>
                <a:stretch>
                  <a:fillRect l="-1568" t="-2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07755" y="3604020"/>
            <a:ext cx="2914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Compare to ‘1’: Mismatch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89108" y="3587438"/>
            <a:ext cx="2557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Compare to ‘0’: Match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22989" y="3039515"/>
            <a:ext cx="2996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Example: Stored ‘0’</a:t>
            </a:r>
            <a:endParaRPr lang="en-US" sz="28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8395562" y="4637621"/>
            <a:ext cx="3495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charge flow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 No change in Match line voltage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45545" y="4181799"/>
            <a:ext cx="118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Match line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7678006" y="5468509"/>
            <a:ext cx="38100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52827" y="5453911"/>
            <a:ext cx="136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Selector OFF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61185" y="4227412"/>
            <a:ext cx="118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Match line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2675" y="3988603"/>
            <a:ext cx="286891" cy="49233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8506" y="4003537"/>
            <a:ext cx="286891" cy="49233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9799" y="4088417"/>
            <a:ext cx="286891" cy="49233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5630" y="4103351"/>
            <a:ext cx="286891" cy="49233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1951" y="4516385"/>
            <a:ext cx="605199" cy="78760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7010846" y="4083913"/>
            <a:ext cx="330797" cy="3484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2224503" y="5581086"/>
            <a:ext cx="38100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99324" y="5566488"/>
            <a:ext cx="130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Selector 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557343" y="4196490"/>
            <a:ext cx="330797" cy="3484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7134" y="4657342"/>
            <a:ext cx="483749" cy="70516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698688" y="4716177"/>
            <a:ext cx="2711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Charge flow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 Match line voltage drop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8348444" y="545833"/>
            <a:ext cx="2919081" cy="2620787"/>
            <a:chOff x="9358460" y="542911"/>
            <a:chExt cx="2242892" cy="21363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19291" y="542911"/>
              <a:ext cx="1682061" cy="2072414"/>
            </a:xfrm>
            <a:prstGeom prst="rect">
              <a:avLst/>
            </a:prstGeom>
          </p:spPr>
        </p:pic>
        <p:grpSp>
          <p:nvGrpSpPr>
            <p:cNvPr id="37" name="Group 36"/>
            <p:cNvGrpSpPr/>
            <p:nvPr/>
          </p:nvGrpSpPr>
          <p:grpSpPr>
            <a:xfrm>
              <a:off x="9358460" y="2365302"/>
              <a:ext cx="1050159" cy="313932"/>
              <a:chOff x="9358460" y="2365302"/>
              <a:chExt cx="1050159" cy="31393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9358460" y="2365302"/>
                <a:ext cx="1050159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dirty="0" smtClean="0"/>
                  <a:t>Evaluation</a:t>
                </a:r>
                <a:endParaRPr lang="en-US" sz="1600" dirty="0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9443779" y="2398071"/>
                <a:ext cx="6361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8302820" y="3027304"/>
            <a:ext cx="1237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Discharge before</a:t>
            </a:r>
          </a:p>
          <a:p>
            <a:r>
              <a:rPr lang="en-US" sz="1200" dirty="0" smtClean="0"/>
              <a:t>evaluation starts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0647819" y="1150447"/>
            <a:ext cx="86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Stored value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598043" y="1190925"/>
            <a:ext cx="1994573" cy="571867"/>
          </a:xfrm>
          <a:prstGeom prst="roundRect">
            <a:avLst>
              <a:gd name="adj" fmla="val 49939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541765" y="55375"/>
            <a:ext cx="1936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Compared pattern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(sequenced read)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479280" y="667337"/>
            <a:ext cx="0" cy="1260000"/>
          </a:xfrm>
          <a:prstGeom prst="straightConnector1">
            <a:avLst/>
          </a:prstGeom>
          <a:ln w="412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463206" y="1934564"/>
            <a:ext cx="252000" cy="8559"/>
          </a:xfrm>
          <a:prstGeom prst="straightConnector1">
            <a:avLst/>
          </a:prstGeom>
          <a:ln w="41275">
            <a:solidFill>
              <a:schemeClr val="accent6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595329" y="2320381"/>
            <a:ext cx="152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Parasitic capacitance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71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44444E-6 L -0.01106 -4.44444E-6 C -0.01614 -4.44444E-6 -0.02213 0.05047 -0.02213 0.09144 L -0.02213 0.18311 " pathEditMode="relative" rAng="0" ptsTypes="AAAA">
                                      <p:cBhvr>
                                        <p:cTn id="5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7" y="9144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15" grpId="0"/>
      <p:bldP spid="16" grpId="0"/>
      <p:bldP spid="21" grpId="0"/>
      <p:bldP spid="18" grpId="0"/>
      <p:bldP spid="26" grpId="0" animBg="1"/>
      <p:bldP spid="26" grpId="1" animBg="1"/>
      <p:bldP spid="29" grpId="0"/>
      <p:bldP spid="30" grpId="0" animBg="1"/>
      <p:bldP spid="30" grpId="1" animBg="1"/>
      <p:bldP spid="32" grpId="0"/>
      <p:bldP spid="9" grpId="0"/>
      <p:bldP spid="10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683" y="228600"/>
            <a:ext cx="11541716" cy="685800"/>
          </a:xfrm>
        </p:spPr>
        <p:txBody>
          <a:bodyPr/>
          <a:lstStyle/>
          <a:p>
            <a:r>
              <a:rPr lang="en-US" dirty="0" smtClean="0"/>
              <a:t>Architecture: Encoding DNA Bases and Counting Mismatches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360" y="1010047"/>
            <a:ext cx="10754640" cy="666353"/>
          </a:xfrm>
        </p:spPr>
        <p:txBody>
          <a:bodyPr/>
          <a:lstStyle/>
          <a:p>
            <a:r>
              <a:rPr lang="en-US" dirty="0" smtClean="0"/>
              <a:t>One-hot encoding: 4 DNA bases </a:t>
            </a:r>
            <a:r>
              <a:rPr lang="en-US" dirty="0" smtClean="0">
                <a:sym typeface="Wingdings" panose="05000000000000000000" pitchFamily="2" charset="2"/>
              </a:rPr>
              <a:t> 4 bit cells per base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58200" y="2983833"/>
            <a:ext cx="3284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solidFill>
                  <a:schemeClr val="accent1"/>
                </a:solidFill>
              </a:rPr>
              <a:t>Match Line Voltage Level</a:t>
            </a:r>
            <a:endParaRPr lang="en-US" sz="2400" u="sng" dirty="0">
              <a:solidFill>
                <a:schemeClr val="accent1"/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495300" y="5191246"/>
            <a:ext cx="6705600" cy="7035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15 DNA </a:t>
            </a:r>
            <a:r>
              <a:rPr lang="en-US" sz="2400" dirty="0" smtClean="0"/>
              <a:t>bases (60 bit cells) share a Match Line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106" t="13752" r="2026" b="3892"/>
          <a:stretch/>
        </p:blipFill>
        <p:spPr>
          <a:xfrm>
            <a:off x="233724" y="1752600"/>
            <a:ext cx="7252926" cy="32997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197852" y="2529729"/>
            <a:ext cx="820165" cy="6432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Match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Line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438" y="3509722"/>
            <a:ext cx="4749961" cy="2849588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cxnSp>
        <p:nvCxnSpPr>
          <p:cNvPr id="18" name="Straight Arrow Connector 17"/>
          <p:cNvCxnSpPr/>
          <p:nvPr/>
        </p:nvCxnSpPr>
        <p:spPr>
          <a:xfrm>
            <a:off x="7958636" y="3070585"/>
            <a:ext cx="237130" cy="326145"/>
          </a:xfrm>
          <a:prstGeom prst="straightConnector1">
            <a:avLst/>
          </a:prstGeom>
          <a:ln w="25400">
            <a:solidFill>
              <a:srgbClr val="00B0F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176463" y="2519743"/>
            <a:ext cx="900738" cy="64325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586944">
            <a:off x="9891667" y="3627158"/>
            <a:ext cx="1640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E41F1F"/>
                </a:solidFill>
              </a:rPr>
              <a:t>0</a:t>
            </a:r>
            <a:r>
              <a:rPr lang="en-US" sz="2000" b="1" dirty="0" smtClean="0">
                <a:solidFill>
                  <a:srgbClr val="E41F1F"/>
                </a:solidFill>
              </a:rPr>
              <a:t> mismatches</a:t>
            </a:r>
            <a:endParaRPr lang="en-US" sz="2000" b="1" dirty="0">
              <a:solidFill>
                <a:srgbClr val="E41F1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611402">
            <a:off x="8703078" y="5563673"/>
            <a:ext cx="1770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A6A849"/>
                </a:solidFill>
              </a:rPr>
              <a:t>15 mismatches</a:t>
            </a:r>
            <a:endParaRPr lang="en-US" sz="2000" b="1" dirty="0">
              <a:solidFill>
                <a:srgbClr val="A6A84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8" b="89937" l="10000" r="764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3400" y="1722471"/>
            <a:ext cx="588028" cy="4155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00" b="92750" l="5000" r="99000">
                        <a14:foregroundMark x1="11000" y1="26750" x2="91500" y2="2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28436" y="1796826"/>
            <a:ext cx="319556" cy="2753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9833" y="2647070"/>
            <a:ext cx="286891" cy="4923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4002" y="2632136"/>
            <a:ext cx="286891" cy="492338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6629400" y="3112282"/>
            <a:ext cx="1143000" cy="0"/>
          </a:xfrm>
          <a:prstGeom prst="line">
            <a:avLst/>
          </a:prstGeom>
          <a:ln w="2667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80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07407E-6 L -0.01875 4.07407E-6 C -0.02709 4.07407E-6 -0.03659 0.04953 -0.03659 0.09004 L -0.03659 0.18078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6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 animBg="1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31552</TotalTime>
  <Words>1499</Words>
  <Application>Microsoft Office PowerPoint</Application>
  <PresentationFormat>Widescreen</PresentationFormat>
  <Paragraphs>306</Paragraphs>
  <Slides>18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 Math</vt:lpstr>
      <vt:lpstr>Helvetica</vt:lpstr>
      <vt:lpstr>Palatino</vt:lpstr>
      <vt:lpstr>Times New Roman</vt:lpstr>
      <vt:lpstr>Wingdings</vt:lpstr>
      <vt:lpstr>Office Theme</vt:lpstr>
      <vt:lpstr>Document</vt:lpstr>
      <vt:lpstr>RASSA: Resistive Pre-Alignment Accelerator for Approximate DNA Long Read Mapping</vt:lpstr>
      <vt:lpstr>Motivation: Faster Genome Assembly</vt:lpstr>
      <vt:lpstr>Why Bioinformatics Requires Acceleration?</vt:lpstr>
      <vt:lpstr>Problem: Long DNA Read Mapping</vt:lpstr>
      <vt:lpstr>Problem: 3rd Generation of Sequencing Technologies</vt:lpstr>
      <vt:lpstr>Our Approach For Mapping Long Reads</vt:lpstr>
      <vt:lpstr>So What’s New? Memristors</vt:lpstr>
      <vt:lpstr>Architecture: The Basic 1Bit Cell</vt:lpstr>
      <vt:lpstr>Architecture: Encoding DNA Bases and Counting Mismatches</vt:lpstr>
      <vt:lpstr>Architecture: Full Chip Design</vt:lpstr>
      <vt:lpstr>How it Works?</vt:lpstr>
      <vt:lpstr>How it Works?</vt:lpstr>
      <vt:lpstr>How it Works?</vt:lpstr>
      <vt:lpstr>Full Chip Parameters</vt:lpstr>
      <vt:lpstr>Evaluation 1: Comparison with Read Mapping Tool</vt:lpstr>
      <vt:lpstr>Evaluation 2: Comparison with FPGA</vt:lpstr>
      <vt:lpstr>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leonid.yavits</dc:creator>
  <cp:keywords>CTPClassification=CTP_NT</cp:keywords>
  <cp:lastModifiedBy>Roman Kaplan</cp:lastModifiedBy>
  <cp:revision>1595</cp:revision>
  <dcterms:created xsi:type="dcterms:W3CDTF">2016-02-24T17:09:26Z</dcterms:created>
  <dcterms:modified xsi:type="dcterms:W3CDTF">2019-02-16T19:42:52Z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eee32eb4-549b-40da-96bc-84455e143b5e</vt:lpwstr>
  </property>
  <property fmtid="{D5CDD505-2E9C-101B-9397-08002B2CF9AE}" pid="3" name="CTP_TimeStamp">
    <vt:lpwstr>2018-10-04 10:48:36Z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