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402" r:id="rId3"/>
    <p:sldId id="421" r:id="rId4"/>
    <p:sldId id="422" r:id="rId5"/>
    <p:sldId id="419" r:id="rId6"/>
    <p:sldId id="299" r:id="rId7"/>
    <p:sldId id="417" r:id="rId8"/>
    <p:sldId id="425" r:id="rId9"/>
    <p:sldId id="332" r:id="rId10"/>
    <p:sldId id="409" r:id="rId11"/>
    <p:sldId id="426" r:id="rId12"/>
    <p:sldId id="423" r:id="rId13"/>
    <p:sldId id="416" r:id="rId14"/>
    <p:sldId id="412" r:id="rId15"/>
    <p:sldId id="411" r:id="rId16"/>
    <p:sldId id="414" r:id="rId17"/>
    <p:sldId id="399" r:id="rId18"/>
    <p:sldId id="400" r:id="rId19"/>
    <p:sldId id="389" r:id="rId20"/>
    <p:sldId id="427" r:id="rId21"/>
    <p:sldId id="395" r:id="rId22"/>
    <p:sldId id="4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00"/>
    <a:srgbClr val="00006A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87324" autoAdjust="0"/>
  </p:normalViewPr>
  <p:slideViewPr>
    <p:cSldViewPr snapToGrid="0">
      <p:cViewPr varScale="1">
        <p:scale>
          <a:sx n="88" d="100"/>
          <a:sy n="88" d="100"/>
        </p:scale>
        <p:origin x="64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A3A2-5A32-4B17-BC9C-A72FEB30152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79E2-A70E-4865-8D6C-2EF3642FB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algorithmic</a:t>
            </a:r>
            <a:r>
              <a:rPr lang="en-US" baseline="0" dirty="0" smtClean="0"/>
              <a:t>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same fixed-length reads that you get out of your sequencing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simplicity I’m</a:t>
            </a:r>
            <a:r>
              <a:rPr lang="en-US" baseline="0" dirty="0" smtClean="0"/>
              <a:t> illustrating alignment with DNA</a:t>
            </a:r>
          </a:p>
          <a:p>
            <a:endParaRPr lang="en-US" baseline="0" dirty="0" smtClean="0"/>
          </a:p>
          <a:p>
            <a:r>
              <a:rPr lang="en-US" dirty="0" smtClean="0"/>
              <a:t>Each cell remembers</a:t>
            </a:r>
            <a:r>
              <a:rPr lang="en-US" baseline="0" dirty="0" smtClean="0"/>
              <a:t> the neighbor it used to compute its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seed hit location as an anchor to know where to end the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showing a subset of the results here for</a:t>
            </a:r>
            <a:r>
              <a:rPr lang="en-US" baseline="0" dirty="0" smtClean="0"/>
              <a:t> legibility and so we can see the data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</a:t>
            </a:r>
            <a:r>
              <a:rPr lang="en-US" dirty="0" err="1" smtClean="0"/>
              <a:t>Traceback</a:t>
            </a:r>
            <a:r>
              <a:rPr lang="en-US" baseline="0" dirty="0" smtClean="0"/>
              <a:t> always matches the optimal </a:t>
            </a:r>
            <a:r>
              <a:rPr lang="en-US" baseline="0" dirty="0" err="1" smtClean="0"/>
              <a:t>traceback</a:t>
            </a:r>
            <a:r>
              <a:rPr lang="en-US" baseline="0" dirty="0" smtClean="0"/>
              <a:t>, but just </a:t>
            </a:r>
            <a:r>
              <a:rPr lang="en-US" baseline="0" dirty="0" err="1" smtClean="0"/>
              <a:t>termintes</a:t>
            </a:r>
            <a:r>
              <a:rPr lang="en-US" baseline="0" dirty="0" smtClean="0"/>
              <a:t> too early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not just 1 substitution</a:t>
            </a:r>
            <a:r>
              <a:rPr lang="en-US" baseline="0" dirty="0" smtClean="0"/>
              <a:t> matrix, so we can’t hard-code the matrix in our hardware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879E2-A70E-4865-8D6C-2EF3642FB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B1EF-0D27-46D4-A7CA-C6EBAB3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3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IMPACT: Interval-based </a:t>
            </a:r>
            <a:r>
              <a:rPr lang="en-US" dirty="0" err="1" smtClean="0"/>
              <a:t>Multipass</a:t>
            </a:r>
            <a:r>
              <a:rPr lang="en-US" dirty="0" smtClean="0"/>
              <a:t> Proteomic Alignment with Constant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Sahand</a:t>
            </a:r>
            <a:r>
              <a:rPr lang="en-US" dirty="0" smtClean="0"/>
              <a:t> </a:t>
            </a:r>
            <a:r>
              <a:rPr lang="en-US" dirty="0" err="1" smtClean="0"/>
              <a:t>Kashani</a:t>
            </a:r>
            <a:r>
              <a:rPr lang="en-US" dirty="0" smtClean="0"/>
              <a:t>, Stuart </a:t>
            </a:r>
            <a:r>
              <a:rPr lang="en-US" dirty="0" err="1" smtClean="0"/>
              <a:t>Byma</a:t>
            </a:r>
            <a:r>
              <a:rPr lang="en-US" dirty="0" smtClean="0"/>
              <a:t>, James </a:t>
            </a:r>
            <a:r>
              <a:rPr lang="en-US" dirty="0" err="1" smtClean="0"/>
              <a:t>Larus</a:t>
            </a:r>
            <a:endParaRPr lang="en-US" dirty="0" smtClean="0"/>
          </a:p>
          <a:p>
            <a:r>
              <a:rPr lang="en-US" dirty="0" smtClean="0"/>
              <a:t>2019/02/16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5166670"/>
            <a:ext cx="3930650" cy="1048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4890821"/>
            <a:ext cx="3111500" cy="15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GACT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Developed 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DNA</a:t>
                </a:r>
                <a:r>
                  <a:rPr lang="en-US" dirty="0" smtClean="0"/>
                  <a:t> long read assembly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Heuristic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But finds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optimal</a:t>
                </a:r>
                <a:r>
                  <a:rPr lang="en-US" dirty="0" smtClean="0"/>
                  <a:t> extensions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≥(320, 120)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Open questions</a:t>
                </a:r>
                <a:endParaRPr lang="en-US" dirty="0"/>
              </a:p>
              <a:p>
                <a:pPr lvl="1"/>
                <a:r>
                  <a:rPr lang="en-US" dirty="0" smtClean="0"/>
                  <a:t>Can GACT be adapted to obtain optimal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protein</a:t>
                </a:r>
                <a:r>
                  <a:rPr lang="en-US" dirty="0" smtClean="0"/>
                  <a:t> extensions?</a:t>
                </a:r>
              </a:p>
              <a:p>
                <a:pPr lvl="1"/>
                <a:r>
                  <a:rPr lang="en-US" dirty="0" smtClean="0"/>
                  <a:t>Are </a:t>
                </a:r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applicable to other datasets?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(optimal vs. heuristic sequence alignment)</a:t>
            </a:r>
            <a:endParaRPr lang="en-US" dirty="0"/>
          </a:p>
          <a:p>
            <a:r>
              <a:rPr lang="en-US" dirty="0" smtClean="0"/>
              <a:t>Hardware-friendly heuristic alignment for </a:t>
            </a:r>
            <a:r>
              <a:rPr lang="en-US" dirty="0" smtClean="0">
                <a:solidFill>
                  <a:srgbClr val="FF0000"/>
                </a:solidFill>
              </a:rPr>
              <a:t>DNA</a:t>
            </a:r>
            <a:r>
              <a:rPr lang="en-US" dirty="0" smtClean="0"/>
              <a:t> sequences [1]</a:t>
            </a:r>
          </a:p>
          <a:p>
            <a:r>
              <a:rPr lang="en-US" dirty="0" smtClean="0"/>
              <a:t>Adapting hardware-friendly heuristic alignment to </a:t>
            </a:r>
            <a:r>
              <a:rPr lang="en-US" dirty="0" smtClean="0">
                <a:solidFill>
                  <a:srgbClr val="FF0000"/>
                </a:solidFill>
              </a:rPr>
              <a:t>protein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Challenges around protein characteristics</a:t>
            </a:r>
          </a:p>
          <a:p>
            <a:pPr lvl="1"/>
            <a:r>
              <a:rPr lang="en-US" dirty="0" smtClean="0"/>
              <a:t>Algorithmic alignment improvements</a:t>
            </a:r>
          </a:p>
          <a:p>
            <a:pPr lvl="1"/>
            <a:r>
              <a:rPr lang="en-US" dirty="0" smtClean="0"/>
              <a:t>Quality of results &amp; discussion</a:t>
            </a:r>
            <a:endParaRPr lang="en-US" dirty="0"/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753810"/>
            <a:ext cx="941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[1] 	Darwin</a:t>
            </a:r>
            <a:r>
              <a:rPr lang="en-US" dirty="0"/>
              <a:t>: A Genomics Co-processor Provides Up to </a:t>
            </a:r>
            <a:r>
              <a:rPr lang="en-US" dirty="0" smtClean="0"/>
              <a:t>15,000x </a:t>
            </a:r>
            <a:r>
              <a:rPr lang="en-US" dirty="0"/>
              <a:t>Acceleration on Long Read </a:t>
            </a:r>
            <a:r>
              <a:rPr lang="en-US" dirty="0" smtClean="0"/>
              <a:t>Assembly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 err="1"/>
              <a:t>Turakhia</a:t>
            </a:r>
            <a:r>
              <a:rPr lang="en-US" dirty="0"/>
              <a:t>, </a:t>
            </a:r>
            <a:r>
              <a:rPr lang="en-US" dirty="0" err="1"/>
              <a:t>Bejerano</a:t>
            </a:r>
            <a:r>
              <a:rPr lang="en-US" dirty="0"/>
              <a:t>, </a:t>
            </a:r>
            <a:r>
              <a:rPr lang="en-US" dirty="0" smtClean="0"/>
              <a:t>Dally], ASPLOS’18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99" y="2081227"/>
            <a:ext cx="7556715" cy="354668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 exploration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8199" y="1570944"/>
                <a:ext cx="5900058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DNA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Better alignments by increasing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only /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/>
                  <a:t> only / both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Proteins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250K </a:t>
                </a:r>
                <a:r>
                  <a:rPr lang="en-US" sz="2000" dirty="0" smtClean="0"/>
                  <a:t>alignments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32 – 480</m:t>
                    </m:r>
                  </m:oMath>
                </a14:m>
                <a:endParaRPr lang="en-US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10% – 90%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Never reach 100% optimal alignments</a:t>
                </a: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QoR</a:t>
                </a:r>
                <a:r>
                  <a:rPr lang="en-US" sz="2000" dirty="0" smtClean="0"/>
                  <a:t> decreases with high overlap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70944"/>
                <a:ext cx="5900058" cy="3847207"/>
              </a:xfrm>
              <a:prstGeom prst="rect">
                <a:avLst/>
              </a:prstGeom>
              <a:blipFill>
                <a:blip r:embed="rId4"/>
                <a:stretch>
                  <a:fillRect l="-1343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9231086" y="2667000"/>
            <a:ext cx="2318659" cy="12518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GACT behavior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Obtains optimal alignment</a:t>
            </a:r>
          </a:p>
          <a:p>
            <a:endParaRPr lang="en-US" dirty="0"/>
          </a:p>
          <a:p>
            <a:r>
              <a:rPr lang="en-US" dirty="0" smtClean="0"/>
              <a:t>Premature </a:t>
            </a:r>
            <a:r>
              <a:rPr lang="en-US" dirty="0" err="1" smtClean="0"/>
              <a:t>traceback</a:t>
            </a:r>
            <a:r>
              <a:rPr lang="en-US" dirty="0" smtClean="0"/>
              <a:t> termination</a:t>
            </a:r>
          </a:p>
          <a:p>
            <a:pPr lvl="1"/>
            <a:r>
              <a:rPr lang="en-US" dirty="0" smtClean="0"/>
              <a:t>Sensitivity to GACT’s placement of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tile</a:t>
            </a:r>
          </a:p>
          <a:p>
            <a:pPr lvl="1"/>
            <a:endParaRPr lang="en-US" dirty="0"/>
          </a:p>
          <a:p>
            <a:r>
              <a:rPr lang="en-US" dirty="0" err="1" smtClean="0"/>
              <a:t>Traceback</a:t>
            </a:r>
            <a:r>
              <a:rPr lang="en-US" dirty="0" smtClean="0"/>
              <a:t> divergence</a:t>
            </a:r>
          </a:p>
          <a:p>
            <a:pPr lvl="1"/>
            <a:r>
              <a:rPr lang="en-US" dirty="0" err="1" smtClean="0"/>
              <a:t>Traceback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  <a:r>
              <a:rPr lang="en-US" dirty="0" smtClean="0"/>
              <a:t> tile drives placement of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tile</a:t>
            </a:r>
          </a:p>
          <a:p>
            <a:pPr lvl="1"/>
            <a:r>
              <a:rPr lang="en-US" dirty="0" smtClean="0"/>
              <a:t>Erroneous </a:t>
            </a:r>
            <a:r>
              <a:rPr lang="en-US" dirty="0" err="1" smtClean="0"/>
              <a:t>traceback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  <a:r>
              <a:rPr lang="en-US" dirty="0" smtClean="0"/>
              <a:t> tile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tile will be misplaced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4286"/>
            <a:ext cx="5824175" cy="5167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Premature </a:t>
            </a:r>
            <a:r>
              <a:rPr lang="en-US" dirty="0" err="1" smtClean="0"/>
              <a:t>traceback</a:t>
            </a:r>
            <a:r>
              <a:rPr lang="en-US" dirty="0" smtClean="0"/>
              <a:t> termination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540617" cy="4351338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en-US" sz="2400" dirty="0" smtClean="0"/>
                  <a:t>Proteins are sensitive to tile placement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en-US" sz="2400" dirty="0" smtClean="0"/>
                  <a:t>More </a:t>
                </a:r>
                <a:r>
                  <a:rPr lang="en-US" sz="2400" dirty="0"/>
                  <a:t>tile </a:t>
                </a:r>
                <a:r>
                  <a:rPr lang="en-US" sz="2400" dirty="0" smtClean="0"/>
                  <a:t>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better alignment</a:t>
                </a:r>
              </a:p>
              <a:p>
                <a:r>
                  <a:rPr lang="en-US" sz="2400" b="0" dirty="0" smtClean="0"/>
                  <a:t>Occasionally results in worse alignments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540617" cy="4351338"/>
              </a:xfrm>
              <a:blipFill>
                <a:blip r:embed="rId3"/>
                <a:stretch>
                  <a:fillRect l="-143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4287"/>
            <a:ext cx="5824175" cy="51673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65343" y="1625570"/>
                <a:ext cx="1957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)=(32, 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343" y="1625570"/>
                <a:ext cx="1957074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65343" y="1625311"/>
                <a:ext cx="1957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)=(32, 7)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343" y="1625311"/>
                <a:ext cx="1957074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821368" y="1462252"/>
            <a:ext cx="733318" cy="7485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825"/>
          <a:stretch/>
        </p:blipFill>
        <p:spPr>
          <a:xfrm>
            <a:off x="7820797" y="1284283"/>
            <a:ext cx="4148773" cy="5167314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6928760" y="2101154"/>
            <a:ext cx="1034622" cy="4255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7188027" y="1284284"/>
            <a:ext cx="1226768" cy="177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129318" y="2504141"/>
            <a:ext cx="1348305" cy="221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vs. protein </a:t>
            </a:r>
            <a:r>
              <a:rPr lang="en-US" dirty="0"/>
              <a:t>s</a:t>
            </a:r>
            <a:r>
              <a:rPr lang="en-US" dirty="0" smtClean="0"/>
              <a:t>ubstitution matrices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91" y="1407319"/>
            <a:ext cx="6036820" cy="490061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1"/>
              <p:cNvSpPr txBox="1">
                <a:spLocks/>
              </p:cNvSpPr>
              <p:nvPr/>
            </p:nvSpPr>
            <p:spPr>
              <a:xfrm>
                <a:off x="839788" y="1952625"/>
                <a:ext cx="5157787" cy="368458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DNA</a:t>
                </a:r>
                <a:endParaRPr lang="en-US" sz="2000" dirty="0"/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</a:rPr>
                  <a:t>Homo</a:t>
                </a:r>
                <a:r>
                  <a:rPr lang="en-US" sz="2000" dirty="0" smtClean="0"/>
                  <a:t>geneous matrix</a:t>
                </a:r>
              </a:p>
              <a:p>
                <a:pPr lvl="2"/>
                <a:r>
                  <a:rPr lang="en-US" sz="1600" dirty="0" smtClean="0"/>
                  <a:t>E.g. +2 for matches</a:t>
                </a:r>
              </a:p>
              <a:p>
                <a:pPr lvl="2"/>
                <a:r>
                  <a:rPr lang="en-US" sz="1600" dirty="0" smtClean="0"/>
                  <a:t>E.g.  -1 for mismatches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Proteins</a:t>
                </a:r>
                <a:endParaRPr lang="en-US" sz="2400" dirty="0"/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</a:rPr>
                  <a:t>Hetero</a:t>
                </a:r>
                <a:r>
                  <a:rPr lang="en-US" sz="2000" dirty="0" smtClean="0"/>
                  <a:t>geneous matrix</a:t>
                </a:r>
                <a:endParaRPr lang="en-US" sz="2000" dirty="0"/>
              </a:p>
              <a:p>
                <a:pPr lvl="2">
                  <a:tabLst>
                    <a:tab pos="1714500" algn="l"/>
                    <a:tab pos="2800350" algn="l"/>
                  </a:tabLst>
                </a:pPr>
                <a:r>
                  <a:rPr lang="en-US" sz="1600" dirty="0"/>
                  <a:t>All 	matches 	weigh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600" dirty="0"/>
              </a:p>
              <a:p>
                <a:pPr lvl="2">
                  <a:tabLst>
                    <a:tab pos="1714500" algn="l"/>
                    <a:tab pos="2800350" algn="l"/>
                  </a:tabLst>
                </a:pPr>
                <a:r>
                  <a:rPr lang="en-US" sz="1600" dirty="0"/>
                  <a:t>Some 	mismatches 	weigh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600" dirty="0"/>
              </a:p>
              <a:p>
                <a:pPr lvl="1">
                  <a:tabLst>
                    <a:tab pos="1714500" algn="l"/>
                    <a:tab pos="2800350" algn="l"/>
                  </a:tabLst>
                </a:pPr>
                <a:endParaRPr lang="en-US" sz="2000" dirty="0"/>
              </a:p>
              <a:p>
                <a:pPr lvl="1">
                  <a:tabLst>
                    <a:tab pos="1714500" algn="l"/>
                    <a:tab pos="2800350" algn="l"/>
                  </a:tabLst>
                </a:pPr>
                <a:r>
                  <a:rPr lang="en-US" sz="2000" dirty="0"/>
                  <a:t>High magnitude variations</a:t>
                </a:r>
              </a:p>
              <a:p>
                <a:pPr lvl="2">
                  <a:tabLst>
                    <a:tab pos="1714500" algn="l"/>
                    <a:tab pos="2800350" algn="l"/>
                  </a:tabLst>
                </a:pPr>
                <a:r>
                  <a:rPr lang="en-US" sz="1600" dirty="0"/>
                  <a:t>Some amino-acid pairs weigh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&gt;5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600" dirty="0"/>
                  <a:t> others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11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1952625"/>
                <a:ext cx="5157787" cy="3684588"/>
              </a:xfrm>
              <a:prstGeom prst="rect">
                <a:avLst/>
              </a:prstGeom>
              <a:blipFill>
                <a:blip r:embed="rId3"/>
                <a:stretch>
                  <a:fillRect l="-1418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20499"/>
              </p:ext>
            </p:extLst>
          </p:nvPr>
        </p:nvGraphicFramePr>
        <p:xfrm>
          <a:off x="4038600" y="1407319"/>
          <a:ext cx="1704770" cy="1704770"/>
        </p:xfrm>
        <a:graphic>
          <a:graphicData uri="http://schemas.openxmlformats.org/drawingml/2006/table">
            <a:tbl>
              <a:tblPr/>
              <a:tblGrid>
                <a:gridCol w="340954">
                  <a:extLst>
                    <a:ext uri="{9D8B030D-6E8A-4147-A177-3AD203B41FA5}">
                      <a16:colId xmlns:a16="http://schemas.microsoft.com/office/drawing/2014/main" val="994783648"/>
                    </a:ext>
                  </a:extLst>
                </a:gridCol>
                <a:gridCol w="340954">
                  <a:extLst>
                    <a:ext uri="{9D8B030D-6E8A-4147-A177-3AD203B41FA5}">
                      <a16:colId xmlns:a16="http://schemas.microsoft.com/office/drawing/2014/main" val="3851844897"/>
                    </a:ext>
                  </a:extLst>
                </a:gridCol>
                <a:gridCol w="340954">
                  <a:extLst>
                    <a:ext uri="{9D8B030D-6E8A-4147-A177-3AD203B41FA5}">
                      <a16:colId xmlns:a16="http://schemas.microsoft.com/office/drawing/2014/main" val="1907001218"/>
                    </a:ext>
                  </a:extLst>
                </a:gridCol>
                <a:gridCol w="340954">
                  <a:extLst>
                    <a:ext uri="{9D8B030D-6E8A-4147-A177-3AD203B41FA5}">
                      <a16:colId xmlns:a16="http://schemas.microsoft.com/office/drawing/2014/main" val="841445131"/>
                    </a:ext>
                  </a:extLst>
                </a:gridCol>
                <a:gridCol w="340954">
                  <a:extLst>
                    <a:ext uri="{9D8B030D-6E8A-4147-A177-3AD203B41FA5}">
                      <a16:colId xmlns:a16="http://schemas.microsoft.com/office/drawing/2014/main" val="1137361623"/>
                    </a:ext>
                  </a:extLst>
                </a:gridCol>
              </a:tblGrid>
              <a:tr h="340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21085"/>
                  </a:ext>
                </a:extLst>
              </a:tr>
              <a:tr h="340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55290"/>
                  </a:ext>
                </a:extLst>
              </a:tr>
              <a:tr h="340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78971"/>
                  </a:ext>
                </a:extLst>
              </a:tr>
              <a:tr h="340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9420"/>
                  </a:ext>
                </a:extLst>
              </a:tr>
              <a:tr h="3409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8524" marR="8524" marT="8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GACT hardware resource requirements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2392816"/>
            <a:ext cx="5157787" cy="823912"/>
          </a:xfrm>
        </p:spPr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39788" y="3216728"/>
            <a:ext cx="5157787" cy="27892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Homo</a:t>
            </a:r>
            <a:r>
              <a:rPr lang="en-US" sz="2200" dirty="0" smtClean="0"/>
              <a:t>geneous substitution matrix</a:t>
            </a:r>
          </a:p>
          <a:p>
            <a:r>
              <a:rPr lang="en-US" sz="2200" dirty="0" smtClean="0"/>
              <a:t>PE hardware resources</a:t>
            </a:r>
          </a:p>
          <a:p>
            <a:pPr lvl="1"/>
            <a:r>
              <a:rPr lang="en-US" sz="2000" dirty="0" smtClean="0"/>
              <a:t>1 comparator, 2 registers, 1 multiplexor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 smtClean="0">
                <a:sym typeface="Wingdings" panose="05000000000000000000" pitchFamily="2" charset="2"/>
              </a:rPr>
              <a:t> Large number of PEs can fit on a device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 smtClean="0">
                <a:sym typeface="Wingdings" panose="05000000000000000000" pitchFamily="2" charset="2"/>
              </a:rPr>
              <a:t> Increased GACT alignment throughput</a:t>
            </a:r>
            <a:endParaRPr lang="en-US" sz="220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172200" y="2392816"/>
            <a:ext cx="5183188" cy="823912"/>
          </a:xfrm>
        </p:spPr>
        <p:txBody>
          <a:bodyPr/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3216728"/>
                <a:ext cx="5619751" cy="27892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Hetero</a:t>
                </a:r>
                <a:r>
                  <a:rPr lang="en-US" sz="2200" dirty="0" smtClean="0"/>
                  <a:t>geneous substitution matrix</a:t>
                </a:r>
              </a:p>
              <a:p>
                <a:pPr>
                  <a:tabLst>
                    <a:tab pos="1714500" algn="l"/>
                    <a:tab pos="2800350" algn="l"/>
                  </a:tabLst>
                </a:pPr>
                <a:r>
                  <a:rPr lang="en-US" sz="2200" dirty="0" smtClean="0"/>
                  <a:t>PE hardware resources</a:t>
                </a:r>
                <a:endParaRPr lang="en-US" sz="2200" dirty="0"/>
              </a:p>
              <a:p>
                <a:pPr lvl="1">
                  <a:tabLst>
                    <a:tab pos="1714500" algn="l"/>
                    <a:tab pos="2800350" algn="l"/>
                  </a:tabLst>
                </a:pPr>
                <a:r>
                  <a:rPr lang="en-US" sz="2000" dirty="0" smtClean="0"/>
                  <a:t>1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on-chip memory </a:t>
                </a:r>
                <a:r>
                  <a:rPr lang="en-US" sz="2000" dirty="0" smtClean="0"/>
                  <a:t>to 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20×20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matrix</a:t>
                </a:r>
              </a:p>
              <a:p>
                <a:pPr marL="0" indent="0">
                  <a:buNone/>
                  <a:tabLst>
                    <a:tab pos="1714500" algn="l"/>
                    <a:tab pos="2800350" algn="l"/>
                  </a:tabLst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  <a:tabLst>
                    <a:tab pos="1714500" algn="l"/>
                    <a:tab pos="2800350" algn="l"/>
                  </a:tabLst>
                </a:pPr>
                <a:r>
                  <a:rPr lang="en-US" sz="2200" dirty="0" smtClean="0">
                    <a:sym typeface="Wingdings" panose="05000000000000000000" pitchFamily="2" charset="2"/>
                  </a:rPr>
                  <a:t> Limits number of PEs that can fit on a device</a:t>
                </a:r>
              </a:p>
              <a:p>
                <a:pPr>
                  <a:buFont typeface="Wingdings" panose="05000000000000000000" pitchFamily="2" charset="2"/>
                  <a:buChar char="à"/>
                  <a:tabLst>
                    <a:tab pos="1714500" algn="l"/>
                    <a:tab pos="2800350" algn="l"/>
                  </a:tabLst>
                </a:pPr>
                <a:r>
                  <a:rPr lang="en-US" sz="2200" dirty="0" smtClean="0">
                    <a:sym typeface="Wingdings" panose="05000000000000000000" pitchFamily="2" charset="2"/>
                  </a:rPr>
                  <a:t> Decreased GACT alignment throughput</a:t>
                </a:r>
                <a:endParaRPr lang="en-US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3216728"/>
                <a:ext cx="5619751" cy="2789238"/>
              </a:xfrm>
              <a:blipFill>
                <a:blip r:embed="rId3"/>
                <a:stretch>
                  <a:fillRect l="-1193" t="-2845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199" y="1571467"/>
            <a:ext cx="1078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GACT can be efficiently implemented as a systolic array of Processing Elements (PE)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PE </a:t>
            </a:r>
            <a:r>
              <a:rPr lang="en-US" sz="2400" dirty="0" smtClean="0"/>
              <a:t>handles </a:t>
            </a:r>
            <a:r>
              <a:rPr lang="en-US" sz="2400" dirty="0" smtClean="0"/>
              <a:t>1 cell in scoring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2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Traceback</a:t>
            </a:r>
            <a:r>
              <a:rPr lang="en-US" dirty="0" smtClean="0"/>
              <a:t> divergence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1091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Minor </a:t>
                </a:r>
                <a:r>
                  <a:rPr lang="en-US" sz="2400" dirty="0" err="1" smtClean="0"/>
                  <a:t>traceback</a:t>
                </a:r>
                <a:r>
                  <a:rPr lang="en-US" sz="2400" dirty="0" smtClean="0"/>
                  <a:t> error in previous tile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000" dirty="0" smtClean="0"/>
                  <a:t>Large </a:t>
                </a:r>
                <a:r>
                  <a:rPr lang="en-US" sz="2000" dirty="0" err="1" smtClean="0"/>
                  <a:t>traceback</a:t>
                </a:r>
                <a:r>
                  <a:rPr lang="en-US" sz="2000" dirty="0" smtClean="0"/>
                  <a:t> error in current tile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Can solve issue </a:t>
                </a:r>
                <a:r>
                  <a:rPr lang="en-US" sz="2400" dirty="0"/>
                  <a:t>by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Increasing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But </a:t>
                </a:r>
                <a:r>
                  <a:rPr lang="en-US" sz="2000" dirty="0" smtClean="0"/>
                  <a:t>we want to avoid increasing </a:t>
                </a:r>
                <a:r>
                  <a:rPr lang="en-US" sz="2000" dirty="0"/>
                  <a:t>on-chip memory constraints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What we would like</a:t>
                </a:r>
              </a:p>
              <a:p>
                <a:pPr lvl="1"/>
                <a:r>
                  <a:rPr lang="en-US" sz="2000" dirty="0" smtClean="0">
                    <a:sym typeface="Wingdings" panose="05000000000000000000" pitchFamily="2" charset="2"/>
                  </a:rPr>
                  <a:t>Algorithm that can achieve better alignments with small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Quadratically</a:t>
                </a:r>
                <a:r>
                  <a:rPr lang="en-US" sz="2000" dirty="0" smtClean="0"/>
                  <a:t> less resources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10916" cy="4351338"/>
              </a:xfrm>
              <a:blipFill>
                <a:blip r:embed="rId10"/>
                <a:stretch>
                  <a:fillRect l="-143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9117045" y="3482759"/>
            <a:ext cx="307025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903490" y="4032086"/>
            <a:ext cx="1520580" cy="369332"/>
            <a:chOff x="7677858" y="4364593"/>
            <a:chExt cx="1520580" cy="369332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7677858" y="4411425"/>
              <a:ext cx="1520580" cy="301115"/>
            </a:xfrm>
            <a:prstGeom prst="wedgeRoundRectCallout">
              <a:avLst>
                <a:gd name="adj1" fmla="val 29898"/>
                <a:gd name="adj2" fmla="val -9249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80074" y="436459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Tile misplaced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74201" y="1157992"/>
                <a:ext cx="1957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)=(32, 3)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201" y="1157992"/>
                <a:ext cx="1957074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8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02486" y="3155292"/>
            <a:ext cx="2558143" cy="261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the </a:t>
            </a:r>
            <a:r>
              <a:rPr lang="en-US" dirty="0"/>
              <a:t>heuristic –</a:t>
            </a:r>
            <a:br>
              <a:rPr lang="en-US" dirty="0"/>
            </a:br>
            <a:r>
              <a:rPr lang="en-US" dirty="0"/>
              <a:t>Multi-pass </a:t>
            </a:r>
            <a:r>
              <a:rPr lang="en-US" dirty="0" smtClean="0"/>
              <a:t>GACT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0"/>
            <a:ext cx="5838701" cy="631058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20479" y="1825625"/>
            <a:ext cx="607423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</a:t>
            </a:r>
          </a:p>
          <a:p>
            <a:pPr lvl="1"/>
            <a:r>
              <a:rPr lang="en-US" sz="2000" dirty="0" err="1" smtClean="0"/>
              <a:t>Traceback</a:t>
            </a:r>
            <a:r>
              <a:rPr lang="en-US" sz="2000" dirty="0" smtClean="0"/>
              <a:t> drives placement of tiles</a:t>
            </a:r>
          </a:p>
          <a:p>
            <a:pPr lvl="1"/>
            <a:r>
              <a:rPr lang="en-US" sz="2000" dirty="0" smtClean="0"/>
              <a:t>Increase confidence in </a:t>
            </a:r>
            <a:r>
              <a:rPr lang="en-US" sz="2000" dirty="0" smtClean="0">
                <a:solidFill>
                  <a:srgbClr val="FF0000"/>
                </a:solidFill>
              </a:rPr>
              <a:t>previous</a:t>
            </a:r>
            <a:r>
              <a:rPr lang="en-US" sz="2000" dirty="0" smtClean="0"/>
              <a:t> tile’s </a:t>
            </a:r>
            <a:r>
              <a:rPr lang="en-US" sz="2000" dirty="0" err="1" smtClean="0"/>
              <a:t>traceback</a:t>
            </a:r>
            <a:endParaRPr lang="en-US" sz="2000" dirty="0" smtClean="0"/>
          </a:p>
          <a:p>
            <a:pPr lvl="1"/>
            <a:r>
              <a:rPr lang="en-US" sz="2000" dirty="0" smtClean="0"/>
              <a:t>Reduce </a:t>
            </a:r>
            <a:r>
              <a:rPr lang="en-US" sz="2000" dirty="0"/>
              <a:t>probability of </a:t>
            </a:r>
            <a:r>
              <a:rPr lang="en-US" sz="2000" dirty="0" smtClean="0"/>
              <a:t>divergence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current</a:t>
            </a:r>
            <a:r>
              <a:rPr lang="en-US" sz="2000" dirty="0"/>
              <a:t> </a:t>
            </a:r>
            <a:r>
              <a:rPr lang="en-US" sz="2000" dirty="0" smtClean="0"/>
              <a:t>tile</a:t>
            </a:r>
          </a:p>
          <a:p>
            <a:endParaRPr lang="en-US" sz="2000" dirty="0"/>
          </a:p>
          <a:p>
            <a:r>
              <a:rPr lang="en-US" sz="2400" dirty="0" smtClean="0"/>
              <a:t>Multiple </a:t>
            </a:r>
            <a:r>
              <a:rPr lang="en-US" sz="2400" dirty="0"/>
              <a:t>passes over 2 consecutive tiles</a:t>
            </a:r>
          </a:p>
          <a:p>
            <a:pPr lvl="1"/>
            <a:r>
              <a:rPr lang="en-US" sz="2000" dirty="0"/>
              <a:t>Compute tile 1</a:t>
            </a:r>
          </a:p>
          <a:p>
            <a:pPr lvl="1"/>
            <a:r>
              <a:rPr lang="en-US" sz="2000" dirty="0" err="1" smtClean="0"/>
              <a:t>Traceback</a:t>
            </a:r>
            <a:r>
              <a:rPr lang="en-US" sz="2000" dirty="0" smtClean="0"/>
              <a:t> </a:t>
            </a:r>
            <a:r>
              <a:rPr lang="en-US" sz="2000" dirty="0"/>
              <a:t>until border</a:t>
            </a:r>
          </a:p>
          <a:p>
            <a:pPr lvl="1"/>
            <a:r>
              <a:rPr lang="en-US" sz="2000" dirty="0"/>
              <a:t>Compute tentative tile 2</a:t>
            </a:r>
          </a:p>
          <a:p>
            <a:pPr lvl="1"/>
            <a:r>
              <a:rPr lang="en-US" sz="2000" dirty="0" err="1"/>
              <a:t>Recompute</a:t>
            </a:r>
            <a:r>
              <a:rPr lang="en-US" sz="2000" dirty="0"/>
              <a:t> tile </a:t>
            </a:r>
            <a:r>
              <a:rPr lang="en-US" sz="2000" dirty="0" smtClean="0"/>
              <a:t>1 (using elevated overlap region)</a:t>
            </a:r>
            <a:endParaRPr lang="en-US" sz="2000" dirty="0"/>
          </a:p>
          <a:p>
            <a:pPr lvl="1"/>
            <a:r>
              <a:rPr lang="en-US" sz="2000" dirty="0" smtClean="0"/>
              <a:t>Final </a:t>
            </a:r>
            <a:r>
              <a:rPr lang="en-US" sz="2000" dirty="0" err="1" smtClean="0"/>
              <a:t>traceback</a:t>
            </a:r>
            <a:r>
              <a:rPr lang="en-US" sz="2000" dirty="0" smtClean="0"/>
              <a:t> </a:t>
            </a:r>
            <a:r>
              <a:rPr lang="en-US" sz="2000" dirty="0"/>
              <a:t>of tile </a:t>
            </a:r>
            <a:r>
              <a:rPr lang="en-US" sz="2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19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results &amp; 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Dataset</a:t>
                </a:r>
              </a:p>
              <a:p>
                <a:pPr lvl="1"/>
                <a:r>
                  <a:rPr lang="en-US" dirty="0"/>
                  <a:t>11 bacterial </a:t>
                </a:r>
                <a:r>
                  <a:rPr lang="en-US" dirty="0" smtClean="0"/>
                  <a:t>genomes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25K proteins)</a:t>
                </a:r>
                <a:endParaRPr lang="en-US" dirty="0"/>
              </a:p>
              <a:p>
                <a:pPr lvl="1"/>
                <a:r>
                  <a:rPr lang="en-US" dirty="0" smtClean="0"/>
                  <a:t>A few outliers with length &gt; 30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250K protein </a:t>
                </a:r>
                <a:r>
                  <a:rPr lang="en-US" dirty="0" smtClean="0"/>
                  <a:t>alignments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Results</a:t>
                </a:r>
              </a:p>
              <a:p>
                <a:pPr lvl="1"/>
                <a:r>
                  <a:rPr lang="en-US" dirty="0" smtClean="0"/>
                  <a:t>Alignment </a:t>
                </a:r>
                <a:r>
                  <a:rPr lang="en-US" dirty="0"/>
                  <a:t>scores improve between 0% and 29’000%</a:t>
                </a:r>
                <a:endParaRPr lang="en-US" sz="1800" dirty="0"/>
              </a:p>
              <a:p>
                <a:pPr lvl="1"/>
                <a:r>
                  <a:rPr lang="en-US" dirty="0"/>
                  <a:t>On average 14% </a:t>
                </a:r>
                <a:r>
                  <a:rPr lang="en-US" dirty="0" smtClean="0"/>
                  <a:t>better (few </a:t>
                </a:r>
                <a:r>
                  <a:rPr lang="en-US" dirty="0"/>
                  <a:t>alignments are very </a:t>
                </a:r>
                <a:r>
                  <a:rPr lang="en-US" dirty="0" smtClean="0"/>
                  <a:t>long)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Many cases where </a:t>
                </a:r>
                <a:r>
                  <a:rPr lang="en-US" dirty="0"/>
                  <a:t>multi-pass </a:t>
                </a:r>
                <a:r>
                  <a:rPr lang="en-US" dirty="0" smtClean="0"/>
                  <a:t>GACT does not work well</a:t>
                </a:r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:r>
                  <a:rPr lang="en-US" dirty="0" smtClean="0"/>
                  <a:t>vertical/horizontal </a:t>
                </a:r>
                <a:r>
                  <a:rPr lang="en-US" dirty="0"/>
                  <a:t>stretches in the </a:t>
                </a:r>
                <a:r>
                  <a:rPr lang="en-US" dirty="0" err="1" smtClean="0"/>
                  <a:t>traceback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Tiles placed diagonally </a:t>
                </a:r>
                <a:r>
                  <a:rPr lang="en-US" dirty="0" smtClean="0">
                    <a:sym typeface="Wingdings" panose="05000000000000000000" pitchFamily="2" charset="2"/>
                  </a:rPr>
                  <a:t> cannot “cross” a large vertical/horizontal stretch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Phylogenetics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 study of evolutionary history between species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217"/>
            <a:ext cx="10515600" cy="40541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2AD9-D304-447B-BA79-64CC2965FD28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3308" y="6034883"/>
            <a:ext cx="912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credit: http://www.oceanographerschoice.com/2009/06/wicked-cool-phylogenetic-tree/</a:t>
            </a:r>
          </a:p>
        </p:txBody>
      </p:sp>
    </p:spTree>
    <p:extLst>
      <p:ext uri="{BB962C8B-B14F-4D97-AF65-F5344CB8AC3E}">
        <p14:creationId xmlns:p14="http://schemas.microsoft.com/office/powerpoint/2010/main" val="4648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(optimal vs. heuristic sequence alignment)</a:t>
            </a:r>
            <a:endParaRPr lang="en-US" dirty="0"/>
          </a:p>
          <a:p>
            <a:r>
              <a:rPr lang="en-US" dirty="0" smtClean="0"/>
              <a:t>Hardware-friendly heuristic alignment for </a:t>
            </a:r>
            <a:r>
              <a:rPr lang="en-US" dirty="0" smtClean="0">
                <a:solidFill>
                  <a:srgbClr val="FF0000"/>
                </a:solidFill>
              </a:rPr>
              <a:t>DNA</a:t>
            </a:r>
            <a:r>
              <a:rPr lang="en-US" dirty="0" smtClean="0"/>
              <a:t> sequences [1]</a:t>
            </a:r>
          </a:p>
          <a:p>
            <a:r>
              <a:rPr lang="en-US" dirty="0" smtClean="0"/>
              <a:t>Adapting hardware-friendly heuristic alignment to </a:t>
            </a:r>
            <a:r>
              <a:rPr lang="en-US" dirty="0" smtClean="0">
                <a:solidFill>
                  <a:srgbClr val="FF0000"/>
                </a:solidFill>
              </a:rPr>
              <a:t>protein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Challenges around protein characteristics</a:t>
            </a:r>
          </a:p>
          <a:p>
            <a:pPr lvl="1"/>
            <a:r>
              <a:rPr lang="en-US" dirty="0" smtClean="0"/>
              <a:t>Algorithmic alignment improvements</a:t>
            </a:r>
          </a:p>
          <a:p>
            <a:pPr lvl="1"/>
            <a:r>
              <a:rPr lang="en-US" dirty="0" smtClean="0"/>
              <a:t>Quality of results &amp; discussion</a:t>
            </a:r>
            <a:endParaRPr lang="en-US" dirty="0"/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753810"/>
            <a:ext cx="941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[1] 	Darwin</a:t>
            </a:r>
            <a:r>
              <a:rPr lang="en-US" dirty="0"/>
              <a:t>: A Genomics Co-processor Provides Up to </a:t>
            </a:r>
            <a:r>
              <a:rPr lang="en-US" dirty="0" smtClean="0"/>
              <a:t>15,000x </a:t>
            </a:r>
            <a:r>
              <a:rPr lang="en-US" dirty="0"/>
              <a:t>Acceleration on Long Read </a:t>
            </a:r>
            <a:r>
              <a:rPr lang="en-US" dirty="0" smtClean="0"/>
              <a:t>Assembly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 err="1"/>
              <a:t>Turakhia</a:t>
            </a:r>
            <a:r>
              <a:rPr lang="en-US" dirty="0"/>
              <a:t>, </a:t>
            </a:r>
            <a:r>
              <a:rPr lang="en-US" dirty="0" err="1"/>
              <a:t>Bejerano</a:t>
            </a:r>
            <a:r>
              <a:rPr lang="en-US" dirty="0"/>
              <a:t>, </a:t>
            </a:r>
            <a:r>
              <a:rPr lang="en-US" dirty="0" smtClean="0"/>
              <a:t>Dally], ASPLOS’18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a protein-based heuristic aligner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62701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000" dirty="0" smtClean="0"/>
                  <a:t>Observations</a:t>
                </a:r>
              </a:p>
              <a:p>
                <a:pPr lvl="1"/>
                <a:r>
                  <a:rPr lang="en-US" sz="2600" dirty="0"/>
                  <a:t>Large protein </a:t>
                </a:r>
                <a:r>
                  <a:rPr lang="en-US" sz="2600" dirty="0" smtClean="0"/>
                  <a:t>alphabet size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 smtClean="0"/>
                  <a:t>Long seed hits improbable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&gt; 2)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/>
                  <a:t>Multi-pass GACT works well on relatively “diagonal” </a:t>
                </a:r>
                <a:r>
                  <a:rPr lang="en-US" sz="2600" dirty="0" err="1"/>
                  <a:t>tracebacks</a:t>
                </a:r>
                <a:endParaRPr lang="en-US" sz="2600" dirty="0"/>
              </a:p>
              <a:p>
                <a:pPr lvl="1"/>
                <a:endParaRPr lang="en-US" dirty="0" smtClean="0"/>
              </a:p>
              <a:p>
                <a:r>
                  <a:rPr lang="en-US" sz="3000" dirty="0" smtClean="0">
                    <a:sym typeface="Wingdings" panose="05000000000000000000" pitchFamily="2" charset="2"/>
                  </a:rPr>
                  <a:t>Idea</a:t>
                </a:r>
              </a:p>
              <a:p>
                <a:pPr lvl="1"/>
                <a:r>
                  <a:rPr lang="en-US" sz="2600" dirty="0" smtClean="0"/>
                  <a:t>Use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piecewise</a:t>
                </a:r>
                <a:r>
                  <a:rPr lang="en-US" sz="2600" dirty="0" smtClean="0"/>
                  <a:t> alignment algorithm</a:t>
                </a:r>
              </a:p>
              <a:p>
                <a:pPr lvl="1"/>
                <a:r>
                  <a:rPr lang="en-US" sz="2600" dirty="0" smtClean="0"/>
                  <a:t>Seeding algorithm can help with this</a:t>
                </a:r>
              </a:p>
              <a:p>
                <a:pPr lvl="2"/>
                <a:r>
                  <a:rPr lang="en-US" sz="2200" dirty="0" smtClean="0"/>
                  <a:t>Tile alignment matrix</a:t>
                </a:r>
              </a:p>
              <a:p>
                <a:pPr lvl="2"/>
                <a:r>
                  <a:rPr lang="en-US" sz="2200" dirty="0" smtClean="0"/>
                  <a:t>Compute small local alignments in parallel</a:t>
                </a:r>
              </a:p>
              <a:p>
                <a:pPr lvl="2"/>
                <a:r>
                  <a:rPr lang="en-US" sz="2200" dirty="0" smtClean="0"/>
                  <a:t>Find stretches of high-scoring tiles</a:t>
                </a:r>
              </a:p>
              <a:p>
                <a:pPr lvl="2"/>
                <a:r>
                  <a:rPr lang="en-US" sz="2200" dirty="0" smtClean="0"/>
                  <a:t>Merge stretches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62701" cy="4351338"/>
              </a:xfrm>
              <a:blipFill>
                <a:blip r:embed="rId3"/>
                <a:stretch>
                  <a:fillRect l="-1840" t="-3782" r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AACBB'19, 2019/02/16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2" y="1560901"/>
            <a:ext cx="4828013" cy="403572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 rot="5400000">
            <a:off x="6992094" y="3658092"/>
            <a:ext cx="705990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665234">
            <a:off x="9557984" y="3677647"/>
            <a:ext cx="904092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alignment is compute-intensive </a:t>
            </a:r>
            <a:r>
              <a:rPr lang="en-US" dirty="0" smtClean="0">
                <a:sym typeface="Wingdings" panose="05000000000000000000" pitchFamily="2" charset="2"/>
              </a:rPr>
              <a:t> hardware-acceleration</a:t>
            </a:r>
            <a:endParaRPr lang="en-US" dirty="0" smtClean="0"/>
          </a:p>
          <a:p>
            <a:pPr lvl="1"/>
            <a:r>
              <a:rPr lang="en-US" dirty="0" smtClean="0"/>
              <a:t>Long alignments (lengths span 4 orders of magnitude)</a:t>
            </a:r>
          </a:p>
          <a:p>
            <a:pPr lvl="1"/>
            <a:r>
              <a:rPr lang="en-US" dirty="0" smtClean="0"/>
              <a:t>High on-chip memory resource requirements (large alphabet)</a:t>
            </a:r>
          </a:p>
          <a:p>
            <a:pPr lvl="1"/>
            <a:r>
              <a:rPr lang="en-US" dirty="0"/>
              <a:t>Skewed substitution </a:t>
            </a:r>
            <a:r>
              <a:rPr lang="en-US" dirty="0" smtClean="0"/>
              <a:t>matrices </a:t>
            </a:r>
            <a:r>
              <a:rPr lang="en-US" dirty="0" smtClean="0">
                <a:sym typeface="Wingdings" panose="05000000000000000000" pitchFamily="2" charset="2"/>
              </a:rPr>
              <a:t> existing heuristic aligners miss alignments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Proposed algorithmic improvements for a hardware-friendly aligner</a:t>
            </a:r>
          </a:p>
          <a:p>
            <a:pPr lvl="1"/>
            <a:r>
              <a:rPr lang="en-US" dirty="0" smtClean="0"/>
              <a:t>Trades linearly more work for </a:t>
            </a:r>
            <a:r>
              <a:rPr lang="en-US" dirty="0" err="1" smtClean="0"/>
              <a:t>quadratically</a:t>
            </a:r>
            <a:r>
              <a:rPr lang="en-US" dirty="0" smtClean="0"/>
              <a:t> less resources</a:t>
            </a:r>
          </a:p>
          <a:p>
            <a:pPr lvl="1"/>
            <a:r>
              <a:rPr lang="en-US" dirty="0" smtClean="0"/>
              <a:t>Increases protein sequence alignment scores</a:t>
            </a:r>
          </a:p>
          <a:p>
            <a:pPr lvl="2"/>
            <a:r>
              <a:rPr lang="en-US" sz="2400" dirty="0" smtClean="0"/>
              <a:t>Avg. 14%</a:t>
            </a:r>
          </a:p>
          <a:p>
            <a:pPr lvl="2"/>
            <a:r>
              <a:rPr lang="en-US" sz="2400" dirty="0" smtClean="0"/>
              <a:t>Max. 29000% (long proteins)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biology through protein analysis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9" y="3381374"/>
            <a:ext cx="3589336" cy="485775"/>
          </a:xfrm>
        </p:spPr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9" y="3867150"/>
                <a:ext cx="3589336" cy="1771650"/>
              </a:xfrm>
            </p:spPr>
            <p:txBody>
              <a:bodyPr/>
              <a:lstStyle/>
              <a:p>
                <a:r>
                  <a:rPr lang="en-US" dirty="0"/>
                  <a:t>Nucleotide chains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A, C, G, 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9" y="3867150"/>
                <a:ext cx="3589336" cy="1771650"/>
              </a:xfrm>
              <a:blipFill>
                <a:blip r:embed="rId2"/>
                <a:stretch>
                  <a:fillRect l="-3056" t="-5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429124" y="3381374"/>
            <a:ext cx="6924676" cy="485776"/>
          </a:xfrm>
        </p:spPr>
        <p:txBody>
          <a:bodyPr/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29124" y="3867150"/>
                <a:ext cx="6924676" cy="1771650"/>
              </a:xfrm>
            </p:spPr>
            <p:txBody>
              <a:bodyPr/>
              <a:lstStyle/>
              <a:p>
                <a:r>
                  <a:rPr lang="en-US" dirty="0"/>
                  <a:t>Amino-acid chains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:r>
                  <a:rPr lang="pt-BR" dirty="0"/>
                  <a:t>A, C, D, E, F, G, H, I, K, L, M, N, P, Q, R, S, T, V, W, </a:t>
                </a:r>
                <a:r>
                  <a:rPr lang="pt-BR" dirty="0" smtClean="0"/>
                  <a:t>Y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29124" y="3867150"/>
                <a:ext cx="6924676" cy="1771650"/>
              </a:xfrm>
              <a:blipFill>
                <a:blip r:embed="rId3"/>
                <a:stretch>
                  <a:fillRect l="-1585" t="-5498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690688"/>
            <a:ext cx="1051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Find </a:t>
            </a:r>
            <a:r>
              <a:rPr lang="en-US" sz="2800" dirty="0"/>
              <a:t>relationships between species’ </a:t>
            </a:r>
            <a:r>
              <a:rPr lang="en-US" sz="2800" dirty="0">
                <a:solidFill>
                  <a:srgbClr val="FF0000"/>
                </a:solidFill>
              </a:rPr>
              <a:t>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“similar” proteins </a:t>
            </a:r>
            <a:r>
              <a:rPr lang="en-US" sz="2400" dirty="0" smtClean="0"/>
              <a:t>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Similarity determined through </a:t>
            </a:r>
            <a:r>
              <a:rPr lang="en-US" sz="2400" dirty="0" smtClean="0">
                <a:solidFill>
                  <a:srgbClr val="FF0000"/>
                </a:solidFill>
              </a:rPr>
              <a:t>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2654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t="5628" r="7895" b="-822"/>
          <a:stretch/>
        </p:blipFill>
        <p:spPr>
          <a:xfrm>
            <a:off x="5300551" y="1463040"/>
            <a:ext cx="6675120" cy="47548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runtime extremes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05097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Smith-Waterman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sequence </a:t>
                </a:r>
                <a:r>
                  <a:rPr lang="en-US" sz="2000" dirty="0" smtClean="0"/>
                  <a:t>length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Wide variance in protein lengths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Need an algorithm that</a:t>
                </a:r>
              </a:p>
              <a:p>
                <a:pPr lvl="1"/>
                <a:r>
                  <a:rPr lang="en-US" sz="2000" dirty="0" smtClean="0"/>
                  <a:t>Works well on short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sz="2000" dirty="0" smtClean="0"/>
                  <a:t> long proteins</a:t>
                </a:r>
              </a:p>
              <a:p>
                <a:pPr lvl="1"/>
                <a:r>
                  <a:rPr lang="en-US" sz="2000" dirty="0" smtClean="0"/>
                  <a:t>Can be accelerated in hardware</a:t>
                </a: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050972" cy="4351338"/>
              </a:xfrm>
              <a:blipFill>
                <a:blip r:embed="rId4"/>
                <a:stretch>
                  <a:fillRect l="-156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4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164002" y="5657850"/>
            <a:ext cx="4000902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10700" y="5987018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orders of magnitude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(optimal vs. heuristic sequence alignment)</a:t>
            </a:r>
            <a:endParaRPr lang="en-US" dirty="0"/>
          </a:p>
          <a:p>
            <a:r>
              <a:rPr lang="en-US" dirty="0" smtClean="0"/>
              <a:t>Hardware-friendly heuristic alignment for </a:t>
            </a:r>
            <a:r>
              <a:rPr lang="en-US" dirty="0" smtClean="0">
                <a:solidFill>
                  <a:srgbClr val="FF0000"/>
                </a:solidFill>
              </a:rPr>
              <a:t>DNA</a:t>
            </a:r>
            <a:r>
              <a:rPr lang="en-US" dirty="0" smtClean="0"/>
              <a:t> sequences [1]</a:t>
            </a:r>
          </a:p>
          <a:p>
            <a:r>
              <a:rPr lang="en-US" dirty="0" smtClean="0"/>
              <a:t>Adapting hardware-friendly heuristic alignment to </a:t>
            </a:r>
            <a:r>
              <a:rPr lang="en-US" dirty="0" smtClean="0">
                <a:solidFill>
                  <a:srgbClr val="FF0000"/>
                </a:solidFill>
              </a:rPr>
              <a:t>protein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Challenges around protein characteristics</a:t>
            </a:r>
          </a:p>
          <a:p>
            <a:pPr lvl="1"/>
            <a:r>
              <a:rPr lang="en-US" dirty="0" smtClean="0"/>
              <a:t>Algorithmic alignment improvements</a:t>
            </a:r>
          </a:p>
          <a:p>
            <a:pPr lvl="1"/>
            <a:r>
              <a:rPr lang="en-US" dirty="0" smtClean="0"/>
              <a:t>Quality of results &amp; discussion</a:t>
            </a:r>
            <a:endParaRPr lang="en-US" dirty="0"/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753810"/>
            <a:ext cx="941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[1] 	Darwin</a:t>
            </a:r>
            <a:r>
              <a:rPr lang="en-US" dirty="0"/>
              <a:t>: A Genomics Co-processor Provides Up to </a:t>
            </a:r>
            <a:r>
              <a:rPr lang="en-US" dirty="0" smtClean="0"/>
              <a:t>15,000x </a:t>
            </a:r>
            <a:r>
              <a:rPr lang="en-US" dirty="0"/>
              <a:t>Acceleration on Long Read </a:t>
            </a:r>
            <a:r>
              <a:rPr lang="en-US" dirty="0" smtClean="0"/>
              <a:t>Assembly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 err="1"/>
              <a:t>Turakhia</a:t>
            </a:r>
            <a:r>
              <a:rPr lang="en-US" dirty="0"/>
              <a:t>, </a:t>
            </a:r>
            <a:r>
              <a:rPr lang="en-US" dirty="0" err="1"/>
              <a:t>Bejerano</a:t>
            </a:r>
            <a:r>
              <a:rPr lang="en-US" dirty="0"/>
              <a:t>, </a:t>
            </a:r>
            <a:r>
              <a:rPr lang="en-US" dirty="0" smtClean="0"/>
              <a:t>Dally], ASPLOS’18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Optimal</a:t>
            </a:r>
            <a:r>
              <a:rPr lang="en-US" dirty="0" smtClean="0"/>
              <a:t> alignment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920875"/>
                <a:ext cx="511742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Given 2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 smtClean="0"/>
                  <a:t> (query sequence)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(reference sequence)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	</a:t>
                </a:r>
                <a:endParaRPr lang="en-US" sz="2400" dirty="0" smtClean="0"/>
              </a:p>
              <a:p>
                <a:r>
                  <a:rPr lang="en-US" sz="2400" dirty="0" smtClean="0"/>
                  <a:t>Insert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gaps</a:t>
                </a:r>
                <a:r>
                  <a:rPr lang="en-US" sz="2400" dirty="0" smtClean="0"/>
                  <a:t> in sequences such that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and they “align”</a:t>
                </a:r>
              </a:p>
              <a:p>
                <a:pPr lvl="1"/>
                <a:r>
                  <a:rPr lang="en-US" sz="2000" dirty="0" smtClean="0"/>
                  <a:t>Subject to some scoring mechanism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Expensive in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time</a:t>
                </a:r>
                <a:r>
                  <a:rPr lang="en-US" sz="2400" dirty="0" smtClean="0"/>
                  <a:t> &amp;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space</a:t>
                </a:r>
              </a:p>
              <a:p>
                <a:pPr lvl="1">
                  <a:tabLst>
                    <a:tab pos="1711325" algn="l"/>
                  </a:tabLst>
                </a:pPr>
                <a:r>
                  <a:rPr lang="en-US" sz="2000" dirty="0" smtClean="0"/>
                  <a:t>Compute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|×|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	matrix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tabLst>
                    <a:tab pos="1711325" algn="l"/>
                  </a:tabLst>
                </a:pPr>
                <a:r>
                  <a:rPr lang="en-US" sz="2000" dirty="0" smtClean="0"/>
                  <a:t>Store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	</a:t>
                </a:r>
                <a:r>
                  <a:rPr lang="en-US" sz="2000" dirty="0" err="1" smtClean="0"/>
                  <a:t>traceback</a:t>
                </a:r>
                <a:r>
                  <a:rPr lang="en-US" sz="2000" dirty="0" smtClean="0"/>
                  <a:t> pointers </a:t>
                </a:r>
              </a:p>
              <a:p>
                <a:pPr lvl="1">
                  <a:tabLst>
                    <a:tab pos="1711325" algn="l"/>
                  </a:tabLst>
                </a:pPr>
                <a:r>
                  <a:rPr lang="en-US" sz="2000" dirty="0" smtClean="0"/>
                  <a:t>Perform </a:t>
                </a:r>
                <a:r>
                  <a:rPr lang="en-US" sz="2000" dirty="0" err="1" smtClean="0"/>
                  <a:t>traceback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920875"/>
                <a:ext cx="5117421" cy="4351338"/>
              </a:xfrm>
              <a:blipFill>
                <a:blip r:embed="rId3"/>
                <a:stretch>
                  <a:fillRect l="-154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3228412"/>
              </p:ext>
            </p:extLst>
          </p:nvPr>
        </p:nvGraphicFramePr>
        <p:xfrm>
          <a:off x="8256588" y="3435350"/>
          <a:ext cx="1739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676">
                  <a:extLst>
                    <a:ext uri="{9D8B030D-6E8A-4147-A177-3AD203B41FA5}">
                      <a16:colId xmlns:a16="http://schemas.microsoft.com/office/drawing/2014/main" val="2682877786"/>
                    </a:ext>
                  </a:extLst>
                </a:gridCol>
                <a:gridCol w="380306">
                  <a:extLst>
                    <a:ext uri="{9D8B030D-6E8A-4147-A177-3AD203B41FA5}">
                      <a16:colId xmlns:a16="http://schemas.microsoft.com/office/drawing/2014/main" val="1992134402"/>
                    </a:ext>
                  </a:extLst>
                </a:gridCol>
                <a:gridCol w="380306">
                  <a:extLst>
                    <a:ext uri="{9D8B030D-6E8A-4147-A177-3AD203B41FA5}">
                      <a16:colId xmlns:a16="http://schemas.microsoft.com/office/drawing/2014/main" val="1576553839"/>
                    </a:ext>
                  </a:extLst>
                </a:gridCol>
                <a:gridCol w="380306">
                  <a:extLst>
                    <a:ext uri="{9D8B030D-6E8A-4147-A177-3AD203B41FA5}">
                      <a16:colId xmlns:a16="http://schemas.microsoft.com/office/drawing/2014/main" val="2193535168"/>
                    </a:ext>
                  </a:extLst>
                </a:gridCol>
                <a:gridCol w="380306">
                  <a:extLst>
                    <a:ext uri="{9D8B030D-6E8A-4147-A177-3AD203B41FA5}">
                      <a16:colId xmlns:a16="http://schemas.microsoft.com/office/drawing/2014/main" val="20827008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148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37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4458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87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93167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76" y="1609513"/>
            <a:ext cx="5571429" cy="46571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098349" y="1702176"/>
            <a:ext cx="4191748" cy="3765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76" y="1609512"/>
            <a:ext cx="5571429" cy="465714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82038" y="4284998"/>
            <a:ext cx="307025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855" y="943828"/>
                <a:ext cx="36952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Cell dependencies: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(←,↖,↑)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855" y="943828"/>
                <a:ext cx="3695242" cy="830997"/>
              </a:xfrm>
              <a:prstGeom prst="rect">
                <a:avLst/>
              </a:prstGeom>
              <a:blipFill>
                <a:blip r:embed="rId6"/>
                <a:stretch>
                  <a:fillRect l="-2640" t="-5882" r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49250"/>
              </p:ext>
            </p:extLst>
          </p:nvPr>
        </p:nvGraphicFramePr>
        <p:xfrm>
          <a:off x="4397946" y="1306299"/>
          <a:ext cx="1905000" cy="1905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947836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5184489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070012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144513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373616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210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552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789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AA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9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7" y="1662822"/>
            <a:ext cx="5392185" cy="4579426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Heuristic</a:t>
            </a:r>
            <a:r>
              <a:rPr lang="en-US" dirty="0" smtClean="0"/>
              <a:t> alignment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54897" y="1750016"/>
            <a:ext cx="4191748" cy="3765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7" y="1662822"/>
            <a:ext cx="5392185" cy="45794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 rot="2665234">
            <a:off x="9504516" y="4132778"/>
            <a:ext cx="904092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6566947" y="4124232"/>
            <a:ext cx="705990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52614" y="1023071"/>
            <a:ext cx="194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extension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512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 smtClean="0"/>
                  <a:t>Prune search space</a:t>
                </a:r>
              </a:p>
              <a:p>
                <a:pPr lvl="1"/>
                <a:r>
                  <a:rPr lang="en-US" sz="2200" dirty="0" smtClean="0"/>
                  <a:t>Take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seeds</a:t>
                </a:r>
                <a:r>
                  <a:rPr lang="en-US" sz="2200" dirty="0" smtClean="0"/>
                  <a:t> of fixed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Find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seed hits</a:t>
                </a:r>
                <a:r>
                  <a:rPr lang="en-US" sz="2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>
                    <a:solidFill>
                      <a:srgbClr val="FF0000"/>
                    </a:solidFill>
                  </a:rPr>
                  <a:t>Extend</a:t>
                </a:r>
                <a:r>
                  <a:rPr lang="en-US" sz="2200" dirty="0" smtClean="0"/>
                  <a:t> hits to the left (and to the right)</a:t>
                </a:r>
              </a:p>
              <a:p>
                <a:pPr lvl="1"/>
                <a:r>
                  <a:rPr lang="en-US" sz="2200" dirty="0" smtClean="0"/>
                  <a:t>Perform </a:t>
                </a:r>
                <a:r>
                  <a:rPr lang="en-US" sz="2200" dirty="0" err="1" smtClean="0"/>
                  <a:t>traceback</a:t>
                </a:r>
                <a:endParaRPr lang="en-US" sz="2200" dirty="0" smtClean="0"/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sz="2600" dirty="0" smtClean="0">
                    <a:sym typeface="Wingdings" panose="05000000000000000000" pitchFamily="2" charset="2"/>
                  </a:rPr>
                  <a:t>Good acceleration requires</a:t>
                </a:r>
              </a:p>
              <a:p>
                <a:pPr lvl="1"/>
                <a:r>
                  <a:rPr lang="en-US" sz="2200" dirty="0" err="1">
                    <a:sym typeface="Wingdings" panose="05000000000000000000" pitchFamily="2" charset="2"/>
                  </a:rPr>
                  <a:t>T</a:t>
                </a:r>
                <a:r>
                  <a:rPr lang="en-US" sz="2200" dirty="0" err="1" smtClean="0">
                    <a:sym typeface="Wingdings" panose="05000000000000000000" pitchFamily="2" charset="2"/>
                  </a:rPr>
                  <a:t>raceback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200" dirty="0">
                    <a:sym typeface="Wingdings" panose="05000000000000000000" pitchFamily="2" charset="2"/>
                  </a:rPr>
                  <a:t>done in hardware</a:t>
                </a:r>
              </a:p>
              <a:p>
                <a:pPr lvl="1"/>
                <a:r>
                  <a:rPr lang="en-US" sz="2200" dirty="0">
                    <a:sym typeface="Wingdings" panose="05000000000000000000" pitchFamily="2" charset="2"/>
                  </a:rPr>
                  <a:t>Keep </a:t>
                </a: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all</a:t>
                </a:r>
                <a:r>
                  <a:rPr lang="en-US" sz="2200" dirty="0"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sym typeface="Wingdings" panose="05000000000000000000" pitchFamily="2" charset="2"/>
                  </a:rPr>
                  <a:t>traceback</a:t>
                </a:r>
                <a:r>
                  <a:rPr lang="en-US" sz="2200" dirty="0">
                    <a:sym typeface="Wingdings" panose="05000000000000000000" pitchFamily="2" charset="2"/>
                  </a:rPr>
                  <a:t> state in </a:t>
                </a: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on-chip</a:t>
                </a:r>
                <a:r>
                  <a:rPr lang="en-US" sz="2200" dirty="0">
                    <a:sym typeface="Wingdings" panose="05000000000000000000" pitchFamily="2" charset="2"/>
                  </a:rPr>
                  <a:t> memory</a:t>
                </a:r>
              </a:p>
              <a:p>
                <a:pPr lvl="1"/>
                <a:r>
                  <a:rPr lang="en-US" sz="2200" dirty="0">
                    <a:sym typeface="Wingdings" panose="05000000000000000000" pitchFamily="2" charset="2"/>
                  </a:rPr>
                  <a:t>Restricts size of the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extension</a:t>
                </a:r>
                <a:endParaRPr lang="en-US" sz="22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 Cannot find </a:t>
                </a:r>
                <a:r>
                  <a:rPr lang="en-US" sz="2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long</a:t>
                </a:r>
                <a:r>
                  <a:rPr lang="en-US" sz="2200" dirty="0">
                    <a:sym typeface="Wingdings" panose="05000000000000000000" pitchFamily="2" charset="2"/>
                  </a:rPr>
                  <a:t> extensions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5126" cy="4351338"/>
              </a:xfrm>
              <a:blipFill>
                <a:blip r:embed="rId5"/>
                <a:stretch>
                  <a:fillRect l="-141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4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9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(optimal vs. heuristic sequence alignment)</a:t>
            </a:r>
            <a:endParaRPr lang="en-US" dirty="0"/>
          </a:p>
          <a:p>
            <a:r>
              <a:rPr lang="en-US" dirty="0" smtClean="0"/>
              <a:t>Hardware-friendly heuristic alignment for </a:t>
            </a:r>
            <a:r>
              <a:rPr lang="en-US" dirty="0" smtClean="0">
                <a:solidFill>
                  <a:srgbClr val="FF0000"/>
                </a:solidFill>
              </a:rPr>
              <a:t>DNA</a:t>
            </a:r>
            <a:r>
              <a:rPr lang="en-US" dirty="0" smtClean="0"/>
              <a:t> sequences [1]</a:t>
            </a:r>
          </a:p>
          <a:p>
            <a:r>
              <a:rPr lang="en-US" dirty="0" smtClean="0"/>
              <a:t>Adapting hardware-friendly heuristic alignment to </a:t>
            </a:r>
            <a:r>
              <a:rPr lang="en-US" dirty="0" smtClean="0">
                <a:solidFill>
                  <a:srgbClr val="FF0000"/>
                </a:solidFill>
              </a:rPr>
              <a:t>protein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Challenges around protein characteristics</a:t>
            </a:r>
          </a:p>
          <a:p>
            <a:pPr lvl="1"/>
            <a:r>
              <a:rPr lang="en-US" dirty="0" smtClean="0"/>
              <a:t>Algorithmic alignment improvements</a:t>
            </a:r>
          </a:p>
          <a:p>
            <a:pPr lvl="1"/>
            <a:r>
              <a:rPr lang="en-US" dirty="0" smtClean="0"/>
              <a:t>Quality of results &amp; discussion</a:t>
            </a:r>
            <a:endParaRPr lang="en-US" dirty="0"/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753810"/>
            <a:ext cx="941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[1] 	Darwin</a:t>
            </a:r>
            <a:r>
              <a:rPr lang="en-US" dirty="0"/>
              <a:t>: A Genomics Co-processor Provides Up to </a:t>
            </a:r>
            <a:r>
              <a:rPr lang="en-US" dirty="0" smtClean="0"/>
              <a:t>15,000x </a:t>
            </a:r>
            <a:r>
              <a:rPr lang="en-US" dirty="0"/>
              <a:t>Acceleration on Long Read </a:t>
            </a:r>
            <a:r>
              <a:rPr lang="en-US" dirty="0" smtClean="0"/>
              <a:t>Assembly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 err="1"/>
              <a:t>Turakhia</a:t>
            </a:r>
            <a:r>
              <a:rPr lang="en-US" dirty="0"/>
              <a:t>, </a:t>
            </a:r>
            <a:r>
              <a:rPr lang="en-US" dirty="0" err="1"/>
              <a:t>Bejerano</a:t>
            </a:r>
            <a:r>
              <a:rPr lang="en-US" dirty="0"/>
              <a:t>, </a:t>
            </a:r>
            <a:r>
              <a:rPr lang="en-US" dirty="0" smtClean="0"/>
              <a:t>Dally], ASPLOS’18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</a:t>
            </a:r>
            <a:r>
              <a:rPr lang="en-US" dirty="0" smtClean="0">
                <a:solidFill>
                  <a:srgbClr val="FF0000"/>
                </a:solidFill>
              </a:rPr>
              <a:t>hardware-friendly</a:t>
            </a:r>
            <a:r>
              <a:rPr lang="en-US" dirty="0" smtClean="0"/>
              <a:t> alignment</a:t>
            </a:r>
            <a:br>
              <a:rPr lang="en-US" dirty="0" smtClean="0"/>
            </a:br>
            <a:r>
              <a:rPr lang="en-US" dirty="0" smtClean="0"/>
              <a:t>GACT algorithm [1]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84760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Overlapping tile-based alignment</a:t>
                </a:r>
              </a:p>
              <a:p>
                <a:pPr lvl="1"/>
                <a:r>
                  <a:rPr lang="en-US" sz="2000" dirty="0" smtClean="0"/>
                  <a:t>Tile size,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Overlap amount,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200" dirty="0" smtClean="0"/>
              </a:p>
              <a:p>
                <a:r>
                  <a:rPr lang="en-US" sz="2400" dirty="0" smtClean="0"/>
                  <a:t>Algorithm</a:t>
                </a:r>
              </a:p>
              <a:p>
                <a:pPr lvl="1"/>
                <a:r>
                  <a:rPr lang="en-US" sz="2000" dirty="0" smtClean="0"/>
                  <a:t>Compute single tile</a:t>
                </a:r>
              </a:p>
              <a:p>
                <a:pPr lvl="1"/>
                <a:r>
                  <a:rPr lang="en-US" sz="2000" dirty="0" err="1" smtClean="0"/>
                  <a:t>Traceback</a:t>
                </a:r>
                <a:r>
                  <a:rPr lang="en-US" sz="2000" dirty="0" smtClean="0"/>
                  <a:t> to within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 smtClean="0"/>
                  <a:t> cells of tile border</a:t>
                </a:r>
              </a:p>
              <a:p>
                <a:pPr lvl="1"/>
                <a:r>
                  <a:rPr lang="en-US" sz="2000" dirty="0" smtClean="0"/>
                  <a:t>Place next tile at </a:t>
                </a:r>
                <a:r>
                  <a:rPr lang="en-US" sz="2000" dirty="0" err="1" smtClean="0"/>
                  <a:t>traceback</a:t>
                </a:r>
                <a:r>
                  <a:rPr lang="en-US" sz="2000" dirty="0" smtClean="0"/>
                  <a:t> endpoint</a:t>
                </a:r>
                <a:endParaRPr lang="en-US" sz="18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endParaRPr lang="en-US" sz="12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on-chip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traceback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state memory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Traceback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can be done in hardware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847608" cy="4351338"/>
              </a:xfrm>
              <a:blipFill>
                <a:blip r:embed="rId3"/>
                <a:stretch>
                  <a:fillRect l="-166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AACBB'19, 2019/02/16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Sahand Kashani, Stuart Byma, James Larus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B1EF-0D27-46D4-A7CA-C6EBAB3FDC4B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5753810"/>
            <a:ext cx="941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[1] 	Darwin</a:t>
            </a:r>
            <a:r>
              <a:rPr lang="en-US" dirty="0"/>
              <a:t>: A Genomics Co-processor Provides Up to </a:t>
            </a:r>
            <a:r>
              <a:rPr lang="en-US" dirty="0" smtClean="0"/>
              <a:t>15,000x </a:t>
            </a:r>
            <a:r>
              <a:rPr lang="en-US" dirty="0"/>
              <a:t>Acceleration on Long Read </a:t>
            </a:r>
            <a:r>
              <a:rPr lang="en-US" dirty="0" smtClean="0"/>
              <a:t>Assembly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[</a:t>
            </a:r>
            <a:r>
              <a:rPr lang="en-US" dirty="0" err="1"/>
              <a:t>Turakhia</a:t>
            </a:r>
            <a:r>
              <a:rPr lang="en-US" dirty="0"/>
              <a:t>, </a:t>
            </a:r>
            <a:r>
              <a:rPr lang="en-US" dirty="0" err="1"/>
              <a:t>Bejerano</a:t>
            </a:r>
            <a:r>
              <a:rPr lang="en-US" dirty="0"/>
              <a:t>, </a:t>
            </a:r>
            <a:r>
              <a:rPr lang="en-US" dirty="0" smtClean="0"/>
              <a:t>Dally], ASPLOS’18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2" y="1560901"/>
            <a:ext cx="4828013" cy="40357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467221" y="1702014"/>
            <a:ext cx="3632430" cy="3207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2" y="1560901"/>
            <a:ext cx="4828013" cy="40357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29" y="1560901"/>
            <a:ext cx="4828013" cy="4035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28" y="1560901"/>
            <a:ext cx="4828013" cy="4035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28" y="1560901"/>
            <a:ext cx="4828013" cy="40357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65" y="1560901"/>
            <a:ext cx="4828013" cy="4035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2117" y="1008734"/>
                <a:ext cx="26296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117" y="1008734"/>
                <a:ext cx="262968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 rot="5400000">
            <a:off x="6992094" y="3658092"/>
            <a:ext cx="705990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665234">
            <a:off x="9557984" y="3677647"/>
            <a:ext cx="904092" cy="287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1286</Words>
  <Application>Microsoft Office PowerPoint</Application>
  <PresentationFormat>Widescreen</PresentationFormat>
  <Paragraphs>387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IMPACT: Interval-based Multipass Proteomic Alignment with Constant Traceback</vt:lpstr>
      <vt:lpstr>Phylogenetics – The study of evolutionary history between species</vt:lpstr>
      <vt:lpstr>Evolutionary biology through protein analysis</vt:lpstr>
      <vt:lpstr>Alignment runtime extremes</vt:lpstr>
      <vt:lpstr>Outline</vt:lpstr>
      <vt:lpstr>Optimal alignment</vt:lpstr>
      <vt:lpstr>Heuristic alignment</vt:lpstr>
      <vt:lpstr>Outline</vt:lpstr>
      <vt:lpstr>Heuristic hardware-friendly alignment GACT algorithm [1]</vt:lpstr>
      <vt:lpstr>GACT performance</vt:lpstr>
      <vt:lpstr>Outline</vt:lpstr>
      <vt:lpstr>Design space exploration</vt:lpstr>
      <vt:lpstr>Classifying GACT behavior</vt:lpstr>
      <vt:lpstr>Premature traceback termination</vt:lpstr>
      <vt:lpstr>DNA vs. protein substitution matrices</vt:lpstr>
      <vt:lpstr>GACT hardware resource requirements</vt:lpstr>
      <vt:lpstr>Traceback divergence</vt:lpstr>
      <vt:lpstr>Improving the heuristic – Multi-pass GACT</vt:lpstr>
      <vt:lpstr>Quality of results &amp; discussion</vt:lpstr>
      <vt:lpstr>Outline</vt:lpstr>
      <vt:lpstr>Seeding a protein-based heuristic aligner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</dc:creator>
  <cp:lastModifiedBy>VM</cp:lastModifiedBy>
  <cp:revision>4061</cp:revision>
  <dcterms:created xsi:type="dcterms:W3CDTF">2018-07-05T13:21:59Z</dcterms:created>
  <dcterms:modified xsi:type="dcterms:W3CDTF">2019-02-16T14:01:56Z</dcterms:modified>
</cp:coreProperties>
</file>