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4" r:id="rId5"/>
    <p:sldId id="278" r:id="rId6"/>
    <p:sldId id="271" r:id="rId7"/>
    <p:sldId id="289" r:id="rId8"/>
    <p:sldId id="286" r:id="rId9"/>
    <p:sldId id="290" r:id="rId10"/>
    <p:sldId id="291" r:id="rId11"/>
    <p:sldId id="275" r:id="rId12"/>
    <p:sldId id="292" r:id="rId13"/>
    <p:sldId id="266" r:id="rId14"/>
    <p:sldId id="293" r:id="rId15"/>
    <p:sldId id="280" r:id="rId16"/>
    <p:sldId id="294" r:id="rId17"/>
    <p:sldId id="281" r:id="rId18"/>
    <p:sldId id="284" r:id="rId19"/>
    <p:sldId id="279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9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224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GB"/>
        </a:p>
      </dgm:t>
    </dgm:pt>
    <dgm:pt modelId="{AACEAFD5-63CF-4AFC-B46F-BE086C5D447C}">
      <dgm:prSet phldrT="[Text]"/>
      <dgm:spPr/>
      <dgm:t>
        <a:bodyPr rtlCol="0"/>
        <a:lstStyle/>
        <a:p>
          <a:pPr rtl="0"/>
          <a:r>
            <a:rPr lang="en-GB" b="0" dirty="0"/>
            <a:t>1995-1996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n-GB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n-GB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endParaRPr lang="en-GB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n-GB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n-GB"/>
        </a:p>
      </dgm:t>
    </dgm:pt>
    <dgm:pt modelId="{D07AD3FD-84FF-467E-9693-752776549C61}">
      <dgm:prSet phldrT="[Text]"/>
      <dgm:spPr/>
      <dgm:t>
        <a:bodyPr rtlCol="0"/>
        <a:lstStyle/>
        <a:p>
          <a:pPr rtl="0"/>
          <a:r>
            <a:rPr lang="en-GB" b="0" dirty="0"/>
            <a:t>2001-2004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n-GB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n-GB"/>
        </a:p>
      </dgm:t>
    </dgm:pt>
    <dgm:pt modelId="{D71FC021-6A65-44D1-95B9-0E6C89079866}">
      <dgm:prSet phldrT="[Text]"/>
      <dgm:spPr/>
      <dgm:t>
        <a:bodyPr rtlCol="0"/>
        <a:lstStyle/>
        <a:p>
          <a:pPr rtl="0"/>
          <a:r>
            <a:rPr lang="en-GB" b="0" dirty="0"/>
            <a:t>2016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n-GB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n-GB"/>
        </a:p>
      </dgm:t>
    </dgm:pt>
    <dgm:pt modelId="{4551B675-D926-4DD6-8951-65F2DCE2D424}">
      <dgm:prSet phldrT="[Text]"/>
      <dgm:spPr/>
      <dgm:t>
        <a:bodyPr rtlCol="0"/>
        <a:lstStyle/>
        <a:p>
          <a:pPr rtl="0"/>
          <a:r>
            <a:rPr lang="en-GB" b="0" dirty="0"/>
            <a:t>2021</a:t>
          </a:r>
        </a:p>
      </dgm:t>
    </dgm:pt>
    <dgm:pt modelId="{2EE55A78-001E-403E-B21D-1FBC70FF8613}" type="parTrans" cxnId="{BDC6F4EC-735C-4250-A2CF-39733D874D48}">
      <dgm:prSet/>
      <dgm:spPr/>
      <dgm:t>
        <a:bodyPr rtlCol="0"/>
        <a:lstStyle/>
        <a:p>
          <a:pPr rtl="0"/>
          <a:endParaRPr lang="en-GB"/>
        </a:p>
      </dgm:t>
    </dgm:pt>
    <dgm:pt modelId="{DFA807B3-8FE5-43CB-A9CE-8C2279DA0813}" type="sibTrans" cxnId="{BDC6F4EC-735C-4250-A2CF-39733D874D48}">
      <dgm:prSet/>
      <dgm:spPr/>
      <dgm:t>
        <a:bodyPr rtlCol="0"/>
        <a:lstStyle/>
        <a:p>
          <a:pPr rtl="0"/>
          <a:endParaRPr lang="en-GB"/>
        </a:p>
      </dgm:t>
    </dgm:pt>
    <dgm:pt modelId="{75BA0777-02C1-4DE8-B655-2EFF7C294468}">
      <dgm:prSet phldrT="[Text]"/>
      <dgm:spPr/>
      <dgm:t>
        <a:bodyPr rtlCol="0"/>
        <a:lstStyle/>
        <a:p>
          <a:pPr rtl="0"/>
          <a:r>
            <a:rPr lang="en-GB" b="0" dirty="0"/>
            <a:t>2023</a:t>
          </a:r>
        </a:p>
      </dgm:t>
    </dgm:pt>
    <dgm:pt modelId="{3B5B75D3-1048-48CB-B9CB-2ADAF96B9530}" type="parTrans" cxnId="{9CD61D07-6F9B-41CF-BA28-CF7F19CBCB7F}">
      <dgm:prSet/>
      <dgm:spPr/>
      <dgm:t>
        <a:bodyPr rtlCol="0"/>
        <a:lstStyle/>
        <a:p>
          <a:pPr rtl="0"/>
          <a:endParaRPr lang="en-GB"/>
        </a:p>
      </dgm:t>
    </dgm:pt>
    <dgm:pt modelId="{2326DFF9-3C96-4E56-B8DA-BA5A1D0C9427}" type="sibTrans" cxnId="{9CD61D07-6F9B-41CF-BA28-CF7F19CBCB7F}">
      <dgm:prSet/>
      <dgm:spPr/>
      <dgm:t>
        <a:bodyPr rtlCol="0"/>
        <a:lstStyle/>
        <a:p>
          <a:pPr rtl="0"/>
          <a:endParaRPr lang="en-GB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E87CECA9-E483-4B48-BBEF-DDE6D46D2DD1}" type="pres">
      <dgm:prSet presAssocID="{9B090D9D-470E-46E2-AABB-0368A52481AA}" presName="space" presStyleCnt="0"/>
      <dgm:spPr/>
    </dgm:pt>
    <dgm:pt modelId="{EC45655F-5D43-4578-BD9A-D637B990FADC}" type="pres">
      <dgm:prSet presAssocID="{4551B675-D926-4DD6-8951-65F2DCE2D424}" presName="composite" presStyleCnt="0"/>
      <dgm:spPr/>
    </dgm:pt>
    <dgm:pt modelId="{CD38773E-272C-4795-B64C-E2DC467049AB}" type="pres">
      <dgm:prSet presAssocID="{4551B675-D926-4DD6-8951-65F2DCE2D424}" presName="L" presStyleLbl="solidFgAcc1" presStyleIdx="3" presStyleCnt="5">
        <dgm:presLayoutVars>
          <dgm:chMax val="0"/>
          <dgm:chPref val="0"/>
        </dgm:presLayoutVars>
      </dgm:prSet>
      <dgm:spPr/>
    </dgm:pt>
    <dgm:pt modelId="{3BACD511-46E3-4201-950C-5C55206B68A1}" type="pres">
      <dgm:prSet presAssocID="{4551B675-D926-4DD6-8951-65F2DCE2D42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008585C-06BD-48C5-9F14-B5451B59C4F4}" type="pres">
      <dgm:prSet presAssocID="{4551B675-D926-4DD6-8951-65F2DCE2D424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62AD25A-56FA-45B9-8014-D819D0A39956}" type="pres">
      <dgm:prSet presAssocID="{4551B675-D926-4DD6-8951-65F2DCE2D424}" presName="EmptyPlaceHolder" presStyleCnt="0"/>
      <dgm:spPr/>
    </dgm:pt>
    <dgm:pt modelId="{1136D3DA-BDE6-4ABB-ADC3-9E8D0669E362}" type="pres">
      <dgm:prSet presAssocID="{DFA807B3-8FE5-43CB-A9CE-8C2279DA0813}" presName="space" presStyleCnt="0"/>
      <dgm:spPr/>
    </dgm:pt>
    <dgm:pt modelId="{48F7AB5F-E55F-4B3F-B674-33C94526A3D0}" type="pres">
      <dgm:prSet presAssocID="{75BA0777-02C1-4DE8-B655-2EFF7C294468}" presName="composite" presStyleCnt="0"/>
      <dgm:spPr/>
    </dgm:pt>
    <dgm:pt modelId="{C018470C-7CA6-4B9A-8300-FBFBC9C8C198}" type="pres">
      <dgm:prSet presAssocID="{75BA0777-02C1-4DE8-B655-2EFF7C294468}" presName="L" presStyleLbl="solidFgAcc1" presStyleIdx="4" presStyleCnt="5">
        <dgm:presLayoutVars>
          <dgm:chMax val="0"/>
          <dgm:chPref val="0"/>
        </dgm:presLayoutVars>
      </dgm:prSet>
      <dgm:spPr/>
    </dgm:pt>
    <dgm:pt modelId="{9C056497-7847-4419-9E6A-0B83A42BCA18}" type="pres">
      <dgm:prSet presAssocID="{75BA0777-02C1-4DE8-B655-2EFF7C29446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9D3D54D-741B-4E9B-8C81-202E2FCBFCFD}" type="pres">
      <dgm:prSet presAssocID="{75BA0777-02C1-4DE8-B655-2EFF7C294468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F07AE61-CA1A-436A-BEAA-F4EEF36E773C}" type="pres">
      <dgm:prSet presAssocID="{75BA0777-02C1-4DE8-B655-2EFF7C294468}" presName="EmptyPlaceHolder" presStyleCnt="0"/>
      <dgm:spPr/>
    </dgm:pt>
  </dgm:ptLst>
  <dgm:cxnLst>
    <dgm:cxn modelId="{9CD61D07-6F9B-41CF-BA28-CF7F19CBCB7F}" srcId="{55C0B14E-AEA6-48D3-A387-ED4A3A3BF840}" destId="{75BA0777-02C1-4DE8-B655-2EFF7C294468}" srcOrd="4" destOrd="0" parTransId="{3B5B75D3-1048-48CB-B9CB-2ADAF96B9530}" sibTransId="{2326DFF9-3C96-4E56-B8DA-BA5A1D0C9427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E52EBC33-9336-463F-957B-20898FA73EB2}" type="presOf" srcId="{4551B675-D926-4DD6-8951-65F2DCE2D424}" destId="{3BACD511-46E3-4201-950C-5C55206B68A1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EF34168-9818-42BA-9890-50BFFA04A963}" type="presOf" srcId="{75BA0777-02C1-4DE8-B655-2EFF7C294468}" destId="{9C056497-7847-4419-9E6A-0B83A42BCA18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BDC6F4EC-735C-4250-A2CF-39733D874D48}" srcId="{55C0B14E-AEA6-48D3-A387-ED4A3A3BF840}" destId="{4551B675-D926-4DD6-8951-65F2DCE2D424}" srcOrd="3" destOrd="0" parTransId="{2EE55A78-001E-403E-B21D-1FBC70FF8613}" sibTransId="{DFA807B3-8FE5-43CB-A9CE-8C2279DA0813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A448A169-C672-4503-AE9D-2C18F52F7B65}" type="presParOf" srcId="{594BF422-752C-42F3-A230-3D0E6AE9A886}" destId="{E87CECA9-E483-4B48-BBEF-DDE6D46D2DD1}" srcOrd="5" destOrd="0" presId="urn:microsoft.com/office/officeart/2016/7/layout/AccentHomeChevronProcess"/>
    <dgm:cxn modelId="{CE1C762C-95CD-484C-A987-84D459C4B571}" type="presParOf" srcId="{594BF422-752C-42F3-A230-3D0E6AE9A886}" destId="{EC45655F-5D43-4578-BD9A-D637B990FADC}" srcOrd="6" destOrd="0" presId="urn:microsoft.com/office/officeart/2016/7/layout/AccentHomeChevronProcess"/>
    <dgm:cxn modelId="{DF7374C5-0F9F-4CBD-8613-17A10E39B755}" type="presParOf" srcId="{EC45655F-5D43-4578-BD9A-D637B990FADC}" destId="{CD38773E-272C-4795-B64C-E2DC467049AB}" srcOrd="0" destOrd="0" presId="urn:microsoft.com/office/officeart/2016/7/layout/AccentHomeChevronProcess"/>
    <dgm:cxn modelId="{6EB8F856-FF4F-467E-98B8-245A2F7BF10A}" type="presParOf" srcId="{EC45655F-5D43-4578-BD9A-D637B990FADC}" destId="{3BACD511-46E3-4201-950C-5C55206B68A1}" srcOrd="1" destOrd="0" presId="urn:microsoft.com/office/officeart/2016/7/layout/AccentHomeChevronProcess"/>
    <dgm:cxn modelId="{77A489BE-CBAC-44A0-BDEC-0E2A8E94D158}" type="presParOf" srcId="{EC45655F-5D43-4578-BD9A-D637B990FADC}" destId="{D008585C-06BD-48C5-9F14-B5451B59C4F4}" srcOrd="2" destOrd="0" presId="urn:microsoft.com/office/officeart/2016/7/layout/AccentHomeChevronProcess"/>
    <dgm:cxn modelId="{025967D3-D4B7-474C-A628-47FB42E6DA6B}" type="presParOf" srcId="{EC45655F-5D43-4578-BD9A-D637B990FADC}" destId="{262AD25A-56FA-45B9-8014-D819D0A39956}" srcOrd="3" destOrd="0" presId="urn:microsoft.com/office/officeart/2016/7/layout/AccentHomeChevronProcess"/>
    <dgm:cxn modelId="{F375AA92-1CB8-4B27-B64A-EBBB13EE8A65}" type="presParOf" srcId="{594BF422-752C-42F3-A230-3D0E6AE9A886}" destId="{1136D3DA-BDE6-4ABB-ADC3-9E8D0669E362}" srcOrd="7" destOrd="0" presId="urn:microsoft.com/office/officeart/2016/7/layout/AccentHomeChevronProcess"/>
    <dgm:cxn modelId="{954865F1-B3CE-4880-82D0-337E8EA6F7A1}" type="presParOf" srcId="{594BF422-752C-42F3-A230-3D0E6AE9A886}" destId="{48F7AB5F-E55F-4B3F-B674-33C94526A3D0}" srcOrd="8" destOrd="0" presId="urn:microsoft.com/office/officeart/2016/7/layout/AccentHomeChevronProcess"/>
    <dgm:cxn modelId="{C0DA8205-1692-4B84-B13D-271019D3BA49}" type="presParOf" srcId="{48F7AB5F-E55F-4B3F-B674-33C94526A3D0}" destId="{C018470C-7CA6-4B9A-8300-FBFBC9C8C198}" srcOrd="0" destOrd="0" presId="urn:microsoft.com/office/officeart/2016/7/layout/AccentHomeChevronProcess"/>
    <dgm:cxn modelId="{12EE6A1B-EA19-4360-AEF4-F60930AE5CE6}" type="presParOf" srcId="{48F7AB5F-E55F-4B3F-B674-33C94526A3D0}" destId="{9C056497-7847-4419-9E6A-0B83A42BCA18}" srcOrd="1" destOrd="0" presId="urn:microsoft.com/office/officeart/2016/7/layout/AccentHomeChevronProcess"/>
    <dgm:cxn modelId="{059BD814-2EB7-4769-B6C2-2638D00B2B8B}" type="presParOf" srcId="{48F7AB5F-E55F-4B3F-B674-33C94526A3D0}" destId="{29D3D54D-741B-4E9B-8C81-202E2FCBFCFD}" srcOrd="2" destOrd="0" presId="urn:microsoft.com/office/officeart/2016/7/layout/AccentHomeChevronProcess"/>
    <dgm:cxn modelId="{3174FA09-CEB7-4363-BFA9-DAF84A2DD84F}" type="presParOf" srcId="{48F7AB5F-E55F-4B3F-B674-33C94526A3D0}" destId="{EF07AE61-CA1A-436A-BEAA-F4EEF36E773C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9401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2828369"/>
          <a:ext cx="2189894" cy="6527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1995-1996</a:t>
          </a:r>
        </a:p>
      </dsp:txBody>
      <dsp:txXfrm>
        <a:off x="2053" y="2828369"/>
        <a:ext cx="2108307" cy="652700"/>
      </dsp:txXfrm>
    </dsp:sp>
    <dsp:sp modelId="{810D7AA7-A541-4507-BE7F-36CCF210089F}">
      <dsp:nvSpPr>
        <dsp:cNvPr id="0" name=""/>
        <dsp:cNvSpPr/>
      </dsp:nvSpPr>
      <dsp:spPr>
        <a:xfrm>
          <a:off x="177245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77245" y="975382"/>
        <a:ext cx="1778194" cy="1348238"/>
      </dsp:txXfrm>
    </dsp:sp>
    <dsp:sp modelId="{E41E7729-FD3F-426D-804C-45BD60BD762D}">
      <dsp:nvSpPr>
        <dsp:cNvPr id="0" name=""/>
        <dsp:cNvSpPr/>
      </dsp:nvSpPr>
      <dsp:spPr>
        <a:xfrm rot="5400000">
          <a:off x="1190998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2001-2004</a:t>
          </a:r>
        </a:p>
      </dsp:txBody>
      <dsp:txXfrm>
        <a:off x="2245628" y="2828369"/>
        <a:ext cx="1863544" cy="652700"/>
      </dsp:txXfrm>
    </dsp:sp>
    <dsp:sp modelId="{5E07F9E4-149C-4A89-848F-4ABDD305F0C5}">
      <dsp:nvSpPr>
        <dsp:cNvPr id="0" name=""/>
        <dsp:cNvSpPr/>
      </dsp:nvSpPr>
      <dsp:spPr>
        <a:xfrm>
          <a:off x="22576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32713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2016</a:t>
          </a:r>
        </a:p>
      </dsp:txBody>
      <dsp:txXfrm>
        <a:off x="4326027" y="2828369"/>
        <a:ext cx="1863544" cy="652700"/>
      </dsp:txXfrm>
    </dsp:sp>
    <dsp:sp modelId="{FD7B29F2-0D66-4B4B-BC8A-82DA23575305}">
      <dsp:nvSpPr>
        <dsp:cNvPr id="0" name=""/>
        <dsp:cNvSpPr/>
      </dsp:nvSpPr>
      <dsp:spPr>
        <a:xfrm>
          <a:off x="43380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8773E-272C-4795-B64C-E2DC467049AB}">
      <dsp:nvSpPr>
        <dsp:cNvPr id="0" name=""/>
        <dsp:cNvSpPr/>
      </dsp:nvSpPr>
      <dsp:spPr>
        <a:xfrm rot="5400000">
          <a:off x="53517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CD511-46E3-4201-950C-5C55206B68A1}">
      <dsp:nvSpPr>
        <dsp:cNvPr id="0" name=""/>
        <dsp:cNvSpPr/>
      </dsp:nvSpPr>
      <dsp:spPr>
        <a:xfrm>
          <a:off x="62432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2021</a:t>
          </a:r>
        </a:p>
      </dsp:txBody>
      <dsp:txXfrm>
        <a:off x="6406427" y="2828369"/>
        <a:ext cx="1863544" cy="652700"/>
      </dsp:txXfrm>
    </dsp:sp>
    <dsp:sp modelId="{D008585C-06BD-48C5-9F14-B5451B59C4F4}">
      <dsp:nvSpPr>
        <dsp:cNvPr id="0" name=""/>
        <dsp:cNvSpPr/>
      </dsp:nvSpPr>
      <dsp:spPr>
        <a:xfrm>
          <a:off x="64184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8470C-7CA6-4B9A-8300-FBFBC9C8C198}">
      <dsp:nvSpPr>
        <dsp:cNvPr id="0" name=""/>
        <dsp:cNvSpPr/>
      </dsp:nvSpPr>
      <dsp:spPr>
        <a:xfrm rot="5400000">
          <a:off x="7432196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6497-7847-4419-9E6A-0B83A42BCA18}">
      <dsp:nvSpPr>
        <dsp:cNvPr id="0" name=""/>
        <dsp:cNvSpPr/>
      </dsp:nvSpPr>
      <dsp:spPr>
        <a:xfrm>
          <a:off x="8323651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2023</a:t>
          </a:r>
        </a:p>
      </dsp:txBody>
      <dsp:txXfrm>
        <a:off x="8486826" y="2828369"/>
        <a:ext cx="1863544" cy="652700"/>
      </dsp:txXfrm>
    </dsp:sp>
    <dsp:sp modelId="{29D3D54D-741B-4E9B-8C81-202E2FCBFCFD}">
      <dsp:nvSpPr>
        <dsp:cNvPr id="0" name=""/>
        <dsp:cNvSpPr/>
      </dsp:nvSpPr>
      <dsp:spPr>
        <a:xfrm>
          <a:off x="84988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 or workflow; or to emphasis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078656-97B0-44EE-AB18-6DB9DE5B0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9F2C3-AD08-4E6D-A088-368B34DF11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FD57-3794-4120-98FF-C2AE06E1D288}" type="datetime1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671FA-A8DC-45FF-B65C-1D9118C13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8980-5C1C-4C7C-9176-423606A77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4C7E2-0C3F-4060-B8AB-B08C9D4C8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4715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3DFDFE-3139-469E-B55A-AF14001CBA81}" type="datetime1">
              <a:rPr lang="en-GB" smtClean="0"/>
              <a:t>25/05/2023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0E6F85-6220-421D-9203-84F526C4C6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AC6C-0CF6-478E-A94B-7E90FBF53E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BEF0968-F567-4C1D-AE7C-7968D29C8B66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7FED-ADC5-40EB-894F-68FE283162D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9483E9-340D-4F5A-B4B9-A0A85498FC10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79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1E85A95-B7C1-4043-B4FD-1C1E7B6E43C0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E107C-DF77-4BC5-B2F3-BDF3C5F289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E162FB-CCCA-45C3-8A7E-D6CD3978BB41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6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GB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3200">
                <a:solidFill>
                  <a:schemeClr val="bg1"/>
                </a:solidFill>
              </a:rPr>
              <a:t>Click to edit Master title style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800"/>
              <a:t>Click to edit Master title style</a:t>
            </a:r>
            <a:endParaRPr lang="en-GB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rtlCol="0" anchor="b"/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rtlCol="0" anchor="b"/>
          <a:lstStyle>
            <a:lvl1pPr>
              <a:defRPr sz="3200" baseline="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rtlCol="0"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1400">
                <a:solidFill>
                  <a:schemeClr val="bg1"/>
                </a:solidFill>
              </a:rPr>
              <a:t>Click to edit Master subtitle style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3600">
                <a:solidFill>
                  <a:schemeClr val="bg1"/>
                </a:solidFill>
              </a:rPr>
              <a:t>Click to edit Master title style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en-GB" sz="1200">
                <a:solidFill>
                  <a:schemeClr val="bg1"/>
                </a:solidFill>
              </a:rPr>
              <a:t>Click to edit Master subtitle style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01389E6-C847-4AD0-B56D-D205B2EAB1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cala-lang.org/scala3/book/methods-main-methods.html" TargetMode="External"/><Relationship Id="rId3" Type="http://schemas.openxmlformats.org/officeDocument/2006/relationships/hyperlink" Target="https://www.jbang.dev/" TargetMode="External"/><Relationship Id="rId7" Type="http://schemas.openxmlformats.org/officeDocument/2006/relationships/hyperlink" Target="https://scala-cli.virtuslab.org/" TargetMode="External"/><Relationship Id="rId2" Type="http://schemas.openxmlformats.org/officeDocument/2006/relationships/hyperlink" Target="https://docs.oracle.com/en/java/javase/20/jshell/introduction-jshell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mmonite.io/" TargetMode="External"/><Relationship Id="rId5" Type="http://schemas.openxmlformats.org/officeDocument/2006/relationships/hyperlink" Target="https://kotlinlang.org/docs/custom-script-deps-tutorial.html" TargetMode="External"/><Relationship Id="rId4" Type="http://schemas.openxmlformats.org/officeDocument/2006/relationships/hyperlink" Target="https://openjdk.org/jeps/44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github.com/aaccioly-demos/mambo-no5" TargetMode="External"/><Relationship Id="rId3" Type="http://schemas.openxmlformats.org/officeDocument/2006/relationships/hyperlink" Target="https://www.linkedin.com/in/aaccioly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svg"/><Relationship Id="rId17" Type="http://schemas.openxmlformats.org/officeDocument/2006/relationships/image" Target="../media/image5.png"/><Relationship Id="rId2" Type="http://schemas.openxmlformats.org/officeDocument/2006/relationships/image" Target="../media/image20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ccioly.dev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stackoverflow.com/users/664577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creativecommons.org/licenses/by-sa/4.0/?ref=chooser-v1" TargetMode="External"/><Relationship Id="rId4" Type="http://schemas.openxmlformats.org/officeDocument/2006/relationships/hyperlink" Target="https://mastodon.accioly.dev/@anthony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creativecommons.org/licenses/by-sa/4.0/?ref=chooser-v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accioly-demos/mambo-no5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hyperlink" Target="http://commons.wikimedia.org/wiki/File:You_are_here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live/JgmzgsNYgXg?feature=share&amp;t=4565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tonarhipov/status/152724904024472371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scala3/reference/dropped-features/index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>
            <a:normAutofit/>
          </a:bodyPr>
          <a:lstStyle/>
          <a:p>
            <a:pPr algn="l"/>
            <a:r>
              <a:rPr lang="en-GB" sz="2800" b="1" i="0" u="sng" dirty="0">
                <a:solidFill>
                  <a:srgbClr val="E6EDF3"/>
                </a:solidFill>
                <a:effectLst/>
                <a:latin typeface="-apple-system"/>
              </a:rPr>
              <a:t>Mambo No. 5</a:t>
            </a:r>
            <a:r>
              <a:rPr lang="en-GB" sz="2800" b="1" i="0" dirty="0">
                <a:solidFill>
                  <a:srgbClr val="E6EDF3"/>
                </a:solidFill>
                <a:effectLst/>
                <a:latin typeface="-apple-system"/>
              </a:rPr>
              <a:t>: </a:t>
            </a:r>
            <a:r>
              <a:rPr lang="en-GB" sz="2800" b="0" i="0" dirty="0">
                <a:solidFill>
                  <a:srgbClr val="E6EDF3"/>
                </a:solidFill>
                <a:effectLst/>
                <a:latin typeface="-apple-system"/>
              </a:rPr>
              <a:t>A Little Bit of Kotlin in My Life, A Little Bit of Scala 3 in My Mind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/>
          <a:lstStyle/>
          <a:p>
            <a:pPr rtl="0"/>
            <a:r>
              <a:rPr lang="en-GB" dirty="0"/>
              <a:t>Anthony </a:t>
            </a:r>
            <a:r>
              <a:rPr lang="en-GB" dirty="0" err="1"/>
              <a:t>Accioly</a:t>
            </a:r>
            <a:endParaRPr lang="en-GB" dirty="0"/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2C5A-DC3A-4D57-A7F0-A52C0B08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1" y="4471415"/>
            <a:ext cx="10229073" cy="135962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DEMOS: </a:t>
            </a:r>
            <a:r>
              <a:rPr lang="en-GB" b="0" dirty="0"/>
              <a:t>The way to get started is to quit 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DCEA-5CBC-4FE3-A819-C5EBE40E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/>
          <a:lstStyle/>
          <a:p>
            <a:pPr rtl="0"/>
            <a:r>
              <a:rPr lang="en-GB"/>
              <a:t>Walt Disney</a:t>
            </a:r>
          </a:p>
        </p:txBody>
      </p:sp>
      <p:pic>
        <p:nvPicPr>
          <p:cNvPr id="14" name="Picture Placeholder 13" descr="A close - up of a violinist">
            <a:extLst>
              <a:ext uri="{FF2B5EF4-FFF2-40B4-BE49-F238E27FC236}">
                <a16:creationId xmlns:a16="http://schemas.microsoft.com/office/drawing/2014/main" id="{5BC04982-CB92-4287-8A66-635C395855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952" cy="4462272"/>
          </a:xfr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FF32649-32BD-4DF7-8CF4-C5EF7B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853837-26C5-47BD-A51B-085EDF9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40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Hello, World! across languages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5535F9-DB15-409A-BCC6-52A9196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Lots of boilerplate</a:t>
            </a:r>
          </a:p>
          <a:p>
            <a:pPr rtl="0"/>
            <a:r>
              <a:rPr lang="en-GB" dirty="0"/>
              <a:t>What’s a class? What’s public? What’s static?</a:t>
            </a:r>
          </a:p>
          <a:p>
            <a:pPr rtl="0"/>
            <a:r>
              <a:rPr lang="en-GB" dirty="0"/>
              <a:t>Getting better: </a:t>
            </a:r>
            <a:r>
              <a:rPr lang="en-GB" dirty="0">
                <a:hlinkClick r:id="rId2"/>
              </a:rPr>
              <a:t>JShell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JBang</a:t>
            </a:r>
            <a:r>
              <a:rPr lang="en-GB" dirty="0"/>
              <a:t>,  </a:t>
            </a:r>
            <a:r>
              <a:rPr lang="en-GB" dirty="0">
                <a:hlinkClick r:id="rId4"/>
              </a:rPr>
              <a:t>JEP 445</a:t>
            </a:r>
            <a:r>
              <a:rPr lang="en-GB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Kotlin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Clean top level function</a:t>
            </a:r>
          </a:p>
          <a:p>
            <a:pPr rtl="0"/>
            <a:r>
              <a:rPr lang="en-GB" dirty="0"/>
              <a:t>Proper tools for beginners REPL, Scripting &amp; Worksheets</a:t>
            </a:r>
          </a:p>
          <a:p>
            <a:pPr rtl="0"/>
            <a:r>
              <a:rPr lang="en-GB" dirty="0"/>
              <a:t>Simple but getting more powerful. E.g., </a:t>
            </a:r>
            <a:r>
              <a:rPr lang="en-GB" dirty="0">
                <a:hlinkClick r:id="rId5"/>
              </a:rPr>
              <a:t>Script dependencies</a:t>
            </a:r>
            <a:r>
              <a:rPr lang="en-GB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Scala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Scala 2 still needed some boilerplate. </a:t>
            </a:r>
          </a:p>
          <a:p>
            <a:pPr rtl="0"/>
            <a:r>
              <a:rPr lang="en-GB" dirty="0"/>
              <a:t>Proper tooling OOB, but can be a little messy</a:t>
            </a:r>
          </a:p>
          <a:p>
            <a:pPr rtl="0"/>
            <a:r>
              <a:rPr lang="en-GB" dirty="0">
                <a:hlinkClick r:id="rId6"/>
              </a:rPr>
              <a:t>Ammonite</a:t>
            </a:r>
            <a:r>
              <a:rPr lang="en-GB" dirty="0"/>
              <a:t>, </a:t>
            </a:r>
            <a:r>
              <a:rPr lang="en-GB" dirty="0">
                <a:hlinkClick r:id="rId7"/>
              </a:rPr>
              <a:t>Scala CLI</a:t>
            </a:r>
            <a:r>
              <a:rPr lang="en-GB" dirty="0"/>
              <a:t>.</a:t>
            </a:r>
          </a:p>
          <a:p>
            <a:pPr rtl="0"/>
            <a:r>
              <a:rPr lang="en-GB" dirty="0">
                <a:hlinkClick r:id="rId8"/>
              </a:rPr>
              <a:t>Scala 3: </a:t>
            </a:r>
            <a:r>
              <a:rPr lang="en-GB" dirty="0" err="1"/>
              <a:t>Clean,powerful</a:t>
            </a:r>
            <a:r>
              <a:rPr lang="en-GB" dirty="0"/>
              <a:t> and </a:t>
            </a:r>
            <a:r>
              <a:rPr lang="en-GB" dirty="0" err="1"/>
              <a:t>typesafe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0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646DD-9771-4241-9017-A1226C4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Enums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A7DF5-0D60-4A7E-ADA0-055736BA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9CE106-2B1C-439F-9798-7B9D0616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0F1437-7C61-4D91-B080-B0C80E5D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/>
              <a:t>Add text, images, art, and videos.</a:t>
            </a:r>
          </a:p>
          <a:p>
            <a:pPr rtl="0"/>
            <a:r>
              <a:rPr lang="en-GB" dirty="0"/>
              <a:t>Add transitions, animations, and motion.</a:t>
            </a:r>
          </a:p>
          <a:p>
            <a:pPr rtl="0"/>
            <a:r>
              <a:rPr lang="en-GB" dirty="0"/>
              <a:t>Save to One Drive, to get to your presentations from your computer, tablet, or phone.</a:t>
            </a:r>
          </a:p>
          <a:p>
            <a:pPr rtl="0"/>
            <a:r>
              <a:rPr lang="en-GB" dirty="0"/>
              <a:t>Add text, images, art, and videos.</a:t>
            </a:r>
          </a:p>
          <a:p>
            <a:pPr rtl="0"/>
            <a:r>
              <a:rPr lang="en-GB" dirty="0"/>
              <a:t>Add transitions, animations, and motion.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A21DAF-879A-47B0-B70D-76461CFB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9C50EF-21A2-4017-B5C6-084510E68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0C8496-3347-458C-A9DA-C0C7BA0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425451-8618-441E-9D12-2D59D6A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35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Extension methods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5535F9-DB15-409A-BCC6-52A9196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6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Value Classes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5535F9-DB15-409A-BCC6-52A9196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/>
              <a:t>Subtitle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  <a:p>
            <a:pPr rtl="0"/>
            <a:r>
              <a:rPr lang="en-GB"/>
              <a:t>Save to One Drive, to get to your presentations from your computer, tablet, or phone.</a:t>
            </a:r>
          </a:p>
          <a:p>
            <a:pPr rtl="0"/>
            <a:r>
              <a:rPr lang="en-GB"/>
              <a:t>Add text, images, art, and videos.</a:t>
            </a:r>
          </a:p>
          <a:p>
            <a:pPr rtl="0"/>
            <a:r>
              <a:rPr lang="en-GB"/>
              <a:t>Add transitions, animations, and motion.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/>
          <a:lstStyle/>
          <a:p>
            <a:pPr algn="ctr" rtl="0"/>
            <a:r>
              <a:rPr lang="en-GB" dirty="0"/>
              <a:t>KOTLIN </a:t>
            </a:r>
            <a:br>
              <a:rPr lang="en-GB" dirty="0"/>
            </a:br>
            <a:r>
              <a:rPr lang="en-GB" dirty="0"/>
              <a:t>&amp; </a:t>
            </a:r>
            <a:br>
              <a:rPr lang="en-GB" dirty="0"/>
            </a:br>
            <a:r>
              <a:rPr lang="en-GB" dirty="0"/>
              <a:t>SCALA 3</a:t>
            </a:r>
          </a:p>
        </p:txBody>
      </p:sp>
      <p:pic>
        <p:nvPicPr>
          <p:cNvPr id="10" name="Picture Placeholder 9" descr="A close - up of a trumpet">
            <a:extLst>
              <a:ext uri="{FF2B5EF4-FFF2-40B4-BE49-F238E27FC236}">
                <a16:creationId xmlns:a16="http://schemas.microsoft.com/office/drawing/2014/main" id="{C7AC6189-076B-4290-9627-23ADDBA25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758952"/>
            <a:ext cx="2962656" cy="2514600"/>
          </a:xfrm>
        </p:spPr>
      </p:pic>
      <p:pic>
        <p:nvPicPr>
          <p:cNvPr id="12" name="Picture Placeholder 11" descr="A close - up of a violin">
            <a:extLst>
              <a:ext uri="{FF2B5EF4-FFF2-40B4-BE49-F238E27FC236}">
                <a16:creationId xmlns:a16="http://schemas.microsoft.com/office/drawing/2014/main" id="{21291091-9FC2-4F30-84FB-DB4A41BB2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3593592"/>
            <a:ext cx="2962656" cy="25146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89901" y="693738"/>
            <a:ext cx="3522980" cy="544671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 of the best features of Java, Kotlin &amp; Scala 3 are converging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design Scala is the more powerful language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Kotlin is a cool language with some nice features of its own OOB (E.g., Null safety, Continuations / Coroutines)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It’s relatively easy to transition from Scala to Kotlin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Choice is a good thing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99AB-59F8-4C4F-9BCC-9130BFD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8492" y="0"/>
            <a:ext cx="8119872" cy="6409944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16</a:t>
            </a:fld>
            <a:endParaRPr lang="en-GB" dirty="0"/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FFC68B1F-635F-D7C8-11EA-E3A21D2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18" y="82296"/>
            <a:ext cx="4730538" cy="1578874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0DB67A02-9133-5EA2-BA8B-F6A9AAEC5C65}"/>
              </a:ext>
            </a:extLst>
          </p:cNvPr>
          <p:cNvSpPr/>
          <p:nvPr/>
        </p:nvSpPr>
        <p:spPr>
          <a:xfrm>
            <a:off x="7470078" y="1000084"/>
            <a:ext cx="51897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https://www.linkedin.com/in/aaccioly</a:t>
            </a:r>
            <a:endParaRPr lang="en-US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  <a:hlinkClick r:id="rId4"/>
              </a:rPr>
              <a:t>@anthony@mastodon.accioly.dev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https://stackoverflow.com/users/664577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</a:t>
            </a:r>
            <a:r>
              <a:rPr lang="en-US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a.accioly</a:t>
            </a:r>
            <a:r>
              <a:rPr lang="en-US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at protonmail.com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863571-B757-5FCE-6BCF-EB27E0A6EFF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385478" y="2082170"/>
            <a:ext cx="456119" cy="457200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CB952E-5183-8EC1-8AAD-214CFC05B824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7366757" y="3374546"/>
            <a:ext cx="474840" cy="474840"/>
          </a:xfrm>
          <a:prstGeom prst="rect">
            <a:avLst/>
          </a:prstGeom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40070C-1E55-EEB3-6347-F5A581C1AD7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7385117" y="3850106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3" name="Graphic 22">
            <a:hlinkClick r:id="rId10"/>
            <a:extLst>
              <a:ext uri="{FF2B5EF4-FFF2-40B4-BE49-F238E27FC236}">
                <a16:creationId xmlns:a16="http://schemas.microsoft.com/office/drawing/2014/main" id="{37C68062-B35E-F17F-9FAC-C67D3686EA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44022" y="4764794"/>
            <a:ext cx="1143000" cy="4000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9B5AA9-C9B6-F8A6-6948-1CE3C17C682C}"/>
              </a:ext>
            </a:extLst>
          </p:cNvPr>
          <p:cNvSpPr txBox="1"/>
          <p:nvPr/>
        </p:nvSpPr>
        <p:spPr>
          <a:xfrm>
            <a:off x="7376118" y="5224374"/>
            <a:ext cx="45365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3"/>
              </a:rPr>
              <a:t>Mambo No. 5: A Little Bit of Kotlin in My Life, A Little Bit of Scala 3 in My Mind</a:t>
            </a:r>
            <a:r>
              <a:rPr lang="en-US" sz="1600" dirty="0"/>
              <a:t> © 2023 by </a:t>
            </a:r>
            <a:r>
              <a:rPr lang="en-US" sz="1600" dirty="0">
                <a:hlinkClick r:id="rId6"/>
              </a:rPr>
              <a:t>Anthony Accioly </a:t>
            </a:r>
            <a:r>
              <a:rPr lang="en-US" sz="1600" dirty="0"/>
              <a:t>is licensed under </a:t>
            </a:r>
            <a:br>
              <a:rPr lang="en-US" sz="1600" dirty="0"/>
            </a:br>
            <a:r>
              <a:rPr lang="en-US" sz="1600" dirty="0">
                <a:hlinkClick r:id="rId14"/>
              </a:rPr>
              <a:t>CC BY-SA 4.0 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7DAB16-AEF2-EFBD-F568-D303E00502C9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7385117" y="2963704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4452D0-E9FE-A938-FC1F-953EFE74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7" y="2578958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QR code for slides">
            <a:extLst>
              <a:ext uri="{FF2B5EF4-FFF2-40B4-BE49-F238E27FC236}">
                <a16:creationId xmlns:a16="http://schemas.microsoft.com/office/drawing/2014/main" id="{12A487EC-5F03-C5BE-6F6C-C941C7930B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915" y="3634740"/>
            <a:ext cx="2857500" cy="2857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084494-C2F1-1D1D-34F1-AC383EAB25AA}"/>
              </a:ext>
            </a:extLst>
          </p:cNvPr>
          <p:cNvSpPr txBox="1"/>
          <p:nvPr/>
        </p:nvSpPr>
        <p:spPr>
          <a:xfrm>
            <a:off x="85344" y="6487520"/>
            <a:ext cx="304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https://github.com/aaccioly-demos/mambo-no5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10996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16FA212-79E7-4F38-B08F-FC68988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 rtlCol="0"/>
          <a:lstStyle/>
          <a:p>
            <a:pPr rtl="0"/>
            <a:r>
              <a:rPr lang="en-GB" dirty="0"/>
              <a:t>Java &amp; Kotlin &amp; Scala 3</a:t>
            </a:r>
          </a:p>
          <a:p>
            <a:pPr rtl="0"/>
            <a:r>
              <a:rPr lang="en-GB" dirty="0"/>
              <a:t>Main: Let’s start from the start</a:t>
            </a:r>
          </a:p>
          <a:p>
            <a:pPr rtl="0"/>
            <a:r>
              <a:rPr lang="en-GB" dirty="0"/>
              <a:t>Enums</a:t>
            </a:r>
          </a:p>
          <a:p>
            <a:pPr rtl="0"/>
            <a:r>
              <a:rPr lang="en-GB" dirty="0"/>
              <a:t>Extension methods</a:t>
            </a:r>
          </a:p>
          <a:p>
            <a:pPr rtl="0"/>
            <a:r>
              <a:rPr lang="en-GB" dirty="0"/>
              <a:t>Value classes &amp; Aliases</a:t>
            </a:r>
          </a:p>
          <a:p>
            <a:pPr rtl="0"/>
            <a:r>
              <a:rPr lang="en-GB" dirty="0"/>
              <a:t>Kotlin &amp; Scala 3 (Encore) 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/>
          <a:p>
            <a:pPr rtl="0"/>
            <a:fld id="{39A857F5-96C8-461D-A78C-38E92FE1C522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 descr="QR code for slides">
            <a:extLst>
              <a:ext uri="{FF2B5EF4-FFF2-40B4-BE49-F238E27FC236}">
                <a16:creationId xmlns:a16="http://schemas.microsoft.com/office/drawing/2014/main" id="{B6E93333-7190-DCC0-A642-B7F1069F1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71" y="2000250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2CC7A-C606-9502-F225-6B41309CDBEB}"/>
              </a:ext>
            </a:extLst>
          </p:cNvPr>
          <p:cNvSpPr txBox="1"/>
          <p:nvPr/>
        </p:nvSpPr>
        <p:spPr>
          <a:xfrm>
            <a:off x="457200" y="4853030"/>
            <a:ext cx="304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https://github.com/aaccioly-demos/mambo-no5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908812"/>
            <a:ext cx="6230956" cy="1618487"/>
          </a:xfrm>
        </p:spPr>
        <p:txBody>
          <a:bodyPr rtlCol="0">
            <a:noAutofit/>
          </a:bodyPr>
          <a:lstStyle/>
          <a:p>
            <a:r>
              <a:rPr lang="en-GB" dirty="0"/>
              <a:t>Java &amp; Kotlin &amp; Scala 3</a:t>
            </a:r>
            <a:br>
              <a:rPr lang="en-GB" dirty="0"/>
            </a:b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me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you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this talk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the languages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2" name="Picture 21" descr="A picture containing clothing, painting, cartoon, illustration&#10;&#10;Description automatically generated">
            <a:extLst>
              <a:ext uri="{FF2B5EF4-FFF2-40B4-BE49-F238E27FC236}">
                <a16:creationId xmlns:a16="http://schemas.microsoft.com/office/drawing/2014/main" id="{5FD0AB5B-6FAE-7888-51A4-92328FE5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835730" cy="63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F261D4A-493E-B845-C24F-B8A230FC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anchor="ctr">
            <a:normAutofit/>
          </a:bodyPr>
          <a:lstStyle/>
          <a:p>
            <a:r>
              <a:rPr lang="en-GB" dirty="0"/>
              <a:t>Thursday, May 25,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E38480-3BF4-68B0-FBC9-DDB3BD8C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1389E6-C847-4AD0-B56D-D205B2EAB1EE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3074" name="Picture 2" descr="Duke the Java mascot wearing a birthday hat and holding a cake with two numbered candles forming the number 28.">
            <a:extLst>
              <a:ext uri="{FF2B5EF4-FFF2-40B4-BE49-F238E27FC236}">
                <a16:creationId xmlns:a16="http://schemas.microsoft.com/office/drawing/2014/main" id="{005372CB-762A-5B76-8207-7ABE7D01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" y="302265"/>
            <a:ext cx="10877797" cy="56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F84E0-33FF-346F-6DBF-42C4D1DD0B00}"/>
              </a:ext>
            </a:extLst>
          </p:cNvPr>
          <p:cNvSpPr txBox="1"/>
          <p:nvPr/>
        </p:nvSpPr>
        <p:spPr>
          <a:xfrm>
            <a:off x="9679204" y="501054"/>
            <a:ext cx="185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May 23rd, 1995</a:t>
            </a:r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/>
              <a:t>timeline</a:t>
            </a:r>
          </a:p>
        </p:txBody>
      </p:sp>
      <p:graphicFrame>
        <p:nvGraphicFramePr>
          <p:cNvPr id="7" name="Content Placeholder 6" descr="Timeline Smart Art">
            <a:extLst>
              <a:ext uri="{FF2B5EF4-FFF2-40B4-BE49-F238E27FC236}">
                <a16:creationId xmlns:a16="http://schemas.microsoft.com/office/drawing/2014/main" id="{7F19F4C0-09A9-4052-8CA4-4CE1AF00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6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410C-796A-4C04-978D-E9F12DC1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1B71-4F09-43CB-815A-9B020C2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8C9D5F-6891-AD19-211C-32BB5E06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3595"/>
            <a:ext cx="1037523" cy="18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E89241-4429-D3E2-5F6A-D508D948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4" y="2822548"/>
            <a:ext cx="1037523" cy="1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olorfulness, purple, lilac, magenta&#10;&#10;Description automatically generated">
            <a:extLst>
              <a:ext uri="{FF2B5EF4-FFF2-40B4-BE49-F238E27FC236}">
                <a16:creationId xmlns:a16="http://schemas.microsoft.com/office/drawing/2014/main" id="{09B4322F-0361-F9DB-C4F6-548C8A9CA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9715" y="2957549"/>
            <a:ext cx="1412570" cy="141257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AAA9E49-A6B5-A0AA-4344-102D67F1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45" y="2821510"/>
            <a:ext cx="1037523" cy="1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B87EE-7854-4C69-A67B-4E49F1FF471D}"/>
              </a:ext>
            </a:extLst>
          </p:cNvPr>
          <p:cNvSpPr txBox="1"/>
          <p:nvPr/>
        </p:nvSpPr>
        <p:spPr>
          <a:xfrm>
            <a:off x="8566727" y="3634744"/>
            <a:ext cx="748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</a:p>
        </p:txBody>
      </p:sp>
      <p:pic>
        <p:nvPicPr>
          <p:cNvPr id="12" name="Picture 11" descr="A red circle with black text&#10;&#10;Description automatically generated">
            <a:extLst>
              <a:ext uri="{FF2B5EF4-FFF2-40B4-BE49-F238E27FC236}">
                <a16:creationId xmlns:a16="http://schemas.microsoft.com/office/drawing/2014/main" id="{8D13F452-5AA3-C629-AF18-AEE8903887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47648" y="2895204"/>
            <a:ext cx="1673545" cy="16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E083E-1F45-8F91-57DD-F5564514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is…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F0F5FB-D18E-4487-ADDE-5D206BBC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Fist and foremost a pragmatic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Gaining popularity in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restricted to Android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6FD-2EA5-223F-8052-C9A5733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F61D-4D37-B86C-5B0D-B4D2EBED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6</a:t>
            </a:fld>
            <a:endParaRPr lang="en-GB" dirty="0"/>
          </a:p>
        </p:txBody>
      </p:sp>
      <p:pic>
        <p:nvPicPr>
          <p:cNvPr id="5122" name="Picture 2" descr="No alt text provided for this image">
            <a:extLst>
              <a:ext uri="{FF2B5EF4-FFF2-40B4-BE49-F238E27FC236}">
                <a16:creationId xmlns:a16="http://schemas.microsoft.com/office/drawing/2014/main" id="{9476BC95-5918-0A40-1F1A-388F9D428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90995"/>
            <a:ext cx="5686425" cy="426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EC6C6D-6C8C-76AE-E4FA-3383FDCEA92E}"/>
              </a:ext>
            </a:extLst>
          </p:cNvPr>
          <p:cNvSpPr txBox="1"/>
          <p:nvPr/>
        </p:nvSpPr>
        <p:spPr>
          <a:xfrm>
            <a:off x="5651499" y="5722549"/>
            <a:ext cx="5686424" cy="277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Source Talks: On Kotlin #5 with Andrey 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Breslav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 – Shoulders of giants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7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E083E-1F45-8F91-57DD-F5564514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3 is…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F0F5FB-D18E-4487-ADDE-5D206BBC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than Scala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Simpler than Scala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finding its place in the industry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6FD-2EA5-223F-8052-C9A5733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F61D-4D37-B86C-5B0D-B4D2EBED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7</a:t>
            </a:fld>
            <a:endParaRPr lang="en-GB" dirty="0"/>
          </a:p>
        </p:txBody>
      </p:sp>
      <p:pic>
        <p:nvPicPr>
          <p:cNvPr id="14" name="Content Placeholder 13" descr="A screenshot of a social media post&#10;&#10;Description automatically generated with medium confidence">
            <a:extLst>
              <a:ext uri="{FF2B5EF4-FFF2-40B4-BE49-F238E27FC236}">
                <a16:creationId xmlns:a16="http://schemas.microsoft.com/office/drawing/2014/main" id="{77A4DC96-26B8-2EFB-52A0-2AFBBDBB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25043"/>
            <a:ext cx="4991178" cy="526693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13A9AB-754B-6AFD-BB31-105F3D3F63F3}"/>
              </a:ext>
            </a:extLst>
          </p:cNvPr>
          <p:cNvSpPr txBox="1"/>
          <p:nvPr/>
        </p:nvSpPr>
        <p:spPr>
          <a:xfrm>
            <a:off x="6096000" y="5861051"/>
            <a:ext cx="4991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https://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twitter.com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/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antonarhipov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/status/1527249040244723713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22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Can a language be too powerful for its own good?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/>
          <a:lstStyle/>
          <a:p>
            <a:pPr rtl="0"/>
            <a:r>
              <a:rPr lang="en-GB" dirty="0"/>
              <a:t>Cleaning up some of Scala's features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2A381B-EC49-4FA8-B4CB-033658FD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36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6B1951-0D15-33EC-6FF9-A5EC3B8C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137" y="334618"/>
            <a:ext cx="3091607" cy="991664"/>
          </a:xfrm>
        </p:spPr>
        <p:txBody>
          <a:bodyPr anchor="b">
            <a:normAutofit/>
          </a:bodyPr>
          <a:lstStyle/>
          <a:p>
            <a:r>
              <a:rPr lang="en-US" sz="2800" dirty="0" err="1"/>
              <a:t>SCaLa</a:t>
            </a:r>
            <a:r>
              <a:rPr lang="en-US" sz="2800" dirty="0"/>
              <a:t> 2 ASCII ART</a:t>
            </a:r>
          </a:p>
        </p:txBody>
      </p:sp>
      <p:pic>
        <p:nvPicPr>
          <p:cNvPr id="12" name="Picture 11" descr="Blue abstract pattern">
            <a:extLst>
              <a:ext uri="{FF2B5EF4-FFF2-40B4-BE49-F238E27FC236}">
                <a16:creationId xmlns:a16="http://schemas.microsoft.com/office/drawing/2014/main" id="{3AC51D52-54B6-363C-D035-0A8928157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8" r="8605" b="-1"/>
          <a:stretch/>
        </p:blipFill>
        <p:spPr>
          <a:xfrm>
            <a:off x="20" y="10"/>
            <a:ext cx="8119852" cy="640993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3BD5E-1AD6-3602-B6CB-C5C12239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7E048-BE01-1537-C236-5242D997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Monday, February 1, 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23A4FF-DEE6-7E9D-65C7-83690ECA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1389E6-C847-4AD0-B56D-D205B2EAB1EE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84C90-E63E-DB54-5321-3759ACE3C50D}"/>
              </a:ext>
            </a:extLst>
          </p:cNvPr>
          <p:cNvSpPr txBox="1"/>
          <p:nvPr/>
        </p:nvSpPr>
        <p:spPr>
          <a:xfrm>
            <a:off x="8385802" y="2386874"/>
            <a:ext cx="1356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/: l)(_ + _)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65D84-14AB-866C-E1EB-6170489D75E4}"/>
              </a:ext>
            </a:extLst>
          </p:cNvPr>
          <p:cNvSpPr txBox="1"/>
          <p:nvPr/>
        </p:nvSpPr>
        <p:spPr>
          <a:xfrm>
            <a:off x="9697488" y="2386874"/>
            <a:ext cx="240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// (╯°□°</a:t>
            </a:r>
            <a:r>
              <a:rPr lang="en-GB" sz="18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）</a:t>
            </a:r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╯</a:t>
            </a:r>
            <a:r>
              <a:rPr lang="en-GB" sz="18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︵</a:t>
            </a:r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 ┻━┻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A7CC2-5A71-BDFB-7685-13D92FFF5B70}"/>
              </a:ext>
            </a:extLst>
          </p:cNvPr>
          <p:cNvSpPr txBox="1"/>
          <p:nvPr/>
        </p:nvSpPr>
        <p:spPr>
          <a:xfrm>
            <a:off x="8397203" y="1945059"/>
            <a:ext cx="3489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l = List(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ED7EC-D1D7-398A-14AF-F0F1372C7AB7}"/>
              </a:ext>
            </a:extLst>
          </p:cNvPr>
          <p:cNvSpPr txBox="1"/>
          <p:nvPr/>
        </p:nvSpPr>
        <p:spPr>
          <a:xfrm>
            <a:off x="8304837" y="3059667"/>
            <a:ext cx="3582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cheap shot at a deprecated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Scala 3 is cleaning up a lot of things.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Syntax, Symbols, arity-0 magic, </a:t>
            </a:r>
            <a:r>
              <a:rPr lang="en-US" dirty="0" err="1"/>
              <a:t>implicits</a:t>
            </a:r>
            <a:r>
              <a:rPr lang="en-US" dirty="0"/>
              <a:t>, macros, existential types and </a:t>
            </a:r>
            <a:r>
              <a:rPr lang="en-US" dirty="0">
                <a:hlinkClick r:id="rId3"/>
              </a:rPr>
              <a:t>much more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theme: JVM languages are converging</a:t>
            </a:r>
          </a:p>
        </p:txBody>
      </p:sp>
    </p:spTree>
    <p:extLst>
      <p:ext uri="{BB962C8B-B14F-4D97-AF65-F5344CB8AC3E}">
        <p14:creationId xmlns:p14="http://schemas.microsoft.com/office/powerpoint/2010/main" val="20102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74.tgt.Office_50301349_TF89309463_Win32_OJ112196155" id="{C86630AC-2176-4CB0-B346-8F7534D8587F}" vid="{448B59FE-FAA2-477A-85A3-B4159E074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GradientRiseVTI</Template>
  <TotalTime>253</TotalTime>
  <Words>1108</Words>
  <Application>Microsoft Macintosh PowerPoint</Application>
  <PresentationFormat>Widescreen</PresentationFormat>
  <Paragraphs>169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Avenir Next LT Pro</vt:lpstr>
      <vt:lpstr>Avenir Next LT Pro Light</vt:lpstr>
      <vt:lpstr>Calibri</vt:lpstr>
      <vt:lpstr>Google Sans</vt:lpstr>
      <vt:lpstr>JetBrains Mono</vt:lpstr>
      <vt:lpstr>Menlo-Regular</vt:lpstr>
      <vt:lpstr>Wingdings</vt:lpstr>
      <vt:lpstr>GradientRiseVTI</vt:lpstr>
      <vt:lpstr>Mambo No. 5: A Little Bit of Kotlin in My Life, A Little Bit of Scala 3 in My Mind</vt:lpstr>
      <vt:lpstr>Agenda</vt:lpstr>
      <vt:lpstr>Java &amp; Kotlin &amp; Scala 3 </vt:lpstr>
      <vt:lpstr>PowerPoint Presentation</vt:lpstr>
      <vt:lpstr>timeline</vt:lpstr>
      <vt:lpstr>KOTLIN is…</vt:lpstr>
      <vt:lpstr>Scala 3 is…</vt:lpstr>
      <vt:lpstr>Can a language be too powerful for its own good?</vt:lpstr>
      <vt:lpstr>SCaLa 2 ASCII ART</vt:lpstr>
      <vt:lpstr>DEMOS: The way to get started is to quit talking and begin doing.</vt:lpstr>
      <vt:lpstr>Hello, World! across languages</vt:lpstr>
      <vt:lpstr>Enums</vt:lpstr>
      <vt:lpstr>Extension methods</vt:lpstr>
      <vt:lpstr>Value Classes</vt:lpstr>
      <vt:lpstr>KOTLIN  &amp;  SCALA 3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Mambo No. 5: A Little Bit of Kotlin in My Life, A Little Bit of Scala 3 in My Mind</dc:title>
  <dc:creator>Anthony Accioly</dc:creator>
  <cp:lastModifiedBy>Anthony Accioly</cp:lastModifiedBy>
  <cp:revision>8</cp:revision>
  <dcterms:created xsi:type="dcterms:W3CDTF">2023-05-25T08:12:33Z</dcterms:created>
  <dcterms:modified xsi:type="dcterms:W3CDTF">2023-05-25T14:01:27Z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