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4" r:id="rId5"/>
    <p:sldId id="278" r:id="rId6"/>
    <p:sldId id="271" r:id="rId7"/>
    <p:sldId id="289" r:id="rId8"/>
    <p:sldId id="286" r:id="rId9"/>
    <p:sldId id="290" r:id="rId10"/>
    <p:sldId id="291" r:id="rId11"/>
    <p:sldId id="275" r:id="rId12"/>
    <p:sldId id="292" r:id="rId13"/>
    <p:sldId id="266" r:id="rId14"/>
    <p:sldId id="293" r:id="rId15"/>
    <p:sldId id="294" r:id="rId16"/>
    <p:sldId id="280" r:id="rId17"/>
    <p:sldId id="284" r:id="rId18"/>
    <p:sldId id="279" r:id="rId1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9" autoAdjust="0"/>
    <p:restoredTop sz="96327" autoAdjust="0"/>
  </p:normalViewPr>
  <p:slideViewPr>
    <p:cSldViewPr snapToGrid="0">
      <p:cViewPr varScale="1">
        <p:scale>
          <a:sx n="115" d="100"/>
          <a:sy n="115" d="100"/>
        </p:scale>
        <p:origin x="224" y="1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GB"/>
        </a:p>
      </dgm:t>
    </dgm:pt>
    <dgm:pt modelId="{AACEAFD5-63CF-4AFC-B46F-BE086C5D447C}">
      <dgm:prSet phldrT="[Text]"/>
      <dgm:spPr/>
      <dgm:t>
        <a:bodyPr rtlCol="0"/>
        <a:lstStyle/>
        <a:p>
          <a:pPr rtl="0"/>
          <a:r>
            <a:rPr lang="en-GB" b="0" dirty="0"/>
            <a:t>1995-1996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en-GB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en-GB"/>
        </a:p>
      </dgm:t>
    </dgm:pt>
    <dgm:pt modelId="{349299C9-846E-4827-813A-349CCCE20782}">
      <dgm:prSet phldrT="[Text]"/>
      <dgm:spPr/>
      <dgm:t>
        <a:bodyPr rtlCol="0"/>
        <a:lstStyle/>
        <a:p>
          <a:pPr rtl="0"/>
          <a:endParaRPr lang="en-GB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en-GB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en-GB"/>
        </a:p>
      </dgm:t>
    </dgm:pt>
    <dgm:pt modelId="{D07AD3FD-84FF-467E-9693-752776549C61}">
      <dgm:prSet phldrT="[Text]"/>
      <dgm:spPr/>
      <dgm:t>
        <a:bodyPr rtlCol="0"/>
        <a:lstStyle/>
        <a:p>
          <a:pPr rtl="0"/>
          <a:r>
            <a:rPr lang="en-GB" b="0" dirty="0"/>
            <a:t>2001-2004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en-GB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en-GB"/>
        </a:p>
      </dgm:t>
    </dgm:pt>
    <dgm:pt modelId="{D71FC021-6A65-44D1-95B9-0E6C89079866}">
      <dgm:prSet phldrT="[Text]"/>
      <dgm:spPr/>
      <dgm:t>
        <a:bodyPr rtlCol="0"/>
        <a:lstStyle/>
        <a:p>
          <a:pPr rtl="0"/>
          <a:r>
            <a:rPr lang="en-GB" b="0" dirty="0"/>
            <a:t>2016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en-GB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en-GB"/>
        </a:p>
      </dgm:t>
    </dgm:pt>
    <dgm:pt modelId="{4551B675-D926-4DD6-8951-65F2DCE2D424}">
      <dgm:prSet phldrT="[Text]"/>
      <dgm:spPr/>
      <dgm:t>
        <a:bodyPr rtlCol="0"/>
        <a:lstStyle/>
        <a:p>
          <a:pPr rtl="0"/>
          <a:r>
            <a:rPr lang="en-GB" b="0" dirty="0"/>
            <a:t>2021</a:t>
          </a:r>
        </a:p>
      </dgm:t>
    </dgm:pt>
    <dgm:pt modelId="{2EE55A78-001E-403E-B21D-1FBC70FF8613}" type="parTrans" cxnId="{BDC6F4EC-735C-4250-A2CF-39733D874D48}">
      <dgm:prSet/>
      <dgm:spPr/>
      <dgm:t>
        <a:bodyPr rtlCol="0"/>
        <a:lstStyle/>
        <a:p>
          <a:pPr rtl="0"/>
          <a:endParaRPr lang="en-GB"/>
        </a:p>
      </dgm:t>
    </dgm:pt>
    <dgm:pt modelId="{DFA807B3-8FE5-43CB-A9CE-8C2279DA0813}" type="sibTrans" cxnId="{BDC6F4EC-735C-4250-A2CF-39733D874D48}">
      <dgm:prSet/>
      <dgm:spPr/>
      <dgm:t>
        <a:bodyPr rtlCol="0"/>
        <a:lstStyle/>
        <a:p>
          <a:pPr rtl="0"/>
          <a:endParaRPr lang="en-GB"/>
        </a:p>
      </dgm:t>
    </dgm:pt>
    <dgm:pt modelId="{75BA0777-02C1-4DE8-B655-2EFF7C294468}">
      <dgm:prSet phldrT="[Text]"/>
      <dgm:spPr/>
      <dgm:t>
        <a:bodyPr rtlCol="0"/>
        <a:lstStyle/>
        <a:p>
          <a:pPr rtl="0"/>
          <a:r>
            <a:rPr lang="en-GB" b="0" dirty="0"/>
            <a:t>2023</a:t>
          </a:r>
        </a:p>
      </dgm:t>
    </dgm:pt>
    <dgm:pt modelId="{3B5B75D3-1048-48CB-B9CB-2ADAF96B9530}" type="parTrans" cxnId="{9CD61D07-6F9B-41CF-BA28-CF7F19CBCB7F}">
      <dgm:prSet/>
      <dgm:spPr/>
      <dgm:t>
        <a:bodyPr rtlCol="0"/>
        <a:lstStyle/>
        <a:p>
          <a:pPr rtl="0"/>
          <a:endParaRPr lang="en-GB"/>
        </a:p>
      </dgm:t>
    </dgm:pt>
    <dgm:pt modelId="{2326DFF9-3C96-4E56-B8DA-BA5A1D0C9427}" type="sibTrans" cxnId="{9CD61D07-6F9B-41CF-BA28-CF7F19CBCB7F}">
      <dgm:prSet/>
      <dgm:spPr/>
      <dgm:t>
        <a:bodyPr rtlCol="0"/>
        <a:lstStyle/>
        <a:p>
          <a:pPr rtl="0"/>
          <a:endParaRPr lang="en-GB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/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/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/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E87CECA9-E483-4B48-BBEF-DDE6D46D2DD1}" type="pres">
      <dgm:prSet presAssocID="{9B090D9D-470E-46E2-AABB-0368A52481AA}" presName="space" presStyleCnt="0"/>
      <dgm:spPr/>
    </dgm:pt>
    <dgm:pt modelId="{EC45655F-5D43-4578-BD9A-D637B990FADC}" type="pres">
      <dgm:prSet presAssocID="{4551B675-D926-4DD6-8951-65F2DCE2D424}" presName="composite" presStyleCnt="0"/>
      <dgm:spPr/>
    </dgm:pt>
    <dgm:pt modelId="{CD38773E-272C-4795-B64C-E2DC467049AB}" type="pres">
      <dgm:prSet presAssocID="{4551B675-D926-4DD6-8951-65F2DCE2D424}" presName="L" presStyleLbl="solidFgAcc1" presStyleIdx="3" presStyleCnt="5">
        <dgm:presLayoutVars>
          <dgm:chMax val="0"/>
          <dgm:chPref val="0"/>
        </dgm:presLayoutVars>
      </dgm:prSet>
      <dgm:spPr/>
    </dgm:pt>
    <dgm:pt modelId="{3BACD511-46E3-4201-950C-5C55206B68A1}" type="pres">
      <dgm:prSet presAssocID="{4551B675-D926-4DD6-8951-65F2DCE2D424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D008585C-06BD-48C5-9F14-B5451B59C4F4}" type="pres">
      <dgm:prSet presAssocID="{4551B675-D926-4DD6-8951-65F2DCE2D424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262AD25A-56FA-45B9-8014-D819D0A39956}" type="pres">
      <dgm:prSet presAssocID="{4551B675-D926-4DD6-8951-65F2DCE2D424}" presName="EmptyPlaceHolder" presStyleCnt="0"/>
      <dgm:spPr/>
    </dgm:pt>
    <dgm:pt modelId="{1136D3DA-BDE6-4ABB-ADC3-9E8D0669E362}" type="pres">
      <dgm:prSet presAssocID="{DFA807B3-8FE5-43CB-A9CE-8C2279DA0813}" presName="space" presStyleCnt="0"/>
      <dgm:spPr/>
    </dgm:pt>
    <dgm:pt modelId="{48F7AB5F-E55F-4B3F-B674-33C94526A3D0}" type="pres">
      <dgm:prSet presAssocID="{75BA0777-02C1-4DE8-B655-2EFF7C294468}" presName="composite" presStyleCnt="0"/>
      <dgm:spPr/>
    </dgm:pt>
    <dgm:pt modelId="{C018470C-7CA6-4B9A-8300-FBFBC9C8C198}" type="pres">
      <dgm:prSet presAssocID="{75BA0777-02C1-4DE8-B655-2EFF7C294468}" presName="L" presStyleLbl="solidFgAcc1" presStyleIdx="4" presStyleCnt="5">
        <dgm:presLayoutVars>
          <dgm:chMax val="0"/>
          <dgm:chPref val="0"/>
        </dgm:presLayoutVars>
      </dgm:prSet>
      <dgm:spPr/>
    </dgm:pt>
    <dgm:pt modelId="{9C056497-7847-4419-9E6A-0B83A42BCA18}" type="pres">
      <dgm:prSet presAssocID="{75BA0777-02C1-4DE8-B655-2EFF7C29446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29D3D54D-741B-4E9B-8C81-202E2FCBFCFD}" type="pres">
      <dgm:prSet presAssocID="{75BA0777-02C1-4DE8-B655-2EFF7C294468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EF07AE61-CA1A-436A-BEAA-F4EEF36E773C}" type="pres">
      <dgm:prSet presAssocID="{75BA0777-02C1-4DE8-B655-2EFF7C294468}" presName="EmptyPlaceHolder" presStyleCnt="0"/>
      <dgm:spPr/>
    </dgm:pt>
  </dgm:ptLst>
  <dgm:cxnLst>
    <dgm:cxn modelId="{9CD61D07-6F9B-41CF-BA28-CF7F19CBCB7F}" srcId="{55C0B14E-AEA6-48D3-A387-ED4A3A3BF840}" destId="{75BA0777-02C1-4DE8-B655-2EFF7C294468}" srcOrd="4" destOrd="0" parTransId="{3B5B75D3-1048-48CB-B9CB-2ADAF96B9530}" sibTransId="{2326DFF9-3C96-4E56-B8DA-BA5A1D0C9427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E52EBC33-9336-463F-957B-20898FA73EB2}" type="presOf" srcId="{4551B675-D926-4DD6-8951-65F2DCE2D424}" destId="{3BACD511-46E3-4201-950C-5C55206B68A1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3EF34168-9818-42BA-9890-50BFFA04A963}" type="presOf" srcId="{75BA0777-02C1-4DE8-B655-2EFF7C294468}" destId="{9C056497-7847-4419-9E6A-0B83A42BCA18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BDC6F4EC-735C-4250-A2CF-39733D874D48}" srcId="{55C0B14E-AEA6-48D3-A387-ED4A3A3BF840}" destId="{4551B675-D926-4DD6-8951-65F2DCE2D424}" srcOrd="3" destOrd="0" parTransId="{2EE55A78-001E-403E-B21D-1FBC70FF8613}" sibTransId="{DFA807B3-8FE5-43CB-A9CE-8C2279DA0813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A448A169-C672-4503-AE9D-2C18F52F7B65}" type="presParOf" srcId="{594BF422-752C-42F3-A230-3D0E6AE9A886}" destId="{E87CECA9-E483-4B48-BBEF-DDE6D46D2DD1}" srcOrd="5" destOrd="0" presId="urn:microsoft.com/office/officeart/2016/7/layout/AccentHomeChevronProcess"/>
    <dgm:cxn modelId="{CE1C762C-95CD-484C-A987-84D459C4B571}" type="presParOf" srcId="{594BF422-752C-42F3-A230-3D0E6AE9A886}" destId="{EC45655F-5D43-4578-BD9A-D637B990FADC}" srcOrd="6" destOrd="0" presId="urn:microsoft.com/office/officeart/2016/7/layout/AccentHomeChevronProcess"/>
    <dgm:cxn modelId="{DF7374C5-0F9F-4CBD-8613-17A10E39B755}" type="presParOf" srcId="{EC45655F-5D43-4578-BD9A-D637B990FADC}" destId="{CD38773E-272C-4795-B64C-E2DC467049AB}" srcOrd="0" destOrd="0" presId="urn:microsoft.com/office/officeart/2016/7/layout/AccentHomeChevronProcess"/>
    <dgm:cxn modelId="{6EB8F856-FF4F-467E-98B8-245A2F7BF10A}" type="presParOf" srcId="{EC45655F-5D43-4578-BD9A-D637B990FADC}" destId="{3BACD511-46E3-4201-950C-5C55206B68A1}" srcOrd="1" destOrd="0" presId="urn:microsoft.com/office/officeart/2016/7/layout/AccentHomeChevronProcess"/>
    <dgm:cxn modelId="{77A489BE-CBAC-44A0-BDEC-0E2A8E94D158}" type="presParOf" srcId="{EC45655F-5D43-4578-BD9A-D637B990FADC}" destId="{D008585C-06BD-48C5-9F14-B5451B59C4F4}" srcOrd="2" destOrd="0" presId="urn:microsoft.com/office/officeart/2016/7/layout/AccentHomeChevronProcess"/>
    <dgm:cxn modelId="{025967D3-D4B7-474C-A628-47FB42E6DA6B}" type="presParOf" srcId="{EC45655F-5D43-4578-BD9A-D637B990FADC}" destId="{262AD25A-56FA-45B9-8014-D819D0A39956}" srcOrd="3" destOrd="0" presId="urn:microsoft.com/office/officeart/2016/7/layout/AccentHomeChevronProcess"/>
    <dgm:cxn modelId="{F375AA92-1CB8-4B27-B64A-EBBB13EE8A65}" type="presParOf" srcId="{594BF422-752C-42F3-A230-3D0E6AE9A886}" destId="{1136D3DA-BDE6-4ABB-ADC3-9E8D0669E362}" srcOrd="7" destOrd="0" presId="urn:microsoft.com/office/officeart/2016/7/layout/AccentHomeChevronProcess"/>
    <dgm:cxn modelId="{954865F1-B3CE-4880-82D0-337E8EA6F7A1}" type="presParOf" srcId="{594BF422-752C-42F3-A230-3D0E6AE9A886}" destId="{48F7AB5F-E55F-4B3F-B674-33C94526A3D0}" srcOrd="8" destOrd="0" presId="urn:microsoft.com/office/officeart/2016/7/layout/AccentHomeChevronProcess"/>
    <dgm:cxn modelId="{C0DA8205-1692-4B84-B13D-271019D3BA49}" type="presParOf" srcId="{48F7AB5F-E55F-4B3F-B674-33C94526A3D0}" destId="{C018470C-7CA6-4B9A-8300-FBFBC9C8C198}" srcOrd="0" destOrd="0" presId="urn:microsoft.com/office/officeart/2016/7/layout/AccentHomeChevronProcess"/>
    <dgm:cxn modelId="{12EE6A1B-EA19-4360-AEF4-F60930AE5CE6}" type="presParOf" srcId="{48F7AB5F-E55F-4B3F-B674-33C94526A3D0}" destId="{9C056497-7847-4419-9E6A-0B83A42BCA18}" srcOrd="1" destOrd="0" presId="urn:microsoft.com/office/officeart/2016/7/layout/AccentHomeChevronProcess"/>
    <dgm:cxn modelId="{059BD814-2EB7-4769-B6C2-2638D00B2B8B}" type="presParOf" srcId="{48F7AB5F-E55F-4B3F-B674-33C94526A3D0}" destId="{29D3D54D-741B-4E9B-8C81-202E2FCBFCFD}" srcOrd="2" destOrd="0" presId="urn:microsoft.com/office/officeart/2016/7/layout/AccentHomeChevronProcess"/>
    <dgm:cxn modelId="{3174FA09-CEB7-4363-BFA9-DAF84A2DD84F}" type="presParOf" srcId="{48F7AB5F-E55F-4B3F-B674-33C94526A3D0}" destId="{EF07AE61-CA1A-436A-BEAA-F4EEF36E773C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889401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053" y="2828369"/>
          <a:ext cx="2189894" cy="652700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1995-1996</a:t>
          </a:r>
        </a:p>
      </dsp:txBody>
      <dsp:txXfrm>
        <a:off x="2053" y="2828369"/>
        <a:ext cx="2108307" cy="652700"/>
      </dsp:txXfrm>
    </dsp:sp>
    <dsp:sp modelId="{810D7AA7-A541-4507-BE7F-36CCF210089F}">
      <dsp:nvSpPr>
        <dsp:cNvPr id="0" name=""/>
        <dsp:cNvSpPr/>
      </dsp:nvSpPr>
      <dsp:spPr>
        <a:xfrm>
          <a:off x="177245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</dsp:txBody>
      <dsp:txXfrm>
        <a:off x="177245" y="975382"/>
        <a:ext cx="1778194" cy="1348238"/>
      </dsp:txXfrm>
    </dsp:sp>
    <dsp:sp modelId="{E41E7729-FD3F-426D-804C-45BD60BD762D}">
      <dsp:nvSpPr>
        <dsp:cNvPr id="0" name=""/>
        <dsp:cNvSpPr/>
      </dsp:nvSpPr>
      <dsp:spPr>
        <a:xfrm rot="5400000">
          <a:off x="1190998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082453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2001-2004</a:t>
          </a:r>
        </a:p>
      </dsp:txBody>
      <dsp:txXfrm>
        <a:off x="2245628" y="2828369"/>
        <a:ext cx="1863544" cy="652700"/>
      </dsp:txXfrm>
    </dsp:sp>
    <dsp:sp modelId="{5E07F9E4-149C-4A89-848F-4ABDD305F0C5}">
      <dsp:nvSpPr>
        <dsp:cNvPr id="0" name=""/>
        <dsp:cNvSpPr/>
      </dsp:nvSpPr>
      <dsp:spPr>
        <a:xfrm>
          <a:off x="2257644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F2067-7126-4D56-A328-5A8CFD3D8D52}">
      <dsp:nvSpPr>
        <dsp:cNvPr id="0" name=""/>
        <dsp:cNvSpPr/>
      </dsp:nvSpPr>
      <dsp:spPr>
        <a:xfrm rot="5400000">
          <a:off x="3271397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162852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2016</a:t>
          </a:r>
        </a:p>
      </dsp:txBody>
      <dsp:txXfrm>
        <a:off x="4326027" y="2828369"/>
        <a:ext cx="1863544" cy="652700"/>
      </dsp:txXfrm>
    </dsp:sp>
    <dsp:sp modelId="{FD7B29F2-0D66-4B4B-BC8A-82DA23575305}">
      <dsp:nvSpPr>
        <dsp:cNvPr id="0" name=""/>
        <dsp:cNvSpPr/>
      </dsp:nvSpPr>
      <dsp:spPr>
        <a:xfrm>
          <a:off x="4338044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8773E-272C-4795-B64C-E2DC467049AB}">
      <dsp:nvSpPr>
        <dsp:cNvPr id="0" name=""/>
        <dsp:cNvSpPr/>
      </dsp:nvSpPr>
      <dsp:spPr>
        <a:xfrm rot="5400000">
          <a:off x="5351797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CD511-46E3-4201-950C-5C55206B68A1}">
      <dsp:nvSpPr>
        <dsp:cNvPr id="0" name=""/>
        <dsp:cNvSpPr/>
      </dsp:nvSpPr>
      <dsp:spPr>
        <a:xfrm>
          <a:off x="6243252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2021</a:t>
          </a:r>
        </a:p>
      </dsp:txBody>
      <dsp:txXfrm>
        <a:off x="6406427" y="2828369"/>
        <a:ext cx="1863544" cy="652700"/>
      </dsp:txXfrm>
    </dsp:sp>
    <dsp:sp modelId="{D008585C-06BD-48C5-9F14-B5451B59C4F4}">
      <dsp:nvSpPr>
        <dsp:cNvPr id="0" name=""/>
        <dsp:cNvSpPr/>
      </dsp:nvSpPr>
      <dsp:spPr>
        <a:xfrm>
          <a:off x="6418443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8470C-7CA6-4B9A-8300-FBFBC9C8C198}">
      <dsp:nvSpPr>
        <dsp:cNvPr id="0" name=""/>
        <dsp:cNvSpPr/>
      </dsp:nvSpPr>
      <dsp:spPr>
        <a:xfrm rot="5400000">
          <a:off x="7432196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56497-7847-4419-9E6A-0B83A42BCA18}">
      <dsp:nvSpPr>
        <dsp:cNvPr id="0" name=""/>
        <dsp:cNvSpPr/>
      </dsp:nvSpPr>
      <dsp:spPr>
        <a:xfrm>
          <a:off x="8323651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2023</a:t>
          </a:r>
        </a:p>
      </dsp:txBody>
      <dsp:txXfrm>
        <a:off x="8486826" y="2828369"/>
        <a:ext cx="1863544" cy="652700"/>
      </dsp:txXfrm>
    </dsp:sp>
    <dsp:sp modelId="{29D3D54D-741B-4E9B-8C81-202E2FCBFCFD}">
      <dsp:nvSpPr>
        <dsp:cNvPr id="0" name=""/>
        <dsp:cNvSpPr/>
      </dsp:nvSpPr>
      <dsp:spPr>
        <a:xfrm>
          <a:off x="8498843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 or workflow; or to emphasis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078656-97B0-44EE-AB18-6DB9DE5B0B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9F2C3-AD08-4E6D-A088-368B34DF11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3FD57-3794-4120-98FF-C2AE06E1D288}" type="datetime1">
              <a:rPr lang="en-GB" smtClean="0"/>
              <a:t>25/05/2023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671FA-A8DC-45FF-B65C-1D9118C13C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88980-5C1C-4C7C-9176-423606A77B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4C7E2-0C3F-4060-B8AB-B08C9D4C8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34715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3DFDFE-3139-469E-B55A-AF14001CBA81}" type="datetime1">
              <a:rPr lang="en-GB" smtClean="0"/>
              <a:t>25/05/2023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30E6F85-6220-421D-9203-84F526C4C60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8F3494-0491-4803-BC84-8A9DE4958074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5AC6C-0CF6-478E-A94B-7E90FBF53E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BEF0968-F567-4C1D-AE7C-7968D29C8B66}" type="datetime1">
              <a:rPr lang="en-GB" smtClean="0"/>
              <a:t>25/05/2023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04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F7FED-ADC5-40EB-894F-68FE283162D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9483E9-340D-4F5A-B4B9-A0A85498FC10}" type="datetime1">
              <a:rPr lang="en-GB" smtClean="0"/>
              <a:t>25/05/2023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79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1E85A95-B7C1-4043-B4FD-1C1E7B6E43C0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E107C-DF77-4BC5-B2F3-BDF3C5F289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EE162FB-CCCA-45C3-8A7E-D6CD3978BB41}" type="datetime1">
              <a:rPr lang="en-GB" smtClean="0"/>
              <a:t>25/05/2023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6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728D19-281F-4946-9684-65A557653D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2D4F2-D8CF-48D7-8E93-9342D2AE3950}"/>
              </a:ext>
            </a:extLst>
          </p:cNvPr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071F9-5F9E-43AF-B1F9-8F94CCA0D1D0}"/>
              </a:ext>
            </a:extLst>
          </p:cNvPr>
          <p:cNvSpPr/>
          <p:nvPr userDrawn="1"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4D1A4-E8FD-4E5A-A528-35498A356680}"/>
              </a:ext>
            </a:extLst>
          </p:cNvPr>
          <p:cNvSpPr/>
          <p:nvPr userDrawn="1"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D6FD0CF-1406-477D-A12B-53DC561B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edit Master title style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0DFABF-2A96-46EC-8C35-1C4A9D0A0739}"/>
              </a:ext>
            </a:extLst>
          </p:cNvPr>
          <p:cNvSpPr/>
          <p:nvPr userDrawn="1"/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21" name="Subtitle 7">
            <a:extLst>
              <a:ext uri="{FF2B5EF4-FFF2-40B4-BE49-F238E27FC236}">
                <a16:creationId xmlns:a16="http://schemas.microsoft.com/office/drawing/2014/main" id="{A943203E-4446-4D2D-AFEE-C3BCE752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 rtlCol="0">
            <a:norm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1400" b="0">
                <a:solidFill>
                  <a:schemeClr val="bg1"/>
                </a:solidFill>
                <a:latin typeface="+mj-lt"/>
              </a:rPr>
              <a:t>Click to edit Master subtitle style</a:t>
            </a:r>
            <a:endParaRPr lang="en-GB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7CDD05-39F5-4344-992F-995A7F9E8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3C996A2-0E21-4652-A9DD-F74F8BC040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71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A8306-2063-4EE3-B249-F2AA08C30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4438-1D32-4E70-8582-6A520002B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54AC3-129F-4075-B216-D22A2C2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-170122" y="389706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117C9-4AC1-4174-8CED-D839A050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BA4B60-FD16-4BB9-99BE-945815D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3200">
                <a:solidFill>
                  <a:schemeClr val="bg1"/>
                </a:solidFill>
              </a:rPr>
              <a:t>Click to edit Master title style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48B8AB-3038-447E-A760-83F9D9900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4B1264E-7B5A-4325-840D-E1994D41E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8576" y="758952"/>
            <a:ext cx="2962656" cy="2514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30B566CA-63FC-43A4-A9E1-7EC3164CB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08576" y="3593592"/>
            <a:ext cx="2962656" cy="2514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BD15FE-44A7-4CA5-815B-71FF4994DB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9901" y="693738"/>
            <a:ext cx="3522980" cy="5446712"/>
          </a:xfrm>
        </p:spPr>
        <p:txBody>
          <a:bodyPr rtlCol="0" anchor="ctr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 rtl="0"/>
            <a:r>
              <a:rPr lang="en-GB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6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C97D6C-07B7-434E-BBAE-19379570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rtlCol="0" anchor="b">
            <a:normAutofit/>
          </a:bodyPr>
          <a:lstStyle/>
          <a:p>
            <a:pPr rtl="0"/>
            <a:r>
              <a:rPr lang="en-GB" sz="2800"/>
              <a:t>Click to edit Master title style</a:t>
            </a:r>
            <a:endParaRPr lang="en-GB" sz="28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119872" cy="6409944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643938" y="2530475"/>
            <a:ext cx="3023806" cy="3427413"/>
          </a:xfrm>
        </p:spPr>
        <p:txBody>
          <a:bodyPr rtlCol="0"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GB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03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rtlCol="0" anchor="b"/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rtlCol="0" anchor="b"/>
          <a:lstStyle>
            <a:lvl1pPr>
              <a:defRPr sz="3200" baseline="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184687" y="1185453"/>
            <a:ext cx="6408742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-364225" y="1757079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0052647-C66D-4244-962F-2AA82F92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edit Master title style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dirty="0"/>
              <a:t>Copyright © Anthony </a:t>
            </a:r>
            <a:r>
              <a:rPr lang="en-GB" dirty="0" err="1"/>
              <a:t>Accioly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78375" y="863600"/>
            <a:ext cx="3441700" cy="5130800"/>
          </a:xfrm>
        </p:spPr>
        <p:txBody>
          <a:bodyPr rtlCol="0" anchor="ctr">
            <a:normAutofit/>
          </a:bodyPr>
          <a:lstStyle>
            <a:lvl1pPr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/>
              <a:t>Object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5D66CC0-A06E-4254-AAF8-8DA80B0193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87384" y="868680"/>
            <a:ext cx="2505456" cy="1499616"/>
          </a:xfrm>
          <a:solidFill>
            <a:schemeClr val="accent6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9E32C36A-291F-44F8-81D5-1899179E0A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7384" y="2688336"/>
            <a:ext cx="2505456" cy="1499616"/>
          </a:xfrm>
          <a:solidFill>
            <a:schemeClr val="accent6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E44311D2-BC20-4706-9F00-7D9178FB0A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7384" y="4526280"/>
            <a:ext cx="2505456" cy="1499616"/>
          </a:xfrm>
          <a:solidFill>
            <a:schemeClr val="accent6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dirty="0"/>
              <a:t>Monday, February 1, 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9A857F5-96C8-461D-A78C-38E92FE1C52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92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702E7C4-3925-41D8-8339-6521FE726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603470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D748BF23-0309-4049-B999-7977CE56B2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206940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342D563E-638C-4E20-9FB7-739D6E4A9A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810409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70438" y="2368550"/>
            <a:ext cx="6230411" cy="3390900"/>
          </a:xfrm>
        </p:spPr>
        <p:txBody>
          <a:bodyPr rtlCol="0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 rtl="0"/>
            <a:r>
              <a:rPr lang="en-GB"/>
              <a:t>Content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06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E2DFFA2-22D4-4919-9C0C-45E51AF578AC}"/>
              </a:ext>
            </a:extLst>
          </p:cNvPr>
          <p:cNvSpPr/>
          <p:nvPr userDrawn="1"/>
        </p:nvSpPr>
        <p:spPr>
          <a:xfrm rot="5400000" flipH="1">
            <a:off x="-152592" y="162118"/>
            <a:ext cx="6400418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FBF45C-4020-4F59-8E88-4006B53BE427}"/>
              </a:ext>
            </a:extLst>
          </p:cNvPr>
          <p:cNvSpPr/>
          <p:nvPr userDrawn="1"/>
        </p:nvSpPr>
        <p:spPr>
          <a:xfrm rot="5400000" flipH="1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8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CE23BB-F1B6-4676-BAD7-56273E800FEB}"/>
              </a:ext>
            </a:extLst>
          </p:cNvPr>
          <p:cNvSpPr/>
          <p:nvPr userDrawn="1"/>
        </p:nvSpPr>
        <p:spPr>
          <a:xfrm rot="5400000" flipH="1">
            <a:off x="1932850" y="2249496"/>
            <a:ext cx="2211724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36A792-3F80-40BE-96DB-0CDC51B9AA89}"/>
              </a:ext>
            </a:extLst>
          </p:cNvPr>
          <p:cNvSpPr/>
          <p:nvPr userDrawn="1"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A3C02BB-F8E9-47C7-AF5B-34F4E0DF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n-GB">
                <a:solidFill>
                  <a:schemeClr val="bg1"/>
                </a:solidFill>
              </a:rPr>
              <a:t>Click to edit Master title style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85BD763-B468-4FE3-BCE8-C2E276B7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n-GB" sz="1400">
                <a:solidFill>
                  <a:schemeClr val="bg1"/>
                </a:solidFill>
              </a:rPr>
              <a:t>Click to edit Master subtitle style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482A36A-6BEB-495C-8399-9E9EA28C2B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1152" y="627063"/>
            <a:ext cx="4195763" cy="2674937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7" name="Picture Placeholder 45">
            <a:extLst>
              <a:ext uri="{FF2B5EF4-FFF2-40B4-BE49-F238E27FC236}">
                <a16:creationId xmlns:a16="http://schemas.microsoft.com/office/drawing/2014/main" id="{23DC67C7-2D14-4866-B487-E6C7EF2D18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1152" y="3621024"/>
            <a:ext cx="4195763" cy="2674937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0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03500"/>
            <a:ext cx="10190163" cy="3468688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5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3" y="2865438"/>
            <a:ext cx="10240960" cy="2708655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2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6EB34-1B8B-4396-BFD2-98D14076D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69A3D-D17E-4FD6-87AB-82FA30AC0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E216A4-83E5-4AF8-83B6-82171757B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3141D-24A2-4BE2-B276-C20C06CB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35F720A-671B-47F4-88B8-83CD2FE3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n-GB" sz="3600">
                <a:solidFill>
                  <a:schemeClr val="bg1"/>
                </a:solidFill>
              </a:rPr>
              <a:t>Click to edit Master title style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8168417-C3D6-45B7-898A-D94F37EA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 rtl="0">
              <a:lnSpc>
                <a:spcPct val="100000"/>
              </a:lnSpc>
            </a:pPr>
            <a:r>
              <a:rPr lang="en-GB" sz="1200">
                <a:solidFill>
                  <a:schemeClr val="bg1"/>
                </a:solidFill>
              </a:rPr>
              <a:t>Click to edit Master subtitle style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0F7C81-3A6B-4709-B144-6A0DFEF3B8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62272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BBCEB0-C572-483A-88B2-C65A607EC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10000">
                <a:schemeClr val="accent5">
                  <a:alpha val="86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DDF8D-E0F6-454C-9BC5-15EF5630F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382B2655-24B6-4245-8B87-EE7F13887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580030"/>
            <a:ext cx="10240903" cy="1009934"/>
          </a:xfrm>
        </p:spPr>
        <p:txBody>
          <a:bodyPr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1866142-B2E0-46DB-B8B4-2078CE7804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013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A221-28CD-49DF-AF22-78815A6E2F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7600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71C398-D779-4B1A-BD2F-395D1F3F8D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1928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83C6BE-C8D0-4726-B217-58FE337E5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112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35F3E11-74CF-4460-9FF3-DD91B5E5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368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D857D03-665D-4D33-B7E8-B85D42470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013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5D2C286-1A79-4B52-82F1-D520602693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7663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F0B53ABB-D4AE-4C0B-9902-0C1763EE40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81308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3AE87779-12F2-4327-ADEE-3F31BFB8D3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0307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DCB8055-0EA2-426F-989D-AC9932A17A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3952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08EC59B-41AE-4F1B-9364-A00C479F76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24408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C3965F4-D2B3-4353-A638-332A3F4E70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38053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859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8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80" userDrawn="1">
          <p15:clr>
            <a:srgbClr val="FBAE40"/>
          </p15:clr>
        </p15:guide>
        <p15:guide id="4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5CF8EE9-A776-4052-ABB2-29666265C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F2F3BB-127D-44BC-A8EF-A8BB5F5911CA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0D1F30-F118-4A1F-A48F-7E5706959F64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dirty="0"/>
              <a:t>Copyright © Anthony </a:t>
            </a:r>
            <a:r>
              <a:rPr lang="en-GB" dirty="0" err="1"/>
              <a:t>Accioly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01389E6-C847-4AD0-B56D-D205B2EAB1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0" r:id="rId3"/>
    <p:sldLayoutId id="2147483661" r:id="rId4"/>
    <p:sldLayoutId id="2147483686" r:id="rId5"/>
    <p:sldLayoutId id="2147483684" r:id="rId6"/>
    <p:sldLayoutId id="2147483681" r:id="rId7"/>
    <p:sldLayoutId id="2147483685" r:id="rId8"/>
    <p:sldLayoutId id="2147483650" r:id="rId9"/>
    <p:sldLayoutId id="2147483653" r:id="rId10"/>
    <p:sldLayoutId id="2147483682" r:id="rId11"/>
    <p:sldLayoutId id="2147483683" r:id="rId12"/>
    <p:sldLayoutId id="2147483679" r:id="rId13"/>
    <p:sldLayoutId id="2147483655" r:id="rId14"/>
    <p:sldLayoutId id="2147483656" r:id="rId15"/>
    <p:sldLayoutId id="2147483657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cala-lang.org/scala3/book/methods-main-methods.html" TargetMode="External"/><Relationship Id="rId3" Type="http://schemas.openxmlformats.org/officeDocument/2006/relationships/hyperlink" Target="https://www.jbang.dev/" TargetMode="External"/><Relationship Id="rId7" Type="http://schemas.openxmlformats.org/officeDocument/2006/relationships/hyperlink" Target="https://scala-cli.virtuslab.org/" TargetMode="External"/><Relationship Id="rId2" Type="http://schemas.openxmlformats.org/officeDocument/2006/relationships/hyperlink" Target="https://docs.oracle.com/en/java/javase/20/jshell/introduction-jshell.html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ammonite.io/" TargetMode="External"/><Relationship Id="rId5" Type="http://schemas.openxmlformats.org/officeDocument/2006/relationships/hyperlink" Target="https://kotlinlang.org/docs/custom-script-deps-tutorial.html" TargetMode="External"/><Relationship Id="rId4" Type="http://schemas.openxmlformats.org/officeDocument/2006/relationships/hyperlink" Target="https://openjdk.org/jeps/44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oydmeta/enumeratum" TargetMode="External"/><Relationship Id="rId2" Type="http://schemas.openxmlformats.org/officeDocument/2006/relationships/hyperlink" Target="https://docs.oracle.com/en/java/javase/20/language/records.html" TargetMode="Externa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type-safe-builders.html#how-it-works" TargetMode="External"/><Relationship Id="rId2" Type="http://schemas.openxmlformats.org/officeDocument/2006/relationships/hyperlink" Target="https://kotlinlang.org/docs/lambdas.html#function-types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scala-lang.org/scala3/book/ca-extension-method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s://github.com/aaccioly-demos/mambo-no5" TargetMode="External"/><Relationship Id="rId3" Type="http://schemas.openxmlformats.org/officeDocument/2006/relationships/hyperlink" Target="https://www.linkedin.com/in/aaccioly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25.svg"/><Relationship Id="rId17" Type="http://schemas.openxmlformats.org/officeDocument/2006/relationships/image" Target="../media/image5.png"/><Relationship Id="rId2" Type="http://schemas.openxmlformats.org/officeDocument/2006/relationships/image" Target="../media/image20.jpe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ccioly.dev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stackoverflow.com/users/664577" TargetMode="External"/><Relationship Id="rId15" Type="http://schemas.openxmlformats.org/officeDocument/2006/relationships/image" Target="../media/image26.png"/><Relationship Id="rId10" Type="http://schemas.openxmlformats.org/officeDocument/2006/relationships/hyperlink" Target="https://creativecommons.org/licenses/by-sa/4.0/?ref=chooser-v1" TargetMode="External"/><Relationship Id="rId4" Type="http://schemas.openxmlformats.org/officeDocument/2006/relationships/hyperlink" Target="https://mastodon.accioly.dev/@anthony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creativecommons.org/licenses/by-sa/4.0/?ref=chooser-v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accioly-demos/mambo-no5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hyperlink" Target="http://commons.wikimedia.org/wiki/File:You_are_here.sv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live/JgmzgsNYgXg?feature=share&amp;t=4565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ntonarhipov/status/1527249040244723713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ala-lang.org/scala3/reference/dropped-features/index.html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99020-4ABD-4E8C-8F34-FD42A314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 rtlCol="0">
            <a:normAutofit/>
          </a:bodyPr>
          <a:lstStyle/>
          <a:p>
            <a:pPr algn="l"/>
            <a:r>
              <a:rPr lang="en-GB" sz="2800" b="1" i="0" u="sng" dirty="0">
                <a:solidFill>
                  <a:srgbClr val="E6EDF3"/>
                </a:solidFill>
                <a:effectLst/>
                <a:latin typeface="-apple-system"/>
              </a:rPr>
              <a:t>Mambo No. 5</a:t>
            </a:r>
            <a:r>
              <a:rPr lang="en-GB" sz="2800" b="1" i="0" dirty="0">
                <a:solidFill>
                  <a:srgbClr val="E6EDF3"/>
                </a:solidFill>
                <a:effectLst/>
                <a:latin typeface="-apple-system"/>
              </a:rPr>
              <a:t>: </a:t>
            </a:r>
            <a:r>
              <a:rPr lang="en-GB" sz="2800" b="0" i="0" dirty="0">
                <a:solidFill>
                  <a:srgbClr val="E6EDF3"/>
                </a:solidFill>
                <a:effectLst/>
                <a:latin typeface="-apple-system"/>
              </a:rPr>
              <a:t>A Little Bit of Kotlin in My Life, A Little Bit of Scala 3 in My Mind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68B250-ACDF-4D57-BD3E-D18F93E4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 rtlCol="0"/>
          <a:lstStyle/>
          <a:p>
            <a:pPr rtl="0"/>
            <a:r>
              <a:rPr lang="en-GB" dirty="0"/>
              <a:t>Anthony </a:t>
            </a:r>
            <a:r>
              <a:rPr lang="en-GB" dirty="0" err="1"/>
              <a:t>Accioly</a:t>
            </a:r>
            <a:endParaRPr lang="en-GB" dirty="0"/>
          </a:p>
        </p:txBody>
      </p:sp>
      <p:pic>
        <p:nvPicPr>
          <p:cNvPr id="8" name="Picture Placeholder 7" descr="A close - up of a record player">
            <a:extLst>
              <a:ext uri="{FF2B5EF4-FFF2-40B4-BE49-F238E27FC236}">
                <a16:creationId xmlns:a16="http://schemas.microsoft.com/office/drawing/2014/main" id="{33532A47-3BF0-4F92-A773-5C134A954C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3302" y="3351746"/>
            <a:ext cx="7519558" cy="3506255"/>
          </a:xfrm>
        </p:spPr>
      </p:pic>
    </p:spTree>
    <p:extLst>
      <p:ext uri="{BB962C8B-B14F-4D97-AF65-F5344CB8AC3E}">
        <p14:creationId xmlns:p14="http://schemas.microsoft.com/office/powerpoint/2010/main" val="30057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2C5A-DC3A-4D57-A7F0-A52C0B084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1" y="4471415"/>
            <a:ext cx="10229073" cy="135962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DEMOS: </a:t>
            </a:r>
            <a:r>
              <a:rPr lang="en-GB" b="0" dirty="0"/>
              <a:t>The way to get started is to quit talking and begin doing.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0DCEA-5CBC-4FE3-A819-C5EBE40E2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 rtlCol="0"/>
          <a:lstStyle/>
          <a:p>
            <a:pPr rtl="0"/>
            <a:r>
              <a:rPr lang="en-GB"/>
              <a:t>Walt Disney</a:t>
            </a:r>
          </a:p>
        </p:txBody>
      </p:sp>
      <p:pic>
        <p:nvPicPr>
          <p:cNvPr id="14" name="Picture Placeholder 13" descr="A close - up of a violinist">
            <a:extLst>
              <a:ext uri="{FF2B5EF4-FFF2-40B4-BE49-F238E27FC236}">
                <a16:creationId xmlns:a16="http://schemas.microsoft.com/office/drawing/2014/main" id="{5BC04982-CB92-4287-8A66-635C3958558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8952" cy="4462272"/>
          </a:xfrm>
        </p:spPr>
      </p:pic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6FF32649-32BD-4DF7-8CF4-C5EF7B01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r>
              <a:rPr lang="en-GB" dirty="0"/>
              <a:t>Thursday, May 25, 2025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D853837-26C5-47BD-A51B-085EDF92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40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7B820C0-182D-42F4-8707-5CC4A745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/>
          <a:p>
            <a:pPr rtl="0"/>
            <a:r>
              <a:rPr lang="en-GB" dirty="0"/>
              <a:t>Hello, World! across languages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4DDEAB-A1D8-45E5-B8F9-54AF3827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rtlCol="0"/>
          <a:lstStyle/>
          <a:p>
            <a:pPr rtl="0"/>
            <a:r>
              <a:rPr lang="en-GB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A70A-B7A4-4395-BFBC-6889EE79D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Lots of boilerplate</a:t>
            </a:r>
          </a:p>
          <a:p>
            <a:pPr rtl="0"/>
            <a:r>
              <a:rPr lang="en-GB" dirty="0"/>
              <a:t>What’s a class? What’s public? What’s static?</a:t>
            </a:r>
          </a:p>
          <a:p>
            <a:pPr rtl="0"/>
            <a:r>
              <a:rPr lang="en-GB" dirty="0"/>
              <a:t>Getting better: </a:t>
            </a:r>
            <a:r>
              <a:rPr lang="en-GB" dirty="0">
                <a:hlinkClick r:id="rId2"/>
              </a:rPr>
              <a:t>JShell</a:t>
            </a:r>
            <a:r>
              <a:rPr lang="en-GB" dirty="0"/>
              <a:t>, </a:t>
            </a:r>
            <a:r>
              <a:rPr lang="en-GB" dirty="0">
                <a:hlinkClick r:id="rId3"/>
              </a:rPr>
              <a:t>JBang</a:t>
            </a:r>
            <a:r>
              <a:rPr lang="en-GB" dirty="0"/>
              <a:t>,  </a:t>
            </a:r>
            <a:r>
              <a:rPr lang="en-GB" dirty="0">
                <a:hlinkClick r:id="rId4"/>
              </a:rPr>
              <a:t>JEP 445</a:t>
            </a:r>
            <a:r>
              <a:rPr lang="en-GB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D1F5F-2C0D-469F-B9D7-F62887EF9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rtlCol="0"/>
          <a:lstStyle/>
          <a:p>
            <a:pPr rtl="0"/>
            <a:r>
              <a:rPr lang="en-GB" dirty="0"/>
              <a:t>Kotlin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56CC6B-4AA1-4424-8333-65754C5AE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Clean top level function</a:t>
            </a:r>
          </a:p>
          <a:p>
            <a:pPr rtl="0"/>
            <a:r>
              <a:rPr lang="en-GB" dirty="0"/>
              <a:t>Proper tools for beginners REPL, Scripting &amp; Worksheets</a:t>
            </a:r>
          </a:p>
          <a:p>
            <a:pPr rtl="0"/>
            <a:r>
              <a:rPr lang="en-GB" dirty="0"/>
              <a:t>Simple but getting more powerful. E.g., </a:t>
            </a:r>
            <a:r>
              <a:rPr lang="en-GB" dirty="0">
                <a:hlinkClick r:id="rId5"/>
              </a:rPr>
              <a:t>Script dependencies</a:t>
            </a:r>
            <a:r>
              <a:rPr lang="en-GB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04CE81-6A28-4EA4-BA58-E94D051A3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rtlCol="0"/>
          <a:lstStyle/>
          <a:p>
            <a:pPr rtl="0"/>
            <a:r>
              <a:rPr lang="en-GB" dirty="0"/>
              <a:t>Scala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996BD0-4A93-4EF8-8348-686D9CB3C9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Scala 2 still needed some boilerplate. </a:t>
            </a:r>
          </a:p>
          <a:p>
            <a:pPr rtl="0"/>
            <a:r>
              <a:rPr lang="en-GB" dirty="0"/>
              <a:t>Proper tooling OOB, but can be a little messy</a:t>
            </a:r>
          </a:p>
          <a:p>
            <a:pPr rtl="0"/>
            <a:r>
              <a:rPr lang="en-GB" dirty="0">
                <a:hlinkClick r:id="rId6"/>
              </a:rPr>
              <a:t>Ammonite</a:t>
            </a:r>
            <a:r>
              <a:rPr lang="en-GB" dirty="0"/>
              <a:t>, </a:t>
            </a:r>
            <a:r>
              <a:rPr lang="en-GB" dirty="0">
                <a:hlinkClick r:id="rId7"/>
              </a:rPr>
              <a:t>Scala CLI</a:t>
            </a:r>
            <a:r>
              <a:rPr lang="en-GB" dirty="0"/>
              <a:t>.</a:t>
            </a:r>
          </a:p>
          <a:p>
            <a:pPr rtl="0"/>
            <a:r>
              <a:rPr lang="en-GB" dirty="0">
                <a:hlinkClick r:id="rId8"/>
              </a:rPr>
              <a:t>Scala 3: </a:t>
            </a:r>
            <a:r>
              <a:rPr lang="en-GB" dirty="0" err="1"/>
              <a:t>Clean,powerful</a:t>
            </a:r>
            <a:r>
              <a:rPr lang="en-GB" dirty="0"/>
              <a:t> and </a:t>
            </a:r>
            <a:r>
              <a:rPr lang="en-GB" dirty="0" err="1"/>
              <a:t>typesafe</a:t>
            </a:r>
            <a:endParaRPr lang="en-GB" dirty="0"/>
          </a:p>
          <a:p>
            <a:pPr rtl="0"/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6B2184-E681-4C0F-B7BE-487EF89C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r>
              <a:rPr lang="en-GB" dirty="0"/>
              <a:t>Thursday, May 25,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7E0D2-79BA-4A99-B0A5-6C7F621F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09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7B820C0-182D-42F4-8707-5CC4A745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/>
          <a:p>
            <a:pPr rtl="0"/>
            <a:r>
              <a:rPr lang="en-GB" dirty="0"/>
              <a:t>Enums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4DDEAB-A1D8-45E5-B8F9-54AF3827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rtlCol="0"/>
          <a:lstStyle/>
          <a:p>
            <a:pPr rtl="0"/>
            <a:r>
              <a:rPr lang="en-GB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A70A-B7A4-4395-BFBC-6889EE79D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Enums are surprisingly powerful and clean</a:t>
            </a:r>
          </a:p>
          <a:p>
            <a:pPr rtl="0"/>
            <a:r>
              <a:rPr lang="en-GB" dirty="0"/>
              <a:t>Now that </a:t>
            </a:r>
            <a:r>
              <a:rPr lang="en-GB" dirty="0">
                <a:hlinkClick r:id="rId2"/>
              </a:rPr>
              <a:t>Record classes </a:t>
            </a:r>
            <a:r>
              <a:rPr lang="en-GB" dirty="0"/>
              <a:t>are a thing, Enums could use some simplification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D1F5F-2C0D-469F-B9D7-F62887EF9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rtlCol="0"/>
          <a:lstStyle/>
          <a:p>
            <a:pPr rtl="0"/>
            <a:r>
              <a:rPr lang="en-GB" dirty="0"/>
              <a:t>Kotlin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56CC6B-4AA1-4424-8333-65754C5AE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Basically better Java Enums</a:t>
            </a:r>
          </a:p>
          <a:p>
            <a:pPr rtl="0"/>
            <a:r>
              <a:rPr lang="en-GB" dirty="0"/>
              <a:t>Top level constants, companion objects, etc</a:t>
            </a:r>
          </a:p>
          <a:p>
            <a:r>
              <a:rPr lang="en-GB" dirty="0"/>
              <a:t>Unnecessary 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lang="en-GB" sz="1800" dirty="0"/>
              <a:t>keyword</a:t>
            </a:r>
            <a:endParaRPr lang="en-GB" sz="1800" dirty="0">
              <a:solidFill>
                <a:srgbClr val="A9B7C6"/>
              </a:solidFill>
              <a:effectLst/>
              <a:latin typeface="JetBrains Mono"/>
            </a:endParaRPr>
          </a:p>
          <a:p>
            <a:pPr rt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04CE81-6A28-4EA4-BA58-E94D051A3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rtlCol="0"/>
          <a:lstStyle/>
          <a:p>
            <a:pPr rtl="0"/>
            <a:r>
              <a:rPr lang="en-GB" dirty="0"/>
              <a:t>Scala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996BD0-4A93-4EF8-8348-686D9CB3C9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GB" dirty="0"/>
              <a:t>Scala 2 Enumerations were messy, no way around it.</a:t>
            </a:r>
          </a:p>
          <a:p>
            <a:pPr rtl="0"/>
            <a:r>
              <a:rPr lang="en-GB" dirty="0"/>
              <a:t>Roll your own solution with ADTs, or use </a:t>
            </a:r>
            <a:r>
              <a:rPr lang="en-GB" dirty="0" err="1"/>
              <a:t>liblike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Enumeratum</a:t>
            </a:r>
            <a:r>
              <a:rPr lang="en-GB" dirty="0"/>
              <a:t>.</a:t>
            </a:r>
          </a:p>
          <a:p>
            <a:pPr rtl="0"/>
            <a:r>
              <a:rPr lang="en-GB" dirty="0"/>
              <a:t>Scala 3 closed the gap</a:t>
            </a:r>
          </a:p>
          <a:p>
            <a:r>
              <a:rPr lang="en-GB" dirty="0"/>
              <a:t>Unnecessary </a:t>
            </a:r>
            <a:r>
              <a:rPr lang="en-GB" sz="2000" dirty="0"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lang="en-GB" sz="2000" dirty="0"/>
              <a:t>keyword</a:t>
            </a:r>
            <a:endParaRPr lang="en-GB" sz="2000" dirty="0">
              <a:solidFill>
                <a:srgbClr val="A9B7C6"/>
              </a:solidFill>
              <a:effectLst/>
              <a:latin typeface="JetBrains Mono"/>
            </a:endParaRPr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6B2184-E681-4C0F-B7BE-487EF89C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r>
              <a:rPr lang="en-GB" dirty="0"/>
              <a:t>Thursday, May 25,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7E0D2-79BA-4A99-B0A5-6C7F621F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86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6646DD-9771-4241-9017-A1226C4F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/>
          <a:p>
            <a:pPr rtl="0"/>
            <a:r>
              <a:rPr lang="en-GB" dirty="0"/>
              <a:t>Extension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9CE106-2B1C-439F-9798-7B9D0616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rtlCol="0"/>
          <a:lstStyle/>
          <a:p>
            <a:pPr rtl="0"/>
            <a:r>
              <a:rPr lang="en-GB" dirty="0"/>
              <a:t>Kotlin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0F1437-7C61-4D91-B080-B0C80E5D4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Clean syntax</a:t>
            </a:r>
          </a:p>
          <a:p>
            <a:pPr rtl="0"/>
            <a:r>
              <a:rPr lang="en-GB" dirty="0"/>
              <a:t>One method at a time</a:t>
            </a:r>
          </a:p>
          <a:p>
            <a:pPr rtl="0"/>
            <a:r>
              <a:rPr lang="en-GB" dirty="0"/>
              <a:t>Interesting complementary ideas such as </a:t>
            </a:r>
            <a:r>
              <a:rPr lang="en-GB" dirty="0">
                <a:hlinkClick r:id="rId2"/>
              </a:rPr>
              <a:t>Function Types with Receivers </a:t>
            </a:r>
            <a:r>
              <a:rPr lang="en-GB" dirty="0"/>
              <a:t>and </a:t>
            </a:r>
            <a:r>
              <a:rPr lang="en-GB" dirty="0">
                <a:hlinkClick r:id="rId3"/>
              </a:rPr>
              <a:t>Type-Safe Builders</a:t>
            </a:r>
            <a:r>
              <a:rPr lang="en-GB" dirty="0"/>
              <a:t>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A21DAF-879A-47B0-B70D-76461CFBB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rtlCol="0"/>
          <a:lstStyle/>
          <a:p>
            <a:pPr rtl="0"/>
            <a:r>
              <a:rPr lang="en-GB" dirty="0"/>
              <a:t>Scala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9C50EF-21A2-4017-B5C6-084510E68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Scala 2: Implicit conversions / Pimp My Library Pattern</a:t>
            </a:r>
          </a:p>
          <a:p>
            <a:r>
              <a:rPr lang="en-GB" dirty="0"/>
              <a:t>Scala 3: new 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  <a:hlinkClick r:id="rId4"/>
              </a:rPr>
              <a:t>extension</a:t>
            </a:r>
            <a:r>
              <a:rPr lang="en-GB" dirty="0"/>
              <a:t> keyword</a:t>
            </a:r>
          </a:p>
          <a:p>
            <a:r>
              <a:rPr lang="en-GB" dirty="0"/>
              <a:t>Part of </a:t>
            </a:r>
            <a:r>
              <a:rPr lang="en-GB"/>
              <a:t>Implicits </a:t>
            </a:r>
            <a:r>
              <a:rPr lang="en-GB" dirty="0"/>
              <a:t>clean-up (given, using)</a:t>
            </a:r>
          </a:p>
          <a:p>
            <a:r>
              <a:rPr lang="en-GB" dirty="0"/>
              <a:t>Powerful tools to create DSLs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C0C8496-3347-458C-A9DA-C0C7BA01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r>
              <a:rPr lang="en-GB" dirty="0"/>
              <a:t>Thursday, May 25, 2025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4425451-8618-441E-9D12-2D59D6AD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35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0EC0-C38C-41A8-A532-E2716966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rtlCol="0"/>
          <a:lstStyle/>
          <a:p>
            <a:pPr algn="ctr" rtl="0"/>
            <a:r>
              <a:rPr lang="en-GB" dirty="0"/>
              <a:t>KOTLIN </a:t>
            </a:r>
            <a:br>
              <a:rPr lang="en-GB" dirty="0"/>
            </a:br>
            <a:r>
              <a:rPr lang="en-GB" dirty="0"/>
              <a:t>&amp; </a:t>
            </a:r>
            <a:br>
              <a:rPr lang="en-GB" dirty="0"/>
            </a:br>
            <a:r>
              <a:rPr lang="en-GB" dirty="0"/>
              <a:t>SCALA 3</a:t>
            </a:r>
          </a:p>
        </p:txBody>
      </p:sp>
      <p:pic>
        <p:nvPicPr>
          <p:cNvPr id="10" name="Picture Placeholder 9" descr="A close - up of a trumpet">
            <a:extLst>
              <a:ext uri="{FF2B5EF4-FFF2-40B4-BE49-F238E27FC236}">
                <a16:creationId xmlns:a16="http://schemas.microsoft.com/office/drawing/2014/main" id="{C7AC6189-076B-4290-9627-23ADDBA25A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8576" y="758952"/>
            <a:ext cx="2962656" cy="2514600"/>
          </a:xfrm>
        </p:spPr>
      </p:pic>
      <p:pic>
        <p:nvPicPr>
          <p:cNvPr id="12" name="Picture Placeholder 11" descr="A close - up of a violin">
            <a:extLst>
              <a:ext uri="{FF2B5EF4-FFF2-40B4-BE49-F238E27FC236}">
                <a16:creationId xmlns:a16="http://schemas.microsoft.com/office/drawing/2014/main" id="{21291091-9FC2-4F30-84FB-DB4A41BB216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8576" y="3593592"/>
            <a:ext cx="2962656" cy="25146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A4F76A-5D04-4CCD-B9EE-29C2A303924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89901" y="693738"/>
            <a:ext cx="3522980" cy="5446712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Some of the best features of Java, Kotlin &amp; Scala 3 are converging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By design Scala is the more powerful language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Kotlin is a cool language with some nice features of its own OOB (E.g., Null safety, Continuations / Coroutines)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It’s relatively easy to transition from Scala to Kotlin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Choice is a good thing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GB" dirty="0"/>
          </a:p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899AB-59F8-4C4F-9BCC-9130BFD4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 dirty="0"/>
              <a:t>Thursday, May 25,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D7BB7-D04B-4D6C-86B1-392E2402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48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lose-up of a DJ playing on his Deck">
            <a:extLst>
              <a:ext uri="{FF2B5EF4-FFF2-40B4-BE49-F238E27FC236}">
                <a16:creationId xmlns:a16="http://schemas.microsoft.com/office/drawing/2014/main" id="{05C410A7-E92A-4EFD-A6AE-36748F8E33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38492" y="0"/>
            <a:ext cx="8119872" cy="6409944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E49CC8-6A9D-4BEB-8ED2-83DB2D14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n-GB" dirty="0"/>
              <a:t>Copyright © Anthony </a:t>
            </a:r>
            <a:r>
              <a:rPr lang="en-GB" dirty="0" err="1"/>
              <a:t>Accioly</a:t>
            </a:r>
            <a:endParaRPr lang="en-GB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CA4985F-09D8-41B4-B2AB-DF95AB3F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 dirty="0"/>
              <a:t>Thursday, may 25, 2023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7E1EC9-3F85-4EB7-AF0B-3F8DFE94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15</a:t>
            </a:fld>
            <a:endParaRPr lang="en-GB" dirty="0"/>
          </a:p>
        </p:txBody>
      </p:sp>
      <p:sp>
        <p:nvSpPr>
          <p:cNvPr id="17" name="Title 8">
            <a:extLst>
              <a:ext uri="{FF2B5EF4-FFF2-40B4-BE49-F238E27FC236}">
                <a16:creationId xmlns:a16="http://schemas.microsoft.com/office/drawing/2014/main" id="{FFC68B1F-635F-D7C8-11EA-E3A21D25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18" y="82296"/>
            <a:ext cx="4730538" cy="1578874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0DB67A02-9133-5EA2-BA8B-F6A9AAEC5C65}"/>
              </a:ext>
            </a:extLst>
          </p:cNvPr>
          <p:cNvSpPr/>
          <p:nvPr/>
        </p:nvSpPr>
        <p:spPr>
          <a:xfrm>
            <a:off x="7470078" y="1000084"/>
            <a:ext cx="518976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https://www.linkedin.com/in/aaccioly</a:t>
            </a:r>
            <a:endParaRPr lang="en-US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Arial"/>
                <a:hlinkClick r:id="rId4"/>
              </a:rPr>
              <a:t>@anthony@mastodon.accioly.dev</a:t>
            </a:r>
            <a:endParaRPr lang="en-US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https://stackoverflow.com/users/664577</a:t>
            </a:r>
            <a:endParaRPr lang="en-US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https://</a:t>
            </a:r>
            <a:r>
              <a:rPr lang="en-US" b="0" u="sng" strike="noStrike" spc="-1" dirty="0" err="1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accioly.dev</a:t>
            </a:r>
            <a:endParaRPr lang="en-US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0066CC"/>
                </a:solidFill>
                <a:latin typeface="Arial"/>
                <a:ea typeface="DejaVu Sans"/>
              </a:rPr>
              <a:t>a.accioly</a:t>
            </a:r>
            <a:r>
              <a:rPr lang="en-US" b="0" strike="noStrike" spc="-1" dirty="0">
                <a:solidFill>
                  <a:srgbClr val="0066CC"/>
                </a:solidFill>
                <a:latin typeface="Arial"/>
                <a:ea typeface="DejaVu Sans"/>
              </a:rPr>
              <a:t> at protonmail.com</a:t>
            </a:r>
            <a:endParaRPr lang="en-US" b="0" strike="noStrike" spc="-1" dirty="0">
              <a:latin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863571-B757-5FCE-6BCF-EB27E0A6EFF4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7385478" y="2082170"/>
            <a:ext cx="456119" cy="457200"/>
          </a:xfrm>
          <a:prstGeom prst="rect">
            <a:avLst/>
          </a:prstGeom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CB952E-5183-8EC1-8AAD-214CFC05B824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7366757" y="3374546"/>
            <a:ext cx="474840" cy="474840"/>
          </a:xfrm>
          <a:prstGeom prst="rect">
            <a:avLst/>
          </a:prstGeom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40070C-1E55-EEB3-6347-F5A581C1AD7B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7385117" y="3850106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23" name="Graphic 22">
            <a:hlinkClick r:id="rId10"/>
            <a:extLst>
              <a:ext uri="{FF2B5EF4-FFF2-40B4-BE49-F238E27FC236}">
                <a16:creationId xmlns:a16="http://schemas.microsoft.com/office/drawing/2014/main" id="{37C68062-B35E-F17F-9FAC-C67D3686EA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44022" y="4764794"/>
            <a:ext cx="1143000" cy="4000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D9B5AA9-C9B6-F8A6-6948-1CE3C17C682C}"/>
              </a:ext>
            </a:extLst>
          </p:cNvPr>
          <p:cNvSpPr txBox="1"/>
          <p:nvPr/>
        </p:nvSpPr>
        <p:spPr>
          <a:xfrm>
            <a:off x="7376118" y="5224374"/>
            <a:ext cx="45365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13"/>
              </a:rPr>
              <a:t>Mambo No. 5: A Little Bit of Kotlin in My Life, A Little Bit of Scala 3 in My Mind</a:t>
            </a:r>
            <a:r>
              <a:rPr lang="en-US" sz="1600" dirty="0"/>
              <a:t> © 2023 by </a:t>
            </a:r>
            <a:r>
              <a:rPr lang="en-US" sz="1600" dirty="0">
                <a:hlinkClick r:id="rId6"/>
              </a:rPr>
              <a:t>Anthony Accioly </a:t>
            </a:r>
            <a:r>
              <a:rPr lang="en-US" sz="1600" dirty="0"/>
              <a:t>is licensed under </a:t>
            </a:r>
            <a:br>
              <a:rPr lang="en-US" sz="1600" dirty="0"/>
            </a:br>
            <a:r>
              <a:rPr lang="en-US" sz="1600" dirty="0">
                <a:hlinkClick r:id="rId14"/>
              </a:rPr>
              <a:t>CC BY-SA 4.0 </a:t>
            </a:r>
            <a:endParaRPr lang="en-US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27DAB16-AEF2-EFBD-F568-D303E00502C9}"/>
              </a:ext>
            </a:extLst>
          </p:cNvPr>
          <p:cNvPicPr/>
          <p:nvPr/>
        </p:nvPicPr>
        <p:blipFill>
          <a:blip r:embed="rId15"/>
          <a:stretch/>
        </p:blipFill>
        <p:spPr>
          <a:xfrm>
            <a:off x="7385117" y="2963704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4452D0-E9FE-A938-FC1F-953EFE745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57" y="2578958"/>
            <a:ext cx="378000" cy="3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QR code for slides">
            <a:extLst>
              <a:ext uri="{FF2B5EF4-FFF2-40B4-BE49-F238E27FC236}">
                <a16:creationId xmlns:a16="http://schemas.microsoft.com/office/drawing/2014/main" id="{12A487EC-5F03-C5BE-6F6C-C941C7930B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2915" y="3634740"/>
            <a:ext cx="2857500" cy="28575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9084494-C2F1-1D1D-34F1-AC383EAB25AA}"/>
              </a:ext>
            </a:extLst>
          </p:cNvPr>
          <p:cNvSpPr txBox="1"/>
          <p:nvPr/>
        </p:nvSpPr>
        <p:spPr>
          <a:xfrm>
            <a:off x="85344" y="6487520"/>
            <a:ext cx="3048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https://github.com/aaccioly-demos/mambo-no5</a:t>
            </a:r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0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C368-94C3-4438-BABC-31C92047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1099663"/>
          </a:xfrm>
        </p:spPr>
        <p:txBody>
          <a:bodyPr rtlCol="0"/>
          <a:lstStyle/>
          <a:p>
            <a:pPr rtl="0"/>
            <a:r>
              <a:rPr lang="en-GB" dirty="0"/>
              <a:t>Agenda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16FA212-79E7-4F38-B08F-FC68988E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rtlCol="0"/>
          <a:lstStyle/>
          <a:p>
            <a:pPr rtl="0"/>
            <a:r>
              <a:rPr lang="en-GB" dirty="0"/>
              <a:t>Copyright © Anthony </a:t>
            </a:r>
            <a:r>
              <a:rPr lang="en-GB" dirty="0" err="1"/>
              <a:t>Accioly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3649-3D75-4D6D-8156-51D7E6B177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78375" y="863600"/>
            <a:ext cx="3441700" cy="5130800"/>
          </a:xfrm>
        </p:spPr>
        <p:txBody>
          <a:bodyPr rtlCol="0"/>
          <a:lstStyle/>
          <a:p>
            <a:pPr rtl="0"/>
            <a:r>
              <a:rPr lang="en-GB" dirty="0"/>
              <a:t>Java &amp; Kotlin &amp; Scala 3</a:t>
            </a:r>
          </a:p>
          <a:p>
            <a:pPr rtl="0"/>
            <a:r>
              <a:rPr lang="en-GB" dirty="0"/>
              <a:t>Main: Let’s start from the start</a:t>
            </a:r>
          </a:p>
          <a:p>
            <a:pPr rtl="0"/>
            <a:r>
              <a:rPr lang="en-GB" dirty="0"/>
              <a:t>Enums</a:t>
            </a:r>
          </a:p>
          <a:p>
            <a:pPr rtl="0"/>
            <a:r>
              <a:rPr lang="en-GB" dirty="0"/>
              <a:t>Extension methods</a:t>
            </a:r>
          </a:p>
          <a:p>
            <a:pPr rtl="0"/>
            <a:r>
              <a:rPr lang="en-GB" dirty="0"/>
              <a:t>Kotlin &amp; Scala 3 (Encore) </a:t>
            </a:r>
          </a:p>
        </p:txBody>
      </p:sp>
      <p:pic>
        <p:nvPicPr>
          <p:cNvPr id="8" name="Picture Placeholder 7" descr="A close - up of a violin">
            <a:extLst>
              <a:ext uri="{FF2B5EF4-FFF2-40B4-BE49-F238E27FC236}">
                <a16:creationId xmlns:a16="http://schemas.microsoft.com/office/drawing/2014/main" id="{44C36EBD-DB9B-4ACF-A771-1AB4705F95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868680"/>
            <a:ext cx="2505456" cy="1499616"/>
          </a:xfrm>
        </p:spPr>
      </p:pic>
      <p:pic>
        <p:nvPicPr>
          <p:cNvPr id="10" name="Picture Placeholder 9" descr="A close - up of a violinist">
            <a:extLst>
              <a:ext uri="{FF2B5EF4-FFF2-40B4-BE49-F238E27FC236}">
                <a16:creationId xmlns:a16="http://schemas.microsoft.com/office/drawing/2014/main" id="{DA5E6B02-8CB9-4AF0-B81A-3B61DEE58E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2688336"/>
            <a:ext cx="2505456" cy="1499616"/>
          </a:xfrm>
        </p:spPr>
      </p:pic>
      <p:pic>
        <p:nvPicPr>
          <p:cNvPr id="12" name="Picture Placeholder 11" descr="A close - up of a trumpet">
            <a:extLst>
              <a:ext uri="{FF2B5EF4-FFF2-40B4-BE49-F238E27FC236}">
                <a16:creationId xmlns:a16="http://schemas.microsoft.com/office/drawing/2014/main" id="{AD486202-2CE9-48FF-813A-B87921B4034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4526280"/>
            <a:ext cx="2505456" cy="149961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C36903A-8E11-4CCF-BB75-9C2BA05F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rtlCol="0"/>
          <a:lstStyle/>
          <a:p>
            <a:pPr rtl="0"/>
            <a:r>
              <a:rPr lang="en-GB" dirty="0"/>
              <a:t>Thursday, May 25, 2025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5E3C6B7-507C-4330-B4B5-6B3975EF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rtlCol="0"/>
          <a:lstStyle/>
          <a:p>
            <a:pPr rtl="0"/>
            <a:fld id="{39A857F5-96C8-461D-A78C-38E92FE1C522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5" name="Picture 4" descr="QR code for slides">
            <a:extLst>
              <a:ext uri="{FF2B5EF4-FFF2-40B4-BE49-F238E27FC236}">
                <a16:creationId xmlns:a16="http://schemas.microsoft.com/office/drawing/2014/main" id="{B6E93333-7190-DCC0-A642-B7F1069F1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71" y="2000250"/>
            <a:ext cx="2857500" cy="2857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A2CC7A-C606-9502-F225-6B41309CDBEB}"/>
              </a:ext>
            </a:extLst>
          </p:cNvPr>
          <p:cNvSpPr txBox="1"/>
          <p:nvPr/>
        </p:nvSpPr>
        <p:spPr>
          <a:xfrm>
            <a:off x="457200" y="4853030"/>
            <a:ext cx="3048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https://github.com/aaccioly-demos/mambo-no5</a:t>
            </a:r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98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5D7CA65-D923-428F-A1EF-58CB4CF0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908812"/>
            <a:ext cx="6230956" cy="1618487"/>
          </a:xfrm>
        </p:spPr>
        <p:txBody>
          <a:bodyPr rtlCol="0">
            <a:noAutofit/>
          </a:bodyPr>
          <a:lstStyle/>
          <a:p>
            <a:r>
              <a:rPr lang="en-GB" dirty="0"/>
              <a:t>Java &amp; Kotlin &amp; Scala 3</a:t>
            </a:r>
            <a:br>
              <a:rPr lang="en-GB" dirty="0"/>
            </a:b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F4EEE3-8713-423E-B3A1-79F9027065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70438" y="2368550"/>
            <a:ext cx="6230411" cy="3390900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Something about me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Something about you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Something about this talk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Something about the languages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D29D7-172E-44FC-9DB9-37788BC0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r>
              <a:rPr lang="en-GB" dirty="0"/>
              <a:t>Thursday, May 25,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DBB0-116F-4811-B263-A1E2ADE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8B48EBF6-60E6-462A-9155-5FAF136BCCBC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22" name="Picture 21" descr="A picture containing clothing, painting, cartoon, illustration&#10;&#10;Description automatically generated">
            <a:extLst>
              <a:ext uri="{FF2B5EF4-FFF2-40B4-BE49-F238E27FC236}">
                <a16:creationId xmlns:a16="http://schemas.microsoft.com/office/drawing/2014/main" id="{5FD0AB5B-6FAE-7888-51A4-92328FE59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3835730" cy="638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8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F261D4A-493E-B845-C24F-B8A230FC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anchor="ctr">
            <a:normAutofit/>
          </a:bodyPr>
          <a:lstStyle/>
          <a:p>
            <a:r>
              <a:rPr lang="en-GB" dirty="0"/>
              <a:t>Thursday, May 25, 2025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3E38480-3BF4-68B0-FBC9-DDB3BD8C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01389E6-C847-4AD0-B56D-D205B2EAB1EE}" type="slidenum">
              <a:rPr lang="en-GB" smtClean="0"/>
              <a:pPr rtl="0">
                <a:spcAft>
                  <a:spcPts val="600"/>
                </a:spcAft>
              </a:pPr>
              <a:t>4</a:t>
            </a:fld>
            <a:endParaRPr lang="en-GB"/>
          </a:p>
        </p:txBody>
      </p:sp>
      <p:pic>
        <p:nvPicPr>
          <p:cNvPr id="3074" name="Picture 2" descr="Duke the Java mascot wearing a birthday hat and holding a cake with two numbered candles forming the number 28.">
            <a:extLst>
              <a:ext uri="{FF2B5EF4-FFF2-40B4-BE49-F238E27FC236}">
                <a16:creationId xmlns:a16="http://schemas.microsoft.com/office/drawing/2014/main" id="{005372CB-762A-5B76-8207-7ABE7D01B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1" y="302265"/>
            <a:ext cx="10877797" cy="568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F84E0-33FF-346F-6DBF-42C4D1DD0B00}"/>
              </a:ext>
            </a:extLst>
          </p:cNvPr>
          <p:cNvSpPr txBox="1"/>
          <p:nvPr/>
        </p:nvSpPr>
        <p:spPr>
          <a:xfrm>
            <a:off x="9679204" y="501054"/>
            <a:ext cx="1855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E2EEFF"/>
                </a:solidFill>
                <a:effectLst/>
                <a:latin typeface="Google Sans"/>
              </a:rPr>
              <a:t>May 23rd, 1995</a:t>
            </a:r>
            <a:r>
              <a:rPr lang="en-GB" b="0" i="0" dirty="0">
                <a:solidFill>
                  <a:srgbClr val="E8EAED"/>
                </a:solidFill>
                <a:effectLst/>
                <a:latin typeface="Google Sans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1886-AA43-422E-B193-F1F3DF7D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/>
          <a:p>
            <a:pPr rtl="0"/>
            <a:r>
              <a:rPr lang="en-GB"/>
              <a:t>timeline</a:t>
            </a:r>
          </a:p>
        </p:txBody>
      </p:sp>
      <p:graphicFrame>
        <p:nvGraphicFramePr>
          <p:cNvPr id="7" name="Content Placeholder 6" descr="Timeline Smart Art">
            <a:extLst>
              <a:ext uri="{FF2B5EF4-FFF2-40B4-BE49-F238E27FC236}">
                <a16:creationId xmlns:a16="http://schemas.microsoft.com/office/drawing/2014/main" id="{7F19F4C0-09A9-4052-8CA4-4CE1AF00A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563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2410C-796A-4C04-978D-E9F12DC1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 dirty="0"/>
              <a:t>Thursday, May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E1B71-4F09-43CB-815A-9B020C22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5</a:t>
            </a:fld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8C9D5F-6891-AD19-211C-32BB5E06D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13595"/>
            <a:ext cx="1037523" cy="189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DE89241-4429-D3E2-5F6A-D508D9486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454" y="2822548"/>
            <a:ext cx="1037523" cy="167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colorfulness, purple, lilac, magenta&#10;&#10;Description automatically generated">
            <a:extLst>
              <a:ext uri="{FF2B5EF4-FFF2-40B4-BE49-F238E27FC236}">
                <a16:creationId xmlns:a16="http://schemas.microsoft.com/office/drawing/2014/main" id="{09B4322F-0361-F9DB-C4F6-548C8A9CA6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9715" y="2957549"/>
            <a:ext cx="1412570" cy="1412570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3AAA9E49-A6B5-A0AA-4344-102D67F1D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145" y="2821510"/>
            <a:ext cx="1037523" cy="167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4B87EE-7854-4C69-A67B-4E49F1FF471D}"/>
              </a:ext>
            </a:extLst>
          </p:cNvPr>
          <p:cNvSpPr txBox="1"/>
          <p:nvPr/>
        </p:nvSpPr>
        <p:spPr>
          <a:xfrm>
            <a:off x="8566727" y="3634744"/>
            <a:ext cx="748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3</a:t>
            </a:r>
          </a:p>
        </p:txBody>
      </p:sp>
      <p:pic>
        <p:nvPicPr>
          <p:cNvPr id="12" name="Picture 11" descr="A red circle with black text&#10;&#10;Description automatically generated">
            <a:extLst>
              <a:ext uri="{FF2B5EF4-FFF2-40B4-BE49-F238E27FC236}">
                <a16:creationId xmlns:a16="http://schemas.microsoft.com/office/drawing/2014/main" id="{8D13F452-5AA3-C629-AF18-AEE8903887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347648" y="2895204"/>
            <a:ext cx="1673545" cy="161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8E083E-1F45-8F91-57DD-F5564514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 is…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F0F5FB-D18E-4487-ADDE-5D206BBC1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Fist and foremost a pragmatic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tooling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Gaining popularity in the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restricted to Android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6A6FD-2EA5-223F-8052-C9A57334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Thursday, May 25,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8F61D-4D37-B86C-5B0D-B4D2EBED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389E6-C847-4AD0-B56D-D205B2EAB1EE}" type="slidenum">
              <a:rPr lang="en-GB" smtClean="0"/>
              <a:t>6</a:t>
            </a:fld>
            <a:endParaRPr lang="en-GB" dirty="0"/>
          </a:p>
        </p:txBody>
      </p:sp>
      <p:pic>
        <p:nvPicPr>
          <p:cNvPr id="5122" name="Picture 2" descr="No alt text provided for this image">
            <a:extLst>
              <a:ext uri="{FF2B5EF4-FFF2-40B4-BE49-F238E27FC236}">
                <a16:creationId xmlns:a16="http://schemas.microsoft.com/office/drawing/2014/main" id="{9476BC95-5918-0A40-1F1A-388F9D428D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290995"/>
            <a:ext cx="5686425" cy="426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EC6C6D-6C8C-76AE-E4FA-3383FDCEA92E}"/>
              </a:ext>
            </a:extLst>
          </p:cNvPr>
          <p:cNvSpPr txBox="1"/>
          <p:nvPr/>
        </p:nvSpPr>
        <p:spPr>
          <a:xfrm>
            <a:off x="5651499" y="5722549"/>
            <a:ext cx="5686424" cy="277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solidFill>
                  <a:srgbClr val="000000"/>
                </a:solidFill>
                <a:effectLst/>
                <a:hlinkClick r:id="rId3"/>
              </a:rPr>
              <a:t>Source Talks: On Kotlin #5 with Andrey </a:t>
            </a:r>
            <a:r>
              <a:rPr lang="en-GB" sz="1200" b="0" i="0" dirty="0" err="1">
                <a:solidFill>
                  <a:srgbClr val="000000"/>
                </a:solidFill>
                <a:effectLst/>
                <a:hlinkClick r:id="rId3"/>
              </a:rPr>
              <a:t>Breslav</a:t>
            </a:r>
            <a:r>
              <a:rPr lang="en-GB" sz="1200" b="0" i="0" dirty="0">
                <a:solidFill>
                  <a:srgbClr val="000000"/>
                </a:solidFill>
                <a:effectLst/>
                <a:hlinkClick r:id="rId3"/>
              </a:rPr>
              <a:t> – Shoulders of giants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273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8E083E-1F45-8F91-57DD-F5564514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3 is…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F0F5FB-D18E-4487-ADDE-5D206BBC1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than Scala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Simpler than Scala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Still finding its place in the industry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6A6FD-2EA5-223F-8052-C9A57334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Thursday, May 25,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8F61D-4D37-B86C-5B0D-B4D2EBED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389E6-C847-4AD0-B56D-D205B2EAB1EE}" type="slidenum">
              <a:rPr lang="en-GB" smtClean="0"/>
              <a:t>7</a:t>
            </a:fld>
            <a:endParaRPr lang="en-GB" dirty="0"/>
          </a:p>
        </p:txBody>
      </p:sp>
      <p:pic>
        <p:nvPicPr>
          <p:cNvPr id="14" name="Content Placeholder 13" descr="A screenshot of a social media post&#10;&#10;Description automatically generated with medium confidence">
            <a:extLst>
              <a:ext uri="{FF2B5EF4-FFF2-40B4-BE49-F238E27FC236}">
                <a16:creationId xmlns:a16="http://schemas.microsoft.com/office/drawing/2014/main" id="{77A4DC96-26B8-2EFB-52A0-2AFBBDBBA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425043"/>
            <a:ext cx="4991178" cy="5266934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13A9AB-754B-6AFD-BB31-105F3D3F63F3}"/>
              </a:ext>
            </a:extLst>
          </p:cNvPr>
          <p:cNvSpPr txBox="1"/>
          <p:nvPr/>
        </p:nvSpPr>
        <p:spPr>
          <a:xfrm>
            <a:off x="6096000" y="5861051"/>
            <a:ext cx="4991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solidFill>
                  <a:srgbClr val="000000"/>
                </a:solidFill>
                <a:effectLst/>
                <a:hlinkClick r:id="rId3"/>
              </a:rPr>
              <a:t>https://</a:t>
            </a:r>
            <a:r>
              <a:rPr lang="en-GB" sz="1200" b="0" i="0" dirty="0" err="1">
                <a:solidFill>
                  <a:srgbClr val="000000"/>
                </a:solidFill>
                <a:effectLst/>
                <a:hlinkClick r:id="rId3"/>
              </a:rPr>
              <a:t>twitter.com</a:t>
            </a:r>
            <a:r>
              <a:rPr lang="en-GB" sz="1200" b="0" i="0" dirty="0">
                <a:solidFill>
                  <a:srgbClr val="000000"/>
                </a:solidFill>
                <a:effectLst/>
                <a:hlinkClick r:id="rId3"/>
              </a:rPr>
              <a:t>/</a:t>
            </a:r>
            <a:r>
              <a:rPr lang="en-GB" sz="1200" b="0" i="0" dirty="0" err="1">
                <a:solidFill>
                  <a:srgbClr val="000000"/>
                </a:solidFill>
                <a:effectLst/>
                <a:hlinkClick r:id="rId3"/>
              </a:rPr>
              <a:t>antonarhipov</a:t>
            </a:r>
            <a:r>
              <a:rPr lang="en-GB" sz="1200" b="0" i="0" dirty="0">
                <a:solidFill>
                  <a:srgbClr val="000000"/>
                </a:solidFill>
                <a:effectLst/>
                <a:hlinkClick r:id="rId3"/>
              </a:rPr>
              <a:t>/status/1527249040244723713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228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8DFAF9-B167-436E-89D1-4B7066EA3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Can a language be too powerful for its own good?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5DEB519-11FF-4424-9BF3-B1EDC0F5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 rtlCol="0"/>
          <a:lstStyle/>
          <a:p>
            <a:pPr rtl="0"/>
            <a:r>
              <a:rPr lang="en-GB" dirty="0"/>
              <a:t>Cleaning up some of Scala's features</a:t>
            </a:r>
          </a:p>
        </p:txBody>
      </p:sp>
      <p:pic>
        <p:nvPicPr>
          <p:cNvPr id="14" name="Picture Placeholder 13" descr="A picture containing a dj deck with levers">
            <a:extLst>
              <a:ext uri="{FF2B5EF4-FFF2-40B4-BE49-F238E27FC236}">
                <a16:creationId xmlns:a16="http://schemas.microsoft.com/office/drawing/2014/main" id="{D3212BBA-7AB4-4A90-93F9-1B40576326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1152" y="627063"/>
            <a:ext cx="4195763" cy="2674937"/>
          </a:xfrm>
        </p:spPr>
      </p:pic>
      <p:pic>
        <p:nvPicPr>
          <p:cNvPr id="16" name="Picture Placeholder 15" descr="Close-up of a DJ Deck">
            <a:extLst>
              <a:ext uri="{FF2B5EF4-FFF2-40B4-BE49-F238E27FC236}">
                <a16:creationId xmlns:a16="http://schemas.microsoft.com/office/drawing/2014/main" id="{9AA84949-1394-42B3-8A1F-D93B0A3C055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1152" y="3621024"/>
            <a:ext cx="4195763" cy="2674937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2A381B-EC49-4FA8-B4CB-033658FD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GB" dirty="0"/>
              <a:t>Thursday, May 25, 2025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FB7EA2-5848-4DB6-828C-99DA351E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36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46B1951-0D15-33EC-6FF9-A5EC3B8C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6137" y="334618"/>
            <a:ext cx="3091607" cy="991664"/>
          </a:xfrm>
        </p:spPr>
        <p:txBody>
          <a:bodyPr anchor="b">
            <a:normAutofit/>
          </a:bodyPr>
          <a:lstStyle/>
          <a:p>
            <a:r>
              <a:rPr lang="en-US" sz="2800" dirty="0" err="1"/>
              <a:t>SCaLa</a:t>
            </a:r>
            <a:r>
              <a:rPr lang="en-US" sz="2800" dirty="0"/>
              <a:t> 2 ASCII ART</a:t>
            </a:r>
          </a:p>
        </p:txBody>
      </p:sp>
      <p:pic>
        <p:nvPicPr>
          <p:cNvPr id="12" name="Picture 11" descr="Blue abstract pattern">
            <a:extLst>
              <a:ext uri="{FF2B5EF4-FFF2-40B4-BE49-F238E27FC236}">
                <a16:creationId xmlns:a16="http://schemas.microsoft.com/office/drawing/2014/main" id="{3AC51D52-54B6-363C-D035-0A8928157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8" r="8605" b="-1"/>
          <a:stretch/>
        </p:blipFill>
        <p:spPr>
          <a:xfrm>
            <a:off x="20" y="10"/>
            <a:ext cx="8119852" cy="6409934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3BD5E-1AD6-3602-B6CB-C5C12239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7E048-BE01-1537-C236-5242D997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Monday, February 1, 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23A4FF-DEE6-7E9D-65C7-83690ECA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01389E6-C847-4AD0-B56D-D205B2EAB1EE}" type="slidenum">
              <a:rPr lang="en-GB" smtClean="0"/>
              <a:pPr rtl="0">
                <a:spcAft>
                  <a:spcPts val="600"/>
                </a:spcAft>
              </a:pPr>
              <a:t>9</a:t>
            </a:fld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84C90-E63E-DB54-5321-3759ACE3C50D}"/>
              </a:ext>
            </a:extLst>
          </p:cNvPr>
          <p:cNvSpPr txBox="1"/>
          <p:nvPr/>
        </p:nvSpPr>
        <p:spPr>
          <a:xfrm>
            <a:off x="8385802" y="2386874"/>
            <a:ext cx="1356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/: l)(_ + _)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365D84-14AB-866C-E1EB-6170489D75E4}"/>
              </a:ext>
            </a:extLst>
          </p:cNvPr>
          <p:cNvSpPr txBox="1"/>
          <p:nvPr/>
        </p:nvSpPr>
        <p:spPr>
          <a:xfrm>
            <a:off x="9697488" y="2386874"/>
            <a:ext cx="2409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808080"/>
                </a:solidFill>
                <a:effectLst/>
                <a:latin typeface="JetBrains Mono"/>
              </a:rPr>
              <a:t>// (╯°□°</a:t>
            </a:r>
            <a:r>
              <a:rPr lang="en-GB" sz="1800" dirty="0">
                <a:solidFill>
                  <a:srgbClr val="808080"/>
                </a:solidFill>
                <a:effectLst/>
                <a:latin typeface="Menlo-Regular" panose="020B0609030804020204" pitchFamily="49" charset="0"/>
              </a:rPr>
              <a:t>）</a:t>
            </a:r>
            <a:r>
              <a:rPr lang="en-GB" sz="1800" dirty="0">
                <a:solidFill>
                  <a:srgbClr val="808080"/>
                </a:solidFill>
                <a:effectLst/>
                <a:latin typeface="JetBrains Mono"/>
              </a:rPr>
              <a:t>╯</a:t>
            </a:r>
            <a:r>
              <a:rPr lang="en-GB" sz="1800" dirty="0">
                <a:solidFill>
                  <a:srgbClr val="808080"/>
                </a:solidFill>
                <a:effectLst/>
                <a:latin typeface="Menlo-Regular" panose="020B0609030804020204" pitchFamily="49" charset="0"/>
              </a:rPr>
              <a:t>︵</a:t>
            </a:r>
            <a:r>
              <a:rPr lang="en-GB" sz="1800" dirty="0">
                <a:solidFill>
                  <a:srgbClr val="808080"/>
                </a:solidFill>
                <a:effectLst/>
                <a:latin typeface="JetBrains Mono"/>
              </a:rPr>
              <a:t> ┻━┻</a:t>
            </a:r>
            <a:endParaRPr lang="en-GB" sz="1800" dirty="0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0A7CC2-5A71-BDFB-7685-13D92FFF5B70}"/>
              </a:ext>
            </a:extLst>
          </p:cNvPr>
          <p:cNvSpPr txBox="1"/>
          <p:nvPr/>
        </p:nvSpPr>
        <p:spPr>
          <a:xfrm>
            <a:off x="8397203" y="1945059"/>
            <a:ext cx="3489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l = List(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7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0ED7EC-D1D7-398A-14AF-F0F1372C7AB7}"/>
              </a:ext>
            </a:extLst>
          </p:cNvPr>
          <p:cNvSpPr txBox="1"/>
          <p:nvPr/>
        </p:nvSpPr>
        <p:spPr>
          <a:xfrm>
            <a:off x="8304837" y="3059667"/>
            <a:ext cx="35823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cheap shot at a deprecated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Scala 3 is cleaning up a lot of things.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Syntax, Symbols, arity-0 magic, </a:t>
            </a:r>
            <a:r>
              <a:rPr lang="en-US" dirty="0" err="1"/>
              <a:t>implicits</a:t>
            </a:r>
            <a:r>
              <a:rPr lang="en-US" dirty="0"/>
              <a:t>, macros, existential types and </a:t>
            </a:r>
            <a:r>
              <a:rPr lang="en-US" dirty="0">
                <a:hlinkClick r:id="rId3"/>
              </a:rPr>
              <a:t>much more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theme: JVM languages are converging</a:t>
            </a:r>
          </a:p>
        </p:txBody>
      </p:sp>
    </p:spTree>
    <p:extLst>
      <p:ext uri="{BB962C8B-B14F-4D97-AF65-F5344CB8AC3E}">
        <p14:creationId xmlns:p14="http://schemas.microsoft.com/office/powerpoint/2010/main" val="201025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074.tgt.Office_50301349_TF89309463_Win32_OJ112196155" id="{C86630AC-2176-4CB0-B346-8F7534D8587F}" vid="{448B59FE-FAA2-477A-85A3-B4159E074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E43E0E-1DE3-4D32-85EB-739731B9E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51EB17-D597-42E7-995C-18B75FCBF2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9123E8-1B6B-49B5-873D-A8D01C369B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GradientRiseVTI</Template>
  <TotalTime>314</TotalTime>
  <Words>755</Words>
  <Application>Microsoft Macintosh PowerPoint</Application>
  <PresentationFormat>Widescreen</PresentationFormat>
  <Paragraphs>135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-apple-system</vt:lpstr>
      <vt:lpstr>Arial</vt:lpstr>
      <vt:lpstr>Avenir Next LT Pro</vt:lpstr>
      <vt:lpstr>Avenir Next LT Pro Light</vt:lpstr>
      <vt:lpstr>Calibri</vt:lpstr>
      <vt:lpstr>Google Sans</vt:lpstr>
      <vt:lpstr>JetBrains Mono</vt:lpstr>
      <vt:lpstr>Menlo-Regular</vt:lpstr>
      <vt:lpstr>Wingdings</vt:lpstr>
      <vt:lpstr>GradientRiseVTI</vt:lpstr>
      <vt:lpstr>Mambo No. 5: A Little Bit of Kotlin in My Life, A Little Bit of Scala 3 in My Mind</vt:lpstr>
      <vt:lpstr>Agenda</vt:lpstr>
      <vt:lpstr>Java &amp; Kotlin &amp; Scala 3 </vt:lpstr>
      <vt:lpstr>PowerPoint Presentation</vt:lpstr>
      <vt:lpstr>timeline</vt:lpstr>
      <vt:lpstr>KOTLIN is…</vt:lpstr>
      <vt:lpstr>Scala 3 is…</vt:lpstr>
      <vt:lpstr>Can a language be too powerful for its own good?</vt:lpstr>
      <vt:lpstr>SCaLa 2 ASCII ART</vt:lpstr>
      <vt:lpstr>DEMOS: The way to get started is to quit talking and begin doing.</vt:lpstr>
      <vt:lpstr>Hello, World! across languages</vt:lpstr>
      <vt:lpstr>Enums</vt:lpstr>
      <vt:lpstr>Extension Methods</vt:lpstr>
      <vt:lpstr>KOTLIN  &amp;  SCALA 3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Mambo No. 5: A Little Bit of Kotlin in My Life, A Little Bit of Scala 3 in My Mind</dc:title>
  <dc:creator>Anthony Accioly</dc:creator>
  <cp:lastModifiedBy>Anthony Accioly</cp:lastModifiedBy>
  <cp:revision>11</cp:revision>
  <dcterms:created xsi:type="dcterms:W3CDTF">2023-05-25T08:12:33Z</dcterms:created>
  <dcterms:modified xsi:type="dcterms:W3CDTF">2023-05-25T15:02:54Z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