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5" r:id="rId7"/>
    <p:sldId id="262" r:id="rId8"/>
    <p:sldId id="266"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5"/>
    <p:restoredTop sz="93073"/>
  </p:normalViewPr>
  <p:slideViewPr>
    <p:cSldViewPr snapToGrid="0" snapToObjects="1">
      <p:cViewPr varScale="1">
        <p:scale>
          <a:sx n="100" d="100"/>
          <a:sy n="100" d="100"/>
        </p:scale>
        <p:origin x="28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804A89-3A9B-8B4C-8731-96C945E7C61F}" type="datetimeFigureOut">
              <a:rPr lang="en-US" smtClean="0"/>
              <a:t>8/29/16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3A2FAE-28D4-344F-B481-4B27F8E03080}" type="slidenum">
              <a:rPr lang="en-US" smtClean="0"/>
              <a:t>‹#›</a:t>
            </a:fld>
            <a:endParaRPr lang="en-US"/>
          </a:p>
        </p:txBody>
      </p:sp>
    </p:spTree>
    <p:extLst>
      <p:ext uri="{BB962C8B-B14F-4D97-AF65-F5344CB8AC3E}">
        <p14:creationId xmlns:p14="http://schemas.microsoft.com/office/powerpoint/2010/main" val="1764521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804A89-3A9B-8B4C-8731-96C945E7C61F}" type="datetimeFigureOut">
              <a:rPr lang="en-US" smtClean="0"/>
              <a:t>8/29/16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3A2FAE-28D4-344F-B481-4B27F8E03080}" type="slidenum">
              <a:rPr lang="en-US" smtClean="0"/>
              <a:t>‹#›</a:t>
            </a:fld>
            <a:endParaRPr lang="en-US"/>
          </a:p>
        </p:txBody>
      </p:sp>
    </p:spTree>
    <p:extLst>
      <p:ext uri="{BB962C8B-B14F-4D97-AF65-F5344CB8AC3E}">
        <p14:creationId xmlns:p14="http://schemas.microsoft.com/office/powerpoint/2010/main" val="1733019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804A89-3A9B-8B4C-8731-96C945E7C61F}" type="datetimeFigureOut">
              <a:rPr lang="en-US" smtClean="0"/>
              <a:t>8/29/16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3A2FAE-28D4-344F-B481-4B27F8E03080}" type="slidenum">
              <a:rPr lang="en-US" smtClean="0"/>
              <a:t>‹#›</a:t>
            </a:fld>
            <a:endParaRPr lang="en-US"/>
          </a:p>
        </p:txBody>
      </p:sp>
    </p:spTree>
    <p:extLst>
      <p:ext uri="{BB962C8B-B14F-4D97-AF65-F5344CB8AC3E}">
        <p14:creationId xmlns:p14="http://schemas.microsoft.com/office/powerpoint/2010/main" val="541864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804A89-3A9B-8B4C-8731-96C945E7C61F}" type="datetimeFigureOut">
              <a:rPr lang="en-US" smtClean="0"/>
              <a:t>8/29/16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3A2FAE-28D4-344F-B481-4B27F8E03080}" type="slidenum">
              <a:rPr lang="en-US" smtClean="0"/>
              <a:t>‹#›</a:t>
            </a:fld>
            <a:endParaRPr lang="en-US"/>
          </a:p>
        </p:txBody>
      </p:sp>
    </p:spTree>
    <p:extLst>
      <p:ext uri="{BB962C8B-B14F-4D97-AF65-F5344CB8AC3E}">
        <p14:creationId xmlns:p14="http://schemas.microsoft.com/office/powerpoint/2010/main" val="463651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804A89-3A9B-8B4C-8731-96C945E7C61F}" type="datetimeFigureOut">
              <a:rPr lang="en-US" smtClean="0"/>
              <a:t>8/29/16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3A2FAE-28D4-344F-B481-4B27F8E03080}" type="slidenum">
              <a:rPr lang="en-US" smtClean="0"/>
              <a:t>‹#›</a:t>
            </a:fld>
            <a:endParaRPr lang="en-US"/>
          </a:p>
        </p:txBody>
      </p:sp>
    </p:spTree>
    <p:extLst>
      <p:ext uri="{BB962C8B-B14F-4D97-AF65-F5344CB8AC3E}">
        <p14:creationId xmlns:p14="http://schemas.microsoft.com/office/powerpoint/2010/main" val="1528173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804A89-3A9B-8B4C-8731-96C945E7C61F}" type="datetimeFigureOut">
              <a:rPr lang="en-US" smtClean="0"/>
              <a:t>8/29/16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3A2FAE-28D4-344F-B481-4B27F8E03080}" type="slidenum">
              <a:rPr lang="en-US" smtClean="0"/>
              <a:t>‹#›</a:t>
            </a:fld>
            <a:endParaRPr lang="en-US"/>
          </a:p>
        </p:txBody>
      </p:sp>
    </p:spTree>
    <p:extLst>
      <p:ext uri="{BB962C8B-B14F-4D97-AF65-F5344CB8AC3E}">
        <p14:creationId xmlns:p14="http://schemas.microsoft.com/office/powerpoint/2010/main" val="105092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804A89-3A9B-8B4C-8731-96C945E7C61F}" type="datetimeFigureOut">
              <a:rPr lang="en-US" smtClean="0"/>
              <a:t>8/29/16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3A2FAE-28D4-344F-B481-4B27F8E03080}" type="slidenum">
              <a:rPr lang="en-US" smtClean="0"/>
              <a:t>‹#›</a:t>
            </a:fld>
            <a:endParaRPr lang="en-US"/>
          </a:p>
        </p:txBody>
      </p:sp>
    </p:spTree>
    <p:extLst>
      <p:ext uri="{BB962C8B-B14F-4D97-AF65-F5344CB8AC3E}">
        <p14:creationId xmlns:p14="http://schemas.microsoft.com/office/powerpoint/2010/main" val="1051988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804A89-3A9B-8B4C-8731-96C945E7C61F}" type="datetimeFigureOut">
              <a:rPr lang="en-US" smtClean="0"/>
              <a:t>8/29/16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3A2FAE-28D4-344F-B481-4B27F8E03080}" type="slidenum">
              <a:rPr lang="en-US" smtClean="0"/>
              <a:t>‹#›</a:t>
            </a:fld>
            <a:endParaRPr lang="en-US"/>
          </a:p>
        </p:txBody>
      </p:sp>
    </p:spTree>
    <p:extLst>
      <p:ext uri="{BB962C8B-B14F-4D97-AF65-F5344CB8AC3E}">
        <p14:creationId xmlns:p14="http://schemas.microsoft.com/office/powerpoint/2010/main" val="541635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804A89-3A9B-8B4C-8731-96C945E7C61F}" type="datetimeFigureOut">
              <a:rPr lang="en-US" smtClean="0"/>
              <a:t>8/29/16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3A2FAE-28D4-344F-B481-4B27F8E03080}" type="slidenum">
              <a:rPr lang="en-US" smtClean="0"/>
              <a:t>‹#›</a:t>
            </a:fld>
            <a:endParaRPr lang="en-US"/>
          </a:p>
        </p:txBody>
      </p:sp>
    </p:spTree>
    <p:extLst>
      <p:ext uri="{BB962C8B-B14F-4D97-AF65-F5344CB8AC3E}">
        <p14:creationId xmlns:p14="http://schemas.microsoft.com/office/powerpoint/2010/main" val="81710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804A89-3A9B-8B4C-8731-96C945E7C61F}" type="datetimeFigureOut">
              <a:rPr lang="en-US" smtClean="0"/>
              <a:t>8/29/16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3A2FAE-28D4-344F-B481-4B27F8E03080}" type="slidenum">
              <a:rPr lang="en-US" smtClean="0"/>
              <a:t>‹#›</a:t>
            </a:fld>
            <a:endParaRPr lang="en-US"/>
          </a:p>
        </p:txBody>
      </p:sp>
    </p:spTree>
    <p:extLst>
      <p:ext uri="{BB962C8B-B14F-4D97-AF65-F5344CB8AC3E}">
        <p14:creationId xmlns:p14="http://schemas.microsoft.com/office/powerpoint/2010/main" val="1071953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804A89-3A9B-8B4C-8731-96C945E7C61F}" type="datetimeFigureOut">
              <a:rPr lang="en-US" smtClean="0"/>
              <a:t>8/29/16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3A2FAE-28D4-344F-B481-4B27F8E03080}" type="slidenum">
              <a:rPr lang="en-US" smtClean="0"/>
              <a:t>‹#›</a:t>
            </a:fld>
            <a:endParaRPr lang="en-US"/>
          </a:p>
        </p:txBody>
      </p:sp>
    </p:spTree>
    <p:extLst>
      <p:ext uri="{BB962C8B-B14F-4D97-AF65-F5344CB8AC3E}">
        <p14:creationId xmlns:p14="http://schemas.microsoft.com/office/powerpoint/2010/main" val="10806808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804A89-3A9B-8B4C-8731-96C945E7C61F}" type="datetimeFigureOut">
              <a:rPr lang="en-US" smtClean="0"/>
              <a:t>8/29/16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3A2FAE-28D4-344F-B481-4B27F8E03080}" type="slidenum">
              <a:rPr lang="en-US" smtClean="0"/>
              <a:t>‹#›</a:t>
            </a:fld>
            <a:endParaRPr lang="en-US"/>
          </a:p>
        </p:txBody>
      </p:sp>
    </p:spTree>
    <p:extLst>
      <p:ext uri="{BB962C8B-B14F-4D97-AF65-F5344CB8AC3E}">
        <p14:creationId xmlns:p14="http://schemas.microsoft.com/office/powerpoint/2010/main" val="844941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7288" y="314326"/>
            <a:ext cx="9510712" cy="2387600"/>
          </a:xfrm>
        </p:spPr>
        <p:txBody>
          <a:bodyPr>
            <a:normAutofit/>
          </a:bodyPr>
          <a:lstStyle/>
          <a:p>
            <a:r>
              <a:rPr lang="en-US" dirty="0" smtClean="0"/>
              <a:t>Latent </a:t>
            </a:r>
            <a:r>
              <a:rPr lang="en-US" dirty="0" err="1"/>
              <a:t>Dirichlet</a:t>
            </a:r>
            <a:r>
              <a:rPr lang="en-US" dirty="0"/>
              <a:t> Allocation (LDA) on ADS</a:t>
            </a:r>
            <a:br>
              <a:rPr lang="en-US" dirty="0"/>
            </a:br>
            <a:r>
              <a:rPr lang="en-US" sz="3600" i="1" dirty="0" smtClean="0"/>
              <a:t>Summer Project</a:t>
            </a:r>
            <a:endParaRPr lang="en-US" i="1" dirty="0"/>
          </a:p>
        </p:txBody>
      </p:sp>
      <p:sp>
        <p:nvSpPr>
          <p:cNvPr id="3" name="Subtitle 2"/>
          <p:cNvSpPr>
            <a:spLocks noGrp="1"/>
          </p:cNvSpPr>
          <p:nvPr>
            <p:ph type="subTitle" idx="1"/>
          </p:nvPr>
        </p:nvSpPr>
        <p:spPr>
          <a:xfrm>
            <a:off x="1524000" y="2959100"/>
            <a:ext cx="9144000" cy="2370138"/>
          </a:xfrm>
        </p:spPr>
        <p:txBody>
          <a:bodyPr>
            <a:normAutofit/>
          </a:bodyPr>
          <a:lstStyle/>
          <a:p>
            <a:endParaRPr lang="en-US" dirty="0"/>
          </a:p>
          <a:p>
            <a:r>
              <a:rPr lang="en-US" dirty="0" err="1" smtClean="0"/>
              <a:t>Tarun</a:t>
            </a:r>
            <a:r>
              <a:rPr lang="en-US" dirty="0" smtClean="0"/>
              <a:t> </a:t>
            </a:r>
            <a:r>
              <a:rPr lang="en-US" dirty="0" err="1" smtClean="0"/>
              <a:t>Ruchandani</a:t>
            </a:r>
            <a:endParaRPr lang="en-US" dirty="0" smtClean="0"/>
          </a:p>
          <a:p>
            <a:r>
              <a:rPr lang="en-US" dirty="0" smtClean="0"/>
              <a:t>Dr. Michael Kurtz</a:t>
            </a:r>
          </a:p>
          <a:p>
            <a:endParaRPr lang="en-US" dirty="0"/>
          </a:p>
          <a:p>
            <a:r>
              <a:rPr lang="en-US" i="1" dirty="0" smtClean="0"/>
              <a:t>August 2016</a:t>
            </a:r>
            <a:endParaRPr lang="en-US" i="1" dirty="0"/>
          </a:p>
          <a:p>
            <a:endParaRPr lang="en-US" dirty="0"/>
          </a:p>
        </p:txBody>
      </p:sp>
    </p:spTree>
    <p:extLst>
      <p:ext uri="{BB962C8B-B14F-4D97-AF65-F5344CB8AC3E}">
        <p14:creationId xmlns:p14="http://schemas.microsoft.com/office/powerpoint/2010/main" val="17109842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a:t>
            </a:r>
            <a:endParaRPr lang="en-US" dirty="0"/>
          </a:p>
        </p:txBody>
      </p:sp>
      <p:sp>
        <p:nvSpPr>
          <p:cNvPr id="3" name="Content Placeholder 2"/>
          <p:cNvSpPr>
            <a:spLocks noGrp="1"/>
          </p:cNvSpPr>
          <p:nvPr>
            <p:ph idx="1"/>
          </p:nvPr>
        </p:nvSpPr>
        <p:spPr>
          <a:xfrm>
            <a:off x="838200" y="1539875"/>
            <a:ext cx="10515600" cy="4351338"/>
          </a:xfrm>
        </p:spPr>
        <p:txBody>
          <a:bodyPr>
            <a:normAutofit/>
          </a:bodyPr>
          <a:lstStyle/>
          <a:p>
            <a:r>
              <a:rPr lang="en-US" dirty="0" smtClean="0"/>
              <a:t>Motivation</a:t>
            </a:r>
          </a:p>
          <a:p>
            <a:r>
              <a:rPr lang="en-US" dirty="0" smtClean="0"/>
              <a:t>Data pipeline</a:t>
            </a:r>
          </a:p>
          <a:p>
            <a:r>
              <a:rPr lang="en-US" dirty="0"/>
              <a:t>What’s LDA?</a:t>
            </a:r>
          </a:p>
          <a:p>
            <a:pPr lvl="1"/>
            <a:r>
              <a:rPr lang="en-US" dirty="0"/>
              <a:t>Example</a:t>
            </a:r>
          </a:p>
          <a:p>
            <a:pPr lvl="1"/>
            <a:r>
              <a:rPr lang="en-US" altLang="en-US" dirty="0"/>
              <a:t>bag-of-words Assumption</a:t>
            </a:r>
            <a:endParaRPr lang="en-US" dirty="0"/>
          </a:p>
          <a:p>
            <a:pPr lvl="1"/>
            <a:r>
              <a:rPr lang="en-US" dirty="0"/>
              <a:t>L. D. A.</a:t>
            </a:r>
          </a:p>
          <a:p>
            <a:r>
              <a:rPr lang="en-US" dirty="0" smtClean="0"/>
              <a:t>Document Similarity and Community Detection</a:t>
            </a:r>
          </a:p>
          <a:p>
            <a:pPr marL="457200" lvl="1" indent="0">
              <a:buNone/>
            </a:pPr>
            <a:endParaRPr lang="en-US" dirty="0"/>
          </a:p>
          <a:p>
            <a:endParaRPr lang="en-US" dirty="0"/>
          </a:p>
        </p:txBody>
      </p:sp>
    </p:spTree>
    <p:extLst>
      <p:ext uri="{BB962C8B-B14F-4D97-AF65-F5344CB8AC3E}">
        <p14:creationId xmlns:p14="http://schemas.microsoft.com/office/powerpoint/2010/main" val="17815343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t>
            </a:r>
            <a:endParaRPr lang="en-US" dirty="0"/>
          </a:p>
        </p:txBody>
      </p:sp>
      <p:sp>
        <p:nvSpPr>
          <p:cNvPr id="3" name="Content Placeholder 2"/>
          <p:cNvSpPr>
            <a:spLocks noGrp="1"/>
          </p:cNvSpPr>
          <p:nvPr>
            <p:ph idx="1"/>
          </p:nvPr>
        </p:nvSpPr>
        <p:spPr>
          <a:xfrm>
            <a:off x="838200" y="1539875"/>
            <a:ext cx="10515600" cy="4351338"/>
          </a:xfrm>
        </p:spPr>
        <p:txBody>
          <a:bodyPr>
            <a:normAutofit/>
          </a:bodyPr>
          <a:lstStyle/>
          <a:p>
            <a:r>
              <a:rPr lang="en-US" dirty="0" smtClean="0"/>
              <a:t>Topic modeling</a:t>
            </a:r>
          </a:p>
          <a:p>
            <a:endParaRPr lang="en-US" dirty="0"/>
          </a:p>
          <a:p>
            <a:r>
              <a:rPr lang="en-US" dirty="0" smtClean="0"/>
              <a:t>Understanding Ontology of Astrophysics</a:t>
            </a:r>
          </a:p>
          <a:p>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6412" y="3149600"/>
            <a:ext cx="5588000" cy="3479800"/>
          </a:xfrm>
          <a:prstGeom prst="rect">
            <a:avLst/>
          </a:prstGeom>
        </p:spPr>
      </p:pic>
    </p:spTree>
    <p:extLst>
      <p:ext uri="{BB962C8B-B14F-4D97-AF65-F5344CB8AC3E}">
        <p14:creationId xmlns:p14="http://schemas.microsoft.com/office/powerpoint/2010/main" val="18937020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Pipeline	</a:t>
            </a:r>
            <a:endParaRPr lang="en-US" dirty="0"/>
          </a:p>
        </p:txBody>
      </p:sp>
      <p:pic>
        <p:nvPicPr>
          <p:cNvPr id="4" name="Content Placeholder 3" descr="../../Screen%20Shot%202016-08-12%20at%201.51.14%20PM.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13869" y="1690688"/>
            <a:ext cx="8187344" cy="3652837"/>
          </a:xfrm>
          <a:prstGeom prst="rect">
            <a:avLst/>
          </a:prstGeom>
          <a:noFill/>
          <a:ln>
            <a:noFill/>
          </a:ln>
        </p:spPr>
      </p:pic>
      <p:sp>
        <p:nvSpPr>
          <p:cNvPr id="6" name="TextBox 5"/>
          <p:cNvSpPr txBox="1"/>
          <p:nvPr/>
        </p:nvSpPr>
        <p:spPr>
          <a:xfrm>
            <a:off x="300037" y="6248069"/>
            <a:ext cx="6600825" cy="369332"/>
          </a:xfrm>
          <a:prstGeom prst="rect">
            <a:avLst/>
          </a:prstGeom>
          <a:noFill/>
        </p:spPr>
        <p:txBody>
          <a:bodyPr wrap="square" rtlCol="0">
            <a:spAutoFit/>
          </a:bodyPr>
          <a:lstStyle/>
          <a:p>
            <a:r>
              <a:rPr lang="en-US" i="1" dirty="0" smtClean="0">
                <a:solidFill>
                  <a:schemeClr val="accent2"/>
                </a:solidFill>
              </a:rPr>
              <a:t>Perform preprocessing and </a:t>
            </a:r>
            <a:r>
              <a:rPr lang="en-US" i="1" dirty="0" err="1" smtClean="0">
                <a:solidFill>
                  <a:schemeClr val="accent2"/>
                </a:solidFill>
              </a:rPr>
              <a:t>vectorization</a:t>
            </a:r>
            <a:r>
              <a:rPr lang="en-US" i="1" dirty="0" smtClean="0">
                <a:solidFill>
                  <a:schemeClr val="accent2"/>
                </a:solidFill>
              </a:rPr>
              <a:t> in Spark</a:t>
            </a:r>
            <a:endParaRPr lang="en-US" i="1" dirty="0">
              <a:solidFill>
                <a:schemeClr val="accent2"/>
              </a:solidFill>
            </a:endParaRPr>
          </a:p>
        </p:txBody>
      </p:sp>
    </p:spTree>
    <p:extLst>
      <p:ext uri="{BB962C8B-B14F-4D97-AF65-F5344CB8AC3E}">
        <p14:creationId xmlns:p14="http://schemas.microsoft.com/office/powerpoint/2010/main" val="20482508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LDA</a:t>
            </a:r>
            <a:endParaRPr lang="en-US" dirty="0"/>
          </a:p>
        </p:txBody>
      </p:sp>
      <p:sp>
        <p:nvSpPr>
          <p:cNvPr id="3" name="Content Placeholder 2"/>
          <p:cNvSpPr>
            <a:spLocks noGrp="1"/>
          </p:cNvSpPr>
          <p:nvPr>
            <p:ph idx="1"/>
          </p:nvPr>
        </p:nvSpPr>
        <p:spPr>
          <a:xfrm>
            <a:off x="838200" y="1497013"/>
            <a:ext cx="10515600" cy="4351338"/>
          </a:xfrm>
        </p:spPr>
        <p:txBody>
          <a:bodyPr>
            <a:normAutofit fontScale="85000" lnSpcReduction="20000"/>
          </a:bodyPr>
          <a:lstStyle/>
          <a:p>
            <a:r>
              <a:rPr lang="en-US" dirty="0"/>
              <a:t>Line intensities measured on Mount Wilson </a:t>
            </a:r>
            <a:r>
              <a:rPr lang="en-US" dirty="0" err="1"/>
              <a:t>coudé</a:t>
            </a:r>
            <a:r>
              <a:rPr lang="en-US" dirty="0"/>
              <a:t> plates of 10 </a:t>
            </a:r>
            <a:r>
              <a:rPr lang="en-US" dirty="0" err="1"/>
              <a:t>Lacertae</a:t>
            </a:r>
            <a:r>
              <a:rPr lang="en-US" dirty="0"/>
              <a:t> provide data for an </a:t>
            </a:r>
            <a:r>
              <a:rPr lang="en-US" dirty="0" smtClean="0"/>
              <a:t>investigation </a:t>
            </a:r>
            <a:r>
              <a:rPr lang="en-US" dirty="0"/>
              <a:t>of the atmosphere of this star by </a:t>
            </a:r>
            <a:r>
              <a:rPr lang="en-US" dirty="0" err="1"/>
              <a:t>Unsold's</a:t>
            </a:r>
            <a:r>
              <a:rPr lang="en-US" dirty="0"/>
              <a:t> method. From the Stark broadening of the </a:t>
            </a:r>
            <a:r>
              <a:rPr lang="en-US" dirty="0">
                <a:solidFill>
                  <a:srgbClr val="FF0000"/>
                </a:solidFill>
              </a:rPr>
              <a:t>hydrogen</a:t>
            </a:r>
            <a:r>
              <a:rPr lang="en-US" dirty="0"/>
              <a:t> lines and the </a:t>
            </a:r>
            <a:r>
              <a:rPr lang="en-US" dirty="0">
                <a:solidFill>
                  <a:srgbClr val="FF0000"/>
                </a:solidFill>
              </a:rPr>
              <a:t>ionization</a:t>
            </a:r>
            <a:r>
              <a:rPr lang="en-US" dirty="0"/>
              <a:t> equilibrium, the electron pressure, temperature, and surface </a:t>
            </a:r>
            <a:r>
              <a:rPr lang="en-US" dirty="0">
                <a:solidFill>
                  <a:srgbClr val="0070C0"/>
                </a:solidFill>
              </a:rPr>
              <a:t>gravity</a:t>
            </a:r>
            <a:r>
              <a:rPr lang="en-US" dirty="0"/>
              <a:t> are estimated: log P~ = 2.80; effective temperature T = 29,600° K; and log g = 4.44. Within the large errors of the data, the relative abundances of </a:t>
            </a:r>
            <a:r>
              <a:rPr lang="en-US" dirty="0">
                <a:solidFill>
                  <a:srgbClr val="FF0000"/>
                </a:solidFill>
              </a:rPr>
              <a:t>helium, carbon, nitrogen, oxygen, neon, magnesium, and silicon </a:t>
            </a:r>
            <a:r>
              <a:rPr lang="en-US" dirty="0"/>
              <a:t>turn out to be the same as in r </a:t>
            </a:r>
            <a:r>
              <a:rPr lang="en-US" dirty="0" err="1"/>
              <a:t>Scorpii</a:t>
            </a:r>
            <a:r>
              <a:rPr lang="en-US" dirty="0"/>
              <a:t>. The discrepancy in the computed neon to oxygen ratio between the </a:t>
            </a:r>
            <a:r>
              <a:rPr lang="en-US" dirty="0">
                <a:solidFill>
                  <a:srgbClr val="0070C0"/>
                </a:solidFill>
              </a:rPr>
              <a:t>planetary nebulae</a:t>
            </a:r>
            <a:r>
              <a:rPr lang="en-US" dirty="0"/>
              <a:t> and the hot </a:t>
            </a:r>
            <a:r>
              <a:rPr lang="en-US" dirty="0">
                <a:solidFill>
                  <a:srgbClr val="0070C0"/>
                </a:solidFill>
              </a:rPr>
              <a:t>stars</a:t>
            </a:r>
            <a:r>
              <a:rPr lang="en-US" dirty="0"/>
              <a:t> remains. Calculations of target areas for collisional excitation of for- bidden neon lines, on the one hand, and f-values for the permitted transitions observed in the </a:t>
            </a:r>
            <a:r>
              <a:rPr lang="en-US" dirty="0">
                <a:solidFill>
                  <a:srgbClr val="0070C0"/>
                </a:solidFill>
              </a:rPr>
              <a:t>stars</a:t>
            </a:r>
            <a:r>
              <a:rPr lang="en-US" dirty="0"/>
              <a:t>, on the other, are necessary before this question can be clarified. In a discussion of the continuous spectrum it is shown that the need for a blanketing-effect correction of the type indicated by Unsold is almost eliminated if the mean value of the stellar absorption coefficient is computed in the manner suggested by </a:t>
            </a:r>
            <a:r>
              <a:rPr lang="en-US" dirty="0" smtClean="0"/>
              <a:t>Chandrasekhar</a:t>
            </a:r>
          </a:p>
          <a:p>
            <a:endParaRPr lang="en-US" dirty="0"/>
          </a:p>
          <a:p>
            <a:pPr marL="0" indent="0">
              <a:buNone/>
            </a:pPr>
            <a:endParaRPr lang="en-US" dirty="0"/>
          </a:p>
        </p:txBody>
      </p:sp>
    </p:spTree>
    <p:extLst>
      <p:ext uri="{BB962C8B-B14F-4D97-AF65-F5344CB8AC3E}">
        <p14:creationId xmlns:p14="http://schemas.microsoft.com/office/powerpoint/2010/main" val="1114741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LDA</a:t>
            </a:r>
            <a:endParaRPr lang="en-US" dirty="0"/>
          </a:p>
        </p:txBody>
      </p:sp>
      <p:sp>
        <p:nvSpPr>
          <p:cNvPr id="3" name="Content Placeholder 2"/>
          <p:cNvSpPr>
            <a:spLocks noGrp="1"/>
          </p:cNvSpPr>
          <p:nvPr>
            <p:ph idx="1"/>
          </p:nvPr>
        </p:nvSpPr>
        <p:spPr>
          <a:xfrm>
            <a:off x="838200" y="1497013"/>
            <a:ext cx="10515600" cy="4351338"/>
          </a:xfrm>
        </p:spPr>
        <p:txBody>
          <a:bodyPr>
            <a:normAutofit fontScale="92500" lnSpcReduction="10000"/>
          </a:bodyPr>
          <a:lstStyle/>
          <a:p>
            <a:pPr fontAlgn="base"/>
            <a:r>
              <a:rPr lang="en-US" dirty="0"/>
              <a:t>Decide on the </a:t>
            </a:r>
            <a:r>
              <a:rPr lang="en-US" u="sng" dirty="0"/>
              <a:t>number of words N </a:t>
            </a:r>
            <a:r>
              <a:rPr lang="en-US" dirty="0"/>
              <a:t>the document will have (say, according to a Poisson distribution).</a:t>
            </a:r>
          </a:p>
          <a:p>
            <a:pPr fontAlgn="base"/>
            <a:r>
              <a:rPr lang="en-US" u="sng" dirty="0"/>
              <a:t>Choose a topic mixture </a:t>
            </a:r>
            <a:r>
              <a:rPr lang="en-US" dirty="0"/>
              <a:t>for the document (according to a </a:t>
            </a:r>
            <a:r>
              <a:rPr lang="en-US" dirty="0" err="1"/>
              <a:t>Dirichlet</a:t>
            </a:r>
            <a:r>
              <a:rPr lang="en-US" dirty="0"/>
              <a:t> distribution over a fixed set of K topics). For example, assuming that we have the two </a:t>
            </a:r>
            <a:r>
              <a:rPr lang="en-US" dirty="0" smtClean="0"/>
              <a:t>topics: Physics and Chemistry </a:t>
            </a:r>
            <a:r>
              <a:rPr lang="en-US" dirty="0"/>
              <a:t>above, you might choose the document to consist of 1/3 </a:t>
            </a:r>
            <a:r>
              <a:rPr lang="en-US" dirty="0" smtClean="0"/>
              <a:t>Physics and </a:t>
            </a:r>
            <a:r>
              <a:rPr lang="en-US" dirty="0"/>
              <a:t>2/3 </a:t>
            </a:r>
            <a:r>
              <a:rPr lang="en-US" dirty="0" smtClean="0"/>
              <a:t>Chemistry.</a:t>
            </a:r>
            <a:endParaRPr lang="en-US" dirty="0"/>
          </a:p>
          <a:p>
            <a:pPr fontAlgn="base"/>
            <a:r>
              <a:rPr lang="en-US" u="sng" dirty="0"/>
              <a:t>Generate each word </a:t>
            </a:r>
            <a:r>
              <a:rPr lang="en-US" u="sng" dirty="0" err="1"/>
              <a:t>w_i</a:t>
            </a:r>
            <a:r>
              <a:rPr lang="en-US" u="sng" dirty="0"/>
              <a:t> </a:t>
            </a:r>
            <a:r>
              <a:rPr lang="en-US" dirty="0"/>
              <a:t>in the document by:</a:t>
            </a:r>
          </a:p>
          <a:p>
            <a:pPr lvl="1" fontAlgn="base"/>
            <a:r>
              <a:rPr lang="en-US" dirty="0"/>
              <a:t>First picking a topic (according to the multinomial distribution that you sampled above; for example, you might pick the </a:t>
            </a:r>
            <a:r>
              <a:rPr lang="en-US" dirty="0" smtClean="0"/>
              <a:t>Physics with </a:t>
            </a:r>
            <a:r>
              <a:rPr lang="en-US" dirty="0"/>
              <a:t>1/3 probability and the </a:t>
            </a:r>
            <a:r>
              <a:rPr lang="en-US" dirty="0" smtClean="0"/>
              <a:t>Chemistry </a:t>
            </a:r>
            <a:r>
              <a:rPr lang="en-US" dirty="0"/>
              <a:t>topic with 2/3 probability).</a:t>
            </a:r>
          </a:p>
          <a:p>
            <a:pPr lvl="1" fontAlgn="base"/>
            <a:r>
              <a:rPr lang="en-US" dirty="0"/>
              <a:t>Using the topic to generate the word itself (according to the topic’s multinomial distribution). For example, if we selected the </a:t>
            </a:r>
            <a:r>
              <a:rPr lang="en-US" dirty="0" err="1" smtClean="0"/>
              <a:t>Physicstopic</a:t>
            </a:r>
            <a:r>
              <a:rPr lang="en-US" dirty="0"/>
              <a:t>, we might generate the word </a:t>
            </a:r>
            <a:r>
              <a:rPr lang="en-US" dirty="0" smtClean="0"/>
              <a:t>“gravity” </a:t>
            </a:r>
            <a:r>
              <a:rPr lang="en-US" dirty="0"/>
              <a:t>with 30% probability, </a:t>
            </a:r>
            <a:r>
              <a:rPr lang="en-US" dirty="0" smtClean="0"/>
              <a:t>“stars” </a:t>
            </a:r>
            <a:r>
              <a:rPr lang="en-US" dirty="0"/>
              <a:t>with 15% probability, and so on.</a:t>
            </a:r>
          </a:p>
          <a:p>
            <a:pPr marL="0" indent="0">
              <a:buNone/>
            </a:pPr>
            <a:endParaRPr lang="en-US" dirty="0"/>
          </a:p>
        </p:txBody>
      </p:sp>
    </p:spTree>
    <p:extLst>
      <p:ext uri="{BB962C8B-B14F-4D97-AF65-F5344CB8AC3E}">
        <p14:creationId xmlns:p14="http://schemas.microsoft.com/office/powerpoint/2010/main" val="15256066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Similarity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JS Divergence Matrix from LDA Document-Topic distribution</a:t>
            </a:r>
          </a:p>
          <a:p>
            <a:pPr marL="0" indent="0">
              <a:buNone/>
            </a:pPr>
            <a:r>
              <a:rPr lang="en-US" dirty="0" smtClean="0"/>
              <a:t>Given </a:t>
            </a:r>
            <a:r>
              <a:rPr lang="en-US" dirty="0"/>
              <a:t>by:</a:t>
            </a:r>
          </a:p>
          <a:p>
            <a:pPr marL="0" indent="0">
              <a:buNone/>
            </a:pPr>
            <a:r>
              <a:rPr lang="en-US" dirty="0"/>
              <a:t>JSD(P||Q) = 0.5*D(P||M) + 0.5*D(Q||M)</a:t>
            </a:r>
          </a:p>
          <a:p>
            <a:pPr marL="0" indent="0">
              <a:buNone/>
            </a:pPr>
            <a:r>
              <a:rPr lang="en-US" dirty="0"/>
              <a:t> </a:t>
            </a:r>
          </a:p>
          <a:p>
            <a:pPr marL="0" indent="0">
              <a:buNone/>
            </a:pPr>
            <a:r>
              <a:rPr lang="en-US" dirty="0"/>
              <a:t>where M = 0.5*(P+Q), </a:t>
            </a:r>
          </a:p>
          <a:p>
            <a:pPr marL="0" indent="0">
              <a:buNone/>
            </a:pPr>
            <a:r>
              <a:rPr lang="en-US" dirty="0"/>
              <a:t>and D(P||Q) is </a:t>
            </a:r>
            <a:r>
              <a:rPr lang="en-US" dirty="0" err="1"/>
              <a:t>Kullback-Leibler</a:t>
            </a:r>
            <a:r>
              <a:rPr lang="en-US" dirty="0"/>
              <a:t> Divergence given by:</a:t>
            </a:r>
          </a:p>
          <a:p>
            <a:pPr marL="0" indent="0">
              <a:buNone/>
            </a:pPr>
            <a:r>
              <a:rPr lang="en-US" dirty="0"/>
              <a:t>D(P||Q) = sum over </a:t>
            </a:r>
            <a:r>
              <a:rPr lang="en-US" dirty="0" err="1"/>
              <a:t>i</a:t>
            </a:r>
            <a:r>
              <a:rPr lang="en-US" dirty="0"/>
              <a:t> [(P(</a:t>
            </a:r>
            <a:r>
              <a:rPr lang="en-US" dirty="0" err="1"/>
              <a:t>i</a:t>
            </a:r>
            <a:r>
              <a:rPr lang="en-US" dirty="0"/>
              <a:t>))*log(P(</a:t>
            </a:r>
            <a:r>
              <a:rPr lang="en-US" dirty="0" err="1"/>
              <a:t>i</a:t>
            </a:r>
            <a:r>
              <a:rPr lang="en-US" dirty="0"/>
              <a:t>)/Q(</a:t>
            </a:r>
            <a:r>
              <a:rPr lang="en-US" dirty="0" err="1"/>
              <a:t>i</a:t>
            </a:r>
            <a:r>
              <a:rPr lang="en-US" dirty="0"/>
              <a:t>))]</a:t>
            </a:r>
          </a:p>
          <a:p>
            <a:pPr marL="0" indent="0">
              <a:buNone/>
            </a:pPr>
            <a:r>
              <a:rPr lang="en-US" dirty="0"/>
              <a:t> </a:t>
            </a:r>
          </a:p>
          <a:p>
            <a:r>
              <a:rPr lang="en-US" dirty="0" smtClean="0"/>
              <a:t>Similarity </a:t>
            </a:r>
            <a:r>
              <a:rPr lang="en-US" dirty="0"/>
              <a:t>matrix </a:t>
            </a:r>
            <a:r>
              <a:rPr lang="en-US" dirty="0" smtClean="0"/>
              <a:t>constructed </a:t>
            </a:r>
            <a:r>
              <a:rPr lang="en-US" dirty="0"/>
              <a:t>out of this divergence matrix by performing 1 – </a:t>
            </a:r>
            <a:r>
              <a:rPr lang="en-US" dirty="0" err="1"/>
              <a:t>Dij</a:t>
            </a:r>
            <a:r>
              <a:rPr lang="en-US" dirty="0"/>
              <a:t> (</a:t>
            </a:r>
            <a:r>
              <a:rPr lang="en-US" dirty="0" err="1"/>
              <a:t>Dij</a:t>
            </a:r>
            <a:r>
              <a:rPr lang="en-US" dirty="0"/>
              <a:t> being the JS Divergence measure between document </a:t>
            </a:r>
            <a:r>
              <a:rPr lang="en-US" dirty="0" err="1"/>
              <a:t>i</a:t>
            </a:r>
            <a:r>
              <a:rPr lang="en-US" dirty="0"/>
              <a:t> and j).</a:t>
            </a:r>
          </a:p>
          <a:p>
            <a:pPr marL="0" indent="0">
              <a:buNone/>
            </a:pPr>
            <a:endParaRPr lang="en-US" dirty="0" smtClean="0"/>
          </a:p>
          <a:p>
            <a:endParaRPr lang="en-US" dirty="0"/>
          </a:p>
          <a:p>
            <a:endParaRPr lang="en-US" dirty="0"/>
          </a:p>
          <a:p>
            <a:endParaRPr lang="en-US" dirty="0"/>
          </a:p>
        </p:txBody>
      </p:sp>
      <p:sp>
        <p:nvSpPr>
          <p:cNvPr id="4" name="TextBox 3"/>
          <p:cNvSpPr txBox="1"/>
          <p:nvPr/>
        </p:nvSpPr>
        <p:spPr>
          <a:xfrm>
            <a:off x="300037" y="6248069"/>
            <a:ext cx="6600825" cy="369332"/>
          </a:xfrm>
          <a:prstGeom prst="rect">
            <a:avLst/>
          </a:prstGeom>
          <a:noFill/>
        </p:spPr>
        <p:txBody>
          <a:bodyPr wrap="square" rtlCol="0">
            <a:spAutoFit/>
          </a:bodyPr>
          <a:lstStyle/>
          <a:p>
            <a:r>
              <a:rPr lang="en-US" i="1" dirty="0" smtClean="0">
                <a:solidFill>
                  <a:schemeClr val="accent2"/>
                </a:solidFill>
              </a:rPr>
              <a:t>Build hash-table out of similarity matrix</a:t>
            </a:r>
            <a:endParaRPr lang="en-US" i="1" dirty="0">
              <a:solidFill>
                <a:schemeClr val="accent2"/>
              </a:solidFill>
            </a:endParaRPr>
          </a:p>
        </p:txBody>
      </p:sp>
    </p:spTree>
    <p:extLst>
      <p:ext uri="{BB962C8B-B14F-4D97-AF65-F5344CB8AC3E}">
        <p14:creationId xmlns:p14="http://schemas.microsoft.com/office/powerpoint/2010/main" val="20075816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Community Detection</a:t>
            </a:r>
            <a:endParaRPr lang="en-US" dirty="0"/>
          </a:p>
        </p:txBody>
      </p:sp>
      <p:sp>
        <p:nvSpPr>
          <p:cNvPr id="3" name="Content Placeholder 2"/>
          <p:cNvSpPr>
            <a:spLocks noGrp="1"/>
          </p:cNvSpPr>
          <p:nvPr>
            <p:ph idx="1"/>
          </p:nvPr>
        </p:nvSpPr>
        <p:spPr>
          <a:xfrm>
            <a:off x="300037" y="1543050"/>
            <a:ext cx="11053763" cy="4633913"/>
          </a:xfrm>
        </p:spPr>
        <p:txBody>
          <a:bodyPr>
            <a:normAutofit fontScale="92500" lnSpcReduction="10000"/>
          </a:bodyPr>
          <a:lstStyle/>
          <a:p>
            <a:pPr marL="0" indent="0" algn="ctr">
              <a:buNone/>
            </a:pPr>
            <a:r>
              <a:rPr lang="en-US" dirty="0"/>
              <a:t>1:1:1 0.0384615 "7" 6 </a:t>
            </a:r>
          </a:p>
          <a:p>
            <a:pPr marL="0" indent="0" algn="ctr">
              <a:buNone/>
            </a:pPr>
            <a:r>
              <a:rPr lang="en-US" dirty="0" smtClean="0"/>
              <a:t>1:1:2 </a:t>
            </a:r>
            <a:r>
              <a:rPr lang="en-US" dirty="0"/>
              <a:t>0.0384615 "8" 7 </a:t>
            </a:r>
            <a:endParaRPr lang="en-US" dirty="0" smtClean="0"/>
          </a:p>
          <a:p>
            <a:pPr marL="0" indent="0" algn="ctr">
              <a:buNone/>
            </a:pPr>
            <a:r>
              <a:rPr lang="en-US" dirty="0" smtClean="0"/>
              <a:t>1:1:3 </a:t>
            </a:r>
            <a:r>
              <a:rPr lang="en-US" dirty="0"/>
              <a:t>0.0384615 "9" 8 </a:t>
            </a:r>
            <a:endParaRPr lang="en-US" dirty="0" smtClean="0"/>
          </a:p>
          <a:p>
            <a:pPr marL="0" indent="0">
              <a:buNone/>
            </a:pPr>
            <a:r>
              <a:rPr lang="en-US" dirty="0" smtClean="0"/>
              <a:t>- Each </a:t>
            </a:r>
            <a:r>
              <a:rPr lang="en-US" dirty="0"/>
              <a:t>row </a:t>
            </a:r>
            <a:r>
              <a:rPr lang="en-US" dirty="0" smtClean="0"/>
              <a:t>begins </a:t>
            </a:r>
            <a:r>
              <a:rPr lang="en-US" dirty="0"/>
              <a:t>with the multilevel module assignments of a node. The module assignments are colon separated from coarse to fine level, and all modules within each level are sorted by the total flow (PageRank) of the nodes they contain. </a:t>
            </a:r>
            <a:endParaRPr lang="en-US" dirty="0" smtClean="0"/>
          </a:p>
          <a:p>
            <a:pPr marL="0" indent="0">
              <a:buNone/>
            </a:pPr>
            <a:r>
              <a:rPr lang="en-US" dirty="0" smtClean="0"/>
              <a:t>- Further</a:t>
            </a:r>
            <a:r>
              <a:rPr lang="en-US" dirty="0"/>
              <a:t>, the integer after the last colon is the rank within the finest-level module, the decimal number is the amount of flow in that node, i.e. the steady state population of random walkers, the content within quotation marks is the node name, and finally, the last integer is the index of the node in the original network file.</a:t>
            </a:r>
          </a:p>
        </p:txBody>
      </p:sp>
      <p:sp>
        <p:nvSpPr>
          <p:cNvPr id="4" name="TextBox 3"/>
          <p:cNvSpPr txBox="1"/>
          <p:nvPr/>
        </p:nvSpPr>
        <p:spPr>
          <a:xfrm>
            <a:off x="300037" y="6248069"/>
            <a:ext cx="6600825" cy="369332"/>
          </a:xfrm>
          <a:prstGeom prst="rect">
            <a:avLst/>
          </a:prstGeom>
          <a:noFill/>
        </p:spPr>
        <p:txBody>
          <a:bodyPr wrap="square" rtlCol="0">
            <a:spAutoFit/>
          </a:bodyPr>
          <a:lstStyle/>
          <a:p>
            <a:r>
              <a:rPr lang="en-US" i="1" dirty="0" smtClean="0">
                <a:solidFill>
                  <a:schemeClr val="accent2"/>
                </a:solidFill>
              </a:rPr>
              <a:t>Build hash-table out of similarity matrix</a:t>
            </a:r>
            <a:endParaRPr lang="en-US" i="1" dirty="0">
              <a:solidFill>
                <a:schemeClr val="accent2"/>
              </a:solidFill>
            </a:endParaRPr>
          </a:p>
        </p:txBody>
      </p:sp>
    </p:spTree>
    <p:extLst>
      <p:ext uri="{BB962C8B-B14F-4D97-AF65-F5344CB8AC3E}">
        <p14:creationId xmlns:p14="http://schemas.microsoft.com/office/powerpoint/2010/main" val="1505935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295775" y="2822576"/>
            <a:ext cx="3905250" cy="6921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t>Thank you!</a:t>
            </a:r>
            <a:endParaRPr lang="en-US" dirty="0"/>
          </a:p>
        </p:txBody>
      </p:sp>
    </p:spTree>
    <p:extLst>
      <p:ext uri="{BB962C8B-B14F-4D97-AF65-F5344CB8AC3E}">
        <p14:creationId xmlns:p14="http://schemas.microsoft.com/office/powerpoint/2010/main" val="12483150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TotalTime>
  <Words>604</Words>
  <Application>Microsoft Macintosh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Latent Dirichlet Allocation (LDA) on ADS Summer Project</vt:lpstr>
      <vt:lpstr>Overview </vt:lpstr>
      <vt:lpstr>Motivation </vt:lpstr>
      <vt:lpstr>Data Pipeline </vt:lpstr>
      <vt:lpstr>LDA</vt:lpstr>
      <vt:lpstr>LDA</vt:lpstr>
      <vt:lpstr>Document Similarity</vt:lpstr>
      <vt:lpstr>Community Detection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Tarun Ruchandani</dc:creator>
  <cp:lastModifiedBy>Tarun Ruchandani</cp:lastModifiedBy>
  <cp:revision>44</cp:revision>
  <dcterms:created xsi:type="dcterms:W3CDTF">2016-08-18T22:48:40Z</dcterms:created>
  <dcterms:modified xsi:type="dcterms:W3CDTF">2016-08-29T10:47:24Z</dcterms:modified>
</cp:coreProperties>
</file>