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6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3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4A89-3A9B-8B4C-8731-96C945E7C61F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2FAE-28D4-344F-B481-4B27F8E0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4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288" y="314326"/>
            <a:ext cx="9510712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 on ADS</a:t>
            </a:r>
            <a:br>
              <a:rPr lang="en-US" dirty="0"/>
            </a:br>
            <a:r>
              <a:rPr lang="en-US" sz="3600" i="1" dirty="0" smtClean="0"/>
              <a:t>Summer Project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9100"/>
            <a:ext cx="9144000" cy="23701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 smtClean="0"/>
              <a:t>Tarun</a:t>
            </a:r>
            <a:r>
              <a:rPr lang="en-US" dirty="0" smtClean="0"/>
              <a:t> </a:t>
            </a:r>
            <a:r>
              <a:rPr lang="en-US" dirty="0" err="1" smtClean="0"/>
              <a:t>Ruchandani</a:t>
            </a:r>
            <a:endParaRPr lang="en-US" dirty="0" smtClean="0"/>
          </a:p>
          <a:p>
            <a:r>
              <a:rPr lang="en-US" dirty="0" smtClean="0"/>
              <a:t>Dr. Michael Kurtz</a:t>
            </a:r>
          </a:p>
          <a:p>
            <a:endParaRPr lang="en-US" dirty="0"/>
          </a:p>
          <a:p>
            <a:r>
              <a:rPr lang="en-US" i="1" dirty="0" smtClean="0"/>
              <a:t>August 2016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8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 smtClean="0"/>
          </a:p>
          <a:p>
            <a:r>
              <a:rPr lang="en-US" dirty="0" smtClean="0"/>
              <a:t>Data pipeline</a:t>
            </a:r>
          </a:p>
          <a:p>
            <a:r>
              <a:rPr lang="en-US" dirty="0"/>
              <a:t>What’s LDA?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altLang="en-US" dirty="0"/>
              <a:t>bag-of-words Assumption</a:t>
            </a:r>
            <a:endParaRPr lang="en-US" dirty="0"/>
          </a:p>
          <a:p>
            <a:pPr lvl="1"/>
            <a:r>
              <a:rPr lang="en-US" dirty="0"/>
              <a:t>L. D. A.</a:t>
            </a:r>
          </a:p>
          <a:p>
            <a:pPr lvl="1"/>
            <a:r>
              <a:rPr lang="en-US" dirty="0"/>
              <a:t>Equations</a:t>
            </a:r>
          </a:p>
          <a:p>
            <a:pPr lvl="1"/>
            <a:r>
              <a:rPr lang="en-US" dirty="0"/>
              <a:t>Spark </a:t>
            </a:r>
            <a:r>
              <a:rPr lang="en-US" dirty="0" err="1" smtClean="0"/>
              <a:t>Hyperparameter</a:t>
            </a:r>
            <a:endParaRPr lang="en-US" dirty="0" smtClean="0"/>
          </a:p>
          <a:p>
            <a:r>
              <a:rPr lang="en-US" dirty="0" smtClean="0"/>
              <a:t>Document Similarity and Visualization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3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Topic modeling</a:t>
            </a:r>
          </a:p>
          <a:p>
            <a:endParaRPr lang="en-US" dirty="0"/>
          </a:p>
          <a:p>
            <a:r>
              <a:rPr lang="en-US" dirty="0" smtClean="0"/>
              <a:t>Understanding Ontology of Astrophysics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3149600"/>
            <a:ext cx="5588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0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Content Placeholder 3" descr="../../Screen%20Shot%202016-08-12%20at%201.51.14%20PM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06" y="1690688"/>
            <a:ext cx="7444395" cy="32318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0037" y="6248069"/>
            <a:ext cx="66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Perform preprocessing and </a:t>
            </a:r>
            <a:r>
              <a:rPr lang="en-US" i="1" dirty="0" err="1" smtClean="0">
                <a:solidFill>
                  <a:schemeClr val="accent2"/>
                </a:solidFill>
              </a:rPr>
              <a:t>vectorization</a:t>
            </a:r>
            <a:r>
              <a:rPr lang="en-US" i="1" dirty="0" smtClean="0">
                <a:solidFill>
                  <a:schemeClr val="accent2"/>
                </a:solidFill>
              </a:rPr>
              <a:t> in Spark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 intensities measured on Mount Wilson </a:t>
            </a:r>
            <a:r>
              <a:rPr lang="en-US" dirty="0" err="1"/>
              <a:t>coudé</a:t>
            </a:r>
            <a:r>
              <a:rPr lang="en-US" dirty="0"/>
              <a:t> plates of 10 </a:t>
            </a:r>
            <a:r>
              <a:rPr lang="en-US" dirty="0" err="1"/>
              <a:t>Lacertae</a:t>
            </a:r>
            <a:r>
              <a:rPr lang="en-US" dirty="0"/>
              <a:t> provide data for an </a:t>
            </a:r>
            <a:r>
              <a:rPr lang="en-US" dirty="0" smtClean="0"/>
              <a:t>investigation </a:t>
            </a:r>
            <a:r>
              <a:rPr lang="en-US" dirty="0"/>
              <a:t>of the atmosphere of this star by </a:t>
            </a:r>
            <a:r>
              <a:rPr lang="en-US" dirty="0" err="1"/>
              <a:t>Unsold's</a:t>
            </a:r>
            <a:r>
              <a:rPr lang="en-US" dirty="0"/>
              <a:t> method. From the Stark broadening of the </a:t>
            </a:r>
            <a:r>
              <a:rPr lang="en-US" dirty="0">
                <a:solidFill>
                  <a:srgbClr val="FF0000"/>
                </a:solidFill>
              </a:rPr>
              <a:t>hydrogen</a:t>
            </a:r>
            <a:r>
              <a:rPr lang="en-US" dirty="0"/>
              <a:t> lines and the </a:t>
            </a:r>
            <a:r>
              <a:rPr lang="en-US" dirty="0">
                <a:solidFill>
                  <a:srgbClr val="FF0000"/>
                </a:solidFill>
              </a:rPr>
              <a:t>ionization</a:t>
            </a:r>
            <a:r>
              <a:rPr lang="en-US" dirty="0"/>
              <a:t> equilibrium, the electron pressure, temperature, and surface </a:t>
            </a:r>
            <a:r>
              <a:rPr lang="en-US" dirty="0">
                <a:solidFill>
                  <a:srgbClr val="0070C0"/>
                </a:solidFill>
              </a:rPr>
              <a:t>gravity</a:t>
            </a:r>
            <a:r>
              <a:rPr lang="en-US" dirty="0"/>
              <a:t> are estimated: log P~ = 2.80; effective temperature T = 29,600° K; and log g = 4.44. Within the large errors of the data, the relative abundances of </a:t>
            </a:r>
            <a:r>
              <a:rPr lang="en-US" dirty="0">
                <a:solidFill>
                  <a:srgbClr val="FF0000"/>
                </a:solidFill>
              </a:rPr>
              <a:t>helium, carbon, nitrogen, oxygen, neon, magnesium, and silicon </a:t>
            </a:r>
            <a:r>
              <a:rPr lang="en-US" dirty="0"/>
              <a:t>turn out to be the same as in r </a:t>
            </a:r>
            <a:r>
              <a:rPr lang="en-US" dirty="0" err="1"/>
              <a:t>Scorpii</a:t>
            </a:r>
            <a:r>
              <a:rPr lang="en-US" dirty="0"/>
              <a:t>. The discrepancy in the computed neon to oxygen ratio between the </a:t>
            </a:r>
            <a:r>
              <a:rPr lang="en-US" dirty="0">
                <a:solidFill>
                  <a:srgbClr val="0070C0"/>
                </a:solidFill>
              </a:rPr>
              <a:t>planetary nebulae</a:t>
            </a:r>
            <a:r>
              <a:rPr lang="en-US" dirty="0"/>
              <a:t> and the hot </a:t>
            </a:r>
            <a:r>
              <a:rPr lang="en-US" dirty="0">
                <a:solidFill>
                  <a:srgbClr val="0070C0"/>
                </a:solidFill>
              </a:rPr>
              <a:t>stars</a:t>
            </a:r>
            <a:r>
              <a:rPr lang="en-US" dirty="0"/>
              <a:t> remains. Calculations of target areas for collisional excitation of for- bidden neon lines, on the one hand, and f-values for the permitted transitions observed in the </a:t>
            </a:r>
            <a:r>
              <a:rPr lang="en-US" dirty="0">
                <a:solidFill>
                  <a:srgbClr val="0070C0"/>
                </a:solidFill>
              </a:rPr>
              <a:t>stars</a:t>
            </a:r>
            <a:r>
              <a:rPr lang="en-US" dirty="0"/>
              <a:t>, on the other, are necessary before this question can be clarified. In a discussion of the continuous spectrum it is shown that the need for a blanketing-effect correction of the type indicated by Unsold is almost eliminated if the mean value of the stellar absorption coefficient is computed in the manner suggested by </a:t>
            </a:r>
            <a:r>
              <a:rPr lang="en-US" dirty="0" smtClean="0"/>
              <a:t>Chandrasekhar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Decide on the </a:t>
            </a:r>
            <a:r>
              <a:rPr lang="en-US" u="sng" dirty="0"/>
              <a:t>number of words N </a:t>
            </a:r>
            <a:r>
              <a:rPr lang="en-US" dirty="0"/>
              <a:t>the document will have (say, according to a Poisson distribution).</a:t>
            </a:r>
          </a:p>
          <a:p>
            <a:pPr fontAlgn="base"/>
            <a:r>
              <a:rPr lang="en-US" u="sng" dirty="0"/>
              <a:t>Choose a topic mixture </a:t>
            </a:r>
            <a:r>
              <a:rPr lang="en-US" dirty="0"/>
              <a:t>for the document (according to a </a:t>
            </a:r>
            <a:r>
              <a:rPr lang="en-US" dirty="0" err="1"/>
              <a:t>Dirichlet</a:t>
            </a:r>
            <a:r>
              <a:rPr lang="en-US" dirty="0"/>
              <a:t> distribution over a fixed set of K topics). For example, assuming that we have the two </a:t>
            </a:r>
            <a:r>
              <a:rPr lang="en-US" dirty="0" smtClean="0"/>
              <a:t>topics: Physics and Chemistry </a:t>
            </a:r>
            <a:r>
              <a:rPr lang="en-US" dirty="0"/>
              <a:t>above, you might choose the document to consist of 1/3 </a:t>
            </a:r>
            <a:r>
              <a:rPr lang="en-US" dirty="0" smtClean="0"/>
              <a:t>Physics and </a:t>
            </a:r>
            <a:r>
              <a:rPr lang="en-US" dirty="0"/>
              <a:t>2/3 </a:t>
            </a:r>
            <a:r>
              <a:rPr lang="en-US" dirty="0" smtClean="0"/>
              <a:t>Chemistry.</a:t>
            </a:r>
            <a:endParaRPr lang="en-US" dirty="0"/>
          </a:p>
          <a:p>
            <a:pPr fontAlgn="base"/>
            <a:r>
              <a:rPr lang="en-US" u="sng" dirty="0"/>
              <a:t>Generate each word </a:t>
            </a:r>
            <a:r>
              <a:rPr lang="en-US" u="sng" dirty="0" err="1"/>
              <a:t>w_i</a:t>
            </a:r>
            <a:r>
              <a:rPr lang="en-US" u="sng" dirty="0"/>
              <a:t> </a:t>
            </a:r>
            <a:r>
              <a:rPr lang="en-US" dirty="0"/>
              <a:t>in the document by:</a:t>
            </a:r>
          </a:p>
          <a:p>
            <a:pPr lvl="1" fontAlgn="base"/>
            <a:r>
              <a:rPr lang="en-US" dirty="0"/>
              <a:t>First picking a topic (according to the multinomial distribution that you sampled above; for example, you might pick the food topic with 1/3 probability and the cute animals topic with 2/3 probability).</a:t>
            </a:r>
          </a:p>
          <a:p>
            <a:pPr lvl="1" fontAlgn="base"/>
            <a:r>
              <a:rPr lang="en-US" dirty="0"/>
              <a:t>Using the topic to generate the word itself (according to the topic’s multinomial distribution). For example, if we selected the food topic, we might generate the word “broccoli” with 30% probability, “bananas” with 15% probability, and so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0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Similarity and 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 Divergence Matrix from LDA Document-Topic distribution</a:t>
            </a:r>
          </a:p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/>
              <a:t>by:</a:t>
            </a:r>
          </a:p>
          <a:p>
            <a:pPr marL="0" indent="0">
              <a:buNone/>
            </a:pPr>
            <a:r>
              <a:rPr lang="en-US" dirty="0"/>
              <a:t>JSD(P||Q) = 0.5*D(P||M) + 0.5*D(Q||M)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where M = 0.5*(P+Q), </a:t>
            </a:r>
          </a:p>
          <a:p>
            <a:pPr marL="0" indent="0">
              <a:buNone/>
            </a:pPr>
            <a:r>
              <a:rPr lang="en-US" dirty="0"/>
              <a:t>and D(P||Q) is </a:t>
            </a:r>
            <a:r>
              <a:rPr lang="en-US" dirty="0" err="1"/>
              <a:t>Kullback-Leibler</a:t>
            </a:r>
            <a:r>
              <a:rPr lang="en-US" dirty="0"/>
              <a:t> Divergence given by:</a:t>
            </a:r>
          </a:p>
          <a:p>
            <a:pPr marL="0" indent="0">
              <a:buNone/>
            </a:pPr>
            <a:r>
              <a:rPr lang="en-US" dirty="0"/>
              <a:t>D(P||Q) = sum over </a:t>
            </a:r>
            <a:r>
              <a:rPr lang="en-US" dirty="0" err="1"/>
              <a:t>i</a:t>
            </a:r>
            <a:r>
              <a:rPr lang="en-US" dirty="0"/>
              <a:t> [(P(</a:t>
            </a:r>
            <a:r>
              <a:rPr lang="en-US" dirty="0" err="1"/>
              <a:t>i</a:t>
            </a:r>
            <a:r>
              <a:rPr lang="en-US" dirty="0"/>
              <a:t>))*log(P(</a:t>
            </a:r>
            <a:r>
              <a:rPr lang="en-US" dirty="0" err="1"/>
              <a:t>i</a:t>
            </a:r>
            <a:r>
              <a:rPr lang="en-US" dirty="0"/>
              <a:t>)/Q(</a:t>
            </a:r>
            <a:r>
              <a:rPr lang="en-US" dirty="0" err="1"/>
              <a:t>i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smtClean="0"/>
              <a:t>Similarity </a:t>
            </a:r>
            <a:r>
              <a:rPr lang="en-US" dirty="0"/>
              <a:t>matrix </a:t>
            </a:r>
            <a:r>
              <a:rPr lang="en-US" dirty="0" smtClean="0"/>
              <a:t>constructed </a:t>
            </a:r>
            <a:r>
              <a:rPr lang="en-US" dirty="0"/>
              <a:t>out of this divergence matrix by performing 1 – </a:t>
            </a:r>
            <a:r>
              <a:rPr lang="en-US" dirty="0" err="1"/>
              <a:t>Dij</a:t>
            </a:r>
            <a:r>
              <a:rPr lang="en-US" dirty="0"/>
              <a:t> (</a:t>
            </a:r>
            <a:r>
              <a:rPr lang="en-US" dirty="0" err="1"/>
              <a:t>Dij</a:t>
            </a:r>
            <a:r>
              <a:rPr lang="en-US" dirty="0"/>
              <a:t> being the JS Divergence measure between document </a:t>
            </a:r>
            <a:r>
              <a:rPr lang="en-US" dirty="0" err="1"/>
              <a:t>i</a:t>
            </a:r>
            <a:r>
              <a:rPr lang="en-US" dirty="0"/>
              <a:t> and j).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037" y="6248069"/>
            <a:ext cx="660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Build hash-table out of similarity matrix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8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295775" y="2822576"/>
            <a:ext cx="3905250" cy="692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1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473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Latent Dirichlet Allocation (LDA) on ADS Summer Project</vt:lpstr>
      <vt:lpstr>Overview </vt:lpstr>
      <vt:lpstr>Motivation </vt:lpstr>
      <vt:lpstr>Data Pipeline </vt:lpstr>
      <vt:lpstr>LDA</vt:lpstr>
      <vt:lpstr>LDA</vt:lpstr>
      <vt:lpstr>Document Similarity and Community Detection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Ruchandani</dc:creator>
  <cp:lastModifiedBy>Tarun Ruchandani</cp:lastModifiedBy>
  <cp:revision>36</cp:revision>
  <dcterms:created xsi:type="dcterms:W3CDTF">2016-08-18T22:48:40Z</dcterms:created>
  <dcterms:modified xsi:type="dcterms:W3CDTF">2016-08-25T16:02:35Z</dcterms:modified>
</cp:coreProperties>
</file>