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73" r:id="rId9"/>
    <p:sldId id="261" r:id="rId10"/>
    <p:sldId id="262" r:id="rId11"/>
    <p:sldId id="263" r:id="rId12"/>
    <p:sldId id="264" r:id="rId13"/>
    <p:sldId id="265" r:id="rId14"/>
    <p:sldId id="266" r:id="rId15"/>
    <p:sldId id="267" r:id="rId16"/>
    <p:sldId id="268" r:id="rId17"/>
    <p:sldId id="269" r:id="rId18"/>
    <p:sldId id="286" r:id="rId19"/>
    <p:sldId id="289" r:id="rId20"/>
    <p:sldId id="291" r:id="rId21"/>
    <p:sldId id="290" r:id="rId22"/>
    <p:sldId id="270" r:id="rId23"/>
    <p:sldId id="271" r:id="rId24"/>
    <p:sldId id="272" r:id="rId25"/>
  </p:sldIdLst>
  <p:sldSz cx="6858000" cy="9906000" type="A4"/>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E42B132-6BE6-461B-9118-4A6DDEBBD873}" styleName="Table_0">
    <a:wholeTbl>
      <a:tcTxStyle>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Style>
        <a:tcBdr/>
        <a:fill>
          <a:solidFill>
            <a:srgbClr val="CDD4EA"/>
          </a:solidFill>
        </a:fill>
      </a:tcStyle>
    </a:band1H>
    <a:band2H>
      <a:tcStyle>
        <a:tcBdr/>
      </a:tcStyle>
    </a:band2H>
    <a:band1V>
      <a:tcStyle>
        <a:tcBdr/>
        <a:fill>
          <a:solidFill>
            <a:srgbClr val="CDD4EA"/>
          </a:solidFill>
        </a:fill>
      </a:tcStyle>
    </a:band1V>
    <a:band2V>
      <a:tcStyle>
        <a:tcBdr/>
      </a:tcStyle>
    </a:band2V>
    <a:lastCol>
      <a:tcTxStyle b="on">
        <a:schemeClr val="lt1"/>
      </a:tcTxStyle>
      <a:tcStyle>
        <a:tcBdr/>
        <a:fill>
          <a:solidFill>
            <a:schemeClr val="accent1"/>
          </a:solidFill>
        </a:fill>
      </a:tcStyle>
    </a:lastCol>
    <a:firstCol>
      <a:tcTxStyle b="on">
        <a:schemeClr val="lt1"/>
      </a:tcTxStyle>
      <a:tcStyle>
        <a:tcBdr/>
        <a:fill>
          <a:solidFill>
            <a:schemeClr val="accent1"/>
          </a:solidFill>
        </a:fill>
      </a:tcStyle>
    </a:firstCol>
    <a:lastRow>
      <a:tcTxStyle b="on">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2316" y="48"/>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59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59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59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59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59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59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59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59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59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SG"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86" name="Google Shape;86;p1: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7"/>
        <p:cNvGrpSpPr/>
        <p:nvPr/>
      </p:nvGrpSpPr>
      <p:grpSpPr>
        <a:xfrm>
          <a:off x="0" y="0"/>
          <a:ext cx="0" cy="0"/>
          <a:chOff x="0" y="0"/>
          <a:chExt cx="0" cy="0"/>
        </a:xfrm>
      </p:grpSpPr>
      <p:sp>
        <p:nvSpPr>
          <p:cNvPr id="168" name="Google Shape;168;p10: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p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70" name="Google Shape;170;p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SG"/>
            </a:fld>
            <a:endParaRPr lang="en-SG"/>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4"/>
        <p:cNvGrpSpPr/>
        <p:nvPr/>
      </p:nvGrpSpPr>
      <p:grpSpPr>
        <a:xfrm>
          <a:off x="0" y="0"/>
          <a:ext cx="0" cy="0"/>
          <a:chOff x="0" y="0"/>
          <a:chExt cx="0" cy="0"/>
        </a:xfrm>
      </p:grpSpPr>
      <p:sp>
        <p:nvSpPr>
          <p:cNvPr id="175" name="Google Shape;175;p11: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77" name="Google Shape;177;p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SG"/>
            </a:fld>
            <a:endParaRPr lang="en-SG"/>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1"/>
        <p:cNvGrpSpPr/>
        <p:nvPr/>
      </p:nvGrpSpPr>
      <p:grpSpPr>
        <a:xfrm>
          <a:off x="0" y="0"/>
          <a:ext cx="0" cy="0"/>
          <a:chOff x="0" y="0"/>
          <a:chExt cx="0" cy="0"/>
        </a:xfrm>
      </p:grpSpPr>
      <p:sp>
        <p:nvSpPr>
          <p:cNvPr id="182" name="Google Shape;182;p12: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84" name="Google Shape;184;p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SG"/>
            </a:fld>
            <a:endParaRPr lang="en-SG"/>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8"/>
        <p:cNvGrpSpPr/>
        <p:nvPr/>
      </p:nvGrpSpPr>
      <p:grpSpPr>
        <a:xfrm>
          <a:off x="0" y="0"/>
          <a:ext cx="0" cy="0"/>
          <a:chOff x="0" y="0"/>
          <a:chExt cx="0" cy="0"/>
        </a:xfrm>
      </p:grpSpPr>
      <p:sp>
        <p:nvSpPr>
          <p:cNvPr id="189" name="Google Shape;189;p13: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91" name="Google Shape;191;p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SG"/>
            </a:fld>
            <a:endParaRPr lang="en-SG"/>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6"/>
        <p:cNvGrpSpPr/>
        <p:nvPr/>
      </p:nvGrpSpPr>
      <p:grpSpPr>
        <a:xfrm>
          <a:off x="0" y="0"/>
          <a:ext cx="0" cy="0"/>
          <a:chOff x="0" y="0"/>
          <a:chExt cx="0" cy="0"/>
        </a:xfrm>
      </p:grpSpPr>
      <p:sp>
        <p:nvSpPr>
          <p:cNvPr id="197" name="Google Shape;197;p14: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99" name="Google Shape;199;p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SG"/>
            </a:fld>
            <a:endParaRPr lang="en-S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99" name="Google Shape;99;p2: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10" name="Google Shape;110;p3: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23" name="Google Shape;123;p4: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2"/>
        <p:cNvGrpSpPr/>
        <p:nvPr/>
      </p:nvGrpSpPr>
      <p:grpSpPr>
        <a:xfrm>
          <a:off x="0" y="0"/>
          <a:ext cx="0" cy="0"/>
          <a:chOff x="0" y="0"/>
          <a:chExt cx="0" cy="0"/>
        </a:xfrm>
      </p:grpSpPr>
      <p:sp>
        <p:nvSpPr>
          <p:cNvPr id="133" name="Google Shape;133;p5: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35" name="Google Shape;135;p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SG"/>
            </a:fld>
            <a:endParaRPr lang="en-S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42" name="Google Shape;142;p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SG"/>
            </a:fld>
            <a:endParaRPr lang="en-S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6"/>
        <p:cNvGrpSpPr/>
        <p:nvPr/>
      </p:nvGrpSpPr>
      <p:grpSpPr>
        <a:xfrm>
          <a:off x="0" y="0"/>
          <a:ext cx="0" cy="0"/>
          <a:chOff x="0" y="0"/>
          <a:chExt cx="0" cy="0"/>
        </a:xfrm>
      </p:grpSpPr>
      <p:sp>
        <p:nvSpPr>
          <p:cNvPr id="147" name="Google Shape;147;p7: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49" name="Google Shape;149;p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SG"/>
            </a:fld>
            <a:endParaRPr lang="en-S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3"/>
        <p:cNvGrpSpPr/>
        <p:nvPr/>
      </p:nvGrpSpPr>
      <p:grpSpPr>
        <a:xfrm>
          <a:off x="0" y="0"/>
          <a:ext cx="0" cy="0"/>
          <a:chOff x="0" y="0"/>
          <a:chExt cx="0" cy="0"/>
        </a:xfrm>
      </p:grpSpPr>
      <p:sp>
        <p:nvSpPr>
          <p:cNvPr id="154" name="Google Shape;154;p8: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56" name="Google Shape;156;p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SG"/>
            </a:fld>
            <a:endParaRPr lang="en-SG"/>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0"/>
        <p:cNvGrpSpPr/>
        <p:nvPr/>
      </p:nvGrpSpPr>
      <p:grpSpPr>
        <a:xfrm>
          <a:off x="0" y="0"/>
          <a:ext cx="0" cy="0"/>
          <a:chOff x="0" y="0"/>
          <a:chExt cx="0" cy="0"/>
        </a:xfrm>
      </p:grpSpPr>
      <p:sp>
        <p:nvSpPr>
          <p:cNvPr id="161" name="Google Shape;161;p9: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63" name="Google Shape;163;p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SG"/>
            </a:fld>
            <a:endParaRPr lang="en-SG"/>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514350" y="1621191"/>
            <a:ext cx="5829300" cy="3448756"/>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500"/>
              <a:buFont typeface="Calibri" panose="020F0502020204030204"/>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a:spLocks noGrp="1"/>
          </p:cNvSpPr>
          <p:nvPr>
            <p:ph type="subTitle" idx="1"/>
          </p:nvPr>
        </p:nvSpPr>
        <p:spPr>
          <a:xfrm>
            <a:off x="857250" y="5202944"/>
            <a:ext cx="5143500" cy="2391656"/>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2"/>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SG"/>
            </a:fld>
            <a:endParaRPr lang="en-S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a:spLocks noGrp="1"/>
          </p:cNvSpPr>
          <p:nvPr>
            <p:ph type="body" idx="1"/>
          </p:nvPr>
        </p:nvSpPr>
        <p:spPr>
          <a:xfrm rot="5400000">
            <a:off x="286367" y="2822135"/>
            <a:ext cx="6285266" cy="59150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75" name="Google Shape;75;p11"/>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SG"/>
            </a:fld>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1449696" y="3985464"/>
            <a:ext cx="8394877" cy="147875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a:spLocks noGrp="1"/>
          </p:cNvSpPr>
          <p:nvPr>
            <p:ph type="body" idx="1"/>
          </p:nvPr>
        </p:nvSpPr>
        <p:spPr>
          <a:xfrm rot="5400000">
            <a:off x="-1550679" y="2549570"/>
            <a:ext cx="8394877" cy="4350544"/>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81" name="Google Shape;81;p12"/>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SG"/>
            </a:fld>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21"/>
        <p:cNvGrpSpPr/>
        <p:nvPr/>
      </p:nvGrpSpPr>
      <p:grpSpPr>
        <a:xfrm>
          <a:off x="0" y="0"/>
          <a:ext cx="0" cy="0"/>
          <a:chOff x="0" y="0"/>
          <a:chExt cx="0" cy="0"/>
        </a:xfrm>
      </p:grpSpPr>
      <p:sp>
        <p:nvSpPr>
          <p:cNvPr id="22" name="Google Shape;22;p3"/>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SG"/>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a:spLocks noGrp="1"/>
          </p:cNvSpPr>
          <p:nvPr>
            <p:ph type="body" idx="1"/>
          </p:nvPr>
        </p:nvSpPr>
        <p:spPr>
          <a:xfrm>
            <a:off x="471488" y="2637014"/>
            <a:ext cx="5915025" cy="6285266"/>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28" name="Google Shape;28;p4"/>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SG"/>
            </a:fld>
            <a:endParaRPr lang="en-S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467916" y="2469624"/>
            <a:ext cx="5915025" cy="412062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500"/>
              <a:buFont typeface="Calibri" panose="020F0502020204030204"/>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a:spLocks noGrp="1"/>
          </p:cNvSpPr>
          <p:nvPr>
            <p:ph type="body" idx="1"/>
          </p:nvPr>
        </p:nvSpPr>
        <p:spPr>
          <a:xfrm>
            <a:off x="467916" y="6629226"/>
            <a:ext cx="5915025" cy="216693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800"/>
              <a:buNone/>
              <a:defRPr sz="1800">
                <a:solidFill>
                  <a:schemeClr val="dk1"/>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p:txBody>
      </p:sp>
      <p:sp>
        <p:nvSpPr>
          <p:cNvPr id="34" name="Google Shape;34;p5"/>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SG"/>
            </a:fld>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a:spLocks noGrp="1"/>
          </p:cNvSpPr>
          <p:nvPr>
            <p:ph type="body" idx="1"/>
          </p:nvPr>
        </p:nvSpPr>
        <p:spPr>
          <a:xfrm>
            <a:off x="471488" y="2637014"/>
            <a:ext cx="2914650" cy="6285266"/>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40" name="Google Shape;40;p6"/>
          <p:cNvSpPr txBox="1">
            <a:spLocks noGrp="1"/>
          </p:cNvSpPr>
          <p:nvPr>
            <p:ph type="body" idx="2"/>
          </p:nvPr>
        </p:nvSpPr>
        <p:spPr>
          <a:xfrm>
            <a:off x="3471863" y="2637014"/>
            <a:ext cx="2914650" cy="6285266"/>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41" name="Google Shape;41;p6"/>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SG"/>
            </a:fld>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72381" y="527405"/>
            <a:ext cx="5915025" cy="191470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a:spLocks noGrp="1"/>
          </p:cNvSpPr>
          <p:nvPr>
            <p:ph type="body" idx="1"/>
          </p:nvPr>
        </p:nvSpPr>
        <p:spPr>
          <a:xfrm>
            <a:off x="472381" y="2428347"/>
            <a:ext cx="2901255" cy="119009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p:txBody>
      </p:sp>
      <p:sp>
        <p:nvSpPr>
          <p:cNvPr id="47" name="Google Shape;47;p7"/>
          <p:cNvSpPr txBox="1">
            <a:spLocks noGrp="1"/>
          </p:cNvSpPr>
          <p:nvPr>
            <p:ph type="body" idx="2"/>
          </p:nvPr>
        </p:nvSpPr>
        <p:spPr>
          <a:xfrm>
            <a:off x="472381" y="3618442"/>
            <a:ext cx="2901255" cy="5322183"/>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48" name="Google Shape;48;p7"/>
          <p:cNvSpPr txBox="1">
            <a:spLocks noGrp="1"/>
          </p:cNvSpPr>
          <p:nvPr>
            <p:ph type="body" idx="3"/>
          </p:nvPr>
        </p:nvSpPr>
        <p:spPr>
          <a:xfrm>
            <a:off x="3471863" y="2428347"/>
            <a:ext cx="2915543" cy="119009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p:txBody>
      </p:sp>
      <p:sp>
        <p:nvSpPr>
          <p:cNvPr id="49" name="Google Shape;49;p7"/>
          <p:cNvSpPr txBox="1">
            <a:spLocks noGrp="1"/>
          </p:cNvSpPr>
          <p:nvPr>
            <p:ph type="body" idx="4"/>
          </p:nvPr>
        </p:nvSpPr>
        <p:spPr>
          <a:xfrm>
            <a:off x="3471863" y="3618442"/>
            <a:ext cx="2915543" cy="5322183"/>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50" name="Google Shape;50;p7"/>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SG"/>
            </a:fld>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SG"/>
            </a:fld>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72381" y="660400"/>
            <a:ext cx="2211884" cy="23114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2400"/>
              <a:buFont typeface="Calibri" panose="020F0502020204030204"/>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a:spLocks noGrp="1"/>
          </p:cNvSpPr>
          <p:nvPr>
            <p:ph type="body" idx="1"/>
          </p:nvPr>
        </p:nvSpPr>
        <p:spPr>
          <a:xfrm>
            <a:off x="2915543" y="1426283"/>
            <a:ext cx="3471863" cy="7039681"/>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p:txBody>
      </p:sp>
      <p:sp>
        <p:nvSpPr>
          <p:cNvPr id="61" name="Google Shape;61;p9"/>
          <p:cNvSpPr txBox="1">
            <a:spLocks noGrp="1"/>
          </p:cNvSpPr>
          <p:nvPr>
            <p:ph type="body" idx="2"/>
          </p:nvPr>
        </p:nvSpPr>
        <p:spPr>
          <a:xfrm>
            <a:off x="472381" y="2971800"/>
            <a:ext cx="2211884" cy="550562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p:txBody>
      </p:sp>
      <p:sp>
        <p:nvSpPr>
          <p:cNvPr id="62" name="Google Shape;62;p9"/>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SG"/>
            </a:fld>
            <a:endParaRPr lang="en-S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472381" y="660400"/>
            <a:ext cx="2211884" cy="23114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2400"/>
              <a:buFont typeface="Calibri" panose="020F0502020204030204"/>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a:spLocks noGrp="1"/>
          </p:cNvSpPr>
          <p:nvPr>
            <p:ph type="pic" idx="2"/>
          </p:nvPr>
        </p:nvSpPr>
        <p:spPr>
          <a:xfrm>
            <a:off x="2915543" y="1426283"/>
            <a:ext cx="3471863" cy="7039681"/>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375"/>
              </a:spcBef>
              <a:spcAft>
                <a:spcPts val="0"/>
              </a:spcAft>
              <a:buClr>
                <a:schemeClr val="dk1"/>
              </a:buClr>
              <a:buSzPts val="2100"/>
              <a:buFont typeface="Arial" panose="020B0604020202020204"/>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375"/>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375"/>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375"/>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375"/>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375"/>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375"/>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375"/>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8" name="Google Shape;68;p10"/>
          <p:cNvSpPr txBox="1">
            <a:spLocks noGrp="1"/>
          </p:cNvSpPr>
          <p:nvPr>
            <p:ph type="body" idx="1"/>
          </p:nvPr>
        </p:nvSpPr>
        <p:spPr>
          <a:xfrm>
            <a:off x="472381" y="2971800"/>
            <a:ext cx="2211884" cy="550562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p:txBody>
      </p:sp>
      <p:sp>
        <p:nvSpPr>
          <p:cNvPr id="69" name="Google Shape;69;p10"/>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SG"/>
            </a:fld>
            <a:endParaRPr lang="en-SG"/>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 name="Google Shape;11;p1"/>
          <p:cNvSpPr txBox="1">
            <a:spLocks noGrp="1"/>
          </p:cNvSpPr>
          <p:nvPr>
            <p:ph type="body" idx="1"/>
          </p:nvPr>
        </p:nvSpPr>
        <p:spPr>
          <a:xfrm>
            <a:off x="471488" y="2637014"/>
            <a:ext cx="5915025" cy="6285266"/>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1"/>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SG"/>
            </a:fld>
            <a:endParaRPr lang="en-SG"/>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3"/>
          <p:cNvPicPr preferRelativeResize="0"/>
          <p:nvPr/>
        </p:nvPicPr>
        <p:blipFill rotWithShape="1">
          <a:blip r:embed="rId1"/>
          <a:srcRect/>
          <a:stretch>
            <a:fillRect/>
          </a:stretch>
        </p:blipFill>
        <p:spPr>
          <a:xfrm>
            <a:off x="0" y="-55728"/>
            <a:ext cx="6858000" cy="9769522"/>
          </a:xfrm>
          <a:prstGeom prst="rect">
            <a:avLst/>
          </a:prstGeom>
          <a:noFill/>
          <a:ln>
            <a:noFill/>
          </a:ln>
        </p:spPr>
      </p:pic>
      <p:pic>
        <p:nvPicPr>
          <p:cNvPr id="89" name="Google Shape;89;p13"/>
          <p:cNvPicPr preferRelativeResize="0"/>
          <p:nvPr/>
        </p:nvPicPr>
        <p:blipFill rotWithShape="1">
          <a:blip r:embed="rId2"/>
          <a:srcRect/>
          <a:stretch>
            <a:fillRect/>
          </a:stretch>
        </p:blipFill>
        <p:spPr>
          <a:xfrm>
            <a:off x="2613018" y="6431459"/>
            <a:ext cx="1410776" cy="1369766"/>
          </a:xfrm>
          <a:prstGeom prst="rect">
            <a:avLst/>
          </a:prstGeom>
          <a:noFill/>
          <a:ln>
            <a:noFill/>
          </a:ln>
        </p:spPr>
      </p:pic>
      <p:pic>
        <p:nvPicPr>
          <p:cNvPr id="90" name="Google Shape;90;p13"/>
          <p:cNvPicPr preferRelativeResize="0"/>
          <p:nvPr/>
        </p:nvPicPr>
        <p:blipFill rotWithShape="1">
          <a:blip r:embed="rId3"/>
          <a:srcRect/>
          <a:stretch>
            <a:fillRect/>
          </a:stretch>
        </p:blipFill>
        <p:spPr>
          <a:xfrm>
            <a:off x="2000877" y="996062"/>
            <a:ext cx="2635059" cy="1369766"/>
          </a:xfrm>
          <a:prstGeom prst="rect">
            <a:avLst/>
          </a:prstGeom>
          <a:noFill/>
          <a:ln>
            <a:noFill/>
          </a:ln>
        </p:spPr>
      </p:pic>
      <p:sp>
        <p:nvSpPr>
          <p:cNvPr id="91" name="Google Shape;91;p13"/>
          <p:cNvSpPr txBox="1"/>
          <p:nvPr/>
        </p:nvSpPr>
        <p:spPr>
          <a:xfrm>
            <a:off x="678393" y="2759229"/>
            <a:ext cx="5517381"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SG"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 CENTER FOR INTER-DISCIPLINARY RESEARCH</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SG"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2018-19</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2" name="Google Shape;92;p13"/>
          <p:cNvSpPr txBox="1"/>
          <p:nvPr/>
        </p:nvSpPr>
        <p:spPr>
          <a:xfrm>
            <a:off x="774511" y="7983541"/>
            <a:ext cx="5708171" cy="9233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SG"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GOKARAJU RANGARAJU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SG"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INSTITUTE OF ENGINEERING AND TECHNOLOGY</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SG"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AUTONOMOUS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3" name="Google Shape;93;p13"/>
          <p:cNvSpPr/>
          <p:nvPr/>
        </p:nvSpPr>
        <p:spPr>
          <a:xfrm>
            <a:off x="1007843" y="3690912"/>
            <a:ext cx="5320632" cy="57389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SG" sz="2400" dirty="0" smtClean="0">
                <a:solidFill>
                  <a:srgbClr val="1E4E79"/>
                </a:solidFill>
                <a:latin typeface="Calibri" panose="020F0502020204030204"/>
                <a:ea typeface="Calibri" panose="020F0502020204030204"/>
                <a:cs typeface="Calibri" panose="020F0502020204030204"/>
                <a:sym typeface="Calibri" panose="020F0502020204030204"/>
              </a:rPr>
              <a:t>AUTOMATED REGISTRATION DESK </a:t>
            </a:r>
            <a:endParaRPr lang="en-SG" sz="2400" dirty="0" smtClean="0">
              <a:solidFill>
                <a:srgbClr val="1E4E79"/>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2000"/>
              <a:buFont typeface="Arial" panose="020B0604020202020204"/>
              <a:buNone/>
            </a:pPr>
            <a:r>
              <a:rPr lang="en-SG" sz="2400" dirty="0" smtClean="0">
                <a:solidFill>
                  <a:srgbClr val="1E4E79"/>
                </a:solidFill>
                <a:latin typeface="Calibri" panose="020F0502020204030204"/>
                <a:ea typeface="Calibri" panose="020F0502020204030204"/>
                <a:cs typeface="Calibri" panose="020F0502020204030204"/>
                <a:sym typeface="Calibri" panose="020F0502020204030204"/>
              </a:rPr>
              <a:t>FOR EVENTS</a:t>
            </a:r>
            <a:endParaRPr sz="2400" b="0" i="0" u="none" strike="noStrike" cap="none" dirty="0">
              <a:solidFill>
                <a:srgbClr val="1E4E79"/>
              </a:solidFill>
              <a:latin typeface="Calibri" panose="020F0502020204030204"/>
              <a:ea typeface="Calibri" panose="020F0502020204030204"/>
              <a:cs typeface="Calibri" panose="020F0502020204030204"/>
              <a:sym typeface="Calibri" panose="020F0502020204030204"/>
            </a:endParaRPr>
          </a:p>
        </p:txBody>
      </p:sp>
      <p:cxnSp>
        <p:nvCxnSpPr>
          <p:cNvPr id="94" name="Google Shape;94;p13"/>
          <p:cNvCxnSpPr/>
          <p:nvPr/>
        </p:nvCxnSpPr>
        <p:spPr>
          <a:xfrm>
            <a:off x="774511" y="4829033"/>
            <a:ext cx="5308977" cy="0"/>
          </a:xfrm>
          <a:prstGeom prst="straightConnector1">
            <a:avLst/>
          </a:prstGeom>
          <a:noFill/>
          <a:ln w="19050" cap="flat" cmpd="sng">
            <a:solidFill>
              <a:srgbClr val="0C0C0C"/>
            </a:solidFill>
            <a:prstDash val="solid"/>
            <a:miter lim="800000"/>
            <a:headEnd type="none" w="sm" len="sm"/>
            <a:tailEnd type="none" w="sm" len="sm"/>
          </a:ln>
        </p:spPr>
      </p:cxnSp>
      <p:sp>
        <p:nvSpPr>
          <p:cNvPr id="95" name="Google Shape;95;p13"/>
          <p:cNvSpPr txBox="1"/>
          <p:nvPr/>
        </p:nvSpPr>
        <p:spPr>
          <a:xfrm>
            <a:off x="2238233" y="5281684"/>
            <a:ext cx="2397703"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SG"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SUPERVISED BY</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6" name="Google Shape;96;p13"/>
          <p:cNvSpPr txBox="1"/>
          <p:nvPr/>
        </p:nvSpPr>
        <p:spPr>
          <a:xfrm>
            <a:off x="1401555" y="5651016"/>
            <a:ext cx="4054887" cy="109268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SG" sz="2400" dirty="0" smtClean="0">
                <a:solidFill>
                  <a:schemeClr val="dk1"/>
                </a:solidFill>
                <a:latin typeface="Times New Roman" panose="02020603050405020304"/>
                <a:cs typeface="Times New Roman" panose="02020603050405020304"/>
                <a:sym typeface="Times New Roman" panose="02020603050405020304"/>
              </a:rPr>
              <a:t>     Y.CHETHAN REDDY</a:t>
            </a:r>
            <a:endParaRPr lang="en-SG" sz="2400" b="0" i="0" u="none" strike="noStrike" cap="none" dirty="0">
              <a:solidFill>
                <a:srgbClr val="000000"/>
              </a:solidFill>
              <a:sym typeface="Arial" panose="020B06040202020202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1"/>
          <p:cNvPicPr preferRelativeResize="0"/>
          <p:nvPr/>
        </p:nvPicPr>
        <p:blipFill rotWithShape="1">
          <a:blip r:embed="rId1"/>
          <a:srcRect/>
          <a:stretch>
            <a:fillRect/>
          </a:stretch>
        </p:blipFill>
        <p:spPr>
          <a:xfrm>
            <a:off x="0" y="0"/>
            <a:ext cx="6857999" cy="9905999"/>
          </a:xfrm>
          <a:prstGeom prst="rect">
            <a:avLst/>
          </a:prstGeom>
          <a:noFill/>
          <a:ln>
            <a:noFill/>
          </a:ln>
        </p:spPr>
      </p:pic>
      <p:sp>
        <p:nvSpPr>
          <p:cNvPr id="166" name="Google Shape;166;p21"/>
          <p:cNvSpPr txBox="1">
            <a:spLocks noGrp="1"/>
          </p:cNvSpPr>
          <p:nvPr>
            <p:ph type="subTitle" idx="1"/>
          </p:nvPr>
        </p:nvSpPr>
        <p:spPr>
          <a:xfrm>
            <a:off x="857250" y="1049611"/>
            <a:ext cx="5143500" cy="67320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600"/>
              </a:spcBef>
              <a:spcAft>
                <a:spcPts val="0"/>
              </a:spcAft>
              <a:buSzPts val="1800"/>
              <a:buNone/>
            </a:pPr>
            <a:r>
              <a:rPr lang="en-SG" sz="2200" b="1">
                <a:latin typeface="Arial" panose="020B0604020202020204"/>
                <a:ea typeface="Arial" panose="020B0604020202020204"/>
                <a:cs typeface="Arial" panose="020B0604020202020204"/>
                <a:sym typeface="Arial" panose="020B0604020202020204"/>
              </a:rPr>
              <a:t>2.3 USER REQUIREMENTS:</a:t>
            </a:r>
            <a:endParaRPr sz="2200" b="1">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1000"/>
              </a:spcBef>
              <a:spcAft>
                <a:spcPts val="0"/>
              </a:spcAft>
              <a:buSzPts val="1800"/>
              <a:buNone/>
            </a:pPr>
            <a:r>
              <a:rPr lang="en-SG" sz="1600">
                <a:latin typeface="Arial" panose="020B0604020202020204"/>
                <a:ea typeface="Arial" panose="020B0604020202020204"/>
                <a:cs typeface="Arial" panose="020B0604020202020204"/>
                <a:sym typeface="Arial" panose="020B0604020202020204"/>
              </a:rPr>
              <a:t>The section wants to computerize the existing system in order to increase the speed of processing as well as for simplifying the activities,without loosing accuracy.</a:t>
            </a:r>
            <a:endParaRPr sz="1600">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1000"/>
              </a:spcBef>
              <a:spcAft>
                <a:spcPts val="0"/>
              </a:spcAft>
              <a:buSzPts val="1800"/>
              <a:buNone/>
            </a:pPr>
            <a:r>
              <a:rPr lang="en-SG" sz="2200" b="1">
                <a:latin typeface="Arial" panose="020B0604020202020204"/>
                <a:ea typeface="Arial" panose="020B0604020202020204"/>
                <a:cs typeface="Arial" panose="020B0604020202020204"/>
                <a:sym typeface="Arial" panose="020B0604020202020204"/>
              </a:rPr>
              <a:t>2.4 TECHNICAL FEASIBILITY:</a:t>
            </a:r>
            <a:endParaRPr sz="2200" b="1">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1000"/>
              </a:spcBef>
              <a:spcAft>
                <a:spcPts val="0"/>
              </a:spcAft>
              <a:buSzPts val="1800"/>
              <a:buNone/>
            </a:pPr>
            <a:r>
              <a:rPr lang="en-SG" sz="1600">
                <a:latin typeface="Arial" panose="020B0604020202020204"/>
                <a:ea typeface="Arial" panose="020B0604020202020204"/>
                <a:cs typeface="Arial" panose="020B0604020202020204"/>
                <a:sym typeface="Arial" panose="020B0604020202020204"/>
              </a:rPr>
              <a:t>The software can to be developed using the existing technology.Python ,SQlite database can be downloaded in free.Raspberry pi is available in reasonable cost.</a:t>
            </a:r>
            <a:endParaRPr sz="1600">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1000"/>
              </a:spcBef>
              <a:spcAft>
                <a:spcPts val="0"/>
              </a:spcAft>
              <a:buSzPts val="1800"/>
              <a:buNone/>
            </a:pPr>
            <a:r>
              <a:rPr lang="en-SG" sz="1600">
                <a:latin typeface="Arial" panose="020B0604020202020204"/>
                <a:ea typeface="Arial" panose="020B0604020202020204"/>
                <a:cs typeface="Arial" panose="020B0604020202020204"/>
                <a:sym typeface="Arial" panose="020B0604020202020204"/>
              </a:rPr>
              <a:t>                                          	</a:t>
            </a:r>
            <a:endParaRPr sz="1600">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4200"/>
              </a:spcBef>
              <a:spcAft>
                <a:spcPts val="0"/>
              </a:spcAft>
              <a:buSzPts val="1800"/>
              <a:buNone/>
            </a:pPr>
            <a:r>
              <a:rPr lang="en-SG" sz="1600">
                <a:latin typeface="Arial" panose="020B0604020202020204"/>
                <a:ea typeface="Arial" panose="020B0604020202020204"/>
                <a:cs typeface="Arial" panose="020B0604020202020204"/>
                <a:sym typeface="Arial" panose="020B0604020202020204"/>
              </a:rPr>
              <a:t> </a:t>
            </a:r>
            <a:endParaRPr sz="1600">
              <a:latin typeface="Arial" panose="020B0604020202020204"/>
              <a:ea typeface="Arial" panose="020B0604020202020204"/>
              <a:cs typeface="Arial" panose="020B0604020202020204"/>
              <a:sym typeface="Arial" panose="020B0604020202020204"/>
            </a:endParaRPr>
          </a:p>
          <a:p>
            <a:pPr marL="0" lvl="0" indent="0" algn="ctr" rtl="0">
              <a:lnSpc>
                <a:spcPct val="90000"/>
              </a:lnSpc>
              <a:spcBef>
                <a:spcPts val="1000"/>
              </a:spcBef>
              <a:spcAft>
                <a:spcPts val="0"/>
              </a:spcAft>
              <a:buSzPts val="1800"/>
              <a:buNone/>
            </a:pPr>
            <a:endParaRPr sz="1600">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p22"/>
          <p:cNvPicPr preferRelativeResize="0"/>
          <p:nvPr/>
        </p:nvPicPr>
        <p:blipFill rotWithShape="1">
          <a:blip r:embed="rId1"/>
          <a:srcRect/>
          <a:stretch>
            <a:fillRect/>
          </a:stretch>
        </p:blipFill>
        <p:spPr>
          <a:xfrm>
            <a:off x="0" y="119350"/>
            <a:ext cx="6857999" cy="9905999"/>
          </a:xfrm>
          <a:prstGeom prst="rect">
            <a:avLst/>
          </a:prstGeom>
          <a:noFill/>
          <a:ln>
            <a:noFill/>
          </a:ln>
        </p:spPr>
      </p:pic>
      <p:sp>
        <p:nvSpPr>
          <p:cNvPr id="173" name="Google Shape;173;p22"/>
          <p:cNvSpPr txBox="1">
            <a:spLocks noGrp="1"/>
          </p:cNvSpPr>
          <p:nvPr>
            <p:ph type="subTitle" idx="1"/>
          </p:nvPr>
        </p:nvSpPr>
        <p:spPr>
          <a:xfrm>
            <a:off x="857250" y="763126"/>
            <a:ext cx="5143500" cy="8476124"/>
          </a:xfrm>
          <a:prstGeom prst="rect">
            <a:avLst/>
          </a:prstGeom>
          <a:noFill/>
          <a:ln>
            <a:noFill/>
          </a:ln>
        </p:spPr>
        <p:txBody>
          <a:bodyPr spcFirstLastPara="1" wrap="square" lIns="91425" tIns="45700" rIns="91425" bIns="45700" anchor="t" anchorCtr="0">
            <a:noAutofit/>
          </a:bodyPr>
          <a:lstStyle/>
          <a:p>
            <a:pPr marL="0" lvl="0" indent="0" algn="ctr" rtl="0">
              <a:lnSpc>
                <a:spcPct val="115000"/>
              </a:lnSpc>
              <a:spcBef>
                <a:spcPts val="4200"/>
              </a:spcBef>
              <a:spcAft>
                <a:spcPts val="0"/>
              </a:spcAft>
              <a:buSzPts val="1800"/>
              <a:buNone/>
            </a:pPr>
            <a:r>
              <a:rPr lang="en-SG" sz="2800" b="1" dirty="0">
                <a:latin typeface="Arial" panose="020B0604020202020204"/>
                <a:ea typeface="Arial" panose="020B0604020202020204"/>
                <a:cs typeface="Arial" panose="020B0604020202020204"/>
                <a:sym typeface="Arial" panose="020B0604020202020204"/>
              </a:rPr>
              <a:t>3.REGISTRATION PROCESS</a:t>
            </a:r>
            <a:endParaRPr sz="2800" b="1" dirty="0">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4200"/>
              </a:spcBef>
              <a:spcAft>
                <a:spcPts val="0"/>
              </a:spcAft>
              <a:buSzPts val="1800"/>
              <a:buNone/>
            </a:pPr>
            <a:r>
              <a:rPr lang="en-SG" sz="1600" dirty="0">
                <a:latin typeface="Arial" panose="020B0604020202020204"/>
                <a:ea typeface="Arial" panose="020B0604020202020204"/>
                <a:cs typeface="Arial" panose="020B0604020202020204"/>
                <a:sym typeface="Arial" panose="020B0604020202020204"/>
              </a:rPr>
              <a:t>                                  We have built a GUI application where candidates register himself/herself through the self registration desk.</a:t>
            </a:r>
            <a:endParaRPr sz="1600" dirty="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4200"/>
              </a:spcBef>
              <a:spcAft>
                <a:spcPts val="0"/>
              </a:spcAft>
              <a:buSzPts val="1800"/>
              <a:buNone/>
            </a:pPr>
            <a:r>
              <a:rPr lang="en-SG" sz="1600" dirty="0">
                <a:latin typeface="Arial" panose="020B0604020202020204"/>
                <a:ea typeface="Arial" panose="020B0604020202020204"/>
                <a:cs typeface="Arial" panose="020B0604020202020204"/>
                <a:sym typeface="Arial" panose="020B0604020202020204"/>
              </a:rPr>
              <a:t>                           </a:t>
            </a:r>
            <a:r>
              <a:rPr lang="en-SG" sz="1600" dirty="0" err="1">
                <a:latin typeface="Arial" panose="020B0604020202020204"/>
                <a:ea typeface="Arial" panose="020B0604020202020204"/>
                <a:cs typeface="Arial" panose="020B0604020202020204"/>
                <a:sym typeface="Arial" panose="020B0604020202020204"/>
              </a:rPr>
              <a:t>Tkinter</a:t>
            </a:r>
            <a:r>
              <a:rPr lang="en-SG" sz="1600" dirty="0">
                <a:latin typeface="Arial" panose="020B0604020202020204"/>
                <a:ea typeface="Arial" panose="020B0604020202020204"/>
                <a:cs typeface="Arial" panose="020B0604020202020204"/>
                <a:sym typeface="Arial" panose="020B0604020202020204"/>
              </a:rPr>
              <a:t> is a standard GUI library for </a:t>
            </a:r>
            <a:r>
              <a:rPr lang="en-SG" sz="1600" dirty="0" err="1">
                <a:latin typeface="Arial" panose="020B0604020202020204"/>
                <a:ea typeface="Arial" panose="020B0604020202020204"/>
                <a:cs typeface="Arial" panose="020B0604020202020204"/>
                <a:sym typeface="Arial" panose="020B0604020202020204"/>
              </a:rPr>
              <a:t>python.Python</a:t>
            </a:r>
            <a:r>
              <a:rPr lang="en-SG" sz="1600" dirty="0">
                <a:latin typeface="Arial" panose="020B0604020202020204"/>
                <a:ea typeface="Arial" panose="020B0604020202020204"/>
                <a:cs typeface="Arial" panose="020B0604020202020204"/>
                <a:sym typeface="Arial" panose="020B0604020202020204"/>
              </a:rPr>
              <a:t> combined with </a:t>
            </a:r>
            <a:r>
              <a:rPr lang="en-SG" sz="1600" dirty="0" err="1">
                <a:latin typeface="Arial" panose="020B0604020202020204"/>
                <a:ea typeface="Arial" panose="020B0604020202020204"/>
                <a:cs typeface="Arial" panose="020B0604020202020204"/>
                <a:sym typeface="Arial" panose="020B0604020202020204"/>
              </a:rPr>
              <a:t>Tkinter</a:t>
            </a:r>
            <a:r>
              <a:rPr lang="en-SG" sz="1600" dirty="0">
                <a:latin typeface="Arial" panose="020B0604020202020204"/>
                <a:ea typeface="Arial" panose="020B0604020202020204"/>
                <a:cs typeface="Arial" panose="020B0604020202020204"/>
                <a:sym typeface="Arial" panose="020B0604020202020204"/>
              </a:rPr>
              <a:t> provides a fast and easy way to create GUI applications. We typed code in python using </a:t>
            </a:r>
            <a:r>
              <a:rPr lang="en-SG" sz="1600" dirty="0" err="1" smtClean="0">
                <a:latin typeface="Arial" panose="020B0604020202020204"/>
                <a:ea typeface="Arial" panose="020B0604020202020204"/>
                <a:cs typeface="Arial" panose="020B0604020202020204"/>
                <a:sym typeface="Arial" panose="020B0604020202020204"/>
              </a:rPr>
              <a:t>Tkinter</a:t>
            </a:r>
            <a:r>
              <a:rPr lang="en-SG" sz="1600" dirty="0" smtClean="0">
                <a:latin typeface="Arial" panose="020B0604020202020204"/>
                <a:ea typeface="Arial" panose="020B0604020202020204"/>
                <a:cs typeface="Arial" panose="020B0604020202020204"/>
                <a:sym typeface="Arial" panose="020B0604020202020204"/>
              </a:rPr>
              <a:t>.</a:t>
            </a:r>
            <a:endParaRPr lang="en-SG" sz="1600" dirty="0" smtClean="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4200"/>
              </a:spcBef>
              <a:spcAft>
                <a:spcPts val="0"/>
              </a:spcAft>
              <a:buSzPts val="1800"/>
              <a:buNone/>
            </a:pPr>
            <a:r>
              <a:rPr lang="en-US" sz="1600" dirty="0" smtClean="0">
                <a:latin typeface="+mn-lt"/>
              </a:rPr>
              <a:t>The </a:t>
            </a:r>
            <a:r>
              <a:rPr lang="en-US" sz="1600" dirty="0">
                <a:latin typeface="+mn-lt"/>
              </a:rPr>
              <a:t>graphical user interface (GUI) is a form of user interface that allows users to interact with electronic devices through graphical icons and visual indicators such as secondary notation, instead of text-based user interfaces, typed command labels or text navigation.</a:t>
            </a:r>
            <a:endParaRPr lang="en-US" sz="1600" dirty="0">
              <a:latin typeface="+mn-lt"/>
            </a:endParaRPr>
          </a:p>
          <a:p>
            <a:pPr marL="0" lvl="0" indent="0" algn="just" rtl="0">
              <a:lnSpc>
                <a:spcPct val="115000"/>
              </a:lnSpc>
              <a:spcBef>
                <a:spcPts val="1000"/>
              </a:spcBef>
              <a:spcAft>
                <a:spcPts val="0"/>
              </a:spcAft>
              <a:buSzPts val="1800"/>
              <a:buNone/>
            </a:pPr>
            <a:r>
              <a:rPr lang="en-SG" sz="1600" dirty="0" smtClean="0">
                <a:latin typeface="Arial" panose="020B0604020202020204"/>
                <a:ea typeface="Arial" panose="020B0604020202020204"/>
                <a:cs typeface="Arial" panose="020B0604020202020204"/>
                <a:sym typeface="Arial" panose="020B0604020202020204"/>
              </a:rPr>
              <a:t>         </a:t>
            </a:r>
            <a:r>
              <a:rPr lang="en-SG" sz="1600" dirty="0">
                <a:latin typeface="Arial" panose="020B0604020202020204"/>
                <a:ea typeface="Arial" panose="020B0604020202020204"/>
                <a:cs typeface="Arial" panose="020B0604020202020204"/>
                <a:sym typeface="Arial" panose="020B0604020202020204"/>
              </a:rPr>
              <a:t>	Using this application provided basic entry columns for the candidate to enter their details. The details are as follows:</a:t>
            </a:r>
            <a:endParaRPr sz="1600" dirty="0">
              <a:latin typeface="Arial" panose="020B0604020202020204"/>
              <a:ea typeface="Arial" panose="020B0604020202020204"/>
              <a:cs typeface="Arial" panose="020B0604020202020204"/>
              <a:sym typeface="Arial" panose="020B0604020202020204"/>
            </a:endParaRPr>
          </a:p>
          <a:p>
            <a:pPr marL="457200" lvl="0" indent="-342900" algn="just" rtl="0">
              <a:lnSpc>
                <a:spcPct val="150000"/>
              </a:lnSpc>
              <a:spcBef>
                <a:spcPts val="1000"/>
              </a:spcBef>
              <a:spcAft>
                <a:spcPts val="0"/>
              </a:spcAft>
              <a:buSzPts val="1800"/>
              <a:buChar char="●"/>
            </a:pPr>
            <a:r>
              <a:rPr lang="en-SG" sz="1600" dirty="0">
                <a:latin typeface="Arial" panose="020B0604020202020204"/>
                <a:ea typeface="Arial" panose="020B0604020202020204"/>
                <a:cs typeface="Arial" panose="020B0604020202020204"/>
                <a:sym typeface="Arial" panose="020B0604020202020204"/>
              </a:rPr>
              <a:t>·</a:t>
            </a:r>
            <a:r>
              <a:rPr lang="en-SG" sz="700" dirty="0">
                <a:latin typeface="Times New Roman" panose="02020603050405020304"/>
                <a:ea typeface="Times New Roman" panose="02020603050405020304"/>
                <a:cs typeface="Times New Roman" panose="02020603050405020304"/>
                <a:sym typeface="Times New Roman" panose="02020603050405020304"/>
              </a:rPr>
              <a:t> </a:t>
            </a:r>
            <a:r>
              <a:rPr lang="en-SG" sz="2400" dirty="0">
                <a:latin typeface="Times New Roman" panose="02020603050405020304"/>
                <a:ea typeface="Times New Roman" panose="02020603050405020304"/>
                <a:cs typeface="Times New Roman" panose="02020603050405020304"/>
                <a:sym typeface="Times New Roman" panose="02020603050405020304"/>
              </a:rPr>
              <a:t>Name</a:t>
            </a:r>
            <a:endParaRPr sz="2400" dirty="0">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just" rtl="0">
              <a:lnSpc>
                <a:spcPct val="150000"/>
              </a:lnSpc>
              <a:spcBef>
                <a:spcPts val="0"/>
              </a:spcBef>
              <a:spcAft>
                <a:spcPts val="0"/>
              </a:spcAft>
              <a:buSzPts val="2400"/>
              <a:buFont typeface="Times New Roman" panose="02020603050405020304"/>
              <a:buChar char="●"/>
            </a:pPr>
            <a:r>
              <a:rPr lang="en-SG" sz="2400" dirty="0">
                <a:latin typeface="Times New Roman" panose="02020603050405020304"/>
                <a:ea typeface="Times New Roman" panose="02020603050405020304"/>
                <a:cs typeface="Times New Roman" panose="02020603050405020304"/>
                <a:sym typeface="Times New Roman" panose="02020603050405020304"/>
              </a:rPr>
              <a:t>Gender</a:t>
            </a:r>
            <a:endParaRPr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90000"/>
              </a:lnSpc>
              <a:spcBef>
                <a:spcPts val="1000"/>
              </a:spcBef>
              <a:spcAft>
                <a:spcPts val="0"/>
              </a:spcAft>
              <a:buSzPts val="1800"/>
              <a:buNone/>
            </a:pPr>
            <a:endParaRPr sz="1600" dirty="0">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23"/>
          <p:cNvPicPr preferRelativeResize="0"/>
          <p:nvPr/>
        </p:nvPicPr>
        <p:blipFill rotWithShape="1">
          <a:blip r:embed="rId1"/>
          <a:srcRect/>
          <a:stretch>
            <a:fillRect/>
          </a:stretch>
        </p:blipFill>
        <p:spPr>
          <a:xfrm>
            <a:off x="0" y="190950"/>
            <a:ext cx="6857999" cy="9905999"/>
          </a:xfrm>
          <a:prstGeom prst="rect">
            <a:avLst/>
          </a:prstGeom>
          <a:noFill/>
          <a:ln>
            <a:noFill/>
          </a:ln>
        </p:spPr>
      </p:pic>
      <p:sp>
        <p:nvSpPr>
          <p:cNvPr id="180" name="Google Shape;180;p23"/>
          <p:cNvSpPr txBox="1">
            <a:spLocks noGrp="1"/>
          </p:cNvSpPr>
          <p:nvPr>
            <p:ph type="subTitle" idx="1"/>
          </p:nvPr>
        </p:nvSpPr>
        <p:spPr>
          <a:xfrm>
            <a:off x="737900" y="977981"/>
            <a:ext cx="5143500" cy="4941900"/>
          </a:xfrm>
          <a:prstGeom prst="rect">
            <a:avLst/>
          </a:prstGeom>
          <a:noFill/>
          <a:ln>
            <a:noFill/>
          </a:ln>
        </p:spPr>
        <p:txBody>
          <a:bodyPr spcFirstLastPara="1" wrap="square" lIns="91425" tIns="45700" rIns="91425" bIns="45700" anchor="t" anchorCtr="0">
            <a:noAutofit/>
          </a:bodyPr>
          <a:lstStyle/>
          <a:p>
            <a:pPr lvl="0" indent="-381000" algn="just">
              <a:lnSpc>
                <a:spcPct val="150000"/>
              </a:lnSpc>
              <a:spcBef>
                <a:spcPts val="0"/>
              </a:spcBef>
              <a:buSzPts val="2400"/>
              <a:buFont typeface="Times New Roman" panose="02020603050405020304"/>
              <a:buChar char="●"/>
            </a:pPr>
            <a:r>
              <a:rPr lang="en-US" dirty="0">
                <a:latin typeface="Times New Roman" panose="02020603050405020304"/>
                <a:ea typeface="Times New Roman" panose="02020603050405020304"/>
                <a:cs typeface="Times New Roman" panose="02020603050405020304"/>
                <a:sym typeface="Times New Roman" panose="02020603050405020304"/>
              </a:rPr>
              <a:t>Roll no</a:t>
            </a:r>
            <a:endParaRPr lang="en-US" dirty="0">
              <a:latin typeface="Times New Roman" panose="02020603050405020304"/>
              <a:ea typeface="Times New Roman" panose="02020603050405020304"/>
              <a:cs typeface="Times New Roman" panose="02020603050405020304"/>
              <a:sym typeface="Times New Roman" panose="02020603050405020304"/>
            </a:endParaRPr>
          </a:p>
          <a:p>
            <a:pPr lvl="0" indent="-381000" algn="just">
              <a:lnSpc>
                <a:spcPct val="150000"/>
              </a:lnSpc>
              <a:spcBef>
                <a:spcPts val="0"/>
              </a:spcBef>
              <a:buSzPts val="2400"/>
              <a:buFont typeface="Times New Roman" panose="02020603050405020304"/>
              <a:buChar char="●"/>
            </a:pPr>
            <a:r>
              <a:rPr lang="en-US" dirty="0">
                <a:latin typeface="Times New Roman" panose="02020603050405020304"/>
                <a:ea typeface="Times New Roman" panose="02020603050405020304"/>
                <a:cs typeface="Times New Roman" panose="02020603050405020304"/>
                <a:sym typeface="Times New Roman" panose="02020603050405020304"/>
              </a:rPr>
              <a:t>Branch</a:t>
            </a:r>
            <a:endParaRPr lang="en-US" dirty="0">
              <a:latin typeface="Times New Roman" panose="02020603050405020304"/>
              <a:ea typeface="Times New Roman" panose="02020603050405020304"/>
              <a:cs typeface="Times New Roman" panose="02020603050405020304"/>
              <a:sym typeface="Times New Roman" panose="02020603050405020304"/>
            </a:endParaRPr>
          </a:p>
          <a:p>
            <a:pPr lvl="0" indent="-381000" algn="just">
              <a:lnSpc>
                <a:spcPct val="150000"/>
              </a:lnSpc>
              <a:spcBef>
                <a:spcPts val="0"/>
              </a:spcBef>
              <a:buSzPts val="2400"/>
              <a:buFont typeface="Times New Roman" panose="02020603050405020304"/>
              <a:buChar char="●"/>
            </a:pPr>
            <a:r>
              <a:rPr lang="en-US" dirty="0">
                <a:latin typeface="Times New Roman" panose="02020603050405020304"/>
                <a:ea typeface="Times New Roman" panose="02020603050405020304"/>
                <a:cs typeface="Times New Roman" panose="02020603050405020304"/>
                <a:sym typeface="Times New Roman" panose="02020603050405020304"/>
              </a:rPr>
              <a:t>Section</a:t>
            </a:r>
            <a:endParaRPr lang="en-US" dirty="0">
              <a:latin typeface="Times New Roman" panose="02020603050405020304"/>
              <a:ea typeface="Times New Roman" panose="02020603050405020304"/>
              <a:cs typeface="Times New Roman" panose="02020603050405020304"/>
              <a:sym typeface="Times New Roman" panose="02020603050405020304"/>
            </a:endParaRPr>
          </a:p>
          <a:p>
            <a:pPr lvl="0" indent="-381000" algn="just">
              <a:lnSpc>
                <a:spcPct val="150000"/>
              </a:lnSpc>
              <a:spcBef>
                <a:spcPts val="0"/>
              </a:spcBef>
              <a:buSzPts val="2400"/>
              <a:buFont typeface="Times New Roman" panose="02020603050405020304"/>
              <a:buChar char="●"/>
            </a:pPr>
            <a:r>
              <a:rPr lang="en-US" dirty="0">
                <a:latin typeface="Times New Roman" panose="02020603050405020304"/>
                <a:ea typeface="Times New Roman" panose="02020603050405020304"/>
                <a:cs typeface="Times New Roman" panose="02020603050405020304"/>
                <a:sym typeface="Times New Roman" panose="02020603050405020304"/>
              </a:rPr>
              <a:t>Phone number</a:t>
            </a:r>
            <a:endParaRPr lang="en-US" sz="1200" dirty="0">
              <a:latin typeface="Arial" panose="020B0604020202020204"/>
              <a:ea typeface="Arial" panose="020B0604020202020204"/>
              <a:cs typeface="Arial" panose="020B0604020202020204"/>
              <a:sym typeface="Arial" panose="020B0604020202020204"/>
            </a:endParaRPr>
          </a:p>
          <a:p>
            <a:pPr marL="457200" lvl="0" indent="-342900" algn="l" rtl="0">
              <a:lnSpc>
                <a:spcPct val="150000"/>
              </a:lnSpc>
              <a:spcBef>
                <a:spcPts val="750"/>
              </a:spcBef>
              <a:spcAft>
                <a:spcPts val="0"/>
              </a:spcAft>
              <a:buSzPts val="1800"/>
              <a:buChar char="●"/>
            </a:pPr>
            <a:r>
              <a:rPr lang="en-SG" dirty="0" smtClean="0"/>
              <a:t>Parents </a:t>
            </a:r>
            <a:r>
              <a:rPr lang="en-SG" dirty="0"/>
              <a:t>phone number</a:t>
            </a:r>
            <a:endParaRPr lang="en-SG" dirty="0"/>
          </a:p>
          <a:p>
            <a:pPr marL="457200" lvl="0" indent="-342900" algn="l" rtl="0">
              <a:lnSpc>
                <a:spcPct val="150000"/>
              </a:lnSpc>
              <a:spcBef>
                <a:spcPts val="0"/>
              </a:spcBef>
              <a:spcAft>
                <a:spcPts val="0"/>
              </a:spcAft>
              <a:buSzPts val="1800"/>
              <a:buChar char="●"/>
            </a:pPr>
            <a:r>
              <a:rPr lang="en-SG" dirty="0"/>
              <a:t>Email-Id</a:t>
            </a:r>
            <a:endParaRPr lang="en-SG" dirty="0"/>
          </a:p>
          <a:p>
            <a:pPr marL="457200" lvl="0" indent="-342900" algn="l" rtl="0">
              <a:lnSpc>
                <a:spcPct val="150000"/>
              </a:lnSpc>
              <a:spcBef>
                <a:spcPts val="0"/>
              </a:spcBef>
              <a:spcAft>
                <a:spcPts val="0"/>
              </a:spcAft>
              <a:buSzPts val="1800"/>
              <a:buChar char="●"/>
            </a:pPr>
            <a:r>
              <a:rPr lang="en-SG" dirty="0"/>
              <a:t>Inter marks</a:t>
            </a:r>
            <a:endParaRPr lang="en-SG" dirty="0"/>
          </a:p>
          <a:p>
            <a:pPr marL="457200" lvl="0" indent="-342900" algn="l" rtl="0">
              <a:lnSpc>
                <a:spcPct val="150000"/>
              </a:lnSpc>
              <a:spcBef>
                <a:spcPts val="0"/>
              </a:spcBef>
              <a:spcAft>
                <a:spcPts val="0"/>
              </a:spcAft>
              <a:buSzPts val="1800"/>
              <a:buChar char="●"/>
            </a:pPr>
            <a:r>
              <a:rPr lang="en-SG" dirty="0"/>
              <a:t>10th GPA</a:t>
            </a:r>
            <a:endParaRPr lang="en-SG" dirty="0"/>
          </a:p>
          <a:p>
            <a:pPr marL="457200" lvl="0" indent="-342900" algn="l" rtl="0">
              <a:lnSpc>
                <a:spcPct val="150000"/>
              </a:lnSpc>
              <a:spcBef>
                <a:spcPts val="0"/>
              </a:spcBef>
              <a:spcAft>
                <a:spcPts val="0"/>
              </a:spcAft>
              <a:buSzPts val="1800"/>
              <a:buChar char="●"/>
            </a:pPr>
            <a:r>
              <a:rPr lang="en-SG" dirty="0"/>
              <a:t>EAMCET Rank</a:t>
            </a:r>
            <a:endParaRPr lang="en-SG" dirty="0"/>
          </a:p>
          <a:p>
            <a:pPr marL="457200" lvl="0" indent="-342900" algn="l" rtl="0">
              <a:lnSpc>
                <a:spcPct val="150000"/>
              </a:lnSpc>
              <a:spcBef>
                <a:spcPts val="0"/>
              </a:spcBef>
              <a:spcAft>
                <a:spcPts val="0"/>
              </a:spcAft>
              <a:buSzPts val="1800"/>
              <a:buChar char="●"/>
            </a:pPr>
            <a:r>
              <a:rPr lang="en-SG" dirty="0"/>
              <a:t>JEE-mains Rank</a:t>
            </a:r>
            <a:endParaRPr lang="en-SG" dirty="0"/>
          </a:p>
          <a:p>
            <a:pPr marL="457200" lvl="0" indent="-342900" algn="l" rtl="0">
              <a:lnSpc>
                <a:spcPct val="150000"/>
              </a:lnSpc>
              <a:spcBef>
                <a:spcPts val="0"/>
              </a:spcBef>
              <a:spcAft>
                <a:spcPts val="0"/>
              </a:spcAft>
              <a:buSzPts val="1800"/>
              <a:buChar char="●"/>
            </a:pPr>
            <a:r>
              <a:rPr lang="en-SG" dirty="0"/>
              <a:t>Intermediate college</a:t>
            </a:r>
            <a:endParaRPr lang="en-SG" dirty="0"/>
          </a:p>
          <a:p>
            <a:pPr marL="457200" lvl="0" indent="-342900" algn="l" rtl="0">
              <a:lnSpc>
                <a:spcPct val="150000"/>
              </a:lnSpc>
              <a:spcBef>
                <a:spcPts val="0"/>
              </a:spcBef>
              <a:spcAft>
                <a:spcPts val="0"/>
              </a:spcAft>
              <a:buSzPts val="1800"/>
              <a:buChar char="●"/>
            </a:pPr>
            <a:r>
              <a:rPr lang="en-SG" dirty="0"/>
              <a:t>Permanent address</a:t>
            </a:r>
            <a:endParaRPr lang="en-SG" dirty="0"/>
          </a:p>
          <a:p>
            <a:pPr marL="457200" lvl="0" indent="-342900" algn="l" rtl="0">
              <a:lnSpc>
                <a:spcPct val="150000"/>
              </a:lnSpc>
              <a:spcBef>
                <a:spcPts val="0"/>
              </a:spcBef>
              <a:spcAft>
                <a:spcPts val="0"/>
              </a:spcAft>
              <a:buSzPts val="1800"/>
              <a:buChar char="●"/>
            </a:pPr>
            <a:r>
              <a:rPr lang="en-SG" dirty="0"/>
              <a:t>Date and Time of form filling</a:t>
            </a:r>
            <a:endParaRPr lang="en-SG" dirty="0"/>
          </a:p>
          <a:p>
            <a:pPr marL="457200" lvl="0" indent="-342900" algn="l" rtl="0">
              <a:lnSpc>
                <a:spcPct val="150000"/>
              </a:lnSpc>
              <a:spcBef>
                <a:spcPts val="0"/>
              </a:spcBef>
              <a:spcAft>
                <a:spcPts val="0"/>
              </a:spcAft>
              <a:buSzPts val="1800"/>
              <a:buChar char="●"/>
            </a:pPr>
            <a:r>
              <a:rPr lang="en-SG" dirty="0"/>
              <a:t>Should agree to the Terms and Conditions</a:t>
            </a:r>
            <a:endParaRPr lang="en-SG"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24"/>
          <p:cNvPicPr preferRelativeResize="0"/>
          <p:nvPr/>
        </p:nvPicPr>
        <p:blipFill rotWithShape="1">
          <a:blip r:embed="rId1"/>
          <a:srcRect/>
          <a:stretch>
            <a:fillRect/>
          </a:stretch>
        </p:blipFill>
        <p:spPr>
          <a:xfrm>
            <a:off x="0" y="0"/>
            <a:ext cx="6857999" cy="9905999"/>
          </a:xfrm>
          <a:prstGeom prst="rect">
            <a:avLst/>
          </a:prstGeom>
          <a:noFill/>
          <a:ln>
            <a:noFill/>
          </a:ln>
        </p:spPr>
      </p:pic>
      <p:sp>
        <p:nvSpPr>
          <p:cNvPr id="187" name="Google Shape;187;p24"/>
          <p:cNvSpPr txBox="1">
            <a:spLocks noGrp="1"/>
          </p:cNvSpPr>
          <p:nvPr>
            <p:ph type="subTitle" idx="1"/>
          </p:nvPr>
        </p:nvSpPr>
        <p:spPr>
          <a:xfrm>
            <a:off x="976600" y="1001844"/>
            <a:ext cx="5143500" cy="2391600"/>
          </a:xfrm>
          <a:prstGeom prst="rect">
            <a:avLst/>
          </a:prstGeom>
          <a:noFill/>
          <a:ln>
            <a:noFill/>
          </a:ln>
        </p:spPr>
        <p:txBody>
          <a:bodyPr spcFirstLastPara="1" wrap="square" lIns="91425" tIns="45700" rIns="91425" bIns="45700" anchor="t" anchorCtr="0">
            <a:noAutofit/>
          </a:bodyPr>
          <a:lstStyle/>
          <a:p>
            <a:pPr marL="114300" lvl="0" indent="0" algn="just" rtl="0">
              <a:lnSpc>
                <a:spcPct val="150000"/>
              </a:lnSpc>
              <a:spcBef>
                <a:spcPts val="4200"/>
              </a:spcBef>
              <a:spcAft>
                <a:spcPts val="0"/>
              </a:spcAft>
              <a:buSzPts val="1800"/>
              <a:buNone/>
            </a:pPr>
            <a:r>
              <a:rPr lang="en-SG" sz="1600">
                <a:latin typeface="Arial" panose="020B0604020202020204"/>
                <a:ea typeface="Arial" panose="020B0604020202020204"/>
                <a:cs typeface="Arial" panose="020B0604020202020204"/>
                <a:sym typeface="Arial" panose="020B0604020202020204"/>
              </a:rPr>
              <a:t>After this we linked our application to SQLite database to store the entered details of the candidate.</a:t>
            </a:r>
            <a:endParaRPr sz="1600">
              <a:latin typeface="Arial" panose="020B0604020202020204"/>
              <a:ea typeface="Arial" panose="020B0604020202020204"/>
              <a:cs typeface="Arial" panose="020B0604020202020204"/>
              <a:sym typeface="Arial" panose="020B0604020202020204"/>
            </a:endParaRPr>
          </a:p>
          <a:p>
            <a:pPr marL="114300" lvl="0" indent="0" algn="just" rtl="0">
              <a:lnSpc>
                <a:spcPct val="150000"/>
              </a:lnSpc>
              <a:spcBef>
                <a:spcPts val="1000"/>
              </a:spcBef>
              <a:spcAft>
                <a:spcPts val="0"/>
              </a:spcAft>
              <a:buSzPts val="1800"/>
              <a:buNone/>
            </a:pPr>
            <a:r>
              <a:rPr lang="en-SG" sz="1600">
                <a:latin typeface="Arial" panose="020B0604020202020204"/>
                <a:ea typeface="Arial" panose="020B0604020202020204"/>
                <a:cs typeface="Arial" panose="020B0604020202020204"/>
                <a:sym typeface="Arial" panose="020B0604020202020204"/>
              </a:rPr>
              <a:t>        	SQLite is an in-process library that implements a small, fast,self- contained,high reability, full featured SQL database engine.It is free for both private and commercial purposes.</a:t>
            </a:r>
            <a:endParaRPr sz="1600">
              <a:latin typeface="Arial" panose="020B0604020202020204"/>
              <a:ea typeface="Arial" panose="020B0604020202020204"/>
              <a:cs typeface="Arial" panose="020B0604020202020204"/>
              <a:sym typeface="Arial" panose="020B0604020202020204"/>
            </a:endParaRPr>
          </a:p>
          <a:p>
            <a:pPr marL="114300" lvl="0" indent="0" algn="just" rtl="0">
              <a:lnSpc>
                <a:spcPct val="150000"/>
              </a:lnSpc>
              <a:spcBef>
                <a:spcPts val="600"/>
              </a:spcBef>
              <a:spcAft>
                <a:spcPts val="0"/>
              </a:spcAft>
              <a:buSzPts val="1800"/>
              <a:buNone/>
            </a:pPr>
            <a:r>
              <a:rPr lang="en-SG" sz="1600">
                <a:latin typeface="Arial" panose="020B0604020202020204"/>
                <a:ea typeface="Arial" panose="020B0604020202020204"/>
                <a:cs typeface="Arial" panose="020B0604020202020204"/>
                <a:sym typeface="Arial" panose="020B0604020202020204"/>
              </a:rPr>
              <a:t>        	This total code is uploaded to Raspberry pi and connected to monitor.</a:t>
            </a:r>
            <a:endParaRPr sz="1600">
              <a:latin typeface="Arial" panose="020B0604020202020204"/>
              <a:ea typeface="Arial" panose="020B0604020202020204"/>
              <a:cs typeface="Arial" panose="020B0604020202020204"/>
              <a:sym typeface="Arial" panose="020B0604020202020204"/>
            </a:endParaRPr>
          </a:p>
          <a:p>
            <a:pPr marL="0" lvl="0" indent="0" algn="l" rtl="0">
              <a:lnSpc>
                <a:spcPct val="200000"/>
              </a:lnSpc>
              <a:spcBef>
                <a:spcPts val="0"/>
              </a:spcBef>
              <a:spcAft>
                <a:spcPts val="0"/>
              </a:spcAft>
              <a:buSzPts val="1800"/>
              <a:buNone/>
            </a:pPr>
            <a:r>
              <a:rPr lang="en-SG" sz="1600">
                <a:latin typeface="Arial" panose="020B0604020202020204"/>
                <a:ea typeface="Arial" panose="020B0604020202020204"/>
                <a:cs typeface="Arial" panose="020B0604020202020204"/>
                <a:sym typeface="Arial" panose="020B0604020202020204"/>
              </a:rPr>
              <a:t>                  </a:t>
            </a:r>
            <a:r>
              <a:rPr lang="en-SG" sz="1600">
                <a:solidFill>
                  <a:srgbClr val="222222"/>
                </a:solidFill>
                <a:highlight>
                  <a:srgbClr val="FFFFFF"/>
                </a:highlight>
                <a:latin typeface="Arial" panose="020B0604020202020204"/>
                <a:ea typeface="Arial" panose="020B0604020202020204"/>
                <a:cs typeface="Arial" panose="020B0604020202020204"/>
                <a:sym typeface="Arial" panose="020B0604020202020204"/>
              </a:rPr>
              <a:t>A </a:t>
            </a:r>
            <a:r>
              <a:rPr lang="en-SG" sz="1600" b="1">
                <a:solidFill>
                  <a:srgbClr val="222222"/>
                </a:solidFill>
                <a:highlight>
                  <a:srgbClr val="FFFFFF"/>
                </a:highlight>
                <a:latin typeface="Arial" panose="020B0604020202020204"/>
                <a:ea typeface="Arial" panose="020B0604020202020204"/>
                <a:cs typeface="Arial" panose="020B0604020202020204"/>
                <a:sym typeface="Arial" panose="020B0604020202020204"/>
              </a:rPr>
              <a:t>Raspberry Pi</a:t>
            </a:r>
            <a:r>
              <a:rPr lang="en-SG" sz="1600">
                <a:solidFill>
                  <a:srgbClr val="222222"/>
                </a:solidFill>
                <a:highlight>
                  <a:srgbClr val="FFFFFF"/>
                </a:highlight>
                <a:latin typeface="Arial" panose="020B0604020202020204"/>
                <a:ea typeface="Arial" panose="020B0604020202020204"/>
                <a:cs typeface="Arial" panose="020B0604020202020204"/>
                <a:sym typeface="Arial" panose="020B0604020202020204"/>
              </a:rPr>
              <a:t> is a small low powered </a:t>
            </a:r>
            <a:r>
              <a:rPr lang="en-SG" sz="1600" b="1">
                <a:solidFill>
                  <a:srgbClr val="222222"/>
                </a:solidFill>
                <a:highlight>
                  <a:srgbClr val="FFFFFF"/>
                </a:highlight>
                <a:latin typeface="Arial" panose="020B0604020202020204"/>
                <a:ea typeface="Arial" panose="020B0604020202020204"/>
                <a:cs typeface="Arial" panose="020B0604020202020204"/>
                <a:sym typeface="Arial" panose="020B0604020202020204"/>
              </a:rPr>
              <a:t>computer</a:t>
            </a:r>
            <a:r>
              <a:rPr lang="en-SG" sz="1600">
                <a:solidFill>
                  <a:srgbClr val="222222"/>
                </a:solidFill>
                <a:highlight>
                  <a:srgbClr val="FFFFFF"/>
                </a:highlight>
                <a:latin typeface="Arial" panose="020B0604020202020204"/>
                <a:ea typeface="Arial" panose="020B0604020202020204"/>
                <a:cs typeface="Arial" panose="020B0604020202020204"/>
                <a:sym typeface="Arial" panose="020B0604020202020204"/>
              </a:rPr>
              <a:t>. It has an ARM processor that can run a Linux desktop operating system.</a:t>
            </a:r>
            <a:endParaRPr lang="en-SG" sz="1600">
              <a:solidFill>
                <a:srgbClr val="222222"/>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lnSpc>
                <a:spcPct val="200000"/>
              </a:lnSpc>
              <a:spcBef>
                <a:spcPts val="0"/>
              </a:spcBef>
              <a:spcAft>
                <a:spcPts val="0"/>
              </a:spcAft>
              <a:buSzPts val="1800"/>
              <a:buNone/>
            </a:pPr>
            <a:r>
              <a:rPr lang="en-US" altLang="en-SG" sz="1600">
                <a:solidFill>
                  <a:srgbClr val="222222"/>
                </a:solidFill>
                <a:highlight>
                  <a:srgbClr val="FFFFFF"/>
                </a:highlight>
                <a:latin typeface="Arial" panose="020B0604020202020204"/>
                <a:ea typeface="Arial" panose="020B0604020202020204"/>
                <a:cs typeface="Arial" panose="020B0604020202020204"/>
                <a:sym typeface="Arial" panose="020B0604020202020204"/>
              </a:rPr>
              <a:t>                 We used espeak in our code ,which is a command line tool for Linux that converts text to speeh. This is a compact speech synthesizer that provides support to English and many other languages.</a:t>
            </a:r>
            <a:endParaRPr lang="en-US" altLang="en-SG" sz="1600">
              <a:solidFill>
                <a:srgbClr val="222222"/>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ctr" rtl="0">
              <a:lnSpc>
                <a:spcPct val="200000"/>
              </a:lnSpc>
              <a:spcBef>
                <a:spcPts val="1000"/>
              </a:spcBef>
              <a:spcAft>
                <a:spcPts val="0"/>
              </a:spcAft>
              <a:buSzPts val="1800"/>
              <a:buNone/>
            </a:pPr>
            <a:r>
              <a:rPr lang="en-SG" sz="2800" b="1">
                <a:latin typeface="Arial" panose="020B0604020202020204"/>
                <a:ea typeface="Arial" panose="020B0604020202020204"/>
                <a:cs typeface="Arial" panose="020B0604020202020204"/>
                <a:sym typeface="Arial" panose="020B0604020202020204"/>
              </a:rPr>
              <a:t> </a:t>
            </a:r>
            <a:endParaRPr sz="2800" b="1">
              <a:latin typeface="Arial" panose="020B0604020202020204"/>
              <a:ea typeface="Arial" panose="020B0604020202020204"/>
              <a:cs typeface="Arial" panose="020B0604020202020204"/>
              <a:sym typeface="Arial" panose="020B0604020202020204"/>
            </a:endParaRPr>
          </a:p>
          <a:p>
            <a:pPr marL="0" lvl="0" indent="0" algn="ctr" rtl="0">
              <a:lnSpc>
                <a:spcPct val="90000"/>
              </a:lnSpc>
              <a:spcBef>
                <a:spcPts val="750"/>
              </a:spcBef>
              <a:spcAft>
                <a:spcPts val="0"/>
              </a:spcAft>
              <a:buSzPts val="1800"/>
              <a:buNone/>
            </a:pPr>
            <a:endParaRPr sz="2800" b="1">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25"/>
          <p:cNvPicPr preferRelativeResize="0"/>
          <p:nvPr/>
        </p:nvPicPr>
        <p:blipFill rotWithShape="1">
          <a:blip r:embed="rId1"/>
          <a:srcRect/>
          <a:stretch>
            <a:fillRect/>
          </a:stretch>
        </p:blipFill>
        <p:spPr>
          <a:xfrm>
            <a:off x="0" y="0"/>
            <a:ext cx="6857999" cy="9905999"/>
          </a:xfrm>
          <a:prstGeom prst="rect">
            <a:avLst/>
          </a:prstGeom>
          <a:noFill/>
          <a:ln>
            <a:noFill/>
          </a:ln>
        </p:spPr>
      </p:pic>
      <p:sp>
        <p:nvSpPr>
          <p:cNvPr id="194" name="Google Shape;194;p25"/>
          <p:cNvSpPr txBox="1">
            <a:spLocks noGrp="1"/>
          </p:cNvSpPr>
          <p:nvPr>
            <p:ph type="subTitle" idx="1"/>
          </p:nvPr>
        </p:nvSpPr>
        <p:spPr>
          <a:xfrm>
            <a:off x="857250" y="1336019"/>
            <a:ext cx="5143500" cy="2391600"/>
          </a:xfrm>
          <a:prstGeom prst="rect">
            <a:avLst/>
          </a:prstGeom>
          <a:noFill/>
          <a:ln>
            <a:noFill/>
          </a:ln>
        </p:spPr>
        <p:txBody>
          <a:bodyPr spcFirstLastPara="1" wrap="square" lIns="91425" tIns="45700" rIns="91425" bIns="45700" anchor="t" anchorCtr="0">
            <a:noAutofit/>
          </a:bodyPr>
          <a:lstStyle/>
          <a:p>
            <a:pPr marL="0" lvl="0" indent="0" algn="ctr" rtl="0">
              <a:lnSpc>
                <a:spcPct val="150000"/>
              </a:lnSpc>
              <a:spcBef>
                <a:spcPts val="600"/>
              </a:spcBef>
              <a:spcAft>
                <a:spcPts val="0"/>
              </a:spcAft>
              <a:buSzPts val="1800"/>
              <a:buNone/>
            </a:pPr>
            <a:r>
              <a:rPr lang="en-SG" sz="2800" b="1" dirty="0" smtClean="0">
                <a:latin typeface="Arial" panose="020B0604020202020204"/>
                <a:ea typeface="Arial" panose="020B0604020202020204"/>
                <a:cs typeface="Arial" panose="020B0604020202020204"/>
                <a:sym typeface="Arial" panose="020B0604020202020204"/>
              </a:rPr>
              <a:t>4.ATTACHMENTS</a:t>
            </a:r>
            <a:endParaRPr sz="2800" b="1" dirty="0">
              <a:latin typeface="Arial" panose="020B0604020202020204"/>
              <a:ea typeface="Arial" panose="020B0604020202020204"/>
              <a:cs typeface="Arial" panose="020B0604020202020204"/>
              <a:sym typeface="Arial" panose="020B0604020202020204"/>
            </a:endParaRPr>
          </a:p>
          <a:p>
            <a:pPr marL="0" lvl="0" indent="0" algn="ctr" rtl="0">
              <a:lnSpc>
                <a:spcPct val="90000"/>
              </a:lnSpc>
              <a:spcBef>
                <a:spcPts val="750"/>
              </a:spcBef>
              <a:spcAft>
                <a:spcPts val="0"/>
              </a:spcAft>
              <a:buSzPts val="1800"/>
              <a:buNone/>
            </a:pPr>
            <a:endParaRPr sz="2800" b="1" dirty="0">
              <a:latin typeface="Arial" panose="020B0604020202020204"/>
              <a:ea typeface="Arial" panose="020B0604020202020204"/>
              <a:cs typeface="Arial" panose="020B0604020202020204"/>
              <a:sym typeface="Arial" panose="020B0604020202020204"/>
            </a:endParaRPr>
          </a:p>
        </p:txBody>
      </p:sp>
      <p:pic>
        <p:nvPicPr>
          <p:cNvPr id="195" name="Google Shape;195;p25"/>
          <p:cNvPicPr preferRelativeResize="0"/>
          <p:nvPr/>
        </p:nvPicPr>
        <p:blipFill rotWithShape="1">
          <a:blip r:embed="rId2"/>
          <a:srcRect/>
          <a:stretch>
            <a:fillRect/>
          </a:stretch>
        </p:blipFill>
        <p:spPr>
          <a:xfrm>
            <a:off x="671000" y="2554125"/>
            <a:ext cx="5516000" cy="5490075"/>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26"/>
          <p:cNvPicPr preferRelativeResize="0"/>
          <p:nvPr/>
        </p:nvPicPr>
        <p:blipFill rotWithShape="1">
          <a:blip r:embed="rId1"/>
          <a:srcRect/>
          <a:stretch>
            <a:fillRect/>
          </a:stretch>
        </p:blipFill>
        <p:spPr>
          <a:xfrm>
            <a:off x="0" y="0"/>
            <a:ext cx="6857999" cy="9905999"/>
          </a:xfrm>
          <a:prstGeom prst="rect">
            <a:avLst/>
          </a:prstGeom>
          <a:noFill/>
          <a:ln>
            <a:noFill/>
          </a:ln>
        </p:spPr>
      </p:pic>
      <p:pic>
        <p:nvPicPr>
          <p:cNvPr id="202" name="Google Shape;202;p26"/>
          <p:cNvPicPr preferRelativeResize="0"/>
          <p:nvPr/>
        </p:nvPicPr>
        <p:blipFill rotWithShape="1">
          <a:blip r:embed="rId2"/>
          <a:srcRect/>
          <a:stretch>
            <a:fillRect/>
          </a:stretch>
        </p:blipFill>
        <p:spPr>
          <a:xfrm>
            <a:off x="501275" y="1450600"/>
            <a:ext cx="5808826" cy="5710375"/>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1" name="Google Shape;201;p26"/>
          <p:cNvPicPr preferRelativeResize="0"/>
          <p:nvPr/>
        </p:nvPicPr>
        <p:blipFill rotWithShape="1">
          <a:blip r:embed="rId1"/>
          <a:srcRect/>
          <a:stretch>
            <a:fillRect/>
          </a:stretch>
        </p:blipFill>
        <p:spPr>
          <a:xfrm>
            <a:off x="0" y="0"/>
            <a:ext cx="6857999" cy="9905999"/>
          </a:xfrm>
          <a:prstGeom prst="rect">
            <a:avLst/>
          </a:prstGeom>
          <a:noFill/>
          <a:ln>
            <a:noFill/>
          </a:ln>
        </p:spPr>
      </p:pic>
      <p:sp>
        <p:nvSpPr>
          <p:cNvPr id="2" name="Text Box 1"/>
          <p:cNvSpPr txBox="1"/>
          <p:nvPr/>
        </p:nvSpPr>
        <p:spPr>
          <a:xfrm>
            <a:off x="318134" y="442614"/>
            <a:ext cx="6221730" cy="8710077"/>
          </a:xfrm>
          <a:prstGeom prst="rect">
            <a:avLst/>
          </a:prstGeom>
          <a:noFill/>
        </p:spPr>
        <p:txBody>
          <a:bodyPr wrap="square" rtlCol="0">
            <a:spAutoFit/>
          </a:bodyPr>
          <a:lstStyle/>
          <a:p>
            <a:pPr algn="ctr"/>
            <a:r>
              <a:rPr lang="en-US" sz="2800" b="1" dirty="0" smtClean="0">
                <a:latin typeface="Calibri" panose="020F0502020204030204" pitchFamily="34" charset="0"/>
                <a:cs typeface="Calibri" panose="020F0502020204030204" pitchFamily="34" charset="0"/>
              </a:rPr>
              <a:t>5.CODE COMMANDS </a:t>
            </a:r>
            <a:endParaRPr lang="en-US" sz="2800" b="1" dirty="0">
              <a:latin typeface="Calibri" panose="020F0502020204030204" pitchFamily="34" charset="0"/>
              <a:cs typeface="Calibri" panose="020F0502020204030204" pitchFamily="34" charset="0"/>
            </a:endParaRPr>
          </a:p>
          <a:p>
            <a:pPr marL="285750" indent="-285750">
              <a:buFont typeface="Wingdings" panose="05000000000000000000" charset="0"/>
              <a:buChar char="ü"/>
            </a:pPr>
            <a:endParaRPr lang="en-US" sz="1600" b="1" dirty="0"/>
          </a:p>
          <a:p>
            <a:pPr marL="285750" indent="-285750">
              <a:buFont typeface="Wingdings" panose="05000000000000000000" charset="0"/>
              <a:buChar char="ü"/>
            </a:pPr>
            <a:r>
              <a:rPr lang="en-US" sz="1800" b="1" dirty="0" err="1" smtClean="0">
                <a:latin typeface="+mj-lt"/>
                <a:cs typeface="Calibri" panose="020F0502020204030204" pitchFamily="34" charset="0"/>
              </a:rPr>
              <a:t>Button:</a:t>
            </a:r>
            <a:r>
              <a:rPr lang="en-US" sz="1800" dirty="0" err="1" smtClean="0">
                <a:latin typeface="+mj-lt"/>
                <a:cs typeface="Calibri" panose="020F0502020204030204" pitchFamily="34" charset="0"/>
              </a:rPr>
              <a:t>To</a:t>
            </a:r>
            <a:r>
              <a:rPr lang="en-US" sz="1800" dirty="0" smtClean="0">
                <a:latin typeface="+mj-lt"/>
                <a:cs typeface="Calibri" panose="020F0502020204030204" pitchFamily="34" charset="0"/>
              </a:rPr>
              <a:t> </a:t>
            </a:r>
            <a:r>
              <a:rPr lang="en-US" sz="1800" dirty="0">
                <a:latin typeface="+mj-lt"/>
                <a:cs typeface="Calibri" panose="020F0502020204030204" pitchFamily="34" charset="0"/>
              </a:rPr>
              <a:t>add a button in your application, this widget is used.</a:t>
            </a:r>
            <a:endParaRPr lang="en-US" sz="1800" dirty="0">
              <a:latin typeface="+mj-lt"/>
              <a:cs typeface="Calibri" panose="020F0502020204030204" pitchFamily="34" charset="0"/>
            </a:endParaRPr>
          </a:p>
          <a:p>
            <a:pPr marL="0" indent="0">
              <a:buFont typeface="Wingdings" panose="05000000000000000000" charset="0"/>
              <a:buNone/>
            </a:pPr>
            <a:r>
              <a:rPr lang="en-US" sz="1800" dirty="0">
                <a:latin typeface="+mj-lt"/>
                <a:cs typeface="Calibri" panose="020F0502020204030204" pitchFamily="34" charset="0"/>
              </a:rPr>
              <a:t>     The general syntax is:</a:t>
            </a:r>
            <a:endParaRPr lang="en-US" sz="1800" dirty="0">
              <a:latin typeface="+mj-lt"/>
              <a:cs typeface="Calibri" panose="020F0502020204030204" pitchFamily="34" charset="0"/>
            </a:endParaRPr>
          </a:p>
          <a:p>
            <a:pPr marL="0" indent="0">
              <a:buFont typeface="Wingdings" panose="05000000000000000000" charset="0"/>
              <a:buNone/>
            </a:pPr>
            <a:r>
              <a:rPr lang="en-US" sz="1800" dirty="0">
                <a:latin typeface="+mj-lt"/>
                <a:cs typeface="Calibri" panose="020F0502020204030204" pitchFamily="34" charset="0"/>
              </a:rPr>
              <a:t>     w=Button(master, option=value)</a:t>
            </a:r>
            <a:endParaRPr lang="en-US" sz="1800" dirty="0">
              <a:latin typeface="+mj-lt"/>
              <a:cs typeface="Calibri" panose="020F0502020204030204" pitchFamily="34" charset="0"/>
            </a:endParaRPr>
          </a:p>
          <a:p>
            <a:pPr marL="0" indent="0">
              <a:buFont typeface="Wingdings" panose="05000000000000000000" charset="0"/>
              <a:buNone/>
            </a:pPr>
            <a:r>
              <a:rPr lang="en-US" sz="1800" dirty="0">
                <a:latin typeface="+mj-lt"/>
                <a:cs typeface="Calibri" panose="020F0502020204030204" pitchFamily="34" charset="0"/>
              </a:rPr>
              <a:t>     master is the parameter used to represent the parent </a:t>
            </a:r>
            <a:r>
              <a:rPr lang="en-US" sz="1800" dirty="0" smtClean="0">
                <a:latin typeface="+mj-lt"/>
                <a:cs typeface="Calibri" panose="020F0502020204030204" pitchFamily="34" charset="0"/>
              </a:rPr>
              <a:t>       window</a:t>
            </a:r>
            <a:r>
              <a:rPr lang="en-US" sz="1800" dirty="0">
                <a:latin typeface="+mj-lt"/>
                <a:cs typeface="Calibri" panose="020F0502020204030204" pitchFamily="34" charset="0"/>
              </a:rPr>
              <a:t>.                                   </a:t>
            </a:r>
            <a:endParaRPr lang="en-US" sz="1800" dirty="0">
              <a:latin typeface="+mj-lt"/>
              <a:cs typeface="Calibri" panose="020F0502020204030204" pitchFamily="34" charset="0"/>
            </a:endParaRPr>
          </a:p>
          <a:p>
            <a:pPr marL="285750" indent="-285750">
              <a:buFont typeface="Wingdings" panose="05000000000000000000" charset="0"/>
              <a:buChar char="ü"/>
            </a:pPr>
            <a:endParaRPr lang="en-US" sz="1800" dirty="0">
              <a:latin typeface="+mj-lt"/>
              <a:cs typeface="Calibri" panose="020F0502020204030204" pitchFamily="34" charset="0"/>
            </a:endParaRPr>
          </a:p>
          <a:p>
            <a:pPr marL="285750" indent="-285750">
              <a:buFont typeface="Wingdings" panose="05000000000000000000" charset="0"/>
              <a:buChar char="ü"/>
            </a:pPr>
            <a:endParaRPr lang="en-US" sz="1800" b="1" dirty="0">
              <a:latin typeface="+mj-lt"/>
              <a:cs typeface="Calibri" panose="020F0502020204030204" pitchFamily="34" charset="0"/>
            </a:endParaRPr>
          </a:p>
          <a:p>
            <a:pPr marL="285750" indent="-285750">
              <a:buFont typeface="Wingdings" panose="05000000000000000000" charset="0"/>
              <a:buChar char="ü"/>
            </a:pPr>
            <a:r>
              <a:rPr lang="en-US" sz="1800" b="1" dirty="0" err="1">
                <a:latin typeface="+mj-lt"/>
                <a:cs typeface="Calibri" panose="020F0502020204030204" pitchFamily="34" charset="0"/>
              </a:rPr>
              <a:t>CheckButton</a:t>
            </a:r>
            <a:r>
              <a:rPr lang="en-US" sz="1800" b="1" dirty="0">
                <a:latin typeface="+mj-lt"/>
                <a:cs typeface="Calibri" panose="020F0502020204030204" pitchFamily="34" charset="0"/>
              </a:rPr>
              <a:t>:</a:t>
            </a:r>
            <a:r>
              <a:rPr lang="en-US" sz="1800" dirty="0">
                <a:latin typeface="+mj-lt"/>
                <a:cs typeface="Calibri" panose="020F0502020204030204" pitchFamily="34" charset="0"/>
              </a:rPr>
              <a:t> To select any number of options by displaying a number of options to a user as toggle buttons.             </a:t>
            </a:r>
            <a:endParaRPr lang="en-US" sz="1800" dirty="0" smtClean="0">
              <a:latin typeface="+mj-lt"/>
              <a:cs typeface="Calibri" panose="020F0502020204030204" pitchFamily="34" charset="0"/>
            </a:endParaRPr>
          </a:p>
          <a:p>
            <a:r>
              <a:rPr lang="en-US" sz="1800" dirty="0">
                <a:latin typeface="+mj-lt"/>
                <a:cs typeface="Calibri" panose="020F0502020204030204" pitchFamily="34" charset="0"/>
              </a:rPr>
              <a:t> </a:t>
            </a:r>
            <a:r>
              <a:rPr lang="en-US" sz="1800" dirty="0" smtClean="0">
                <a:latin typeface="+mj-lt"/>
                <a:cs typeface="Calibri" panose="020F0502020204030204" pitchFamily="34" charset="0"/>
              </a:rPr>
              <a:t>    The </a:t>
            </a:r>
            <a:r>
              <a:rPr lang="en-US" sz="1800" dirty="0">
                <a:latin typeface="+mj-lt"/>
                <a:cs typeface="Calibri" panose="020F0502020204030204" pitchFamily="34" charset="0"/>
              </a:rPr>
              <a:t>general syntax is:</a:t>
            </a:r>
            <a:endParaRPr lang="en-US" sz="1800" dirty="0">
              <a:latin typeface="+mj-lt"/>
              <a:cs typeface="Calibri" panose="020F0502020204030204" pitchFamily="34" charset="0"/>
            </a:endParaRPr>
          </a:p>
          <a:p>
            <a:pPr marL="0" indent="0">
              <a:buFont typeface="Wingdings" panose="05000000000000000000" charset="0"/>
              <a:buNone/>
            </a:pPr>
            <a:r>
              <a:rPr lang="en-US" sz="1800" dirty="0">
                <a:latin typeface="+mj-lt"/>
                <a:cs typeface="Calibri" panose="020F0502020204030204" pitchFamily="34" charset="0"/>
              </a:rPr>
              <a:t>     w = </a:t>
            </a:r>
            <a:r>
              <a:rPr lang="en-US" sz="1800" dirty="0" err="1">
                <a:latin typeface="+mj-lt"/>
                <a:cs typeface="Calibri" panose="020F0502020204030204" pitchFamily="34" charset="0"/>
              </a:rPr>
              <a:t>CheckButton</a:t>
            </a:r>
            <a:r>
              <a:rPr lang="en-US" sz="1800" dirty="0">
                <a:latin typeface="+mj-lt"/>
                <a:cs typeface="Calibri" panose="020F0502020204030204" pitchFamily="34" charset="0"/>
              </a:rPr>
              <a:t>(master, option=value)</a:t>
            </a:r>
            <a:endParaRPr lang="en-US" sz="1800" dirty="0">
              <a:latin typeface="+mj-lt"/>
              <a:cs typeface="Calibri" panose="020F0502020204030204" pitchFamily="34" charset="0"/>
            </a:endParaRPr>
          </a:p>
          <a:p>
            <a:pPr marL="0" indent="0">
              <a:buFont typeface="Wingdings" panose="05000000000000000000" charset="0"/>
              <a:buNone/>
            </a:pPr>
            <a:r>
              <a:rPr lang="en-US" sz="1800" dirty="0">
                <a:latin typeface="+mj-lt"/>
                <a:cs typeface="Calibri" panose="020F0502020204030204" pitchFamily="34" charset="0"/>
              </a:rPr>
              <a:t>     </a:t>
            </a:r>
            <a:r>
              <a:rPr lang="en-US" sz="1800" dirty="0">
                <a:latin typeface="+mj-lt"/>
                <a:cs typeface="Calibri" panose="020F0502020204030204" pitchFamily="34" charset="0"/>
                <a:sym typeface="+mn-ea"/>
              </a:rPr>
              <a:t>master is the parameter used to represent the parent window.</a:t>
            </a:r>
            <a:endParaRPr lang="en-US" sz="1800" dirty="0">
              <a:latin typeface="+mj-lt"/>
              <a:cs typeface="Calibri" panose="020F0502020204030204" pitchFamily="34" charset="0"/>
            </a:endParaRPr>
          </a:p>
          <a:p>
            <a:pPr marL="0" indent="0">
              <a:buFont typeface="Wingdings" panose="05000000000000000000" charset="0"/>
              <a:buNone/>
            </a:pPr>
            <a:endParaRPr lang="en-US" sz="1800" dirty="0">
              <a:latin typeface="+mj-lt"/>
              <a:cs typeface="Calibri" panose="020F0502020204030204" pitchFamily="34" charset="0"/>
            </a:endParaRPr>
          </a:p>
          <a:p>
            <a:pPr marL="0" indent="0">
              <a:buFont typeface="Wingdings" panose="05000000000000000000" charset="0"/>
              <a:buNone/>
            </a:pPr>
            <a:endParaRPr lang="en-US" sz="1800" b="1" dirty="0">
              <a:latin typeface="+mj-lt"/>
              <a:cs typeface="Calibri" panose="020F0502020204030204" pitchFamily="34" charset="0"/>
            </a:endParaRPr>
          </a:p>
          <a:p>
            <a:pPr marL="285750" indent="-285750">
              <a:buFont typeface="Wingdings" panose="05000000000000000000" charset="0"/>
              <a:buChar char="ü"/>
            </a:pPr>
            <a:r>
              <a:rPr lang="en-US" sz="1800" b="1" dirty="0">
                <a:latin typeface="+mj-lt"/>
                <a:cs typeface="Calibri" panose="020F0502020204030204" pitchFamily="34" charset="0"/>
              </a:rPr>
              <a:t>Entry:</a:t>
            </a:r>
            <a:r>
              <a:rPr lang="en-US" sz="1800" dirty="0">
                <a:latin typeface="+mj-lt"/>
                <a:cs typeface="Calibri" panose="020F0502020204030204" pitchFamily="34" charset="0"/>
              </a:rPr>
              <a:t> It is used to input the single line text entry from the user.      For multi-line text input, Text widget is used.</a:t>
            </a:r>
            <a:endParaRPr lang="en-US" sz="1800" dirty="0">
              <a:latin typeface="+mj-lt"/>
              <a:cs typeface="Calibri" panose="020F0502020204030204" pitchFamily="34" charset="0"/>
            </a:endParaRPr>
          </a:p>
          <a:p>
            <a:pPr marL="0" indent="0">
              <a:buFont typeface="Wingdings" panose="05000000000000000000" charset="0"/>
              <a:buNone/>
            </a:pPr>
            <a:r>
              <a:rPr lang="en-US" sz="1800" dirty="0">
                <a:latin typeface="+mj-lt"/>
                <a:cs typeface="Calibri" panose="020F0502020204030204" pitchFamily="34" charset="0"/>
              </a:rPr>
              <a:t>     The general syntax is:</a:t>
            </a:r>
            <a:endParaRPr lang="en-US" sz="1800" dirty="0">
              <a:latin typeface="+mj-lt"/>
              <a:cs typeface="Calibri" panose="020F0502020204030204" pitchFamily="34" charset="0"/>
            </a:endParaRPr>
          </a:p>
          <a:p>
            <a:pPr marL="0" indent="0">
              <a:buFont typeface="Wingdings" panose="05000000000000000000" charset="0"/>
              <a:buNone/>
            </a:pPr>
            <a:r>
              <a:rPr lang="en-US" sz="1800" dirty="0">
                <a:latin typeface="+mj-lt"/>
                <a:cs typeface="Calibri" panose="020F0502020204030204" pitchFamily="34" charset="0"/>
              </a:rPr>
              <a:t>      w=Entry(master, option=value)</a:t>
            </a:r>
            <a:endParaRPr lang="en-US" sz="1800" dirty="0">
              <a:latin typeface="+mj-lt"/>
              <a:cs typeface="Calibri" panose="020F0502020204030204" pitchFamily="34" charset="0"/>
            </a:endParaRPr>
          </a:p>
          <a:p>
            <a:pPr marL="0" indent="0">
              <a:buFont typeface="Wingdings" panose="05000000000000000000" charset="0"/>
              <a:buNone/>
            </a:pPr>
            <a:r>
              <a:rPr lang="en-US" sz="1800" dirty="0">
                <a:latin typeface="+mj-lt"/>
                <a:cs typeface="Calibri" panose="020F0502020204030204" pitchFamily="34" charset="0"/>
              </a:rPr>
              <a:t>      </a:t>
            </a:r>
            <a:r>
              <a:rPr lang="en-US" sz="1800" dirty="0">
                <a:latin typeface="+mj-lt"/>
                <a:cs typeface="Calibri" panose="020F0502020204030204" pitchFamily="34" charset="0"/>
                <a:sym typeface="+mn-ea"/>
              </a:rPr>
              <a:t>master is the parameter used to represent the parent window.</a:t>
            </a:r>
            <a:endParaRPr lang="en-US" sz="1800" dirty="0">
              <a:latin typeface="+mj-lt"/>
              <a:cs typeface="Calibri" panose="020F0502020204030204" pitchFamily="34" charset="0"/>
            </a:endParaRPr>
          </a:p>
          <a:p>
            <a:pPr marL="0" indent="0">
              <a:buFont typeface="Wingdings" panose="05000000000000000000" charset="0"/>
              <a:buNone/>
            </a:pPr>
            <a:endParaRPr lang="en-US" sz="1800" dirty="0">
              <a:latin typeface="Calibri" panose="020F0502020204030204" pitchFamily="34" charset="0"/>
              <a:cs typeface="Calibri" panose="020F0502020204030204" pitchFamily="34" charset="0"/>
            </a:endParaRPr>
          </a:p>
          <a:p>
            <a:pPr marL="0" indent="0">
              <a:buFont typeface="Wingdings" panose="05000000000000000000" charset="0"/>
              <a:buNone/>
            </a:pPr>
            <a:endParaRPr lang="en-US" sz="1800" dirty="0">
              <a:latin typeface="Calibri" panose="020F0502020204030204" pitchFamily="34" charset="0"/>
              <a:cs typeface="Calibri" panose="020F0502020204030204" pitchFamily="34" charset="0"/>
            </a:endParaRPr>
          </a:p>
          <a:p>
            <a:pPr marL="0" indent="0">
              <a:buFont typeface="Wingdings" panose="05000000000000000000" charset="0"/>
              <a:buNone/>
            </a:pPr>
            <a:endParaRPr lang="en-US" sz="1800" dirty="0">
              <a:latin typeface="Calibri" panose="020F0502020204030204" pitchFamily="34" charset="0"/>
              <a:cs typeface="Calibri" panose="020F0502020204030204" pitchFamily="34" charset="0"/>
            </a:endParaRPr>
          </a:p>
          <a:p>
            <a:pPr marL="0" indent="0">
              <a:buFont typeface="Wingdings" panose="05000000000000000000" charset="0"/>
              <a:buNone/>
            </a:pPr>
            <a:endParaRPr lang="en-US" sz="1600" dirty="0"/>
          </a:p>
          <a:p>
            <a:pPr marL="0" indent="0">
              <a:buFont typeface="Wingdings" panose="05000000000000000000" charset="0"/>
              <a:buNone/>
            </a:pPr>
            <a:endParaRPr lang="en-US" sz="1600" dirty="0"/>
          </a:p>
          <a:p>
            <a:pPr marL="0" indent="0">
              <a:buFont typeface="Wingdings" panose="05000000000000000000" charset="0"/>
              <a:buNone/>
            </a:pPr>
            <a:endParaRPr lang="en-US" sz="1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1" name="Google Shape;201;p26"/>
          <p:cNvPicPr preferRelativeResize="0"/>
          <p:nvPr/>
        </p:nvPicPr>
        <p:blipFill rotWithShape="1">
          <a:blip r:embed="rId1"/>
          <a:srcRect/>
          <a:stretch>
            <a:fillRect/>
          </a:stretch>
        </p:blipFill>
        <p:spPr>
          <a:xfrm>
            <a:off x="0" y="0"/>
            <a:ext cx="6857999" cy="9905999"/>
          </a:xfrm>
          <a:prstGeom prst="rect">
            <a:avLst/>
          </a:prstGeom>
          <a:noFill/>
          <a:ln>
            <a:noFill/>
          </a:ln>
        </p:spPr>
      </p:pic>
      <p:sp>
        <p:nvSpPr>
          <p:cNvPr id="2" name="Text Box 1"/>
          <p:cNvSpPr txBox="1"/>
          <p:nvPr/>
        </p:nvSpPr>
        <p:spPr>
          <a:xfrm>
            <a:off x="325755" y="650875"/>
            <a:ext cx="6323965" cy="7879080"/>
          </a:xfrm>
          <a:prstGeom prst="rect">
            <a:avLst/>
          </a:prstGeom>
          <a:noFill/>
        </p:spPr>
        <p:txBody>
          <a:bodyPr wrap="square" rtlCol="0">
            <a:spAutoFit/>
          </a:bodyPr>
          <a:lstStyle/>
          <a:p>
            <a:pPr marL="285750" indent="-285750">
              <a:buFont typeface="Wingdings" panose="05000000000000000000" charset="0"/>
              <a:buChar char="ü"/>
            </a:pPr>
            <a:r>
              <a:rPr lang="en-US" sz="1600" b="1" dirty="0">
                <a:latin typeface="+mj-lt"/>
                <a:cs typeface="Calibri" panose="020F0502020204030204" pitchFamily="34" charset="0"/>
              </a:rPr>
              <a:t>Label:</a:t>
            </a:r>
            <a:r>
              <a:rPr lang="en-US" sz="1600" dirty="0">
                <a:latin typeface="+mj-lt"/>
                <a:cs typeface="Calibri" panose="020F0502020204030204" pitchFamily="34" charset="0"/>
              </a:rPr>
              <a:t> It refers to the display box where you can put any text or image which can be updated any time as per the code.</a:t>
            </a:r>
            <a:endParaRPr lang="en-US" sz="1600" dirty="0">
              <a:latin typeface="+mj-lt"/>
              <a:cs typeface="Calibri" panose="020F0502020204030204" pitchFamily="34" charset="0"/>
            </a:endParaRPr>
          </a:p>
          <a:p>
            <a:pPr marL="0" indent="0">
              <a:buFont typeface="Wingdings" panose="05000000000000000000" charset="0"/>
              <a:buNone/>
            </a:pPr>
            <a:r>
              <a:rPr lang="en-US" sz="1600" dirty="0">
                <a:latin typeface="+mj-lt"/>
                <a:cs typeface="Calibri" panose="020F0502020204030204" pitchFamily="34" charset="0"/>
              </a:rPr>
              <a:t>     The general syntax is:</a:t>
            </a:r>
            <a:endParaRPr lang="en-US" sz="1600" dirty="0">
              <a:latin typeface="+mj-lt"/>
              <a:cs typeface="Calibri" panose="020F0502020204030204" pitchFamily="34" charset="0"/>
            </a:endParaRPr>
          </a:p>
          <a:p>
            <a:pPr marL="0" indent="0">
              <a:buFont typeface="Wingdings" panose="05000000000000000000" charset="0"/>
              <a:buNone/>
            </a:pPr>
            <a:r>
              <a:rPr lang="en-US" sz="1600" dirty="0">
                <a:latin typeface="+mj-lt"/>
                <a:cs typeface="Calibri" panose="020F0502020204030204" pitchFamily="34" charset="0"/>
              </a:rPr>
              <a:t>     w=Label(master, option=value)</a:t>
            </a:r>
            <a:endParaRPr lang="en-US" sz="1600" dirty="0">
              <a:latin typeface="+mj-lt"/>
              <a:cs typeface="Calibri" panose="020F0502020204030204" pitchFamily="34" charset="0"/>
            </a:endParaRPr>
          </a:p>
          <a:p>
            <a:pPr marL="0" indent="0">
              <a:buFont typeface="Wingdings" panose="05000000000000000000" charset="0"/>
              <a:buNone/>
            </a:pPr>
            <a:r>
              <a:rPr lang="en-US" sz="1600" dirty="0">
                <a:latin typeface="+mj-lt"/>
                <a:cs typeface="Calibri" panose="020F0502020204030204" pitchFamily="34" charset="0"/>
              </a:rPr>
              <a:t>     master is the parameter used to represent the parent window</a:t>
            </a:r>
            <a:r>
              <a:rPr lang="en-US" sz="1600" dirty="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a:p>
            <a:endParaRPr lang="en-US" sz="1600" b="1" dirty="0" smtClean="0"/>
          </a:p>
          <a:p>
            <a:pPr marL="285750" indent="-285750">
              <a:buFont typeface="Wingdings" panose="05000000000000000000" charset="0"/>
              <a:buChar char="ü"/>
            </a:pPr>
            <a:r>
              <a:rPr lang="en-US" sz="1600" b="1" dirty="0" err="1" smtClean="0"/>
              <a:t>Listbox</a:t>
            </a:r>
            <a:r>
              <a:rPr lang="en-US" sz="1600" b="1" dirty="0"/>
              <a:t>:</a:t>
            </a:r>
            <a:r>
              <a:rPr lang="en-US" sz="1600" dirty="0"/>
              <a:t> It offers a list to the user from which the user can accept any number of options.</a:t>
            </a:r>
            <a:endParaRPr lang="en-US" sz="1600" dirty="0"/>
          </a:p>
          <a:p>
            <a:r>
              <a:rPr lang="en-US" sz="1600" dirty="0"/>
              <a:t>     The general syntax is:</a:t>
            </a:r>
            <a:endParaRPr lang="en-US" sz="1600" dirty="0"/>
          </a:p>
          <a:p>
            <a:r>
              <a:rPr lang="en-US" sz="1600" dirty="0"/>
              <a:t>      w = </a:t>
            </a:r>
            <a:r>
              <a:rPr lang="en-US" sz="1600" dirty="0" err="1"/>
              <a:t>Listbox</a:t>
            </a:r>
            <a:r>
              <a:rPr lang="en-US" sz="1600" dirty="0"/>
              <a:t>(master, option=value)</a:t>
            </a:r>
            <a:endParaRPr lang="en-US" sz="1600" dirty="0"/>
          </a:p>
          <a:p>
            <a:r>
              <a:rPr lang="en-US" sz="1600" dirty="0"/>
              <a:t>      master is the parameter used to represent the parent window.</a:t>
            </a:r>
            <a:endParaRPr lang="en-US" sz="1600" dirty="0"/>
          </a:p>
          <a:p>
            <a:endParaRPr lang="en-US" sz="1600" dirty="0"/>
          </a:p>
          <a:p>
            <a:endParaRPr lang="en-US" sz="1600" dirty="0"/>
          </a:p>
          <a:p>
            <a:pPr marL="285750" indent="-285750">
              <a:buFont typeface="Wingdings" panose="05000000000000000000" charset="0"/>
              <a:buChar char="ü"/>
            </a:pPr>
            <a:r>
              <a:rPr lang="en-US" sz="1600" b="1" dirty="0" err="1"/>
              <a:t>MenuButton</a:t>
            </a:r>
            <a:r>
              <a:rPr lang="en-US" sz="1600" b="1" dirty="0"/>
              <a:t>:</a:t>
            </a:r>
            <a:r>
              <a:rPr lang="en-US" sz="1600" dirty="0"/>
              <a:t> It is a part of top-down menu which stays on the window all the time. Every </a:t>
            </a:r>
            <a:r>
              <a:rPr lang="en-US" sz="1600" dirty="0" err="1"/>
              <a:t>menubutton</a:t>
            </a:r>
            <a:r>
              <a:rPr lang="en-US" sz="1600" dirty="0"/>
              <a:t> has its own functionality. The general syntax is:</a:t>
            </a:r>
            <a:endParaRPr lang="en-US" sz="1600" dirty="0"/>
          </a:p>
          <a:p>
            <a:r>
              <a:rPr lang="en-US" sz="1600" dirty="0"/>
              <a:t>      w = </a:t>
            </a:r>
            <a:r>
              <a:rPr lang="en-US" sz="1600" dirty="0" err="1"/>
              <a:t>MenuButton</a:t>
            </a:r>
            <a:r>
              <a:rPr lang="en-US" sz="1600" dirty="0"/>
              <a:t>(master, option=value)</a:t>
            </a:r>
            <a:endParaRPr lang="en-US" sz="1600" dirty="0"/>
          </a:p>
          <a:p>
            <a:r>
              <a:rPr lang="en-US" sz="1600" dirty="0"/>
              <a:t>     master is the parameter used to represent the parent window.</a:t>
            </a:r>
            <a:endParaRPr lang="en-US" sz="1600" dirty="0"/>
          </a:p>
          <a:p>
            <a:endParaRPr lang="en-US" sz="1600" dirty="0"/>
          </a:p>
          <a:p>
            <a:endParaRPr lang="en-US" sz="1600" dirty="0"/>
          </a:p>
          <a:p>
            <a:pPr marL="285750" indent="-285750">
              <a:buFont typeface="Wingdings" panose="05000000000000000000" charset="0"/>
              <a:buChar char="ü"/>
            </a:pPr>
            <a:r>
              <a:rPr lang="en-US" sz="1600" b="1" dirty="0" err="1"/>
              <a:t>RadioButton</a:t>
            </a:r>
            <a:r>
              <a:rPr lang="en-US" sz="1600" b="1" dirty="0"/>
              <a:t>: </a:t>
            </a:r>
            <a:r>
              <a:rPr lang="en-US" sz="1600" dirty="0"/>
              <a:t>It is used to offer multi-choice option to the user. It offers several options to the user and the user has to choose one option.</a:t>
            </a:r>
            <a:endParaRPr lang="en-US" sz="1600" dirty="0"/>
          </a:p>
          <a:p>
            <a:r>
              <a:rPr lang="en-US" sz="1600" dirty="0"/>
              <a:t>     The general syntax is:</a:t>
            </a:r>
            <a:endParaRPr lang="en-US" sz="1600" dirty="0"/>
          </a:p>
          <a:p>
            <a:r>
              <a:rPr lang="en-US" sz="1600" dirty="0"/>
              <a:t>      w = </a:t>
            </a:r>
            <a:r>
              <a:rPr lang="en-US" sz="1600" dirty="0" err="1"/>
              <a:t>RadioButton</a:t>
            </a:r>
            <a:r>
              <a:rPr lang="en-US" sz="1600" dirty="0"/>
              <a:t>(master, option=value)</a:t>
            </a:r>
            <a:endParaRPr lang="en-US" sz="1600" dirty="0"/>
          </a:p>
          <a:p>
            <a:endParaRPr lang="en-US" sz="1600" dirty="0"/>
          </a:p>
          <a:p>
            <a:endParaRPr lang="en-US" sz="1600" dirty="0"/>
          </a:p>
          <a:p>
            <a:pPr marL="285750" indent="-285750">
              <a:buFont typeface="Wingdings" panose="05000000000000000000" charset="0"/>
              <a:buChar char="ü"/>
            </a:pPr>
            <a:r>
              <a:rPr lang="en-US" sz="1600" b="1" dirty="0"/>
              <a:t>Text:</a:t>
            </a:r>
            <a:r>
              <a:rPr lang="en-US" sz="1600" dirty="0"/>
              <a:t> To edit a multi-line text and format the way it has to be displayed.</a:t>
            </a:r>
            <a:endParaRPr lang="en-US" sz="1600" dirty="0"/>
          </a:p>
          <a:p>
            <a:r>
              <a:rPr lang="en-US" sz="1600" dirty="0"/>
              <a:t>      The general syntax is:</a:t>
            </a:r>
            <a:endParaRPr lang="en-US" sz="1600" dirty="0"/>
          </a:p>
          <a:p>
            <a:r>
              <a:rPr lang="en-US" sz="1600" dirty="0"/>
              <a:t>      w=Text(master, option=value)</a:t>
            </a:r>
            <a:endParaRPr lang="en-US" sz="1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201;p26"/>
          <p:cNvPicPr preferRelativeResize="0"/>
          <p:nvPr/>
        </p:nvPicPr>
        <p:blipFill rotWithShape="1">
          <a:blip r:embed="rId1"/>
          <a:srcRect/>
          <a:stretch>
            <a:fillRect/>
          </a:stretch>
        </p:blipFill>
        <p:spPr>
          <a:xfrm>
            <a:off x="1" y="0"/>
            <a:ext cx="6857999" cy="9905999"/>
          </a:xfrm>
          <a:prstGeom prst="rect">
            <a:avLst/>
          </a:prstGeom>
          <a:noFill/>
          <a:ln>
            <a:noFill/>
          </a:ln>
        </p:spPr>
      </p:pic>
      <p:sp>
        <p:nvSpPr>
          <p:cNvPr id="4" name="Rectangle 3"/>
          <p:cNvSpPr/>
          <p:nvPr/>
        </p:nvSpPr>
        <p:spPr>
          <a:xfrm>
            <a:off x="190500" y="1466850"/>
            <a:ext cx="6534150" cy="5939155"/>
          </a:xfrm>
          <a:prstGeom prst="rect">
            <a:avLst/>
          </a:prstGeom>
        </p:spPr>
        <p:txBody>
          <a:bodyPr wrap="square">
            <a:spAutoFit/>
          </a:bodyPr>
          <a:lstStyle/>
          <a:p>
            <a:pPr marL="285750" indent="-285750">
              <a:buFont typeface="Wingdings" panose="05000000000000000000" charset="0"/>
              <a:buChar char="ü"/>
            </a:pPr>
            <a:r>
              <a:rPr lang="en-US" sz="2000" b="1" dirty="0">
                <a:cs typeface="Calibri" panose="020F0502020204030204" pitchFamily="34" charset="0"/>
              </a:rPr>
              <a:t>Frame:</a:t>
            </a:r>
            <a:r>
              <a:rPr lang="en-US" sz="2000" dirty="0">
                <a:cs typeface="Calibri" panose="020F0502020204030204" pitchFamily="34" charset="0"/>
              </a:rPr>
              <a:t> It acts as a container to hold the widgets. It is used for grouping and organizing the widgets. </a:t>
            </a:r>
            <a:endParaRPr lang="en-US" sz="2000" dirty="0">
              <a:cs typeface="Calibri" panose="020F0502020204030204" pitchFamily="34" charset="0"/>
            </a:endParaRPr>
          </a:p>
          <a:p>
            <a:r>
              <a:rPr lang="en-US" sz="2000" dirty="0">
                <a:cs typeface="Calibri" panose="020F0502020204030204" pitchFamily="34" charset="0"/>
              </a:rPr>
              <a:t>     The general syntax is:</a:t>
            </a:r>
            <a:endParaRPr lang="en-US" sz="2000" dirty="0">
              <a:cs typeface="Calibri" panose="020F0502020204030204" pitchFamily="34" charset="0"/>
            </a:endParaRPr>
          </a:p>
          <a:p>
            <a:pPr marL="0" indent="0">
              <a:buFont typeface="Wingdings" panose="05000000000000000000" charset="0"/>
              <a:buNone/>
            </a:pPr>
            <a:r>
              <a:rPr lang="en-US" sz="2000" dirty="0">
                <a:cs typeface="Calibri" panose="020F0502020204030204" pitchFamily="34" charset="0"/>
              </a:rPr>
              <a:t>     w = Frame(master, option=value)</a:t>
            </a:r>
            <a:endParaRPr lang="en-US" sz="2000" dirty="0">
              <a:cs typeface="Calibri" panose="020F0502020204030204" pitchFamily="34" charset="0"/>
            </a:endParaRPr>
          </a:p>
          <a:p>
            <a:pPr marL="0" indent="0">
              <a:buFont typeface="Wingdings" panose="05000000000000000000" charset="0"/>
              <a:buNone/>
            </a:pPr>
            <a:r>
              <a:rPr lang="en-US" sz="2000" dirty="0">
                <a:cs typeface="Calibri" panose="020F0502020204030204" pitchFamily="34" charset="0"/>
              </a:rPr>
              <a:t>     master is the parameter used to represent the parent window</a:t>
            </a:r>
            <a:r>
              <a:rPr lang="en-US" sz="2000" dirty="0" smtClean="0">
                <a:cs typeface="Calibri" panose="020F0502020204030204" pitchFamily="34" charset="0"/>
              </a:rPr>
              <a:t>.</a:t>
            </a:r>
            <a:endParaRPr lang="en-US" sz="2000" dirty="0" smtClean="0">
              <a:cs typeface="Calibri" panose="020F0502020204030204" pitchFamily="34" charset="0"/>
            </a:endParaRPr>
          </a:p>
          <a:p>
            <a:pPr marL="0" indent="0">
              <a:buFont typeface="Wingdings" panose="05000000000000000000" charset="0"/>
              <a:buNone/>
            </a:pPr>
            <a:endParaRPr lang="en-US" sz="2000" b="1" dirty="0">
              <a:cs typeface="Calibri" panose="020F0502020204030204" pitchFamily="34" charset="0"/>
            </a:endParaRPr>
          </a:p>
          <a:p>
            <a:pPr marL="342900" indent="-342900">
              <a:buFont typeface="Wingdings" panose="05000000000000000000" pitchFamily="2" charset="2"/>
              <a:buChar char="ü"/>
            </a:pPr>
            <a:r>
              <a:rPr lang="en-US" sz="2000" b="1" dirty="0" err="1" smtClean="0">
                <a:cs typeface="Calibri" panose="020F0502020204030204" pitchFamily="34" charset="0"/>
              </a:rPr>
              <a:t>eSpeak</a:t>
            </a:r>
            <a:r>
              <a:rPr lang="en-US" sz="2000" b="1" dirty="0" smtClean="0">
                <a:cs typeface="Calibri" panose="020F0502020204030204" pitchFamily="34" charset="0"/>
              </a:rPr>
              <a:t>: </a:t>
            </a:r>
            <a:r>
              <a:rPr lang="en-US" sz="2000" dirty="0" smtClean="0"/>
              <a:t>To </a:t>
            </a:r>
            <a:r>
              <a:rPr lang="en-US" sz="2000" dirty="0"/>
              <a:t>make the Raspberry Pi speak and read some text aloud, we need a software interface to convert text to speech on the speakers. For this we need a </a:t>
            </a:r>
            <a:r>
              <a:rPr lang="en-US" sz="2000" b="1" dirty="0"/>
              <a:t>Text To Speech engine</a:t>
            </a:r>
            <a:r>
              <a:rPr lang="en-US" sz="2000" dirty="0"/>
              <a:t>. The TTS </a:t>
            </a:r>
            <a:r>
              <a:rPr lang="en-US" sz="2000" dirty="0" smtClean="0"/>
              <a:t>engine which  we used in this is eSpeak</a:t>
            </a:r>
            <a:r>
              <a:rPr lang="en-US" sz="2000" dirty="0"/>
              <a:t>.  The voice may be a little robotic, however it runs offline which is an added plus</a:t>
            </a:r>
            <a:r>
              <a:rPr lang="en-US" sz="2000" dirty="0" smtClean="0"/>
              <a:t>.</a:t>
            </a:r>
            <a:endParaRPr lang="en-US" sz="2000" dirty="0" smtClean="0"/>
          </a:p>
          <a:p>
            <a:r>
              <a:rPr lang="en-US" sz="2000" b="1" dirty="0">
                <a:cs typeface="Calibri" panose="020F0502020204030204" pitchFamily="34" charset="0"/>
              </a:rPr>
              <a:t> </a:t>
            </a:r>
            <a:r>
              <a:rPr lang="en-US" sz="2000" b="1" dirty="0" smtClean="0">
                <a:cs typeface="Calibri" panose="020F0502020204030204" pitchFamily="34" charset="0"/>
              </a:rPr>
              <a:t>   </a:t>
            </a:r>
            <a:r>
              <a:rPr lang="en-US" sz="2000" dirty="0" smtClean="0">
                <a:cs typeface="Calibri" panose="020F0502020204030204" pitchFamily="34" charset="0"/>
              </a:rPr>
              <a:t> syntax:</a:t>
            </a:r>
            <a:endParaRPr lang="en-US" sz="2000" dirty="0" smtClean="0">
              <a:cs typeface="Calibri" panose="020F0502020204030204" pitchFamily="34" charset="0"/>
            </a:endParaRPr>
          </a:p>
          <a:p>
            <a:r>
              <a:rPr lang="en-US" sz="2000" dirty="0" smtClean="0">
                <a:cs typeface="Calibri" panose="020F0502020204030204" pitchFamily="34" charset="0"/>
              </a:rPr>
              <a:t>       </a:t>
            </a:r>
            <a:r>
              <a:rPr lang="en-US" sz="2000" dirty="0" err="1" smtClean="0">
                <a:cs typeface="Calibri" panose="020F0502020204030204" pitchFamily="34" charset="0"/>
              </a:rPr>
              <a:t>os.system</a:t>
            </a:r>
            <a:r>
              <a:rPr lang="en-US" sz="2000" dirty="0" smtClean="0">
                <a:cs typeface="Calibri" panose="020F0502020204030204" pitchFamily="34" charset="0"/>
              </a:rPr>
              <a:t>(‘</a:t>
            </a:r>
            <a:r>
              <a:rPr lang="en-US" sz="2000" dirty="0" err="1" smtClean="0">
                <a:cs typeface="Calibri" panose="020F0502020204030204" pitchFamily="34" charset="0"/>
              </a:rPr>
              <a:t>espeak</a:t>
            </a:r>
            <a:r>
              <a:rPr lang="en-US" sz="2000" dirty="0" smtClean="0">
                <a:cs typeface="Calibri" panose="020F0502020204030204" pitchFamily="34" charset="0"/>
              </a:rPr>
              <a:t> “{}” ‘.format(string))</a:t>
            </a:r>
            <a:endParaRPr lang="en-US" sz="2000" dirty="0" smtClean="0">
              <a:cs typeface="Calibri" panose="020F0502020204030204" pitchFamily="34" charset="0"/>
            </a:endParaRPr>
          </a:p>
          <a:p>
            <a:pPr marL="0" indent="0">
              <a:buFont typeface="Wingdings" panose="05000000000000000000" charset="0"/>
              <a:buNone/>
            </a:pPr>
            <a:endParaRPr lang="en-US" sz="2000" dirty="0">
              <a:cs typeface="Calibri" panose="020F0502020204030204" pitchFamily="34" charset="0"/>
            </a:endParaRPr>
          </a:p>
          <a:p>
            <a:endParaRPr lang="en-US" sz="2000" dirty="0" smtClean="0">
              <a:cs typeface="Calibri" panose="020F0502020204030204" pitchFamily="34" charset="0"/>
            </a:endParaRPr>
          </a:p>
          <a:p>
            <a:pPr marL="342900" indent="-342900">
              <a:buFont typeface="Wingdings" panose="05000000000000000000" pitchFamily="2" charset="2"/>
              <a:buChar char="ü"/>
            </a:pPr>
            <a:endParaRPr lang="en-US" sz="2000" dirty="0">
              <a:cs typeface="Calibri" panose="020F050202020403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201;p26"/>
          <p:cNvPicPr preferRelativeResize="0"/>
          <p:nvPr/>
        </p:nvPicPr>
        <p:blipFill rotWithShape="1">
          <a:blip r:embed="rId1"/>
          <a:srcRect/>
          <a:stretch>
            <a:fillRect/>
          </a:stretch>
        </p:blipFill>
        <p:spPr>
          <a:xfrm>
            <a:off x="0" y="0"/>
            <a:ext cx="6857999" cy="9905999"/>
          </a:xfrm>
          <a:prstGeom prst="rect">
            <a:avLst/>
          </a:prstGeom>
          <a:noFill/>
          <a:ln>
            <a:noFill/>
          </a:ln>
        </p:spPr>
      </p:pic>
      <p:sp>
        <p:nvSpPr>
          <p:cNvPr id="3" name="Text Box 1"/>
          <p:cNvSpPr txBox="1"/>
          <p:nvPr/>
        </p:nvSpPr>
        <p:spPr>
          <a:xfrm>
            <a:off x="325755" y="382517"/>
            <a:ext cx="6323965" cy="10864513"/>
          </a:xfrm>
          <a:prstGeom prst="rect">
            <a:avLst/>
          </a:prstGeom>
          <a:noFill/>
        </p:spPr>
        <p:txBody>
          <a:bodyPr wrap="square" rtlCol="0">
            <a:spAutoFit/>
          </a:bodyPr>
          <a:lstStyle/>
          <a:p>
            <a:pPr algn="ctr"/>
            <a:r>
              <a:rPr lang="en-US" sz="2800" b="1" dirty="0" smtClean="0">
                <a:latin typeface="Calibri" panose="020F0502020204030204" pitchFamily="34" charset="0"/>
                <a:cs typeface="Calibri" panose="020F0502020204030204" pitchFamily="34" charset="0"/>
              </a:rPr>
              <a:t>6.HARDWARE PROTOTYPE</a:t>
            </a:r>
            <a:endParaRPr lang="en-US" sz="2800" b="1" dirty="0" smtClean="0">
              <a:latin typeface="Calibri" panose="020F0502020204030204" pitchFamily="34" charset="0"/>
              <a:cs typeface="Calibri" panose="020F0502020204030204" pitchFamily="34" charset="0"/>
            </a:endParaRPr>
          </a:p>
          <a:p>
            <a:pPr algn="ctr"/>
            <a:endParaRPr lang="en-US" sz="2800" b="1" dirty="0" smtClean="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We have designed a hardware which automatically deposits  money.</a:t>
            </a:r>
            <a:endParaRPr lang="en-US" sz="2400" dirty="0" smtClean="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sz="2400" dirty="0" smtClean="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Components used</a:t>
            </a:r>
            <a:endParaRPr lang="en-US" sz="2400" dirty="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      - DC </a:t>
            </a:r>
            <a:r>
              <a:rPr lang="en-US" sz="2400" dirty="0">
                <a:latin typeface="Calibri" panose="020F0502020204030204" pitchFamily="34" charset="0"/>
                <a:cs typeface="Calibri" panose="020F0502020204030204" pitchFamily="34" charset="0"/>
              </a:rPr>
              <a:t>motors and speed </a:t>
            </a:r>
            <a:r>
              <a:rPr lang="en-US" sz="2400" dirty="0" smtClean="0">
                <a:latin typeface="Calibri" panose="020F0502020204030204" pitchFamily="34" charset="0"/>
                <a:cs typeface="Calibri" panose="020F0502020204030204" pitchFamily="34" charset="0"/>
              </a:rPr>
              <a:t>controller</a:t>
            </a: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      - </a:t>
            </a:r>
            <a:r>
              <a:rPr lang="en-US" sz="2400" dirty="0">
                <a:latin typeface="Calibri" panose="020F0502020204030204" pitchFamily="34" charset="0"/>
                <a:cs typeface="Calibri" panose="020F0502020204030204" pitchFamily="34" charset="0"/>
              </a:rPr>
              <a:t>Cardboard </a:t>
            </a: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      - </a:t>
            </a:r>
            <a:r>
              <a:rPr lang="en-US" sz="2400" dirty="0">
                <a:latin typeface="Calibri" panose="020F0502020204030204" pitchFamily="34" charset="0"/>
                <a:cs typeface="Calibri" panose="020F0502020204030204" pitchFamily="34" charset="0"/>
              </a:rPr>
              <a:t>Plastic </a:t>
            </a:r>
            <a:r>
              <a:rPr lang="en-US" sz="2400" dirty="0" smtClean="0">
                <a:latin typeface="Calibri" panose="020F0502020204030204" pitchFamily="34" charset="0"/>
                <a:cs typeface="Calibri" panose="020F0502020204030204" pitchFamily="34" charset="0"/>
              </a:rPr>
              <a:t>gears</a:t>
            </a:r>
            <a:endParaRPr lang="en-US" sz="2400" dirty="0" smtClean="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 Bicycle spoke </a:t>
            </a:r>
            <a:endParaRPr lang="en-US" sz="2400" dirty="0" smtClean="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     - Pens</a:t>
            </a:r>
            <a:endParaRPr lang="en-US" sz="2400" dirty="0" smtClean="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     - </a:t>
            </a:r>
            <a:r>
              <a:rPr lang="en-US" sz="2400" dirty="0">
                <a:latin typeface="Calibri" panose="020F0502020204030204" pitchFamily="34" charset="0"/>
                <a:cs typeface="Calibri" panose="020F0502020204030204" pitchFamily="34" charset="0"/>
              </a:rPr>
              <a:t>Battery and battery connector </a:t>
            </a:r>
            <a:r>
              <a:rPr lang="en-US" sz="2400" dirty="0" smtClean="0">
                <a:latin typeface="Calibri" panose="020F0502020204030204" pitchFamily="34" charset="0"/>
                <a:cs typeface="Calibri" panose="020F0502020204030204" pitchFamily="34" charset="0"/>
              </a:rPr>
              <a:t>   </a:t>
            </a:r>
            <a:endParaRPr lang="en-US" sz="2400" dirty="0" smtClean="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         wire </a:t>
            </a:r>
            <a:endParaRPr lang="en-US" sz="2400" dirty="0" smtClean="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     - </a:t>
            </a:r>
            <a:r>
              <a:rPr lang="en-US" sz="2400" dirty="0">
                <a:latin typeface="Calibri" panose="020F0502020204030204" pitchFamily="34" charset="0"/>
                <a:cs typeface="Calibri" panose="020F0502020204030204" pitchFamily="34" charset="0"/>
              </a:rPr>
              <a:t>Rubber band </a:t>
            </a:r>
            <a:endParaRPr lang="en-US" sz="2400" dirty="0" smtClean="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     - </a:t>
            </a:r>
            <a:r>
              <a:rPr lang="en-US" sz="2400" dirty="0">
                <a:latin typeface="Calibri" panose="020F0502020204030204" pitchFamily="34" charset="0"/>
                <a:cs typeface="Calibri" panose="020F0502020204030204" pitchFamily="34" charset="0"/>
              </a:rPr>
              <a:t>Ice-cream </a:t>
            </a:r>
            <a:r>
              <a:rPr lang="en-US" sz="2400" dirty="0" smtClean="0">
                <a:latin typeface="Calibri" panose="020F0502020204030204" pitchFamily="34" charset="0"/>
                <a:cs typeface="Calibri" panose="020F0502020204030204" pitchFamily="34" charset="0"/>
              </a:rPr>
              <a:t>stick</a:t>
            </a:r>
            <a:endParaRPr lang="en-US" sz="2400" dirty="0" smtClean="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 We have connected  DC motor to pens which are on each other .When the DC motor  is given with high input the pens start  rolling and takes money into it. The inputs for this motors are given from Raspberry pi. All this circuit is constructed inside a cardboard box.</a:t>
            </a:r>
            <a:endParaRPr lang="en-US" sz="2400" dirty="0" smtClean="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Further we will add money checking process  into this hardware. </a:t>
            </a:r>
            <a:endParaRPr lang="en-US" sz="2400" dirty="0" smtClean="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sz="2400" dirty="0" smtClean="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sz="2400" dirty="0" smtClean="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sz="2000" dirty="0" smtClean="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14"/>
          <p:cNvPicPr preferRelativeResize="0"/>
          <p:nvPr/>
        </p:nvPicPr>
        <p:blipFill rotWithShape="1">
          <a:blip r:embed="rId1"/>
          <a:srcRect/>
          <a:stretch>
            <a:fillRect/>
          </a:stretch>
        </p:blipFill>
        <p:spPr>
          <a:xfrm>
            <a:off x="1" y="1"/>
            <a:ext cx="6857999" cy="9905999"/>
          </a:xfrm>
          <a:prstGeom prst="rect">
            <a:avLst/>
          </a:prstGeom>
          <a:noFill/>
          <a:ln>
            <a:noFill/>
          </a:ln>
        </p:spPr>
      </p:pic>
      <p:pic>
        <p:nvPicPr>
          <p:cNvPr id="102" name="Google Shape;102;p14"/>
          <p:cNvPicPr preferRelativeResize="0"/>
          <p:nvPr/>
        </p:nvPicPr>
        <p:blipFill rotWithShape="1">
          <a:blip r:embed="rId2"/>
          <a:srcRect/>
          <a:stretch>
            <a:fillRect/>
          </a:stretch>
        </p:blipFill>
        <p:spPr>
          <a:xfrm>
            <a:off x="1692839" y="586784"/>
            <a:ext cx="3533878" cy="1659578"/>
          </a:xfrm>
          <a:prstGeom prst="rect">
            <a:avLst/>
          </a:prstGeom>
          <a:noFill/>
          <a:ln>
            <a:noFill/>
          </a:ln>
        </p:spPr>
      </p:pic>
      <p:sp>
        <p:nvSpPr>
          <p:cNvPr id="103" name="Google Shape;103;p14"/>
          <p:cNvSpPr/>
          <p:nvPr/>
        </p:nvSpPr>
        <p:spPr>
          <a:xfrm>
            <a:off x="927770" y="1801462"/>
            <a:ext cx="5064015" cy="5847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panose="020B0604020202020204"/>
              <a:buNone/>
            </a:pPr>
            <a:r>
              <a:rPr lang="en-SG" sz="3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Advanced Academic Center</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 name="Google Shape;104;p14"/>
          <p:cNvSpPr/>
          <p:nvPr/>
        </p:nvSpPr>
        <p:spPr>
          <a:xfrm>
            <a:off x="286750" y="2526113"/>
            <a:ext cx="6457281"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SG" sz="2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SG" sz="26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 </a:t>
            </a:r>
            <a:r>
              <a:rPr lang="en-SG" sz="26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Center</a:t>
            </a:r>
            <a:r>
              <a:rPr lang="en-SG" sz="26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For Inter-</a:t>
            </a:r>
            <a:r>
              <a:rPr lang="en-SG" sz="26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Discilinary</a:t>
            </a:r>
            <a:r>
              <a:rPr lang="en-SG" sz="26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SG" sz="2600" b="1" i="0" u="none" strike="noStrike" cap="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Research)</a:t>
            </a:r>
            <a:endParaRPr sz="26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5" name="Google Shape;105;p14"/>
          <p:cNvSpPr/>
          <p:nvPr/>
        </p:nvSpPr>
        <p:spPr>
          <a:xfrm>
            <a:off x="823834" y="3331513"/>
            <a:ext cx="8805766" cy="89255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600"/>
              <a:buFont typeface="Arial" panose="020B0604020202020204"/>
              <a:buNone/>
            </a:pPr>
            <a:r>
              <a:rPr lang="en-SG" sz="26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This is to certify that the project titled</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600"/>
              <a:buFont typeface="Arial" panose="020B0604020202020204"/>
              <a:buNone/>
            </a:pPr>
            <a:r>
              <a:rPr lang="en-SG" sz="26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26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6" name="Google Shape;106;p14"/>
          <p:cNvSpPr/>
          <p:nvPr/>
        </p:nvSpPr>
        <p:spPr>
          <a:xfrm>
            <a:off x="113969" y="3506449"/>
            <a:ext cx="6744031" cy="2893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endParaRPr sz="2400" b="0" i="0" u="none" strike="noStrike" cap="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lvl="0" algn="ctr">
              <a:buSzPts val="2000"/>
            </a:pPr>
            <a:r>
              <a:rPr lang="en-SG" sz="2200" dirty="0" smtClean="0">
                <a:solidFill>
                  <a:srgbClr val="1E4E79"/>
                </a:solidFill>
                <a:latin typeface="Calibri" panose="020F0502020204030204"/>
                <a:ea typeface="Calibri" panose="020F0502020204030204"/>
                <a:cs typeface="Calibri" panose="020F0502020204030204"/>
                <a:sym typeface="Calibri" panose="020F0502020204030204"/>
              </a:rPr>
              <a:t>"AUTOMATED REGISTRATION DESK  FOR EVENTS”</a:t>
            </a:r>
            <a:endParaRPr lang="en-SG" sz="2200" dirty="0">
              <a:solidFill>
                <a:srgbClr val="1E4E79"/>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2400"/>
              <a:buFont typeface="Arial" panose="020B0604020202020204"/>
              <a:buNone/>
            </a:pPr>
            <a:r>
              <a:rPr lang="en-SG" sz="2200" b="0" i="0" u="none" strike="noStrike" cap="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is </a:t>
            </a:r>
            <a:r>
              <a:rPr lang="en-SG" sz="22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 </a:t>
            </a:r>
            <a:r>
              <a:rPr lang="en-SG" sz="22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bonafide</a:t>
            </a:r>
            <a:r>
              <a:rPr lang="en-SG" sz="22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work carried out by the following students </a:t>
            </a:r>
            <a:endParaRPr lang="en-SG" sz="2200" b="0" i="0" u="none" strike="noStrike" cap="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2400"/>
              <a:buFont typeface="Arial" panose="020B0604020202020204"/>
              <a:buNone/>
            </a:pPr>
            <a:r>
              <a:rPr lang="en-SG" sz="2200" b="0" i="0" u="none" strike="noStrike" cap="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in </a:t>
            </a:r>
            <a:r>
              <a:rPr lang="en-SG" sz="22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partial fulfilment of the requirements for Advanced Academic </a:t>
            </a:r>
            <a:r>
              <a:rPr lang="en-SG" sz="22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Center</a:t>
            </a:r>
            <a:r>
              <a:rPr lang="en-SG" sz="22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intern, submitted to the chair, AAC during the academic year </a:t>
            </a:r>
            <a:r>
              <a:rPr lang="en-SG" sz="2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SG" sz="2200" b="0" i="0" u="none" strike="noStrike" cap="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2019-2020</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2400"/>
              <a:buFont typeface="Arial" panose="020B0604020202020204"/>
              <a:buNone/>
            </a:pPr>
            <a:endParaRPr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107" name="Google Shape;107;p14"/>
          <p:cNvGraphicFramePr/>
          <p:nvPr/>
        </p:nvGraphicFramePr>
        <p:xfrm>
          <a:off x="591354" y="6115393"/>
          <a:ext cx="5848350" cy="2728595"/>
        </p:xfrm>
        <a:graphic>
          <a:graphicData uri="http://schemas.openxmlformats.org/drawingml/2006/table">
            <a:tbl>
              <a:tblPr firstRow="1" bandRow="1">
                <a:noFill/>
                <a:tableStyleId>{DE42B132-6BE6-461B-9118-4A6DDEBBD873}</a:tableStyleId>
              </a:tblPr>
              <a:tblGrid>
                <a:gridCol w="2275840"/>
                <a:gridCol w="1834515"/>
                <a:gridCol w="1737695"/>
              </a:tblGrid>
              <a:tr h="731300">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SG" sz="2000" u="none" strike="noStrike" cap="none" dirty="0"/>
                        <a:t>NAME</a:t>
                      </a:r>
                      <a:endParaRPr sz="20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SG" sz="2000" u="none" strike="noStrike" cap="none" dirty="0"/>
                        <a:t>ROLL NO.</a:t>
                      </a:r>
                      <a:endParaRPr sz="20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SG" sz="2000" u="none" strike="noStrike" cap="none"/>
                        <a:t>BRANCH</a:t>
                      </a:r>
                      <a:endParaRPr sz="2000" u="none" strike="noStrike" cap="none"/>
                    </a:p>
                  </a:txBody>
                  <a:tcPr marL="91450" marR="91450" marT="45725" marB="45725"/>
                </a:tc>
              </a:tr>
              <a:tr h="648225">
                <a:tc>
                  <a:txBody>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1800" u="none" strike="noStrike" cap="none" dirty="0" smtClean="0"/>
                        <a:t>VENKATA</a:t>
                      </a:r>
                      <a:r>
                        <a:rPr lang="en-US" sz="1800" u="none" strike="noStrike" cap="none" baseline="0" dirty="0" smtClean="0"/>
                        <a:t> KARTHIKA K</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panose="020B0604020202020204"/>
                        <a:buNone/>
                      </a:pPr>
                      <a:r>
                        <a:rPr lang="en-US" sz="2000" u="none" strike="noStrike" cap="none" dirty="0" smtClean="0"/>
                        <a:t>18241A04U0</a:t>
                      </a:r>
                      <a:endParaRPr sz="20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panose="020B0604020202020204"/>
                        <a:buNone/>
                      </a:pPr>
                      <a:r>
                        <a:rPr lang="en-US" sz="2000" u="none" strike="noStrike" cap="none" dirty="0" smtClean="0"/>
                        <a:t>ECE</a:t>
                      </a:r>
                      <a:endParaRPr sz="2000" u="none" strike="noStrike" cap="none" dirty="0"/>
                    </a:p>
                  </a:txBody>
                  <a:tcPr marL="91450" marR="91450" marT="45725" marB="45725"/>
                </a:tc>
              </a:tr>
              <a:tr h="648225">
                <a:tc>
                  <a:txBody>
                    <a:bodyPr/>
                    <a:lstStyle/>
                    <a:p>
                      <a:pPr marL="0" marR="0" lvl="0" indent="0" algn="l" rtl="0">
                        <a:lnSpc>
                          <a:spcPct val="100000"/>
                        </a:lnSpc>
                        <a:spcBef>
                          <a:spcPts val="0"/>
                        </a:spcBef>
                        <a:spcAft>
                          <a:spcPts val="0"/>
                        </a:spcAft>
                        <a:buClr>
                          <a:srgbClr val="000000"/>
                        </a:buClr>
                        <a:buSzPts val="1350"/>
                        <a:buFont typeface="Arial" panose="020B0604020202020204"/>
                        <a:buNone/>
                      </a:pPr>
                      <a:r>
                        <a:rPr lang="en-US" sz="2000" u="none" strike="noStrike" cap="none" dirty="0"/>
                        <a:t>P PHANI SRIKAR REDDY</a:t>
                      </a:r>
                      <a:endParaRPr lang="en-US" sz="20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panose="020B0604020202020204"/>
                        <a:buNone/>
                      </a:pPr>
                      <a:r>
                        <a:rPr lang="en-US" sz="2000" u="none" strike="noStrike" cap="none" dirty="0"/>
                        <a:t>18241A04S0</a:t>
                      </a:r>
                      <a:endParaRPr lang="en-US" sz="20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panose="020B0604020202020204"/>
                        <a:buNone/>
                      </a:pPr>
                      <a:r>
                        <a:rPr lang="en-US" sz="2000" u="none" strike="noStrike" cap="none" dirty="0"/>
                        <a:t>ECE</a:t>
                      </a:r>
                      <a:endParaRPr lang="en-US" sz="2000" u="none" strike="noStrike" cap="none" dirty="0"/>
                    </a:p>
                  </a:txBody>
                  <a:tcPr marL="91450" marR="91450" marT="45725" marB="45725"/>
                </a:tc>
              </a:tr>
              <a:tr h="648225">
                <a:tc>
                  <a:txBody>
                    <a:bodyPr/>
                    <a:lstStyle/>
                    <a:p>
                      <a:pPr marL="0" marR="0" lvl="0" indent="0" algn="l" rtl="0">
                        <a:lnSpc>
                          <a:spcPct val="100000"/>
                        </a:lnSpc>
                        <a:spcBef>
                          <a:spcPts val="0"/>
                        </a:spcBef>
                        <a:spcAft>
                          <a:spcPts val="0"/>
                        </a:spcAft>
                        <a:buClr>
                          <a:srgbClr val="000000"/>
                        </a:buClr>
                        <a:buSzPts val="1350"/>
                        <a:buFont typeface="Arial" panose="020B0604020202020204"/>
                        <a:buNone/>
                      </a:pPr>
                      <a:r>
                        <a:rPr lang="en-US" sz="2000" u="none" strike="noStrike" cap="none" dirty="0"/>
                        <a:t>CHOWDARY SUNITHA</a:t>
                      </a:r>
                      <a:endParaRPr lang="en-US" sz="20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panose="020B0604020202020204"/>
                        <a:buNone/>
                      </a:pPr>
                      <a:r>
                        <a:rPr lang="en-US" sz="2000" u="none" strike="noStrike" cap="none" dirty="0"/>
                        <a:t>18241A04P7</a:t>
                      </a:r>
                      <a:endParaRPr lang="en-US" sz="20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panose="020B0604020202020204"/>
                        <a:buNone/>
                      </a:pPr>
                      <a:r>
                        <a:rPr lang="en-US" sz="2000" u="none" strike="noStrike" cap="none"/>
                        <a:t>ECE</a:t>
                      </a:r>
                      <a:endParaRPr lang="en-US" sz="2000" u="none" strike="noStrike" cap="none"/>
                    </a:p>
                  </a:txBody>
                  <a:tcPr marL="91450" marR="91450" marT="45725" marB="45725"/>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1" name="Google Shape;201;p26"/>
          <p:cNvPicPr preferRelativeResize="0"/>
          <p:nvPr/>
        </p:nvPicPr>
        <p:blipFill rotWithShape="1">
          <a:blip r:embed="rId1"/>
          <a:srcRect/>
          <a:stretch>
            <a:fillRect/>
          </a:stretch>
        </p:blipFill>
        <p:spPr>
          <a:xfrm>
            <a:off x="0" y="0"/>
            <a:ext cx="6857999" cy="9905999"/>
          </a:xfrm>
          <a:prstGeom prst="rect">
            <a:avLst/>
          </a:prstGeom>
          <a:noFill/>
          <a:ln>
            <a:noFill/>
          </a:ln>
        </p:spPr>
      </p:pic>
      <p:sp>
        <p:nvSpPr>
          <p:cNvPr id="2" name="Text Box 1"/>
          <p:cNvSpPr txBox="1"/>
          <p:nvPr/>
        </p:nvSpPr>
        <p:spPr>
          <a:xfrm>
            <a:off x="443865" y="1170940"/>
            <a:ext cx="6037580" cy="6247130"/>
          </a:xfrm>
          <a:prstGeom prst="rect">
            <a:avLst/>
          </a:prstGeom>
          <a:noFill/>
        </p:spPr>
        <p:txBody>
          <a:bodyPr wrap="square" rtlCol="0">
            <a:spAutoFit/>
          </a:bodyPr>
          <a:lstStyle/>
          <a:p>
            <a:r>
              <a:rPr lang="en-US" sz="2800" dirty="0" smtClean="0"/>
              <a:t>7.REFERENCE</a:t>
            </a:r>
            <a:endParaRPr lang="en-US" dirty="0"/>
          </a:p>
          <a:p>
            <a:pPr marL="285750" indent="-285750" algn="l">
              <a:lnSpc>
                <a:spcPct val="200000"/>
              </a:lnSpc>
              <a:buFont typeface="Wingdings" panose="05000000000000000000" charset="0"/>
              <a:buChar char="ü"/>
            </a:pPr>
            <a:r>
              <a:rPr lang="en-US" sz="1600" dirty="0"/>
              <a:t>Senior student guide: Y </a:t>
            </a:r>
            <a:r>
              <a:rPr lang="en-US" sz="1600" dirty="0" err="1"/>
              <a:t>Chethan</a:t>
            </a:r>
            <a:r>
              <a:rPr lang="en-US" sz="1600" dirty="0"/>
              <a:t> Reddy</a:t>
            </a:r>
            <a:endParaRPr lang="en-US" sz="1600" dirty="0"/>
          </a:p>
          <a:p>
            <a:pPr marL="342900" indent="-342900" algn="l">
              <a:lnSpc>
                <a:spcPct val="200000"/>
              </a:lnSpc>
              <a:buFont typeface="Wingdings" panose="05000000000000000000" charset="0"/>
              <a:buChar char="ü"/>
            </a:pPr>
            <a:r>
              <a:rPr lang="en-US" sz="1600" dirty="0"/>
              <a:t>Links: </a:t>
            </a:r>
            <a:endParaRPr lang="en-US" sz="1600" dirty="0"/>
          </a:p>
          <a:p>
            <a:pPr marL="285750" indent="-285750" algn="l">
              <a:lnSpc>
                <a:spcPct val="200000"/>
              </a:lnSpc>
              <a:buFont typeface="Arial" panose="020B0604020202020204" pitchFamily="34" charset="0"/>
              <a:buChar char="•"/>
            </a:pPr>
            <a:r>
              <a:rPr lang="en-US" sz="1600" dirty="0"/>
              <a:t>https://www.youtube.com/watch?v=VMP1oQOxfM0&amp;feature=youtu.be</a:t>
            </a:r>
            <a:endParaRPr lang="en-US" sz="1600" dirty="0"/>
          </a:p>
          <a:p>
            <a:pPr marL="285750" indent="-285750" algn="l">
              <a:lnSpc>
                <a:spcPct val="200000"/>
              </a:lnSpc>
              <a:buFont typeface="Arial" panose="020B0604020202020204" pitchFamily="34" charset="0"/>
              <a:buChar char="•"/>
            </a:pPr>
            <a:r>
              <a:rPr lang="en-US" sz="1600" dirty="0"/>
              <a:t>https://www.youtube.com/watch?v=Md__lI9H7g8&amp;feature=youtu.be</a:t>
            </a:r>
            <a:endParaRPr lang="en-US" sz="1600" dirty="0"/>
          </a:p>
          <a:p>
            <a:pPr marL="285750" indent="-285750" algn="l">
              <a:lnSpc>
                <a:spcPct val="200000"/>
              </a:lnSpc>
              <a:buFont typeface="Arial" panose="020B0604020202020204" pitchFamily="34" charset="0"/>
              <a:buChar char="•"/>
            </a:pPr>
            <a:r>
              <a:rPr lang="en-US" sz="1600" dirty="0"/>
              <a:t>https://www.youtube.com/watch?v=Xt6SqWuMSA8&amp;feature=youtu.be</a:t>
            </a:r>
            <a:endParaRPr lang="en-US" sz="1600" dirty="0"/>
          </a:p>
          <a:p>
            <a:pPr marL="285750" indent="-285750" algn="l">
              <a:lnSpc>
                <a:spcPct val="200000"/>
              </a:lnSpc>
              <a:buFont typeface="Arial" panose="020B0604020202020204" pitchFamily="34" charset="0"/>
              <a:buChar char="•"/>
            </a:pPr>
            <a:r>
              <a:rPr lang="en-US" sz="1600" dirty="0"/>
              <a:t>https://iotbytes.wordpress.com/sqlite-db-on-raspberry-pi/</a:t>
            </a:r>
            <a:endParaRPr lang="en-US" sz="1600" dirty="0"/>
          </a:p>
          <a:p>
            <a:pPr marL="285750" indent="-285750" algn="l">
              <a:lnSpc>
                <a:spcPct val="200000"/>
              </a:lnSpc>
              <a:buFont typeface="Arial" panose="020B0604020202020204" pitchFamily="34" charset="0"/>
              <a:buChar char="•"/>
            </a:pPr>
            <a:endParaRPr lang="en-US" dirty="0"/>
          </a:p>
          <a:p>
            <a:pPr marL="285750" indent="-285750" algn="ctr">
              <a:lnSpc>
                <a:spcPct val="200000"/>
              </a:lnSpc>
              <a:buFont typeface="Arial" panose="020B0604020202020204" pitchFamily="34" charset="0"/>
              <a:buChar char="•"/>
            </a:pPr>
            <a:endParaRPr lang="en-US" dirty="0"/>
          </a:p>
          <a:p>
            <a:pPr marL="285750" indent="-285750" algn="ctr">
              <a:lnSpc>
                <a:spcPct val="200000"/>
              </a:lnSpc>
              <a:buFont typeface="Arial" panose="020B0604020202020204" pitchFamily="34" charset="0"/>
              <a:buChar char="•"/>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1" name="Google Shape;201;p26"/>
          <p:cNvPicPr preferRelativeResize="0"/>
          <p:nvPr/>
        </p:nvPicPr>
        <p:blipFill rotWithShape="1">
          <a:blip r:embed="rId1"/>
          <a:srcRect/>
          <a:stretch>
            <a:fillRect/>
          </a:stretch>
        </p:blipFill>
        <p:spPr>
          <a:xfrm>
            <a:off x="0" y="0"/>
            <a:ext cx="6857999" cy="9905999"/>
          </a:xfrm>
          <a:prstGeom prst="rect">
            <a:avLst/>
          </a:prstGeom>
          <a:noFill/>
          <a:ln>
            <a:noFill/>
          </a:ln>
        </p:spPr>
      </p:pic>
      <p:sp>
        <p:nvSpPr>
          <p:cNvPr id="2" name="Text Box 1"/>
          <p:cNvSpPr txBox="1"/>
          <p:nvPr/>
        </p:nvSpPr>
        <p:spPr>
          <a:xfrm>
            <a:off x="600075" y="647700"/>
            <a:ext cx="5657850" cy="7662545"/>
          </a:xfrm>
          <a:prstGeom prst="rect">
            <a:avLst/>
          </a:prstGeom>
          <a:noFill/>
        </p:spPr>
        <p:txBody>
          <a:bodyPr wrap="square" rtlCol="0">
            <a:spAutoFit/>
          </a:bodyPr>
          <a:lstStyle/>
          <a:p>
            <a:r>
              <a:rPr lang="en-US" sz="3200" b="1" dirty="0" smtClean="0">
                <a:latin typeface="Calibri" panose="020F0502020204030204" pitchFamily="34" charset="0"/>
                <a:cs typeface="Calibri" panose="020F0502020204030204" pitchFamily="34" charset="0"/>
              </a:rPr>
              <a:t>8.GLOSSARY</a:t>
            </a:r>
            <a:endParaRPr lang="en-US" sz="3200" b="1" dirty="0">
              <a:latin typeface="Calibri" panose="020F0502020204030204" pitchFamily="34" charset="0"/>
              <a:cs typeface="Calibri" panose="020F0502020204030204" pitchFamily="34" charset="0"/>
            </a:endParaRPr>
          </a:p>
          <a:p>
            <a:endParaRPr lang="en-US" sz="2800" dirty="0"/>
          </a:p>
          <a:p>
            <a:pPr marL="285750" indent="-285750">
              <a:lnSpc>
                <a:spcPct val="150000"/>
              </a:lnSpc>
              <a:buFont typeface="Arial" panose="020B0604020202020204" pitchFamily="34" charset="0"/>
              <a:buChar char="•"/>
            </a:pPr>
            <a:r>
              <a:rPr lang="en-US" sz="1600" b="1" dirty="0" err="1"/>
              <a:t>Tkinter</a:t>
            </a:r>
            <a:r>
              <a:rPr lang="en-US" sz="1600" b="1" dirty="0"/>
              <a:t>:</a:t>
            </a:r>
            <a:r>
              <a:rPr lang="en-SG" sz="1600" dirty="0" err="1">
                <a:sym typeface="Arial" panose="020B0604020202020204"/>
              </a:rPr>
              <a:t>Tkinter</a:t>
            </a:r>
            <a:r>
              <a:rPr lang="en-SG" sz="1600" dirty="0">
                <a:sym typeface="Arial" panose="020B0604020202020204"/>
              </a:rPr>
              <a:t> is a standard GUI library for </a:t>
            </a:r>
            <a:r>
              <a:rPr lang="en-SG" sz="1600" dirty="0" err="1">
                <a:sym typeface="Arial" panose="020B0604020202020204"/>
              </a:rPr>
              <a:t>python.Python</a:t>
            </a:r>
            <a:r>
              <a:rPr lang="en-SG" sz="1600" dirty="0">
                <a:sym typeface="Arial" panose="020B0604020202020204"/>
              </a:rPr>
              <a:t> combined with </a:t>
            </a:r>
            <a:r>
              <a:rPr lang="en-SG" sz="1600" dirty="0" err="1">
                <a:sym typeface="Arial" panose="020B0604020202020204"/>
              </a:rPr>
              <a:t>Tkinter</a:t>
            </a:r>
            <a:r>
              <a:rPr lang="en-SG" sz="1600" dirty="0">
                <a:sym typeface="Arial" panose="020B0604020202020204"/>
              </a:rPr>
              <a:t> provides a fast and easy way to create GUI applications. We typed code in python using </a:t>
            </a:r>
            <a:r>
              <a:rPr lang="en-SG" sz="1600" dirty="0" err="1">
                <a:sym typeface="Arial" panose="020B0604020202020204"/>
              </a:rPr>
              <a:t>Tkinter</a:t>
            </a:r>
            <a:r>
              <a:rPr lang="en-SG" sz="1600" dirty="0">
                <a:sym typeface="Arial" panose="020B0604020202020204"/>
              </a:rPr>
              <a:t>.</a:t>
            </a:r>
            <a:endParaRPr lang="en-SG" sz="1600" dirty="0">
              <a:sym typeface="Arial" panose="020B0604020202020204"/>
            </a:endParaRPr>
          </a:p>
          <a:p>
            <a:pPr marL="285750" indent="-285750">
              <a:lnSpc>
                <a:spcPct val="150000"/>
              </a:lnSpc>
              <a:buFont typeface="Arial" panose="020B0604020202020204" pitchFamily="34" charset="0"/>
              <a:buChar char="•"/>
            </a:pPr>
            <a:endParaRPr sz="1600" dirty="0">
              <a:latin typeface="Arial" panose="020B0604020202020204"/>
              <a:ea typeface="Arial" panose="020B0604020202020204"/>
              <a:cs typeface="Arial" panose="020B0604020202020204"/>
              <a:sym typeface="Arial" panose="020B0604020202020204"/>
            </a:endParaRPr>
          </a:p>
          <a:p>
            <a:pPr marL="285750" indent="-285750">
              <a:lnSpc>
                <a:spcPct val="150000"/>
              </a:lnSpc>
              <a:buFont typeface="Arial" panose="020B0604020202020204" pitchFamily="34" charset="0"/>
              <a:buChar char="•"/>
            </a:pPr>
            <a:r>
              <a:rPr lang="en-US" sz="1600" b="1" dirty="0"/>
              <a:t>GUI(Graphical User Interface):</a:t>
            </a:r>
            <a:r>
              <a:rPr lang="en-US" sz="1600" dirty="0"/>
              <a:t>The graphical user interface (GUI) is a form of user interface that allows users to interact with electronic devices through graphical icons and visual indicators such as secondary notation, instead of text-based user interfaces, typed command labels or text navigation.</a:t>
            </a:r>
            <a:endParaRPr lang="en-US" sz="1600" dirty="0"/>
          </a:p>
          <a:p>
            <a:pPr marL="285750" indent="-285750">
              <a:lnSpc>
                <a:spcPct val="150000"/>
              </a:lnSpc>
              <a:buFont typeface="Arial" panose="020B0604020202020204" pitchFamily="34" charset="0"/>
              <a:buChar char="•"/>
            </a:pPr>
            <a:endParaRPr lang="en-US" sz="1600" dirty="0"/>
          </a:p>
          <a:p>
            <a:pPr marL="285750" indent="-285750">
              <a:lnSpc>
                <a:spcPct val="150000"/>
              </a:lnSpc>
              <a:buFont typeface="Arial" panose="020B0604020202020204" pitchFamily="34" charset="0"/>
              <a:buChar char="•"/>
            </a:pPr>
            <a:r>
              <a:rPr lang="en-US" sz="1600" b="1" dirty="0"/>
              <a:t>SQLite Database:</a:t>
            </a:r>
            <a:r>
              <a:rPr lang="en-SG" sz="1600" dirty="0">
                <a:sym typeface="Arial" panose="020B0604020202020204"/>
              </a:rPr>
              <a:t>SQLite is an in-process library that implements a small, </a:t>
            </a:r>
            <a:r>
              <a:rPr lang="en-SG" sz="1600" dirty="0" err="1">
                <a:sym typeface="Arial" panose="020B0604020202020204"/>
              </a:rPr>
              <a:t>fast,self</a:t>
            </a:r>
            <a:r>
              <a:rPr lang="en-SG" sz="1600" dirty="0">
                <a:sym typeface="Arial" panose="020B0604020202020204"/>
              </a:rPr>
              <a:t>- </a:t>
            </a:r>
            <a:r>
              <a:rPr lang="en-SG" sz="1600" dirty="0" err="1">
                <a:sym typeface="Arial" panose="020B0604020202020204"/>
              </a:rPr>
              <a:t>contained,high</a:t>
            </a:r>
            <a:r>
              <a:rPr lang="en-SG" sz="1600" dirty="0">
                <a:sym typeface="Arial" panose="020B0604020202020204"/>
              </a:rPr>
              <a:t> </a:t>
            </a:r>
            <a:r>
              <a:rPr lang="en-SG" sz="1600" dirty="0" err="1">
                <a:sym typeface="Arial" panose="020B0604020202020204"/>
              </a:rPr>
              <a:t>reability</a:t>
            </a:r>
            <a:r>
              <a:rPr lang="en-SG" sz="1600" dirty="0">
                <a:sym typeface="Arial" panose="020B0604020202020204"/>
              </a:rPr>
              <a:t>, full featured SQL database </a:t>
            </a:r>
            <a:r>
              <a:rPr lang="en-SG" sz="1600" dirty="0" err="1">
                <a:sym typeface="Arial" panose="020B0604020202020204"/>
              </a:rPr>
              <a:t>engine.It</a:t>
            </a:r>
            <a:r>
              <a:rPr lang="en-SG" sz="1600" dirty="0">
                <a:sym typeface="Arial" panose="020B0604020202020204"/>
              </a:rPr>
              <a:t> is free for both private and commercial purposes.</a:t>
            </a:r>
            <a:endParaRPr sz="1600" dirty="0">
              <a:latin typeface="Arial" panose="020B0604020202020204"/>
              <a:ea typeface="Arial" panose="020B0604020202020204"/>
              <a:cs typeface="Arial" panose="020B0604020202020204"/>
              <a:sym typeface="Arial" panose="020B0604020202020204"/>
            </a:endParaRPr>
          </a:p>
          <a:p>
            <a:pPr marL="285750" indent="-285750">
              <a:lnSpc>
                <a:spcPct val="150000"/>
              </a:lnSpc>
              <a:buFont typeface="Arial" panose="020B0604020202020204" pitchFamily="34" charset="0"/>
              <a:buChar char="•"/>
            </a:pPr>
            <a:endParaRPr lang="en-US" sz="1600" dirty="0"/>
          </a:p>
          <a:p>
            <a:pPr marL="0" indent="0">
              <a:lnSpc>
                <a:spcPct val="150000"/>
              </a:lnSpc>
              <a:buFont typeface="Arial" panose="020B0604020202020204" pitchFamily="34" charset="0"/>
              <a:buNone/>
            </a:pPr>
            <a:endParaRPr lang="en-US" sz="1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1" name="Google Shape;201;p26"/>
          <p:cNvPicPr preferRelativeResize="0"/>
          <p:nvPr/>
        </p:nvPicPr>
        <p:blipFill rotWithShape="1">
          <a:blip r:embed="rId1"/>
          <a:srcRect/>
          <a:stretch>
            <a:fillRect/>
          </a:stretch>
        </p:blipFill>
        <p:spPr>
          <a:xfrm>
            <a:off x="0" y="0"/>
            <a:ext cx="6857999" cy="9905999"/>
          </a:xfrm>
          <a:prstGeom prst="rect">
            <a:avLst/>
          </a:prstGeom>
          <a:noFill/>
          <a:ln>
            <a:noFill/>
          </a:ln>
        </p:spPr>
      </p:pic>
      <p:sp>
        <p:nvSpPr>
          <p:cNvPr id="3" name="Text Box 2"/>
          <p:cNvSpPr txBox="1"/>
          <p:nvPr/>
        </p:nvSpPr>
        <p:spPr>
          <a:xfrm>
            <a:off x="368300" y="868045"/>
            <a:ext cx="6082665" cy="4523105"/>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lang="en-US" sz="1600" b="1">
                <a:sym typeface="+mn-ea"/>
              </a:rPr>
              <a:t>Raspberry Pi:</a:t>
            </a:r>
            <a:r>
              <a:rPr lang="en-US" sz="1600">
                <a:sym typeface="+mn-ea"/>
              </a:rPr>
              <a:t>The Raspberry Pi is a low cost, credit-card sized computer that plugs into a computer monitor or TV, and uses a standard keyboard and mouse. It is a capable little device that enables people of all ages to explore computing, and to learn how to program in languages like Scratch and Python.</a:t>
            </a:r>
            <a:endParaRPr lang="en-US" sz="1600"/>
          </a:p>
          <a:p>
            <a:pPr marL="285750" indent="-285750">
              <a:lnSpc>
                <a:spcPct val="150000"/>
              </a:lnSpc>
              <a:buFont typeface="Arial" panose="020B0604020202020204" pitchFamily="34" charset="0"/>
              <a:buChar char="•"/>
            </a:pPr>
            <a:endParaRPr lang="en-US" sz="1600"/>
          </a:p>
          <a:p>
            <a:pPr marL="285750" indent="-285750">
              <a:lnSpc>
                <a:spcPct val="150000"/>
              </a:lnSpc>
              <a:buFont typeface="Arial" panose="020B0604020202020204" pitchFamily="34" charset="0"/>
              <a:buChar char="•"/>
            </a:pPr>
            <a:r>
              <a:rPr lang="en-US" sz="1600" b="1">
                <a:sym typeface="+mn-ea"/>
              </a:rPr>
              <a:t>eSpeak</a:t>
            </a:r>
            <a:r>
              <a:rPr lang="en-US" sz="1600">
                <a:sym typeface="+mn-ea"/>
              </a:rPr>
              <a:t>:Text To Speech Tool For Linux. eSpeak: Text To Speech Tool For Linux. eSpeak is a command line tool for Linux that converts text to speech. This is a compact speech synthesizer that provides support to English and many other languages.</a:t>
            </a:r>
            <a:endParaRPr lang="en-US" sz="16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15"/>
          <p:cNvPicPr preferRelativeResize="0"/>
          <p:nvPr/>
        </p:nvPicPr>
        <p:blipFill rotWithShape="1">
          <a:blip r:embed="rId1"/>
          <a:srcRect/>
          <a:stretch>
            <a:fillRect/>
          </a:stretch>
        </p:blipFill>
        <p:spPr>
          <a:xfrm>
            <a:off x="-39464" y="17154"/>
            <a:ext cx="6858000" cy="9906000"/>
          </a:xfrm>
          <a:prstGeom prst="rect">
            <a:avLst/>
          </a:prstGeom>
          <a:noFill/>
          <a:ln>
            <a:noFill/>
          </a:ln>
        </p:spPr>
      </p:pic>
      <p:sp>
        <p:nvSpPr>
          <p:cNvPr id="113" name="Google Shape;113;p15"/>
          <p:cNvSpPr/>
          <p:nvPr/>
        </p:nvSpPr>
        <p:spPr>
          <a:xfrm>
            <a:off x="2376811" y="8045850"/>
            <a:ext cx="2025450"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SG" sz="1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Dr.B.R.K.Reddy</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400"/>
              <a:buFont typeface="Arial" panose="020B0604020202020204"/>
              <a:buNone/>
            </a:pPr>
            <a:r>
              <a:rPr lang="en-SG" sz="1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Program Coordinator</a:t>
            </a:r>
            <a:endParaRPr sz="1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4" name="Google Shape;114;p15"/>
          <p:cNvSpPr/>
          <p:nvPr/>
        </p:nvSpPr>
        <p:spPr>
          <a:xfrm>
            <a:off x="3796208" y="7990404"/>
            <a:ext cx="3429000"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SG" sz="1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Dr.Ramamurthy</a:t>
            </a:r>
            <a:r>
              <a:rPr lang="en-SG" sz="1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Suri</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400"/>
              <a:buFont typeface="Arial" panose="020B0604020202020204"/>
              <a:buNone/>
            </a:pPr>
            <a:r>
              <a:rPr lang="en-SG" sz="1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Associate </a:t>
            </a:r>
            <a:r>
              <a:rPr lang="en-SG" sz="1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Dean,AAC</a:t>
            </a:r>
            <a:endParaRPr sz="1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5" name="Google Shape;115;p15"/>
          <p:cNvSpPr/>
          <p:nvPr/>
        </p:nvSpPr>
        <p:spPr>
          <a:xfrm>
            <a:off x="551767" y="7707296"/>
            <a:ext cx="1154483"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SG" sz="1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Dr/Ms./Mr</a:t>
            </a:r>
            <a:r>
              <a:rPr lang="en-SG" sz="16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6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16" name="Google Shape;116;p15"/>
          <p:cNvPicPr preferRelativeResize="0"/>
          <p:nvPr/>
        </p:nvPicPr>
        <p:blipFill rotWithShape="1">
          <a:blip r:embed="rId2"/>
          <a:srcRect/>
          <a:stretch>
            <a:fillRect/>
          </a:stretch>
        </p:blipFill>
        <p:spPr>
          <a:xfrm>
            <a:off x="503296" y="9033086"/>
            <a:ext cx="1505843" cy="6097"/>
          </a:xfrm>
          <a:prstGeom prst="rect">
            <a:avLst/>
          </a:prstGeom>
          <a:noFill/>
          <a:ln>
            <a:noFill/>
          </a:ln>
        </p:spPr>
      </p:pic>
      <p:sp>
        <p:nvSpPr>
          <p:cNvPr id="117" name="Google Shape;117;p15"/>
          <p:cNvSpPr/>
          <p:nvPr/>
        </p:nvSpPr>
        <p:spPr>
          <a:xfrm>
            <a:off x="310324" y="8451503"/>
            <a:ext cx="1637371"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SG" sz="1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Project Supervisor</a:t>
            </a:r>
            <a:endParaRPr sz="1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118" name="Google Shape;118;p15"/>
          <p:cNvGraphicFramePr/>
          <p:nvPr/>
        </p:nvGraphicFramePr>
        <p:xfrm>
          <a:off x="503296" y="819149"/>
          <a:ext cx="5766900" cy="2914653"/>
        </p:xfrm>
        <a:graphic>
          <a:graphicData uri="http://schemas.openxmlformats.org/drawingml/2006/table">
            <a:tbl>
              <a:tblPr firstRow="1" bandRow="1">
                <a:noFill/>
                <a:tableStyleId>{DE42B132-6BE6-461B-9118-4A6DDEBBD873}</a:tableStyleId>
              </a:tblPr>
              <a:tblGrid>
                <a:gridCol w="1922300"/>
                <a:gridCol w="1922300"/>
                <a:gridCol w="1922300"/>
              </a:tblGrid>
              <a:tr h="620277">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SG" sz="2000" u="none" strike="noStrike" cap="none" dirty="0"/>
                        <a:t>   </a:t>
                      </a:r>
                      <a:r>
                        <a:rPr lang="en-SG" sz="2000" u="none" strike="noStrike" cap="none" dirty="0" smtClean="0"/>
                        <a:t> </a:t>
                      </a:r>
                      <a:r>
                        <a:rPr lang="en-SG" sz="2000" u="none" strike="noStrike" cap="none" dirty="0"/>
                        <a:t>NAME</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SG" sz="2000" u="none" strike="noStrike" cap="none"/>
                        <a:t>ROLL N0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SG" sz="2000" u="none" strike="noStrike" cap="none"/>
                        <a:t>BRANCH</a:t>
                      </a:r>
                      <a:endParaRPr sz="1400" u="none" strike="noStrike" cap="none"/>
                    </a:p>
                  </a:txBody>
                  <a:tcPr marL="91450" marR="91450" marT="45725" marB="45725"/>
                </a:tc>
              </a:tr>
              <a:tr h="573594">
                <a:tc>
                  <a:txBody>
                    <a:bodyPr/>
                    <a:lstStyle/>
                    <a:p>
                      <a:pPr marL="0" marR="0" lvl="0" indent="0" algn="l" rtl="0">
                        <a:lnSpc>
                          <a:spcPct val="100000"/>
                        </a:lnSpc>
                        <a:spcBef>
                          <a:spcPts val="0"/>
                        </a:spcBef>
                        <a:spcAft>
                          <a:spcPts val="0"/>
                        </a:spcAft>
                        <a:buClr>
                          <a:srgbClr val="000000"/>
                        </a:buClr>
                        <a:buSzPts val="1350"/>
                        <a:buFont typeface="Arial" panose="020B0604020202020204"/>
                        <a:buNone/>
                      </a:pPr>
                      <a:r>
                        <a:rPr sz="2000" u="none" strike="noStrike" cap="none"/>
                        <a:t>K. Kavitha Kiran</a:t>
                      </a:r>
                      <a:endParaRPr sz="2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panose="020B0604020202020204"/>
                        <a:buNone/>
                      </a:pPr>
                      <a:r>
                        <a:rPr sz="2000" u="none" strike="noStrike" cap="none"/>
                        <a:t>18241A1225</a:t>
                      </a:r>
                      <a:endParaRPr sz="2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panose="020B0604020202020204"/>
                        <a:buNone/>
                      </a:pPr>
                      <a:r>
                        <a:rPr lang="en-US" sz="2000" u="none" strike="noStrike" cap="none"/>
                        <a:t>IT</a:t>
                      </a:r>
                      <a:endParaRPr lang="en-US" sz="2000" u="none" strike="noStrike" cap="none"/>
                    </a:p>
                  </a:txBody>
                  <a:tcPr marL="91450" marR="91450" marT="45725" marB="45725"/>
                </a:tc>
              </a:tr>
              <a:tr h="573594">
                <a:tc>
                  <a:txBody>
                    <a:bodyPr/>
                    <a:lstStyle/>
                    <a:p>
                      <a:pPr marL="0" marR="0" lvl="0" indent="0" algn="l" rtl="0">
                        <a:lnSpc>
                          <a:spcPct val="100000"/>
                        </a:lnSpc>
                        <a:spcBef>
                          <a:spcPts val="0"/>
                        </a:spcBef>
                        <a:spcAft>
                          <a:spcPts val="0"/>
                        </a:spcAft>
                        <a:buClr>
                          <a:srgbClr val="000000"/>
                        </a:buClr>
                        <a:buSzPts val="1350"/>
                        <a:buFont typeface="Arial" panose="020B0604020202020204"/>
                        <a:buNone/>
                      </a:pPr>
                      <a:r>
                        <a:rPr sz="2000" u="none" strike="noStrike" cap="none"/>
                        <a:t>D.Bala Yashwanth </a:t>
                      </a:r>
                      <a:endParaRPr sz="2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panose="020B0604020202020204"/>
                        <a:buNone/>
                      </a:pPr>
                      <a:r>
                        <a:rPr sz="2000" u="none" strike="noStrike" cap="none"/>
                        <a:t>18241A1276</a:t>
                      </a:r>
                      <a:endParaRPr sz="2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panose="020B0604020202020204"/>
                        <a:buNone/>
                      </a:pPr>
                      <a:r>
                        <a:rPr lang="en-US" sz="2000" u="none" strike="noStrike" cap="none"/>
                        <a:t>IT</a:t>
                      </a:r>
                      <a:endParaRPr lang="en-US" sz="2000" u="none" strike="noStrike" cap="none"/>
                    </a:p>
                  </a:txBody>
                  <a:tcPr marL="91450" marR="91450" marT="45725" marB="45725"/>
                </a:tc>
              </a:tr>
              <a:tr h="573594">
                <a:tc>
                  <a:txBody>
                    <a:bodyPr/>
                    <a:lstStyle/>
                    <a:p>
                      <a:pPr marL="0" marR="0" lvl="0" indent="0" algn="l" rtl="0">
                        <a:lnSpc>
                          <a:spcPct val="100000"/>
                        </a:lnSpc>
                        <a:spcBef>
                          <a:spcPts val="0"/>
                        </a:spcBef>
                        <a:spcAft>
                          <a:spcPts val="0"/>
                        </a:spcAft>
                        <a:buClr>
                          <a:srgbClr val="000000"/>
                        </a:buClr>
                        <a:buSzPts val="1350"/>
                        <a:buFont typeface="Arial" panose="020B0604020202020204"/>
                        <a:buNone/>
                      </a:pPr>
                      <a:r>
                        <a:rPr sz="2000" u="none" strike="noStrike" cap="none"/>
                        <a:t>Gayatri Devi </a:t>
                      </a:r>
                      <a:endParaRPr sz="2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panose="020B0604020202020204"/>
                        <a:buNone/>
                      </a:pPr>
                      <a:r>
                        <a:rPr sz="2000" u="none" strike="noStrike" cap="none"/>
                        <a:t>18241A1218</a:t>
                      </a:r>
                      <a:endParaRPr sz="2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panose="020B0604020202020204"/>
                        <a:buNone/>
                      </a:pPr>
                      <a:r>
                        <a:rPr lang="en-US" sz="2000" u="none" strike="noStrike" cap="none"/>
                        <a:t>IT</a:t>
                      </a:r>
                      <a:endParaRPr lang="en-US" sz="2000" u="none" strike="noStrike" cap="none"/>
                    </a:p>
                  </a:txBody>
                  <a:tcPr marL="91450" marR="91450" marT="45725" marB="45725"/>
                </a:tc>
              </a:tr>
              <a:tr h="573594">
                <a:tc>
                  <a:txBody>
                    <a:bodyPr/>
                    <a:lstStyle/>
                    <a:p>
                      <a:pPr marL="0" marR="0" lvl="0" indent="0" algn="l" rtl="0">
                        <a:lnSpc>
                          <a:spcPct val="100000"/>
                        </a:lnSpc>
                        <a:spcBef>
                          <a:spcPts val="0"/>
                        </a:spcBef>
                        <a:spcAft>
                          <a:spcPts val="0"/>
                        </a:spcAft>
                        <a:buClr>
                          <a:srgbClr val="000000"/>
                        </a:buClr>
                        <a:buSzPts val="1350"/>
                        <a:buFont typeface="Arial" panose="020B0604020202020204"/>
                        <a:buNone/>
                      </a:pPr>
                      <a:r>
                        <a:rPr sz="2000" u="none" strike="noStrike" cap="none"/>
                        <a:t>Akunuri Roshini</a:t>
                      </a:r>
                      <a:endParaRPr sz="2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panose="020B0604020202020204"/>
                        <a:buNone/>
                      </a:pPr>
                      <a:r>
                        <a:rPr sz="2000" u="none" strike="noStrike" cap="none"/>
                        <a:t>18241A1203</a:t>
                      </a:r>
                      <a:endParaRPr sz="2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panose="020B0604020202020204"/>
                        <a:buNone/>
                      </a:pPr>
                      <a:r>
                        <a:rPr lang="en-US" sz="2000" u="none" strike="noStrike" cap="none" dirty="0"/>
                        <a:t>IT</a:t>
                      </a:r>
                      <a:endParaRPr lang="en-US" sz="2000" u="none" strike="noStrike" cap="none" dirty="0"/>
                    </a:p>
                  </a:txBody>
                  <a:tcPr marL="91450" marR="91450" marT="45725" marB="45725"/>
                </a:tc>
              </a:tr>
            </a:tbl>
          </a:graphicData>
        </a:graphic>
      </p:graphicFrame>
      <p:sp>
        <p:nvSpPr>
          <p:cNvPr id="119" name="Google Shape;119;p15"/>
          <p:cNvSpPr/>
          <p:nvPr/>
        </p:nvSpPr>
        <p:spPr>
          <a:xfrm>
            <a:off x="1113174" y="4662377"/>
            <a:ext cx="6939643"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SG" sz="1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This work was not submitted or published earlier for any study</a:t>
            </a:r>
            <a:endParaRPr sz="1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6"/>
          <p:cNvSpPr txBox="1">
            <a:spLocks noGrp="1"/>
          </p:cNvSpPr>
          <p:nvPr>
            <p:ph type="ctrTitle"/>
          </p:nvPr>
        </p:nvSpPr>
        <p:spPr>
          <a:xfrm>
            <a:off x="514350" y="1621191"/>
            <a:ext cx="5829300" cy="3448756"/>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500"/>
              <a:buFont typeface="Calibri" panose="020F0502020204030204"/>
              <a:buNone/>
            </a:pPr>
          </a:p>
        </p:txBody>
      </p:sp>
      <p:sp>
        <p:nvSpPr>
          <p:cNvPr id="126" name="Google Shape;126;p16"/>
          <p:cNvSpPr txBox="1">
            <a:spLocks noGrp="1"/>
          </p:cNvSpPr>
          <p:nvPr>
            <p:ph type="subTitle" idx="1"/>
          </p:nvPr>
        </p:nvSpPr>
        <p:spPr>
          <a:xfrm>
            <a:off x="857250" y="5202944"/>
            <a:ext cx="5143500" cy="2391656"/>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1800"/>
              <a:buNone/>
            </a:pPr>
          </a:p>
        </p:txBody>
      </p:sp>
      <p:pic>
        <p:nvPicPr>
          <p:cNvPr id="127" name="Google Shape;127;p16"/>
          <p:cNvPicPr preferRelativeResize="0"/>
          <p:nvPr/>
        </p:nvPicPr>
        <p:blipFill rotWithShape="1">
          <a:blip r:embed="rId1"/>
          <a:srcRect/>
          <a:stretch>
            <a:fillRect/>
          </a:stretch>
        </p:blipFill>
        <p:spPr>
          <a:xfrm>
            <a:off x="0" y="0"/>
            <a:ext cx="6858000" cy="9906000"/>
          </a:xfrm>
          <a:prstGeom prst="rect">
            <a:avLst/>
          </a:prstGeom>
          <a:noFill/>
          <a:ln>
            <a:noFill/>
          </a:ln>
        </p:spPr>
      </p:pic>
      <p:pic>
        <p:nvPicPr>
          <p:cNvPr id="128" name="Google Shape;128;p16"/>
          <p:cNvPicPr preferRelativeResize="0"/>
          <p:nvPr/>
        </p:nvPicPr>
        <p:blipFill rotWithShape="1">
          <a:blip r:embed="rId2"/>
          <a:srcRect/>
          <a:stretch>
            <a:fillRect/>
          </a:stretch>
        </p:blipFill>
        <p:spPr>
          <a:xfrm>
            <a:off x="580030" y="1047218"/>
            <a:ext cx="1448801" cy="1204373"/>
          </a:xfrm>
          <a:prstGeom prst="rect">
            <a:avLst/>
          </a:prstGeom>
          <a:noFill/>
          <a:ln>
            <a:noFill/>
          </a:ln>
        </p:spPr>
      </p:pic>
      <p:pic>
        <p:nvPicPr>
          <p:cNvPr id="129" name="Google Shape;129;p16"/>
          <p:cNvPicPr preferRelativeResize="0"/>
          <p:nvPr/>
        </p:nvPicPr>
        <p:blipFill rotWithShape="1">
          <a:blip r:embed="rId3"/>
          <a:srcRect/>
          <a:stretch>
            <a:fillRect/>
          </a:stretch>
        </p:blipFill>
        <p:spPr>
          <a:xfrm>
            <a:off x="4443215" y="1126348"/>
            <a:ext cx="1887080" cy="1046112"/>
          </a:xfrm>
          <a:prstGeom prst="rect">
            <a:avLst/>
          </a:prstGeom>
          <a:noFill/>
          <a:ln>
            <a:noFill/>
          </a:ln>
        </p:spPr>
      </p:pic>
      <p:sp>
        <p:nvSpPr>
          <p:cNvPr id="130" name="Google Shape;130;p16"/>
          <p:cNvSpPr txBox="1"/>
          <p:nvPr/>
        </p:nvSpPr>
        <p:spPr>
          <a:xfrm>
            <a:off x="1173223" y="2384588"/>
            <a:ext cx="4511553"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SG" sz="2800" b="1" i="0"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ACKNOWLEDGEMENTS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1" name="Google Shape;131;p16"/>
          <p:cNvSpPr txBox="1"/>
          <p:nvPr/>
        </p:nvSpPr>
        <p:spPr>
          <a:xfrm>
            <a:off x="514350" y="3121105"/>
            <a:ext cx="6191982" cy="532453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SG"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We express our deep sense of gratitude to our respected Director , Gokaraju Rangaraju Institute of Engineering and Technology for the valuable guidance and for permitting us to carry out this project.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Arial" panose="020B0604020202020204"/>
              <a:buNone/>
            </a:pPr>
            <a:r>
              <a:rPr lang="en-SG"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With immense pleasure, we record our deep sense of gratitude to our respected principal, for permitting us to carry out this project.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Arial" panose="020B0604020202020204"/>
              <a:buNone/>
            </a:pPr>
            <a:r>
              <a:rPr lang="en-SG"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We are thankful to Associate Dean ,Advance Academic Centre  for providing us appropriate ecosystem required for the project to complete.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Arial" panose="020B0604020202020204"/>
              <a:buNone/>
            </a:pPr>
            <a:r>
              <a:rPr lang="en-SG"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We are thankful to our project supervisor who spared valuable time for us and influence novel ideas to guide us. I am indebted to all the above without whom I would not have concluded the project.</a:t>
            </a: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17"/>
          <p:cNvPicPr preferRelativeResize="0"/>
          <p:nvPr/>
        </p:nvPicPr>
        <p:blipFill rotWithShape="1">
          <a:blip r:embed="rId1"/>
          <a:srcRect/>
          <a:stretch>
            <a:fillRect/>
          </a:stretch>
        </p:blipFill>
        <p:spPr>
          <a:xfrm>
            <a:off x="-102870" y="-46990"/>
            <a:ext cx="6929755" cy="9999345"/>
          </a:xfrm>
          <a:prstGeom prst="rect">
            <a:avLst/>
          </a:prstGeom>
          <a:noFill/>
          <a:ln>
            <a:noFill/>
          </a:ln>
        </p:spPr>
      </p:pic>
      <p:sp>
        <p:nvSpPr>
          <p:cNvPr id="138" name="Google Shape;138;p17"/>
          <p:cNvSpPr txBox="1">
            <a:spLocks noGrp="1"/>
          </p:cNvSpPr>
          <p:nvPr>
            <p:ph type="ctrTitle"/>
          </p:nvPr>
        </p:nvSpPr>
        <p:spPr>
          <a:xfrm>
            <a:off x="389255" y="557530"/>
            <a:ext cx="6437630" cy="8467725"/>
          </a:xfrm>
          <a:prstGeom prst="rect">
            <a:avLst/>
          </a:prstGeom>
          <a:noFill/>
          <a:ln>
            <a:noFill/>
          </a:ln>
        </p:spPr>
        <p:txBody>
          <a:bodyPr spcFirstLastPara="1" wrap="square" lIns="91425" tIns="45700" rIns="91425" bIns="45700" anchor="b" anchorCtr="0">
            <a:noAutofit/>
          </a:bodyPr>
          <a:lstStyle/>
          <a:p>
            <a:pPr marL="0" lvl="0" indent="0" algn="l" rtl="0">
              <a:lnSpc>
                <a:spcPct val="200000"/>
              </a:lnSpc>
              <a:spcBef>
                <a:spcPts val="0"/>
              </a:spcBef>
              <a:spcAft>
                <a:spcPts val="0"/>
              </a:spcAft>
              <a:buSzPts val="4500"/>
              <a:buNone/>
            </a:pPr>
            <a:r>
              <a:rPr lang="en-SG" sz="2600" b="1" dirty="0">
                <a:latin typeface="Arial" panose="020B0604020202020204"/>
                <a:ea typeface="Arial" panose="020B0604020202020204"/>
                <a:cs typeface="Arial" panose="020B0604020202020204"/>
                <a:sym typeface="Arial" panose="020B0604020202020204"/>
              </a:rPr>
              <a:t>TABLE OF CONTENTS</a:t>
            </a:r>
            <a:br>
              <a:rPr lang="en-SG" sz="2600" b="1" dirty="0">
                <a:latin typeface="Arial" panose="020B0604020202020204"/>
                <a:ea typeface="Arial" panose="020B0604020202020204"/>
                <a:cs typeface="Arial" panose="020B0604020202020204"/>
                <a:sym typeface="Arial" panose="020B0604020202020204"/>
              </a:rPr>
            </a:br>
            <a:r>
              <a:rPr lang="en-US" sz="1600" dirty="0" err="1">
                <a:latin typeface="Arial" panose="020B0604020202020204"/>
                <a:ea typeface="Arial" panose="020B0604020202020204"/>
                <a:cs typeface="Arial" panose="020B0604020202020204"/>
                <a:sym typeface="Arial" panose="020B0604020202020204"/>
              </a:rPr>
              <a:t>Authorisation</a:t>
            </a:r>
            <a:r>
              <a:rPr lang="en-US" sz="1600" dirty="0">
                <a:latin typeface="Arial" panose="020B0604020202020204"/>
                <a:ea typeface="Arial" panose="020B0604020202020204"/>
                <a:cs typeface="Arial" panose="020B0604020202020204"/>
                <a:sym typeface="Arial" panose="020B0604020202020204"/>
              </a:rPr>
              <a:t>                                                                             </a:t>
            </a:r>
            <a:r>
              <a:rPr lang="en-US" sz="1600" dirty="0" err="1">
                <a:latin typeface="Arial" panose="020B0604020202020204"/>
                <a:ea typeface="Arial" panose="020B0604020202020204"/>
                <a:cs typeface="Arial" panose="020B0604020202020204"/>
                <a:sym typeface="Arial" panose="020B0604020202020204"/>
              </a:rPr>
              <a:t>i</a:t>
            </a:r>
            <a:endParaRPr sz="2600" b="1" dirty="0">
              <a:latin typeface="Arial" panose="020B0604020202020204"/>
              <a:ea typeface="Arial" panose="020B0604020202020204"/>
              <a:cs typeface="Arial" panose="020B0604020202020204"/>
              <a:sym typeface="Arial" panose="020B0604020202020204"/>
            </a:endParaRPr>
          </a:p>
          <a:p>
            <a:pPr marL="0" lvl="0" indent="0" algn="l" rtl="0">
              <a:lnSpc>
                <a:spcPct val="200000"/>
              </a:lnSpc>
              <a:spcBef>
                <a:spcPts val="0"/>
              </a:spcBef>
              <a:spcAft>
                <a:spcPts val="0"/>
              </a:spcAft>
              <a:buSzPts val="4500"/>
              <a:buNone/>
            </a:pPr>
            <a:r>
              <a:rPr lang="en-SG" sz="1600" dirty="0" err="1">
                <a:latin typeface="Arial" panose="020B0604020202020204"/>
                <a:ea typeface="Arial" panose="020B0604020202020204"/>
                <a:cs typeface="Arial" panose="020B0604020202020204"/>
                <a:sym typeface="Arial" panose="020B0604020202020204"/>
              </a:rPr>
              <a:t>Acknowledgeme</a:t>
            </a:r>
            <a:r>
              <a:rPr lang="en-US" altLang="en-SG" sz="1600" dirty="0" err="1">
                <a:latin typeface="Arial" panose="020B0604020202020204"/>
                <a:ea typeface="Arial" panose="020B0604020202020204"/>
                <a:cs typeface="Arial" panose="020B0604020202020204"/>
                <a:sym typeface="Arial" panose="020B0604020202020204"/>
              </a:rPr>
              <a:t>nt</a:t>
            </a:r>
            <a:r>
              <a:rPr lang="en-SG" sz="1600" dirty="0">
                <a:latin typeface="Arial" panose="020B0604020202020204"/>
                <a:ea typeface="Arial" panose="020B0604020202020204"/>
                <a:cs typeface="Arial" panose="020B0604020202020204"/>
                <a:sym typeface="Arial" panose="020B0604020202020204"/>
              </a:rPr>
              <a:t>                                                                    </a:t>
            </a:r>
            <a:r>
              <a:rPr lang="en-US" altLang="en-SG" sz="1600" dirty="0">
                <a:latin typeface="Arial" panose="020B0604020202020204"/>
                <a:ea typeface="Arial" panose="020B0604020202020204"/>
                <a:cs typeface="Arial" panose="020B0604020202020204"/>
                <a:sym typeface="Arial" panose="020B0604020202020204"/>
              </a:rPr>
              <a:t>ii</a:t>
            </a:r>
            <a:br>
              <a:rPr lang="en-SG" sz="1600" dirty="0">
                <a:latin typeface="Arial" panose="020B0604020202020204"/>
                <a:ea typeface="Arial" panose="020B0604020202020204"/>
                <a:cs typeface="Arial" panose="020B0604020202020204"/>
                <a:sym typeface="Arial" panose="020B0604020202020204"/>
              </a:rPr>
            </a:br>
            <a:endParaRPr sz="1600" dirty="0">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SzPts val="4500"/>
              <a:buNone/>
            </a:pPr>
            <a:r>
              <a:rPr lang="en-SG" sz="1600" dirty="0">
                <a:latin typeface="Arial" panose="020B0604020202020204"/>
                <a:ea typeface="Arial" panose="020B0604020202020204"/>
                <a:cs typeface="Arial" panose="020B0604020202020204"/>
                <a:sym typeface="Arial" panose="020B0604020202020204"/>
              </a:rPr>
              <a:t>Executive summary/Abstract/synopsis                                    	ii</a:t>
            </a:r>
            <a:r>
              <a:rPr lang="en-US" altLang="en-SG" sz="1600" dirty="0" err="1">
                <a:latin typeface="Arial" panose="020B0604020202020204"/>
                <a:ea typeface="Arial" panose="020B0604020202020204"/>
                <a:cs typeface="Arial" panose="020B0604020202020204"/>
                <a:sym typeface="Arial" panose="020B0604020202020204"/>
              </a:rPr>
              <a:t>i</a:t>
            </a:r>
            <a:br>
              <a:rPr lang="en-SG" sz="1600" dirty="0">
                <a:latin typeface="Arial" panose="020B0604020202020204"/>
                <a:ea typeface="Arial" panose="020B0604020202020204"/>
                <a:cs typeface="Arial" panose="020B0604020202020204"/>
                <a:sym typeface="Arial" panose="020B0604020202020204"/>
              </a:rPr>
            </a:br>
            <a:endParaRPr sz="1600" dirty="0">
              <a:latin typeface="Arial" panose="020B0604020202020204"/>
              <a:ea typeface="Arial" panose="020B0604020202020204"/>
              <a:cs typeface="Arial" panose="020B0604020202020204"/>
              <a:sym typeface="Arial" panose="020B0604020202020204"/>
            </a:endParaRPr>
          </a:p>
          <a:p>
            <a:pPr marL="0" lvl="0" indent="0" algn="l" rtl="0">
              <a:lnSpc>
                <a:spcPct val="150000"/>
              </a:lnSpc>
              <a:spcBef>
                <a:spcPts val="1000"/>
              </a:spcBef>
              <a:spcAft>
                <a:spcPts val="0"/>
              </a:spcAft>
              <a:buSzPts val="4500"/>
              <a:buNone/>
            </a:pPr>
            <a:r>
              <a:rPr lang="en-SG" sz="1600" dirty="0">
                <a:latin typeface="Arial" panose="020B0604020202020204"/>
                <a:ea typeface="Arial" panose="020B0604020202020204"/>
                <a:cs typeface="Arial" panose="020B0604020202020204"/>
                <a:sym typeface="Arial" panose="020B0604020202020204"/>
              </a:rPr>
              <a:t>1. Introduction                                                                          </a:t>
            </a:r>
            <a:r>
              <a:rPr lang="en-US" altLang="en-SG" sz="1600" dirty="0">
                <a:latin typeface="Arial" panose="020B0604020202020204"/>
                <a:ea typeface="Arial" panose="020B0604020202020204"/>
                <a:cs typeface="Arial" panose="020B0604020202020204"/>
                <a:sym typeface="Arial" panose="020B0604020202020204"/>
              </a:rPr>
              <a:t>7</a:t>
            </a:r>
            <a:r>
              <a:rPr lang="en-SG" sz="1600" dirty="0">
                <a:latin typeface="Arial" panose="020B0604020202020204"/>
                <a:ea typeface="Arial" panose="020B0604020202020204"/>
                <a:cs typeface="Arial" panose="020B0604020202020204"/>
                <a:sym typeface="Arial" panose="020B0604020202020204"/>
              </a:rPr>
              <a:t>   </a:t>
            </a:r>
            <a:endParaRPr sz="1600" dirty="0">
              <a:latin typeface="Arial" panose="020B0604020202020204"/>
              <a:ea typeface="Arial" panose="020B0604020202020204"/>
              <a:cs typeface="Arial" panose="020B0604020202020204"/>
              <a:sym typeface="Arial" panose="020B0604020202020204"/>
            </a:endParaRPr>
          </a:p>
          <a:p>
            <a:pPr marL="1358900" lvl="0" indent="-533400" algn="l" rtl="0">
              <a:lnSpc>
                <a:spcPct val="150000"/>
              </a:lnSpc>
              <a:spcBef>
                <a:spcPts val="0"/>
              </a:spcBef>
              <a:spcAft>
                <a:spcPts val="0"/>
              </a:spcAft>
              <a:buSzPts val="4500"/>
              <a:buNone/>
            </a:pPr>
            <a:r>
              <a:rPr lang="en-SG" sz="1600" dirty="0">
                <a:latin typeface="Arial" panose="020B0604020202020204"/>
                <a:ea typeface="Arial" panose="020B0604020202020204"/>
                <a:cs typeface="Arial" panose="020B0604020202020204"/>
                <a:sym typeface="Arial" panose="020B0604020202020204"/>
              </a:rPr>
              <a:t>1.1</a:t>
            </a:r>
            <a:r>
              <a:rPr lang="en-SG" sz="700" dirty="0">
                <a:latin typeface="Arial" panose="020B0604020202020204"/>
                <a:ea typeface="Arial" panose="020B0604020202020204"/>
                <a:cs typeface="Arial" panose="020B0604020202020204"/>
                <a:sym typeface="Arial" panose="020B0604020202020204"/>
              </a:rPr>
              <a:t>               </a:t>
            </a:r>
            <a:r>
              <a:rPr lang="en-SG" sz="1600" dirty="0">
                <a:latin typeface="Arial" panose="020B0604020202020204"/>
                <a:ea typeface="Arial" panose="020B0604020202020204"/>
                <a:cs typeface="Arial" panose="020B0604020202020204"/>
                <a:sym typeface="Arial" panose="020B0604020202020204"/>
              </a:rPr>
              <a:t>Purpose, scope and limitations                      </a:t>
            </a:r>
            <a:r>
              <a:rPr lang="en-US" altLang="en-SG" sz="1600" dirty="0">
                <a:latin typeface="Arial" panose="020B0604020202020204"/>
                <a:ea typeface="Arial" panose="020B0604020202020204"/>
                <a:cs typeface="Arial" panose="020B0604020202020204"/>
                <a:sym typeface="Arial" panose="020B0604020202020204"/>
              </a:rPr>
              <a:t>7</a:t>
            </a:r>
            <a:endParaRPr sz="1600" dirty="0">
              <a:latin typeface="Arial" panose="020B0604020202020204"/>
              <a:ea typeface="Arial" panose="020B0604020202020204"/>
              <a:cs typeface="Arial" panose="020B0604020202020204"/>
              <a:sym typeface="Arial" panose="020B0604020202020204"/>
            </a:endParaRPr>
          </a:p>
          <a:p>
            <a:pPr marL="1358900" lvl="0" indent="-533400" algn="l" rtl="0">
              <a:lnSpc>
                <a:spcPct val="150000"/>
              </a:lnSpc>
              <a:spcBef>
                <a:spcPts val="0"/>
              </a:spcBef>
              <a:spcAft>
                <a:spcPts val="0"/>
              </a:spcAft>
              <a:buSzPts val="4500"/>
              <a:buNone/>
            </a:pPr>
            <a:r>
              <a:rPr lang="en-SG" sz="1600" dirty="0">
                <a:latin typeface="Arial" panose="020B0604020202020204"/>
                <a:ea typeface="Arial" panose="020B0604020202020204"/>
                <a:cs typeface="Arial" panose="020B0604020202020204"/>
                <a:sym typeface="Arial" panose="020B0604020202020204"/>
              </a:rPr>
              <a:t>1.2</a:t>
            </a:r>
            <a:r>
              <a:rPr lang="en-SG" sz="700" dirty="0">
                <a:latin typeface="Arial" panose="020B0604020202020204"/>
                <a:ea typeface="Arial" panose="020B0604020202020204"/>
                <a:cs typeface="Arial" panose="020B0604020202020204"/>
                <a:sym typeface="Arial" panose="020B0604020202020204"/>
              </a:rPr>
              <a:t>               </a:t>
            </a:r>
            <a:r>
              <a:rPr lang="en-SG" sz="1600" dirty="0">
                <a:latin typeface="Arial" panose="020B0604020202020204"/>
                <a:ea typeface="Arial" panose="020B0604020202020204"/>
                <a:cs typeface="Arial" panose="020B0604020202020204"/>
                <a:sym typeface="Arial" panose="020B0604020202020204"/>
              </a:rPr>
              <a:t>Scope of study                                               </a:t>
            </a:r>
            <a:r>
              <a:rPr lang="en-US" altLang="en-SG" sz="1600" dirty="0">
                <a:latin typeface="Arial" panose="020B0604020202020204"/>
                <a:ea typeface="Arial" panose="020B0604020202020204"/>
                <a:cs typeface="Arial" panose="020B0604020202020204"/>
                <a:sym typeface="Arial" panose="020B0604020202020204"/>
              </a:rPr>
              <a:t>8</a:t>
            </a:r>
            <a:br>
              <a:rPr lang="en-SG" sz="1600" dirty="0">
                <a:latin typeface="Arial" panose="020B0604020202020204"/>
                <a:ea typeface="Arial" panose="020B0604020202020204"/>
                <a:cs typeface="Arial" panose="020B0604020202020204"/>
                <a:sym typeface="Arial" panose="020B0604020202020204"/>
              </a:rPr>
            </a:br>
            <a:endParaRPr sz="1600" dirty="0">
              <a:latin typeface="Arial" panose="020B0604020202020204"/>
              <a:ea typeface="Arial" panose="020B0604020202020204"/>
              <a:cs typeface="Arial" panose="020B0604020202020204"/>
              <a:sym typeface="Arial" panose="020B0604020202020204"/>
            </a:endParaRPr>
          </a:p>
          <a:p>
            <a:pPr marL="0" lvl="0" indent="0" algn="l" rtl="0">
              <a:lnSpc>
                <a:spcPct val="150000"/>
              </a:lnSpc>
              <a:spcBef>
                <a:spcPts val="0"/>
              </a:spcBef>
              <a:spcAft>
                <a:spcPts val="0"/>
              </a:spcAft>
              <a:buSzPts val="4500"/>
              <a:buNone/>
            </a:pPr>
            <a:r>
              <a:rPr lang="en-SG" sz="1600" dirty="0">
                <a:latin typeface="Arial" panose="020B0604020202020204"/>
                <a:ea typeface="Arial" panose="020B0604020202020204"/>
                <a:cs typeface="Arial" panose="020B0604020202020204"/>
                <a:sym typeface="Arial" panose="020B0604020202020204"/>
              </a:rPr>
              <a:t>2. System Analysis                                                                  </a:t>
            </a:r>
            <a:r>
              <a:rPr lang="en-US" altLang="en-SG" sz="1600" dirty="0">
                <a:latin typeface="Arial" panose="020B0604020202020204"/>
                <a:ea typeface="Arial" panose="020B0604020202020204"/>
                <a:cs typeface="Arial" panose="020B0604020202020204"/>
                <a:sym typeface="Arial" panose="020B0604020202020204"/>
              </a:rPr>
              <a:t>9</a:t>
            </a:r>
            <a:r>
              <a:rPr lang="en-SG" sz="1600" dirty="0" smtClean="0">
                <a:latin typeface="Arial" panose="020B0604020202020204"/>
                <a:ea typeface="Arial" panose="020B0604020202020204"/>
                <a:cs typeface="Arial" panose="020B0604020202020204"/>
                <a:sym typeface="Arial" panose="020B0604020202020204"/>
              </a:rPr>
              <a:t>                                                      </a:t>
            </a:r>
            <a:endParaRPr sz="1600" dirty="0">
              <a:latin typeface="Arial" panose="020B0604020202020204"/>
              <a:ea typeface="Arial" panose="020B0604020202020204"/>
              <a:cs typeface="Arial" panose="020B0604020202020204"/>
              <a:sym typeface="Arial" panose="020B0604020202020204"/>
            </a:endParaRPr>
          </a:p>
          <a:p>
            <a:pPr marL="1358900" lvl="0" indent="-533400" algn="l" rtl="0">
              <a:lnSpc>
                <a:spcPct val="150000"/>
              </a:lnSpc>
              <a:spcBef>
                <a:spcPts val="0"/>
              </a:spcBef>
              <a:spcAft>
                <a:spcPts val="0"/>
              </a:spcAft>
              <a:buSzPts val="4500"/>
              <a:buNone/>
            </a:pPr>
            <a:r>
              <a:rPr lang="en-SG" sz="1600" dirty="0">
                <a:latin typeface="Arial" panose="020B0604020202020204"/>
                <a:ea typeface="Arial" panose="020B0604020202020204"/>
                <a:cs typeface="Arial" panose="020B0604020202020204"/>
                <a:sym typeface="Arial" panose="020B0604020202020204"/>
              </a:rPr>
              <a:t>2.1</a:t>
            </a:r>
            <a:r>
              <a:rPr lang="en-SG" sz="700" dirty="0">
                <a:latin typeface="Arial" panose="020B0604020202020204"/>
                <a:ea typeface="Arial" panose="020B0604020202020204"/>
                <a:cs typeface="Arial" panose="020B0604020202020204"/>
                <a:sym typeface="Arial" panose="020B0604020202020204"/>
              </a:rPr>
              <a:t>               </a:t>
            </a:r>
            <a:r>
              <a:rPr lang="en-SG" sz="1600" dirty="0">
                <a:latin typeface="Arial" panose="020B0604020202020204"/>
                <a:ea typeface="Arial" panose="020B0604020202020204"/>
                <a:cs typeface="Arial" panose="020B0604020202020204"/>
                <a:sym typeface="Arial" panose="020B0604020202020204"/>
              </a:rPr>
              <a:t>Present System                                             </a:t>
            </a:r>
            <a:r>
              <a:rPr lang="en-US" altLang="en-SG" sz="1600" dirty="0">
                <a:latin typeface="Arial" panose="020B0604020202020204"/>
                <a:ea typeface="Arial" panose="020B0604020202020204"/>
                <a:cs typeface="Arial" panose="020B0604020202020204"/>
                <a:sym typeface="Arial" panose="020B0604020202020204"/>
              </a:rPr>
              <a:t>9</a:t>
            </a:r>
            <a:endParaRPr sz="1600" dirty="0">
              <a:latin typeface="Arial" panose="020B0604020202020204"/>
              <a:ea typeface="Arial" panose="020B0604020202020204"/>
              <a:cs typeface="Arial" panose="020B0604020202020204"/>
              <a:sym typeface="Arial" panose="020B0604020202020204"/>
            </a:endParaRPr>
          </a:p>
          <a:p>
            <a:pPr marL="1358900" lvl="0" indent="-533400" algn="l" rtl="0">
              <a:lnSpc>
                <a:spcPct val="150000"/>
              </a:lnSpc>
              <a:spcBef>
                <a:spcPts val="0"/>
              </a:spcBef>
              <a:spcAft>
                <a:spcPts val="0"/>
              </a:spcAft>
              <a:buSzPts val="4500"/>
              <a:buNone/>
            </a:pPr>
            <a:r>
              <a:rPr lang="en-SG" sz="1600" dirty="0">
                <a:latin typeface="Arial" panose="020B0604020202020204"/>
                <a:ea typeface="Arial" panose="020B0604020202020204"/>
                <a:cs typeface="Arial" panose="020B0604020202020204"/>
                <a:sym typeface="Arial" panose="020B0604020202020204"/>
              </a:rPr>
              <a:t>2.2</a:t>
            </a:r>
            <a:r>
              <a:rPr lang="en-SG" sz="700" dirty="0">
                <a:latin typeface="Arial" panose="020B0604020202020204"/>
                <a:ea typeface="Arial" panose="020B0604020202020204"/>
                <a:cs typeface="Arial" panose="020B0604020202020204"/>
                <a:sym typeface="Arial" panose="020B0604020202020204"/>
              </a:rPr>
              <a:t>               </a:t>
            </a:r>
            <a:r>
              <a:rPr lang="en-SG" sz="1600" dirty="0">
                <a:latin typeface="Arial" panose="020B0604020202020204"/>
                <a:ea typeface="Arial" panose="020B0604020202020204"/>
                <a:cs typeface="Arial" panose="020B0604020202020204"/>
                <a:sym typeface="Arial" panose="020B0604020202020204"/>
              </a:rPr>
              <a:t>Limitations of Present System                       </a:t>
            </a:r>
            <a:r>
              <a:rPr lang="en-US" altLang="en-SG" sz="1600" dirty="0">
                <a:latin typeface="Arial" panose="020B0604020202020204"/>
                <a:ea typeface="Arial" panose="020B0604020202020204"/>
                <a:cs typeface="Arial" panose="020B0604020202020204"/>
                <a:sym typeface="Arial" panose="020B0604020202020204"/>
              </a:rPr>
              <a:t>9</a:t>
            </a:r>
            <a:endParaRPr sz="1600" dirty="0">
              <a:latin typeface="Arial" panose="020B0604020202020204"/>
              <a:ea typeface="Arial" panose="020B0604020202020204"/>
              <a:cs typeface="Arial" panose="020B0604020202020204"/>
              <a:sym typeface="Arial" panose="020B0604020202020204"/>
            </a:endParaRPr>
          </a:p>
          <a:p>
            <a:pPr marL="1358900" lvl="0" indent="-533400" algn="l" rtl="0">
              <a:lnSpc>
                <a:spcPct val="150000"/>
              </a:lnSpc>
              <a:spcBef>
                <a:spcPts val="0"/>
              </a:spcBef>
              <a:spcAft>
                <a:spcPts val="0"/>
              </a:spcAft>
              <a:buSzPts val="4500"/>
              <a:buNone/>
            </a:pPr>
            <a:r>
              <a:rPr lang="en-SG" sz="1600" dirty="0">
                <a:latin typeface="Arial" panose="020B0604020202020204"/>
                <a:ea typeface="Arial" panose="020B0604020202020204"/>
                <a:cs typeface="Arial" panose="020B0604020202020204"/>
                <a:sym typeface="Arial" panose="020B0604020202020204"/>
              </a:rPr>
              <a:t>2.3</a:t>
            </a:r>
            <a:r>
              <a:rPr lang="en-SG" sz="700" dirty="0">
                <a:latin typeface="Arial" panose="020B0604020202020204"/>
                <a:ea typeface="Arial" panose="020B0604020202020204"/>
                <a:cs typeface="Arial" panose="020B0604020202020204"/>
                <a:sym typeface="Arial" panose="020B0604020202020204"/>
              </a:rPr>
              <a:t>               </a:t>
            </a:r>
            <a:r>
              <a:rPr lang="en-SG" sz="1600" dirty="0">
                <a:latin typeface="Arial" panose="020B0604020202020204"/>
                <a:ea typeface="Arial" panose="020B0604020202020204"/>
                <a:cs typeface="Arial" panose="020B0604020202020204"/>
                <a:sym typeface="Arial" panose="020B0604020202020204"/>
              </a:rPr>
              <a:t>User Requirements                                      </a:t>
            </a:r>
            <a:r>
              <a:rPr lang="en-US" altLang="en-SG" sz="1600" dirty="0">
                <a:latin typeface="Arial" panose="020B0604020202020204"/>
                <a:ea typeface="Arial" panose="020B0604020202020204"/>
                <a:cs typeface="Arial" panose="020B0604020202020204"/>
                <a:sym typeface="Arial" panose="020B0604020202020204"/>
              </a:rPr>
              <a:t>10</a:t>
            </a:r>
            <a:endParaRPr sz="1600" dirty="0">
              <a:latin typeface="Arial" panose="020B0604020202020204"/>
              <a:ea typeface="Arial" panose="020B0604020202020204"/>
              <a:cs typeface="Arial" panose="020B0604020202020204"/>
              <a:sym typeface="Arial" panose="020B0604020202020204"/>
            </a:endParaRPr>
          </a:p>
          <a:p>
            <a:pPr marL="1358900" lvl="0" indent="-533400" algn="l" rtl="0">
              <a:lnSpc>
                <a:spcPct val="150000"/>
              </a:lnSpc>
              <a:spcBef>
                <a:spcPts val="0"/>
              </a:spcBef>
              <a:spcAft>
                <a:spcPts val="0"/>
              </a:spcAft>
              <a:buSzPts val="4500"/>
              <a:buNone/>
            </a:pPr>
            <a:r>
              <a:rPr lang="en-SG" sz="1600" dirty="0">
                <a:latin typeface="Arial" panose="020B0604020202020204"/>
                <a:ea typeface="Arial" panose="020B0604020202020204"/>
                <a:cs typeface="Arial" panose="020B0604020202020204"/>
                <a:sym typeface="Arial" panose="020B0604020202020204"/>
              </a:rPr>
              <a:t>2.4</a:t>
            </a:r>
            <a:r>
              <a:rPr lang="en-SG" sz="700" dirty="0">
                <a:latin typeface="Arial" panose="020B0604020202020204"/>
                <a:ea typeface="Arial" panose="020B0604020202020204"/>
                <a:cs typeface="Arial" panose="020B0604020202020204"/>
                <a:sym typeface="Arial" panose="020B0604020202020204"/>
              </a:rPr>
              <a:t>               </a:t>
            </a:r>
            <a:r>
              <a:rPr lang="en-SG" sz="1600" dirty="0">
                <a:latin typeface="Arial" panose="020B0604020202020204"/>
                <a:ea typeface="Arial" panose="020B0604020202020204"/>
                <a:cs typeface="Arial" panose="020B0604020202020204"/>
                <a:sym typeface="Arial" panose="020B0604020202020204"/>
              </a:rPr>
              <a:t>Technical Feasibility                                     </a:t>
            </a:r>
            <a:r>
              <a:rPr lang="en-US" altLang="en-SG" sz="1600" dirty="0">
                <a:latin typeface="Arial" panose="020B0604020202020204"/>
                <a:ea typeface="Arial" panose="020B0604020202020204"/>
                <a:cs typeface="Arial" panose="020B0604020202020204"/>
                <a:sym typeface="Arial" panose="020B0604020202020204"/>
              </a:rPr>
              <a:t>10</a:t>
            </a:r>
            <a:br>
              <a:rPr lang="en-SG" sz="1600" dirty="0" smtClean="0">
                <a:latin typeface="Arial" panose="020B0604020202020204"/>
                <a:ea typeface="Arial" panose="020B0604020202020204"/>
                <a:cs typeface="Arial" panose="020B0604020202020204"/>
                <a:sym typeface="Arial" panose="020B0604020202020204"/>
              </a:rPr>
            </a:br>
            <a:endParaRPr sz="1600" dirty="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4500"/>
              <a:buNone/>
            </a:pPr>
            <a:r>
              <a:rPr lang="en-SG" sz="1600" dirty="0">
                <a:latin typeface="Arial" panose="020B0604020202020204"/>
                <a:ea typeface="Arial" panose="020B0604020202020204"/>
                <a:cs typeface="Arial" panose="020B0604020202020204"/>
                <a:sym typeface="Arial" panose="020B0604020202020204"/>
              </a:rPr>
              <a:t>3.</a:t>
            </a:r>
            <a:r>
              <a:rPr lang="en-SG" sz="700" dirty="0">
                <a:latin typeface="Arial" panose="020B0604020202020204"/>
                <a:ea typeface="Arial" panose="020B0604020202020204"/>
                <a:cs typeface="Arial" panose="020B0604020202020204"/>
                <a:sym typeface="Arial" panose="020B0604020202020204"/>
              </a:rPr>
              <a:t>    </a:t>
            </a:r>
            <a:r>
              <a:rPr lang="en-SG" sz="1600" dirty="0">
                <a:latin typeface="Arial" panose="020B0604020202020204"/>
                <a:ea typeface="Arial" panose="020B0604020202020204"/>
                <a:cs typeface="Arial" panose="020B0604020202020204"/>
                <a:sym typeface="Arial" panose="020B0604020202020204"/>
              </a:rPr>
              <a:t>Registration Process                                                          </a:t>
            </a:r>
            <a:r>
              <a:rPr lang="en-US" altLang="en-SG" sz="1600" dirty="0">
                <a:latin typeface="Arial" panose="020B0604020202020204"/>
                <a:ea typeface="Arial" panose="020B0604020202020204"/>
                <a:cs typeface="Arial" panose="020B0604020202020204"/>
                <a:sym typeface="Arial" panose="020B0604020202020204"/>
              </a:rPr>
              <a:t>11</a:t>
            </a:r>
            <a:br>
              <a:rPr lang="en-SG" sz="1600" dirty="0" smtClean="0">
                <a:latin typeface="Arial" panose="020B0604020202020204"/>
                <a:ea typeface="Arial" panose="020B0604020202020204"/>
                <a:cs typeface="Arial" panose="020B0604020202020204"/>
                <a:sym typeface="Arial" panose="020B0604020202020204"/>
              </a:rPr>
            </a:br>
            <a:endParaRPr sz="1600" dirty="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4500"/>
              <a:buNone/>
            </a:pPr>
            <a:r>
              <a:rPr lang="en-SG" sz="1600" dirty="0">
                <a:latin typeface="Arial" panose="020B0604020202020204"/>
                <a:ea typeface="Arial" panose="020B0604020202020204"/>
                <a:cs typeface="Arial" panose="020B0604020202020204"/>
                <a:sym typeface="Arial" panose="020B0604020202020204"/>
              </a:rPr>
              <a:t>4.</a:t>
            </a:r>
            <a:r>
              <a:rPr lang="en-SG" sz="700" dirty="0">
                <a:latin typeface="Arial" panose="020B0604020202020204"/>
                <a:ea typeface="Arial" panose="020B0604020202020204"/>
                <a:cs typeface="Arial" panose="020B0604020202020204"/>
                <a:sym typeface="Arial" panose="020B0604020202020204"/>
              </a:rPr>
              <a:t>    </a:t>
            </a:r>
            <a:r>
              <a:rPr lang="en-SG" sz="1600" dirty="0">
                <a:latin typeface="Arial" panose="020B0604020202020204"/>
                <a:ea typeface="Arial" panose="020B0604020202020204"/>
                <a:cs typeface="Arial" panose="020B0604020202020204"/>
                <a:sym typeface="Arial" panose="020B0604020202020204"/>
              </a:rPr>
              <a:t>Attachments                                                                       </a:t>
            </a:r>
            <a:r>
              <a:rPr lang="en-US" altLang="en-SG" sz="1600" dirty="0">
                <a:latin typeface="Arial" panose="020B0604020202020204"/>
                <a:ea typeface="Arial" panose="020B0604020202020204"/>
                <a:cs typeface="Arial" panose="020B0604020202020204"/>
                <a:sym typeface="Arial" panose="020B0604020202020204"/>
              </a:rPr>
              <a:t>14</a:t>
            </a:r>
            <a:br>
              <a:rPr lang="en-SG" sz="1600" dirty="0" smtClean="0">
                <a:latin typeface="Arial" panose="020B0604020202020204"/>
                <a:ea typeface="Arial" panose="020B0604020202020204"/>
                <a:cs typeface="Arial" panose="020B0604020202020204"/>
                <a:sym typeface="Arial" panose="020B0604020202020204"/>
              </a:rPr>
            </a:br>
            <a:r>
              <a:rPr lang="en-SG" sz="1600" dirty="0" smtClean="0">
                <a:latin typeface="Arial" panose="020B0604020202020204"/>
                <a:ea typeface="Arial" panose="020B0604020202020204"/>
                <a:cs typeface="Arial" panose="020B0604020202020204"/>
                <a:sym typeface="Arial" panose="020B0604020202020204"/>
              </a:rPr>
              <a:t>5.Code commands                                                                 </a:t>
            </a:r>
            <a:r>
              <a:rPr lang="en-US" altLang="en-SG" sz="1600" dirty="0" smtClean="0">
                <a:latin typeface="Arial" panose="020B0604020202020204"/>
                <a:ea typeface="Arial" panose="020B0604020202020204"/>
                <a:cs typeface="Arial" panose="020B0604020202020204"/>
                <a:sym typeface="Arial" panose="020B0604020202020204"/>
              </a:rPr>
              <a:t>16</a:t>
            </a:r>
            <a:br>
              <a:rPr lang="en-SG" sz="1600" dirty="0" smtClean="0">
                <a:latin typeface="Arial" panose="020B0604020202020204"/>
                <a:ea typeface="Arial" panose="020B0604020202020204"/>
                <a:cs typeface="Arial" panose="020B0604020202020204"/>
                <a:sym typeface="Arial" panose="020B0604020202020204"/>
              </a:rPr>
            </a:br>
            <a:r>
              <a:rPr lang="en-SG" sz="1600" dirty="0" smtClean="0">
                <a:latin typeface="Arial" panose="020B0604020202020204"/>
                <a:ea typeface="Arial" panose="020B0604020202020204"/>
                <a:cs typeface="Arial" panose="020B0604020202020204"/>
                <a:sym typeface="Arial" panose="020B0604020202020204"/>
              </a:rPr>
              <a:t>6.Hardware prototype                                                             </a:t>
            </a:r>
            <a:r>
              <a:rPr lang="en-US" altLang="en-SG" sz="1600" dirty="0" smtClean="0">
                <a:latin typeface="Arial" panose="020B0604020202020204"/>
                <a:ea typeface="Arial" panose="020B0604020202020204"/>
                <a:cs typeface="Arial" panose="020B0604020202020204"/>
                <a:sym typeface="Arial" panose="020B0604020202020204"/>
              </a:rPr>
              <a:t>19</a:t>
            </a:r>
            <a:br>
              <a:rPr lang="en-SG" sz="1600" dirty="0" smtClean="0">
                <a:latin typeface="Arial" panose="020B0604020202020204"/>
                <a:ea typeface="Arial" panose="020B0604020202020204"/>
                <a:cs typeface="Arial" panose="020B0604020202020204"/>
                <a:sym typeface="Arial" panose="020B0604020202020204"/>
              </a:rPr>
            </a:br>
            <a:r>
              <a:rPr lang="en-US" sz="1600" dirty="0" smtClean="0">
                <a:latin typeface="Arial" panose="020B0604020202020204"/>
                <a:ea typeface="Arial" panose="020B0604020202020204"/>
                <a:cs typeface="Arial" panose="020B0604020202020204"/>
                <a:sym typeface="Arial" panose="020B0604020202020204"/>
              </a:rPr>
              <a:t>7. </a:t>
            </a:r>
            <a:r>
              <a:rPr lang="en-US" sz="1600" dirty="0">
                <a:latin typeface="Arial" panose="020B0604020202020204"/>
                <a:ea typeface="Arial" panose="020B0604020202020204"/>
                <a:cs typeface="Arial" panose="020B0604020202020204"/>
                <a:sym typeface="Arial" panose="020B0604020202020204"/>
              </a:rPr>
              <a:t>Reference                                                                        </a:t>
            </a:r>
            <a:r>
              <a:rPr lang="en-US" sz="1600" dirty="0" smtClean="0">
                <a:latin typeface="Arial" panose="020B0604020202020204"/>
                <a:ea typeface="Arial" panose="020B0604020202020204"/>
                <a:cs typeface="Arial" panose="020B0604020202020204"/>
                <a:sym typeface="Arial" panose="020B0604020202020204"/>
              </a:rPr>
              <a:t>   20</a:t>
            </a:r>
            <a:br>
              <a:rPr lang="en-US" sz="1600" dirty="0">
                <a:latin typeface="Arial" panose="020B0604020202020204"/>
                <a:ea typeface="Arial" panose="020B0604020202020204"/>
                <a:cs typeface="Arial" panose="020B0604020202020204"/>
                <a:sym typeface="Arial" panose="020B0604020202020204"/>
              </a:rPr>
            </a:br>
            <a:r>
              <a:rPr lang="en-US" sz="1600" dirty="0" smtClean="0">
                <a:latin typeface="Arial" panose="020B0604020202020204"/>
                <a:ea typeface="Arial" panose="020B0604020202020204"/>
                <a:cs typeface="Arial" panose="020B0604020202020204"/>
                <a:sym typeface="Arial" panose="020B0604020202020204"/>
              </a:rPr>
              <a:t>8. </a:t>
            </a:r>
            <a:r>
              <a:rPr lang="en-US" sz="1600" dirty="0">
                <a:latin typeface="Arial" panose="020B0604020202020204"/>
                <a:ea typeface="Arial" panose="020B0604020202020204"/>
                <a:cs typeface="Arial" panose="020B0604020202020204"/>
                <a:sym typeface="Arial" panose="020B0604020202020204"/>
              </a:rPr>
              <a:t>Glossary                                                                             </a:t>
            </a:r>
            <a:r>
              <a:rPr lang="en-US" sz="1600" dirty="0" smtClean="0">
                <a:latin typeface="Arial" panose="020B0604020202020204"/>
                <a:ea typeface="Arial" panose="020B0604020202020204"/>
                <a:cs typeface="Arial" panose="020B0604020202020204"/>
                <a:sym typeface="Arial" panose="020B0604020202020204"/>
              </a:rPr>
              <a:t>21</a:t>
            </a:r>
            <a:endParaRPr sz="1600" dirty="0">
              <a:latin typeface="Arial" panose="020B0604020202020204"/>
              <a:ea typeface="Arial" panose="020B0604020202020204"/>
              <a:cs typeface="Arial" panose="020B0604020202020204"/>
              <a:sym typeface="Arial" panose="020B0604020202020204"/>
            </a:endParaRPr>
          </a:p>
          <a:p>
            <a:pPr marL="0" lvl="0" indent="0" algn="ctr" rtl="0">
              <a:lnSpc>
                <a:spcPct val="90000"/>
              </a:lnSpc>
              <a:spcBef>
                <a:spcPts val="0"/>
              </a:spcBef>
              <a:spcAft>
                <a:spcPts val="0"/>
              </a:spcAft>
              <a:buSzPts val="4500"/>
              <a:buNone/>
            </a:pPr>
            <a:endParaRPr sz="1600" dirty="0">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 name="Google Shape;144;p18"/>
          <p:cNvPicPr preferRelativeResize="0"/>
          <p:nvPr/>
        </p:nvPicPr>
        <p:blipFill rotWithShape="1">
          <a:blip r:embed="rId1"/>
          <a:srcRect/>
          <a:stretch>
            <a:fillRect/>
          </a:stretch>
        </p:blipFill>
        <p:spPr>
          <a:xfrm>
            <a:off x="0" y="0"/>
            <a:ext cx="6857999" cy="9905999"/>
          </a:xfrm>
          <a:prstGeom prst="rect">
            <a:avLst/>
          </a:prstGeom>
          <a:noFill/>
          <a:ln>
            <a:noFill/>
          </a:ln>
        </p:spPr>
      </p:pic>
      <p:sp>
        <p:nvSpPr>
          <p:cNvPr id="2" name="Text Box 1"/>
          <p:cNvSpPr txBox="1"/>
          <p:nvPr/>
        </p:nvSpPr>
        <p:spPr>
          <a:xfrm>
            <a:off x="866775" y="1085850"/>
            <a:ext cx="5532755" cy="5908040"/>
          </a:xfrm>
          <a:prstGeom prst="rect">
            <a:avLst/>
          </a:prstGeom>
          <a:noFill/>
        </p:spPr>
        <p:txBody>
          <a:bodyPr wrap="square" rtlCol="0">
            <a:spAutoFit/>
          </a:bodyPr>
          <a:lstStyle/>
          <a:p>
            <a:pPr algn="l"/>
            <a:r>
              <a:rPr lang="en-US"/>
              <a:t>                              </a:t>
            </a:r>
            <a:r>
              <a:rPr lang="en-US" sz="2800" b="1"/>
              <a:t>  ABSTRACT</a:t>
            </a:r>
            <a:endParaRPr lang="en-US"/>
          </a:p>
          <a:p>
            <a:pPr algn="l"/>
            <a:endParaRPr lang="en-US"/>
          </a:p>
          <a:p>
            <a:pPr algn="l">
              <a:lnSpc>
                <a:spcPct val="150000"/>
              </a:lnSpc>
            </a:pPr>
            <a:r>
              <a:rPr lang="en-US"/>
              <a:t>                     </a:t>
            </a:r>
            <a:r>
              <a:rPr lang="en-US" sz="1600"/>
              <a:t> The project entitled “ Automated Registration Desk for Events  “ is made to suit the needs of  the registration process .The purpose of this application is to allow the registration of students in particular course.It is intended to have complete specifications what registration process has.</a:t>
            </a:r>
            <a:endParaRPr lang="en-US" sz="1600"/>
          </a:p>
          <a:p>
            <a:pPr algn="l">
              <a:lnSpc>
                <a:spcPct val="150000"/>
              </a:lnSpc>
            </a:pPr>
            <a:endParaRPr lang="en-US" sz="1600"/>
          </a:p>
          <a:p>
            <a:pPr algn="l">
              <a:lnSpc>
                <a:spcPct val="150000"/>
              </a:lnSpc>
            </a:pPr>
            <a:r>
              <a:rPr lang="en-US" sz="1600"/>
              <a:t>                     The software is developed using Python and Tkinter library inbuilt in it.Python is now widely used for various projects because it is easy to understand and use.Being  a database project ,we used SQLite ,it concentrates on the use of database objects.This application is loaded to raspberry pi which acts as CPU to our monitor. It handles registrations for various courses.</a:t>
            </a:r>
            <a:endParaRPr lang="en-US" sz="16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18"/>
          <p:cNvPicPr preferRelativeResize="0"/>
          <p:nvPr/>
        </p:nvPicPr>
        <p:blipFill rotWithShape="1">
          <a:blip r:embed="rId1"/>
          <a:srcRect/>
          <a:stretch>
            <a:fillRect/>
          </a:stretch>
        </p:blipFill>
        <p:spPr>
          <a:xfrm>
            <a:off x="0" y="0"/>
            <a:ext cx="6857999" cy="9905999"/>
          </a:xfrm>
          <a:prstGeom prst="rect">
            <a:avLst/>
          </a:prstGeom>
          <a:noFill/>
          <a:ln>
            <a:noFill/>
          </a:ln>
        </p:spPr>
      </p:pic>
      <p:sp>
        <p:nvSpPr>
          <p:cNvPr id="145" name="Google Shape;145;p18"/>
          <p:cNvSpPr txBox="1">
            <a:spLocks noGrp="1"/>
          </p:cNvSpPr>
          <p:nvPr>
            <p:ph type="ctrTitle"/>
          </p:nvPr>
        </p:nvSpPr>
        <p:spPr>
          <a:xfrm>
            <a:off x="514350" y="825374"/>
            <a:ext cx="5829300" cy="7815300"/>
          </a:xfrm>
          <a:prstGeom prst="rect">
            <a:avLst/>
          </a:prstGeom>
          <a:noFill/>
          <a:ln>
            <a:noFill/>
          </a:ln>
        </p:spPr>
        <p:txBody>
          <a:bodyPr spcFirstLastPara="1" wrap="square" lIns="91425" tIns="45700" rIns="91425" bIns="45700" anchor="b" anchorCtr="0">
            <a:noAutofit/>
          </a:bodyPr>
          <a:lstStyle/>
          <a:p>
            <a:pPr marL="0" lvl="0" indent="0" algn="l" rtl="0">
              <a:lnSpc>
                <a:spcPct val="115000"/>
              </a:lnSpc>
              <a:spcBef>
                <a:spcPts val="0"/>
              </a:spcBef>
              <a:spcAft>
                <a:spcPts val="0"/>
              </a:spcAft>
              <a:buSzPts val="4500"/>
              <a:buNone/>
            </a:pPr>
            <a:r>
              <a:rPr lang="en-SG" sz="2800" b="1">
                <a:latin typeface="Arial" panose="020B0604020202020204"/>
                <a:ea typeface="Arial" panose="020B0604020202020204"/>
                <a:cs typeface="Arial" panose="020B0604020202020204"/>
                <a:sym typeface="Arial" panose="020B0604020202020204"/>
              </a:rPr>
              <a:t>            1.INTRODUCTION</a:t>
            </a:r>
            <a:endParaRPr sz="2800" b="1">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SzPts val="4500"/>
              <a:buNone/>
            </a:pPr>
            <a:r>
              <a:rPr lang="en-SG" sz="2200" b="1">
                <a:latin typeface="Arial" panose="020B0604020202020204"/>
                <a:ea typeface="Arial" panose="020B0604020202020204"/>
                <a:cs typeface="Arial" panose="020B0604020202020204"/>
                <a:sym typeface="Arial" panose="020B0604020202020204"/>
              </a:rPr>
              <a:t>1</a:t>
            </a:r>
            <a:r>
              <a:rPr lang="en-SG" sz="2800" b="1">
                <a:latin typeface="Arial" panose="020B0604020202020204"/>
                <a:ea typeface="Arial" panose="020B0604020202020204"/>
                <a:cs typeface="Arial" panose="020B0604020202020204"/>
                <a:sym typeface="Arial" panose="020B0604020202020204"/>
              </a:rPr>
              <a:t>.</a:t>
            </a:r>
            <a:r>
              <a:rPr lang="en-SG" sz="2200" b="1">
                <a:latin typeface="Arial" panose="020B0604020202020204"/>
                <a:ea typeface="Arial" panose="020B0604020202020204"/>
                <a:cs typeface="Arial" panose="020B0604020202020204"/>
                <a:sym typeface="Arial" panose="020B0604020202020204"/>
              </a:rPr>
              <a:t>1 Purpose, scope and limitations</a:t>
            </a:r>
            <a:endParaRPr sz="2200" b="1">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4200"/>
              </a:spcBef>
              <a:spcAft>
                <a:spcPts val="0"/>
              </a:spcAft>
              <a:buSzPts val="4500"/>
              <a:buNone/>
            </a:pPr>
            <a:r>
              <a:rPr lang="en-SG" sz="1600">
                <a:latin typeface="Arial" panose="020B0604020202020204"/>
                <a:ea typeface="Arial" panose="020B0604020202020204"/>
                <a:cs typeface="Arial" panose="020B0604020202020204"/>
                <a:sym typeface="Arial" panose="020B0604020202020204"/>
              </a:rPr>
              <a:t>This project aims at enrolling the students into various courses in college  or university.It contains the registration form for entering the student’s data for enrolling .This data is stored for later times.</a:t>
            </a:r>
            <a:endParaRPr sz="1600">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4200"/>
              </a:spcBef>
              <a:spcAft>
                <a:spcPts val="0"/>
              </a:spcAft>
              <a:buSzPts val="4500"/>
              <a:buNone/>
            </a:pPr>
            <a:r>
              <a:rPr lang="en-SG" sz="1600">
                <a:latin typeface="Arial" panose="020B0604020202020204"/>
                <a:ea typeface="Arial" panose="020B0604020202020204"/>
                <a:cs typeface="Arial" panose="020B0604020202020204"/>
                <a:sym typeface="Arial" panose="020B0604020202020204"/>
              </a:rPr>
              <a:t>                  	The section wants to computerize the existing system in order to increase the speed of processing as well as for simplifying the activities,without loosing accuracy.</a:t>
            </a:r>
            <a:endParaRPr sz="1600">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4200"/>
              </a:spcBef>
              <a:spcAft>
                <a:spcPts val="0"/>
              </a:spcAft>
              <a:buSzPts val="4500"/>
              <a:buNone/>
            </a:pPr>
            <a:r>
              <a:rPr lang="en-SG" sz="1600">
                <a:latin typeface="Arial" panose="020B0604020202020204"/>
                <a:ea typeface="Arial" panose="020B0604020202020204"/>
                <a:cs typeface="Arial" panose="020B0604020202020204"/>
                <a:sym typeface="Arial" panose="020B0604020202020204"/>
              </a:rPr>
              <a:t>                   	The system is expected to computerize activities of the college in enrollments. This application is for registering in particular course.It is planned to implement retrieval of data in the future.</a:t>
            </a:r>
            <a:endParaRPr sz="1600">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4200"/>
              </a:spcBef>
              <a:spcAft>
                <a:spcPts val="1000"/>
              </a:spcAft>
              <a:buSzPts val="4500"/>
              <a:buNone/>
            </a:pPr>
            <a:r>
              <a:rPr lang="en-SG" sz="1600">
                <a:latin typeface="Arial" panose="020B0604020202020204"/>
                <a:ea typeface="Arial" panose="020B0604020202020204"/>
                <a:cs typeface="Arial" panose="020B0604020202020204"/>
                <a:sym typeface="Arial" panose="020B0604020202020204"/>
              </a:rPr>
              <a:t> </a:t>
            </a:r>
            <a:endParaRPr lang="en-SG" sz="1600">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19"/>
          <p:cNvPicPr preferRelativeResize="0"/>
          <p:nvPr/>
        </p:nvPicPr>
        <p:blipFill rotWithShape="1">
          <a:blip r:embed="rId1"/>
          <a:srcRect/>
          <a:stretch>
            <a:fillRect/>
          </a:stretch>
        </p:blipFill>
        <p:spPr>
          <a:xfrm>
            <a:off x="-95500" y="0"/>
            <a:ext cx="6857999" cy="9905999"/>
          </a:xfrm>
          <a:prstGeom prst="rect">
            <a:avLst/>
          </a:prstGeom>
          <a:noFill/>
          <a:ln>
            <a:noFill/>
          </a:ln>
        </p:spPr>
      </p:pic>
      <p:sp>
        <p:nvSpPr>
          <p:cNvPr id="152" name="Google Shape;152;p19"/>
          <p:cNvSpPr txBox="1">
            <a:spLocks noGrp="1"/>
          </p:cNvSpPr>
          <p:nvPr>
            <p:ph type="subTitle" idx="1"/>
          </p:nvPr>
        </p:nvSpPr>
        <p:spPr>
          <a:xfrm>
            <a:off x="857250" y="1121211"/>
            <a:ext cx="5143500" cy="68991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4200"/>
              </a:spcBef>
              <a:spcAft>
                <a:spcPts val="0"/>
              </a:spcAft>
              <a:buSzPts val="1800"/>
              <a:buNone/>
            </a:pPr>
            <a:r>
              <a:rPr lang="en-SG" sz="2200" b="1">
                <a:latin typeface="Arial" panose="020B0604020202020204"/>
                <a:ea typeface="Arial" panose="020B0604020202020204"/>
                <a:cs typeface="Arial" panose="020B0604020202020204"/>
                <a:sym typeface="Arial" panose="020B0604020202020204"/>
              </a:rPr>
              <a:t>1.2 Scope of Study</a:t>
            </a:r>
            <a:endParaRPr sz="2200" b="1">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4200"/>
              </a:spcBef>
              <a:spcAft>
                <a:spcPts val="0"/>
              </a:spcAft>
              <a:buSzPts val="1800"/>
              <a:buNone/>
            </a:pPr>
            <a:r>
              <a:rPr lang="en-SG" sz="1600">
                <a:latin typeface="Arial" panose="020B0604020202020204"/>
                <a:ea typeface="Arial" panose="020B0604020202020204"/>
                <a:cs typeface="Arial" panose="020B0604020202020204"/>
                <a:sym typeface="Arial" panose="020B0604020202020204"/>
              </a:rPr>
              <a:t>              	The project is aimed at implementation of basic concepts of python-Tkinter , SQLite database and using of Raspberry pi .</a:t>
            </a:r>
            <a:endParaRPr sz="1600">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4200"/>
              </a:spcBef>
              <a:spcAft>
                <a:spcPts val="0"/>
              </a:spcAft>
              <a:buSzPts val="1800"/>
              <a:buNone/>
            </a:pPr>
            <a:r>
              <a:rPr lang="en-SG" sz="1600">
                <a:latin typeface="Arial" panose="020B0604020202020204"/>
                <a:ea typeface="Arial" panose="020B0604020202020204"/>
                <a:cs typeface="Arial" panose="020B0604020202020204"/>
                <a:sym typeface="Arial" panose="020B0604020202020204"/>
              </a:rPr>
              <a:t>             	This will help the college in generating its daily reports by providing necessary information. The system is expected to computerize activities of the college in enrollments.</a:t>
            </a:r>
            <a:endParaRPr sz="1600">
              <a:latin typeface="Arial" panose="020B0604020202020204"/>
              <a:ea typeface="Arial" panose="020B0604020202020204"/>
              <a:cs typeface="Arial" panose="020B0604020202020204"/>
              <a:sym typeface="Arial" panose="020B0604020202020204"/>
            </a:endParaRPr>
          </a:p>
          <a:p>
            <a:pPr marL="0" lvl="0" indent="0" algn="ctr" rtl="0">
              <a:lnSpc>
                <a:spcPct val="90000"/>
              </a:lnSpc>
              <a:spcBef>
                <a:spcPts val="1000"/>
              </a:spcBef>
              <a:spcAft>
                <a:spcPts val="0"/>
              </a:spcAft>
              <a:buSzPts val="1800"/>
              <a:buNone/>
            </a:pPr>
            <a:endParaRPr sz="1600">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20"/>
          <p:cNvPicPr preferRelativeResize="0"/>
          <p:nvPr/>
        </p:nvPicPr>
        <p:blipFill rotWithShape="1">
          <a:blip r:embed="rId1"/>
          <a:srcRect/>
          <a:stretch>
            <a:fillRect/>
          </a:stretch>
        </p:blipFill>
        <p:spPr>
          <a:xfrm>
            <a:off x="0" y="0"/>
            <a:ext cx="6857999" cy="9905999"/>
          </a:xfrm>
          <a:prstGeom prst="rect">
            <a:avLst/>
          </a:prstGeom>
          <a:noFill/>
          <a:ln>
            <a:noFill/>
          </a:ln>
        </p:spPr>
      </p:pic>
      <p:sp>
        <p:nvSpPr>
          <p:cNvPr id="159" name="Google Shape;159;p20"/>
          <p:cNvSpPr txBox="1">
            <a:spLocks noGrp="1"/>
          </p:cNvSpPr>
          <p:nvPr>
            <p:ph type="subTitle" idx="1"/>
          </p:nvPr>
        </p:nvSpPr>
        <p:spPr>
          <a:xfrm>
            <a:off x="857250" y="977989"/>
            <a:ext cx="5143500" cy="8116500"/>
          </a:xfrm>
          <a:prstGeom prst="rect">
            <a:avLst/>
          </a:prstGeom>
          <a:noFill/>
          <a:ln>
            <a:noFill/>
          </a:ln>
        </p:spPr>
        <p:txBody>
          <a:bodyPr spcFirstLastPara="1" wrap="square" lIns="91425" tIns="45700" rIns="91425" bIns="45700" anchor="t" anchorCtr="0">
            <a:noAutofit/>
          </a:bodyPr>
          <a:lstStyle/>
          <a:p>
            <a:pPr marL="0" lvl="0" indent="0" algn="ctr" rtl="0">
              <a:lnSpc>
                <a:spcPct val="115000"/>
              </a:lnSpc>
              <a:spcBef>
                <a:spcPts val="4200"/>
              </a:spcBef>
              <a:spcAft>
                <a:spcPts val="0"/>
              </a:spcAft>
              <a:buSzPts val="1800"/>
              <a:buNone/>
            </a:pPr>
            <a:r>
              <a:rPr lang="en-SG" sz="2800" b="1">
                <a:latin typeface="Arial" panose="020B0604020202020204"/>
                <a:ea typeface="Arial" panose="020B0604020202020204"/>
                <a:cs typeface="Arial" panose="020B0604020202020204"/>
                <a:sym typeface="Arial" panose="020B0604020202020204"/>
              </a:rPr>
              <a:t>2.SYSTEM ANALYSIS</a:t>
            </a:r>
            <a:endParaRPr sz="2800" b="1">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4200"/>
              </a:spcBef>
              <a:spcAft>
                <a:spcPts val="0"/>
              </a:spcAft>
              <a:buSzPts val="1800"/>
              <a:buNone/>
            </a:pPr>
            <a:r>
              <a:rPr lang="en-SG" sz="2200" b="1">
                <a:latin typeface="Arial" panose="020B0604020202020204"/>
                <a:ea typeface="Arial" panose="020B0604020202020204"/>
                <a:cs typeface="Arial" panose="020B0604020202020204"/>
                <a:sym typeface="Arial" panose="020B0604020202020204"/>
              </a:rPr>
              <a:t>2.1 PRESENT SYSTEM </a:t>
            </a:r>
            <a:endParaRPr sz="2200" b="1">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4200"/>
              </a:spcBef>
              <a:spcAft>
                <a:spcPts val="0"/>
              </a:spcAft>
              <a:buSzPts val="1800"/>
              <a:buNone/>
            </a:pPr>
            <a:r>
              <a:rPr lang="en-SG" sz="1600">
                <a:latin typeface="Arial" panose="020B0604020202020204"/>
                <a:ea typeface="Arial" panose="020B0604020202020204"/>
                <a:cs typeface="Arial" panose="020B0604020202020204"/>
                <a:sym typeface="Arial" panose="020B0604020202020204"/>
              </a:rPr>
              <a:t>            	The present system is manual.The flow of activities is as follows: </a:t>
            </a:r>
            <a:endParaRPr sz="16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4200"/>
              </a:spcBef>
              <a:spcAft>
                <a:spcPts val="0"/>
              </a:spcAft>
              <a:buSzPts val="1800"/>
              <a:buNone/>
            </a:pPr>
            <a:r>
              <a:rPr lang="en-SG" sz="1600">
                <a:latin typeface="Arial" panose="020B0604020202020204"/>
                <a:ea typeface="Arial" panose="020B0604020202020204"/>
                <a:cs typeface="Arial" panose="020B0604020202020204"/>
                <a:sym typeface="Arial" panose="020B0604020202020204"/>
              </a:rPr>
              <a:t>               	The registration details are written in paper and are kept in one file.</a:t>
            </a:r>
            <a:endParaRPr sz="1600">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1000"/>
              </a:spcBef>
              <a:spcAft>
                <a:spcPts val="0"/>
              </a:spcAft>
              <a:buSzPts val="1800"/>
              <a:buNone/>
            </a:pPr>
            <a:r>
              <a:rPr lang="en-SG" sz="2200" b="1">
                <a:latin typeface="Arial" panose="020B0604020202020204"/>
                <a:ea typeface="Arial" panose="020B0604020202020204"/>
                <a:cs typeface="Arial" panose="020B0604020202020204"/>
                <a:sym typeface="Arial" panose="020B0604020202020204"/>
              </a:rPr>
              <a:t>2.2 LIMITATIONS OF THE PRESENT S</a:t>
            </a:r>
            <a:r>
              <a:rPr lang="en-US" altLang="en-SG" sz="2200" b="1">
                <a:latin typeface="Arial" panose="020B0604020202020204"/>
                <a:ea typeface="Arial" panose="020B0604020202020204"/>
                <a:cs typeface="Arial" panose="020B0604020202020204"/>
                <a:sym typeface="Arial" panose="020B0604020202020204"/>
              </a:rPr>
              <a:t>Y</a:t>
            </a:r>
            <a:r>
              <a:rPr lang="en-SG" sz="2200" b="1">
                <a:latin typeface="Arial" panose="020B0604020202020204"/>
                <a:ea typeface="Arial" panose="020B0604020202020204"/>
                <a:cs typeface="Arial" panose="020B0604020202020204"/>
                <a:sym typeface="Arial" panose="020B0604020202020204"/>
              </a:rPr>
              <a:t>STEM</a:t>
            </a:r>
            <a:endParaRPr sz="2200" b="1">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1000"/>
              </a:spcBef>
              <a:spcAft>
                <a:spcPts val="0"/>
              </a:spcAft>
              <a:buSzPts val="1800"/>
              <a:buNone/>
            </a:pPr>
            <a:r>
              <a:rPr lang="en-SG" sz="2200">
                <a:latin typeface="Arial" panose="020B0604020202020204"/>
                <a:ea typeface="Arial" panose="020B0604020202020204"/>
                <a:cs typeface="Arial" panose="020B0604020202020204"/>
                <a:sym typeface="Arial" panose="020B0604020202020204"/>
              </a:rPr>
              <a:t>·</a:t>
            </a:r>
            <a:r>
              <a:rPr lang="en-SG" sz="700">
                <a:latin typeface="Times New Roman" panose="02020603050405020304"/>
                <a:ea typeface="Times New Roman" panose="02020603050405020304"/>
                <a:cs typeface="Times New Roman" panose="02020603050405020304"/>
                <a:sym typeface="Times New Roman" panose="02020603050405020304"/>
              </a:rPr>
              <a:t>      </a:t>
            </a:r>
            <a:r>
              <a:rPr lang="en-SG" sz="1600">
                <a:latin typeface="Arial" panose="020B0604020202020204"/>
                <a:ea typeface="Arial" panose="020B0604020202020204"/>
                <a:cs typeface="Arial" panose="020B0604020202020204"/>
                <a:sym typeface="Arial" panose="020B0604020202020204"/>
              </a:rPr>
              <a:t>The present system is too slow,since entering details in files and registers and generating reports from them is to be done manually.</a:t>
            </a:r>
            <a:endParaRPr sz="1600">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1000"/>
              </a:spcBef>
              <a:spcAft>
                <a:spcPts val="0"/>
              </a:spcAft>
              <a:buSzPts val="1800"/>
              <a:buNone/>
            </a:pPr>
            <a:r>
              <a:rPr lang="en-SG" sz="2200">
                <a:latin typeface="Arial" panose="020B0604020202020204"/>
                <a:ea typeface="Arial" panose="020B0604020202020204"/>
                <a:cs typeface="Arial" panose="020B0604020202020204"/>
                <a:sym typeface="Arial" panose="020B0604020202020204"/>
              </a:rPr>
              <a:t>·</a:t>
            </a:r>
            <a:r>
              <a:rPr lang="en-SG" sz="700">
                <a:latin typeface="Times New Roman" panose="02020603050405020304"/>
                <a:ea typeface="Times New Roman" panose="02020603050405020304"/>
                <a:cs typeface="Times New Roman" panose="02020603050405020304"/>
                <a:sym typeface="Times New Roman" panose="02020603050405020304"/>
              </a:rPr>
              <a:t>      </a:t>
            </a:r>
            <a:r>
              <a:rPr lang="en-SG" sz="1600">
                <a:latin typeface="Arial" panose="020B0604020202020204"/>
                <a:ea typeface="Arial" panose="020B0604020202020204"/>
                <a:cs typeface="Arial" panose="020B0604020202020204"/>
                <a:sym typeface="Arial" panose="020B0604020202020204"/>
              </a:rPr>
              <a:t>If we need to change any details ,it is quite difficult to search for specified student.</a:t>
            </a:r>
            <a:endParaRPr sz="1600">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1000"/>
              </a:spcBef>
              <a:spcAft>
                <a:spcPts val="0"/>
              </a:spcAft>
              <a:buSzPts val="1800"/>
              <a:buNone/>
            </a:pPr>
            <a:r>
              <a:rPr lang="en-SG" sz="2200" b="1">
                <a:latin typeface="Arial" panose="020B0604020202020204"/>
                <a:ea typeface="Arial" panose="020B0604020202020204"/>
                <a:cs typeface="Arial" panose="020B0604020202020204"/>
                <a:sym typeface="Arial" panose="020B0604020202020204"/>
              </a:rPr>
              <a:t> </a:t>
            </a:r>
            <a:r>
              <a:rPr lang="en-SG" sz="2200">
                <a:latin typeface="Arial" panose="020B0604020202020204"/>
                <a:ea typeface="Arial" panose="020B0604020202020204"/>
                <a:cs typeface="Arial" panose="020B0604020202020204"/>
                <a:sym typeface="Arial" panose="020B0604020202020204"/>
              </a:rPr>
              <a:t>·</a:t>
            </a:r>
            <a:r>
              <a:rPr lang="en-SG" sz="700">
                <a:latin typeface="Times New Roman" panose="02020603050405020304"/>
                <a:ea typeface="Times New Roman" panose="02020603050405020304"/>
                <a:cs typeface="Times New Roman" panose="02020603050405020304"/>
                <a:sym typeface="Times New Roman" panose="02020603050405020304"/>
              </a:rPr>
              <a:t>  	</a:t>
            </a:r>
            <a:r>
              <a:rPr lang="en-SG" sz="1600">
                <a:latin typeface="Arial" panose="020B0604020202020204"/>
                <a:ea typeface="Arial" panose="020B0604020202020204"/>
                <a:cs typeface="Arial" panose="020B0604020202020204"/>
                <a:sym typeface="Arial" panose="020B0604020202020204"/>
              </a:rPr>
              <a:t>Human induced errors are more like to occur in this system.</a:t>
            </a:r>
            <a:endParaRPr sz="1600">
              <a:latin typeface="Arial" panose="020B0604020202020204"/>
              <a:ea typeface="Arial" panose="020B0604020202020204"/>
              <a:cs typeface="Arial" panose="020B0604020202020204"/>
              <a:sym typeface="Arial" panose="020B0604020202020204"/>
            </a:endParaRPr>
          </a:p>
          <a:p>
            <a:pPr marL="0" lvl="0" indent="0" algn="ctr" rtl="0">
              <a:lnSpc>
                <a:spcPct val="90000"/>
              </a:lnSpc>
              <a:spcBef>
                <a:spcPts val="1000"/>
              </a:spcBef>
              <a:spcAft>
                <a:spcPts val="0"/>
              </a:spcAft>
              <a:buSzPts val="1800"/>
              <a:buNone/>
            </a:pPr>
            <a:endParaRPr sz="1600">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12206</Words>
  <Application>WPS Presentation</Application>
  <PresentationFormat>A4 Paper (210x297 mm)</PresentationFormat>
  <Paragraphs>297</Paragraphs>
  <Slides>22</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vt:lpstr>
      <vt:lpstr>SimSun</vt:lpstr>
      <vt:lpstr>Wingdings</vt:lpstr>
      <vt:lpstr>Arial</vt:lpstr>
      <vt:lpstr>Calibri</vt:lpstr>
      <vt:lpstr>Times New Roman</vt:lpstr>
      <vt:lpstr>Microsoft YaHei</vt:lpstr>
      <vt:lpstr>Arial Unicode MS</vt:lpstr>
      <vt:lpstr>Calibri</vt:lpstr>
      <vt:lpstr>Wingdings</vt:lpstr>
      <vt:lpstr>Office Theme</vt:lpstr>
      <vt:lpstr>PowerPoint 演示文稿</vt:lpstr>
      <vt:lpstr>PowerPoint 演示文稿</vt:lpstr>
      <vt:lpstr>PowerPoint 演示文稿</vt:lpstr>
      <vt:lpstr>PowerPoint 演示文稿</vt:lpstr>
      <vt:lpstr>4.    Attachments                                                                      14 5.Code commands                                                                 16 6.Hardware prototype                                                            18 7. Reference                                                                          19 8. Glossary                                                                            20</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sreekar</cp:lastModifiedBy>
  <cp:revision>20</cp:revision>
  <dcterms:created xsi:type="dcterms:W3CDTF">2019-07-07T13:15:00Z</dcterms:created>
  <dcterms:modified xsi:type="dcterms:W3CDTF">2019-07-14T16:17:06Z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