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6" d="100"/>
          <a:sy n="56" d="100"/>
        </p:scale>
        <p:origin x="-2208" y="-36"/>
      </p:cViewPr>
      <p:guideLst>
        <p:guide orient="horz" pos="312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9/8/2019</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2030922874"/>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9/8/2019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9/8/2019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9/8/2019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9/8/2019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9/8/2019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9/8/2019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t&amp;source=web&amp;rct=j&amp;url=https://www.researchgate.net/publication/316432650_Diabetes_Prediction_Using_Medical_Data&amp;ved=2ahUKEwim2JHB9rrjAhVT6XMBHeKWCzEQFjACegQIBBAC&amp;usg=AOvVaw3anPriATr4lmdAtItY7_sc" TargetMode="External"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topics/computer-science/machine-learning-technique" TargetMode="External" /><Relationship Id="rId2" Type="http://schemas.openxmlformats.org/officeDocument/2006/relationships/image" Target="../media/image4.png" /><Relationship Id="rId1" Type="http://schemas.openxmlformats.org/officeDocument/2006/relationships/slideLayout" Target="../slideLayouts/slideLayout1.xml" /><Relationship Id="rId5" Type="http://schemas.openxmlformats.org/officeDocument/2006/relationships/hyperlink" Target="https://www.sciencedirect.com/topics/computer-science/artificial-neural-network" TargetMode="External" /><Relationship Id="rId4" Type="http://schemas.openxmlformats.org/officeDocument/2006/relationships/hyperlink" Target="https://www.sciencedirect.com/topics/computer-science/support-vector-machine" TargetMode="Externa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858000" cy="9769522"/>
          </a:xfrm>
          <a:prstGeom prst="rect">
            <a:avLst/>
          </a:prstGeom>
        </p:spPr>
      </p:pic>
      <p:pic>
        <p:nvPicPr>
          <p:cNvPr id="5" name="Picture 4"/>
          <p:cNvPicPr>
            <a:picLocks noChangeAspect="1"/>
          </p:cNvPicPr>
          <p:nvPr/>
        </p:nvPicPr>
        <p:blipFill>
          <a:blip r:embed="rId3"/>
          <a:stretch>
            <a:fillRect/>
          </a:stretch>
        </p:blipFill>
        <p:spPr>
          <a:xfrm>
            <a:off x="2613018" y="6431459"/>
            <a:ext cx="1410776" cy="13697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877" y="996062"/>
            <a:ext cx="2635059" cy="1369766"/>
          </a:xfrm>
          <a:prstGeom prst="rect">
            <a:avLst/>
          </a:prstGeom>
        </p:spPr>
      </p:pic>
      <p:sp>
        <p:nvSpPr>
          <p:cNvPr id="8" name="TextBox 7"/>
          <p:cNvSpPr txBox="1"/>
          <p:nvPr/>
        </p:nvSpPr>
        <p:spPr>
          <a:xfrm>
            <a:off x="774511" y="2818478"/>
            <a:ext cx="5568289" cy="646331"/>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CENTER FOR INTER-DISCIPLINARY RESEARCH</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2018-19</a:t>
            </a:r>
          </a:p>
        </p:txBody>
      </p:sp>
      <p:sp>
        <p:nvSpPr>
          <p:cNvPr id="10" name="TextBox 9"/>
          <p:cNvSpPr txBox="1"/>
          <p:nvPr/>
        </p:nvSpPr>
        <p:spPr>
          <a:xfrm>
            <a:off x="774511" y="7983541"/>
            <a:ext cx="6858000" cy="923330"/>
          </a:xfrm>
          <a:prstGeom prst="rect">
            <a:avLst/>
          </a:prstGeom>
          <a:noFill/>
        </p:spPr>
        <p:txBody>
          <a:bodyPr wrap="square" rtlCol="0">
            <a:spAutoFit/>
          </a:bodyPr>
          <a:lstStyle/>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GOKARAJU RANGARAJU</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ENGINEERING AND TECHNOLOGY</a:t>
            </a:r>
          </a:p>
          <a:p>
            <a:r>
              <a:rPr lang="en-S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AUTONOMOUS</a:t>
            </a:r>
          </a:p>
        </p:txBody>
      </p:sp>
      <p:cxnSp>
        <p:nvCxnSpPr>
          <p:cNvPr id="13" name="Straight Connector 12"/>
          <p:cNvCxnSpPr/>
          <p:nvPr/>
        </p:nvCxnSpPr>
        <p:spPr>
          <a:xfrm>
            <a:off x="999067" y="4829033"/>
            <a:ext cx="5084421"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119554" y="4942006"/>
            <a:ext cx="2397703" cy="923330"/>
          </a:xfrm>
          <a:prstGeom prst="rect">
            <a:avLst/>
          </a:prstGeom>
          <a:noFill/>
        </p:spPr>
        <p:txBody>
          <a:bodyPr wrap="square" rtlCol="0">
            <a:spAutoFit/>
          </a:bodyPr>
          <a:lstStyle/>
          <a:p>
            <a:pPr algn="ctr"/>
            <a:r>
              <a:rPr lang="en-SG" dirty="0"/>
              <a:t>   </a:t>
            </a:r>
            <a:r>
              <a:rPr lang="en-SG" dirty="0">
                <a:latin typeface="Times New Roman" panose="02020603050405020304" pitchFamily="18" charset="0"/>
                <a:cs typeface="Times New Roman" panose="02020603050405020304" pitchFamily="18" charset="0"/>
              </a:rPr>
              <a:t>SUPERVISED BY</a:t>
            </a:r>
          </a:p>
          <a:p>
            <a:pPr algn="ctr"/>
            <a:r>
              <a:rPr lang="en-IN" dirty="0" err="1">
                <a:latin typeface="Times New Roman" panose="02020603050405020304" pitchFamily="18" charset="0"/>
                <a:cs typeface="Times New Roman" panose="02020603050405020304" pitchFamily="18" charset="0"/>
              </a:rPr>
              <a:t>J.b.v</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Pras</a:t>
            </a:r>
            <a:r>
              <a:rPr lang="en-IN" dirty="0">
                <a:latin typeface="Times New Roman" panose="02020603050405020304" pitchFamily="18" charset="0"/>
                <a:cs typeface="Times New Roman" panose="02020603050405020304" pitchFamily="18" charset="0"/>
              </a:rPr>
              <a:t>a</a:t>
            </a:r>
            <a:r>
              <a:rPr lang="en-SG"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Raju</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B.S.V.S </a:t>
            </a:r>
            <a:r>
              <a:rPr lang="en-IN" dirty="0" err="1">
                <a:latin typeface="Times New Roman" panose="02020603050405020304" pitchFamily="18" charset="0"/>
                <a:cs typeface="Times New Roman" panose="02020603050405020304" pitchFamily="18" charset="0"/>
              </a:rPr>
              <a:t>Anoop</a:t>
            </a:r>
            <a:endParaRPr lang="en-SG"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A36BFC4C-23E3-4A07-A71A-900AE16D41C6}"/>
              </a:ext>
            </a:extLst>
          </p:cNvPr>
          <p:cNvCxnSpPr/>
          <p:nvPr/>
        </p:nvCxnSpPr>
        <p:spPr>
          <a:xfrm>
            <a:off x="1668438" y="6057079"/>
            <a:ext cx="3521123"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60CA4E8-E63A-45F1-A194-3E761860217B}"/>
              </a:ext>
            </a:extLst>
          </p:cNvPr>
          <p:cNvSpPr txBox="1"/>
          <p:nvPr/>
        </p:nvSpPr>
        <p:spPr>
          <a:xfrm>
            <a:off x="1925081" y="4058929"/>
            <a:ext cx="2635059" cy="738664"/>
          </a:xfrm>
          <a:prstGeom prst="rect">
            <a:avLst/>
          </a:prstGeom>
          <a:noFill/>
        </p:spPr>
        <p:txBody>
          <a:bodyPr wrap="square" rtlCol="0">
            <a:spAutoFit/>
          </a:bodyPr>
          <a:lstStyle/>
          <a:p>
            <a:pPr algn="ctr"/>
            <a:r>
              <a:rPr lang="en-SG" dirty="0"/>
              <a:t>                          </a:t>
            </a:r>
            <a:r>
              <a:rPr lang="en-SG" sz="2400" b="1" dirty="0">
                <a:latin typeface="Times New Roman" panose="02020603050405020304" pitchFamily="18" charset="0"/>
                <a:cs typeface="Times New Roman" panose="02020603050405020304" pitchFamily="18" charset="0"/>
              </a:rPr>
              <a:t>DIAPREDIC  </a:t>
            </a:r>
            <a:endParaRPr lang="en-SG"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6" name="TextBox 5"/>
          <p:cNvSpPr txBox="1"/>
          <p:nvPr/>
        </p:nvSpPr>
        <p:spPr>
          <a:xfrm>
            <a:off x="680936" y="953311"/>
            <a:ext cx="5505855" cy="563231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By using these different attributes we are predicting the outcomes of our target variable using different models and checking their accuracy. The dataset taken is pima-data.csv which contains a huge data on different attributes such as age, BMI etc. Our model basically checks the correlation between these attributes first on draws up a heat map. Using this we can make a table of the attributes. Then we make a change of all trues n false  to 0’s and 1’s of target variable. </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We look for null values in any of the attributes and update it to mean of the other set of values. This makes our train data ready for our model. On a whole we are basically training our machine by supervision learning by feeding it with data and expecting outcomes with complete accuracy. The machine will then be able to predict when new data is entered in the CSV file.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a:p>
            <a:endParaRPr lang="en-IN" dirty="0"/>
          </a:p>
        </p:txBody>
      </p:sp>
      <p:pic>
        <p:nvPicPr>
          <p:cNvPr id="7" name="Picture 6"/>
          <p:cNvPicPr/>
          <p:nvPr/>
        </p:nvPicPr>
        <p:blipFill>
          <a:blip r:embed="rId3"/>
          <a:stretch>
            <a:fillRect/>
          </a:stretch>
        </p:blipFill>
        <p:spPr>
          <a:xfrm>
            <a:off x="593725" y="5878197"/>
            <a:ext cx="5670550" cy="2930525"/>
          </a:xfrm>
          <a:prstGeom prst="rect">
            <a:avLst/>
          </a:prstGeom>
        </p:spPr>
      </p:pic>
    </p:spTree>
    <p:extLst>
      <p:ext uri="{BB962C8B-B14F-4D97-AF65-F5344CB8AC3E}">
        <p14:creationId xmlns:p14="http://schemas.microsoft.com/office/powerpoint/2010/main" val="271357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5" name="TextBox 4"/>
          <p:cNvSpPr txBox="1"/>
          <p:nvPr/>
        </p:nvSpPr>
        <p:spPr>
          <a:xfrm>
            <a:off x="719847" y="972766"/>
            <a:ext cx="5428034" cy="923330"/>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SOFTWARE</a:t>
            </a:r>
            <a:endParaRPr lang="en-IN" sz="3600" b="1" dirty="0">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719848" y="1896096"/>
            <a:ext cx="5466944" cy="7017306"/>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To predict outcomes of a future event a machine learning model is exposed to data from which it learns patterns that are used to predict the outcome. There are several methods for this purpose and studies have shown promising results. We use algorithms written in python/R.</a:t>
            </a:r>
          </a:p>
          <a:p>
            <a:pPr algn="just"/>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5.1. Python</a:t>
            </a:r>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Python is an interpreted, high-level, general-purpose programming language. Created by Guido van </a:t>
            </a:r>
            <a:r>
              <a:rPr lang="en-IN" dirty="0" err="1">
                <a:latin typeface="Times New Roman" panose="02020603050405020304" pitchFamily="18" charset="0"/>
                <a:cs typeface="Times New Roman" panose="02020603050405020304" pitchFamily="18" charset="0"/>
              </a:rPr>
              <a:t>Rossum</a:t>
            </a:r>
            <a:r>
              <a:rPr lang="en-IN" dirty="0">
                <a:latin typeface="Times New Roman" panose="02020603050405020304" pitchFamily="18" charset="0"/>
                <a:cs typeface="Times New Roman" panose="02020603050405020304" pitchFamily="18" charset="0"/>
              </a:rPr>
              <a:t> and first released in 1991, Python's design philosophy emphasizes code readability with its notable use of significant whitespace. Its language constructs and object-oriented approach aim to help programmers write clear, logical code for small and large-scale projects. </a:t>
            </a:r>
          </a:p>
          <a:p>
            <a:pPr algn="just"/>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5.2. R</a:t>
            </a:r>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 </a:t>
            </a:r>
            <a:r>
              <a:rPr lang="en-IN" dirty="0">
                <a:latin typeface="Times New Roman" panose="02020603050405020304" pitchFamily="18" charset="0"/>
                <a:cs typeface="Times New Roman" panose="02020603050405020304" pitchFamily="18" charset="0"/>
              </a:rPr>
              <a:t>is a programming language developed by Ross </a:t>
            </a:r>
            <a:r>
              <a:rPr lang="en-IN" dirty="0" err="1">
                <a:latin typeface="Times New Roman" panose="02020603050405020304" pitchFamily="18" charset="0"/>
                <a:cs typeface="Times New Roman" panose="02020603050405020304" pitchFamily="18" charset="0"/>
              </a:rPr>
              <a:t>Ihaka</a:t>
            </a:r>
            <a:r>
              <a:rPr lang="en-IN" dirty="0">
                <a:latin typeface="Times New Roman" panose="02020603050405020304" pitchFamily="18" charset="0"/>
                <a:cs typeface="Times New Roman" panose="02020603050405020304" pitchFamily="18" charset="0"/>
              </a:rPr>
              <a:t> and Robert Gentleman in 1993. R possesses an extensive </a:t>
            </a:r>
            <a:r>
              <a:rPr lang="en-IN" dirty="0" err="1">
                <a:latin typeface="Times New Roman" panose="02020603050405020304" pitchFamily="18" charset="0"/>
                <a:cs typeface="Times New Roman" panose="02020603050405020304" pitchFamily="18" charset="0"/>
              </a:rPr>
              <a:t>catalog</a:t>
            </a:r>
            <a:r>
              <a:rPr lang="en-IN" dirty="0">
                <a:latin typeface="Times New Roman" panose="02020603050405020304" pitchFamily="18" charset="0"/>
                <a:cs typeface="Times New Roman" panose="02020603050405020304" pitchFamily="18" charset="0"/>
              </a:rPr>
              <a:t> of statistical and graphical methods. It includes machine learning algorithm, linear regression, time series, statistical inference to name a few. Most of the R libraries are written in R, but for heavy computational task, C, C++ and Fortran codes are preferred. </a:t>
            </a:r>
          </a:p>
          <a:p>
            <a:endParaRPr lang="en-IN" dirty="0"/>
          </a:p>
        </p:txBody>
      </p:sp>
    </p:spTree>
    <p:extLst>
      <p:ext uri="{BB962C8B-B14F-4D97-AF65-F5344CB8AC3E}">
        <p14:creationId xmlns:p14="http://schemas.microsoft.com/office/powerpoint/2010/main" val="68749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6" name="TextBox 5"/>
          <p:cNvSpPr txBox="1"/>
          <p:nvPr/>
        </p:nvSpPr>
        <p:spPr>
          <a:xfrm>
            <a:off x="857250" y="875489"/>
            <a:ext cx="497934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GLOSSARY</a:t>
            </a:r>
            <a:endParaRPr lang="en-I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14350" y="1621191"/>
            <a:ext cx="5829300" cy="6555641"/>
          </a:xfrm>
          <a:prstGeom prst="rect">
            <a:avLst/>
          </a:prstGeom>
          <a:noFill/>
        </p:spPr>
        <p:txBody>
          <a:bodyPr wrap="square" rtlCol="0">
            <a:spAutoFit/>
          </a:bodyPr>
          <a:lstStyle/>
          <a:p>
            <a:pPr marL="342900" indent="-342900" algn="just">
              <a:buFont typeface="+mj-lt"/>
              <a:buAutoNum type="arabicPeriod"/>
            </a:pPr>
            <a:r>
              <a:rPr lang="en-IN" sz="2800" b="1" dirty="0">
                <a:latin typeface="Times New Roman" panose="02020603050405020304" pitchFamily="18" charset="0"/>
                <a:cs typeface="Times New Roman" panose="02020603050405020304" pitchFamily="18" charset="0"/>
              </a:rPr>
              <a:t>CSV</a:t>
            </a:r>
            <a:r>
              <a:rPr lang="en-IN" sz="2800" dirty="0">
                <a:latin typeface="Times New Roman" panose="02020603050405020304" pitchFamily="18" charset="0"/>
                <a:cs typeface="Times New Roman" panose="02020603050405020304" pitchFamily="18" charset="0"/>
              </a:rPr>
              <a:t> : Comma separated values files store all the data in a file ,where the data is separated by comma's.</a:t>
            </a:r>
          </a:p>
          <a:p>
            <a:pPr marL="342900" indent="-342900" algn="just">
              <a:buFont typeface="+mj-lt"/>
              <a:buAutoNum type="arabicPeriod"/>
            </a:pPr>
            <a:r>
              <a:rPr lang="en-IN" sz="2800" b="1" dirty="0" err="1">
                <a:latin typeface="Times New Roman" panose="02020603050405020304" pitchFamily="18" charset="0"/>
                <a:cs typeface="Times New Roman" panose="02020603050405020304" pitchFamily="18" charset="0"/>
              </a:rPr>
              <a:t>XGboost</a:t>
            </a:r>
            <a:r>
              <a:rPr lang="en-IN" sz="2800" b="1" dirty="0">
                <a:latin typeface="Times New Roman" panose="02020603050405020304" pitchFamily="18" charset="0"/>
                <a:cs typeface="Times New Roman" panose="02020603050405020304" pitchFamily="18" charset="0"/>
              </a:rPr>
              <a:t> model</a:t>
            </a:r>
            <a:r>
              <a:rPr lang="en-IN" sz="2800" dirty="0">
                <a:latin typeface="Times New Roman" panose="02020603050405020304" pitchFamily="18" charset="0"/>
                <a:cs typeface="Times New Roman" panose="02020603050405020304" pitchFamily="18" charset="0"/>
              </a:rPr>
              <a:t>: It is a machine learning approach to achieve faster and accurate results in very less time.</a:t>
            </a:r>
          </a:p>
          <a:p>
            <a:pPr marL="342900" indent="-342900" algn="just">
              <a:buFont typeface="+mj-lt"/>
              <a:buAutoNum type="arabicPeriod"/>
            </a:pPr>
            <a:r>
              <a:rPr lang="en-IN" sz="2800" b="1" dirty="0">
                <a:latin typeface="Times New Roman" panose="02020603050405020304" pitchFamily="18" charset="0"/>
                <a:cs typeface="Times New Roman" panose="02020603050405020304" pitchFamily="18" charset="0"/>
              </a:rPr>
              <a:t>Dataset</a:t>
            </a:r>
            <a:r>
              <a:rPr lang="en-IN" sz="2800" dirty="0">
                <a:latin typeface="Times New Roman" panose="02020603050405020304" pitchFamily="18" charset="0"/>
                <a:cs typeface="Times New Roman" panose="02020603050405020304" pitchFamily="18" charset="0"/>
              </a:rPr>
              <a:t>: It is a collection of all the information about various parameters used to train our model.</a:t>
            </a:r>
          </a:p>
          <a:p>
            <a:pPr marL="342900" indent="-342900" algn="just">
              <a:buFont typeface="+mj-lt"/>
              <a:buAutoNum type="arabicPeriod"/>
            </a:pPr>
            <a:r>
              <a:rPr lang="en-IN" sz="2800" b="1" dirty="0">
                <a:latin typeface="Times New Roman" panose="02020603050405020304" pitchFamily="18" charset="0"/>
                <a:cs typeface="Times New Roman" panose="02020603050405020304" pitchFamily="18" charset="0"/>
              </a:rPr>
              <a:t>Regression models</a:t>
            </a:r>
            <a:r>
              <a:rPr lang="en-IN" sz="2800" dirty="0">
                <a:latin typeface="Times New Roman" panose="02020603050405020304" pitchFamily="18" charset="0"/>
                <a:cs typeface="Times New Roman" panose="02020603050405020304" pitchFamily="18" charset="0"/>
              </a:rPr>
              <a:t>: A regression model is used to investigate the relationship between two or more variables and estimate one variable based on the others.</a:t>
            </a:r>
          </a:p>
        </p:txBody>
      </p:sp>
    </p:spTree>
    <p:extLst>
      <p:ext uri="{BB962C8B-B14F-4D97-AF65-F5344CB8AC3E}">
        <p14:creationId xmlns:p14="http://schemas.microsoft.com/office/powerpoint/2010/main" val="330535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6" name="TextBox 5"/>
          <p:cNvSpPr txBox="1"/>
          <p:nvPr/>
        </p:nvSpPr>
        <p:spPr>
          <a:xfrm>
            <a:off x="680936" y="856034"/>
            <a:ext cx="550585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14350" y="1621191"/>
            <a:ext cx="5829300" cy="378565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reading of HBA1C was not found significant in the study. This raises question on over glorification of this tool as predictor of the diabetes. Are the simple anthropometric variables like Waist Circumference better predictor, than the three month average Blood Glucose Level?</a:t>
            </a:r>
          </a:p>
          <a:p>
            <a:pPr algn="just"/>
            <a:r>
              <a:rPr lang="en-IN" sz="2000" dirty="0">
                <a:latin typeface="Times New Roman" panose="02020603050405020304" pitchFamily="18" charset="0"/>
                <a:cs typeface="Times New Roman" panose="02020603050405020304" pitchFamily="18" charset="0"/>
              </a:rPr>
              <a:t>A multicentre study with more variables can give different results. More variables can be included using Delphi Method. The present methodology used i.e. Logistic Regression can be compared with more advance tools like ANN (Artificial Neural Network) for the results.</a:t>
            </a:r>
          </a:p>
        </p:txBody>
      </p:sp>
    </p:spTree>
    <p:extLst>
      <p:ext uri="{BB962C8B-B14F-4D97-AF65-F5344CB8AC3E}">
        <p14:creationId xmlns:p14="http://schemas.microsoft.com/office/powerpoint/2010/main" val="383527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6" name="TextBox 5"/>
          <p:cNvSpPr txBox="1"/>
          <p:nvPr/>
        </p:nvSpPr>
        <p:spPr>
          <a:xfrm>
            <a:off x="676072" y="964974"/>
            <a:ext cx="550585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41594" y="1744072"/>
            <a:ext cx="5829300" cy="6832640"/>
          </a:xfrm>
          <a:prstGeom prst="rect">
            <a:avLst/>
          </a:prstGeom>
          <a:noFill/>
        </p:spPr>
        <p:txBody>
          <a:bodyPr wrap="square" rtlCol="0">
            <a:spAutoFit/>
          </a:bodyPr>
          <a:lstStyle/>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https</a:t>
            </a:r>
            <a:r>
              <a:rPr lang="en-IN" sz="2000">
                <a:latin typeface="Times New Roman" panose="02020603050405020304" pitchFamily="18" charset="0"/>
                <a:cs typeface="Times New Roman" panose="02020603050405020304" pitchFamily="18" charset="0"/>
              </a:rPr>
              <a:t>://www.analyticsvidhya.com/blog/2018/05/24-ultimate-data-science-projects-to-boost-your-knowledge-and-skills</a:t>
            </a: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https://www.google.com/url?sa=t&amp;source=web&amp;rct=j&amp;url=http://www.ijera.com/papers/Vol8_issue1/Part-2/C0801020913.pdf&amp;ved=2ahUKEwim2JHB9rrjAhVT6XMBHeKWCzEim2JHB9rrjAhVT6XMBHeKWCzEim2JHB9rrjAhVT6XMBHeKWCzE</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u="sng">
                <a:solidFill>
                  <a:srgbClr val="000000"/>
                </a:solidFill>
                <a:latin typeface="Times New Roman" panose="02020603050405020304" pitchFamily="18" charset="0"/>
                <a:ea typeface="Calibri" panose="020F0502020204030204" pitchFamily="34" charset="0"/>
                <a:cs typeface="Calibri" panose="020F0502020204030204" pitchFamily="34" charset="0"/>
                <a:hlinkClick r:id="rId3"/>
              </a:rPr>
              <a:t>https://www.google.com/url?sa=t&amp;source=web&amp;rct=j&amp;url=https://www.researchgate.net/publication/316432650_Diabetes_Prediction_Using_Medical_Data&amp;ved=2ahUKEwim2JHB9rrjAhVT6XMBHeKWCzEQFjACegQIBBAC&amp;usg=AOvVaw3anPriATr4lmdAtItY7_s</a:t>
            </a:r>
            <a:r>
              <a:rPr lang="en-IN" u="sng">
                <a:solidFill>
                  <a:srgbClr val="000000"/>
                </a:solidFill>
                <a:latin typeface="Times New Roman" panose="02020603050405020304" pitchFamily="18" charset="0"/>
                <a:ea typeface="Calibri" panose="020F0502020204030204" pitchFamily="34" charset="0"/>
                <a:cs typeface="Calibri" panose="020F0502020204030204" pitchFamily="34" charset="0"/>
                <a:hlinkClick r:id="rId3"/>
              </a:rPr>
              <a:t>c</a:t>
            </a:r>
            <a:endParaRPr lang="en-IN" u="sng">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457200" indent="-457200" algn="just">
              <a:buFont typeface="+mj-lt"/>
              <a:buAutoNum type="arabicPeriod"/>
            </a:pPr>
            <a:endParaRPr lang="en-IN" u="sng">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457200" indent="-457200" algn="just">
              <a:buFont typeface="+mj-lt"/>
              <a:buAutoNum type="arabicPeriod"/>
            </a:pPr>
            <a:endParaRPr lang="en-IN" u="sng">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457200" indent="-457200" algn="just">
              <a:buFont typeface="+mj-lt"/>
              <a:buAutoNum type="arabicPeriod"/>
            </a:pPr>
            <a:endParaRPr lang="en-IN" u="sng">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457200" indent="-457200" algn="just">
              <a:buFont typeface="+mj-lt"/>
              <a:buAutoNum type="arabicPeriod"/>
            </a:pPr>
            <a:r>
              <a:rPr lang="en-US" sz="18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https://www.google.com/url?sa=t&amp;source=web&amp;rct=j&amp;url=https://journalofbigdata.springeropen.com/articles/10.1186/s40537-019-0175-6&amp;ved=2ahUKEwim2JH.</a:t>
            </a:r>
            <a:endParaRPr lang="en-IN" sz="200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32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8163"/>
            <a:ext cx="6858000" cy="9906000"/>
          </a:xfrm>
          <a:prstGeom prst="rect">
            <a:avLst/>
          </a:prstGeom>
        </p:spPr>
      </p:pic>
      <p:sp>
        <p:nvSpPr>
          <p:cNvPr id="9" name="Rectangle 8"/>
          <p:cNvSpPr/>
          <p:nvPr/>
        </p:nvSpPr>
        <p:spPr>
          <a:xfrm>
            <a:off x="896991" y="1260662"/>
            <a:ext cx="5064015" cy="584775"/>
          </a:xfrm>
          <a:prstGeom prst="rect">
            <a:avLst/>
          </a:prstGeom>
        </p:spPr>
        <p:txBody>
          <a:bodyPr wrap="none">
            <a:spAutoFit/>
          </a:bodyPr>
          <a:lstStyle/>
          <a:p>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00357" y="1815686"/>
            <a:ext cx="6457281" cy="523220"/>
          </a:xfrm>
          <a:prstGeom prst="rect">
            <a:avLst/>
          </a:prstGeom>
        </p:spPr>
        <p:txBody>
          <a:bodyPr wrap="none">
            <a:spAutoFit/>
          </a:bodyPr>
          <a:lstStyle/>
          <a:p>
            <a:r>
              <a:rPr lang="en-IN" sz="2800" b="1" dirty="0">
                <a:latin typeface="Times New Roman" panose="02020603050405020304" pitchFamily="18" charset="0"/>
                <a:ea typeface="STLiti" panose="02010800040101010101" pitchFamily="2" charset="-122"/>
                <a:cs typeface="Times New Roman" panose="02020603050405020304" pitchFamily="18" charset="0"/>
              </a:rPr>
              <a:t>  </a:t>
            </a:r>
            <a:r>
              <a:rPr lang="en-IN" sz="2600" b="1" dirty="0">
                <a:latin typeface="Times New Roman" panose="02020603050405020304" pitchFamily="18" charset="0"/>
                <a:ea typeface="STLiti" panose="02010800040101010101" pitchFamily="2" charset="-122"/>
                <a:cs typeface="Times New Roman" panose="02020603050405020304" pitchFamily="18" charset="0"/>
              </a:rPr>
              <a:t>( A Center For Inter-Discilinary Research )</a:t>
            </a:r>
            <a:endParaRPr lang="en-US" sz="26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896991" y="2562610"/>
            <a:ext cx="8805766" cy="1692771"/>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This is to certify that the project titled</a:t>
            </a:r>
          </a:p>
          <a:p>
            <a:r>
              <a:rPr lang="en-IN" sz="2600" dirty="0">
                <a:latin typeface="Times New Roman" panose="02020603050405020304" pitchFamily="18" charset="0"/>
                <a:cs typeface="Times New Roman" panose="02020603050405020304" pitchFamily="18" charset="0"/>
              </a:rPr>
              <a:t>                   DIAPREDIC</a:t>
            </a:r>
          </a:p>
          <a:p>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
        <p:nvSpPr>
          <p:cNvPr id="12" name="Rectangle 11"/>
          <p:cNvSpPr/>
          <p:nvPr/>
        </p:nvSpPr>
        <p:spPr>
          <a:xfrm>
            <a:off x="441843" y="3455161"/>
            <a:ext cx="5959172" cy="2492990"/>
          </a:xfrm>
          <a:prstGeom prst="rect">
            <a:avLst/>
          </a:prstGeom>
        </p:spPr>
        <p:txBody>
          <a:bodyPr wrap="square">
            <a:spAutoFit/>
          </a:bodyPr>
          <a:lstStyle/>
          <a:p>
            <a:pPr algn="ct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is a </a:t>
            </a:r>
            <a:r>
              <a:rPr lang="en-US" sz="2200" dirty="0" err="1">
                <a:latin typeface="Times New Roman" panose="02020603050405020304" pitchFamily="18" charset="0"/>
                <a:cs typeface="Times New Roman" panose="02020603050405020304" pitchFamily="18" charset="0"/>
              </a:rPr>
              <a:t>bonafide</a:t>
            </a:r>
            <a:r>
              <a:rPr lang="en-US" sz="2200" dirty="0">
                <a:latin typeface="Times New Roman" panose="02020603050405020304" pitchFamily="18" charset="0"/>
                <a:cs typeface="Times New Roman" panose="02020603050405020304" pitchFamily="18" charset="0"/>
              </a:rPr>
              <a:t> work carried out by the following students in partial fulfilment of the requirements for Advanced Academic Center intern, submitted to the chair, A</a:t>
            </a:r>
            <a:r>
              <a:rPr lang="en-SG" altLang="en-US" sz="2200" dirty="0">
                <a:latin typeface="Times New Roman" panose="02020603050405020304" pitchFamily="18" charset="0"/>
                <a:cs typeface="Times New Roman" panose="02020603050405020304" pitchFamily="18" charset="0"/>
              </a:rPr>
              <a:t>AC</a:t>
            </a:r>
            <a:r>
              <a:rPr lang="en-US" sz="2200" dirty="0">
                <a:latin typeface="Times New Roman" panose="02020603050405020304" pitchFamily="18" charset="0"/>
                <a:cs typeface="Times New Roman" panose="02020603050405020304" pitchFamily="18" charset="0"/>
              </a:rPr>
              <a:t> during the academic year _______________________</a:t>
            </a:r>
          </a:p>
          <a:p>
            <a:pPr algn="ctr"/>
            <a:endParaRPr lang="en-US" sz="2400" dirty="0">
              <a:latin typeface="Gabriola" panose="04040605051002020D02" pitchFamily="8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676781882"/>
              </p:ext>
            </p:extLst>
          </p:nvPr>
        </p:nvGraphicFramePr>
        <p:xfrm>
          <a:off x="574268" y="5718328"/>
          <a:ext cx="5848077" cy="1821180"/>
        </p:xfrm>
        <a:graphic>
          <a:graphicData uri="http://schemas.openxmlformats.org/drawingml/2006/table">
            <a:tbl>
              <a:tblPr firstRow="1" bandRow="1">
                <a:tableStyleId>{5C22544A-7EE6-4342-B048-85BDC9FD1C3A}</a:tableStyleId>
              </a:tblPr>
              <a:tblGrid>
                <a:gridCol w="1949359">
                  <a:extLst>
                    <a:ext uri="{9D8B030D-6E8A-4147-A177-3AD203B41FA5}">
                      <a16:colId xmlns:a16="http://schemas.microsoft.com/office/drawing/2014/main" val="20000"/>
                    </a:ext>
                  </a:extLst>
                </a:gridCol>
                <a:gridCol w="1949359">
                  <a:extLst>
                    <a:ext uri="{9D8B030D-6E8A-4147-A177-3AD203B41FA5}">
                      <a16:colId xmlns:a16="http://schemas.microsoft.com/office/drawing/2014/main" val="20001"/>
                    </a:ext>
                  </a:extLst>
                </a:gridCol>
                <a:gridCol w="1949359">
                  <a:extLst>
                    <a:ext uri="{9D8B030D-6E8A-4147-A177-3AD203B41FA5}">
                      <a16:colId xmlns:a16="http://schemas.microsoft.com/office/drawing/2014/main" val="20002"/>
                    </a:ext>
                  </a:extLst>
                </a:gridCol>
              </a:tblGrid>
              <a:tr h="319512">
                <a:tc>
                  <a:txBody>
                    <a:bodyPr/>
                    <a:lstStyle/>
                    <a:p>
                      <a:pPr algn="ctr"/>
                      <a:r>
                        <a:rPr lang="en-IN" sz="1600" dirty="0"/>
                        <a:t>NAME</a:t>
                      </a:r>
                      <a:endParaRPr lang="en-US" sz="1600" dirty="0"/>
                    </a:p>
                  </a:txBody>
                  <a:tcPr/>
                </a:tc>
                <a:tc>
                  <a:txBody>
                    <a:bodyPr/>
                    <a:lstStyle/>
                    <a:p>
                      <a:pPr algn="ctr"/>
                      <a:r>
                        <a:rPr lang="en-IN" sz="1600" dirty="0"/>
                        <a:t>ROLL</a:t>
                      </a:r>
                      <a:r>
                        <a:rPr lang="en-IN" sz="1600" baseline="0" dirty="0"/>
                        <a:t> NO.</a:t>
                      </a:r>
                      <a:endParaRPr lang="en-US" sz="1600" dirty="0"/>
                    </a:p>
                  </a:txBody>
                  <a:tcPr/>
                </a:tc>
                <a:tc>
                  <a:txBody>
                    <a:bodyPr/>
                    <a:lstStyle/>
                    <a:p>
                      <a:pPr algn="ctr"/>
                      <a:r>
                        <a:rPr lang="en-IN" sz="1600" dirty="0"/>
                        <a:t>BRANCH</a:t>
                      </a:r>
                      <a:endParaRPr lang="en-US" sz="1600" dirty="0"/>
                    </a:p>
                  </a:txBody>
                  <a:tcPr/>
                </a:tc>
                <a:extLst>
                  <a:ext uri="{0D108BD9-81ED-4DB2-BD59-A6C34878D82A}">
                    <a16:rowId xmlns:a16="http://schemas.microsoft.com/office/drawing/2014/main" val="10000"/>
                  </a:ext>
                </a:extLst>
              </a:tr>
              <a:tr h="283204">
                <a:tc>
                  <a:txBody>
                    <a:bodyPr/>
                    <a:lstStyle/>
                    <a:p>
                      <a:r>
                        <a:rPr lang="en-US" dirty="0"/>
                        <a:t>D </a:t>
                      </a:r>
                      <a:r>
                        <a:rPr lang="en-US" dirty="0" err="1"/>
                        <a:t>Sai</a:t>
                      </a:r>
                      <a:r>
                        <a:rPr lang="en-US" dirty="0"/>
                        <a:t> </a:t>
                      </a:r>
                      <a:r>
                        <a:rPr lang="en-US" dirty="0" err="1"/>
                        <a:t>Rakesh</a:t>
                      </a:r>
                      <a:r>
                        <a:rPr lang="en-US" dirty="0"/>
                        <a:t> Reddy</a:t>
                      </a:r>
                    </a:p>
                  </a:txBody>
                  <a:tcPr/>
                </a:tc>
                <a:tc>
                  <a:txBody>
                    <a:bodyPr/>
                    <a:lstStyle/>
                    <a:p>
                      <a:pPr algn="ctr"/>
                      <a:r>
                        <a:rPr lang="en-US" dirty="0"/>
                        <a:t>18241A05J6</a:t>
                      </a:r>
                    </a:p>
                  </a:txBody>
                  <a:tcPr/>
                </a:tc>
                <a:tc>
                  <a:txBody>
                    <a:bodyPr/>
                    <a:lstStyle/>
                    <a:p>
                      <a:pPr algn="ctr"/>
                      <a:r>
                        <a:rPr lang="en-US" dirty="0"/>
                        <a:t>CSE</a:t>
                      </a:r>
                    </a:p>
                  </a:txBody>
                  <a:tcPr/>
                </a:tc>
                <a:extLst>
                  <a:ext uri="{0D108BD9-81ED-4DB2-BD59-A6C34878D82A}">
                    <a16:rowId xmlns:a16="http://schemas.microsoft.com/office/drawing/2014/main" val="10001"/>
                  </a:ext>
                </a:extLst>
              </a:tr>
              <a:tr h="283204">
                <a:tc>
                  <a:txBody>
                    <a:bodyPr/>
                    <a:lstStyle/>
                    <a:p>
                      <a:r>
                        <a:rPr lang="en-US" dirty="0"/>
                        <a:t>K Shreya Reddy</a:t>
                      </a:r>
                    </a:p>
                  </a:txBody>
                  <a:tcPr/>
                </a:tc>
                <a:tc>
                  <a:txBody>
                    <a:bodyPr/>
                    <a:lstStyle/>
                    <a:p>
                      <a:pPr algn="ctr"/>
                      <a:r>
                        <a:rPr lang="en-US" dirty="0"/>
                        <a:t>18241A05K7</a:t>
                      </a:r>
                    </a:p>
                  </a:txBody>
                  <a:tcPr/>
                </a:tc>
                <a:tc>
                  <a:txBody>
                    <a:bodyPr/>
                    <a:lstStyle/>
                    <a:p>
                      <a:pPr algn="ctr"/>
                      <a:r>
                        <a:rPr lang="en-US" dirty="0"/>
                        <a:t>CSE</a:t>
                      </a:r>
                    </a:p>
                  </a:txBody>
                  <a:tcPr/>
                </a:tc>
                <a:extLst>
                  <a:ext uri="{0D108BD9-81ED-4DB2-BD59-A6C34878D82A}">
                    <a16:rowId xmlns:a16="http://schemas.microsoft.com/office/drawing/2014/main" val="10002"/>
                  </a:ext>
                </a:extLst>
              </a:tr>
              <a:tr h="28320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283204">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28320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14" name="Rectangle 13"/>
          <p:cNvSpPr/>
          <p:nvPr/>
        </p:nvSpPr>
        <p:spPr>
          <a:xfrm>
            <a:off x="503296" y="8526446"/>
            <a:ext cx="118949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 ./Ms./Mr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349788" y="9017697"/>
            <a:ext cx="1597297"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sp>
        <p:nvSpPr>
          <p:cNvPr id="17" name="Rectangle 16"/>
          <p:cNvSpPr/>
          <p:nvPr/>
        </p:nvSpPr>
        <p:spPr>
          <a:xfrm>
            <a:off x="2376811" y="8759280"/>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18" name="Rectangle 17"/>
          <p:cNvSpPr/>
          <p:nvPr/>
        </p:nvSpPr>
        <p:spPr>
          <a:xfrm>
            <a:off x="3854722" y="8771476"/>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19" name="Rectangle 18"/>
          <p:cNvSpPr/>
          <p:nvPr/>
        </p:nvSpPr>
        <p:spPr>
          <a:xfrm>
            <a:off x="1191544" y="7641912"/>
            <a:ext cx="6939643" cy="30777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This work was not submitted or published earlier for any study</a:t>
            </a:r>
            <a:endParaRPr lang="en-US" sz="1400"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flipH="1">
            <a:off x="441842" y="9017697"/>
            <a:ext cx="1499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692789" y="3455161"/>
            <a:ext cx="36070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764" y="823715"/>
            <a:ext cx="1887080" cy="1046112"/>
          </a:xfrm>
          <a:prstGeom prst="rect">
            <a:avLst/>
          </a:prstGeom>
        </p:spPr>
      </p:pic>
      <p:sp>
        <p:nvSpPr>
          <p:cNvPr id="8" name="TextBox 7"/>
          <p:cNvSpPr txBox="1"/>
          <p:nvPr/>
        </p:nvSpPr>
        <p:spPr>
          <a:xfrm>
            <a:off x="1232506" y="2218833"/>
            <a:ext cx="4392988"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404933" y="3119824"/>
            <a:ext cx="6191982" cy="53245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We express our deep sense of gratitude to our </a:t>
            </a:r>
            <a:r>
              <a:rPr lang="en-SG" altLang="en-GB" sz="2000" dirty="0">
                <a:latin typeface="Times New Roman" panose="02020603050405020304" pitchFamily="18" charset="0"/>
                <a:cs typeface="Times New Roman" panose="02020603050405020304" pitchFamily="18" charset="0"/>
              </a:rPr>
              <a:t>respected </a:t>
            </a:r>
            <a:r>
              <a:rPr lang="en-GB" sz="2000" dirty="0">
                <a:latin typeface="Times New Roman" panose="02020603050405020304" pitchFamily="18" charset="0"/>
                <a:cs typeface="Times New Roman" panose="02020603050405020304" pitchFamily="18" charset="0"/>
              </a:rPr>
              <a:t>Director , Gokaraju Rangaraju Institute of Engineering and Technology for the valuable guidance and for permitting us to carry out this project. </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With immense pleasure, we record our deep sense of gratitude to our </a:t>
            </a:r>
            <a:r>
              <a:rPr lang="en-SG" altLang="en-GB" sz="2000" dirty="0">
                <a:latin typeface="Times New Roman" panose="02020603050405020304" pitchFamily="18" charset="0"/>
                <a:cs typeface="Times New Roman" panose="02020603050405020304" pitchFamily="18" charset="0"/>
              </a:rPr>
              <a:t>respected </a:t>
            </a:r>
            <a:r>
              <a:rPr lang="en-GB" altLang="en-GB" sz="2000" dirty="0">
                <a:latin typeface="Times New Roman" panose="02020603050405020304" pitchFamily="18" charset="0"/>
                <a:cs typeface="Times New Roman" panose="02020603050405020304" pitchFamily="18" charset="0"/>
              </a:rPr>
              <a:t>p</a:t>
            </a:r>
            <a:r>
              <a:rPr lang="en-GB" sz="2000" dirty="0">
                <a:latin typeface="Times New Roman" panose="02020603050405020304" pitchFamily="18" charset="0"/>
                <a:cs typeface="Times New Roman" panose="02020603050405020304" pitchFamily="18" charset="0"/>
              </a:rPr>
              <a:t>rincipal, for permitting us to carry out this project.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We are thankful to Associate Dean ,Advance Academic Centre  for providing us appropriate e</a:t>
            </a:r>
            <a:r>
              <a:rPr lang="en-SG" altLang="en-GB" sz="2000" dirty="0">
                <a:latin typeface="Times New Roman" panose="02020603050405020304" pitchFamily="18" charset="0"/>
                <a:cs typeface="Times New Roman" panose="02020603050405020304" pitchFamily="18" charset="0"/>
              </a:rPr>
              <a:t>cosystem</a:t>
            </a:r>
            <a:r>
              <a:rPr lang="en-GB" sz="2000" dirty="0">
                <a:latin typeface="Times New Roman" panose="02020603050405020304" pitchFamily="18" charset="0"/>
                <a:cs typeface="Times New Roman" panose="02020603050405020304" pitchFamily="18" charset="0"/>
              </a:rPr>
              <a:t> required for the project to complete.</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We are thankful to </a:t>
            </a:r>
            <a:r>
              <a:rPr lang="en-SG" altLang="en-GB" sz="2000" dirty="0">
                <a:latin typeface="Times New Roman" panose="02020603050405020304" pitchFamily="18" charset="0"/>
                <a:cs typeface="Times New Roman" panose="02020603050405020304" pitchFamily="18" charset="0"/>
              </a:rPr>
              <a:t>our </a:t>
            </a:r>
            <a:r>
              <a:rPr lang="en-GB" altLang="en-GB" sz="2000" dirty="0">
                <a:latin typeface="Times New Roman" panose="02020603050405020304" pitchFamily="18" charset="0"/>
                <a:cs typeface="Times New Roman" panose="02020603050405020304" pitchFamily="18" charset="0"/>
              </a:rPr>
              <a:t>p</a:t>
            </a:r>
            <a:r>
              <a:rPr lang="en-GB" sz="2000" dirty="0">
                <a:latin typeface="Times New Roman" panose="02020603050405020304" pitchFamily="18" charset="0"/>
                <a:cs typeface="Times New Roman" panose="02020603050405020304" pitchFamily="18" charset="0"/>
              </a:rPr>
              <a:t>roject </a:t>
            </a:r>
            <a:r>
              <a:rPr lang="en-SG" altLang="en-GB" sz="2000" dirty="0">
                <a:latin typeface="Times New Roman" panose="02020603050405020304" pitchFamily="18" charset="0"/>
                <a:cs typeface="Times New Roman" panose="02020603050405020304" pitchFamily="18" charset="0"/>
              </a:rPr>
              <a:t>s</a:t>
            </a:r>
            <a:r>
              <a:rPr lang="en-GB" sz="2000" dirty="0">
                <a:latin typeface="Times New Roman" panose="02020603050405020304" pitchFamily="18" charset="0"/>
                <a:cs typeface="Times New Roman" panose="02020603050405020304" pitchFamily="18" charset="0"/>
              </a:rPr>
              <a:t>upervisor who spared valuable time  </a:t>
            </a:r>
            <a:r>
              <a:rPr lang="en-SG" altLang="en-GB" sz="2000" dirty="0">
                <a:latin typeface="Times New Roman" panose="02020603050405020304" pitchFamily="18" charset="0"/>
                <a:cs typeface="Times New Roman" panose="02020603050405020304" pitchFamily="18" charset="0"/>
              </a:rPr>
              <a:t>for us </a:t>
            </a:r>
            <a:r>
              <a:rPr lang="en-GB" sz="2000" dirty="0">
                <a:latin typeface="Times New Roman" panose="02020603050405020304" pitchFamily="18" charset="0"/>
                <a:cs typeface="Times New Roman" panose="02020603050405020304" pitchFamily="18" charset="0"/>
              </a:rPr>
              <a:t>and </a:t>
            </a:r>
            <a:r>
              <a:rPr lang="en-SG" altLang="en-GB" sz="2000" dirty="0">
                <a:latin typeface="Times New Roman" panose="02020603050405020304" pitchFamily="18" charset="0"/>
                <a:cs typeface="Times New Roman" panose="02020603050405020304" pitchFamily="18" charset="0"/>
              </a:rPr>
              <a:t>influence</a:t>
            </a:r>
            <a:r>
              <a:rPr lang="en-GB" sz="2000" dirty="0">
                <a:latin typeface="Times New Roman" panose="02020603050405020304" pitchFamily="18" charset="0"/>
                <a:cs typeface="Times New Roman" panose="02020603050405020304" pitchFamily="18" charset="0"/>
              </a:rPr>
              <a:t> novel ideas to guide us. I am indebted to </a:t>
            </a:r>
            <a:r>
              <a:rPr lang="en-SG" altLang="en-GB" sz="2000" dirty="0">
                <a:latin typeface="Times New Roman" panose="02020603050405020304" pitchFamily="18" charset="0"/>
                <a:cs typeface="Times New Roman" panose="02020603050405020304" pitchFamily="18" charset="0"/>
              </a:rPr>
              <a:t>all the above </a:t>
            </a:r>
            <a:r>
              <a:rPr lang="en-GB" sz="2000" dirty="0">
                <a:latin typeface="Times New Roman" panose="02020603050405020304" pitchFamily="18" charset="0"/>
                <a:cs typeface="Times New Roman" panose="02020603050405020304" pitchFamily="18" charset="0"/>
              </a:rPr>
              <a:t>without whom I would not have c</a:t>
            </a:r>
            <a:r>
              <a:rPr lang="en-SG" altLang="en-GB" sz="2000" dirty="0">
                <a:latin typeface="Times New Roman" panose="02020603050405020304" pitchFamily="18" charset="0"/>
                <a:cs typeface="Times New Roman" panose="02020603050405020304" pitchFamily="18" charset="0"/>
              </a:rPr>
              <a:t>oncluded the project</a:t>
            </a:r>
            <a:r>
              <a:rPr lang="en-GB"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5" name="TextBox 4"/>
          <p:cNvSpPr txBox="1"/>
          <p:nvPr/>
        </p:nvSpPr>
        <p:spPr>
          <a:xfrm>
            <a:off x="719847" y="875489"/>
            <a:ext cx="528090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TABLE OF CONTENT</a:t>
            </a:r>
            <a:endParaRPr lang="en-IN" sz="3200"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25789401"/>
              </p:ext>
            </p:extLst>
          </p:nvPr>
        </p:nvGraphicFramePr>
        <p:xfrm>
          <a:off x="719848" y="1828796"/>
          <a:ext cx="5447490" cy="6639134"/>
        </p:xfrm>
        <a:graphic>
          <a:graphicData uri="http://schemas.openxmlformats.org/drawingml/2006/table">
            <a:tbl>
              <a:tblPr firstRow="1" bandRow="1"/>
              <a:tblGrid>
                <a:gridCol w="1108952">
                  <a:extLst>
                    <a:ext uri="{9D8B030D-6E8A-4147-A177-3AD203B41FA5}">
                      <a16:colId xmlns:a16="http://schemas.microsoft.com/office/drawing/2014/main" val="20000"/>
                    </a:ext>
                  </a:extLst>
                </a:gridCol>
                <a:gridCol w="2957209">
                  <a:extLst>
                    <a:ext uri="{9D8B030D-6E8A-4147-A177-3AD203B41FA5}">
                      <a16:colId xmlns:a16="http://schemas.microsoft.com/office/drawing/2014/main" val="20001"/>
                    </a:ext>
                  </a:extLst>
                </a:gridCol>
                <a:gridCol w="1381329">
                  <a:extLst>
                    <a:ext uri="{9D8B030D-6E8A-4147-A177-3AD203B41FA5}">
                      <a16:colId xmlns:a16="http://schemas.microsoft.com/office/drawing/2014/main" val="20002"/>
                    </a:ext>
                  </a:extLst>
                </a:gridCol>
              </a:tblGrid>
              <a:tr h="668777">
                <a:tc>
                  <a:txBody>
                    <a:bodyPr/>
                    <a:lstStyle/>
                    <a:p>
                      <a:pPr algn="ctr"/>
                      <a:r>
                        <a:rPr lang="en-IN" sz="1600" dirty="0"/>
                        <a:t>1</a:t>
                      </a:r>
                    </a:p>
                  </a:txBody>
                  <a:tcPr/>
                </a:tc>
                <a:tc>
                  <a:txBody>
                    <a:bodyPr/>
                    <a:lstStyle/>
                    <a:p>
                      <a:r>
                        <a:rPr lang="en-IN" sz="1600" dirty="0"/>
                        <a:t>Acknowledgments</a:t>
                      </a:r>
                    </a:p>
                  </a:txBody>
                  <a:tcPr/>
                </a:tc>
                <a:tc>
                  <a:txBody>
                    <a:bodyPr/>
                    <a:lstStyle/>
                    <a:p>
                      <a:pPr algn="ctr"/>
                      <a:r>
                        <a:rPr lang="en-IN" sz="1600" dirty="0"/>
                        <a:t>iv</a:t>
                      </a:r>
                    </a:p>
                  </a:txBody>
                  <a:tcPr/>
                </a:tc>
                <a:extLst>
                  <a:ext uri="{0D108BD9-81ED-4DB2-BD59-A6C34878D82A}">
                    <a16:rowId xmlns:a16="http://schemas.microsoft.com/office/drawing/2014/main" val="10000"/>
                  </a:ext>
                </a:extLst>
              </a:tr>
              <a:tr h="668777">
                <a:tc>
                  <a:txBody>
                    <a:bodyPr/>
                    <a:lstStyle/>
                    <a:p>
                      <a:pPr algn="ctr"/>
                      <a:r>
                        <a:rPr lang="en-IN" sz="1600" dirty="0"/>
                        <a:t>2</a:t>
                      </a:r>
                    </a:p>
                  </a:txBody>
                  <a:tcPr/>
                </a:tc>
                <a:tc>
                  <a:txBody>
                    <a:bodyPr/>
                    <a:lstStyle/>
                    <a:p>
                      <a:r>
                        <a:rPr lang="en-IN" sz="1600" dirty="0"/>
                        <a:t>Abstract</a:t>
                      </a:r>
                    </a:p>
                  </a:txBody>
                  <a:tcPr/>
                </a:tc>
                <a:tc>
                  <a:txBody>
                    <a:bodyPr/>
                    <a:lstStyle/>
                    <a:p>
                      <a:pPr algn="ctr"/>
                      <a:r>
                        <a:rPr lang="en-IN" sz="1600" dirty="0"/>
                        <a:t>vii</a:t>
                      </a:r>
                    </a:p>
                  </a:txBody>
                  <a:tcPr/>
                </a:tc>
                <a:extLst>
                  <a:ext uri="{0D108BD9-81ED-4DB2-BD59-A6C34878D82A}">
                    <a16:rowId xmlns:a16="http://schemas.microsoft.com/office/drawing/2014/main" val="10001"/>
                  </a:ext>
                </a:extLst>
              </a:tr>
              <a:tr h="668777">
                <a:tc>
                  <a:txBody>
                    <a:bodyPr/>
                    <a:lstStyle/>
                    <a:p>
                      <a:pPr algn="ctr"/>
                      <a:r>
                        <a:rPr lang="en-IN" sz="1600" dirty="0"/>
                        <a:t>3</a:t>
                      </a:r>
                    </a:p>
                  </a:txBody>
                  <a:tcPr/>
                </a:tc>
                <a:tc>
                  <a:txBody>
                    <a:bodyPr/>
                    <a:lstStyle/>
                    <a:p>
                      <a:r>
                        <a:rPr lang="en-IN" sz="1600" dirty="0"/>
                        <a:t>Introduction</a:t>
                      </a:r>
                    </a:p>
                  </a:txBody>
                  <a:tcPr/>
                </a:tc>
                <a:tc>
                  <a:txBody>
                    <a:bodyPr/>
                    <a:lstStyle/>
                    <a:p>
                      <a:pPr algn="ctr"/>
                      <a:r>
                        <a:rPr lang="en-IN" sz="1600" dirty="0"/>
                        <a:t>1</a:t>
                      </a:r>
                    </a:p>
                  </a:txBody>
                  <a:tcPr/>
                </a:tc>
                <a:extLst>
                  <a:ext uri="{0D108BD9-81ED-4DB2-BD59-A6C34878D82A}">
                    <a16:rowId xmlns:a16="http://schemas.microsoft.com/office/drawing/2014/main" val="10002"/>
                  </a:ext>
                </a:extLst>
              </a:tr>
              <a:tr h="668777">
                <a:tc>
                  <a:txBody>
                    <a:bodyPr/>
                    <a:lstStyle/>
                    <a:p>
                      <a:pPr algn="ctr"/>
                      <a:r>
                        <a:rPr lang="en-IN" sz="1600" dirty="0"/>
                        <a:t>4</a:t>
                      </a:r>
                    </a:p>
                  </a:txBody>
                  <a:tcPr/>
                </a:tc>
                <a:tc>
                  <a:txBody>
                    <a:bodyPr/>
                    <a:lstStyle/>
                    <a:p>
                      <a:r>
                        <a:rPr lang="en-IN" sz="1600" dirty="0"/>
                        <a:t>Literature Review</a:t>
                      </a:r>
                    </a:p>
                  </a:txBody>
                  <a:tcPr/>
                </a:tc>
                <a:tc>
                  <a:txBody>
                    <a:bodyPr/>
                    <a:lstStyle/>
                    <a:p>
                      <a:pPr algn="ctr"/>
                      <a:r>
                        <a:rPr lang="en-US" sz="1600" dirty="0"/>
                        <a:t>2</a:t>
                      </a:r>
                      <a:endParaRPr lang="en-IN" sz="1600" dirty="0"/>
                    </a:p>
                  </a:txBody>
                  <a:tcPr/>
                </a:tc>
                <a:extLst>
                  <a:ext uri="{0D108BD9-81ED-4DB2-BD59-A6C34878D82A}">
                    <a16:rowId xmlns:a16="http://schemas.microsoft.com/office/drawing/2014/main" val="10003"/>
                  </a:ext>
                </a:extLst>
              </a:tr>
              <a:tr h="668777">
                <a:tc>
                  <a:txBody>
                    <a:bodyPr/>
                    <a:lstStyle/>
                    <a:p>
                      <a:pPr algn="ctr"/>
                      <a:r>
                        <a:rPr lang="en-IN" sz="1600" dirty="0"/>
                        <a:t>5</a:t>
                      </a:r>
                    </a:p>
                  </a:txBody>
                  <a:tcPr/>
                </a:tc>
                <a:tc>
                  <a:txBody>
                    <a:bodyPr/>
                    <a:lstStyle/>
                    <a:p>
                      <a:r>
                        <a:rPr lang="en-IN" sz="1600" dirty="0"/>
                        <a:t>Software Specification</a:t>
                      </a:r>
                    </a:p>
                  </a:txBody>
                  <a:tcPr/>
                </a:tc>
                <a:tc>
                  <a:txBody>
                    <a:bodyPr/>
                    <a:lstStyle/>
                    <a:p>
                      <a:pPr algn="ctr"/>
                      <a:r>
                        <a:rPr lang="en-IN" sz="1600" dirty="0"/>
                        <a:t>4</a:t>
                      </a:r>
                    </a:p>
                  </a:txBody>
                  <a:tcPr/>
                </a:tc>
                <a:extLst>
                  <a:ext uri="{0D108BD9-81ED-4DB2-BD59-A6C34878D82A}">
                    <a16:rowId xmlns:a16="http://schemas.microsoft.com/office/drawing/2014/main" val="10004"/>
                  </a:ext>
                </a:extLst>
              </a:tr>
              <a:tr h="620141">
                <a:tc>
                  <a:txBody>
                    <a:bodyPr/>
                    <a:lstStyle/>
                    <a:p>
                      <a:pPr algn="ctr"/>
                      <a:r>
                        <a:rPr lang="en-IN" sz="1600" dirty="0"/>
                        <a:t>6</a:t>
                      </a:r>
                    </a:p>
                  </a:txBody>
                  <a:tcPr/>
                </a:tc>
                <a:tc>
                  <a:txBody>
                    <a:bodyPr/>
                    <a:lstStyle/>
                    <a:p>
                      <a:r>
                        <a:rPr lang="en-IN" sz="1600" dirty="0"/>
                        <a:t>Software</a:t>
                      </a:r>
                      <a:r>
                        <a:rPr lang="en-IN" sz="1600" baseline="0" dirty="0"/>
                        <a:t> </a:t>
                      </a:r>
                      <a:r>
                        <a:rPr lang="en-IN" sz="1600" dirty="0"/>
                        <a:t>and Implementation</a:t>
                      </a:r>
                    </a:p>
                  </a:txBody>
                  <a:tcPr/>
                </a:tc>
                <a:tc>
                  <a:txBody>
                    <a:bodyPr/>
                    <a:lstStyle/>
                    <a:p>
                      <a:pPr algn="ctr"/>
                      <a:r>
                        <a:rPr lang="en-IN" sz="1600"/>
                        <a:t>5</a:t>
                      </a:r>
                      <a:endParaRPr lang="en-IN" sz="1600" dirty="0"/>
                    </a:p>
                  </a:txBody>
                  <a:tcPr/>
                </a:tc>
                <a:extLst>
                  <a:ext uri="{0D108BD9-81ED-4DB2-BD59-A6C34878D82A}">
                    <a16:rowId xmlns:a16="http://schemas.microsoft.com/office/drawing/2014/main" val="10005"/>
                  </a:ext>
                </a:extLst>
              </a:tr>
              <a:tr h="668777">
                <a:tc>
                  <a:txBody>
                    <a:bodyPr/>
                    <a:lstStyle/>
                    <a:p>
                      <a:pPr algn="ctr"/>
                      <a:r>
                        <a:rPr lang="en-IN" sz="1600" dirty="0"/>
                        <a:t>7</a:t>
                      </a:r>
                    </a:p>
                  </a:txBody>
                  <a:tcPr/>
                </a:tc>
                <a:tc>
                  <a:txBody>
                    <a:bodyPr/>
                    <a:lstStyle/>
                    <a:p>
                      <a:r>
                        <a:rPr lang="en-IN" sz="1600" dirty="0"/>
                        <a:t>Software</a:t>
                      </a:r>
                    </a:p>
                  </a:txBody>
                  <a:tcPr/>
                </a:tc>
                <a:tc>
                  <a:txBody>
                    <a:bodyPr/>
                    <a:lstStyle/>
                    <a:p>
                      <a:pPr algn="ctr"/>
                      <a:r>
                        <a:rPr lang="en-IN" sz="1600" dirty="0"/>
                        <a:t>7</a:t>
                      </a:r>
                    </a:p>
                  </a:txBody>
                  <a:tcPr/>
                </a:tc>
                <a:extLst>
                  <a:ext uri="{0D108BD9-81ED-4DB2-BD59-A6C34878D82A}">
                    <a16:rowId xmlns:a16="http://schemas.microsoft.com/office/drawing/2014/main" val="10006"/>
                  </a:ext>
                </a:extLst>
              </a:tr>
              <a:tr h="668777">
                <a:tc>
                  <a:txBody>
                    <a:bodyPr/>
                    <a:lstStyle/>
                    <a:p>
                      <a:pPr algn="ctr"/>
                      <a:r>
                        <a:rPr lang="en-IN" sz="1600" dirty="0"/>
                        <a:t>8</a:t>
                      </a:r>
                    </a:p>
                  </a:txBody>
                  <a:tcPr/>
                </a:tc>
                <a:tc>
                  <a:txBody>
                    <a:bodyPr/>
                    <a:lstStyle/>
                    <a:p>
                      <a:r>
                        <a:rPr lang="en-US" sz="1600" dirty="0"/>
                        <a:t>Glossary</a:t>
                      </a:r>
                      <a:endParaRPr lang="en-IN" sz="1600" dirty="0"/>
                    </a:p>
                  </a:txBody>
                  <a:tcPr/>
                </a:tc>
                <a:tc>
                  <a:txBody>
                    <a:bodyPr/>
                    <a:lstStyle/>
                    <a:p>
                      <a:pPr algn="ctr"/>
                      <a:r>
                        <a:rPr lang="en-IN" sz="1600" dirty="0"/>
                        <a:t>8</a:t>
                      </a:r>
                    </a:p>
                  </a:txBody>
                  <a:tcPr/>
                </a:tc>
                <a:extLst>
                  <a:ext uri="{0D108BD9-81ED-4DB2-BD59-A6C34878D82A}">
                    <a16:rowId xmlns:a16="http://schemas.microsoft.com/office/drawing/2014/main" val="10007"/>
                  </a:ext>
                </a:extLst>
              </a:tr>
              <a:tr h="668777">
                <a:tc>
                  <a:txBody>
                    <a:bodyPr/>
                    <a:lstStyle/>
                    <a:p>
                      <a:pPr algn="ctr"/>
                      <a:r>
                        <a:rPr lang="en-IN" sz="1600" dirty="0"/>
                        <a:t>9</a:t>
                      </a:r>
                    </a:p>
                  </a:txBody>
                  <a:tcPr/>
                </a:tc>
                <a:tc>
                  <a:txBody>
                    <a:bodyPr/>
                    <a:lstStyle/>
                    <a:p>
                      <a:r>
                        <a:rPr lang="en-US" sz="1600" dirty="0"/>
                        <a:t>Future Scope</a:t>
                      </a:r>
                      <a:endParaRPr lang="en-IN" sz="1600" dirty="0"/>
                    </a:p>
                  </a:txBody>
                  <a:tcPr/>
                </a:tc>
                <a:tc>
                  <a:txBody>
                    <a:bodyPr/>
                    <a:lstStyle/>
                    <a:p>
                      <a:pPr algn="ctr"/>
                      <a:r>
                        <a:rPr lang="en-IN" sz="1600" dirty="0"/>
                        <a:t>9</a:t>
                      </a:r>
                    </a:p>
                  </a:txBody>
                  <a:tcPr/>
                </a:tc>
                <a:extLst>
                  <a:ext uri="{0D108BD9-81ED-4DB2-BD59-A6C34878D82A}">
                    <a16:rowId xmlns:a16="http://schemas.microsoft.com/office/drawing/2014/main" val="10008"/>
                  </a:ext>
                </a:extLst>
              </a:tr>
              <a:tr h="668777">
                <a:tc>
                  <a:txBody>
                    <a:bodyPr/>
                    <a:lstStyle/>
                    <a:p>
                      <a:pPr algn="ctr"/>
                      <a:r>
                        <a:rPr lang="en-US" sz="1600" dirty="0"/>
                        <a:t>10</a:t>
                      </a:r>
                      <a:endParaRPr lang="en-IN" sz="1600" dirty="0"/>
                    </a:p>
                  </a:txBody>
                  <a:tcPr/>
                </a:tc>
                <a:tc>
                  <a:txBody>
                    <a:bodyPr/>
                    <a:lstStyle/>
                    <a:p>
                      <a:r>
                        <a:rPr lang="en-US" sz="1600" dirty="0"/>
                        <a:t>Reference</a:t>
                      </a:r>
                      <a:endParaRPr lang="en-IN" sz="1600" dirty="0"/>
                    </a:p>
                  </a:txBody>
                  <a:tcPr/>
                </a:tc>
                <a:tc>
                  <a:txBody>
                    <a:bodyPr/>
                    <a:lstStyle/>
                    <a:p>
                      <a:pPr algn="ctr"/>
                      <a:r>
                        <a:rPr lang="en-IN" sz="1600"/>
                        <a:t>1</a:t>
                      </a:r>
                      <a:r>
                        <a:rPr lang="en-IN" sz="1600" dirty="0"/>
                        <a:t>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4737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7" name="TextBox 6"/>
          <p:cNvSpPr txBox="1"/>
          <p:nvPr/>
        </p:nvSpPr>
        <p:spPr>
          <a:xfrm>
            <a:off x="514350" y="914400"/>
            <a:ext cx="5829300" cy="7232749"/>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INTRODUCTION</a:t>
            </a:r>
            <a:r>
              <a:rPr lang="en-IN" baseline="-25000" dirty="0"/>
              <a:t> </a:t>
            </a:r>
          </a:p>
          <a:p>
            <a:pPr algn="ctr"/>
            <a:endParaRPr lang="en-IN" dirty="0"/>
          </a:p>
          <a:p>
            <a:pPr algn="just"/>
            <a:r>
              <a:rPr lang="en-IN" dirty="0">
                <a:latin typeface="Times New Roman" panose="02020603050405020304" pitchFamily="18" charset="0"/>
                <a:cs typeface="Times New Roman" panose="02020603050405020304" pitchFamily="18" charset="0"/>
              </a:rPr>
              <a:t>Diabetes is a major metabolic disorder which can affect entire body system adversely. Undiagnosed diabetes can increase the risk of cardiac stroke, diabetic nephropathy and other disorders. All over the world millions of people are affected by this disease. Early detection of diabetes is very important to maintain a healthy life. This disease is a reason of global concern as the cases of diabetes are rising rapidly. Machine learning (ML) is a computational method for automatic learning from experience and improves the performance to make more accurate predictions. In the current research we have utilized</a:t>
            </a:r>
            <a:r>
              <a:rPr lang="en-IN" dirty="0">
                <a:latin typeface="Times New Roman" panose="02020603050405020304" pitchFamily="18" charset="0"/>
                <a:cs typeface="Times New Roman" panose="02020603050405020304" pitchFamily="18" charset="0"/>
                <a:hlinkClick r:id="rId3"/>
              </a:rPr>
              <a:t> </a:t>
            </a:r>
            <a:r>
              <a:rPr lang="en-IN" dirty="0">
                <a:latin typeface="Times New Roman" panose="02020603050405020304" pitchFamily="18" charset="0"/>
                <a:cs typeface="Times New Roman" panose="02020603050405020304" pitchFamily="18" charset="0"/>
              </a:rPr>
              <a:t>machine learning techniqu</a:t>
            </a:r>
            <a:r>
              <a:rPr lang="en-IN" dirty="0">
                <a:latin typeface="Times New Roman" panose="02020603050405020304" pitchFamily="18" charset="0"/>
                <a:cs typeface="Times New Roman" panose="02020603050405020304" pitchFamily="18" charset="0"/>
                <a:hlinkClick r:id="rId3"/>
              </a:rPr>
              <a:t>e </a:t>
            </a:r>
            <a:r>
              <a:rPr lang="en-IN" dirty="0">
                <a:latin typeface="Times New Roman" panose="02020603050405020304" pitchFamily="18" charset="0"/>
                <a:cs typeface="Times New Roman" panose="02020603050405020304" pitchFamily="18" charset="0"/>
              </a:rPr>
              <a:t>in Pima Indian diabetes dataset to develop trends and detect patterns with risk factors using </a:t>
            </a:r>
            <a:r>
              <a:rPr lang="en-IN" i="1"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 data manipulation tool. To classify the patients into diabetic and non-diabetic we have developed and analysed five different predictive model using </a:t>
            </a:r>
            <a:r>
              <a:rPr lang="en-IN" i="1"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 data manipulation tool. For this purpose we used supervised machine learning algorithms namely linear kernel</a:t>
            </a:r>
            <a:r>
              <a:rPr lang="en-IN" dirty="0">
                <a:latin typeface="Times New Roman" panose="02020603050405020304" pitchFamily="18" charset="0"/>
                <a:cs typeface="Times New Roman" panose="02020603050405020304" pitchFamily="18" charset="0"/>
                <a:hlinkClick r:id="rId4"/>
              </a:rPr>
              <a:t> </a:t>
            </a:r>
            <a:r>
              <a:rPr lang="en-IN" dirty="0">
                <a:latin typeface="Times New Roman" panose="02020603050405020304" pitchFamily="18" charset="0"/>
                <a:cs typeface="Times New Roman" panose="02020603050405020304" pitchFamily="18" charset="0"/>
              </a:rPr>
              <a:t>support vector machin</a:t>
            </a:r>
            <a:r>
              <a:rPr lang="en-IN" dirty="0">
                <a:latin typeface="Times New Roman" panose="02020603050405020304" pitchFamily="18" charset="0"/>
                <a:cs typeface="Times New Roman" panose="02020603050405020304" pitchFamily="18" charset="0"/>
                <a:hlinkClick r:id="rId4"/>
              </a:rPr>
              <a:t>e </a:t>
            </a:r>
            <a:r>
              <a:rPr lang="en-IN" dirty="0">
                <a:latin typeface="Times New Roman" panose="02020603050405020304" pitchFamily="18" charset="0"/>
                <a:cs typeface="Times New Roman" panose="02020603050405020304" pitchFamily="18" charset="0"/>
              </a:rPr>
              <a:t>(SVM-</a:t>
            </a:r>
          </a:p>
          <a:p>
            <a:pPr algn="just"/>
            <a:r>
              <a:rPr lang="en-IN" dirty="0">
                <a:latin typeface="Times New Roman" panose="02020603050405020304" pitchFamily="18" charset="0"/>
                <a:cs typeface="Times New Roman" panose="02020603050405020304" pitchFamily="18" charset="0"/>
              </a:rPr>
              <a:t>linear), radial basis function (RBF) kernel support vector machine, </a:t>
            </a:r>
            <a:r>
              <a:rPr lang="en-IN" i="1"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-nearest neighbour (</a:t>
            </a:r>
            <a:r>
              <a:rPr lang="en-IN" i="1"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-NN),</a:t>
            </a:r>
            <a:r>
              <a:rPr lang="en-IN" dirty="0">
                <a:latin typeface="Times New Roman" panose="02020603050405020304" pitchFamily="18" charset="0"/>
                <a:cs typeface="Times New Roman" panose="02020603050405020304" pitchFamily="18" charset="0"/>
                <a:hlinkClick r:id="rId5"/>
              </a:rPr>
              <a:t> </a:t>
            </a:r>
            <a:r>
              <a:rPr lang="en-IN" dirty="0">
                <a:latin typeface="Times New Roman" panose="02020603050405020304" pitchFamily="18" charset="0"/>
                <a:cs typeface="Times New Roman" panose="02020603050405020304" pitchFamily="18" charset="0"/>
              </a:rPr>
              <a:t>artificial neural network (ANN) and multifactor dimensionality reduction (MDR).</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192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8" name="TextBox 7"/>
          <p:cNvSpPr txBox="1"/>
          <p:nvPr/>
        </p:nvSpPr>
        <p:spPr>
          <a:xfrm>
            <a:off x="857250" y="933855"/>
            <a:ext cx="5143500" cy="861774"/>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a:p>
            <a:pPr algn="ctr"/>
            <a:endParaRPr lang="en-IN" dirty="0"/>
          </a:p>
        </p:txBody>
      </p:sp>
      <p:sp>
        <p:nvSpPr>
          <p:cNvPr id="9" name="TextBox 8"/>
          <p:cNvSpPr txBox="1"/>
          <p:nvPr/>
        </p:nvSpPr>
        <p:spPr>
          <a:xfrm>
            <a:off x="514350" y="1621191"/>
            <a:ext cx="5829300" cy="674030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 LITERATURE REVIEW</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Literature review deals with the problem statement in detail.</a:t>
            </a:r>
            <a:r>
              <a:rPr lang="en-IN" dirty="0">
                <a:latin typeface="Times New Roman" panose="02020603050405020304" pitchFamily="18" charset="0"/>
                <a:cs typeface="Times New Roman" panose="02020603050405020304" pitchFamily="18" charset="0"/>
              </a:rPr>
              <a:t> This is an analytical look at the previous research that is significant to the work that is carried out.</a:t>
            </a:r>
            <a:r>
              <a:rPr lang="en-IN" dirty="0"/>
              <a:t> A critical look at these available literatures related to the present work is given.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2.1. MACHINE LEARNING</a:t>
            </a:r>
          </a:p>
          <a:p>
            <a:pPr algn="just"/>
            <a:endParaRPr lang="en-US"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Machine Learning is a sub-set of artificial intelligence where computer algorithms are used to autonomously learn from data and information. In machine learning computers don’t have to be explicitly programmed but can change and improve their algorithms by themselves.</a:t>
            </a:r>
          </a:p>
          <a:p>
            <a:pPr algn="just"/>
            <a:r>
              <a:rPr lang="en-IN" dirty="0">
                <a:latin typeface="Times New Roman" panose="02020603050405020304" pitchFamily="18" charset="0"/>
                <a:cs typeface="Times New Roman" panose="02020603050405020304" pitchFamily="18" charset="0"/>
              </a:rPr>
              <a:t>Today, machine learning algorithms enable computers to communicate with humans, autonomously drive cars, write and publish sport match reports, and find terrorist suspects.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all started in 1950’s when Alan Turing </a:t>
            </a:r>
            <a:r>
              <a:rPr lang="en-IN" dirty="0"/>
              <a:t>creates the “Turing Test” to determine if a computer has real intelligence. To pass the test, a computer must be able to fool a human into believing it is also human.</a:t>
            </a:r>
            <a:r>
              <a:rPr lang="en-IN"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54466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5" name="TextBox 4"/>
          <p:cNvSpPr txBox="1"/>
          <p:nvPr/>
        </p:nvSpPr>
        <p:spPr>
          <a:xfrm>
            <a:off x="680936" y="1070043"/>
            <a:ext cx="5505855"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1952 — Arthur Samuel wrote the first computer learning program. The program was the game of checkers, and the </a:t>
            </a:r>
            <a:r>
              <a:rPr lang="en-IN" u="sng" dirty="0">
                <a:latin typeface="Times New Roman" panose="02020603050405020304" pitchFamily="18" charset="0"/>
                <a:cs typeface="Times New Roman" panose="02020603050405020304" pitchFamily="18" charset="0"/>
              </a:rPr>
              <a:t>IBM</a:t>
            </a:r>
            <a:r>
              <a:rPr lang="en-IN" dirty="0">
                <a:latin typeface="Times New Roman" panose="02020603050405020304" pitchFamily="18" charset="0"/>
                <a:cs typeface="Times New Roman" panose="02020603050405020304" pitchFamily="18" charset="0"/>
              </a:rPr>
              <a:t> computer improved at the game the more it played, studying which moves made up winning strategies and incorporating those moves into its program.</a:t>
            </a:r>
          </a:p>
          <a:p>
            <a:pPr algn="just"/>
            <a:r>
              <a:rPr lang="en-IN" dirty="0">
                <a:latin typeface="Times New Roman" panose="02020603050405020304" pitchFamily="18" charset="0"/>
                <a:cs typeface="Times New Roman" panose="02020603050405020304" pitchFamily="18" charset="0"/>
              </a:rPr>
              <a:t>1957 — Frank Rosenblatt designed the first neural network for computers, which simulate the thought processes of the human brain.</a:t>
            </a:r>
          </a:p>
          <a:p>
            <a:pPr algn="just"/>
            <a:r>
              <a:rPr lang="en-IN" dirty="0">
                <a:latin typeface="Times New Roman" panose="02020603050405020304" pitchFamily="18" charset="0"/>
                <a:cs typeface="Times New Roman" panose="02020603050405020304" pitchFamily="18" charset="0"/>
              </a:rPr>
              <a:t>1967 — the “nearest neighbour” algorithm was written, allowing computers to begin using very basic pattern recognition. </a:t>
            </a:r>
          </a:p>
          <a:p>
            <a:endParaRPr lang="en-IN" dirty="0"/>
          </a:p>
        </p:txBody>
      </p:sp>
    </p:spTree>
    <p:extLst>
      <p:ext uri="{BB962C8B-B14F-4D97-AF65-F5344CB8AC3E}">
        <p14:creationId xmlns:p14="http://schemas.microsoft.com/office/powerpoint/2010/main" val="304047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6" name="TextBox 5"/>
          <p:cNvSpPr txBox="1"/>
          <p:nvPr/>
        </p:nvSpPr>
        <p:spPr>
          <a:xfrm>
            <a:off x="719847" y="836579"/>
            <a:ext cx="528090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SOFTWARE SPECIFICATIONS</a:t>
            </a:r>
            <a:endParaRPr lang="en-I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14350" y="1621191"/>
            <a:ext cx="5829300" cy="4062651"/>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We haven’t used any hardware tools in our project , since it is  completely based on the based on datasets , data exploration and data analysis. </a:t>
            </a:r>
          </a:p>
          <a:p>
            <a:pPr algn="just"/>
            <a:r>
              <a:rPr lang="en-IN" sz="2000" dirty="0">
                <a:latin typeface="Times New Roman" panose="02020603050405020304" pitchFamily="18" charset="0"/>
                <a:cs typeface="Times New Roman" panose="02020603050405020304" pitchFamily="18" charset="0"/>
              </a:rPr>
              <a:t>We have used the following soft ware for our diabetes prediction project: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The programming is completely done in python.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It is being compiled on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platform.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Python 3.7 version is being used for coding.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Python packages such as pandas , bumpy , </a:t>
            </a:r>
            <a:r>
              <a:rPr lang="en-IN" sz="2000" dirty="0" err="1">
                <a:latin typeface="Times New Roman" panose="02020603050405020304" pitchFamily="18" charset="0"/>
                <a:cs typeface="Times New Roman" panose="02020603050405020304" pitchFamily="18" charset="0"/>
              </a:rPr>
              <a:t>sklearn</a:t>
            </a:r>
            <a:r>
              <a:rPr lang="en-IN" sz="2000" dirty="0">
                <a:latin typeface="Times New Roman" panose="02020603050405020304" pitchFamily="18" charset="0"/>
                <a:cs typeface="Times New Roman" panose="02020603050405020304" pitchFamily="18" charset="0"/>
              </a:rPr>
              <a:t> are required to assess the base code.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CSV files are being used to store the datasets that are necessary to fit into our model. </a:t>
            </a:r>
          </a:p>
          <a:p>
            <a:endParaRPr lang="en-IN" dirty="0"/>
          </a:p>
        </p:txBody>
      </p:sp>
    </p:spTree>
    <p:extLst>
      <p:ext uri="{BB962C8B-B14F-4D97-AF65-F5344CB8AC3E}">
        <p14:creationId xmlns:p14="http://schemas.microsoft.com/office/powerpoint/2010/main" val="108398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0" y="-13648"/>
            <a:ext cx="6858000" cy="9906000"/>
          </a:xfrm>
          <a:prstGeom prst="rect">
            <a:avLst/>
          </a:prstGeom>
        </p:spPr>
      </p:pic>
      <p:sp>
        <p:nvSpPr>
          <p:cNvPr id="6" name="TextBox 5"/>
          <p:cNvSpPr txBox="1"/>
          <p:nvPr/>
        </p:nvSpPr>
        <p:spPr>
          <a:xfrm>
            <a:off x="695527" y="914400"/>
            <a:ext cx="5466945" cy="8987076"/>
          </a:xfrm>
          <a:prstGeom prst="rect">
            <a:avLst/>
          </a:prstGeom>
          <a:noFill/>
        </p:spPr>
        <p:txBody>
          <a:bodyPr wrap="square" rtlCol="0">
            <a:spAutoFit/>
          </a:bodyPr>
          <a:lstStyle/>
          <a:p>
            <a:pPr algn="ctr"/>
            <a:r>
              <a:rPr lang="en-IN" dirty="0"/>
              <a:t> </a:t>
            </a:r>
            <a:r>
              <a:rPr lang="en-IN" sz="2800" b="1" dirty="0">
                <a:latin typeface="Times New Roman" panose="02020603050405020304" pitchFamily="18" charset="0"/>
                <a:cs typeface="Times New Roman" panose="02020603050405020304" pitchFamily="18" charset="0"/>
              </a:rPr>
              <a:t>SOFTWARE AND                 </a:t>
            </a:r>
          </a:p>
          <a:p>
            <a:pPr algn="ctr"/>
            <a:r>
              <a:rPr lang="en-IN" sz="2800" b="1" dirty="0">
                <a:latin typeface="Times New Roman" panose="02020603050405020304" pitchFamily="18" charset="0"/>
                <a:cs typeface="Times New Roman" panose="02020603050405020304" pitchFamily="18" charset="0"/>
              </a:rPr>
              <a:t>  IMPLEMENTATION </a:t>
            </a:r>
          </a:p>
          <a:p>
            <a:r>
              <a:rPr lang="en-IN" dirty="0"/>
              <a:t> </a:t>
            </a:r>
          </a:p>
          <a:p>
            <a:r>
              <a:rPr lang="en-IN" dirty="0"/>
              <a:t> </a:t>
            </a:r>
          </a:p>
          <a:p>
            <a:pPr algn="just"/>
            <a:r>
              <a:rPr lang="en-IN" dirty="0">
                <a:latin typeface="Times New Roman" panose="02020603050405020304" pitchFamily="18" charset="0"/>
                <a:cs typeface="Times New Roman" panose="02020603050405020304" pitchFamily="18" charset="0"/>
              </a:rPr>
              <a:t>Dataset of female patients with minimum twenty one year age of Pima Indian population has been taken from UCI machine learning repository. This dataset is originally owned by the National institute of diabetes and digestive and kidney diseases. In this dataset there are total 768 instances classified into two classes: diabetic and non diabetic with eight different risk factors: number of times pregnant, plasma glucose concentration of two hours in an oral glucose tolerance test, diastolic blood pressure, triceps skin fold thickness, two-hour serum insulin, body mass index, diabetes pedigree function and age.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Random forests algorithms are used for classification and regression. The random forest is an ensemble learning method, composed of multiple decision trees. By averaging out the impact of several decision trees, random forests tend to improve prediction </a:t>
            </a:r>
            <a:r>
              <a:rPr lang="en-IN" dirty="0" err="1"/>
              <a:t>XGboost</a:t>
            </a:r>
            <a:r>
              <a:rPr lang="en-IN" dirty="0"/>
              <a:t> method can be also be used . It is  advisable to use </a:t>
            </a:r>
            <a:r>
              <a:rPr lang="en-IN" dirty="0" err="1"/>
              <a:t>XGboost</a:t>
            </a:r>
            <a:r>
              <a:rPr lang="en-IN" dirty="0"/>
              <a:t> method as it finishes the task faster than Random forests and shows accurate and satisfying results. </a:t>
            </a:r>
          </a:p>
          <a:p>
            <a:r>
              <a:rPr lang="en-IN" dirty="0"/>
              <a:t>  </a:t>
            </a:r>
          </a:p>
          <a:p>
            <a:pPr algn="just"/>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 </a:t>
            </a:r>
          </a:p>
          <a:p>
            <a:r>
              <a:rPr lang="en-IN" dirty="0"/>
              <a:t> </a:t>
            </a:r>
          </a:p>
          <a:p>
            <a:r>
              <a:rPr lang="en-IN" dirty="0"/>
              <a:t> </a:t>
            </a:r>
          </a:p>
        </p:txBody>
      </p:sp>
    </p:spTree>
    <p:extLst>
      <p:ext uri="{BB962C8B-B14F-4D97-AF65-F5344CB8AC3E}">
        <p14:creationId xmlns:p14="http://schemas.microsoft.com/office/powerpoint/2010/main" val="2794710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1591</Words>
  <Application>Microsoft Office PowerPoint</Application>
  <PresentationFormat>A4 Paper (210x297 mm)</PresentationFormat>
  <Paragraphs>141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Jeetesh Chamana</dc:creator>
  <cp:lastModifiedBy>Rakesh Reddy</cp:lastModifiedBy>
  <cp:revision>33</cp:revision>
  <dcterms:created xsi:type="dcterms:W3CDTF">2019-07-03T08:42:00Z</dcterms:created>
  <dcterms:modified xsi:type="dcterms:W3CDTF">2019-08-09T18:10:20Z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