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4" r:id="rId2"/>
    <p:sldId id="305" r:id="rId3"/>
    <p:sldId id="306" r:id="rId4"/>
    <p:sldId id="259" r:id="rId5"/>
    <p:sldId id="260" r:id="rId6"/>
    <p:sldId id="261" r:id="rId7"/>
    <p:sldId id="262" r:id="rId8"/>
    <p:sldId id="258" r:id="rId9"/>
    <p:sldId id="257" r:id="rId10"/>
    <p:sldId id="263" r:id="rId11"/>
    <p:sldId id="277" r:id="rId12"/>
    <p:sldId id="278" r:id="rId13"/>
    <p:sldId id="265" r:id="rId14"/>
    <p:sldId id="280" r:id="rId15"/>
    <p:sldId id="309" r:id="rId16"/>
    <p:sldId id="281" r:id="rId17"/>
    <p:sldId id="308" r:id="rId18"/>
    <p:sldId id="310" r:id="rId19"/>
    <p:sldId id="290" r:id="rId20"/>
    <p:sldId id="307" r:id="rId2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4660" autoAdjust="0"/>
  </p:normalViewPr>
  <p:slideViewPr>
    <p:cSldViewPr snapToGrid="0">
      <p:cViewPr>
        <p:scale>
          <a:sx n="66" d="100"/>
          <a:sy n="66" d="100"/>
        </p:scale>
        <p:origin x="-258" y="-36"/>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C0571-CCE7-428F-BBD9-C9FF4F94E763}" type="datetimeFigureOut">
              <a:rPr lang="en-US" smtClean="0"/>
              <a:t>7/25/2019</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DE8DE-B216-4E6B-B9DD-B0DF5725EF85}" type="slidenum">
              <a:rPr lang="en-US" smtClean="0"/>
              <a:t>‹#›</a:t>
            </a:fld>
            <a:endParaRPr lang="en-US"/>
          </a:p>
        </p:txBody>
      </p:sp>
    </p:spTree>
    <p:extLst>
      <p:ext uri="{BB962C8B-B14F-4D97-AF65-F5344CB8AC3E}">
        <p14:creationId xmlns:p14="http://schemas.microsoft.com/office/powerpoint/2010/main" val="349340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178915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275264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724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102561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164727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416758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158870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325048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244615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329930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323F904-C5E8-4C87-8FE7-69A551967732}" type="datetimeFigureOut">
              <a:rPr lang="en-IN" smtClean="0"/>
              <a:t>25-07-2019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CA00D6-7436-4C6B-B727-911A1AA92E13}" type="slidenum">
              <a:rPr lang="en-IN" smtClean="0"/>
              <a:t>‹#›</a:t>
            </a:fld>
            <a:endParaRPr lang="en-IN" dirty="0"/>
          </a:p>
        </p:txBody>
      </p:sp>
    </p:spTree>
    <p:extLst>
      <p:ext uri="{BB962C8B-B14F-4D97-AF65-F5344CB8AC3E}">
        <p14:creationId xmlns:p14="http://schemas.microsoft.com/office/powerpoint/2010/main" val="173384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323F904-C5E8-4C87-8FE7-69A551967732}" type="datetimeFigureOut">
              <a:rPr lang="en-IN" smtClean="0"/>
              <a:t>25-07-2019</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3CA00D6-7436-4C6B-B727-911A1AA92E13}" type="slidenum">
              <a:rPr lang="en-IN" smtClean="0"/>
              <a:t>‹#›</a:t>
            </a:fld>
            <a:endParaRPr lang="en-IN" dirty="0"/>
          </a:p>
        </p:txBody>
      </p:sp>
    </p:spTree>
    <p:extLst>
      <p:ext uri="{BB962C8B-B14F-4D97-AF65-F5344CB8AC3E}">
        <p14:creationId xmlns:p14="http://schemas.microsoft.com/office/powerpoint/2010/main" val="4027641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boltiot.com/register/"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cloud.boltiot.com/remote/01ee6c14-e676-4e12-bb99-bc6226030791/digitalWrite?pin=0&amp;state=HIGH&amp;deviceName=BOLT609697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858000" cy="9769522"/>
          </a:xfrm>
          <a:prstGeom prst="rect">
            <a:avLst/>
          </a:prstGeom>
        </p:spPr>
      </p:pic>
      <p:pic>
        <p:nvPicPr>
          <p:cNvPr id="5" name="Picture 4"/>
          <p:cNvPicPr>
            <a:picLocks noChangeAspect="1"/>
          </p:cNvPicPr>
          <p:nvPr/>
        </p:nvPicPr>
        <p:blipFill>
          <a:blip r:embed="rId3"/>
          <a:stretch>
            <a:fillRect/>
          </a:stretch>
        </p:blipFill>
        <p:spPr>
          <a:xfrm>
            <a:off x="2613018" y="643145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877" y="996062"/>
            <a:ext cx="2635059" cy="1369766"/>
          </a:xfrm>
          <a:prstGeom prst="rect">
            <a:avLst/>
          </a:prstGeom>
        </p:spPr>
      </p:pic>
      <p:sp>
        <p:nvSpPr>
          <p:cNvPr id="8" name="TextBox 7"/>
          <p:cNvSpPr txBox="1"/>
          <p:nvPr/>
        </p:nvSpPr>
        <p:spPr>
          <a:xfrm>
            <a:off x="774511" y="2818478"/>
            <a:ext cx="5568289" cy="646331"/>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CENTER FOR INTER-DISCIPLINARY RESEARCH</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2018-19</a:t>
            </a:r>
          </a:p>
        </p:txBody>
      </p:sp>
      <p:sp>
        <p:nvSpPr>
          <p:cNvPr id="10" name="TextBox 9"/>
          <p:cNvSpPr txBox="1"/>
          <p:nvPr/>
        </p:nvSpPr>
        <p:spPr>
          <a:xfrm>
            <a:off x="774511" y="7983541"/>
            <a:ext cx="6858000" cy="923330"/>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GOKARAJU RANGARAJU</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ENGINEERING AND TECHNOLOGY</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AUTONOMOUS</a:t>
            </a:r>
          </a:p>
        </p:txBody>
      </p:sp>
      <p:cxnSp>
        <p:nvCxnSpPr>
          <p:cNvPr id="13" name="Straight Connector 12"/>
          <p:cNvCxnSpPr/>
          <p:nvPr/>
        </p:nvCxnSpPr>
        <p:spPr>
          <a:xfrm>
            <a:off x="774511" y="4829033"/>
            <a:ext cx="5308977"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8233" y="5281684"/>
            <a:ext cx="2397703" cy="369332"/>
          </a:xfrm>
          <a:prstGeom prst="rect">
            <a:avLst/>
          </a:prstGeom>
          <a:noFill/>
        </p:spPr>
        <p:txBody>
          <a:bodyPr wrap="square" rtlCol="0">
            <a:spAutoFit/>
          </a:bodyPr>
          <a:lstStyle/>
          <a:p>
            <a:r>
              <a:rPr lang="en-SG" dirty="0"/>
              <a:t>   </a:t>
            </a:r>
            <a:r>
              <a:rPr lang="en-SG" dirty="0">
                <a:latin typeface="Times New Roman" panose="02020603050405020304" pitchFamily="18" charset="0"/>
                <a:cs typeface="Times New Roman" panose="02020603050405020304" pitchFamily="18" charset="0"/>
              </a:rPr>
              <a:t>SUPERVISED BY</a:t>
            </a:r>
          </a:p>
        </p:txBody>
      </p:sp>
      <p:cxnSp>
        <p:nvCxnSpPr>
          <p:cNvPr id="3" name="Straight Connector 2">
            <a:extLst>
              <a:ext uri="{FF2B5EF4-FFF2-40B4-BE49-F238E27FC236}">
                <a16:creationId xmlns="" xmlns:a16="http://schemas.microsoft.com/office/drawing/2014/main" id="{A36BFC4C-23E3-4A07-A71A-900AE16D41C6}"/>
              </a:ext>
            </a:extLst>
          </p:cNvPr>
          <p:cNvCxnSpPr/>
          <p:nvPr/>
        </p:nvCxnSpPr>
        <p:spPr>
          <a:xfrm>
            <a:off x="1528549" y="6059606"/>
            <a:ext cx="3521123"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 xmlns:a16="http://schemas.microsoft.com/office/drawing/2014/main" id="{860CA4E8-E63A-45F1-A194-3E761860217B}"/>
              </a:ext>
            </a:extLst>
          </p:cNvPr>
          <p:cNvSpPr txBox="1"/>
          <p:nvPr/>
        </p:nvSpPr>
        <p:spPr>
          <a:xfrm>
            <a:off x="1925081" y="4058929"/>
            <a:ext cx="2635059" cy="461665"/>
          </a:xfrm>
          <a:prstGeom prst="rect">
            <a:avLst/>
          </a:prstGeom>
          <a:noFill/>
        </p:spPr>
        <p:txBody>
          <a:bodyPr wrap="square" rtlCol="0">
            <a:spAutoFit/>
          </a:bodyPr>
          <a:lstStyle/>
          <a:p>
            <a:r>
              <a:rPr lang="en-SG" dirty="0"/>
              <a:t>                    </a:t>
            </a:r>
            <a:r>
              <a:rPr lang="en-SG" sz="2400" dirty="0"/>
              <a:t>TITLE</a:t>
            </a:r>
          </a:p>
        </p:txBody>
      </p:sp>
      <p:sp>
        <p:nvSpPr>
          <p:cNvPr id="6" name="TextBox 5"/>
          <p:cNvSpPr txBox="1"/>
          <p:nvPr/>
        </p:nvSpPr>
        <p:spPr>
          <a:xfrm>
            <a:off x="1487455" y="4560350"/>
            <a:ext cx="4416388" cy="338554"/>
          </a:xfrm>
          <a:prstGeom prst="rect">
            <a:avLst/>
          </a:prstGeom>
          <a:noFill/>
        </p:spPr>
        <p:txBody>
          <a:bodyPr wrap="square" rtlCol="0">
            <a:spAutoFit/>
          </a:bodyPr>
          <a:lstStyle/>
          <a:p>
            <a:pPr algn="just"/>
            <a:r>
              <a:rPr lang="en-US" sz="1600" b="1" dirty="0">
                <a:latin typeface="Times New Roman" pitchFamily="18" charset="0"/>
                <a:cs typeface="Times New Roman" pitchFamily="18" charset="0"/>
              </a:rPr>
              <a:t>HOME AUTOMATION USING BOLT IOT</a:t>
            </a:r>
          </a:p>
        </p:txBody>
      </p:sp>
      <p:sp>
        <p:nvSpPr>
          <p:cNvPr id="9" name="TextBox 8"/>
          <p:cNvSpPr txBox="1"/>
          <p:nvPr/>
        </p:nvSpPr>
        <p:spPr>
          <a:xfrm>
            <a:off x="2417578" y="5800564"/>
            <a:ext cx="1801655"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G.SNEHA REDDY</a:t>
            </a:r>
          </a:p>
        </p:txBody>
      </p:sp>
    </p:spTree>
    <p:extLst>
      <p:ext uri="{BB962C8B-B14F-4D97-AF65-F5344CB8AC3E}">
        <p14:creationId xmlns:p14="http://schemas.microsoft.com/office/powerpoint/2010/main" val="98129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862F04B-8569-4D0B-9037-10A888420459}"/>
              </a:ext>
            </a:extLst>
          </p:cNvPr>
          <p:cNvSpPr/>
          <p:nvPr/>
        </p:nvSpPr>
        <p:spPr>
          <a:xfrm>
            <a:off x="482876" y="780395"/>
            <a:ext cx="5892248" cy="8710077"/>
          </a:xfrm>
          <a:prstGeom prst="rect">
            <a:avLst/>
          </a:prstGeom>
        </p:spPr>
        <p:txBody>
          <a:bodyPr wrap="square">
            <a:spAutoFit/>
          </a:bodyPr>
          <a:lstStyle/>
          <a:p>
            <a:pPr algn="just"/>
            <a:r>
              <a:rPr lang="en-US" sz="1400" b="1" dirty="0">
                <a:solidFill>
                  <a:srgbClr val="111111"/>
                </a:solidFill>
                <a:latin typeface="Times New Roman" pitchFamily="18" charset="0"/>
                <a:cs typeface="Times New Roman" pitchFamily="18" charset="0"/>
              </a:rPr>
              <a:t>A simple hotspot it is</a:t>
            </a: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The hardware unit starts a Wi-Fi hotspot when it is powered on, which is indicated by the blinking of a blue LED. You can connect to this hotspot using your mobile phone by entering the Wi-Fi credentials for the hardware unit you want to connect to. The device restarts and attempts to connect to the specific Wi-Fi network and, if successful, the blue LED light becomes stable. If not connected, the hardware continues to give out its own Wi-Fi hotspot for setup.</a:t>
            </a:r>
          </a:p>
          <a:p>
            <a:pPr algn="just"/>
            <a:r>
              <a:rPr lang="en-US" sz="1400" dirty="0">
                <a:solidFill>
                  <a:srgbClr val="222222"/>
                </a:solidFill>
                <a:latin typeface="Times New Roman" pitchFamily="18" charset="0"/>
                <a:cs typeface="Times New Roman" pitchFamily="18" charset="0"/>
              </a:rPr>
              <a:t>You can register the device to your account using the mobile phone app, after which the device is displayed on your Bolt Cloud dashboard. This gives you access to Control Panel, from where you can setup the device, Control/</a:t>
            </a:r>
          </a:p>
          <a:p>
            <a:pPr algn="just"/>
            <a:r>
              <a:rPr lang="en-US" sz="1400" dirty="0">
                <a:solidFill>
                  <a:srgbClr val="222222"/>
                </a:solidFill>
                <a:latin typeface="Times New Roman" pitchFamily="18" charset="0"/>
                <a:cs typeface="Times New Roman" pitchFamily="18" charset="0"/>
              </a:rPr>
              <a:t>Visualise page and the device icon, and so on. You can then proceed to the dashboard and click on the device icon and Control/Visualise it based on the type of the linked page.</a:t>
            </a:r>
          </a:p>
          <a:p>
            <a:pPr algn="just"/>
            <a:endParaRPr lang="en-US" sz="1400" b="1" dirty="0">
              <a:latin typeface="Times New Roman" pitchFamily="18" charset="0"/>
              <a:cs typeface="Times New Roman" pitchFamily="18" charset="0"/>
            </a:endParaRPr>
          </a:p>
          <a:p>
            <a:pPr algn="just"/>
            <a:r>
              <a:rPr lang="en-US" sz="1400" b="1" dirty="0">
                <a:latin typeface="Times New Roman" pitchFamily="18" charset="0"/>
                <a:cs typeface="Times New Roman" pitchFamily="18" charset="0"/>
              </a:rPr>
              <a:t>Mobile applications in hours</a:t>
            </a: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Bolt enables you to develop mobile applications for multiple platforms within a few hours. It helps you build a customized user interface with simple scripting languages such as Hyper Text Markup Language/Cascading Style Sheets (HTML/CSS) and interface the GPIO pins using Bolt API. With Bolt’s patent-pending libdiscovery protocol, multiple Bolts can be controlled using a single application.</a:t>
            </a:r>
            <a:endParaRPr lang="en-IN" sz="1400" dirty="0">
              <a:latin typeface="Times New Roman" pitchFamily="18" charset="0"/>
              <a:cs typeface="Times New Roman" pitchFamily="18" charset="0"/>
            </a:endParaRPr>
          </a:p>
          <a:p>
            <a:pPr algn="just"/>
            <a:endParaRPr lang="en-US" sz="1400" b="1" dirty="0">
              <a:solidFill>
                <a:srgbClr val="111111"/>
              </a:solidFill>
              <a:latin typeface="Times New Roman" pitchFamily="18" charset="0"/>
              <a:cs typeface="Times New Roman" pitchFamily="18" charset="0"/>
            </a:endParaRPr>
          </a:p>
          <a:p>
            <a:pPr algn="just"/>
            <a:r>
              <a:rPr lang="en-US" sz="1400" b="1" dirty="0">
                <a:solidFill>
                  <a:srgbClr val="111111"/>
                </a:solidFill>
                <a:latin typeface="Times New Roman" pitchFamily="18" charset="0"/>
                <a:cs typeface="Times New Roman" pitchFamily="18" charset="0"/>
              </a:rPr>
              <a:t>Monitor and control from anywhere</a:t>
            </a: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Bolt’s Cloud platform enables you to monitor and control devices from anywhere in the world. With user access management system built into Bolt’s secure Cloud platform, sharing dashboard is very easy. Cloud Control Panel provides you with features like receiving last alive time stamps, current state of the device, push over-the-air updates and more.</a:t>
            </a:r>
          </a:p>
          <a:p>
            <a:pPr algn="just"/>
            <a:r>
              <a:rPr lang="en-US" sz="1400" i="1" dirty="0">
                <a:solidFill>
                  <a:srgbClr val="222222"/>
                </a:solidFill>
                <a:latin typeface="Times New Roman" pitchFamily="18" charset="0"/>
                <a:cs typeface="Times New Roman" pitchFamily="18" charset="0"/>
              </a:rPr>
              <a:t>Pre-connected to Cloud.</a:t>
            </a:r>
            <a:r>
              <a:rPr lang="en-US" sz="1400" dirty="0">
                <a:solidFill>
                  <a:srgbClr val="222222"/>
                </a:solidFill>
                <a:latin typeface="Times New Roman" pitchFamily="18" charset="0"/>
                <a:cs typeface="Times New Roman" pitchFamily="18" charset="0"/>
              </a:rPr>
              <a:t> The real power of Bolt comes from its Cloud. Bolt hardware chip is pre-connected to Bolt Cloud, which lets you quickly deploy data visualisation and analytics. Bolt has an excellent data visualisation and analytics system because of its pre-built data visualisation service that converts data into useful intelligence and gives you actionable insights from your data. Bolt has simplified APIs that let you set up and manage devices with minimal effort.</a:t>
            </a:r>
          </a:p>
          <a:p>
            <a:pPr algn="just"/>
            <a:endParaRPr lang="en-US" sz="1400" dirty="0">
              <a:solidFill>
                <a:srgbClr val="222222"/>
              </a:solidFill>
              <a:latin typeface="Times New Roman" pitchFamily="18" charset="0"/>
              <a:cs typeface="Times New Roman" pitchFamily="18" charset="0"/>
            </a:endParaRPr>
          </a:p>
          <a:p>
            <a:pPr algn="just"/>
            <a:endParaRPr lang="en-US" sz="1400" b="0" i="0" dirty="0">
              <a:solidFill>
                <a:srgbClr val="222222"/>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2650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028740-2286-4E28-A82A-353971E78E7B}"/>
              </a:ext>
            </a:extLst>
          </p:cNvPr>
          <p:cNvSpPr/>
          <p:nvPr/>
        </p:nvSpPr>
        <p:spPr>
          <a:xfrm>
            <a:off x="744932" y="526534"/>
            <a:ext cx="3585768" cy="307777"/>
          </a:xfrm>
          <a:prstGeom prst="rect">
            <a:avLst/>
          </a:prstGeom>
        </p:spPr>
        <p:txBody>
          <a:bodyPr wrap="square">
            <a:spAutoFit/>
          </a:bodyPr>
          <a:lstStyle/>
          <a:p>
            <a:pPr algn="just"/>
            <a:r>
              <a:rPr lang="en-US" sz="1400" b="1" dirty="0">
                <a:solidFill>
                  <a:srgbClr val="33383C"/>
                </a:solidFill>
                <a:latin typeface="Times New Roman" pitchFamily="18" charset="0"/>
                <a:cs typeface="Times New Roman" pitchFamily="18" charset="0"/>
              </a:rPr>
              <a:t>So what is Bolt </a:t>
            </a:r>
            <a:r>
              <a:rPr lang="en-US" sz="1400" b="1" dirty="0" err="1">
                <a:solidFill>
                  <a:srgbClr val="33383C"/>
                </a:solidFill>
                <a:latin typeface="Times New Roman" pitchFamily="18" charset="0"/>
                <a:cs typeface="Times New Roman" pitchFamily="18" charset="0"/>
              </a:rPr>
              <a:t>IoT</a:t>
            </a:r>
            <a:r>
              <a:rPr lang="en-US" sz="1400" b="1" dirty="0">
                <a:solidFill>
                  <a:srgbClr val="33383C"/>
                </a:solidFill>
                <a:latin typeface="Times New Roman" pitchFamily="18" charset="0"/>
                <a:cs typeface="Times New Roman" pitchFamily="18" charset="0"/>
              </a:rPr>
              <a:t>?</a:t>
            </a:r>
            <a:endParaRPr lang="en-US" sz="1400" b="1" i="0" dirty="0">
              <a:solidFill>
                <a:srgbClr val="33383C"/>
              </a:solidFill>
              <a:effectLst/>
              <a:latin typeface="Times New Roman" pitchFamily="18" charset="0"/>
              <a:cs typeface="Times New Roman" pitchFamily="18" charset="0"/>
            </a:endParaRPr>
          </a:p>
        </p:txBody>
      </p:sp>
      <p:sp>
        <p:nvSpPr>
          <p:cNvPr id="3" name="Rectangle 2">
            <a:extLst>
              <a:ext uri="{FF2B5EF4-FFF2-40B4-BE49-F238E27FC236}">
                <a16:creationId xmlns="" xmlns:a16="http://schemas.microsoft.com/office/drawing/2014/main" id="{62AB431C-A401-459A-9DFE-CEFC148285F9}"/>
              </a:ext>
            </a:extLst>
          </p:cNvPr>
          <p:cNvSpPr/>
          <p:nvPr/>
        </p:nvSpPr>
        <p:spPr>
          <a:xfrm>
            <a:off x="482600" y="988199"/>
            <a:ext cx="5892800" cy="2246769"/>
          </a:xfrm>
          <a:prstGeom prst="rect">
            <a:avLst/>
          </a:prstGeom>
        </p:spPr>
        <p:txBody>
          <a:bodyPr wrap="square">
            <a:spAutoFit/>
          </a:bodyPr>
          <a:lstStyle/>
          <a:p>
            <a:pPr algn="just"/>
            <a:r>
              <a:rPr lang="en-US" sz="1400" dirty="0">
                <a:latin typeface="Times New Roman" pitchFamily="18" charset="0"/>
                <a:cs typeface="Times New Roman" pitchFamily="18" charset="0"/>
              </a:rPr>
              <a:t>The Internet of Things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is nothing new, it has been with us for over a decade, but in this time we have seen the price of devices fall from hundreds of dollars to less than $10! The ESP8266 (and the newer ESP32) have really shaken the world of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from being pretty much a novelty industry (we all remember fridges that tweet and ovens that force us to accept an end user license agreement) into a citizen science revolution where sensors across the world are monitoring climate change, animal migration patterns and much more.</a:t>
            </a:r>
          </a:p>
          <a:p>
            <a:pPr algn="just"/>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IN" sz="1400" dirty="0">
              <a:latin typeface="Times New Roman" pitchFamily="18" charset="0"/>
              <a:cs typeface="Times New Roman" pitchFamily="18" charset="0"/>
            </a:endParaRPr>
          </a:p>
        </p:txBody>
      </p:sp>
      <p:sp>
        <p:nvSpPr>
          <p:cNvPr id="4" name="AutoShape 2" descr="https://files.readme.io/a2097ce-1.jpg">
            <a:extLst>
              <a:ext uri="{FF2B5EF4-FFF2-40B4-BE49-F238E27FC236}">
                <a16:creationId xmlns="" xmlns:a16="http://schemas.microsoft.com/office/drawing/2014/main" id="{3E4A2F55-F007-4DD6-A97C-B0A938EB09D9}"/>
              </a:ext>
            </a:extLst>
          </p:cNvPr>
          <p:cNvSpPr>
            <a:spLocks noChangeAspect="1" noChangeArrowheads="1"/>
          </p:cNvSpPr>
          <p:nvPr/>
        </p:nvSpPr>
        <p:spPr bwMode="auto">
          <a:xfrm>
            <a:off x="3276600" y="4800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IN" dirty="0"/>
          </a:p>
        </p:txBody>
      </p:sp>
      <p:pic>
        <p:nvPicPr>
          <p:cNvPr id="13316" name="Picture 4" descr="https://files.readme.io/a2097ce-1.jpg">
            <a:extLst>
              <a:ext uri="{FF2B5EF4-FFF2-40B4-BE49-F238E27FC236}">
                <a16:creationId xmlns="" xmlns:a16="http://schemas.microsoft.com/office/drawing/2014/main" id="{145B892A-C2DC-474F-A32C-6390FAC217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214" y="3228510"/>
            <a:ext cx="2684068" cy="23136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files.readme.io/f955d19-2.jpg">
            <a:extLst>
              <a:ext uri="{FF2B5EF4-FFF2-40B4-BE49-F238E27FC236}">
                <a16:creationId xmlns="" xmlns:a16="http://schemas.microsoft.com/office/drawing/2014/main" id="{3D7317C8-FA09-4200-868C-3279BFCE50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228295"/>
            <a:ext cx="2671368" cy="2313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375F2D7F-4B6F-4402-AE79-B4327314670B}"/>
              </a:ext>
            </a:extLst>
          </p:cNvPr>
          <p:cNvSpPr/>
          <p:nvPr/>
        </p:nvSpPr>
        <p:spPr>
          <a:xfrm>
            <a:off x="482600" y="6102676"/>
            <a:ext cx="5617768" cy="954107"/>
          </a:xfrm>
          <a:prstGeom prst="rect">
            <a:avLst/>
          </a:prstGeom>
        </p:spPr>
        <p:txBody>
          <a:bodyPr wrap="square">
            <a:spAutoFit/>
          </a:bodyPr>
          <a:lstStyle/>
          <a:p>
            <a:pPr algn="just"/>
            <a:r>
              <a:rPr lang="en-US" sz="1400" dirty="0">
                <a:latin typeface="Times New Roman" pitchFamily="18" charset="0"/>
                <a:cs typeface="Times New Roman" pitchFamily="18" charset="0"/>
              </a:rPr>
              <a:t>However, all of these good ideas need a power source and the ESP8266 has become the go-to board largely down to price, and not for its ease of use. But there are boards out there, based on the ESP8266, that offer an easy to use interface that we can use to program the board to do what we want!</a:t>
            </a:r>
          </a:p>
        </p:txBody>
      </p:sp>
    </p:spTree>
    <p:extLst>
      <p:ext uri="{BB962C8B-B14F-4D97-AF65-F5344CB8AC3E}">
        <p14:creationId xmlns:p14="http://schemas.microsoft.com/office/powerpoint/2010/main" val="3350457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A55ED87-3D26-4A7D-94F6-EB11C9390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800"/>
            <a:ext cx="6858000" cy="9550400"/>
          </a:xfrm>
          <a:prstGeom prst="rect">
            <a:avLst/>
          </a:prstGeom>
        </p:spPr>
      </p:pic>
    </p:spTree>
    <p:extLst>
      <p:ext uri="{BB962C8B-B14F-4D97-AF65-F5344CB8AC3E}">
        <p14:creationId xmlns:p14="http://schemas.microsoft.com/office/powerpoint/2010/main" val="758927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A506C81-0734-4D4C-9E7F-148570772401}"/>
              </a:ext>
            </a:extLst>
          </p:cNvPr>
          <p:cNvSpPr txBox="1"/>
          <p:nvPr/>
        </p:nvSpPr>
        <p:spPr>
          <a:xfrm>
            <a:off x="2064026" y="569844"/>
            <a:ext cx="2729948" cy="338554"/>
          </a:xfrm>
          <a:prstGeom prst="rect">
            <a:avLst/>
          </a:prstGeom>
          <a:noFill/>
        </p:spPr>
        <p:txBody>
          <a:bodyPr wrap="square" rtlCol="0">
            <a:spAutoFit/>
          </a:bodyPr>
          <a:lstStyle/>
          <a:p>
            <a:pPr algn="ctr"/>
            <a:r>
              <a:rPr lang="en-IN" sz="1600" b="1" dirty="0">
                <a:latin typeface="Times New Roman" pitchFamily="18" charset="0"/>
                <a:cs typeface="Times New Roman" pitchFamily="18" charset="0"/>
              </a:rPr>
              <a:t>MAIN TEXT</a:t>
            </a:r>
          </a:p>
        </p:txBody>
      </p:sp>
      <p:sp>
        <p:nvSpPr>
          <p:cNvPr id="5" name="Rectangle 4">
            <a:extLst>
              <a:ext uri="{FF2B5EF4-FFF2-40B4-BE49-F238E27FC236}">
                <a16:creationId xmlns="" xmlns:a16="http://schemas.microsoft.com/office/drawing/2014/main" id="{83B64036-234D-41EC-AAAC-5319A022D56B}"/>
              </a:ext>
            </a:extLst>
          </p:cNvPr>
          <p:cNvSpPr/>
          <p:nvPr/>
        </p:nvSpPr>
        <p:spPr>
          <a:xfrm>
            <a:off x="840685" y="1390325"/>
            <a:ext cx="5176630" cy="1169551"/>
          </a:xfrm>
          <a:prstGeom prst="rect">
            <a:avLst/>
          </a:prstGeom>
        </p:spPr>
        <p:txBody>
          <a:bodyPr wrap="square">
            <a:spAutoFit/>
          </a:bodyPr>
          <a:lstStyle/>
          <a:p>
            <a:r>
              <a:rPr lang="en-US" sz="1400" b="1" u="sng" dirty="0">
                <a:latin typeface="Times New Roman" pitchFamily="18" charset="0"/>
                <a:cs typeface="Times New Roman" pitchFamily="18" charset="0"/>
              </a:rPr>
              <a:t>Setting Up the Bolt Wi-Fi Module</a:t>
            </a:r>
          </a:p>
          <a:p>
            <a:r>
              <a:rPr lang="en-US" sz="2800" u="sng" dirty="0"/>
              <a:t/>
            </a:r>
            <a:br>
              <a:rPr lang="en-US" sz="2800" u="sng" dirty="0"/>
            </a:br>
            <a:endParaRPr lang="en-IN" sz="2800" u="sng" dirty="0"/>
          </a:p>
        </p:txBody>
      </p:sp>
      <p:sp>
        <p:nvSpPr>
          <p:cNvPr id="6" name="Rectangle 5">
            <a:extLst>
              <a:ext uri="{FF2B5EF4-FFF2-40B4-BE49-F238E27FC236}">
                <a16:creationId xmlns="" xmlns:a16="http://schemas.microsoft.com/office/drawing/2014/main" id="{065F5360-1731-43EB-A516-32D78802338F}"/>
              </a:ext>
            </a:extLst>
          </p:cNvPr>
          <p:cNvSpPr/>
          <p:nvPr/>
        </p:nvSpPr>
        <p:spPr>
          <a:xfrm>
            <a:off x="840685" y="1997683"/>
            <a:ext cx="4539698" cy="1384995"/>
          </a:xfrm>
          <a:prstGeom prst="rect">
            <a:avLst/>
          </a:prstGeom>
        </p:spPr>
        <p:txBody>
          <a:bodyPr wrap="square">
            <a:spAutoFit/>
          </a:bodyPr>
          <a:lstStyle/>
          <a:p>
            <a:r>
              <a:rPr lang="en-IN" sz="1400" b="1" dirty="0">
                <a:latin typeface="Times New Roman" pitchFamily="18" charset="0"/>
                <a:cs typeface="Times New Roman" pitchFamily="18" charset="0"/>
              </a:rPr>
              <a:t>Things used in this project</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1.Bolt IoT Bolt Wi-Fi Module</a:t>
            </a:r>
          </a:p>
          <a:p>
            <a:r>
              <a:rPr lang="en-IN" sz="1400" dirty="0">
                <a:latin typeface="Times New Roman" pitchFamily="18" charset="0"/>
                <a:cs typeface="Times New Roman" pitchFamily="18" charset="0"/>
              </a:rPr>
              <a:t>2.Micro-USB to USB Cable (Generic)</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3.Bolt IoT Bolt Cloud</a:t>
            </a:r>
          </a:p>
          <a:p>
            <a:r>
              <a:rPr lang="en-IN" sz="1400" dirty="0">
                <a:latin typeface="Times New Roman" pitchFamily="18" charset="0"/>
                <a:cs typeface="Times New Roman" pitchFamily="18" charset="0"/>
              </a:rPr>
              <a:t>4.Bolt IoT Android App</a:t>
            </a:r>
          </a:p>
        </p:txBody>
      </p:sp>
      <p:pic>
        <p:nvPicPr>
          <p:cNvPr id="14" name="Picture 2" descr="https://files.readme.io/82962ab-bolt_WXs69TgaAG.jpeg">
            <a:extLst>
              <a:ext uri="{FF2B5EF4-FFF2-40B4-BE49-F238E27FC236}">
                <a16:creationId xmlns="" xmlns:a16="http://schemas.microsoft.com/office/drawing/2014/main" id="{75199F67-8428-4F90-9A6B-B0FD4085B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85" y="3671744"/>
            <a:ext cx="2923967" cy="20950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40685" y="6123442"/>
            <a:ext cx="5405231" cy="2031325"/>
          </a:xfrm>
          <a:prstGeom prst="rect">
            <a:avLst/>
          </a:prstGeom>
          <a:noFill/>
        </p:spPr>
        <p:txBody>
          <a:bodyPr wrap="square" rtlCol="0">
            <a:spAutoFit/>
          </a:bodyPr>
          <a:lstStyle/>
          <a:p>
            <a:pPr marL="285750" indent="-285750">
              <a:buFont typeface="Arial" pitchFamily="34" charset="0"/>
              <a:buChar char="•"/>
            </a:pPr>
            <a:r>
              <a:rPr lang="en-US" sz="1400" dirty="0">
                <a:latin typeface="Times New Roman" pitchFamily="18" charset="0"/>
                <a:cs typeface="Times New Roman" pitchFamily="18" charset="0"/>
              </a:rPr>
              <a:t>Firstly , to  do any projects with bolt you need to create an account  by signing up with your Gmail account.</a:t>
            </a:r>
          </a:p>
          <a:p>
            <a:pPr marL="285750" indent="-285750">
              <a:buFont typeface="Arial" pitchFamily="34" charset="0"/>
              <a:buChar char="•"/>
            </a:pPr>
            <a:r>
              <a:rPr lang="en-US" sz="1400" dirty="0">
                <a:latin typeface="Times New Roman" pitchFamily="18" charset="0"/>
                <a:cs typeface="Times New Roman" pitchFamily="18" charset="0"/>
              </a:rPr>
              <a:t>To create  a bolt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account go to the website : </a:t>
            </a:r>
            <a:r>
              <a:rPr lang="en-US" sz="1400" dirty="0">
                <a:latin typeface="Times New Roman" pitchFamily="18" charset="0"/>
                <a:cs typeface="Times New Roman" pitchFamily="18" charset="0"/>
                <a:hlinkClick r:id="rId3"/>
              </a:rPr>
              <a:t>https://cloud.boltiot.com/register/</a:t>
            </a:r>
            <a:r>
              <a:rPr lang="en-US" sz="1400" dirty="0">
                <a:latin typeface="Times New Roman" pitchFamily="18" charset="0"/>
                <a:cs typeface="Times New Roman" pitchFamily="18" charset="0"/>
              </a:rPr>
              <a:t>  and create  your account.</a:t>
            </a:r>
          </a:p>
          <a:p>
            <a:pPr marL="285750" indent="-285750">
              <a:buFont typeface="Arial" pitchFamily="34" charset="0"/>
              <a:buChar char="•"/>
            </a:pPr>
            <a:r>
              <a:rPr lang="en-US" sz="1400" dirty="0">
                <a:latin typeface="Times New Roman" pitchFamily="18" charset="0"/>
                <a:cs typeface="Times New Roman" pitchFamily="18" charset="0"/>
              </a:rPr>
              <a:t>Later go to docs and follow the procedure given under Setting up the  Bolt Wi-Fi module heading.</a:t>
            </a:r>
          </a:p>
          <a:p>
            <a:pPr marL="285750" indent="-285750">
              <a:buFont typeface="Arial" pitchFamily="34" charset="0"/>
              <a:buChar char="•"/>
            </a:pPr>
            <a:r>
              <a:rPr lang="en-US" sz="1400" dirty="0">
                <a:latin typeface="Times New Roman" pitchFamily="18" charset="0"/>
                <a:cs typeface="Times New Roman" pitchFamily="18" charset="0"/>
              </a:rPr>
              <a:t>After this  step, you have to create the product  and configure it(procedure under creating a new product) by giving an appropriate name.</a:t>
            </a:r>
          </a:p>
        </p:txBody>
      </p:sp>
    </p:spTree>
    <p:extLst>
      <p:ext uri="{BB962C8B-B14F-4D97-AF65-F5344CB8AC3E}">
        <p14:creationId xmlns:p14="http://schemas.microsoft.com/office/powerpoint/2010/main" val="331705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CE22355-B41D-44F5-97E8-A0093B7ADA58}"/>
              </a:ext>
            </a:extLst>
          </p:cNvPr>
          <p:cNvSpPr/>
          <p:nvPr/>
        </p:nvSpPr>
        <p:spPr>
          <a:xfrm>
            <a:off x="528384" y="767278"/>
            <a:ext cx="2484463" cy="338554"/>
          </a:xfrm>
          <a:prstGeom prst="rect">
            <a:avLst/>
          </a:prstGeom>
        </p:spPr>
        <p:txBody>
          <a:bodyPr wrap="none">
            <a:spAutoFit/>
          </a:bodyPr>
          <a:lstStyle/>
          <a:p>
            <a:pPr algn="just"/>
            <a:r>
              <a:rPr lang="en-IN" sz="1600" b="1" dirty="0">
                <a:latin typeface="Times New Roman" pitchFamily="18" charset="0"/>
                <a:cs typeface="Times New Roman" pitchFamily="18" charset="0"/>
              </a:rPr>
              <a:t>Connections</a:t>
            </a:r>
            <a:r>
              <a:rPr lang="en-IN" sz="1600" b="1" dirty="0">
                <a:solidFill>
                  <a:srgbClr val="333333"/>
                </a:solidFill>
                <a:latin typeface="Times New Roman" pitchFamily="18" charset="0"/>
                <a:cs typeface="Times New Roman" pitchFamily="18" charset="0"/>
              </a:rPr>
              <a:t> and Program</a:t>
            </a:r>
            <a:endParaRPr lang="en-IN" sz="1600" b="1" i="0" dirty="0">
              <a:solidFill>
                <a:srgbClr val="333333"/>
              </a:solidFill>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AB3CF8F1-8F1E-4900-93BD-2FE177861A86}"/>
              </a:ext>
            </a:extLst>
          </p:cNvPr>
          <p:cNvSpPr/>
          <p:nvPr/>
        </p:nvSpPr>
        <p:spPr>
          <a:xfrm>
            <a:off x="528385" y="1487306"/>
            <a:ext cx="5708811" cy="307777"/>
          </a:xfrm>
          <a:prstGeom prst="rect">
            <a:avLst/>
          </a:prstGeom>
        </p:spPr>
        <p:txBody>
          <a:bodyPr wrap="square">
            <a:spAutoFit/>
          </a:bodyPr>
          <a:lstStyle/>
          <a:p>
            <a:pPr marL="285750" indent="-285750" algn="just">
              <a:buFont typeface="Wingdings" pitchFamily="2" charset="2"/>
              <a:buChar char="§"/>
            </a:pPr>
            <a:r>
              <a:rPr lang="en-US" sz="1400" dirty="0">
                <a:latin typeface="Times New Roman" pitchFamily="18" charset="0"/>
                <a:cs typeface="Times New Roman" pitchFamily="18" charset="0"/>
              </a:rPr>
              <a:t>Various I/O pins of Bolt Iot are connected to various devices.</a:t>
            </a:r>
            <a:endParaRPr lang="en-IN" sz="1400" dirty="0">
              <a:latin typeface="Times New Roman" pitchFamily="18" charset="0"/>
              <a:cs typeface="Times New Roman" pitchFamily="18" charset="0"/>
            </a:endParaRPr>
          </a:p>
        </p:txBody>
      </p:sp>
      <p:sp>
        <p:nvSpPr>
          <p:cNvPr id="5" name="Rectangle 4">
            <a:extLst>
              <a:ext uri="{FF2B5EF4-FFF2-40B4-BE49-F238E27FC236}">
                <a16:creationId xmlns="" xmlns:a16="http://schemas.microsoft.com/office/drawing/2014/main" id="{CBC55554-4141-4C72-84AC-9C77C267CC07}"/>
              </a:ext>
            </a:extLst>
          </p:cNvPr>
          <p:cNvSpPr/>
          <p:nvPr/>
        </p:nvSpPr>
        <p:spPr>
          <a:xfrm>
            <a:off x="528385" y="2055212"/>
            <a:ext cx="5708811" cy="8063746"/>
          </a:xfrm>
          <a:prstGeom prst="rect">
            <a:avLst/>
          </a:prstGeom>
        </p:spPr>
        <p:txBody>
          <a:bodyPr wrap="square">
            <a:spAutoFit/>
          </a:bodyPr>
          <a:lstStyle/>
          <a:p>
            <a:pPr marL="285750" indent="-285750" algn="just">
              <a:buFont typeface="Wingdings" pitchFamily="2" charset="2"/>
              <a:buChar char="§"/>
            </a:pPr>
            <a:r>
              <a:rPr lang="en-US" sz="1400" dirty="0">
                <a:latin typeface="Times New Roman" pitchFamily="18" charset="0"/>
                <a:cs typeface="Times New Roman" pitchFamily="18" charset="0"/>
              </a:rPr>
              <a:t>The BOLT is programmed in a way to monitor and control the devices at the click of a button.</a:t>
            </a:r>
          </a:p>
          <a:p>
            <a:pPr algn="just"/>
            <a:endParaRPr lang="en-IN" sz="1400" b="1" dirty="0">
              <a:latin typeface="Times New Roman" pitchFamily="18" charset="0"/>
              <a:cs typeface="Times New Roman" pitchFamily="18" charset="0"/>
            </a:endParaRPr>
          </a:p>
          <a:p>
            <a:pPr marL="285750" indent="-285750" algn="just">
              <a:buFont typeface="Wingdings" pitchFamily="2" charset="2"/>
              <a:buChar char="§"/>
            </a:pPr>
            <a:r>
              <a:rPr lang="en-US" sz="1400" dirty="0">
                <a:latin typeface="Times New Roman" pitchFamily="18" charset="0"/>
                <a:cs typeface="Times New Roman" pitchFamily="18" charset="0"/>
              </a:rPr>
              <a:t>Make sure you have not powered on your Bolt Module while connecting the circuit. This will ensure that in case we make any mistake, it will not short circuit your device. Switch off the power if it is connected.</a:t>
            </a:r>
          </a:p>
          <a:p>
            <a:pPr algn="just"/>
            <a:endParaRPr lang="en-IN" sz="1400" b="1" dirty="0">
              <a:latin typeface="Times New Roman" pitchFamily="18" charset="0"/>
              <a:cs typeface="Times New Roman" pitchFamily="18" charset="0"/>
            </a:endParaRPr>
          </a:p>
          <a:p>
            <a:pPr marL="285750" indent="-285750" algn="just">
              <a:buFont typeface="Wingdings" pitchFamily="2" charset="2"/>
              <a:buChar char="§"/>
            </a:pPr>
            <a:r>
              <a:rPr lang="en-IN" sz="1400" dirty="0">
                <a:latin typeface="Times New Roman" pitchFamily="18" charset="0"/>
                <a:cs typeface="Times New Roman" pitchFamily="18" charset="0"/>
              </a:rPr>
              <a:t>Connect the GND,VCC and INPUT pins of the Bolt to the respective pins of Proximity sensor with the help of jumper wires.</a:t>
            </a:r>
          </a:p>
          <a:p>
            <a:pPr algn="just"/>
            <a:endParaRPr lang="en-US" sz="1400" dirty="0">
              <a:latin typeface="Times New Roman" pitchFamily="18" charset="0"/>
              <a:cs typeface="Times New Roman" pitchFamily="18" charset="0"/>
            </a:endParaRPr>
          </a:p>
          <a:p>
            <a:pPr marL="285750" indent="-285750" algn="just">
              <a:buFont typeface="Wingdings" pitchFamily="2" charset="2"/>
              <a:buChar char="§"/>
            </a:pPr>
            <a:r>
              <a:rPr lang="en-IN" sz="1400" dirty="0">
                <a:latin typeface="Times New Roman" pitchFamily="18" charset="0"/>
                <a:cs typeface="Times New Roman" pitchFamily="18" charset="0"/>
              </a:rPr>
              <a:t>After linking it with the Bolt you can control the led with the help of your smart phone. </a:t>
            </a:r>
          </a:p>
          <a:p>
            <a:pPr marL="285750" indent="-285750" algn="just">
              <a:buFont typeface="Wingdings" pitchFamily="2" charset="2"/>
              <a:buChar char="§"/>
            </a:pPr>
            <a:r>
              <a:rPr lang="en-IN" sz="1400" dirty="0">
                <a:latin typeface="Times New Roman" pitchFamily="18" charset="0"/>
                <a:cs typeface="Times New Roman" pitchFamily="18" charset="0"/>
              </a:rPr>
              <a:t>If you are interested to do the project by using motor or any output devices like bulb, you can do it by using relay module.</a:t>
            </a: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Relay module</a:t>
            </a: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r>
              <a:rPr lang="en-IN" sz="1400" dirty="0">
                <a:latin typeface="Times New Roman" pitchFamily="18" charset="0"/>
                <a:cs typeface="Times New Roman" pitchFamily="18" charset="0"/>
              </a:rPr>
              <a:t>      </a:t>
            </a:r>
          </a:p>
          <a:p>
            <a:pPr algn="just"/>
            <a:endParaRPr lang="en-US" sz="1400"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b="1"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548" y="5626100"/>
            <a:ext cx="2066218"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4032" y="5842000"/>
            <a:ext cx="3878516" cy="1815882"/>
          </a:xfrm>
          <a:prstGeom prst="rect">
            <a:avLst/>
          </a:prstGeom>
          <a:noFill/>
        </p:spPr>
        <p:txBody>
          <a:bodyPr wrap="square" rtlCol="0">
            <a:spAutoFit/>
          </a:bodyPr>
          <a:lstStyle/>
          <a:p>
            <a:r>
              <a:rPr lang="en-US" sz="1400" dirty="0">
                <a:latin typeface="Times New Roman" pitchFamily="18" charset="0"/>
                <a:cs typeface="Times New Roman" pitchFamily="18" charset="0"/>
              </a:rPr>
              <a:t>A relay is an electrically operated switch. Many relays use an electromagnet to mechanically operate a switch, but other operating principles are also used, such as solid-state relays. A type of relay that can handle the high power required to directly control an electric motor or other loads is called a contactor.</a:t>
            </a:r>
            <a:endParaRPr lang="en-US" sz="1400" b="1" dirty="0">
              <a:latin typeface="Times New Roman" pitchFamily="18" charset="0"/>
              <a:cs typeface="Times New Roman" pitchFamily="18" charset="0"/>
            </a:endParaRPr>
          </a:p>
          <a:p>
            <a:endParaRPr lang="en-US" sz="1400" dirty="0"/>
          </a:p>
        </p:txBody>
      </p:sp>
      <p:sp>
        <p:nvSpPr>
          <p:cNvPr id="8" name="TextBox 7"/>
          <p:cNvSpPr txBox="1"/>
          <p:nvPr/>
        </p:nvSpPr>
        <p:spPr>
          <a:xfrm>
            <a:off x="528384" y="7759700"/>
            <a:ext cx="6139115" cy="1231106"/>
          </a:xfrm>
          <a:prstGeom prst="rect">
            <a:avLst/>
          </a:prstGeom>
          <a:noFill/>
        </p:spPr>
        <p:txBody>
          <a:bodyPr wrap="square" rtlCol="0">
            <a:spAutoFit/>
          </a:bodyPr>
          <a:lstStyle/>
          <a:p>
            <a:pPr algn="just"/>
            <a:r>
              <a:rPr lang="en-IN" sz="1400" dirty="0">
                <a:latin typeface="Times New Roman" pitchFamily="18" charset="0"/>
                <a:cs typeface="Times New Roman" pitchFamily="18" charset="0"/>
              </a:rPr>
              <a:t>Not only Home automation you can do various projects using Bolt like</a:t>
            </a:r>
          </a:p>
          <a:p>
            <a:pPr algn="just"/>
            <a:endParaRPr lang="en-IN" sz="1400" b="1" dirty="0">
              <a:latin typeface="Times New Roman" pitchFamily="18" charset="0"/>
              <a:cs typeface="Times New Roman" pitchFamily="18" charset="0"/>
            </a:endParaRPr>
          </a:p>
          <a:p>
            <a:pPr marL="285750" indent="-285750" algn="just">
              <a:buFont typeface="Wingdings" pitchFamily="2" charset="2"/>
              <a:buChar char="ü"/>
            </a:pPr>
            <a:r>
              <a:rPr lang="en-US" sz="1400" b="1" dirty="0">
                <a:latin typeface="Times New Roman" pitchFamily="18" charset="0"/>
                <a:cs typeface="Times New Roman" pitchFamily="18" charset="0"/>
              </a:rPr>
              <a:t>Light Monitoring for Plants </a:t>
            </a:r>
          </a:p>
          <a:p>
            <a:endParaRPr lang="en-US" dirty="0"/>
          </a:p>
          <a:p>
            <a:pPr marL="285750" indent="-285750" algn="just">
              <a:buFont typeface="Wingdings" pitchFamily="2" charset="2"/>
              <a:buChar char="ü"/>
            </a:pPr>
            <a:r>
              <a:rPr lang="en-IN" sz="1400" b="1" dirty="0">
                <a:latin typeface="Times New Roman" pitchFamily="18" charset="0"/>
                <a:cs typeface="Times New Roman" pitchFamily="18" charset="0"/>
              </a:rPr>
              <a:t>Temperature Monitoring System </a:t>
            </a:r>
          </a:p>
        </p:txBody>
      </p:sp>
    </p:spTree>
    <p:extLst>
      <p:ext uri="{BB962C8B-B14F-4D97-AF65-F5344CB8AC3E}">
        <p14:creationId xmlns:p14="http://schemas.microsoft.com/office/powerpoint/2010/main" val="1244148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144" y="609600"/>
            <a:ext cx="3048000" cy="338554"/>
          </a:xfrm>
          <a:prstGeom prst="rect">
            <a:avLst/>
          </a:prstGeom>
          <a:noFill/>
        </p:spPr>
        <p:txBody>
          <a:bodyPr wrap="square" rtlCol="0">
            <a:spAutoFit/>
          </a:bodyPr>
          <a:lstStyle/>
          <a:p>
            <a:r>
              <a:rPr lang="en-US" sz="1600" b="1" u="sng" dirty="0" smtClean="0">
                <a:latin typeface="Times New Roman" pitchFamily="18" charset="0"/>
                <a:cs typeface="Times New Roman" pitchFamily="18" charset="0"/>
              </a:rPr>
              <a:t>PROXIMITY SENSOR</a:t>
            </a:r>
            <a:endParaRPr lang="en-US" sz="1600" b="1" u="sng" dirty="0">
              <a:latin typeface="Times New Roman" pitchFamily="18" charset="0"/>
              <a:cs typeface="Times New Roman" pitchFamily="18" charset="0"/>
            </a:endParaRPr>
          </a:p>
        </p:txBody>
      </p:sp>
      <p:sp>
        <p:nvSpPr>
          <p:cNvPr id="3" name="TextBox 2"/>
          <p:cNvSpPr txBox="1"/>
          <p:nvPr/>
        </p:nvSpPr>
        <p:spPr>
          <a:xfrm>
            <a:off x="449944" y="1473982"/>
            <a:ext cx="5907314" cy="369332"/>
          </a:xfrm>
          <a:prstGeom prst="rect">
            <a:avLst/>
          </a:prstGeom>
          <a:noFill/>
        </p:spPr>
        <p:txBody>
          <a:bodyPr wrap="square" rtlCol="0">
            <a:spAutoFit/>
          </a:bodyPr>
          <a:lstStyle/>
          <a:p>
            <a:endParaRPr lang="en-US" dirty="0"/>
          </a:p>
        </p:txBody>
      </p:sp>
      <p:pic>
        <p:nvPicPr>
          <p:cNvPr id="1026" name="Picture 2" descr="C:\Users\home\Desktop\PS\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027" y="1210128"/>
            <a:ext cx="2025650" cy="24474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9944" y="1276225"/>
            <a:ext cx="3251200" cy="2031325"/>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A </a:t>
            </a:r>
            <a:r>
              <a:rPr lang="en-US" sz="1400" b="1" dirty="0">
                <a:latin typeface="Times New Roman" pitchFamily="18" charset="0"/>
                <a:cs typeface="Times New Roman" pitchFamily="18" charset="0"/>
              </a:rPr>
              <a:t>proximity sensor</a:t>
            </a:r>
            <a:r>
              <a:rPr lang="en-US" sz="1400" dirty="0">
                <a:latin typeface="Times New Roman" pitchFamily="18" charset="0"/>
                <a:cs typeface="Times New Roman" pitchFamily="18" charset="0"/>
              </a:rPr>
              <a:t> is a </a:t>
            </a:r>
            <a:r>
              <a:rPr lang="en-US" sz="1400" dirty="0" smtClean="0">
                <a:latin typeface="Times New Roman" pitchFamily="18" charset="0"/>
                <a:cs typeface="Times New Roman" pitchFamily="18" charset="0"/>
              </a:rPr>
              <a:t>sensor</a:t>
            </a:r>
            <a:r>
              <a:rPr lang="en-US" sz="1400" dirty="0">
                <a:latin typeface="Times New Roman" pitchFamily="18" charset="0"/>
                <a:cs typeface="Times New Roman" pitchFamily="18" charset="0"/>
              </a:rPr>
              <a:t> able to detect the presence of nearby objects without any physical contact</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Proximity sensor will sense the movement and it will send input to the Bolt Iot, and Bolt Iot send the output to LED or any other output devices.</a:t>
            </a:r>
          </a:p>
          <a:p>
            <a:pPr algn="just"/>
            <a:endParaRPr lang="en-US" sz="1400" dirty="0">
              <a:latin typeface="Times New Roman" pitchFamily="18" charset="0"/>
              <a:cs typeface="Times New Roman" pitchFamily="18" charset="0"/>
            </a:endParaRPr>
          </a:p>
        </p:txBody>
      </p:sp>
      <p:pic>
        <p:nvPicPr>
          <p:cNvPr id="1028" name="Picture 4" descr="https://www.electronicscomp.com/image/cache/catalog/pir-sensor-module-india-500x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114" y="5303156"/>
            <a:ext cx="2093231" cy="2140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68011" y="4337219"/>
            <a:ext cx="1407758" cy="338554"/>
          </a:xfrm>
          <a:prstGeom prst="rect">
            <a:avLst/>
          </a:prstGeom>
          <a:noFill/>
        </p:spPr>
        <p:txBody>
          <a:bodyPr wrap="none" rtlCol="0">
            <a:spAutoFit/>
          </a:bodyPr>
          <a:lstStyle/>
          <a:p>
            <a:r>
              <a:rPr lang="en-US" sz="1600" b="1" u="sng" dirty="0" smtClean="0">
                <a:latin typeface="Times New Roman" pitchFamily="18" charset="0"/>
                <a:cs typeface="Times New Roman" pitchFamily="18" charset="0"/>
              </a:rPr>
              <a:t>PIR SENSOR</a:t>
            </a:r>
            <a:endParaRPr lang="en-US" sz="1600" b="1" u="sng" dirty="0">
              <a:latin typeface="Times New Roman" pitchFamily="18" charset="0"/>
              <a:cs typeface="Times New Roman" pitchFamily="18" charset="0"/>
            </a:endParaRPr>
          </a:p>
        </p:txBody>
      </p:sp>
      <p:sp>
        <p:nvSpPr>
          <p:cNvPr id="7" name="TextBox 6"/>
          <p:cNvSpPr txBox="1"/>
          <p:nvPr/>
        </p:nvSpPr>
        <p:spPr>
          <a:xfrm>
            <a:off x="449943" y="5661478"/>
            <a:ext cx="3448051" cy="2677656"/>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PIR </a:t>
            </a:r>
            <a:r>
              <a:rPr lang="en-US" sz="1400" dirty="0">
                <a:latin typeface="Times New Roman" pitchFamily="18" charset="0"/>
                <a:cs typeface="Times New Roman" pitchFamily="18" charset="0"/>
              </a:rPr>
              <a:t>M</a:t>
            </a:r>
            <a:r>
              <a:rPr lang="en-US" sz="1400" dirty="0" smtClean="0">
                <a:latin typeface="Times New Roman" pitchFamily="18" charset="0"/>
                <a:cs typeface="Times New Roman" pitchFamily="18" charset="0"/>
              </a:rPr>
              <a:t>otion </a:t>
            </a:r>
            <a:r>
              <a:rPr lang="en-US" sz="1400" dirty="0">
                <a:latin typeface="Times New Roman" pitchFamily="18" charset="0"/>
                <a:cs typeface="Times New Roman" pitchFamily="18" charset="0"/>
              </a:rPr>
              <a:t>D</a:t>
            </a:r>
            <a:r>
              <a:rPr lang="en-US" sz="1400" dirty="0" smtClean="0">
                <a:latin typeface="Times New Roman" pitchFamily="18" charset="0"/>
                <a:cs typeface="Times New Roman" pitchFamily="18" charset="0"/>
              </a:rPr>
              <a:t>etector </a:t>
            </a:r>
            <a:r>
              <a:rPr lang="en-US" sz="1400" dirty="0">
                <a:latin typeface="Times New Roman" pitchFamily="18" charset="0"/>
                <a:cs typeface="Times New Roman" pitchFamily="18" charset="0"/>
              </a:rPr>
              <a:t>S</a:t>
            </a:r>
            <a:r>
              <a:rPr lang="en-US" sz="1400" dirty="0" smtClean="0">
                <a:latin typeface="Times New Roman" pitchFamily="18" charset="0"/>
                <a:cs typeface="Times New Roman" pitchFamily="18" charset="0"/>
              </a:rPr>
              <a:t>ensor Module.</a:t>
            </a: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The Passive Infrared Sensor (PIR) sensor module is used for motion detection. It is often referred to used "PIR", </a:t>
            </a:r>
            <a:r>
              <a:rPr lang="en-US" sz="1400" dirty="0" smtClean="0">
                <a:latin typeface="Times New Roman" pitchFamily="18" charset="0"/>
                <a:cs typeface="Times New Roman" pitchFamily="18" charset="0"/>
              </a:rPr>
              <a:t>"Pyro electric", </a:t>
            </a:r>
            <a:r>
              <a:rPr lang="en-US" sz="1400" dirty="0">
                <a:latin typeface="Times New Roman" pitchFamily="18" charset="0"/>
                <a:cs typeface="Times New Roman" pitchFamily="18" charset="0"/>
              </a:rPr>
              <a:t>"Passive Infrared" and "IR Motion" sensor. The module has an on-board </a:t>
            </a:r>
            <a:r>
              <a:rPr lang="en-US" sz="1400" dirty="0" smtClean="0">
                <a:latin typeface="Times New Roman" pitchFamily="18" charset="0"/>
                <a:cs typeface="Times New Roman" pitchFamily="18" charset="0"/>
              </a:rPr>
              <a:t>pyro electric </a:t>
            </a:r>
            <a:r>
              <a:rPr lang="en-US" sz="1400" dirty="0">
                <a:latin typeface="Times New Roman" pitchFamily="18" charset="0"/>
                <a:cs typeface="Times New Roman" pitchFamily="18" charset="0"/>
              </a:rPr>
              <a:t>sensor, conditioning circuitry and a dome shaped Fresnel lens. It is used to sense movement of people, animals, or other objects. They are commonly used in burglar alarms and automatically-activated lighting systems.</a:t>
            </a:r>
          </a:p>
        </p:txBody>
      </p:sp>
    </p:spTree>
    <p:extLst>
      <p:ext uri="{BB962C8B-B14F-4D97-AF65-F5344CB8AC3E}">
        <p14:creationId xmlns:p14="http://schemas.microsoft.com/office/powerpoint/2010/main" val="123369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47A95D1-37B2-4FDA-A20D-470CCBEF1525}"/>
              </a:ext>
            </a:extLst>
          </p:cNvPr>
          <p:cNvSpPr/>
          <p:nvPr/>
        </p:nvSpPr>
        <p:spPr>
          <a:xfrm>
            <a:off x="419100" y="5924540"/>
            <a:ext cx="5842000" cy="1384995"/>
          </a:xfrm>
          <a:prstGeom prst="rect">
            <a:avLst/>
          </a:prstGeom>
        </p:spPr>
        <p:txBody>
          <a:bodyPr wrap="square">
            <a:spAutoFit/>
          </a:bodyPr>
          <a:lstStyle/>
          <a:p>
            <a:pPr algn="just"/>
            <a:r>
              <a:rPr lang="en-US" sz="1400" dirty="0">
                <a:latin typeface="Times New Roman" pitchFamily="18" charset="0"/>
                <a:cs typeface="Times New Roman" pitchFamily="18" charset="0"/>
              </a:rPr>
              <a:t>The proximity sensor is fitted near the door of the room. It senses any movement and displays a message if there is movement and switches on the room light. After a person leaves the room, the proximity sensor automatically switches off the room light.</a:t>
            </a:r>
          </a:p>
          <a:p>
            <a:pPr algn="just"/>
            <a:r>
              <a:rPr lang="en-US" sz="1400" dirty="0">
                <a:latin typeface="Times New Roman" pitchFamily="18" charset="0"/>
                <a:cs typeface="Times New Roman" pitchFamily="18" charset="0"/>
              </a:rPr>
              <a:t>Other devices like the TV, AC and Fan can be turned on or off by clicking the "ON" and "OFF" buttons displayed on the web page.</a:t>
            </a:r>
            <a:endParaRPr lang="en-US" sz="1400" b="0" i="0" dirty="0">
              <a:effectLst/>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DE7C71E8-87AD-4D42-97C1-89BFB8361ABD}"/>
              </a:ext>
            </a:extLst>
          </p:cNvPr>
          <p:cNvSpPr/>
          <p:nvPr/>
        </p:nvSpPr>
        <p:spPr>
          <a:xfrm>
            <a:off x="508000" y="6147138"/>
            <a:ext cx="5842000" cy="738664"/>
          </a:xfrm>
          <a:prstGeom prst="rect">
            <a:avLst/>
          </a:prstGeom>
        </p:spPr>
        <p:txBody>
          <a:bodyPr wrap="square">
            <a:spAutoFit/>
          </a:bodyPr>
          <a:lstStyle/>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p:txBody>
      </p:sp>
      <p:sp>
        <p:nvSpPr>
          <p:cNvPr id="7" name="Rectangle 6">
            <a:extLst>
              <a:ext uri="{FF2B5EF4-FFF2-40B4-BE49-F238E27FC236}">
                <a16:creationId xmlns="" xmlns:a16="http://schemas.microsoft.com/office/drawing/2014/main" id="{A9941FFB-95F3-44AE-8C76-B0F43ABB21EC}"/>
              </a:ext>
            </a:extLst>
          </p:cNvPr>
          <p:cNvSpPr/>
          <p:nvPr/>
        </p:nvSpPr>
        <p:spPr>
          <a:xfrm>
            <a:off x="947934" y="629046"/>
            <a:ext cx="1476045" cy="338554"/>
          </a:xfrm>
          <a:prstGeom prst="rect">
            <a:avLst/>
          </a:prstGeom>
        </p:spPr>
        <p:txBody>
          <a:bodyPr wrap="none">
            <a:spAutoFit/>
          </a:bodyPr>
          <a:lstStyle/>
          <a:p>
            <a:pPr algn="just"/>
            <a:r>
              <a:rPr lang="en-IN" sz="1600" b="1" u="sng" dirty="0">
                <a:latin typeface="Times New Roman" pitchFamily="18" charset="0"/>
                <a:cs typeface="Times New Roman" pitchFamily="18" charset="0"/>
              </a:rPr>
              <a:t>Basic Working</a:t>
            </a:r>
            <a:endParaRPr lang="en-IN" sz="1600" b="1" i="0" u="sng" dirty="0">
              <a:effectLst/>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501" y="1371600"/>
            <a:ext cx="2463800" cy="3902020"/>
          </a:xfrm>
          <a:prstGeom prst="rect">
            <a:avLst/>
          </a:prstGeom>
        </p:spPr>
      </p:pic>
    </p:spTree>
    <p:extLst>
      <p:ext uri="{BB962C8B-B14F-4D97-AF65-F5344CB8AC3E}">
        <p14:creationId xmlns:p14="http://schemas.microsoft.com/office/powerpoint/2010/main" val="1796682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104" y="751850"/>
            <a:ext cx="5446644" cy="4832092"/>
          </a:xfrm>
          <a:prstGeom prst="rect">
            <a:avLst/>
          </a:prstGeom>
        </p:spPr>
        <p:txBody>
          <a:bodyPr wrap="square">
            <a:spAutoFit/>
          </a:bodyPr>
          <a:lstStyle/>
          <a:p>
            <a:r>
              <a:rPr lang="en-US" sz="1600" b="1" dirty="0" smtClean="0">
                <a:latin typeface="Times New Roman" pitchFamily="18" charset="0"/>
                <a:cs typeface="Times New Roman" pitchFamily="18" charset="0"/>
              </a:rPr>
              <a:t>Controlling devices :</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You can control your devices by just writing few lines of code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var dual =dualButton("left");</a:t>
            </a:r>
          </a:p>
          <a:p>
            <a:r>
              <a:rPr lang="en-US" sz="1400" dirty="0" smtClean="0">
                <a:latin typeface="Times New Roman" pitchFamily="18" charset="0"/>
                <a:cs typeface="Times New Roman" pitchFamily="18" charset="0"/>
              </a:rPr>
              <a:t>dual.first_button({name</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BULB1 OFF</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action:"digitalWrite", </a:t>
            </a:r>
          </a:p>
          <a:p>
            <a:r>
              <a:rPr lang="en-US" sz="1400" dirty="0" smtClean="0">
                <a:latin typeface="Times New Roman" pitchFamily="18" charset="0"/>
                <a:cs typeface="Times New Roman" pitchFamily="18" charset="0"/>
              </a:rPr>
              <a:t>                  pin</a:t>
            </a:r>
            <a:r>
              <a:rPr lang="en-US" sz="1400" dirty="0" smtClean="0">
                <a:latin typeface="Times New Roman" pitchFamily="18" charset="0"/>
                <a:cs typeface="Times New Roman" pitchFamily="18" charset="0"/>
              </a:rPr>
              <a:t>:“1", </a:t>
            </a:r>
            <a:r>
              <a:rPr lang="en-US" sz="1400" dirty="0" smtClean="0">
                <a:latin typeface="Times New Roman" pitchFamily="18" charset="0"/>
                <a:cs typeface="Times New Roman" pitchFamily="18" charset="0"/>
              </a:rPr>
              <a:t>value:"LOW", bgcolor:"blue",</a:t>
            </a:r>
          </a:p>
          <a:p>
            <a:r>
              <a:rPr lang="en-US" sz="1400" dirty="0" smtClean="0">
                <a:latin typeface="Times New Roman" pitchFamily="18" charset="0"/>
                <a:cs typeface="Times New Roman" pitchFamily="18" charset="0"/>
              </a:rPr>
              <a:t>                  shape:"rectangle", </a:t>
            </a:r>
            <a:r>
              <a:rPr lang="en-US" sz="1400" dirty="0" err="1" smtClean="0">
                <a:latin typeface="Times New Roman" pitchFamily="18" charset="0"/>
                <a:cs typeface="Times New Roman" pitchFamily="18" charset="0"/>
              </a:rPr>
              <a:t>text_color:"white</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dual.second_button({name</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BULB2 ON</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action:"digitalWrite", </a:t>
            </a:r>
          </a:p>
          <a:p>
            <a:r>
              <a:rPr lang="en-US" sz="1400" dirty="0" smtClean="0">
                <a:latin typeface="Times New Roman" pitchFamily="18" charset="0"/>
                <a:cs typeface="Times New Roman" pitchFamily="18" charset="0"/>
              </a:rPr>
              <a:t>                    pin</a:t>
            </a:r>
            <a:r>
              <a:rPr lang="en-US" sz="1400" dirty="0" smtClean="0">
                <a:latin typeface="Times New Roman" pitchFamily="18" charset="0"/>
                <a:cs typeface="Times New Roman" pitchFamily="18" charset="0"/>
              </a:rPr>
              <a:t>:“1", </a:t>
            </a:r>
            <a:r>
              <a:rPr lang="en-US" sz="1400" dirty="0" err="1" smtClean="0">
                <a:latin typeface="Times New Roman" pitchFamily="18" charset="0"/>
                <a:cs typeface="Times New Roman" pitchFamily="18" charset="0"/>
              </a:rPr>
              <a:t>value:"HIGH</a:t>
            </a:r>
            <a:r>
              <a:rPr lang="en-US" sz="1400" dirty="0" smtClean="0">
                <a:latin typeface="Times New Roman" pitchFamily="18" charset="0"/>
                <a:cs typeface="Times New Roman" pitchFamily="18" charset="0"/>
              </a:rPr>
              <a:t>", bgcolor:"black",</a:t>
            </a:r>
          </a:p>
          <a:p>
            <a:r>
              <a:rPr lang="en-US" sz="1400" dirty="0" smtClean="0">
                <a:latin typeface="Times New Roman" pitchFamily="18" charset="0"/>
                <a:cs typeface="Times New Roman" pitchFamily="18" charset="0"/>
              </a:rPr>
              <a:t>                    shape:"rectangle", </a:t>
            </a:r>
            <a:r>
              <a:rPr lang="en-US" sz="1400" dirty="0" err="1" smtClean="0">
                <a:latin typeface="Times New Roman" pitchFamily="18" charset="0"/>
                <a:cs typeface="Times New Roman" pitchFamily="18" charset="0"/>
              </a:rPr>
              <a:t>text_color:"white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var dual2 =dualButton("right");</a:t>
            </a:r>
          </a:p>
          <a:p>
            <a:r>
              <a:rPr lang="en-US" sz="1400" dirty="0" smtClean="0">
                <a:latin typeface="Times New Roman" pitchFamily="18" charset="0"/>
                <a:cs typeface="Times New Roman" pitchFamily="18" charset="0"/>
              </a:rPr>
              <a:t>dual2.first_button({name</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BULB2 OFF</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action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digitalWrite</a:t>
            </a:r>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pin</a:t>
            </a:r>
            <a:r>
              <a:rPr lang="en-US" sz="1400" dirty="0" smtClean="0">
                <a:latin typeface="Times New Roman" pitchFamily="18" charset="0"/>
                <a:cs typeface="Times New Roman" pitchFamily="18" charset="0"/>
              </a:rPr>
              <a:t>:“2", </a:t>
            </a:r>
            <a:r>
              <a:rPr lang="en-US" sz="1400" dirty="0" err="1" smtClean="0">
                <a:latin typeface="Times New Roman" pitchFamily="18" charset="0"/>
                <a:cs typeface="Times New Roman" pitchFamily="18" charset="0"/>
              </a:rPr>
              <a:t>value</a:t>
            </a:r>
            <a:r>
              <a:rPr lang="en-US" sz="1400" dirty="0" err="1" smtClean="0">
                <a:latin typeface="Times New Roman" pitchFamily="18" charset="0"/>
                <a:cs typeface="Times New Roman" pitchFamily="18" charset="0"/>
              </a:rPr>
              <a:t>:“LOW</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bgcolor</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Ornage</a:t>
            </a:r>
            <a:r>
              <a:rPr lang="en-US"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shape:"circle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text_color:"black</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dual2.second_button({name</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BULB2 ON</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action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digitalWrite</a:t>
            </a:r>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pin</a:t>
            </a:r>
            <a:r>
              <a:rPr lang="en-US" sz="1400" dirty="0" smtClean="0">
                <a:latin typeface="Times New Roman" pitchFamily="18" charset="0"/>
                <a:cs typeface="Times New Roman" pitchFamily="18" charset="0"/>
              </a:rPr>
              <a:t>:“2", </a:t>
            </a:r>
            <a:r>
              <a:rPr lang="en-US" sz="1400" dirty="0" err="1" smtClean="0">
                <a:latin typeface="Times New Roman" pitchFamily="18" charset="0"/>
                <a:cs typeface="Times New Roman" pitchFamily="18" charset="0"/>
              </a:rPr>
              <a:t>value</a:t>
            </a:r>
            <a:r>
              <a:rPr lang="en-US" sz="1400" dirty="0" err="1"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HIGH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bgcolor</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PURPLE</a:t>
            </a:r>
            <a:r>
              <a:rPr lang="en-US"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shape:"circle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text_color:"White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812794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3598" y="5573938"/>
            <a:ext cx="3044818" cy="217858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7290" y="1420918"/>
            <a:ext cx="2957446" cy="224880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626" y="1420918"/>
            <a:ext cx="2801864" cy="224880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794" y="5573937"/>
            <a:ext cx="2801864" cy="2178584"/>
          </a:xfrm>
          <a:prstGeom prst="rect">
            <a:avLst/>
          </a:prstGeom>
        </p:spPr>
      </p:pic>
      <p:sp>
        <p:nvSpPr>
          <p:cNvPr id="21" name="Down Arrow 20"/>
          <p:cNvSpPr/>
          <p:nvPr/>
        </p:nvSpPr>
        <p:spPr>
          <a:xfrm>
            <a:off x="1651727" y="3856381"/>
            <a:ext cx="484632" cy="1570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4611757" y="3856381"/>
            <a:ext cx="477078" cy="1570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7261" y="8203959"/>
            <a:ext cx="3001617" cy="830997"/>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Using Bolt </a:t>
            </a:r>
            <a:r>
              <a:rPr lang="en-US" sz="2400" b="1" u="sng" dirty="0">
                <a:latin typeface="Times New Roman" pitchFamily="18" charset="0"/>
                <a:cs typeface="Times New Roman" pitchFamily="18" charset="0"/>
              </a:rPr>
              <a:t>A</a:t>
            </a:r>
            <a:r>
              <a:rPr lang="en-US" sz="2400" b="1" u="sng" dirty="0" smtClean="0">
                <a:latin typeface="Times New Roman" pitchFamily="18" charset="0"/>
                <a:cs typeface="Times New Roman" pitchFamily="18" charset="0"/>
              </a:rPr>
              <a:t>pp in mobile</a:t>
            </a:r>
            <a:endParaRPr lang="en-US" sz="2400" b="1" u="sng" dirty="0">
              <a:latin typeface="Times New Roman" pitchFamily="18" charset="0"/>
              <a:cs typeface="Times New Roman" pitchFamily="18" charset="0"/>
            </a:endParaRPr>
          </a:p>
        </p:txBody>
      </p:sp>
      <p:sp>
        <p:nvSpPr>
          <p:cNvPr id="24" name="TextBox 23"/>
          <p:cNvSpPr txBox="1"/>
          <p:nvPr/>
        </p:nvSpPr>
        <p:spPr>
          <a:xfrm>
            <a:off x="3804608" y="8263594"/>
            <a:ext cx="2643808"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Using  Web </a:t>
            </a:r>
            <a:r>
              <a:rPr lang="en-US" sz="2400" b="1" u="sng" dirty="0">
                <a:latin typeface="Times New Roman" pitchFamily="18" charset="0"/>
                <a:cs typeface="Times New Roman" pitchFamily="18" charset="0"/>
              </a:rPr>
              <a:t>S</a:t>
            </a:r>
            <a:r>
              <a:rPr lang="en-US" sz="2400" b="1" u="sng" dirty="0" smtClean="0">
                <a:latin typeface="Times New Roman" pitchFamily="18" charset="0"/>
                <a:cs typeface="Times New Roman" pitchFamily="18" charset="0"/>
              </a:rPr>
              <a:t>ite </a:t>
            </a:r>
            <a:endParaRPr lang="en-US" sz="2400" b="1" u="sng" dirty="0">
              <a:latin typeface="Times New Roman" pitchFamily="18" charset="0"/>
              <a:cs typeface="Times New Roman" pitchFamily="18" charset="0"/>
            </a:endParaRPr>
          </a:p>
        </p:txBody>
      </p:sp>
      <p:sp>
        <p:nvSpPr>
          <p:cNvPr id="2" name="TextBox 1"/>
          <p:cNvSpPr txBox="1"/>
          <p:nvPr/>
        </p:nvSpPr>
        <p:spPr>
          <a:xfrm>
            <a:off x="2788287" y="705367"/>
            <a:ext cx="1230621" cy="338554"/>
          </a:xfrm>
          <a:prstGeom prst="rect">
            <a:avLst/>
          </a:prstGeom>
          <a:noFill/>
        </p:spPr>
        <p:txBody>
          <a:bodyPr wrap="square" rtlCol="0">
            <a:spAutoFit/>
          </a:bodyPr>
          <a:lstStyle/>
          <a:p>
            <a:pPr algn="ctr"/>
            <a:r>
              <a:rPr lang="en-US" sz="1600" b="1" u="sng" dirty="0" smtClean="0">
                <a:latin typeface="Times New Roman" pitchFamily="18" charset="0"/>
                <a:cs typeface="Times New Roman" pitchFamily="18" charset="0"/>
              </a:rPr>
              <a:t>RESULT</a:t>
            </a:r>
            <a:endParaRPr lang="en-US" sz="1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665576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4369BF-5F57-42EB-907D-7BD921CA1A74}"/>
              </a:ext>
            </a:extLst>
          </p:cNvPr>
          <p:cNvSpPr txBox="1"/>
          <p:nvPr/>
        </p:nvSpPr>
        <p:spPr>
          <a:xfrm>
            <a:off x="558800" y="330201"/>
            <a:ext cx="5410200" cy="338554"/>
          </a:xfrm>
          <a:prstGeom prst="rect">
            <a:avLst/>
          </a:prstGeom>
          <a:noFill/>
        </p:spPr>
        <p:txBody>
          <a:bodyPr wrap="square" rtlCol="0">
            <a:spAutoFit/>
          </a:bodyPr>
          <a:lstStyle/>
          <a:p>
            <a:pPr algn="just"/>
            <a:r>
              <a:rPr lang="en-IN" sz="1600" b="1" dirty="0">
                <a:latin typeface="Times New Roman" pitchFamily="18" charset="0"/>
                <a:cs typeface="Times New Roman" pitchFamily="18" charset="0"/>
              </a:rPr>
              <a:t>Advantages of Bolt Iot over Arduino and Raspberry Pi 3 </a:t>
            </a:r>
          </a:p>
        </p:txBody>
      </p:sp>
      <p:pic>
        <p:nvPicPr>
          <p:cNvPr id="1026" name="Picture 2" descr="https://miro.medium.com/max/875/1*O0Ujfb86w21sfpNSJdbbug.jpeg">
            <a:extLst>
              <a:ext uri="{FF2B5EF4-FFF2-40B4-BE49-F238E27FC236}">
                <a16:creationId xmlns="" xmlns:a16="http://schemas.microsoft.com/office/drawing/2014/main" id="{5309F740-C18C-4719-8648-CEECCE91A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25" y="1400174"/>
            <a:ext cx="6216699" cy="802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1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8163"/>
            <a:ext cx="6858000" cy="9906000"/>
          </a:xfrm>
          <a:prstGeom prst="rect">
            <a:avLst/>
          </a:prstGeom>
        </p:spPr>
      </p:pic>
      <p:sp>
        <p:nvSpPr>
          <p:cNvPr id="9" name="Rectangle 8"/>
          <p:cNvSpPr/>
          <p:nvPr/>
        </p:nvSpPr>
        <p:spPr>
          <a:xfrm>
            <a:off x="896991" y="1260662"/>
            <a:ext cx="5064015" cy="584775"/>
          </a:xfrm>
          <a:prstGeom prst="rect">
            <a:avLst/>
          </a:prstGeom>
        </p:spPr>
        <p:txBody>
          <a:bodyPr wrap="none">
            <a:spAutoFit/>
          </a:bodyPr>
          <a:lstStyle/>
          <a:p>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00357" y="1815686"/>
            <a:ext cx="6643229" cy="523220"/>
          </a:xfrm>
          <a:prstGeom prst="rect">
            <a:avLst/>
          </a:prstGeom>
        </p:spPr>
        <p:txBody>
          <a:bodyPr wrap="none">
            <a:spAutoFit/>
          </a:bodyPr>
          <a:lstStyle/>
          <a:p>
            <a:r>
              <a:rPr lang="en-IN" sz="2800" b="1" dirty="0">
                <a:latin typeface="Times New Roman" panose="02020603050405020304" pitchFamily="18" charset="0"/>
                <a:ea typeface="STLiti" panose="02010800040101010101" pitchFamily="2" charset="-122"/>
                <a:cs typeface="Times New Roman" panose="02020603050405020304" pitchFamily="18" charset="0"/>
              </a:rPr>
              <a:t>  </a:t>
            </a:r>
            <a:r>
              <a:rPr lang="en-IN" sz="2600" b="1" dirty="0">
                <a:latin typeface="Times New Roman" panose="02020603050405020304" pitchFamily="18" charset="0"/>
                <a:ea typeface="STLiti" panose="02010800040101010101" pitchFamily="2" charset="-122"/>
                <a:cs typeface="Times New Roman" panose="02020603050405020304" pitchFamily="18" charset="0"/>
              </a:rPr>
              <a:t>( A Center for Inter-Disciplinary Research )</a:t>
            </a:r>
            <a:endParaRPr lang="en-US" sz="26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896991" y="2562610"/>
            <a:ext cx="8805766" cy="892552"/>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This is to certify that the project titled</a:t>
            </a:r>
          </a:p>
          <a:p>
            <a:r>
              <a:rPr lang="en-US" sz="2600" b="1" dirty="0">
                <a:latin typeface="Times New Roman" panose="02020603050405020304" pitchFamily="18" charset="0"/>
                <a:cs typeface="Times New Roman" panose="02020603050405020304" pitchFamily="18" charset="0"/>
              </a:rPr>
              <a:t>  “ ------------------------------------’’</a:t>
            </a:r>
            <a:endParaRPr lang="en-US" sz="2600" dirty="0">
              <a:latin typeface="Times New Roman" panose="02020603050405020304" pitchFamily="18" charset="0"/>
              <a:cs typeface="Times New Roman" panose="02020603050405020304" pitchFamily="18" charset="0"/>
            </a:endParaRPr>
          </a:p>
        </p:txBody>
      </p:sp>
      <p:sp>
        <p:nvSpPr>
          <p:cNvPr id="12" name="Rectangle 11"/>
          <p:cNvSpPr/>
          <p:nvPr/>
        </p:nvSpPr>
        <p:spPr>
          <a:xfrm>
            <a:off x="376819" y="2703857"/>
            <a:ext cx="6024195" cy="2893100"/>
          </a:xfrm>
          <a:prstGeom prst="rect">
            <a:avLst/>
          </a:prstGeom>
        </p:spPr>
        <p:txBody>
          <a:bodyPr wrap="square">
            <a:spAutoFit/>
          </a:bodyPr>
          <a:lstStyle/>
          <a:p>
            <a:pPr algn="ctr"/>
            <a:endParaRPr lang="en-US" sz="2400" dirty="0">
              <a:latin typeface="Gabriola" panose="04040605051002020D02" pitchFamily="82" charset="0"/>
            </a:endParaRPr>
          </a:p>
          <a:p>
            <a:pPr algn="ctr"/>
            <a:r>
              <a:rPr lang="en-US" sz="2400" dirty="0">
                <a:latin typeface="Gabriola" panose="04040605051002020D02" pitchFamily="82" charset="0"/>
              </a:rPr>
              <a:t/>
            </a:r>
            <a:br>
              <a:rPr lang="en-US" sz="2400" dirty="0">
                <a:latin typeface="Gabriola" panose="04040605051002020D02" pitchFamily="82" charset="0"/>
              </a:rPr>
            </a:br>
            <a:r>
              <a:rPr lang="en-US" sz="2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2200" dirty="0">
                <a:latin typeface="Times New Roman" panose="02020603050405020304" pitchFamily="18" charset="0"/>
                <a:cs typeface="Times New Roman" panose="02020603050405020304" pitchFamily="18" charset="0"/>
              </a:rPr>
              <a:t>AC</a:t>
            </a:r>
            <a:r>
              <a:rPr lang="en-US" sz="2200" dirty="0">
                <a:latin typeface="Times New Roman" panose="02020603050405020304" pitchFamily="18" charset="0"/>
                <a:cs typeface="Times New Roman" panose="02020603050405020304" pitchFamily="18" charset="0"/>
              </a:rPr>
              <a:t> during the academic year _______________________.</a:t>
            </a:r>
          </a:p>
          <a:p>
            <a:pPr algn="ctr"/>
            <a:endParaRPr lang="en-US" sz="2400" dirty="0">
              <a:latin typeface="Gabriola" panose="04040605051002020D02" pitchFamily="8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619615833"/>
              </p:ext>
            </p:extLst>
          </p:nvPr>
        </p:nvGraphicFramePr>
        <p:xfrm>
          <a:off x="574268" y="5718328"/>
          <a:ext cx="5848077" cy="1859280"/>
        </p:xfrm>
        <a:graphic>
          <a:graphicData uri="http://schemas.openxmlformats.org/drawingml/2006/table">
            <a:tbl>
              <a:tblPr firstRow="1" bandRow="1">
                <a:tableStyleId>{5C22544A-7EE6-4342-B048-85BDC9FD1C3A}</a:tableStyleId>
              </a:tblPr>
              <a:tblGrid>
                <a:gridCol w="1949359">
                  <a:extLst>
                    <a:ext uri="{9D8B030D-6E8A-4147-A177-3AD203B41FA5}">
                      <a16:colId xmlns="" xmlns:a16="http://schemas.microsoft.com/office/drawing/2014/main" val="20000"/>
                    </a:ext>
                  </a:extLst>
                </a:gridCol>
                <a:gridCol w="1949359">
                  <a:extLst>
                    <a:ext uri="{9D8B030D-6E8A-4147-A177-3AD203B41FA5}">
                      <a16:colId xmlns="" xmlns:a16="http://schemas.microsoft.com/office/drawing/2014/main" val="20001"/>
                    </a:ext>
                  </a:extLst>
                </a:gridCol>
                <a:gridCol w="1949359">
                  <a:extLst>
                    <a:ext uri="{9D8B030D-6E8A-4147-A177-3AD203B41FA5}">
                      <a16:colId xmlns="" xmlns:a16="http://schemas.microsoft.com/office/drawing/2014/main" val="20002"/>
                    </a:ext>
                  </a:extLst>
                </a:gridCol>
              </a:tblGrid>
              <a:tr h="319512">
                <a:tc>
                  <a:txBody>
                    <a:bodyPr/>
                    <a:lstStyle/>
                    <a:p>
                      <a:pPr algn="ctr"/>
                      <a:r>
                        <a:rPr lang="en-IN" sz="1600" dirty="0"/>
                        <a:t>NAME</a:t>
                      </a:r>
                      <a:endParaRPr lang="en-US" sz="1600" dirty="0"/>
                    </a:p>
                  </a:txBody>
                  <a:tcPr/>
                </a:tc>
                <a:tc>
                  <a:txBody>
                    <a:bodyPr/>
                    <a:lstStyle/>
                    <a:p>
                      <a:pPr algn="ctr"/>
                      <a:r>
                        <a:rPr lang="en-IN" sz="1600" dirty="0"/>
                        <a:t>ROLL</a:t>
                      </a:r>
                      <a:r>
                        <a:rPr lang="en-IN" sz="1600" baseline="0" dirty="0"/>
                        <a:t> NO.</a:t>
                      </a:r>
                      <a:endParaRPr lang="en-US" sz="1600" dirty="0"/>
                    </a:p>
                  </a:txBody>
                  <a:tcPr/>
                </a:tc>
                <a:tc>
                  <a:txBody>
                    <a:bodyPr/>
                    <a:lstStyle/>
                    <a:p>
                      <a:pPr algn="ctr"/>
                      <a:r>
                        <a:rPr lang="en-IN" sz="1600" dirty="0"/>
                        <a:t>BRANCH</a:t>
                      </a:r>
                      <a:endParaRPr lang="en-US" sz="1600" dirty="0"/>
                    </a:p>
                  </a:txBody>
                  <a:tcPr/>
                </a:tc>
                <a:extLst>
                  <a:ext uri="{0D108BD9-81ED-4DB2-BD59-A6C34878D82A}">
                    <a16:rowId xmlns="" xmlns:a16="http://schemas.microsoft.com/office/drawing/2014/main" val="10000"/>
                  </a:ext>
                </a:extLst>
              </a:tr>
              <a:tr h="0">
                <a:tc>
                  <a:txBody>
                    <a:bodyPr/>
                    <a:lstStyle/>
                    <a:p>
                      <a:r>
                        <a:rPr lang="en-US" sz="1400" b="0" dirty="0">
                          <a:latin typeface="Times New Roman" pitchFamily="18" charset="0"/>
                          <a:cs typeface="Times New Roman" pitchFamily="18" charset="0"/>
                        </a:rPr>
                        <a:t>A.SUMANTH</a:t>
                      </a:r>
                    </a:p>
                  </a:txBody>
                  <a:tcPr/>
                </a:tc>
                <a:tc>
                  <a:txBody>
                    <a:bodyPr/>
                    <a:lstStyle/>
                    <a:p>
                      <a:r>
                        <a:rPr lang="en-US" sz="1400" dirty="0">
                          <a:latin typeface="Times New Roman" pitchFamily="18" charset="0"/>
                          <a:cs typeface="Times New Roman" pitchFamily="18" charset="0"/>
                        </a:rPr>
                        <a:t>18241A0564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CSE B</a:t>
                      </a:r>
                    </a:p>
                  </a:txBody>
                  <a:tcPr/>
                </a:tc>
                <a:extLst>
                  <a:ext uri="{0D108BD9-81ED-4DB2-BD59-A6C34878D82A}">
                    <a16:rowId xmlns="" xmlns:a16="http://schemas.microsoft.com/office/drawing/2014/main" val="10001"/>
                  </a:ext>
                </a:extLst>
              </a:tr>
              <a:tr h="28320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K.VIGNESH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18241A0581</a:t>
                      </a:r>
                    </a:p>
                  </a:txBody>
                  <a:tcPr/>
                </a:tc>
                <a:tc>
                  <a:txBody>
                    <a:bodyPr/>
                    <a:lstStyle/>
                    <a:p>
                      <a:r>
                        <a:rPr lang="en-US" sz="1400" dirty="0">
                          <a:latin typeface="Times New Roman" pitchFamily="18" charset="0"/>
                          <a:cs typeface="Times New Roman" pitchFamily="18" charset="0"/>
                        </a:rPr>
                        <a:t>CSE B</a:t>
                      </a:r>
                    </a:p>
                  </a:txBody>
                  <a:tcPr/>
                </a:tc>
                <a:extLst>
                  <a:ext uri="{0D108BD9-81ED-4DB2-BD59-A6C34878D82A}">
                    <a16:rowId xmlns="" xmlns:a16="http://schemas.microsoft.com/office/drawing/2014/main" val="10002"/>
                  </a:ext>
                </a:extLst>
              </a:tr>
              <a:tr h="28320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P.RAJ KARAN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18241A05A4</a:t>
                      </a:r>
                    </a:p>
                  </a:txBody>
                  <a:tcPr/>
                </a:tc>
                <a:tc>
                  <a:txBody>
                    <a:bodyPr/>
                    <a:lstStyle/>
                    <a:p>
                      <a:r>
                        <a:rPr lang="en-US" sz="1400" dirty="0">
                          <a:latin typeface="Times New Roman" pitchFamily="18" charset="0"/>
                          <a:cs typeface="Times New Roman" pitchFamily="18" charset="0"/>
                        </a:rPr>
                        <a:t>CSE B</a:t>
                      </a:r>
                    </a:p>
                  </a:txBody>
                  <a:tcPr/>
                </a:tc>
                <a:extLst>
                  <a:ext uri="{0D108BD9-81ED-4DB2-BD59-A6C34878D82A}">
                    <a16:rowId xmlns="" xmlns:a16="http://schemas.microsoft.com/office/drawing/2014/main" val="10003"/>
                  </a:ext>
                </a:extLst>
              </a:tr>
              <a:tr h="28320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T.TEJA</a:t>
                      </a:r>
                      <a:r>
                        <a:rPr lang="en-US" sz="1400" baseline="0" dirty="0">
                          <a:latin typeface="Times New Roman" pitchFamily="18" charset="0"/>
                          <a:cs typeface="Times New Roman" pitchFamily="18" charset="0"/>
                        </a:rPr>
                        <a:t> HARAVIND</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18241A05B5</a:t>
                      </a:r>
                    </a:p>
                  </a:txBody>
                  <a:tcPr/>
                </a:tc>
                <a:tc>
                  <a:txBody>
                    <a:bodyPr/>
                    <a:lstStyle/>
                    <a:p>
                      <a:r>
                        <a:rPr lang="en-US" sz="1400" dirty="0">
                          <a:latin typeface="Times New Roman" pitchFamily="18" charset="0"/>
                          <a:cs typeface="Times New Roman" pitchFamily="18" charset="0"/>
                        </a:rPr>
                        <a:t>CSE B</a:t>
                      </a:r>
                    </a:p>
                  </a:txBody>
                  <a:tcPr/>
                </a:tc>
                <a:extLst>
                  <a:ext uri="{0D108BD9-81ED-4DB2-BD59-A6C34878D82A}">
                    <a16:rowId xmlns="" xmlns:a16="http://schemas.microsoft.com/office/drawing/2014/main" val="10004"/>
                  </a:ext>
                </a:extLst>
              </a:tr>
              <a:tr h="283204">
                <a:tc>
                  <a:txBody>
                    <a:bodyPr/>
                    <a:lstStyle/>
                    <a:p>
                      <a:endParaRPr lang="en-US" sz="1400" dirty="0">
                        <a:latin typeface="Times New Roman" pitchFamily="18" charset="0"/>
                        <a:cs typeface="Times New Roman" pitchFamily="18" charset="0"/>
                      </a:endParaRPr>
                    </a:p>
                  </a:txBody>
                  <a:tcPr/>
                </a:tc>
                <a:tc>
                  <a:txBody>
                    <a:bodyPr/>
                    <a:lstStyle/>
                    <a:p>
                      <a:endParaRPr lang="en-US" sz="1400" dirty="0">
                        <a:latin typeface="Times New Roman" pitchFamily="18" charset="0"/>
                        <a:cs typeface="Times New Roman" pitchFamily="18" charset="0"/>
                      </a:endParaRPr>
                    </a:p>
                  </a:txBody>
                  <a:tcPr/>
                </a:tc>
                <a:tc>
                  <a:txBody>
                    <a:bodyPr/>
                    <a:lstStyle/>
                    <a:p>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bl>
          </a:graphicData>
        </a:graphic>
      </p:graphicFrame>
      <p:sp>
        <p:nvSpPr>
          <p:cNvPr id="14" name="Rectangle 13"/>
          <p:cNvSpPr/>
          <p:nvPr/>
        </p:nvSpPr>
        <p:spPr>
          <a:xfrm>
            <a:off x="503296" y="8526446"/>
            <a:ext cx="118949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 ./Ms./Mr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49788" y="9017697"/>
            <a:ext cx="1597297"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sp>
        <p:nvSpPr>
          <p:cNvPr id="17" name="Rectangle 16"/>
          <p:cNvSpPr/>
          <p:nvPr/>
        </p:nvSpPr>
        <p:spPr>
          <a:xfrm>
            <a:off x="2376811" y="8759280"/>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18" name="Rectangle 17"/>
          <p:cNvSpPr/>
          <p:nvPr/>
        </p:nvSpPr>
        <p:spPr>
          <a:xfrm>
            <a:off x="3854722" y="8771476"/>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19" name="Rectangle 18"/>
          <p:cNvSpPr/>
          <p:nvPr/>
        </p:nvSpPr>
        <p:spPr>
          <a:xfrm>
            <a:off x="1191544" y="7641912"/>
            <a:ext cx="6939643"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This work was not submitted or published earlier for any study</a:t>
            </a:r>
            <a:endParaRPr lang="en-US" sz="1400"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H="1">
            <a:off x="441842" y="9017697"/>
            <a:ext cx="149940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56299" y="2989008"/>
            <a:ext cx="3487592" cy="307777"/>
          </a:xfrm>
          <a:prstGeom prst="rect">
            <a:avLst/>
          </a:prstGeom>
          <a:noFill/>
        </p:spPr>
        <p:txBody>
          <a:bodyPr wrap="square" rtlCol="0">
            <a:spAutoFit/>
          </a:bodyPr>
          <a:lstStyle/>
          <a:p>
            <a:pPr algn="just"/>
            <a:r>
              <a:rPr lang="en-US" sz="1400" b="1" dirty="0">
                <a:latin typeface="Times New Roman" pitchFamily="18" charset="0"/>
                <a:cs typeface="Times New Roman" pitchFamily="18" charset="0"/>
              </a:rPr>
              <a:t>HOME AUTOMATION USING BOLT</a:t>
            </a:r>
          </a:p>
        </p:txBody>
      </p:sp>
      <p:sp>
        <p:nvSpPr>
          <p:cNvPr id="4" name="TextBox 3"/>
          <p:cNvSpPr txBox="1"/>
          <p:nvPr/>
        </p:nvSpPr>
        <p:spPr>
          <a:xfrm>
            <a:off x="1692789" y="4809769"/>
            <a:ext cx="2146040" cy="400110"/>
          </a:xfrm>
          <a:prstGeom prst="rect">
            <a:avLst/>
          </a:prstGeom>
          <a:noFill/>
        </p:spPr>
        <p:txBody>
          <a:bodyPr wrap="square" rtlCol="0">
            <a:spAutoFit/>
          </a:bodyPr>
          <a:lstStyle/>
          <a:p>
            <a:r>
              <a:rPr lang="en-US" sz="2000" dirty="0">
                <a:latin typeface="Times New Roman" pitchFamily="18" charset="0"/>
                <a:cs typeface="Times New Roman" pitchFamily="18" charset="0"/>
              </a:rPr>
              <a:t>2019-20</a:t>
            </a:r>
          </a:p>
        </p:txBody>
      </p:sp>
      <p:sp>
        <p:nvSpPr>
          <p:cNvPr id="5" name="TextBox 4"/>
          <p:cNvSpPr txBox="1"/>
          <p:nvPr/>
        </p:nvSpPr>
        <p:spPr>
          <a:xfrm>
            <a:off x="488781" y="8768852"/>
            <a:ext cx="1393445"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G.Sneha Reddy</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59308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AC8B0C2-6CA8-46F7-9229-CB264D40A783}"/>
              </a:ext>
            </a:extLst>
          </p:cNvPr>
          <p:cNvSpPr txBox="1"/>
          <p:nvPr/>
        </p:nvSpPr>
        <p:spPr>
          <a:xfrm>
            <a:off x="1892300" y="525780"/>
            <a:ext cx="3073400"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CONCLUSION</a:t>
            </a:r>
            <a:endParaRPr lang="en-IN" sz="16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12520" y="1306286"/>
            <a:ext cx="4607626" cy="369332"/>
          </a:xfrm>
          <a:prstGeom prst="rect">
            <a:avLst/>
          </a:prstGeom>
          <a:noFill/>
        </p:spPr>
        <p:txBody>
          <a:bodyPr wrap="square" rtlCol="0">
            <a:spAutoFit/>
          </a:bodyPr>
          <a:lstStyle/>
          <a:p>
            <a:endParaRPr lang="en-US" dirty="0"/>
          </a:p>
        </p:txBody>
      </p:sp>
      <p:sp>
        <p:nvSpPr>
          <p:cNvPr id="6" name="TextBox 5"/>
          <p:cNvSpPr txBox="1"/>
          <p:nvPr/>
        </p:nvSpPr>
        <p:spPr>
          <a:xfrm>
            <a:off x="400050" y="1306286"/>
            <a:ext cx="6057900" cy="4185761"/>
          </a:xfrm>
          <a:prstGeom prst="rect">
            <a:avLst/>
          </a:prstGeom>
          <a:noFill/>
        </p:spPr>
        <p:txBody>
          <a:bodyPr wrap="square" rtlCol="0">
            <a:spAutoFit/>
          </a:bodyPr>
          <a:lstStyle/>
          <a:p>
            <a:pPr algn="just"/>
            <a:r>
              <a:rPr lang="en-US" sz="1400" dirty="0" smtClean="0">
                <a:latin typeface="Times New Roman" pitchFamily="18" charset="0"/>
                <a:cs typeface="Times New Roman" pitchFamily="18" charset="0"/>
              </a:rPr>
              <a:t>Through this project we have concluded that we can control electrical application which are used in our home like fan, light, AC, remote etc. through Bolt interface.</a:t>
            </a:r>
          </a:p>
          <a:p>
            <a:pPr algn="just"/>
            <a:r>
              <a:rPr lang="en-US" sz="1400" dirty="0" smtClean="0">
                <a:latin typeface="Times New Roman" pitchFamily="18" charset="0"/>
                <a:cs typeface="Times New Roman" pitchFamily="18" charset="0"/>
              </a:rPr>
              <a:t>There are so many ways to control this appliances. We have chose three among them :</a:t>
            </a:r>
          </a:p>
          <a:p>
            <a:pPr algn="just"/>
            <a:endParaRPr lang="en-US" sz="1400" dirty="0" smtClean="0">
              <a:latin typeface="Times New Roman" pitchFamily="18" charset="0"/>
              <a:cs typeface="Times New Roman" pitchFamily="18" charset="0"/>
            </a:endParaRPr>
          </a:p>
          <a:p>
            <a:pPr marL="342900" indent="-342900">
              <a:buAutoNum type="arabicParenR"/>
            </a:pPr>
            <a:r>
              <a:rPr lang="en-US" sz="1400" dirty="0" smtClean="0">
                <a:latin typeface="Times New Roman" pitchFamily="18" charset="0"/>
                <a:cs typeface="Times New Roman" pitchFamily="18" charset="0"/>
              </a:rPr>
              <a:t>Through the link(</a:t>
            </a:r>
            <a:r>
              <a:rPr lang="en-US" sz="1400" dirty="0" smtClean="0">
                <a:latin typeface="Times New Roman" pitchFamily="18" charset="0"/>
                <a:cs typeface="Times New Roman" pitchFamily="18" charset="0"/>
                <a:hlinkClick r:id="rId2"/>
              </a:rPr>
              <a:t>https</a:t>
            </a:r>
            <a:r>
              <a:rPr lang="en-US" sz="1400" dirty="0">
                <a:latin typeface="Times New Roman" pitchFamily="18" charset="0"/>
                <a:cs typeface="Times New Roman" pitchFamily="18" charset="0"/>
                <a:hlinkClick r:id="rId2"/>
              </a:rPr>
              <a:t>://</a:t>
            </a:r>
            <a:r>
              <a:rPr lang="en-US" sz="1400" dirty="0" smtClean="0">
                <a:latin typeface="Times New Roman" pitchFamily="18" charset="0"/>
                <a:cs typeface="Times New Roman" pitchFamily="18" charset="0"/>
                <a:hlinkClick r:id="rId2"/>
              </a:rPr>
              <a:t>cloud.boltiot.com/remote/01ee6c14-e676-4e12-bb99-bc6226030791/digitalWrite?pin=0&amp;state=HIGH&amp;deviceName=BOLT6096976</a:t>
            </a:r>
            <a:r>
              <a:rPr lang="en-US" sz="1400" dirty="0" smtClean="0">
                <a:latin typeface="Times New Roman" pitchFamily="18" charset="0"/>
                <a:cs typeface="Times New Roman" pitchFamily="18" charset="0"/>
              </a:rPr>
              <a:t>); i.e., Home Automation Using Bolt Iot.</a:t>
            </a:r>
          </a:p>
          <a:p>
            <a:pPr marL="342900" indent="-342900">
              <a:buAutoNum type="arabicParenR"/>
            </a:pPr>
            <a:endParaRPr lang="en-US" sz="1400" dirty="0" smtClean="0">
              <a:latin typeface="Times New Roman" pitchFamily="18" charset="0"/>
              <a:cs typeface="Times New Roman" pitchFamily="18" charset="0"/>
            </a:endParaRPr>
          </a:p>
          <a:p>
            <a:pPr marL="342900" indent="-342900">
              <a:buAutoNum type="arabicParenR"/>
            </a:pPr>
            <a:r>
              <a:rPr lang="en-US" sz="1400" dirty="0" smtClean="0">
                <a:latin typeface="Times New Roman" pitchFamily="18" charset="0"/>
                <a:cs typeface="Times New Roman" pitchFamily="18" charset="0"/>
              </a:rPr>
              <a:t>Through Google assistant.</a:t>
            </a:r>
          </a:p>
          <a:p>
            <a:pPr marL="342900" indent="-342900">
              <a:buAutoNum type="arabicParenR"/>
            </a:pPr>
            <a:endParaRPr lang="en-US" sz="1400" dirty="0" smtClean="0">
              <a:latin typeface="Times New Roman" pitchFamily="18" charset="0"/>
              <a:cs typeface="Times New Roman" pitchFamily="18" charset="0"/>
            </a:endParaRPr>
          </a:p>
          <a:p>
            <a:pPr marL="342900" indent="-342900">
              <a:buAutoNum type="arabicParenR"/>
            </a:pPr>
            <a:r>
              <a:rPr lang="en-US" sz="1400" dirty="0" smtClean="0">
                <a:latin typeface="Times New Roman" pitchFamily="18" charset="0"/>
                <a:cs typeface="Times New Roman" pitchFamily="18" charset="0"/>
              </a:rPr>
              <a:t>Proximity sensor.</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last we have concluded that in place of aurdino we can use Bolt Iot Platform which is available at low cost and also has better applications equal to aurdino and raspberry pi. It also have the on-board storage capacity with SD card support. One of the best feature of Bolt is its cloud.  </a:t>
            </a:r>
          </a:p>
          <a:p>
            <a:pPr marL="342900" indent="-342900">
              <a:buAutoNum type="arabicParenR"/>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714593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9050" y="5402"/>
            <a:ext cx="6858000" cy="9906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764" y="823715"/>
            <a:ext cx="1887080" cy="1046112"/>
          </a:xfrm>
          <a:prstGeom prst="rect">
            <a:avLst/>
          </a:prstGeom>
        </p:spPr>
      </p:pic>
      <p:sp>
        <p:nvSpPr>
          <p:cNvPr id="8" name="TextBox 7"/>
          <p:cNvSpPr txBox="1"/>
          <p:nvPr/>
        </p:nvSpPr>
        <p:spPr>
          <a:xfrm>
            <a:off x="1232506" y="2218833"/>
            <a:ext cx="4392988" cy="338554"/>
          </a:xfrm>
          <a:prstGeom prst="rect">
            <a:avLst/>
          </a:prstGeom>
          <a:noFill/>
        </p:spPr>
        <p:txBody>
          <a:bodyPr wrap="square" rtlCol="0">
            <a:spAutoFit/>
          </a:bodyPr>
          <a:lstStyle/>
          <a:p>
            <a:pPr algn="ctr"/>
            <a:r>
              <a:rPr lang="en-IN" sz="1600" b="1" u="sng" dirty="0">
                <a:latin typeface="Times New Roman" pitchFamily="18" charset="0"/>
                <a:cs typeface="Times New Roman" panose="02020603050405020304" pitchFamily="18" charset="0"/>
              </a:rPr>
              <a:t>ACKNOWLEDGEMENTS</a:t>
            </a:r>
          </a:p>
        </p:txBody>
      </p:sp>
      <p:sp>
        <p:nvSpPr>
          <p:cNvPr id="9" name="TextBox 8"/>
          <p:cNvSpPr txBox="1"/>
          <p:nvPr/>
        </p:nvSpPr>
        <p:spPr>
          <a:xfrm>
            <a:off x="404933" y="3119824"/>
            <a:ext cx="6191982" cy="3754874"/>
          </a:xfrm>
          <a:prstGeom prst="rect">
            <a:avLst/>
          </a:prstGeom>
          <a:noFill/>
        </p:spPr>
        <p:txBody>
          <a:bodyPr wrap="square" rtlCol="0">
            <a:spAutoFit/>
          </a:bodyPr>
          <a:lstStyle/>
          <a:p>
            <a:pPr algn="just"/>
            <a:r>
              <a:rPr lang="en-GB" sz="1400" dirty="0">
                <a:latin typeface="Times New Roman" panose="02020603050405020304" pitchFamily="18" charset="0"/>
                <a:cs typeface="Times New Roman" panose="02020603050405020304" pitchFamily="18" charset="0"/>
              </a:rPr>
              <a:t>We express our deep sense of gratitude to our  </a:t>
            </a:r>
            <a:r>
              <a:rPr lang="en-SG" altLang="en-GB" sz="1400" dirty="0">
                <a:latin typeface="Times New Roman" panose="02020603050405020304" pitchFamily="18" charset="0"/>
                <a:cs typeface="Times New Roman" panose="02020603050405020304" pitchFamily="18" charset="0"/>
              </a:rPr>
              <a:t>respected </a:t>
            </a:r>
            <a:r>
              <a:rPr lang="en-GB" sz="1400" dirty="0">
                <a:latin typeface="Times New Roman" panose="02020603050405020304" pitchFamily="18" charset="0"/>
                <a:cs typeface="Times New Roman" panose="02020603050405020304" pitchFamily="18" charset="0"/>
              </a:rPr>
              <a:t>Director , Gokaraju Rangaraju Institute of  Engineering and Technology for permitting us to carry out this project  and for the valuable guidance .</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With immense pleasure, we express our deep sense of gratitude  to our </a:t>
            </a:r>
            <a:r>
              <a:rPr lang="en-SG" altLang="en-GB" sz="1400" dirty="0">
                <a:latin typeface="Times New Roman" panose="02020603050405020304" pitchFamily="18" charset="0"/>
                <a:cs typeface="Times New Roman" panose="02020603050405020304" pitchFamily="18" charset="0"/>
              </a:rPr>
              <a:t>respected  </a:t>
            </a:r>
            <a:r>
              <a:rPr lang="en-GB" altLang="en-GB" sz="1400" dirty="0">
                <a:latin typeface="Times New Roman" panose="02020603050405020304" pitchFamily="18" charset="0"/>
                <a:cs typeface="Times New Roman" panose="02020603050405020304" pitchFamily="18" charset="0"/>
              </a:rPr>
              <a:t>p</a:t>
            </a:r>
            <a:r>
              <a:rPr lang="en-GB" sz="1400" dirty="0">
                <a:latin typeface="Times New Roman" panose="02020603050405020304" pitchFamily="18" charset="0"/>
                <a:cs typeface="Times New Roman" panose="02020603050405020304" pitchFamily="18" charset="0"/>
              </a:rPr>
              <a:t>rincipal, for permitting us to carry out this project.</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We are thankful to Associate Dean ,Advance Academic Centre  for providing  us appropriate ecosystem  required to complete the project .</a:t>
            </a:r>
          </a:p>
          <a:p>
            <a:pPr algn="just"/>
            <a:endParaRPr lang="en-GB" sz="1400" dirty="0">
              <a:latin typeface="Times New Roman" panose="02020603050405020304" pitchFamily="18" charset="0"/>
              <a:cs typeface="Times New Roman" panose="02020603050405020304" pitchFamily="18" charset="0"/>
            </a:endParaRPr>
          </a:p>
          <a:p>
            <a:pPr algn="just"/>
            <a:r>
              <a:rPr lang="en-GB" sz="1400" dirty="0">
                <a:latin typeface="Times New Roman" panose="02020603050405020304" pitchFamily="18" charset="0"/>
                <a:cs typeface="Times New Roman" panose="02020603050405020304" pitchFamily="18" charset="0"/>
              </a:rPr>
              <a:t>We are thankful to </a:t>
            </a:r>
            <a:r>
              <a:rPr lang="en-SG" altLang="en-GB" sz="1400" dirty="0">
                <a:latin typeface="Times New Roman" panose="02020603050405020304" pitchFamily="18" charset="0"/>
                <a:cs typeface="Times New Roman" panose="02020603050405020304" pitchFamily="18" charset="0"/>
              </a:rPr>
              <a:t>our </a:t>
            </a:r>
            <a:r>
              <a:rPr lang="en-GB" altLang="en-GB" sz="1400" dirty="0">
                <a:latin typeface="Times New Roman" panose="02020603050405020304" pitchFamily="18" charset="0"/>
                <a:cs typeface="Times New Roman" panose="02020603050405020304" pitchFamily="18" charset="0"/>
              </a:rPr>
              <a:t>p</a:t>
            </a:r>
            <a:r>
              <a:rPr lang="en-GB" sz="1400" dirty="0">
                <a:latin typeface="Times New Roman" panose="02020603050405020304" pitchFamily="18" charset="0"/>
                <a:cs typeface="Times New Roman" panose="02020603050405020304" pitchFamily="18" charset="0"/>
              </a:rPr>
              <a:t>roject </a:t>
            </a:r>
            <a:r>
              <a:rPr lang="en-SG" altLang="en-GB" sz="1400" dirty="0">
                <a:latin typeface="Times New Roman" panose="02020603050405020304" pitchFamily="18" charset="0"/>
                <a:cs typeface="Times New Roman" panose="02020603050405020304" pitchFamily="18" charset="0"/>
              </a:rPr>
              <a:t>s</a:t>
            </a:r>
            <a:r>
              <a:rPr lang="en-GB" sz="1400" dirty="0">
                <a:latin typeface="Times New Roman" panose="02020603050405020304" pitchFamily="18" charset="0"/>
                <a:cs typeface="Times New Roman" panose="02020603050405020304" pitchFamily="18" charset="0"/>
              </a:rPr>
              <a:t>upervisor who spared valuable time and </a:t>
            </a:r>
            <a:r>
              <a:rPr lang="en-SG" altLang="en-GB" sz="1400" dirty="0">
                <a:latin typeface="Times New Roman" panose="02020603050405020304" pitchFamily="18" charset="0"/>
                <a:cs typeface="Times New Roman" panose="02020603050405020304" pitchFamily="18" charset="0"/>
              </a:rPr>
              <a:t>influence</a:t>
            </a:r>
            <a:r>
              <a:rPr lang="en-GB" sz="1400" dirty="0">
                <a:latin typeface="Times New Roman" panose="02020603050405020304" pitchFamily="18" charset="0"/>
                <a:cs typeface="Times New Roman" panose="02020603050405020304" pitchFamily="18" charset="0"/>
              </a:rPr>
              <a:t>d  novel ideas to guide us. We are indebted  to </a:t>
            </a:r>
            <a:r>
              <a:rPr lang="en-SG" altLang="en-GB" sz="1400" dirty="0">
                <a:latin typeface="Times New Roman" panose="02020603050405020304" pitchFamily="18" charset="0"/>
                <a:cs typeface="Times New Roman" panose="02020603050405020304" pitchFamily="18" charset="0"/>
              </a:rPr>
              <a:t>all the above </a:t>
            </a:r>
            <a:r>
              <a:rPr lang="en-GB" sz="1400" dirty="0">
                <a:latin typeface="Times New Roman" panose="02020603050405020304" pitchFamily="18" charset="0"/>
                <a:cs typeface="Times New Roman" panose="02020603050405020304" pitchFamily="18" charset="0"/>
              </a:rPr>
              <a:t>without whom we would not have </a:t>
            </a:r>
            <a:r>
              <a:rPr lang="en-SG" altLang="en-GB" sz="1400" dirty="0">
                <a:latin typeface="Times New Roman" panose="02020603050405020304" pitchFamily="18" charset="0"/>
                <a:cs typeface="Times New Roman" panose="02020603050405020304" pitchFamily="18" charset="0"/>
              </a:rPr>
              <a:t>completed  the  project</a:t>
            </a:r>
            <a:r>
              <a:rPr lang="en-GB" sz="1400" dirty="0" smtClean="0">
                <a:latin typeface="Times New Roman" panose="02020603050405020304" pitchFamily="18" charset="0"/>
                <a:cs typeface="Times New Roman" panose="02020603050405020304" pitchFamily="18" charset="0"/>
              </a:rPr>
              <a:t>.</a:t>
            </a:r>
          </a:p>
          <a:p>
            <a:pPr algn="just"/>
            <a:endParaRPr lang="en-GB"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We would like to thank our mentor/supervisor G.Sneha Reddy for sparing her valuable time with us, expert advice, encouragement and supportive guidance throughout this project.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121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6CE0526-7C52-44C3-BAF4-0A04FF2DAC4D}"/>
              </a:ext>
            </a:extLst>
          </p:cNvPr>
          <p:cNvSpPr/>
          <p:nvPr/>
        </p:nvSpPr>
        <p:spPr>
          <a:xfrm>
            <a:off x="558250" y="509104"/>
            <a:ext cx="5721903" cy="8887792"/>
          </a:xfrm>
          <a:prstGeom prst="rect">
            <a:avLst/>
          </a:prstGeom>
          <a:solidFill>
            <a:schemeClr val="bg1"/>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Authorization</a:t>
            </a:r>
            <a:endParaRPr lang="en-IN" sz="1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F22A0D55-3F2E-4EB8-AD51-B521620FEB0C}"/>
              </a:ext>
            </a:extLst>
          </p:cNvPr>
          <p:cNvSpPr txBox="1"/>
          <p:nvPr/>
        </p:nvSpPr>
        <p:spPr>
          <a:xfrm>
            <a:off x="1671429" y="834929"/>
            <a:ext cx="3515140" cy="338554"/>
          </a:xfrm>
          <a:prstGeom prst="rect">
            <a:avLst/>
          </a:prstGeom>
          <a:noFill/>
        </p:spPr>
        <p:txBody>
          <a:bodyPr wrap="square" rtlCol="0">
            <a:spAutoFit/>
          </a:bodyPr>
          <a:lstStyle/>
          <a:p>
            <a:pPr algn="ctr"/>
            <a:r>
              <a:rPr lang="en-US" sz="1600" b="1" u="sng" dirty="0">
                <a:solidFill>
                  <a:srgbClr val="000000"/>
                </a:solidFill>
                <a:latin typeface="Times New Roman" panose="02020603050405020304" pitchFamily="18" charset="0"/>
                <a:cs typeface="Times New Roman" panose="02020603050405020304" pitchFamily="18" charset="0"/>
              </a:rPr>
              <a:t>TABLE OF CONTENTS</a:t>
            </a:r>
            <a:endParaRPr lang="en-IN" sz="1600" b="1" u="sng"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C26DA64-5B6A-4693-8614-614D38A3F1BE}"/>
              </a:ext>
            </a:extLst>
          </p:cNvPr>
          <p:cNvSpPr txBox="1"/>
          <p:nvPr/>
        </p:nvSpPr>
        <p:spPr>
          <a:xfrm>
            <a:off x="1262268" y="1548921"/>
            <a:ext cx="2670314"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Authorisation</a:t>
            </a:r>
          </a:p>
        </p:txBody>
      </p:sp>
      <p:sp>
        <p:nvSpPr>
          <p:cNvPr id="4" name="TextBox 3">
            <a:extLst>
              <a:ext uri="{FF2B5EF4-FFF2-40B4-BE49-F238E27FC236}">
                <a16:creationId xmlns="" xmlns:a16="http://schemas.microsoft.com/office/drawing/2014/main" id="{C0214043-5A21-4A41-A59A-13541C3AC58B}"/>
              </a:ext>
            </a:extLst>
          </p:cNvPr>
          <p:cNvSpPr txBox="1"/>
          <p:nvPr/>
        </p:nvSpPr>
        <p:spPr>
          <a:xfrm>
            <a:off x="1278834" y="2002543"/>
            <a:ext cx="2637183" cy="523220"/>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Acknowledgements</a:t>
            </a:r>
          </a:p>
          <a:p>
            <a:pPr algn="just"/>
            <a:endParaRPr lang="en-IN" sz="1400"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31710238-BCE9-4ACD-9D79-A4B292D9E590}"/>
              </a:ext>
            </a:extLst>
          </p:cNvPr>
          <p:cNvSpPr txBox="1"/>
          <p:nvPr/>
        </p:nvSpPr>
        <p:spPr>
          <a:xfrm>
            <a:off x="1302028" y="2477888"/>
            <a:ext cx="351514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Synopsis</a:t>
            </a:r>
            <a:endParaRPr lang="en-IN" sz="1400"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AF8D3D93-5FC5-430E-9B41-FF135F4A8948}"/>
              </a:ext>
            </a:extLst>
          </p:cNvPr>
          <p:cNvSpPr txBox="1"/>
          <p:nvPr/>
        </p:nvSpPr>
        <p:spPr>
          <a:xfrm>
            <a:off x="5208106" y="1597095"/>
            <a:ext cx="1113182" cy="615553"/>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a:t>
            </a:r>
          </a:p>
          <a:p>
            <a:pPr algn="just"/>
            <a:endParaRPr lang="en-IN" sz="2000" dirty="0"/>
          </a:p>
        </p:txBody>
      </p:sp>
      <p:sp>
        <p:nvSpPr>
          <p:cNvPr id="8" name="TextBox 7">
            <a:extLst>
              <a:ext uri="{FF2B5EF4-FFF2-40B4-BE49-F238E27FC236}">
                <a16:creationId xmlns="" xmlns:a16="http://schemas.microsoft.com/office/drawing/2014/main" id="{BAC181A5-3E5B-4F8A-9E3A-8C1EA0A6E8E0}"/>
              </a:ext>
            </a:extLst>
          </p:cNvPr>
          <p:cNvSpPr txBox="1"/>
          <p:nvPr/>
        </p:nvSpPr>
        <p:spPr>
          <a:xfrm>
            <a:off x="5184912" y="2002543"/>
            <a:ext cx="1020418" cy="523220"/>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ii</a:t>
            </a:r>
          </a:p>
          <a:p>
            <a:pPr algn="just"/>
            <a:endParaRPr lang="en-IN" sz="1400" dirty="0">
              <a:latin typeface="Times New Roman" pitchFamily="18" charset="0"/>
              <a:cs typeface="Times New Roman" pitchFamily="18" charset="0"/>
            </a:endParaRPr>
          </a:p>
        </p:txBody>
      </p:sp>
      <p:sp>
        <p:nvSpPr>
          <p:cNvPr id="10" name="TextBox 9">
            <a:extLst>
              <a:ext uri="{FF2B5EF4-FFF2-40B4-BE49-F238E27FC236}">
                <a16:creationId xmlns="" xmlns:a16="http://schemas.microsoft.com/office/drawing/2014/main" id="{BC4830EA-FFFB-4CEC-A8CB-42534F9AA4A2}"/>
              </a:ext>
            </a:extLst>
          </p:cNvPr>
          <p:cNvSpPr txBox="1"/>
          <p:nvPr/>
        </p:nvSpPr>
        <p:spPr>
          <a:xfrm>
            <a:off x="5184912" y="2529932"/>
            <a:ext cx="37106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iii</a:t>
            </a:r>
            <a:endParaRPr lang="en-IN" sz="1400" dirty="0">
              <a:latin typeface="Times New Roman" pitchFamily="18" charset="0"/>
              <a:cs typeface="Times New Roman" pitchFamily="18" charset="0"/>
            </a:endParaRPr>
          </a:p>
        </p:txBody>
      </p:sp>
      <p:sp>
        <p:nvSpPr>
          <p:cNvPr id="11" name="TextBox 10">
            <a:extLst>
              <a:ext uri="{FF2B5EF4-FFF2-40B4-BE49-F238E27FC236}">
                <a16:creationId xmlns="" xmlns:a16="http://schemas.microsoft.com/office/drawing/2014/main" id="{1B326D07-823F-4977-9BF1-03B75A4B81D6}"/>
              </a:ext>
            </a:extLst>
          </p:cNvPr>
          <p:cNvSpPr txBox="1"/>
          <p:nvPr/>
        </p:nvSpPr>
        <p:spPr>
          <a:xfrm>
            <a:off x="1278834" y="4014349"/>
            <a:ext cx="556591"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1.</a:t>
            </a:r>
            <a:endParaRPr lang="en-IN" sz="1400" dirty="0">
              <a:latin typeface="Times New Roman" pitchFamily="18" charset="0"/>
              <a:cs typeface="Times New Roman" pitchFamily="18" charset="0"/>
            </a:endParaRPr>
          </a:p>
        </p:txBody>
      </p:sp>
      <p:sp>
        <p:nvSpPr>
          <p:cNvPr id="12" name="TextBox 11">
            <a:extLst>
              <a:ext uri="{FF2B5EF4-FFF2-40B4-BE49-F238E27FC236}">
                <a16:creationId xmlns="" xmlns:a16="http://schemas.microsoft.com/office/drawing/2014/main" id="{E0E3E119-5C99-4723-B4D1-4533347AC505}"/>
              </a:ext>
            </a:extLst>
          </p:cNvPr>
          <p:cNvSpPr txBox="1"/>
          <p:nvPr/>
        </p:nvSpPr>
        <p:spPr>
          <a:xfrm>
            <a:off x="1724989" y="4039953"/>
            <a:ext cx="1593575"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Introduction</a:t>
            </a:r>
            <a:endParaRPr lang="en-IN" sz="1400" dirty="0">
              <a:latin typeface="Times New Roman" pitchFamily="18" charset="0"/>
              <a:cs typeface="Times New Roman" pitchFamily="18" charset="0"/>
            </a:endParaRPr>
          </a:p>
        </p:txBody>
      </p:sp>
      <p:sp>
        <p:nvSpPr>
          <p:cNvPr id="13" name="TextBox 12">
            <a:extLst>
              <a:ext uri="{FF2B5EF4-FFF2-40B4-BE49-F238E27FC236}">
                <a16:creationId xmlns="" xmlns:a16="http://schemas.microsoft.com/office/drawing/2014/main" id="{CE830979-19FE-4B07-883D-3A6363EC7A73}"/>
              </a:ext>
            </a:extLst>
          </p:cNvPr>
          <p:cNvSpPr txBox="1"/>
          <p:nvPr/>
        </p:nvSpPr>
        <p:spPr>
          <a:xfrm>
            <a:off x="5208106" y="4039953"/>
            <a:ext cx="37106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1</a:t>
            </a:r>
            <a:endParaRPr lang="en-IN" sz="1400" dirty="0">
              <a:latin typeface="Times New Roman" pitchFamily="18" charset="0"/>
              <a:cs typeface="Times New Roman" pitchFamily="18" charset="0"/>
            </a:endParaRPr>
          </a:p>
        </p:txBody>
      </p:sp>
      <p:sp>
        <p:nvSpPr>
          <p:cNvPr id="14" name="TextBox 13">
            <a:extLst>
              <a:ext uri="{FF2B5EF4-FFF2-40B4-BE49-F238E27FC236}">
                <a16:creationId xmlns="" xmlns:a16="http://schemas.microsoft.com/office/drawing/2014/main" id="{C3FA49B3-9EAE-40BC-8BDE-1C8BE3EDF128}"/>
              </a:ext>
            </a:extLst>
          </p:cNvPr>
          <p:cNvSpPr txBox="1"/>
          <p:nvPr/>
        </p:nvSpPr>
        <p:spPr>
          <a:xfrm>
            <a:off x="1304787" y="2931510"/>
            <a:ext cx="14284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Abstract</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F03B5B3A-045D-4E2A-90EF-75EBAB5113C9}"/>
              </a:ext>
            </a:extLst>
          </p:cNvPr>
          <p:cNvSpPr txBox="1"/>
          <p:nvPr/>
        </p:nvSpPr>
        <p:spPr>
          <a:xfrm>
            <a:off x="5208106" y="2968225"/>
            <a:ext cx="37106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iv</a:t>
            </a:r>
            <a:endParaRPr lang="en-IN" sz="1400" dirty="0">
              <a:latin typeface="Times New Roman" pitchFamily="18" charset="0"/>
              <a:cs typeface="Times New Roman" pitchFamily="18" charset="0"/>
            </a:endParaRPr>
          </a:p>
        </p:txBody>
      </p:sp>
      <p:sp>
        <p:nvSpPr>
          <p:cNvPr id="16" name="TextBox 15">
            <a:extLst>
              <a:ext uri="{FF2B5EF4-FFF2-40B4-BE49-F238E27FC236}">
                <a16:creationId xmlns="" xmlns:a16="http://schemas.microsoft.com/office/drawing/2014/main" id="{8E352081-4A66-4BEB-8275-3A5A8758466E}"/>
              </a:ext>
            </a:extLst>
          </p:cNvPr>
          <p:cNvSpPr txBox="1"/>
          <p:nvPr/>
        </p:nvSpPr>
        <p:spPr>
          <a:xfrm>
            <a:off x="1304787" y="3406855"/>
            <a:ext cx="14284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Summary</a:t>
            </a:r>
            <a:endParaRPr lang="en-IN" sz="1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E610D986-D09C-4E9F-88C1-8CEE40690F4F}"/>
              </a:ext>
            </a:extLst>
          </p:cNvPr>
          <p:cNvSpPr txBox="1"/>
          <p:nvPr/>
        </p:nvSpPr>
        <p:spPr>
          <a:xfrm>
            <a:off x="5184912" y="3428501"/>
            <a:ext cx="37106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 v</a:t>
            </a:r>
            <a:endParaRPr lang="en-IN" sz="1400" dirty="0">
              <a:latin typeface="Times New Roman" pitchFamily="18" charset="0"/>
              <a:cs typeface="Times New Roman" pitchFamily="18" charset="0"/>
            </a:endParaRPr>
          </a:p>
        </p:txBody>
      </p:sp>
      <p:sp>
        <p:nvSpPr>
          <p:cNvPr id="18" name="TextBox 17">
            <a:extLst>
              <a:ext uri="{FF2B5EF4-FFF2-40B4-BE49-F238E27FC236}">
                <a16:creationId xmlns="" xmlns:a16="http://schemas.microsoft.com/office/drawing/2014/main" id="{E2077552-36BE-450C-9F60-E7014331759E}"/>
              </a:ext>
            </a:extLst>
          </p:cNvPr>
          <p:cNvSpPr txBox="1"/>
          <p:nvPr/>
        </p:nvSpPr>
        <p:spPr>
          <a:xfrm>
            <a:off x="1671429" y="4454518"/>
            <a:ext cx="3294271" cy="160043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1.1 Nothing but a chip</a:t>
            </a:r>
          </a:p>
          <a:p>
            <a:r>
              <a:rPr lang="en-US" sz="1400" dirty="0">
                <a:latin typeface="Times New Roman" panose="02020603050405020304" pitchFamily="18" charset="0"/>
                <a:cs typeface="Times New Roman" panose="02020603050405020304" pitchFamily="18" charset="0"/>
              </a:rPr>
              <a:t>1.2 Unbolting the B</a:t>
            </a:r>
            <a:r>
              <a:rPr lang="en-US" sz="1400" dirty="0" smtClean="0">
                <a:latin typeface="Times New Roman" panose="02020603050405020304" pitchFamily="18" charset="0"/>
                <a:cs typeface="Times New Roman" panose="02020603050405020304" pitchFamily="18" charset="0"/>
              </a:rPr>
              <a:t>olt </a:t>
            </a: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ot </a:t>
            </a:r>
            <a:r>
              <a:rPr lang="en-US" sz="1400" dirty="0">
                <a:latin typeface="Times New Roman" panose="02020603050405020304" pitchFamily="18" charset="0"/>
                <a:cs typeface="Times New Roman" panose="02020603050405020304" pitchFamily="18" charset="0"/>
              </a:rPr>
              <a:t>platform</a:t>
            </a:r>
          </a:p>
          <a:p>
            <a:r>
              <a:rPr lang="en-US" sz="1400" dirty="0">
                <a:latin typeface="Times New Roman" panose="02020603050405020304" pitchFamily="18" charset="0"/>
                <a:cs typeface="Times New Roman" panose="02020603050405020304" pitchFamily="18" charset="0"/>
              </a:rPr>
              <a:t>1.3 A simple hotspot it is</a:t>
            </a:r>
          </a:p>
          <a:p>
            <a:r>
              <a:rPr lang="en-US" sz="1400" dirty="0">
                <a:latin typeface="Times New Roman" panose="02020603050405020304" pitchFamily="18" charset="0"/>
                <a:cs typeface="Times New Roman" panose="02020603050405020304" pitchFamily="18" charset="0"/>
              </a:rPr>
              <a:t>1.4 Mobile applications in hours</a:t>
            </a:r>
          </a:p>
          <a:p>
            <a:r>
              <a:rPr lang="en-US" sz="1400" dirty="0">
                <a:latin typeface="Times New Roman" panose="02020603050405020304" pitchFamily="18" charset="0"/>
                <a:cs typeface="Times New Roman" panose="02020603050405020304" pitchFamily="18" charset="0"/>
              </a:rPr>
              <a:t>1.5 Monitor and control from anywhere</a:t>
            </a:r>
          </a:p>
          <a:p>
            <a:r>
              <a:rPr lang="en-US" sz="1400" dirty="0">
                <a:latin typeface="Times New Roman" panose="02020603050405020304" pitchFamily="18" charset="0"/>
                <a:cs typeface="Times New Roman" panose="02020603050405020304" pitchFamily="18" charset="0"/>
              </a:rPr>
              <a:t>1.6 So what is B</a:t>
            </a:r>
            <a:r>
              <a:rPr lang="en-US" sz="1400" dirty="0" smtClean="0">
                <a:latin typeface="Times New Roman" panose="02020603050405020304" pitchFamily="18" charset="0"/>
                <a:cs typeface="Times New Roman" panose="02020603050405020304" pitchFamily="18" charset="0"/>
              </a:rPr>
              <a:t>olt </a:t>
            </a: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ot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1.7 Parameters</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 xmlns:a16="http://schemas.microsoft.com/office/drawing/2014/main" id="{A5FE1BD2-AC27-4ECA-AE12-593270A9CF70}"/>
              </a:ext>
            </a:extLst>
          </p:cNvPr>
          <p:cNvSpPr txBox="1"/>
          <p:nvPr/>
        </p:nvSpPr>
        <p:spPr>
          <a:xfrm>
            <a:off x="5208106" y="4454518"/>
            <a:ext cx="347866" cy="1600438"/>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1</a:t>
            </a:r>
          </a:p>
          <a:p>
            <a:pPr algn="just"/>
            <a:r>
              <a:rPr lang="en-US" sz="1400" dirty="0">
                <a:latin typeface="Times New Roman" pitchFamily="18" charset="0"/>
                <a:cs typeface="Times New Roman" pitchFamily="18" charset="0"/>
              </a:rPr>
              <a:t>2</a:t>
            </a:r>
          </a:p>
          <a:p>
            <a:pPr algn="just"/>
            <a:r>
              <a:rPr lang="en-US" sz="1400" dirty="0">
                <a:latin typeface="Times New Roman" pitchFamily="18" charset="0"/>
                <a:cs typeface="Times New Roman" pitchFamily="18" charset="0"/>
              </a:rPr>
              <a:t>3</a:t>
            </a:r>
          </a:p>
          <a:p>
            <a:pPr algn="just"/>
            <a:r>
              <a:rPr lang="en-US" sz="1400" dirty="0">
                <a:latin typeface="Times New Roman" pitchFamily="18" charset="0"/>
                <a:cs typeface="Times New Roman" pitchFamily="18" charset="0"/>
              </a:rPr>
              <a:t>3</a:t>
            </a:r>
          </a:p>
          <a:p>
            <a:pPr algn="just"/>
            <a:r>
              <a:rPr lang="en-US" sz="1400" dirty="0">
                <a:latin typeface="Times New Roman" pitchFamily="18" charset="0"/>
                <a:cs typeface="Times New Roman" pitchFamily="18" charset="0"/>
              </a:rPr>
              <a:t>3</a:t>
            </a:r>
          </a:p>
          <a:p>
            <a:pPr algn="just"/>
            <a:r>
              <a:rPr lang="en-US" sz="1400" dirty="0">
                <a:latin typeface="Times New Roman" pitchFamily="18" charset="0"/>
                <a:cs typeface="Times New Roman" pitchFamily="18" charset="0"/>
              </a:rPr>
              <a:t>4</a:t>
            </a:r>
          </a:p>
          <a:p>
            <a:pPr algn="just"/>
            <a:r>
              <a:rPr lang="en-US" sz="1400" dirty="0">
                <a:latin typeface="Times New Roman" pitchFamily="18" charset="0"/>
                <a:cs typeface="Times New Roman" pitchFamily="18" charset="0"/>
              </a:rPr>
              <a:t>5</a:t>
            </a:r>
            <a:endParaRPr lang="en-IN" sz="1400" dirty="0">
              <a:latin typeface="Times New Roman" pitchFamily="18" charset="0"/>
              <a:cs typeface="Times New Roman" pitchFamily="18" charset="0"/>
            </a:endParaRPr>
          </a:p>
        </p:txBody>
      </p:sp>
      <p:sp>
        <p:nvSpPr>
          <p:cNvPr id="21" name="TextBox 20">
            <a:extLst>
              <a:ext uri="{FF2B5EF4-FFF2-40B4-BE49-F238E27FC236}">
                <a16:creationId xmlns="" xmlns:a16="http://schemas.microsoft.com/office/drawing/2014/main" id="{65941629-DACB-4116-906B-8E1257D77F11}"/>
              </a:ext>
            </a:extLst>
          </p:cNvPr>
          <p:cNvSpPr txBox="1"/>
          <p:nvPr/>
        </p:nvSpPr>
        <p:spPr>
          <a:xfrm>
            <a:off x="1278834" y="6200800"/>
            <a:ext cx="556591"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2.</a:t>
            </a:r>
            <a:endParaRPr lang="en-IN" sz="1400" dirty="0">
              <a:latin typeface="Times New Roman" pitchFamily="18" charset="0"/>
              <a:cs typeface="Times New Roman" pitchFamily="18" charset="0"/>
            </a:endParaRPr>
          </a:p>
        </p:txBody>
      </p:sp>
      <p:sp>
        <p:nvSpPr>
          <p:cNvPr id="22" name="TextBox 21">
            <a:extLst>
              <a:ext uri="{FF2B5EF4-FFF2-40B4-BE49-F238E27FC236}">
                <a16:creationId xmlns="" xmlns:a16="http://schemas.microsoft.com/office/drawing/2014/main" id="{CCA25E15-3826-419D-81DE-FE7BB0BF26B0}"/>
              </a:ext>
            </a:extLst>
          </p:cNvPr>
          <p:cNvSpPr txBox="1"/>
          <p:nvPr/>
        </p:nvSpPr>
        <p:spPr>
          <a:xfrm>
            <a:off x="1671429" y="6200801"/>
            <a:ext cx="1593575"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Main text</a:t>
            </a:r>
            <a:endParaRPr lang="en-IN" sz="1400" dirty="0">
              <a:latin typeface="Times New Roman" pitchFamily="18" charset="0"/>
              <a:cs typeface="Times New Roman" pitchFamily="18" charset="0"/>
            </a:endParaRPr>
          </a:p>
        </p:txBody>
      </p:sp>
      <p:sp>
        <p:nvSpPr>
          <p:cNvPr id="23" name="TextBox 22">
            <a:extLst>
              <a:ext uri="{FF2B5EF4-FFF2-40B4-BE49-F238E27FC236}">
                <a16:creationId xmlns="" xmlns:a16="http://schemas.microsoft.com/office/drawing/2014/main" id="{A56895C2-32BB-4F92-99A3-847BE75E9048}"/>
              </a:ext>
            </a:extLst>
          </p:cNvPr>
          <p:cNvSpPr txBox="1"/>
          <p:nvPr/>
        </p:nvSpPr>
        <p:spPr>
          <a:xfrm>
            <a:off x="5208106" y="6199133"/>
            <a:ext cx="371060" cy="30777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6</a:t>
            </a:r>
            <a:endParaRPr lang="en-IN" sz="1400" dirty="0">
              <a:latin typeface="Times New Roman" pitchFamily="18" charset="0"/>
              <a:cs typeface="Times New Roman" pitchFamily="18" charset="0"/>
            </a:endParaRPr>
          </a:p>
        </p:txBody>
      </p:sp>
      <p:sp>
        <p:nvSpPr>
          <p:cNvPr id="24" name="TextBox 23">
            <a:extLst>
              <a:ext uri="{FF2B5EF4-FFF2-40B4-BE49-F238E27FC236}">
                <a16:creationId xmlns="" xmlns:a16="http://schemas.microsoft.com/office/drawing/2014/main" id="{F4173BF3-3F2A-4A40-A921-D2AA4ACB6116}"/>
              </a:ext>
            </a:extLst>
          </p:cNvPr>
          <p:cNvSpPr txBox="1"/>
          <p:nvPr/>
        </p:nvSpPr>
        <p:spPr>
          <a:xfrm>
            <a:off x="1617868" y="6641136"/>
            <a:ext cx="3294271" cy="310854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2.1 Setting up the bolt Wi-Fi module</a:t>
            </a:r>
          </a:p>
          <a:p>
            <a:r>
              <a:rPr lang="en-US" sz="1400" dirty="0">
                <a:latin typeface="Times New Roman" panose="02020603050405020304" pitchFamily="18" charset="0"/>
                <a:cs typeface="Times New Roman" panose="02020603050405020304" pitchFamily="18" charset="0"/>
              </a:rPr>
              <a:t>       2.1.1 Things used in this project</a:t>
            </a:r>
          </a:p>
          <a:p>
            <a:r>
              <a:rPr lang="en-US" sz="1400" dirty="0">
                <a:latin typeface="Times New Roman" panose="02020603050405020304" pitchFamily="18" charset="0"/>
                <a:cs typeface="Times New Roman" panose="02020603050405020304" pitchFamily="18" charset="0"/>
              </a:rPr>
              <a:t>2.2 Connections and Programs</a:t>
            </a:r>
          </a:p>
          <a:p>
            <a:r>
              <a:rPr lang="en-US" sz="1400" dirty="0">
                <a:latin typeface="Times New Roman" panose="02020603050405020304" pitchFamily="18" charset="0"/>
                <a:cs typeface="Times New Roman" panose="02020603050405020304" pitchFamily="18" charset="0"/>
              </a:rPr>
              <a:t>       2.2.1 Relay </a:t>
            </a:r>
            <a:r>
              <a:rPr lang="en-US" sz="1400" dirty="0" smtClean="0">
                <a:latin typeface="Times New Roman" panose="02020603050405020304" pitchFamily="18" charset="0"/>
                <a:cs typeface="Times New Roman" panose="02020603050405020304" pitchFamily="18" charset="0"/>
              </a:rPr>
              <a:t>module</a:t>
            </a:r>
          </a:p>
          <a:p>
            <a:r>
              <a:rPr lang="en-US" sz="1400" dirty="0" smtClean="0">
                <a:latin typeface="Times New Roman" panose="02020603050405020304" pitchFamily="18" charset="0"/>
                <a:cs typeface="Times New Roman" panose="02020603050405020304" pitchFamily="18" charset="0"/>
              </a:rPr>
              <a:t>2.3 Sensors</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2.4 </a:t>
            </a:r>
            <a:r>
              <a:rPr lang="en-US" sz="1400" dirty="0">
                <a:latin typeface="Times New Roman" panose="02020603050405020304" pitchFamily="18" charset="0"/>
                <a:cs typeface="Times New Roman" panose="02020603050405020304" pitchFamily="18" charset="0"/>
              </a:rPr>
              <a:t>Basic </a:t>
            </a:r>
            <a:r>
              <a:rPr lang="en-US" sz="1400" dirty="0" smtClean="0">
                <a:latin typeface="Times New Roman" panose="02020603050405020304" pitchFamily="18" charset="0"/>
                <a:cs typeface="Times New Roman" panose="02020603050405020304" pitchFamily="18" charset="0"/>
              </a:rPr>
              <a:t>Working</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2.4.1 Controlling Devices</a:t>
            </a:r>
          </a:p>
          <a:p>
            <a:r>
              <a:rPr lang="en-US" sz="1400" dirty="0">
                <a:latin typeface="Times New Roman" panose="02020603050405020304" pitchFamily="18" charset="0"/>
                <a:cs typeface="Times New Roman" panose="02020603050405020304" pitchFamily="18" charset="0"/>
              </a:rPr>
              <a:t>2.5 </a:t>
            </a:r>
            <a:r>
              <a:rPr lang="en-US" sz="1400" dirty="0" smtClean="0">
                <a:latin typeface="Times New Roman" panose="02020603050405020304" pitchFamily="18" charset="0"/>
                <a:cs typeface="Times New Roman" panose="02020603050405020304" pitchFamily="18" charset="0"/>
              </a:rPr>
              <a:t>Result</a:t>
            </a:r>
          </a:p>
          <a:p>
            <a:r>
              <a:rPr lang="en-US" sz="1400" dirty="0" smtClean="0">
                <a:latin typeface="Times New Roman" panose="02020603050405020304" pitchFamily="18" charset="0"/>
                <a:cs typeface="Times New Roman" panose="02020603050405020304" pitchFamily="18" charset="0"/>
              </a:rPr>
              <a:t>2.6 Advantages</a:t>
            </a:r>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 xmlns:a16="http://schemas.microsoft.com/office/drawing/2014/main" id="{507CD1F5-086B-48BD-9CD3-52064A7FD510}"/>
              </a:ext>
            </a:extLst>
          </p:cNvPr>
          <p:cNvSpPr txBox="1"/>
          <p:nvPr/>
        </p:nvSpPr>
        <p:spPr>
          <a:xfrm>
            <a:off x="5184912" y="6651087"/>
            <a:ext cx="371060" cy="2246769"/>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6</a:t>
            </a:r>
          </a:p>
          <a:p>
            <a:pPr algn="just"/>
            <a:r>
              <a:rPr lang="en-US" sz="1400" dirty="0">
                <a:latin typeface="Times New Roman" pitchFamily="18" charset="0"/>
                <a:cs typeface="Times New Roman" pitchFamily="18" charset="0"/>
              </a:rPr>
              <a:t>6</a:t>
            </a:r>
          </a:p>
          <a:p>
            <a:pPr algn="just"/>
            <a:r>
              <a:rPr lang="en-US" sz="1400" dirty="0">
                <a:latin typeface="Times New Roman" pitchFamily="18" charset="0"/>
                <a:cs typeface="Times New Roman" pitchFamily="18" charset="0"/>
              </a:rPr>
              <a:t>7</a:t>
            </a:r>
          </a:p>
          <a:p>
            <a:pPr algn="just"/>
            <a:r>
              <a:rPr lang="en-US" sz="1400" dirty="0">
                <a:latin typeface="Times New Roman" pitchFamily="18" charset="0"/>
                <a:cs typeface="Times New Roman" pitchFamily="18" charset="0"/>
              </a:rPr>
              <a:t>7</a:t>
            </a:r>
          </a:p>
          <a:p>
            <a:pPr algn="just"/>
            <a:r>
              <a:rPr lang="en-US" sz="1400" dirty="0">
                <a:latin typeface="Times New Roman" pitchFamily="18" charset="0"/>
                <a:cs typeface="Times New Roman" pitchFamily="18" charset="0"/>
              </a:rPr>
              <a:t>8</a:t>
            </a:r>
          </a:p>
          <a:p>
            <a:pPr algn="just"/>
            <a:r>
              <a:rPr lang="en-US" sz="1400" dirty="0" smtClean="0">
                <a:latin typeface="Times New Roman" pitchFamily="18" charset="0"/>
                <a:cs typeface="Times New Roman" pitchFamily="18" charset="0"/>
              </a:rPr>
              <a:t>9</a:t>
            </a:r>
          </a:p>
          <a:p>
            <a:pPr algn="just"/>
            <a:r>
              <a:rPr lang="en-US" sz="1400" dirty="0" smtClean="0">
                <a:latin typeface="Times New Roman" pitchFamily="18" charset="0"/>
                <a:cs typeface="Times New Roman" pitchFamily="18" charset="0"/>
              </a:rPr>
              <a:t>10</a:t>
            </a:r>
          </a:p>
          <a:p>
            <a:pPr algn="just"/>
            <a:r>
              <a:rPr lang="en-US" sz="1400" dirty="0" smtClean="0">
                <a:latin typeface="Times New Roman" pitchFamily="18" charset="0"/>
                <a:cs typeface="Times New Roman" pitchFamily="18" charset="0"/>
              </a:rPr>
              <a:t>11</a:t>
            </a:r>
          </a:p>
          <a:p>
            <a:pPr algn="just"/>
            <a:r>
              <a:rPr lang="en-US" sz="1400" dirty="0" smtClean="0">
                <a:latin typeface="Times New Roman" pitchFamily="18" charset="0"/>
                <a:cs typeface="Times New Roman" pitchFamily="18" charset="0"/>
              </a:rPr>
              <a:t>12</a:t>
            </a:r>
          </a:p>
          <a:p>
            <a:pPr algn="just"/>
            <a:endParaRPr lang="en-US" sz="1400" dirty="0">
              <a:latin typeface="Times New Roman" pitchFamily="18" charset="0"/>
              <a:cs typeface="Times New Roman" pitchFamily="18" charset="0"/>
            </a:endParaRPr>
          </a:p>
        </p:txBody>
      </p:sp>
      <p:sp>
        <p:nvSpPr>
          <p:cNvPr id="7" name="TextBox 6"/>
          <p:cNvSpPr txBox="1"/>
          <p:nvPr/>
        </p:nvSpPr>
        <p:spPr>
          <a:xfrm>
            <a:off x="5808965" y="9598223"/>
            <a:ext cx="278794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
        <p:nvSpPr>
          <p:cNvPr id="26" name="TextBox 25"/>
          <p:cNvSpPr txBox="1"/>
          <p:nvPr/>
        </p:nvSpPr>
        <p:spPr>
          <a:xfrm>
            <a:off x="1198216" y="8743967"/>
            <a:ext cx="4692044"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  3.      Conclusion                                                             13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46733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B651A6D-EE68-4E9B-970C-9E16DD293090}"/>
              </a:ext>
            </a:extLst>
          </p:cNvPr>
          <p:cNvSpPr txBox="1"/>
          <p:nvPr/>
        </p:nvSpPr>
        <p:spPr>
          <a:xfrm>
            <a:off x="2430117" y="616494"/>
            <a:ext cx="1997764" cy="338554"/>
          </a:xfrm>
          <a:prstGeom prst="rect">
            <a:avLst/>
          </a:prstGeom>
          <a:noFill/>
          <a:ln>
            <a:noFill/>
          </a:ln>
        </p:spPr>
        <p:txBody>
          <a:bodyPr wrap="square" rtlCol="0">
            <a:spAutoFit/>
          </a:bodyPr>
          <a:lstStyle/>
          <a:p>
            <a:pPr algn="ctr"/>
            <a:r>
              <a:rPr lang="en-US" sz="1600" b="1" u="sng" dirty="0">
                <a:latin typeface="Times New Roman" pitchFamily="18" charset="0"/>
                <a:cs typeface="Times New Roman" pitchFamily="18" charset="0"/>
              </a:rPr>
              <a:t>SYNOPSIS</a:t>
            </a:r>
            <a:endParaRPr lang="en-IN" sz="1600" b="1" u="sng"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1D9F5756-EE1D-402E-88BF-A7D12EAB3898}"/>
              </a:ext>
            </a:extLst>
          </p:cNvPr>
          <p:cNvSpPr txBox="1"/>
          <p:nvPr/>
        </p:nvSpPr>
        <p:spPr>
          <a:xfrm>
            <a:off x="659293" y="2771380"/>
            <a:ext cx="5539409" cy="1384995"/>
          </a:xfrm>
          <a:prstGeom prst="rect">
            <a:avLst/>
          </a:prstGeom>
          <a:noFill/>
          <a:ln>
            <a:noFill/>
          </a:ln>
        </p:spPr>
        <p:txBody>
          <a:bodyPr wrap="square" rtlCol="0">
            <a:spAutoFit/>
          </a:bodyPr>
          <a:lstStyle/>
          <a:p>
            <a:pPr algn="just"/>
            <a:r>
              <a:rPr lang="en-US" sz="1400" dirty="0">
                <a:latin typeface="Times New Roman" pitchFamily="18" charset="0"/>
                <a:cs typeface="Times New Roman" pitchFamily="18" charset="0"/>
              </a:rPr>
              <a:t>Bolt is an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platform to easily and quickly build products and services. Bolt comes with a Wi-Fi/GSM chip and a cloud platform which helps you connect your devices and sensors to the Internet. With Bolt Cloud you can control and monitor them over the internet, create personalised dashboards to visualise the data, monitor the device health, run machine learning algorithms and lot more. </a:t>
            </a:r>
            <a:endParaRPr lang="en-IN" sz="1400" dirty="0">
              <a:latin typeface="Times New Roman" pitchFamily="18" charset="0"/>
              <a:cs typeface="Times New Roman" pitchFamily="18" charset="0"/>
            </a:endParaRPr>
          </a:p>
        </p:txBody>
      </p:sp>
      <p:sp>
        <p:nvSpPr>
          <p:cNvPr id="6" name="Rectangle 5">
            <a:extLst>
              <a:ext uri="{FF2B5EF4-FFF2-40B4-BE49-F238E27FC236}">
                <a16:creationId xmlns="" xmlns:a16="http://schemas.microsoft.com/office/drawing/2014/main" id="{6306F86D-5BAA-4CF0-968B-DF7741CA71BB}"/>
              </a:ext>
            </a:extLst>
          </p:cNvPr>
          <p:cNvSpPr/>
          <p:nvPr/>
        </p:nvSpPr>
        <p:spPr>
          <a:xfrm>
            <a:off x="633896" y="4655473"/>
            <a:ext cx="5814390" cy="954107"/>
          </a:xfrm>
          <a:prstGeom prst="rect">
            <a:avLst/>
          </a:prstGeom>
          <a:ln>
            <a:noFill/>
          </a:ln>
        </p:spPr>
        <p:txBody>
          <a:bodyPr wrap="square">
            <a:spAutoFit/>
          </a:bodyPr>
          <a:lstStyle/>
          <a:p>
            <a:pPr algn="just"/>
            <a:r>
              <a:rPr lang="en-US" sz="1400" dirty="0">
                <a:latin typeface="Times New Roman" pitchFamily="18" charset="0"/>
                <a:cs typeface="Times New Roman" pitchFamily="18" charset="0"/>
              </a:rPr>
              <a:t>Moreover Bolt Iot is cheaply available than Arduino and Raspberry Pi 3.</a:t>
            </a:r>
          </a:p>
          <a:p>
            <a:pPr algn="just"/>
            <a:r>
              <a:rPr lang="en-US" sz="1400" dirty="0">
                <a:latin typeface="Times New Roman" pitchFamily="18" charset="0"/>
                <a:cs typeface="Times New Roman" pitchFamily="18" charset="0"/>
              </a:rPr>
              <a:t>Arduino is available at a price of Rs 2500 (Mega variant), while Raspberry Pi 3 is available at a price point of Rs 2900 in India and Bolt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platform is available for the price of Rs 1750 in the developer’s package.</a:t>
            </a:r>
            <a:endParaRPr lang="en-IN" sz="1400" dirty="0">
              <a:latin typeface="Times New Roman" pitchFamily="18" charset="0"/>
              <a:cs typeface="Times New Roman" pitchFamily="18" charset="0"/>
            </a:endParaRPr>
          </a:p>
        </p:txBody>
      </p:sp>
      <p:sp>
        <p:nvSpPr>
          <p:cNvPr id="8" name="TextBox 7">
            <a:extLst>
              <a:ext uri="{FF2B5EF4-FFF2-40B4-BE49-F238E27FC236}">
                <a16:creationId xmlns="" xmlns:a16="http://schemas.microsoft.com/office/drawing/2014/main" id="{AB270A30-0181-4510-B20B-0975803CD9F9}"/>
              </a:ext>
            </a:extLst>
          </p:cNvPr>
          <p:cNvSpPr txBox="1"/>
          <p:nvPr/>
        </p:nvSpPr>
        <p:spPr>
          <a:xfrm>
            <a:off x="755374" y="7063409"/>
            <a:ext cx="2305878" cy="369332"/>
          </a:xfrm>
          <a:prstGeom prst="rect">
            <a:avLst/>
          </a:prstGeom>
          <a:noFill/>
          <a:ln>
            <a:noFill/>
          </a:ln>
        </p:spPr>
        <p:txBody>
          <a:bodyPr wrap="square" rtlCol="0">
            <a:spAutoFit/>
          </a:bodyPr>
          <a:lstStyle/>
          <a:p>
            <a:pPr algn="just"/>
            <a:endParaRPr lang="en-IN" dirty="0"/>
          </a:p>
        </p:txBody>
      </p:sp>
      <p:sp>
        <p:nvSpPr>
          <p:cNvPr id="9" name="Rectangle 8">
            <a:extLst>
              <a:ext uri="{FF2B5EF4-FFF2-40B4-BE49-F238E27FC236}">
                <a16:creationId xmlns="" xmlns:a16="http://schemas.microsoft.com/office/drawing/2014/main" id="{44FE485B-B3A2-44C8-A617-B1F326434F81}"/>
              </a:ext>
            </a:extLst>
          </p:cNvPr>
          <p:cNvSpPr/>
          <p:nvPr/>
        </p:nvSpPr>
        <p:spPr>
          <a:xfrm>
            <a:off x="659295" y="1379758"/>
            <a:ext cx="5201478" cy="954107"/>
          </a:xfrm>
          <a:prstGeom prst="rect">
            <a:avLst/>
          </a:prstGeom>
          <a:ln>
            <a:noFill/>
          </a:ln>
        </p:spPr>
        <p:txBody>
          <a:bodyPr wrap="square">
            <a:spAutoFit/>
          </a:bodyPr>
          <a:lstStyle/>
          <a:p>
            <a:pPr algn="just"/>
            <a:r>
              <a:rPr lang="en-US" sz="1400" dirty="0">
                <a:latin typeface="Times New Roman" pitchFamily="18" charset="0"/>
                <a:cs typeface="Times New Roman" pitchFamily="18" charset="0"/>
              </a:rPr>
              <a:t>The main purpose of any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device is to connect with other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devices and applications (cloud-based mostly) to relay information using internet transfer protocols. The gap between the device sensors and the data network is filled by the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platform.</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47013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48953CA-CE33-454C-870E-D1A479BCE9DB}"/>
              </a:ext>
            </a:extLst>
          </p:cNvPr>
          <p:cNvSpPr txBox="1"/>
          <p:nvPr/>
        </p:nvSpPr>
        <p:spPr>
          <a:xfrm>
            <a:off x="2322443" y="516835"/>
            <a:ext cx="2213113" cy="338554"/>
          </a:xfrm>
          <a:prstGeom prst="rect">
            <a:avLst/>
          </a:prstGeom>
          <a:noFill/>
        </p:spPr>
        <p:txBody>
          <a:bodyPr wrap="square" rtlCol="0">
            <a:spAutoFit/>
          </a:bodyPr>
          <a:lstStyle/>
          <a:p>
            <a:pPr algn="ctr"/>
            <a:r>
              <a:rPr lang="en-US" sz="1600" b="1" u="sng" dirty="0">
                <a:latin typeface="Times New Roman" pitchFamily="18" charset="0"/>
                <a:cs typeface="Times New Roman" pitchFamily="18" charset="0"/>
              </a:rPr>
              <a:t>ABSTRACT</a:t>
            </a:r>
            <a:endParaRPr lang="en-IN" sz="1600" b="1" u="sng"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AA9BDC6E-1E9A-4A7A-A83F-264186DAA594}"/>
              </a:ext>
            </a:extLst>
          </p:cNvPr>
          <p:cNvSpPr txBox="1"/>
          <p:nvPr/>
        </p:nvSpPr>
        <p:spPr>
          <a:xfrm>
            <a:off x="466723" y="1470989"/>
            <a:ext cx="6030568" cy="95410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Bolt Iot is much better than Arduino and Raspberry Pi 3. This can be proved by comparing the three platforms with the following project:</a:t>
            </a:r>
          </a:p>
          <a:p>
            <a:pPr algn="just"/>
            <a:r>
              <a:rPr lang="en-US" sz="1400" dirty="0">
                <a:latin typeface="Times New Roman" pitchFamily="18" charset="0"/>
                <a:cs typeface="Times New Roman" pitchFamily="18" charset="0"/>
              </a:rPr>
              <a:t>“Detection of various gases in a chemical laboratory and recording the data in a highly precise manner along with the time stamp.”</a:t>
            </a:r>
            <a:endParaRPr lang="en-IN" sz="1400"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0BF77548-FE1F-4A2D-A0A3-AA78F695F012}"/>
              </a:ext>
            </a:extLst>
          </p:cNvPr>
          <p:cNvSpPr txBox="1"/>
          <p:nvPr/>
        </p:nvSpPr>
        <p:spPr>
          <a:xfrm>
            <a:off x="410932" y="2932927"/>
            <a:ext cx="5523260" cy="954107"/>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Firstly, doing this project by using Arduino it results in a lot of voltage fluctuations, resulting to malfunctioning of the sensors because Arduino was unable to supply constant current to all the 3–5 sensors attached to it and moreover there is no onboard storage to store the data.</a:t>
            </a:r>
          </a:p>
        </p:txBody>
      </p:sp>
      <p:sp>
        <p:nvSpPr>
          <p:cNvPr id="7" name="TextBox 6">
            <a:extLst>
              <a:ext uri="{FF2B5EF4-FFF2-40B4-BE49-F238E27FC236}">
                <a16:creationId xmlns="" xmlns:a16="http://schemas.microsoft.com/office/drawing/2014/main" id="{4591563B-81B0-4362-8FB0-A6C950F3B628}"/>
              </a:ext>
            </a:extLst>
          </p:cNvPr>
          <p:cNvSpPr txBox="1"/>
          <p:nvPr/>
        </p:nvSpPr>
        <p:spPr>
          <a:xfrm>
            <a:off x="410932" y="4453234"/>
            <a:ext cx="5741917" cy="1384995"/>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This time by using Raspberry Pi 3, there is no problem with the supply of voltage but the data stored in it must be collected after 3-4 days .This results in the loss of data for the time when the device was shutdown and also the data needed to be visualised in real-time and store that for the further analysis and development of the algorithm.</a:t>
            </a:r>
            <a:endParaRPr lang="en-IN" sz="1400" dirty="0">
              <a:latin typeface="Times New Roman" pitchFamily="18" charset="0"/>
              <a:cs typeface="Times New Roman" pitchFamily="18" charset="0"/>
            </a:endParaRPr>
          </a:p>
          <a:p>
            <a:pPr algn="just"/>
            <a:endParaRPr lang="en-IN" sz="1400" dirty="0">
              <a:latin typeface="Times New Roman" pitchFamily="18" charset="0"/>
              <a:cs typeface="Times New Roman" pitchFamily="18" charset="0"/>
            </a:endParaRPr>
          </a:p>
        </p:txBody>
      </p:sp>
      <p:sp>
        <p:nvSpPr>
          <p:cNvPr id="8" name="TextBox 7">
            <a:extLst>
              <a:ext uri="{FF2B5EF4-FFF2-40B4-BE49-F238E27FC236}">
                <a16:creationId xmlns="" xmlns:a16="http://schemas.microsoft.com/office/drawing/2014/main" id="{23DD0532-98B4-49FD-B01D-2E5FFD9761E8}"/>
              </a:ext>
            </a:extLst>
          </p:cNvPr>
          <p:cNvSpPr txBox="1"/>
          <p:nvPr/>
        </p:nvSpPr>
        <p:spPr>
          <a:xfrm>
            <a:off x="466723" y="6193176"/>
            <a:ext cx="5741917" cy="1046440"/>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Finally using the Bolt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platform, things would have been very easy from the start, from storing the data to making it connect to the internet for real-time data collection to the data visualisation &amp; AI predictions, Bolt offers a complete platform ready to be deployed</a:t>
            </a:r>
            <a:r>
              <a:rPr lang="en-US" sz="2000" dirty="0"/>
              <a:t>.</a:t>
            </a:r>
            <a:endParaRPr lang="en-IN" sz="2000" dirty="0"/>
          </a:p>
        </p:txBody>
      </p:sp>
    </p:spTree>
    <p:extLst>
      <p:ext uri="{BB962C8B-B14F-4D97-AF65-F5344CB8AC3E}">
        <p14:creationId xmlns:p14="http://schemas.microsoft.com/office/powerpoint/2010/main" val="86720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F8A4FAD-408D-4A57-8B97-9E2BE7783524}"/>
              </a:ext>
            </a:extLst>
          </p:cNvPr>
          <p:cNvSpPr txBox="1"/>
          <p:nvPr/>
        </p:nvSpPr>
        <p:spPr>
          <a:xfrm>
            <a:off x="2368826" y="675861"/>
            <a:ext cx="2120347" cy="338554"/>
          </a:xfrm>
          <a:prstGeom prst="rect">
            <a:avLst/>
          </a:prstGeom>
          <a:noFill/>
        </p:spPr>
        <p:txBody>
          <a:bodyPr wrap="square" rtlCol="0">
            <a:spAutoFit/>
          </a:bodyPr>
          <a:lstStyle/>
          <a:p>
            <a:pPr algn="ctr"/>
            <a:r>
              <a:rPr lang="en-US" sz="1600" b="1" u="sng" dirty="0">
                <a:latin typeface="Times New Roman" pitchFamily="18" charset="0"/>
                <a:cs typeface="Times New Roman" pitchFamily="18" charset="0"/>
              </a:rPr>
              <a:t>SUMMARY</a:t>
            </a:r>
            <a:endParaRPr lang="en-IN" sz="1600" b="1" u="sng" dirty="0">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3D0C8AD2-A047-4032-8CE7-CB4EB17723FD}"/>
              </a:ext>
            </a:extLst>
          </p:cNvPr>
          <p:cNvSpPr txBox="1"/>
          <p:nvPr/>
        </p:nvSpPr>
        <p:spPr>
          <a:xfrm>
            <a:off x="606284" y="1536596"/>
            <a:ext cx="5981127" cy="523220"/>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The main purpose of this project is to save electricity by using the Bolt Iot platform.</a:t>
            </a:r>
          </a:p>
        </p:txBody>
      </p:sp>
      <p:sp>
        <p:nvSpPr>
          <p:cNvPr id="8" name="TextBox 7">
            <a:extLst>
              <a:ext uri="{FF2B5EF4-FFF2-40B4-BE49-F238E27FC236}">
                <a16:creationId xmlns="" xmlns:a16="http://schemas.microsoft.com/office/drawing/2014/main" id="{F7F6FB52-F577-4AC4-B5B1-249213E34C92}"/>
              </a:ext>
            </a:extLst>
          </p:cNvPr>
          <p:cNvSpPr txBox="1"/>
          <p:nvPr/>
        </p:nvSpPr>
        <p:spPr>
          <a:xfrm>
            <a:off x="606285" y="3919427"/>
            <a:ext cx="5645428" cy="523220"/>
          </a:xfrm>
          <a:prstGeom prst="rect">
            <a:avLst/>
          </a:prstGeom>
          <a:noFill/>
        </p:spPr>
        <p:txBody>
          <a:bodyPr wrap="square" rtlCol="0">
            <a:spAutoFit/>
          </a:bodyPr>
          <a:lstStyle/>
          <a:p>
            <a:pPr algn="just"/>
            <a:r>
              <a:rPr lang="en-US" sz="1400" dirty="0">
                <a:latin typeface="Times New Roman" pitchFamily="18" charset="0"/>
                <a:cs typeface="Times New Roman" pitchFamily="18" charset="0"/>
              </a:rPr>
              <a:t>Also there are two additional projects using Bolt those are “Light monitoring for plants” and “Temperature monitoring”.</a:t>
            </a:r>
            <a:endParaRPr lang="en-IN" sz="1400" dirty="0">
              <a:latin typeface="Times New Roman" pitchFamily="18" charset="0"/>
              <a:cs typeface="Times New Roman" pitchFamily="18" charset="0"/>
            </a:endParaRPr>
          </a:p>
        </p:txBody>
      </p:sp>
      <p:sp>
        <p:nvSpPr>
          <p:cNvPr id="2" name="TextBox 1"/>
          <p:cNvSpPr txBox="1"/>
          <p:nvPr/>
        </p:nvSpPr>
        <p:spPr>
          <a:xfrm>
            <a:off x="587824" y="2046525"/>
            <a:ext cx="5958117" cy="1815882"/>
          </a:xfrm>
          <a:prstGeom prst="rect">
            <a:avLst/>
          </a:prstGeom>
          <a:noFill/>
        </p:spPr>
        <p:txBody>
          <a:bodyPr wrap="square" rtlCol="0">
            <a:spAutoFit/>
          </a:bodyPr>
          <a:lstStyle/>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Using Bolt Iot there are so many projects to be done from these we have opted “Home Automation” which can be implemented in homes to save electricity by using a proximity sensor(movement detector).By using this sensor we can detect the movements of a person entering into the room and hence lights and fans are switched on automatically, also we can control this by using our smart phones connected to the same Wi-Fi  which is connected to the Bolt chip.</a:t>
            </a:r>
            <a:endParaRPr lang="en-IN" sz="1400" dirty="0">
              <a:latin typeface="Times New Roman" pitchFamily="18" charset="0"/>
              <a:cs typeface="Times New Roman" pitchFamily="18" charset="0"/>
            </a:endParaRPr>
          </a:p>
          <a:p>
            <a:endParaRPr lang="en-US" sz="1400" dirty="0"/>
          </a:p>
        </p:txBody>
      </p:sp>
    </p:spTree>
    <p:extLst>
      <p:ext uri="{BB962C8B-B14F-4D97-AF65-F5344CB8AC3E}">
        <p14:creationId xmlns:p14="http://schemas.microsoft.com/office/powerpoint/2010/main" val="3795649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C60C655-1EDE-4F8D-80E2-2774D5F9DAFB}"/>
              </a:ext>
            </a:extLst>
          </p:cNvPr>
          <p:cNvSpPr txBox="1"/>
          <p:nvPr/>
        </p:nvSpPr>
        <p:spPr>
          <a:xfrm>
            <a:off x="1620078" y="409470"/>
            <a:ext cx="3617843" cy="338554"/>
          </a:xfrm>
          <a:prstGeom prst="rect">
            <a:avLst/>
          </a:prstGeom>
          <a:noFill/>
        </p:spPr>
        <p:txBody>
          <a:bodyPr wrap="square" rtlCol="0">
            <a:spAutoFit/>
          </a:bodyPr>
          <a:lstStyle/>
          <a:p>
            <a:pPr algn="ctr"/>
            <a:r>
              <a:rPr lang="en-US" sz="1600" b="1" u="sng" dirty="0">
                <a:latin typeface="Times New Roman" pitchFamily="18" charset="0"/>
                <a:cs typeface="Times New Roman" pitchFamily="18" charset="0"/>
              </a:rPr>
              <a:t>INTRODUCTION</a:t>
            </a:r>
            <a:endParaRPr lang="en-IN" sz="1600" b="1" u="sng" dirty="0">
              <a:latin typeface="Times New Roman" pitchFamily="18" charset="0"/>
              <a:cs typeface="Times New Roman" pitchFamily="18" charset="0"/>
            </a:endParaRPr>
          </a:p>
        </p:txBody>
      </p:sp>
      <p:sp>
        <p:nvSpPr>
          <p:cNvPr id="5" name="Rectangle 4">
            <a:extLst>
              <a:ext uri="{FF2B5EF4-FFF2-40B4-BE49-F238E27FC236}">
                <a16:creationId xmlns="" xmlns:a16="http://schemas.microsoft.com/office/drawing/2014/main" id="{6CFE6FA5-31E2-4A3F-9E1F-2A54C9E21596}"/>
              </a:ext>
            </a:extLst>
          </p:cNvPr>
          <p:cNvSpPr/>
          <p:nvPr/>
        </p:nvSpPr>
        <p:spPr>
          <a:xfrm>
            <a:off x="347869" y="1229341"/>
            <a:ext cx="6162262" cy="2462213"/>
          </a:xfrm>
          <a:prstGeom prst="rect">
            <a:avLst/>
          </a:prstGeom>
        </p:spPr>
        <p:txBody>
          <a:bodyPr wrap="square">
            <a:spAutoFit/>
          </a:bodyPr>
          <a:lstStyle/>
          <a:p>
            <a:pPr algn="just"/>
            <a:r>
              <a:rPr lang="en-US" sz="1400" dirty="0">
                <a:solidFill>
                  <a:srgbClr val="222222"/>
                </a:solidFill>
                <a:latin typeface="Times New Roman" pitchFamily="18" charset="0"/>
                <a:cs typeface="Times New Roman" pitchFamily="18" charset="0"/>
              </a:rPr>
              <a:t>Over the past few years, the Internet of Things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has been an evolving trend for most startups. Also, many large and medium enterprises rely on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products for a coherent solution. But the fact is, the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is complex and there are endless problems while building an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product. According to Verizon’s report ‘State of Market: Internet of Things 2016,’ “Creating, implementing and managing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applications is a complex process involving sensors, mobile devices, secure network connectivity, storage, Big Data analytics, ability to scale new services, and on-going integration and fine-tuning. Most enterprises, regardless of size, do not have all of these capabilities and skills in-house to make the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a reality.” This proves to be a major drawback of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applications, which is why the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is still out of reach for many enterprises.</a:t>
            </a:r>
            <a:endParaRPr lang="en-IN" sz="1400" dirty="0">
              <a:latin typeface="Times New Roman" pitchFamily="18" charset="0"/>
              <a:cs typeface="Times New Roman" pitchFamily="18" charset="0"/>
            </a:endParaRPr>
          </a:p>
        </p:txBody>
      </p:sp>
      <p:sp>
        <p:nvSpPr>
          <p:cNvPr id="6" name="Rectangle 5">
            <a:extLst>
              <a:ext uri="{FF2B5EF4-FFF2-40B4-BE49-F238E27FC236}">
                <a16:creationId xmlns="" xmlns:a16="http://schemas.microsoft.com/office/drawing/2014/main" id="{ACECBE5F-1DF4-4BF7-B18F-88EA0065894F}"/>
              </a:ext>
            </a:extLst>
          </p:cNvPr>
          <p:cNvSpPr/>
          <p:nvPr/>
        </p:nvSpPr>
        <p:spPr>
          <a:xfrm>
            <a:off x="347869" y="4356623"/>
            <a:ext cx="6162262" cy="1600438"/>
          </a:xfrm>
          <a:prstGeom prst="rect">
            <a:avLst/>
          </a:prstGeom>
        </p:spPr>
        <p:txBody>
          <a:bodyPr wrap="square">
            <a:spAutoFit/>
          </a:bodyPr>
          <a:lstStyle/>
          <a:p>
            <a:pPr algn="just"/>
            <a:r>
              <a:rPr lang="en-US" sz="1400" b="1" dirty="0">
                <a:solidFill>
                  <a:srgbClr val="111111"/>
                </a:solidFill>
                <a:latin typeface="Times New Roman" pitchFamily="18" charset="0"/>
                <a:cs typeface="Times New Roman" pitchFamily="18" charset="0"/>
              </a:rPr>
              <a:t>Nothing but a chip</a:t>
            </a: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To bridge the gap between the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and enterprises, Pranav Pai Vernekar and his team came up with Bolt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platform that provides hardware as well as the Cloud. Bolt enables enterprises and makers to build scalable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prototypes in a day’s time. Bolt’s small yet highly-functional prototyping board and its intuitive product-building experience help build prototypes at minimum cost and man hours.</a:t>
            </a:r>
          </a:p>
        </p:txBody>
      </p:sp>
      <p:sp>
        <p:nvSpPr>
          <p:cNvPr id="2" name="TextBox 1"/>
          <p:cNvSpPr txBox="1"/>
          <p:nvPr/>
        </p:nvSpPr>
        <p:spPr>
          <a:xfrm>
            <a:off x="347870" y="6007100"/>
            <a:ext cx="6162262" cy="1600438"/>
          </a:xfrm>
          <a:prstGeom prst="rect">
            <a:avLst/>
          </a:prstGeom>
          <a:noFill/>
        </p:spPr>
        <p:txBody>
          <a:bodyPr wrap="square" rtlCol="0">
            <a:spAutoFit/>
          </a:bodyPr>
          <a:lstStyle/>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Bolt takes care of analytics, visualisation, network connectivity, storage and scalability so that you, as a developer, can focus on the end application. Basically, it is a small chip that comes with a Wi-Fi module that lets you connect sensors and a Cloud platform to store and analyze data. Bolt’s Cloud platform helps you control and monitor your products over the Internet, create personalized dashboards to visualize data, monitor device health, send text messages and more.</a:t>
            </a:r>
          </a:p>
        </p:txBody>
      </p:sp>
    </p:spTree>
    <p:extLst>
      <p:ext uri="{BB962C8B-B14F-4D97-AF65-F5344CB8AC3E}">
        <p14:creationId xmlns:p14="http://schemas.microsoft.com/office/powerpoint/2010/main" val="2243505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3CEDF23-EB87-4D63-9873-73263325870F}"/>
              </a:ext>
            </a:extLst>
          </p:cNvPr>
          <p:cNvSpPr/>
          <p:nvPr/>
        </p:nvSpPr>
        <p:spPr>
          <a:xfrm>
            <a:off x="478971" y="823464"/>
            <a:ext cx="5965372" cy="1384995"/>
          </a:xfrm>
          <a:prstGeom prst="rect">
            <a:avLst/>
          </a:prstGeom>
        </p:spPr>
        <p:txBody>
          <a:bodyPr wrap="square">
            <a:spAutoFit/>
          </a:bodyPr>
          <a:lstStyle/>
          <a:p>
            <a:pPr algn="just"/>
            <a:r>
              <a:rPr lang="en-US" sz="1400" b="1" dirty="0">
                <a:solidFill>
                  <a:srgbClr val="111111"/>
                </a:solidFill>
                <a:latin typeface="Times New Roman" pitchFamily="18" charset="0"/>
                <a:cs typeface="Times New Roman" pitchFamily="18" charset="0"/>
              </a:rPr>
              <a:t>Unbolting the Bolt </a:t>
            </a:r>
            <a:r>
              <a:rPr lang="en-US" sz="1400" b="1" dirty="0" err="1">
                <a:solidFill>
                  <a:srgbClr val="111111"/>
                </a:solidFill>
                <a:latin typeface="Times New Roman" pitchFamily="18" charset="0"/>
                <a:cs typeface="Times New Roman" pitchFamily="18" charset="0"/>
              </a:rPr>
              <a:t>IoT</a:t>
            </a:r>
            <a:r>
              <a:rPr lang="en-US" sz="1400" b="1" dirty="0">
                <a:solidFill>
                  <a:srgbClr val="111111"/>
                </a:solidFill>
                <a:latin typeface="Times New Roman" pitchFamily="18" charset="0"/>
                <a:cs typeface="Times New Roman" pitchFamily="18" charset="0"/>
              </a:rPr>
              <a:t> platform</a:t>
            </a: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Bolt offers a completely integrated approach. Hardware of Bolt consists of an ESP8266 chip, which is utilised for Wi-Fi communication and general-purpose input/output (GPIO) control, an SD card for local data storage and five-volt micro-USB charger connector for powering up the hardware unit.</a:t>
            </a:r>
            <a:endParaRPr lang="en-US" sz="1400" b="0" i="0" dirty="0">
              <a:solidFill>
                <a:srgbClr val="222222"/>
              </a:solidFill>
              <a:effectLst/>
              <a:latin typeface="Times New Roman" pitchFamily="18" charset="0"/>
              <a:cs typeface="Times New Roman" pitchFamily="18" charset="0"/>
            </a:endParaRPr>
          </a:p>
        </p:txBody>
      </p:sp>
      <p:sp>
        <p:nvSpPr>
          <p:cNvPr id="6" name="Rectangle 5">
            <a:extLst>
              <a:ext uri="{FF2B5EF4-FFF2-40B4-BE49-F238E27FC236}">
                <a16:creationId xmlns="" xmlns:a16="http://schemas.microsoft.com/office/drawing/2014/main" id="{A85EA9A3-3402-4437-8813-9ABA2FDABAC4}"/>
              </a:ext>
            </a:extLst>
          </p:cNvPr>
          <p:cNvSpPr/>
          <p:nvPr/>
        </p:nvSpPr>
        <p:spPr>
          <a:xfrm>
            <a:off x="478971" y="2659200"/>
            <a:ext cx="5965372" cy="2893100"/>
          </a:xfrm>
          <a:prstGeom prst="rect">
            <a:avLst/>
          </a:prstGeom>
        </p:spPr>
        <p:txBody>
          <a:bodyPr wrap="square">
            <a:spAutoFit/>
          </a:bodyPr>
          <a:lstStyle/>
          <a:p>
            <a:pPr algn="just"/>
            <a:r>
              <a:rPr lang="en-US" sz="1400" dirty="0">
                <a:solidFill>
                  <a:srgbClr val="222222"/>
                </a:solidFill>
                <a:latin typeface="Times New Roman" pitchFamily="18" charset="0"/>
                <a:cs typeface="Times New Roman" pitchFamily="18" charset="0"/>
              </a:rPr>
              <a:t>It also has a power LED, a status LED to indicate hardware operation status and a Wi-Fi LED to indicate if the hardware is connected to Wi-Fi or not.</a:t>
            </a:r>
          </a:p>
          <a:p>
            <a:pPr algn="just"/>
            <a:r>
              <a:rPr lang="en-US" sz="1400" dirty="0">
                <a:solidFill>
                  <a:srgbClr val="222222"/>
                </a:solidFill>
                <a:latin typeface="Times New Roman" pitchFamily="18" charset="0"/>
                <a:cs typeface="Times New Roman" pitchFamily="18" charset="0"/>
              </a:rPr>
              <a:t>The Cloud is built using a Python based flask server and a message queuing telemetry transport (MQTT) backend to manage devices connected to the Cloud. The developed Cloud stack provides you with a dynamic dashboard using which you can control and monitor your devices over the Internet. </a:t>
            </a:r>
          </a:p>
          <a:p>
            <a:pPr algn="just"/>
            <a:endParaRPr lang="en-US" sz="1400" dirty="0">
              <a:solidFill>
                <a:srgbClr val="222222"/>
              </a:solidFill>
              <a:latin typeface="Times New Roman" pitchFamily="18" charset="0"/>
              <a:cs typeface="Times New Roman" pitchFamily="18" charset="0"/>
            </a:endParaRPr>
          </a:p>
          <a:p>
            <a:pPr algn="just"/>
            <a:endParaRPr lang="en-US" sz="1400" dirty="0">
              <a:solidFill>
                <a:srgbClr val="222222"/>
              </a:solidFill>
              <a:latin typeface="Times New Roman" pitchFamily="18" charset="0"/>
              <a:cs typeface="Times New Roman" pitchFamily="18" charset="0"/>
            </a:endParaRPr>
          </a:p>
          <a:p>
            <a:pPr algn="just"/>
            <a:r>
              <a:rPr lang="en-US" sz="1400" dirty="0">
                <a:solidFill>
                  <a:srgbClr val="222222"/>
                </a:solidFill>
                <a:latin typeface="Times New Roman" pitchFamily="18" charset="0"/>
                <a:cs typeface="Times New Roman" pitchFamily="18" charset="0"/>
              </a:rPr>
              <a:t>Unlike most other platforms, Bolt offers a hardware chip, Cloud, storage, analytics and visualisation in one integrated package. It also has an excellent partner developer network that provides you with full end-to-end </a:t>
            </a:r>
            <a:r>
              <a:rPr lang="en-US" sz="1400" dirty="0" err="1">
                <a:solidFill>
                  <a:srgbClr val="222222"/>
                </a:solidFill>
                <a:latin typeface="Times New Roman" pitchFamily="18" charset="0"/>
                <a:cs typeface="Times New Roman" pitchFamily="18" charset="0"/>
              </a:rPr>
              <a:t>IoT</a:t>
            </a:r>
            <a:r>
              <a:rPr lang="en-US" sz="1400" dirty="0">
                <a:solidFill>
                  <a:srgbClr val="222222"/>
                </a:solidFill>
                <a:latin typeface="Times New Roman" pitchFamily="18" charset="0"/>
                <a:cs typeface="Times New Roman" pitchFamily="18" charset="0"/>
              </a:rPr>
              <a:t> product or service development, which is often preferred by bigger companies.</a:t>
            </a:r>
            <a:endParaRPr lang="en-IN" sz="1400" dirty="0">
              <a:latin typeface="Times New Roman" pitchFamily="18" charset="0"/>
              <a:cs typeface="Times New Roman" pitchFamily="18" charset="0"/>
            </a:endParaRPr>
          </a:p>
          <a:p>
            <a:pPr algn="just"/>
            <a:endParaRPr lang="en-US" sz="1400" b="0" i="0" dirty="0">
              <a:solidFill>
                <a:srgbClr val="222222"/>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94884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1314</TotalTime>
  <Words>2527</Words>
  <Application>Microsoft Office PowerPoint</Application>
  <PresentationFormat>A4 Paper (210x297 mm)</PresentationFormat>
  <Paragraphs>250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Prêdätør ☠</dc:creator>
  <cp:lastModifiedBy>Windows User</cp:lastModifiedBy>
  <cp:revision>135</cp:revision>
  <dcterms:created xsi:type="dcterms:W3CDTF">2019-07-13T15:51:51Z</dcterms:created>
  <dcterms:modified xsi:type="dcterms:W3CDTF">2019-07-25T00:57:21Z</dcterms:modified>
</cp:coreProperties>
</file>