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5" r:id="rId5"/>
    <p:sldId id="266" r:id="rId6"/>
    <p:sldId id="261" r:id="rId7"/>
    <p:sldId id="262" r:id="rId8"/>
    <p:sldId id="260"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848"/>
    <a:srgbClr val="AA501E"/>
    <a:srgbClr val="000099"/>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1BB08-A4EB-48C7-AB57-1A9B3B33E63C}" type="datetimeFigureOut">
              <a:rPr lang="en-IN" smtClean="0"/>
              <a:t>25-07-2019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8EEA5-B6FC-448B-932C-98D08E7F49DA}" type="slidenum">
              <a:rPr lang="en-IN" smtClean="0"/>
              <a:t>‹#›</a:t>
            </a:fld>
            <a:endParaRPr lang="en-IN"/>
          </a:p>
        </p:txBody>
      </p:sp>
    </p:spTree>
    <p:extLst>
      <p:ext uri="{BB962C8B-B14F-4D97-AF65-F5344CB8AC3E}">
        <p14:creationId xmlns:p14="http://schemas.microsoft.com/office/powerpoint/2010/main" val="320089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88EEA5-B6FC-448B-932C-98D08E7F49DA}" type="slidenum">
              <a:rPr lang="en-IN" smtClean="0"/>
              <a:t>4</a:t>
            </a:fld>
            <a:endParaRPr lang="en-IN"/>
          </a:p>
        </p:txBody>
      </p:sp>
    </p:spTree>
    <p:extLst>
      <p:ext uri="{BB962C8B-B14F-4D97-AF65-F5344CB8AC3E}">
        <p14:creationId xmlns:p14="http://schemas.microsoft.com/office/powerpoint/2010/main" val="270008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DF2036-F55C-4B42-B89F-006D73597DA2}"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92258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DF2036-F55C-4B42-B89F-006D73597DA2}"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17527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DF2036-F55C-4B42-B89F-006D73597DA2}"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249121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DF2036-F55C-4B42-B89F-006D73597DA2}"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124217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F2036-F55C-4B42-B89F-006D73597DA2}"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8363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DF2036-F55C-4B42-B89F-006D73597DA2}"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166023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DF2036-F55C-4B42-B89F-006D73597DA2}"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187623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DF2036-F55C-4B42-B89F-006D73597DA2}"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269395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F2036-F55C-4B42-B89F-006D73597DA2}"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297402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F2036-F55C-4B42-B89F-006D73597DA2}"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74101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F2036-F55C-4B42-B89F-006D73597DA2}"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92639-0A6B-4B72-969A-2F89719429F8}" type="slidenum">
              <a:rPr lang="en-US" smtClean="0"/>
              <a:t>‹#›</a:t>
            </a:fld>
            <a:endParaRPr lang="en-US"/>
          </a:p>
        </p:txBody>
      </p:sp>
    </p:spTree>
    <p:extLst>
      <p:ext uri="{BB962C8B-B14F-4D97-AF65-F5344CB8AC3E}">
        <p14:creationId xmlns:p14="http://schemas.microsoft.com/office/powerpoint/2010/main" val="1040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F2036-F55C-4B42-B89F-006D73597DA2}" type="datetimeFigureOut">
              <a:rPr lang="en-US" smtClean="0"/>
              <a:t>7/25/2019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2639-0A6B-4B72-969A-2F89719429F8}" type="slidenum">
              <a:rPr lang="en-US" smtClean="0"/>
              <a:t>‹#›</a:t>
            </a:fld>
            <a:endParaRPr lang="en-US"/>
          </a:p>
        </p:txBody>
      </p:sp>
    </p:spTree>
    <p:extLst>
      <p:ext uri="{BB962C8B-B14F-4D97-AF65-F5344CB8AC3E}">
        <p14:creationId xmlns:p14="http://schemas.microsoft.com/office/powerpoint/2010/main" val="215814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hyperlink" Target="https://cloud.boltiot.com/remote/01ee6c14-e676-4e12-bb99-bc6226030791/digitalWrite?pin=0&amp;state=HIGH&amp;deviceName=BOLT609697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276872"/>
            <a:ext cx="7772400" cy="1470025"/>
          </a:xfrm>
          <a:noFill/>
        </p:spPr>
        <p:txBody>
          <a:bodyPr>
            <a:noAutofit/>
          </a:bodyPr>
          <a:lstStyle/>
          <a:p>
            <a:r>
              <a:rPr lang="en-US" sz="6000" b="1" dirty="0">
                <a:solidFill>
                  <a:schemeClr val="accent4">
                    <a:lumMod val="50000"/>
                  </a:schemeClr>
                </a:solidFill>
                <a:latin typeface="Times New Roman" pitchFamily="18" charset="0"/>
                <a:cs typeface="Times New Roman" pitchFamily="18" charset="0"/>
              </a:rPr>
              <a:t>HOME  AUTOMATION  USING  BOLT  IOT</a:t>
            </a:r>
          </a:p>
        </p:txBody>
      </p:sp>
    </p:spTree>
    <p:extLst>
      <p:ext uri="{BB962C8B-B14F-4D97-AF65-F5344CB8AC3E}">
        <p14:creationId xmlns:p14="http://schemas.microsoft.com/office/powerpoint/2010/main" val="1936912128"/>
      </p:ext>
    </p:extLst>
  </p:cSld>
  <p:clrMapOvr>
    <a:masterClrMapping/>
  </p:clrMapOvr>
  <mc:AlternateContent xmlns:mc="http://schemas.openxmlformats.org/markup-compatibility/2006" xmlns:p14="http://schemas.microsoft.com/office/powerpoint/2010/main">
    <mc:Choice Requires="p14">
      <p:transition spd="slow" p14:dur="4000" advTm="5000">
        <p14:vortex dir="r"/>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6DCAC"/>
            </a:gs>
            <a:gs pos="12000">
              <a:srgbClr val="E6D78A"/>
            </a:gs>
            <a:gs pos="30000">
              <a:srgbClr val="C7AC4C"/>
            </a:gs>
            <a:gs pos="45000">
              <a:srgbClr val="E6D78A"/>
            </a:gs>
            <a:gs pos="77000">
              <a:srgbClr val="C7AC4C"/>
            </a:gs>
            <a:gs pos="100000">
              <a:srgbClr val="E6DCAC"/>
            </a:gs>
          </a:gsLst>
          <a:lin ang="135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043608" y="2508063"/>
            <a:ext cx="7128792" cy="1569660"/>
          </a:xfrm>
          <a:prstGeom prst="rect">
            <a:avLst/>
          </a:prstGeom>
          <a:solidFill>
            <a:srgbClr val="92D050"/>
          </a:solidFill>
          <a:ln>
            <a:solidFill>
              <a:srgbClr val="FF0000"/>
            </a:solidFill>
          </a:ln>
        </p:spPr>
        <p:txBody>
          <a:bodyPr wrap="square" rtlCol="0">
            <a:spAutoFit/>
          </a:bodyPr>
          <a:lstStyle/>
          <a:p>
            <a:r>
              <a:rPr lang="en-US" sz="9600" dirty="0">
                <a:solidFill>
                  <a:srgbClr val="0070C0"/>
                </a:solidFill>
                <a:latin typeface="Algerian" pitchFamily="82" charset="0"/>
              </a:rPr>
              <a:t>THANK YOU</a:t>
            </a:r>
          </a:p>
        </p:txBody>
      </p:sp>
    </p:spTree>
    <p:extLst>
      <p:ext uri="{BB962C8B-B14F-4D97-AF65-F5344CB8AC3E}">
        <p14:creationId xmlns:p14="http://schemas.microsoft.com/office/powerpoint/2010/main" val="2919189325"/>
      </p:ext>
    </p:extLst>
  </p:cSld>
  <p:clrMapOvr>
    <a:masterClrMapping/>
  </p:clrMapOvr>
  <mc:AlternateContent xmlns:mc="http://schemas.openxmlformats.org/markup-compatibility/2006" xmlns:p14="http://schemas.microsoft.com/office/powerpoint/2010/main">
    <mc:Choice Requires="p14">
      <p:transition spd="slow" p14:dur="3000" advClick="0" advTm="5000">
        <p14:shred/>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2400000" scaled="0"/>
          <a:tileRect/>
        </a:gradFill>
        <a:effectLst/>
      </p:bgPr>
    </p:bg>
    <p:spTree>
      <p:nvGrpSpPr>
        <p:cNvPr id="1" name=""/>
        <p:cNvGrpSpPr/>
        <p:nvPr/>
      </p:nvGrpSpPr>
      <p:grpSpPr>
        <a:xfrm>
          <a:off x="0" y="0"/>
          <a:ext cx="0" cy="0"/>
          <a:chOff x="0" y="0"/>
          <a:chExt cx="0" cy="0"/>
        </a:xfrm>
      </p:grpSpPr>
      <p:sp>
        <p:nvSpPr>
          <p:cNvPr id="3" name="Rectangle 2"/>
          <p:cNvSpPr/>
          <p:nvPr/>
        </p:nvSpPr>
        <p:spPr>
          <a:xfrm>
            <a:off x="412875" y="1893025"/>
            <a:ext cx="8352928" cy="4154984"/>
          </a:xfrm>
          <a:prstGeom prst="rect">
            <a:avLst/>
          </a:prstGeom>
        </p:spPr>
        <p:txBody>
          <a:bodyPr wrap="square">
            <a:spAutoFit/>
          </a:bodyPr>
          <a:lstStyle/>
          <a:p>
            <a:pPr algn="just"/>
            <a:r>
              <a:rPr lang="en-US" sz="2200" dirty="0">
                <a:solidFill>
                  <a:schemeClr val="tx1">
                    <a:lumMod val="95000"/>
                    <a:lumOff val="5000"/>
                  </a:schemeClr>
                </a:solidFill>
                <a:latin typeface="Times New Roman" pitchFamily="18" charset="0"/>
                <a:cs typeface="Times New Roman" pitchFamily="18" charset="0"/>
              </a:rPr>
              <a:t>Over the past few years, the Internet of Things (IoT) has been an evolving trend for most startups. Also, many large and medium enterprises rely on IoT products for a coherent solution. But the fact is, the IoT is complex and there are endless problems while building an IoT product. According to Verizon’s report ‘State of Market: Internet of Things 2016,’ “Creating, implementing and managing IoT applications is a complex process involving sensors, mobile devices, secure network connectivity, storage, Big Data analytics, ability to scale new services, and on-going integration and fine-tuning. Most enterprises, regardless of size, do not have all of these capabilities and skills in-house to make the IoT a reality.” This proves to be a major drawback of IoT applications, which is why the IoT is still out of reach for many enterprises.</a:t>
            </a:r>
            <a:endParaRPr lang="en-IN" sz="2200" dirty="0">
              <a:solidFill>
                <a:schemeClr val="tx1">
                  <a:lumMod val="95000"/>
                  <a:lumOff val="5000"/>
                </a:schemeClr>
              </a:solidFill>
              <a:latin typeface="Times New Roman" pitchFamily="18" charset="0"/>
              <a:cs typeface="Times New Roman" pitchFamily="18" charset="0"/>
            </a:endParaRPr>
          </a:p>
        </p:txBody>
      </p:sp>
      <p:sp>
        <p:nvSpPr>
          <p:cNvPr id="4" name="TextBox 3"/>
          <p:cNvSpPr txBox="1"/>
          <p:nvPr/>
        </p:nvSpPr>
        <p:spPr>
          <a:xfrm>
            <a:off x="2411760" y="692696"/>
            <a:ext cx="4320480" cy="646331"/>
          </a:xfrm>
          <a:prstGeom prst="rect">
            <a:avLst/>
          </a:prstGeom>
          <a:solidFill>
            <a:srgbClr val="92D050"/>
          </a:solidFill>
          <a:ln>
            <a:solidFill>
              <a:schemeClr val="tx1">
                <a:lumMod val="95000"/>
                <a:lumOff val="5000"/>
              </a:schemeClr>
            </a:solidFill>
          </a:ln>
        </p:spPr>
        <p:txBody>
          <a:bodyPr wrap="square" rtlCol="0">
            <a:spAutoFit/>
          </a:bodyPr>
          <a:lstStyle/>
          <a:p>
            <a:pPr algn="ctr"/>
            <a:r>
              <a:rPr lang="en-US" sz="3600" b="1" u="sng" dirty="0">
                <a:solidFill>
                  <a:srgbClr val="FF0000"/>
                </a:solidFill>
                <a:latin typeface="Times New Roman" pitchFamily="18" charset="0"/>
                <a:cs typeface="Times New Roman" pitchFamily="18" charset="0"/>
              </a:rPr>
              <a:t>INTRODUCTION</a:t>
            </a:r>
            <a:endParaRPr lang="en-IN" sz="36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9404311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2400000" scaled="0"/>
        </a:gradFill>
        <a:effectLst/>
      </p:bgPr>
    </p:bg>
    <p:spTree>
      <p:nvGrpSpPr>
        <p:cNvPr id="1" name=""/>
        <p:cNvGrpSpPr/>
        <p:nvPr/>
      </p:nvGrpSpPr>
      <p:grpSpPr>
        <a:xfrm>
          <a:off x="0" y="0"/>
          <a:ext cx="0" cy="0"/>
          <a:chOff x="0" y="0"/>
          <a:chExt cx="0" cy="0"/>
        </a:xfrm>
      </p:grpSpPr>
      <p:sp>
        <p:nvSpPr>
          <p:cNvPr id="4" name="TextBox 3"/>
          <p:cNvSpPr txBox="1"/>
          <p:nvPr/>
        </p:nvSpPr>
        <p:spPr>
          <a:xfrm>
            <a:off x="2411760" y="260648"/>
            <a:ext cx="4248472" cy="923330"/>
          </a:xfrm>
          <a:prstGeom prst="rect">
            <a:avLst/>
          </a:prstGeom>
          <a:solidFill>
            <a:schemeClr val="bg2">
              <a:lumMod val="75000"/>
            </a:schemeClr>
          </a:solidFill>
          <a:ln>
            <a:solidFill>
              <a:schemeClr val="tx2">
                <a:lumMod val="75000"/>
              </a:schemeClr>
            </a:solidFill>
          </a:ln>
        </p:spPr>
        <p:txBody>
          <a:bodyPr wrap="square" rtlCol="0">
            <a:spAutoFit/>
          </a:bodyPr>
          <a:lstStyle/>
          <a:p>
            <a:pPr algn="ctr"/>
            <a:r>
              <a:rPr lang="en-US" sz="5400" dirty="0">
                <a:solidFill>
                  <a:srgbClr val="C00000"/>
                </a:solidFill>
                <a:latin typeface="Times New Roman" pitchFamily="18" charset="0"/>
                <a:cs typeface="Times New Roman" pitchFamily="18" charset="0"/>
              </a:rPr>
              <a:t>BOLT</a:t>
            </a:r>
          </a:p>
        </p:txBody>
      </p:sp>
      <p:pic>
        <p:nvPicPr>
          <p:cNvPr id="2" name="Picture 4" descr="https://files.readme.io/a2097ce-1.jpg">
            <a:extLst>
              <a:ext uri="{FF2B5EF4-FFF2-40B4-BE49-F238E27FC236}">
                <a16:creationId xmlns:a16="http://schemas.microsoft.com/office/drawing/2014/main" xmlns="" id="{145B892A-C2DC-474F-A32C-6390FAC217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08865">
            <a:off x="486691" y="2594460"/>
            <a:ext cx="3427002" cy="32401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https://files.readme.io/f955d19-2.jpg">
            <a:extLst>
              <a:ext uri="{FF2B5EF4-FFF2-40B4-BE49-F238E27FC236}">
                <a16:creationId xmlns:a16="http://schemas.microsoft.com/office/drawing/2014/main" xmlns="" id="{3D7317C8-FA09-4200-868C-3279BFCE50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64573">
            <a:off x="4736059" y="1701077"/>
            <a:ext cx="3578992" cy="322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74746"/>
      </p:ext>
    </p:extLst>
  </p:cSld>
  <p:clrMapOvr>
    <a:masterClrMapping/>
  </p:clrMapOvr>
  <p:transition spd="slow" advClick="0"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455" fill="hold">
                                          <p:stCondLst>
                                            <p:cond delay="0"/>
                                          </p:stCondLst>
                                        </p:cTn>
                                        <p:tgtEl>
                                          <p:spTgt spid="4"/>
                                        </p:tgtEl>
                                        <p:attrNameLst>
                                          <p:attrName>style.rotation</p:attrName>
                                        </p:attrNameLst>
                                      </p:cBhvr>
                                      <p:to>
                                        <p:strVal val="-45.0"/>
                                      </p:to>
                                    </p:set>
                                    <p:anim calcmode="lin" valueType="num">
                                      <p:cBhvr>
                                        <p:cTn id="8"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827AD5C-4B21-4C0E-A6C5-C57905FACBC4}"/>
              </a:ext>
            </a:extLst>
          </p:cNvPr>
          <p:cNvSpPr txBox="1"/>
          <p:nvPr/>
        </p:nvSpPr>
        <p:spPr>
          <a:xfrm>
            <a:off x="683568" y="476672"/>
            <a:ext cx="3096344" cy="461665"/>
          </a:xfrm>
          <a:prstGeom prst="rect">
            <a:avLst/>
          </a:prstGeom>
          <a:noFill/>
        </p:spPr>
        <p:txBody>
          <a:bodyPr wrap="square" rtlCol="0">
            <a:spAutoFit/>
          </a:bodyPr>
          <a:lstStyle/>
          <a:p>
            <a:r>
              <a:rPr lang="en-IN" sz="2400" b="1" dirty="0">
                <a:solidFill>
                  <a:schemeClr val="accent6">
                    <a:lumMod val="50000"/>
                  </a:schemeClr>
                </a:solidFill>
                <a:highlight>
                  <a:srgbClr val="C0C0C0"/>
                </a:highlight>
                <a:latin typeface="Times New Roman" panose="02020603050405020304" pitchFamily="18" charset="0"/>
                <a:cs typeface="Times New Roman" panose="02020603050405020304" pitchFamily="18" charset="0"/>
              </a:rPr>
              <a:t>Applications of Bolt :</a:t>
            </a:r>
          </a:p>
        </p:txBody>
      </p:sp>
      <p:sp>
        <p:nvSpPr>
          <p:cNvPr id="4" name="TextBox 3">
            <a:extLst>
              <a:ext uri="{FF2B5EF4-FFF2-40B4-BE49-F238E27FC236}">
                <a16:creationId xmlns:a16="http://schemas.microsoft.com/office/drawing/2014/main" xmlns="" id="{5D123F17-7E55-4805-A1E2-477614337AEC}"/>
              </a:ext>
            </a:extLst>
          </p:cNvPr>
          <p:cNvSpPr txBox="1"/>
          <p:nvPr/>
        </p:nvSpPr>
        <p:spPr>
          <a:xfrm>
            <a:off x="827584" y="1196752"/>
            <a:ext cx="7200800"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1.Controlling the electrical appliances through the cloud platform.</a:t>
            </a:r>
          </a:p>
          <a:p>
            <a:r>
              <a:rPr lang="en-IN" sz="2000" dirty="0">
                <a:latin typeface="Times New Roman" panose="02020603050405020304" pitchFamily="18" charset="0"/>
                <a:cs typeface="Times New Roman" panose="02020603050405020304" pitchFamily="18" charset="0"/>
              </a:rPr>
              <a:t>2.Controlling the LED through google assistant.</a:t>
            </a:r>
          </a:p>
          <a:p>
            <a:r>
              <a:rPr lang="en-IN" sz="2000" dirty="0">
                <a:latin typeface="Times New Roman" panose="02020603050405020304" pitchFamily="18" charset="0"/>
                <a:cs typeface="Times New Roman" panose="02020603050405020304" pitchFamily="18" charset="0"/>
              </a:rPr>
              <a:t>3.And using Proximity sensor.</a:t>
            </a:r>
          </a:p>
        </p:txBody>
      </p:sp>
      <p:sp>
        <p:nvSpPr>
          <p:cNvPr id="5" name="TextBox 4">
            <a:extLst>
              <a:ext uri="{FF2B5EF4-FFF2-40B4-BE49-F238E27FC236}">
                <a16:creationId xmlns:a16="http://schemas.microsoft.com/office/drawing/2014/main" xmlns="" id="{E76D8DC2-9F25-49B5-8147-1CCA272704AD}"/>
              </a:ext>
            </a:extLst>
          </p:cNvPr>
          <p:cNvSpPr txBox="1"/>
          <p:nvPr/>
        </p:nvSpPr>
        <p:spPr>
          <a:xfrm>
            <a:off x="827584" y="2491790"/>
            <a:ext cx="734481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1.We have used the java script to control the electrical appliances i.e. light , fan and we have created the web page which is very simple and easy for the users who are using it. And also we can  control it by using our smart phone.</a:t>
            </a:r>
          </a:p>
        </p:txBody>
      </p:sp>
      <p:sp>
        <p:nvSpPr>
          <p:cNvPr id="6" name="TextBox 5">
            <a:extLst>
              <a:ext uri="{FF2B5EF4-FFF2-40B4-BE49-F238E27FC236}">
                <a16:creationId xmlns:a16="http://schemas.microsoft.com/office/drawing/2014/main" xmlns="" id="{1240DBE7-7FBF-4E20-89D2-7B3B495E594E}"/>
              </a:ext>
            </a:extLst>
          </p:cNvPr>
          <p:cNvSpPr txBox="1"/>
          <p:nvPr/>
        </p:nvSpPr>
        <p:spPr>
          <a:xfrm>
            <a:off x="827584" y="4437112"/>
            <a:ext cx="482453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2.Using the website ifttt.com we have created two triggers using google assistant those are “turn on led” and “turn off led”. So that by giving these commands to google assistant it will turn on and turn of the lights respectively.</a:t>
            </a:r>
          </a:p>
        </p:txBody>
      </p:sp>
      <p:pic>
        <p:nvPicPr>
          <p:cNvPr id="7" name="Picture 2" descr="https://hackster.imgix.net/uploads/attachments/761462/screen_shot_2019-02-15_at_10_22_50_am_BJ5kvmsOAu.png?auto=compress%2Cformat&amp;w=740&amp;h=555&amp;fit=max">
            <a:extLst>
              <a:ext uri="{FF2B5EF4-FFF2-40B4-BE49-F238E27FC236}">
                <a16:creationId xmlns:a16="http://schemas.microsoft.com/office/drawing/2014/main" xmlns="" id="{5BD22554-5227-40F8-80E6-BD80162AC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445" t="41086" r="36347" b="8991"/>
          <a:stretch/>
        </p:blipFill>
        <p:spPr bwMode="auto">
          <a:xfrm>
            <a:off x="6084168" y="4437112"/>
            <a:ext cx="208823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888798"/>
      </p:ext>
    </p:extLst>
  </p:cSld>
  <p:clrMapOvr>
    <a:masterClrMapping/>
  </p:clrMapOvr>
  <mc:AlternateContent xmlns:mc="http://schemas.openxmlformats.org/markup-compatibility/2006" xmlns:p14="http://schemas.microsoft.com/office/powerpoint/2010/main">
    <mc:Choice Requires="p14">
      <p:transition spd="slow" p14:dur="800" advTm="5000">
        <p:circle/>
      </p:transition>
    </mc:Choice>
    <mc:Fallback xmlns="">
      <p:transition spd="slow" advTm="5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108BF4C-7075-4F92-9424-316CD000D365}"/>
              </a:ext>
            </a:extLst>
          </p:cNvPr>
          <p:cNvSpPr txBox="1"/>
          <p:nvPr/>
        </p:nvSpPr>
        <p:spPr>
          <a:xfrm>
            <a:off x="773578" y="836712"/>
            <a:ext cx="7596844" cy="1323439"/>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txBody>
          <a:bodyPr wrap="square" rtlCol="0">
            <a:spAutoFit/>
          </a:bodyPr>
          <a:lstStyle/>
          <a:p>
            <a:r>
              <a:rPr lang="en-IN" sz="2000" dirty="0">
                <a:latin typeface="Times New Roman" panose="02020603050405020304" pitchFamily="18" charset="0"/>
                <a:cs typeface="Times New Roman" panose="02020603050405020304" pitchFamily="18" charset="0"/>
              </a:rPr>
              <a:t>3. And also we have included a little usage of Proximity sensor i.e. this sensor senses the movements of a person and hence the lights gets turned on . This sensor can be implemented in our homes near the door so that it plays a major role in saving electricity. 	</a:t>
            </a:r>
          </a:p>
        </p:txBody>
      </p:sp>
      <p:pic>
        <p:nvPicPr>
          <p:cNvPr id="1028" name="Picture 4" descr="KTC CONS Labs 2 Pcs Infrared (IR) Proximity/Obstacle Detecting Sensor Module (2 Pieces)">
            <a:extLst>
              <a:ext uri="{FF2B5EF4-FFF2-40B4-BE49-F238E27FC236}">
                <a16:creationId xmlns:a16="http://schemas.microsoft.com/office/drawing/2014/main" xmlns="" id="{7E8E4B31-EDD7-4150-8782-E60889DE7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996952"/>
            <a:ext cx="252028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20139"/>
      </p:ext>
    </p:extLst>
  </p:cSld>
  <p:clrMapOvr>
    <a:masterClrMapping/>
  </p:clrMapOvr>
  <p:transition spd="slow"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2400000" scaled="0"/>
        </a:gradFill>
        <a:effectLst/>
      </p:bgPr>
    </p:bg>
    <p:spTree>
      <p:nvGrpSpPr>
        <p:cNvPr id="1" name=""/>
        <p:cNvGrpSpPr/>
        <p:nvPr/>
      </p:nvGrpSpPr>
      <p:grpSpPr>
        <a:xfrm>
          <a:off x="0" y="0"/>
          <a:ext cx="0" cy="0"/>
          <a:chOff x="0" y="0"/>
          <a:chExt cx="0" cy="0"/>
        </a:xfrm>
      </p:grpSpPr>
      <p:sp>
        <p:nvSpPr>
          <p:cNvPr id="11" name="Rectangle 10"/>
          <p:cNvSpPr/>
          <p:nvPr/>
        </p:nvSpPr>
        <p:spPr>
          <a:xfrm>
            <a:off x="525661" y="332656"/>
            <a:ext cx="7632848" cy="6740307"/>
          </a:xfrm>
          <a:prstGeom prst="rect">
            <a:avLst/>
          </a:prstGeom>
        </p:spPr>
        <p:txBody>
          <a:bodyPr wrap="square">
            <a:spAutoFit/>
          </a:bodyPr>
          <a:lstStyle/>
          <a:p>
            <a:r>
              <a:rPr lang="en-US" sz="3200" b="1" dirty="0">
                <a:solidFill>
                  <a:srgbClr val="000099"/>
                </a:solidFill>
                <a:latin typeface="Times New Roman" pitchFamily="18" charset="0"/>
                <a:cs typeface="Times New Roman" pitchFamily="18" charset="0"/>
              </a:rPr>
              <a:t>Controlling  devices :</a:t>
            </a:r>
          </a:p>
          <a:p>
            <a:endParaRPr lang="en-US" b="1" dirty="0">
              <a:solidFill>
                <a:schemeClr val="accent2"/>
              </a:solidFill>
              <a:latin typeface="Times New Roman" pitchFamily="18" charset="0"/>
              <a:cs typeface="Times New Roman" pitchFamily="18" charset="0"/>
            </a:endParaRPr>
          </a:p>
          <a:p>
            <a:r>
              <a:rPr lang="en-US" sz="2000" b="1" dirty="0">
                <a:solidFill>
                  <a:schemeClr val="accent2"/>
                </a:solidFill>
                <a:latin typeface="Times New Roman" pitchFamily="18" charset="0"/>
                <a:cs typeface="Times New Roman" pitchFamily="18" charset="0"/>
              </a:rPr>
              <a:t>You can control your devices by just writing few lines of code </a:t>
            </a:r>
            <a:r>
              <a:rPr lang="en-US" sz="2000" b="1" dirty="0">
                <a:solidFill>
                  <a:srgbClr val="0070C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dual =</a:t>
            </a:r>
            <a:r>
              <a:rPr lang="en-US" dirty="0" err="1">
                <a:latin typeface="Times New Roman" pitchFamily="18" charset="0"/>
                <a:cs typeface="Times New Roman" pitchFamily="18" charset="0"/>
              </a:rPr>
              <a:t>dualButton</a:t>
            </a:r>
            <a:r>
              <a:rPr lang="en-US" dirty="0">
                <a:latin typeface="Times New Roman" pitchFamily="18" charset="0"/>
                <a:cs typeface="Times New Roman" pitchFamily="18" charset="0"/>
              </a:rPr>
              <a:t>("left");</a:t>
            </a:r>
          </a:p>
          <a:p>
            <a:r>
              <a:rPr lang="en-US" dirty="0" err="1">
                <a:latin typeface="Times New Roman" pitchFamily="18" charset="0"/>
                <a:cs typeface="Times New Roman" pitchFamily="18" charset="0"/>
              </a:rPr>
              <a:t>dual.first_button</a:t>
            </a:r>
            <a:r>
              <a:rPr lang="en-US" dirty="0">
                <a:latin typeface="Times New Roman" pitchFamily="18" charset="0"/>
                <a:cs typeface="Times New Roman" pitchFamily="18" charset="0"/>
              </a:rPr>
              <a:t>({name:“BULB1 OFF", action:"</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pin:“1", </a:t>
            </a:r>
            <a:r>
              <a:rPr lang="en-US" dirty="0" err="1">
                <a:latin typeface="Times New Roman" pitchFamily="18" charset="0"/>
                <a:cs typeface="Times New Roman" pitchFamily="18" charset="0"/>
              </a:rPr>
              <a:t>value:"LOW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bgcolor</a:t>
            </a:r>
            <a:r>
              <a:rPr lang="en-US" dirty="0">
                <a:latin typeface="Times New Roman" pitchFamily="18" charset="0"/>
                <a:cs typeface="Times New Roman" pitchFamily="18" charset="0"/>
              </a:rPr>
              <a:t>:"blue",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shape:"rectangle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text_color:"white</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dual.second_button</a:t>
            </a:r>
            <a:r>
              <a:rPr lang="en-US" dirty="0">
                <a:latin typeface="Times New Roman" pitchFamily="18" charset="0"/>
                <a:cs typeface="Times New Roman" pitchFamily="18" charset="0"/>
              </a:rPr>
              <a:t>({name:“BULB2 ON", action:"</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pin:“1", </a:t>
            </a:r>
            <a:r>
              <a:rPr lang="en-US" dirty="0" err="1">
                <a:latin typeface="Times New Roman" pitchFamily="18" charset="0"/>
                <a:cs typeface="Times New Roman" pitchFamily="18" charset="0"/>
              </a:rPr>
              <a:t>value:"HIGH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bgcolor</a:t>
            </a:r>
            <a:r>
              <a:rPr lang="en-US" dirty="0">
                <a:latin typeface="Times New Roman" pitchFamily="18" charset="0"/>
                <a:cs typeface="Times New Roman" pitchFamily="18" charset="0"/>
              </a:rPr>
              <a:t>:"black",</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shape:"rectangle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text_color:"white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dual2 =</a:t>
            </a:r>
            <a:r>
              <a:rPr lang="en-US" dirty="0" err="1">
                <a:latin typeface="Times New Roman" pitchFamily="18" charset="0"/>
                <a:cs typeface="Times New Roman" pitchFamily="18" charset="0"/>
              </a:rPr>
              <a:t>dualButton</a:t>
            </a:r>
            <a:r>
              <a:rPr lang="en-US" dirty="0">
                <a:latin typeface="Times New Roman" pitchFamily="18" charset="0"/>
                <a:cs typeface="Times New Roman" pitchFamily="18" charset="0"/>
              </a:rPr>
              <a:t>("right");</a:t>
            </a:r>
          </a:p>
          <a:p>
            <a:r>
              <a:rPr lang="en-US" dirty="0">
                <a:latin typeface="Times New Roman" pitchFamily="18" charset="0"/>
                <a:cs typeface="Times New Roman" pitchFamily="18" charset="0"/>
              </a:rPr>
              <a:t>dual2.first_button({name:“BULB2 OFF", action:“</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pin:“2", </a:t>
            </a:r>
            <a:r>
              <a:rPr lang="en-US" dirty="0" err="1">
                <a:latin typeface="Times New Roman" pitchFamily="18" charset="0"/>
                <a:cs typeface="Times New Roman" pitchFamily="18" charset="0"/>
              </a:rPr>
              <a:t>value:“LOW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bgcolor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Ornage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shape:"circle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text_color:"black</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dual2.second_button({name:“BULB2 ON", action:“</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pin:“2", </a:t>
            </a:r>
            <a:r>
              <a:rPr lang="en-US" dirty="0" err="1">
                <a:latin typeface="Times New Roman" pitchFamily="18" charset="0"/>
                <a:cs typeface="Times New Roman" pitchFamily="18" charset="0"/>
              </a:rPr>
              <a:t>value:“HIGH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bgcolor</a:t>
            </a:r>
            <a:r>
              <a:rPr lang="en-US" dirty="0">
                <a:latin typeface="Times New Roman" pitchFamily="18" charset="0"/>
                <a:cs typeface="Times New Roman" pitchFamily="18" charset="0"/>
              </a:rPr>
              <a:t>:“PURPLE",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shape:"circle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text_color:"White</a:t>
            </a:r>
            <a:r>
              <a:rPr lang="en-US" dirty="0">
                <a:latin typeface="Times New Roman" pitchFamily="18" charset="0"/>
                <a:cs typeface="Times New Roman" pitchFamily="18" charset="0"/>
              </a:rPr>
              <a:t>"})</a:t>
            </a:r>
          </a:p>
          <a:p>
            <a:endParaRPr lang="en-US"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974457448"/>
      </p:ext>
    </p:extLst>
  </p:cSld>
  <p:clrMapOvr>
    <a:masterClrMapping/>
  </p:clrMapOvr>
  <mc:AlternateContent xmlns:mc="http://schemas.openxmlformats.org/markup-compatibility/2006" xmlns:p14="http://schemas.microsoft.com/office/powerpoint/2010/main">
    <mc:Choice Requires="p14">
      <p:transition spd="slow" p14:dur="2000" advTm="5000">
        <p14:prism isContent="1"/>
      </p:transition>
    </mc:Choice>
    <mc:Fallback xmlns="">
      <p:transition spd="slow"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1"/>
          <a:tileRect/>
        </a:gradFill>
        <a:effectLst/>
      </p:bgPr>
    </p:bg>
    <p:spTree>
      <p:nvGrpSpPr>
        <p:cNvPr id="1" name=""/>
        <p:cNvGrpSpPr/>
        <p:nvPr/>
      </p:nvGrpSpPr>
      <p:grpSpPr>
        <a:xfrm>
          <a:off x="0" y="0"/>
          <a:ext cx="0" cy="0"/>
          <a:chOff x="0" y="0"/>
          <a:chExt cx="0" cy="0"/>
        </a:xfrm>
      </p:grpSpPr>
      <p:sp>
        <p:nvSpPr>
          <p:cNvPr id="3" name="AutoShape 2" descr="blob:https://web.whatsapp.com/06f2a521-948b-48ae-a3e1-6c6c6f58b53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web.whatsapp.com/06f2a521-948b-48ae-a3e1-6c6c6f58b53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268760"/>
            <a:ext cx="3528392" cy="5112568"/>
          </a:xfrm>
          <a:prstGeom prst="rect">
            <a:avLst/>
          </a:prstGeom>
        </p:spPr>
      </p:pic>
      <p:sp>
        <p:nvSpPr>
          <p:cNvPr id="6" name="TextBox 5"/>
          <p:cNvSpPr txBox="1"/>
          <p:nvPr/>
        </p:nvSpPr>
        <p:spPr>
          <a:xfrm>
            <a:off x="612775" y="445396"/>
            <a:ext cx="2879105" cy="461665"/>
          </a:xfrm>
          <a:prstGeom prst="rect">
            <a:avLst/>
          </a:prstGeom>
          <a:solidFill>
            <a:srgbClr val="92D050"/>
          </a:solidFill>
          <a:ln>
            <a:solidFill>
              <a:schemeClr val="tx1"/>
            </a:solidFill>
          </a:ln>
        </p:spPr>
        <p:txBody>
          <a:bodyPr wrap="square" rtlCol="0">
            <a:spAutoFit/>
          </a:bodyPr>
          <a:lstStyle/>
          <a:p>
            <a:r>
              <a:rPr lang="en-US" sz="2400" b="1" u="sng" dirty="0">
                <a:solidFill>
                  <a:srgbClr val="002060"/>
                </a:solidFill>
                <a:latin typeface="Times New Roman" pitchFamily="18" charset="0"/>
                <a:cs typeface="Times New Roman" pitchFamily="18" charset="0"/>
              </a:rPr>
              <a:t>Controlling device :</a:t>
            </a:r>
            <a:endParaRPr lang="en-US" sz="2400" u="sng"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686643774"/>
      </p:ext>
    </p:extLst>
  </p:cSld>
  <p:clrMapOvr>
    <a:masterClrMapping/>
  </p:clrMapOvr>
  <mc:AlternateContent xmlns:mc="http://schemas.openxmlformats.org/markup-compatibility/2006" xmlns:p14="http://schemas.microsoft.com/office/powerpoint/2010/main">
    <mc:Choice Requires="p14">
      <p:transition spd="slow" p14:dur="1600" advTm="5000">
        <p14:gallery dir="l"/>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0000">
              <a:schemeClr val="accent2">
                <a:lumMod val="60000"/>
                <a:lumOff val="40000"/>
              </a:schemeClr>
            </a:gs>
            <a:gs pos="100000">
              <a:schemeClr val="accent2">
                <a:lumMod val="60000"/>
                <a:lumOff val="40000"/>
              </a:schemeClr>
            </a:gs>
          </a:gsLst>
          <a:lin ang="2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8092" y="4495852"/>
            <a:ext cx="2921852" cy="1666986"/>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0772" y="1081187"/>
            <a:ext cx="2939172" cy="20938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52" y="1073832"/>
            <a:ext cx="3024336" cy="210121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4365104"/>
            <a:ext cx="3024336" cy="1797734"/>
          </a:xfrm>
          <a:prstGeom prst="rect">
            <a:avLst/>
          </a:prstGeom>
        </p:spPr>
      </p:pic>
      <p:sp>
        <p:nvSpPr>
          <p:cNvPr id="6" name="Down Arrow 5"/>
          <p:cNvSpPr/>
          <p:nvPr/>
        </p:nvSpPr>
        <p:spPr>
          <a:xfrm>
            <a:off x="1978458" y="3392256"/>
            <a:ext cx="178279" cy="845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867436" y="3453656"/>
            <a:ext cx="205844" cy="845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7518" y="6180772"/>
            <a:ext cx="3001617" cy="369332"/>
          </a:xfrm>
          <a:prstGeom prst="rect">
            <a:avLst/>
          </a:prstGeom>
          <a:noFill/>
        </p:spPr>
        <p:txBody>
          <a:bodyPr wrap="square" rtlCol="0">
            <a:spAutoFit/>
          </a:bodyPr>
          <a:lstStyle/>
          <a:p>
            <a:r>
              <a:rPr lang="en-US" b="1" u="sng" dirty="0">
                <a:latin typeface="Times New Roman" pitchFamily="18" charset="0"/>
                <a:cs typeface="Times New Roman" pitchFamily="18" charset="0"/>
              </a:rPr>
              <a:t>Using Bolt App in mobile</a:t>
            </a:r>
          </a:p>
        </p:txBody>
      </p:sp>
      <p:sp>
        <p:nvSpPr>
          <p:cNvPr id="9" name="TextBox 8"/>
          <p:cNvSpPr txBox="1"/>
          <p:nvPr/>
        </p:nvSpPr>
        <p:spPr>
          <a:xfrm>
            <a:off x="5796136" y="6193987"/>
            <a:ext cx="2643808" cy="369332"/>
          </a:xfrm>
          <a:prstGeom prst="rect">
            <a:avLst/>
          </a:prstGeom>
          <a:noFill/>
        </p:spPr>
        <p:txBody>
          <a:bodyPr wrap="square" rtlCol="0">
            <a:spAutoFit/>
          </a:bodyPr>
          <a:lstStyle/>
          <a:p>
            <a:r>
              <a:rPr lang="en-US" b="1" u="sng" dirty="0">
                <a:latin typeface="Times New Roman" pitchFamily="18" charset="0"/>
                <a:cs typeface="Times New Roman" pitchFamily="18" charset="0"/>
              </a:rPr>
              <a:t>Using  Web Site </a:t>
            </a:r>
          </a:p>
        </p:txBody>
      </p:sp>
      <p:sp>
        <p:nvSpPr>
          <p:cNvPr id="10" name="TextBox 9"/>
          <p:cNvSpPr txBox="1"/>
          <p:nvPr/>
        </p:nvSpPr>
        <p:spPr>
          <a:xfrm>
            <a:off x="3131840" y="260648"/>
            <a:ext cx="2880320" cy="584775"/>
          </a:xfrm>
          <a:prstGeom prst="rect">
            <a:avLst/>
          </a:prstGeom>
          <a:solidFill>
            <a:schemeClr val="accent3">
              <a:lumMod val="60000"/>
              <a:lumOff val="40000"/>
            </a:schemeClr>
          </a:solidFill>
          <a:ln>
            <a:solidFill>
              <a:schemeClr val="tx1"/>
            </a:solidFill>
            <a:prstDash val="solid"/>
          </a:ln>
        </p:spPr>
        <p:txBody>
          <a:bodyPr wrap="square" rtlCol="0">
            <a:spAutoFit/>
          </a:bodyPr>
          <a:lstStyle/>
          <a:p>
            <a:pPr algn="ctr"/>
            <a:r>
              <a:rPr lang="en-US" sz="3200" b="1" dirty="0">
                <a:solidFill>
                  <a:schemeClr val="accent4">
                    <a:lumMod val="50000"/>
                  </a:schemeClr>
                </a:solidFill>
                <a:latin typeface="Times New Roman" pitchFamily="18" charset="0"/>
                <a:cs typeface="Times New Roman" pitchFamily="18" charset="0"/>
              </a:rPr>
              <a:t>RESULT</a:t>
            </a:r>
          </a:p>
        </p:txBody>
      </p:sp>
    </p:spTree>
    <p:extLst>
      <p:ext uri="{BB962C8B-B14F-4D97-AF65-F5344CB8AC3E}">
        <p14:creationId xmlns:p14="http://schemas.microsoft.com/office/powerpoint/2010/main" val="1047761665"/>
      </p:ext>
    </p:extLst>
  </p:cSld>
  <p:clrMapOvr>
    <a:masterClrMapping/>
  </p:clrMapOvr>
  <mc:AlternateContent xmlns:mc="http://schemas.openxmlformats.org/markup-compatibility/2006" xmlns:p14="http://schemas.microsoft.com/office/powerpoint/2010/main">
    <mc:Choice Requires="p14">
      <p:transition spd="slow" p14:dur="1600" advTm="5000">
        <p14:prism isContent="1" isInverted="1"/>
      </p:transition>
    </mc:Choice>
    <mc:Fallback xmlns="">
      <p:transition spd="slow"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2915816" y="488418"/>
            <a:ext cx="3240360" cy="830997"/>
          </a:xfrm>
          <a:prstGeom prst="rect">
            <a:avLst/>
          </a:prstGeom>
          <a:noFill/>
        </p:spPr>
        <p:txBody>
          <a:bodyPr wrap="square" rtlCol="0">
            <a:spAutoFit/>
          </a:bodyPr>
          <a:lstStyle/>
          <a:p>
            <a:pPr algn="ctr"/>
            <a:r>
              <a:rPr lang="en-US" sz="2400" b="1" u="sng" dirty="0">
                <a:solidFill>
                  <a:srgbClr val="1F0848"/>
                </a:solidFill>
                <a:latin typeface="Times New Roman" panose="02020603050405020304" pitchFamily="18" charset="0"/>
                <a:cs typeface="Times New Roman" panose="02020603050405020304" pitchFamily="18" charset="0"/>
              </a:rPr>
              <a:t>CONCLUSION</a:t>
            </a:r>
            <a:endParaRPr lang="en-IN" sz="2400" b="1" u="sng" dirty="0">
              <a:solidFill>
                <a:srgbClr val="1F0848"/>
              </a:solidFill>
              <a:latin typeface="Times New Roman" panose="02020603050405020304" pitchFamily="18" charset="0"/>
              <a:cs typeface="Times New Roman" panose="02020603050405020304" pitchFamily="18" charset="0"/>
            </a:endParaRPr>
          </a:p>
          <a:p>
            <a:pPr algn="ctr"/>
            <a:endParaRPr lang="en-US" sz="2400" dirty="0">
              <a:solidFill>
                <a:srgbClr val="1F0848"/>
              </a:solidFill>
            </a:endParaRPr>
          </a:p>
        </p:txBody>
      </p:sp>
      <p:sp>
        <p:nvSpPr>
          <p:cNvPr id="3" name="TextBox 2"/>
          <p:cNvSpPr txBox="1"/>
          <p:nvPr/>
        </p:nvSpPr>
        <p:spPr>
          <a:xfrm>
            <a:off x="611560" y="1450092"/>
            <a:ext cx="8064896" cy="5355312"/>
          </a:xfrm>
          <a:prstGeom prst="rect">
            <a:avLst/>
          </a:prstGeom>
          <a:noFill/>
        </p:spPr>
        <p:txBody>
          <a:bodyPr wrap="square" rtlCol="0">
            <a:spAutoFit/>
          </a:bodyPr>
          <a:lstStyle/>
          <a:p>
            <a:pPr algn="just"/>
            <a:r>
              <a:rPr lang="en-US" b="1" dirty="0">
                <a:latin typeface="Times New Roman" pitchFamily="18" charset="0"/>
                <a:cs typeface="Times New Roman" pitchFamily="18" charset="0"/>
              </a:rPr>
              <a:t>Through this project we have concluded that we can control electrical appliances which are used in our home like fan, light, AC, remote etc. through Bolt interface.</a:t>
            </a:r>
          </a:p>
          <a:p>
            <a:pPr algn="just"/>
            <a:r>
              <a:rPr lang="en-US" b="1" dirty="0">
                <a:latin typeface="Times New Roman" pitchFamily="18" charset="0"/>
                <a:cs typeface="Times New Roman" pitchFamily="18" charset="0"/>
              </a:rPr>
              <a:t>There are so many ways to control this appliances. We have chosen three among them :</a:t>
            </a:r>
          </a:p>
          <a:p>
            <a:pPr algn="just"/>
            <a:endParaRPr lang="en-US" b="1" dirty="0">
              <a:latin typeface="Times New Roman" pitchFamily="18" charset="0"/>
              <a:cs typeface="Times New Roman" pitchFamily="18" charset="0"/>
            </a:endParaRPr>
          </a:p>
          <a:p>
            <a:pPr marL="342900" indent="-342900">
              <a:buAutoNum type="arabicParenR"/>
            </a:pPr>
            <a:r>
              <a:rPr lang="en-US" b="1" dirty="0">
                <a:latin typeface="Times New Roman" pitchFamily="18" charset="0"/>
                <a:cs typeface="Times New Roman" pitchFamily="18" charset="0"/>
              </a:rPr>
              <a:t>Through the link(</a:t>
            </a:r>
            <a:r>
              <a:rPr lang="en-US" b="1" dirty="0">
                <a:latin typeface="Times New Roman" pitchFamily="18" charset="0"/>
                <a:cs typeface="Times New Roman" pitchFamily="18" charset="0"/>
                <a:hlinkClick r:id="rId2"/>
              </a:rPr>
              <a:t>https://cloud.boltiot.com/remote/01ee6c14-e676-4e12-bb99-bc6226030791/digitalWrite?pin=0&amp;state=HIGH&amp;deviceName=BOLT6096976</a:t>
            </a:r>
            <a:r>
              <a:rPr lang="en-US" b="1" dirty="0">
                <a:latin typeface="Times New Roman" pitchFamily="18" charset="0"/>
                <a:cs typeface="Times New Roman" pitchFamily="18" charset="0"/>
              </a:rPr>
              <a:t>); i.e., Home Automation Using Bolt </a:t>
            </a:r>
            <a:r>
              <a:rPr lang="en-US" b="1" dirty="0" err="1">
                <a:latin typeface="Times New Roman" pitchFamily="18" charset="0"/>
                <a:cs typeface="Times New Roman" pitchFamily="18" charset="0"/>
              </a:rPr>
              <a:t>Iot</a:t>
            </a:r>
            <a:r>
              <a:rPr lang="en-US" b="1" dirty="0">
                <a:latin typeface="Times New Roman" pitchFamily="18" charset="0"/>
                <a:cs typeface="Times New Roman" pitchFamily="18" charset="0"/>
              </a:rPr>
              <a:t>.</a:t>
            </a:r>
          </a:p>
          <a:p>
            <a:pPr marL="342900" indent="-342900">
              <a:buAutoNum type="arabicParenR"/>
            </a:pPr>
            <a:endParaRPr lang="en-US" b="1" dirty="0">
              <a:latin typeface="Times New Roman" pitchFamily="18" charset="0"/>
              <a:cs typeface="Times New Roman" pitchFamily="18" charset="0"/>
            </a:endParaRPr>
          </a:p>
          <a:p>
            <a:pPr marL="342900" indent="-342900">
              <a:buAutoNum type="arabicParenR"/>
            </a:pPr>
            <a:r>
              <a:rPr lang="en-US" b="1" dirty="0">
                <a:latin typeface="Times New Roman" pitchFamily="18" charset="0"/>
                <a:cs typeface="Times New Roman" pitchFamily="18" charset="0"/>
              </a:rPr>
              <a:t>Through Google assistant.</a:t>
            </a:r>
          </a:p>
          <a:p>
            <a:pPr marL="342900" indent="-342900">
              <a:buAutoNum type="arabicParenR"/>
            </a:pPr>
            <a:endParaRPr lang="en-US" b="1" dirty="0">
              <a:latin typeface="Times New Roman" pitchFamily="18" charset="0"/>
              <a:cs typeface="Times New Roman" pitchFamily="18" charset="0"/>
            </a:endParaRPr>
          </a:p>
          <a:p>
            <a:pPr marL="342900" indent="-342900">
              <a:buAutoNum type="arabicParenR"/>
            </a:pPr>
            <a:r>
              <a:rPr lang="en-US" b="1" dirty="0">
                <a:latin typeface="Times New Roman" pitchFamily="18" charset="0"/>
                <a:cs typeface="Times New Roman" pitchFamily="18" charset="0"/>
              </a:rPr>
              <a:t>Proximity sensor.</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At last we have concluded that in place of </a:t>
            </a:r>
            <a:r>
              <a:rPr lang="en-US" b="1" dirty="0" err="1">
                <a:latin typeface="Times New Roman" pitchFamily="18" charset="0"/>
                <a:cs typeface="Times New Roman" pitchFamily="18" charset="0"/>
              </a:rPr>
              <a:t>aurdino</a:t>
            </a:r>
            <a:r>
              <a:rPr lang="en-US" b="1" dirty="0">
                <a:latin typeface="Times New Roman" pitchFamily="18" charset="0"/>
                <a:cs typeface="Times New Roman" pitchFamily="18" charset="0"/>
              </a:rPr>
              <a:t> we can use Bolt </a:t>
            </a:r>
            <a:r>
              <a:rPr lang="en-US" b="1" dirty="0" err="1">
                <a:latin typeface="Times New Roman" pitchFamily="18" charset="0"/>
                <a:cs typeface="Times New Roman" pitchFamily="18" charset="0"/>
              </a:rPr>
              <a:t>Iot</a:t>
            </a:r>
            <a:r>
              <a:rPr lang="en-US" b="1" dirty="0">
                <a:latin typeface="Times New Roman" pitchFamily="18" charset="0"/>
                <a:cs typeface="Times New Roman" pitchFamily="18" charset="0"/>
              </a:rPr>
              <a:t> Platform which is available at low cost and also has better applications equal to </a:t>
            </a:r>
            <a:r>
              <a:rPr lang="en-US" b="1" dirty="0" err="1">
                <a:latin typeface="Times New Roman" pitchFamily="18" charset="0"/>
                <a:cs typeface="Times New Roman" pitchFamily="18" charset="0"/>
              </a:rPr>
              <a:t>aurdino</a:t>
            </a:r>
            <a:r>
              <a:rPr lang="en-US" b="1" dirty="0">
                <a:latin typeface="Times New Roman" pitchFamily="18" charset="0"/>
                <a:cs typeface="Times New Roman" pitchFamily="18" charset="0"/>
              </a:rPr>
              <a:t> and raspberry pi. It also have the on-board storage capacity with SD card support. One of the best feature of Bolt is its cloud.  </a:t>
            </a:r>
          </a:p>
          <a:p>
            <a:endParaRPr lang="en-US" b="1" dirty="0"/>
          </a:p>
        </p:txBody>
      </p:sp>
    </p:spTree>
    <p:extLst>
      <p:ext uri="{BB962C8B-B14F-4D97-AF65-F5344CB8AC3E}">
        <p14:creationId xmlns:p14="http://schemas.microsoft.com/office/powerpoint/2010/main" val="2652395858"/>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647</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HOME  AUTOMATION  USING  BOLT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45</cp:revision>
  <dcterms:created xsi:type="dcterms:W3CDTF">2019-07-23T15:29:49Z</dcterms:created>
  <dcterms:modified xsi:type="dcterms:W3CDTF">2019-07-25T09:00:59Z</dcterms:modified>
</cp:coreProperties>
</file>