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60" r:id="rId3"/>
    <p:sldId id="261" r:id="rId4"/>
    <p:sldId id="258" r:id="rId5"/>
    <p:sldId id="262" r:id="rId6"/>
    <p:sldId id="263" r:id="rId7"/>
    <p:sldId id="265" r:id="rId8"/>
    <p:sldId id="266" r:id="rId9"/>
    <p:sldId id="267" r:id="rId10"/>
    <p:sldId id="268" r:id="rId11"/>
    <p:sldId id="26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3867" autoAdjust="0"/>
  </p:normalViewPr>
  <p:slideViewPr>
    <p:cSldViewPr snapToGrid="0">
      <p:cViewPr varScale="1">
        <p:scale>
          <a:sx n="56" d="100"/>
          <a:sy n="56" d="100"/>
        </p:scale>
        <p:origin x="260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10/8/2019</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3CE72E-8844-4984-8285-18D190D7554A}" type="slidenum">
              <a:rPr lang="en-SG" smtClean="0"/>
              <a:t>3</a:t>
            </a:fld>
            <a:endParaRPr lang="en-SG"/>
          </a:p>
        </p:txBody>
      </p:sp>
    </p:spTree>
    <p:extLst>
      <p:ext uri="{BB962C8B-B14F-4D97-AF65-F5344CB8AC3E}">
        <p14:creationId xmlns:p14="http://schemas.microsoft.com/office/powerpoint/2010/main" val="342517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10/8/2019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10/8/2019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10/8/2019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10/8/2019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Rotation_matrix" TargetMode="External"/><Relationship Id="rId3" Type="http://schemas.openxmlformats.org/officeDocument/2006/relationships/hyperlink" Target="https://www.tutorialspoint.com/python/index.htm" TargetMode="External"/><Relationship Id="rId7" Type="http://schemas.openxmlformats.org/officeDocument/2006/relationships/hyperlink" Target="https://www.varsitytutors.com/hotmath/hotmath_help/topics/transformation-of-graphs-using-matrices-translation"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youtu.be/poY_nGzEEWM" TargetMode="External"/><Relationship Id="rId5" Type="http://schemas.openxmlformats.org/officeDocument/2006/relationships/hyperlink" Target="https://youtu.be/AqscP7rc8_M" TargetMode="External"/><Relationship Id="rId10" Type="http://schemas.openxmlformats.org/officeDocument/2006/relationships/hyperlink" Target="https://youtu.be/P8JRZ4t7EOI" TargetMode="External"/><Relationship Id="rId4" Type="http://schemas.openxmlformats.org/officeDocument/2006/relationships/hyperlink" Target="https://www.youtube.com/watch?v=F2dVDHa421k" TargetMode="External"/><Relationship Id="rId9" Type="http://schemas.openxmlformats.org/officeDocument/2006/relationships/hyperlink" Target="http://setosa.io/ev/image-kerne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11" y="136478"/>
            <a:ext cx="6858000" cy="9769522"/>
          </a:xfrm>
          <a:prstGeom prst="rect">
            <a:avLst/>
          </a:prstGeom>
        </p:spPr>
      </p:pic>
      <p:pic>
        <p:nvPicPr>
          <p:cNvPr id="5" name="Picture 4"/>
          <p:cNvPicPr>
            <a:picLocks noChangeAspect="1"/>
          </p:cNvPicPr>
          <p:nvPr/>
        </p:nvPicPr>
        <p:blipFill>
          <a:blip r:embed="rId3"/>
          <a:stretch>
            <a:fillRect/>
          </a:stretch>
        </p:blipFill>
        <p:spPr>
          <a:xfrm>
            <a:off x="2613018" y="643145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877" y="996062"/>
            <a:ext cx="2635059" cy="1369766"/>
          </a:xfrm>
          <a:prstGeom prst="rect">
            <a:avLst/>
          </a:prstGeom>
        </p:spPr>
      </p:pic>
      <p:sp>
        <p:nvSpPr>
          <p:cNvPr id="8" name="TextBox 7"/>
          <p:cNvSpPr txBox="1"/>
          <p:nvPr/>
        </p:nvSpPr>
        <p:spPr>
          <a:xfrm>
            <a:off x="678393" y="2759229"/>
            <a:ext cx="5517381" cy="646331"/>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CENTER FOR INTER-DISCIPLINARY RESEARCH</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2018-19</a:t>
            </a:r>
          </a:p>
        </p:txBody>
      </p:sp>
      <p:sp>
        <p:nvSpPr>
          <p:cNvPr id="10" name="TextBox 9"/>
          <p:cNvSpPr txBox="1"/>
          <p:nvPr/>
        </p:nvSpPr>
        <p:spPr>
          <a:xfrm>
            <a:off x="774511" y="7983541"/>
            <a:ext cx="5708171" cy="923330"/>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GOKARAJU RANGARAJU</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INSTITUTE OF ENGINEERING AND TECHNOLOGY</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AUTONOMOUS</a:t>
            </a:r>
          </a:p>
        </p:txBody>
      </p:sp>
      <p:sp>
        <p:nvSpPr>
          <p:cNvPr id="11" name="Rectangle 10"/>
          <p:cNvSpPr/>
          <p:nvPr/>
        </p:nvSpPr>
        <p:spPr>
          <a:xfrm>
            <a:off x="900752" y="3589957"/>
            <a:ext cx="5295023" cy="646331"/>
          </a:xfrm>
          <a:prstGeom prst="rect">
            <a:avLst/>
          </a:prstGeom>
          <a:noFill/>
        </p:spPr>
        <p:txBody>
          <a:bodyPr wrap="square" lIns="91440" tIns="45720" rIns="91440" bIns="45720">
            <a:spAutoFit/>
          </a:bodyPr>
          <a:lstStyle/>
          <a:p>
            <a:pPr algn="ctr"/>
            <a:r>
              <a:rPr lang="en-SG"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IMAGE EDITING LIBRARY</a:t>
            </a:r>
          </a:p>
        </p:txBody>
      </p:sp>
      <p:sp>
        <p:nvSpPr>
          <p:cNvPr id="15" name="TextBox 14"/>
          <p:cNvSpPr txBox="1"/>
          <p:nvPr/>
        </p:nvSpPr>
        <p:spPr>
          <a:xfrm>
            <a:off x="2238233" y="5281684"/>
            <a:ext cx="2397703" cy="369332"/>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   SUPERVISED BY</a:t>
            </a:r>
          </a:p>
        </p:txBody>
      </p:sp>
      <p:sp>
        <p:nvSpPr>
          <p:cNvPr id="16" name="TextBox 15"/>
          <p:cNvSpPr txBox="1"/>
          <p:nvPr/>
        </p:nvSpPr>
        <p:spPr>
          <a:xfrm>
            <a:off x="1348671" y="5651016"/>
            <a:ext cx="4290311" cy="461665"/>
          </a:xfrm>
          <a:prstGeom prst="rect">
            <a:avLst/>
          </a:prstGeom>
          <a:noFill/>
        </p:spPr>
        <p:txBody>
          <a:bodyPr wrap="square" rtlCol="0">
            <a:spAutoFit/>
          </a:bodyPr>
          <a:lstStyle/>
          <a:p>
            <a:pPr algn="ctr"/>
            <a:r>
              <a:rPr lang="en-SG" sz="2400" dirty="0">
                <a:latin typeface="Times New Roman" panose="02020603050405020304" pitchFamily="18" charset="0"/>
                <a:cs typeface="Times New Roman" panose="02020603050405020304" pitchFamily="18" charset="0"/>
              </a:rPr>
              <a:t>MR.YELMA CHETAN REDDY</a:t>
            </a:r>
          </a:p>
        </p:txBody>
      </p:sp>
      <p:sp>
        <p:nvSpPr>
          <p:cNvPr id="2" name="TextBox 1">
            <a:extLst>
              <a:ext uri="{FF2B5EF4-FFF2-40B4-BE49-F238E27FC236}">
                <a16:creationId xmlns:a16="http://schemas.microsoft.com/office/drawing/2014/main" id="{27F2AFD1-F9CC-4BC8-8474-41554B63EC72}"/>
              </a:ext>
            </a:extLst>
          </p:cNvPr>
          <p:cNvSpPr txBox="1"/>
          <p:nvPr/>
        </p:nvSpPr>
        <p:spPr>
          <a:xfrm>
            <a:off x="1037230" y="4376609"/>
            <a:ext cx="4913194" cy="584775"/>
          </a:xfrm>
          <a:prstGeom prst="rect">
            <a:avLst/>
          </a:prstGeom>
          <a:noFill/>
        </p:spPr>
        <p:txBody>
          <a:bodyPr wrap="square" rtlCol="0">
            <a:spAutoFit/>
          </a:bodyPr>
          <a:lstStyle/>
          <a:p>
            <a:pPr algn="ctr"/>
            <a:r>
              <a:rPr lang="en-US" sz="3200" dirty="0"/>
              <a:t>_______________________</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C68C13-5AD6-4F4E-A835-3D4D7ECF5C5D}"/>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E61DEE6C-EEE7-463A-AD2E-2EF1212B1EDC}"/>
              </a:ext>
            </a:extLst>
          </p:cNvPr>
          <p:cNvSpPr/>
          <p:nvPr/>
        </p:nvSpPr>
        <p:spPr>
          <a:xfrm>
            <a:off x="2295690" y="513204"/>
            <a:ext cx="1693413" cy="423834"/>
          </a:xfrm>
          <a:prstGeom prst="rect">
            <a:avLst/>
          </a:prstGeom>
        </p:spPr>
        <p:txBody>
          <a:bodyPr wrap="none">
            <a:spAutoFit/>
          </a:bodyPr>
          <a:lstStyle/>
          <a:p>
            <a:pPr algn="ctr">
              <a:lnSpc>
                <a:spcPct val="115000"/>
              </a:lnSpc>
              <a:spcAft>
                <a:spcPts val="1000"/>
              </a:spcAft>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RECTANGLE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id="{EC917A53-FA6F-4B49-AC9F-A4D54D0D804C}"/>
              </a:ext>
            </a:extLst>
          </p:cNvPr>
          <p:cNvSpPr>
            <a:spLocks noChangeArrowheads="1"/>
          </p:cNvSpPr>
          <p:nvPr/>
        </p:nvSpPr>
        <p:spPr bwMode="auto">
          <a:xfrm>
            <a:off x="277599" y="1282889"/>
            <a:ext cx="577522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9275" algn="l"/>
              </a:tabLst>
              <a:defRPr>
                <a:solidFill>
                  <a:schemeClr val="tx1"/>
                </a:solidFill>
                <a:latin typeface="Arial" panose="020B0604020202020204" pitchFamily="34" charset="0"/>
              </a:defRPr>
            </a:lvl1pPr>
            <a:lvl2pPr eaLnBrk="0" fontAlgn="base" hangingPunct="0">
              <a:spcBef>
                <a:spcPct val="0"/>
              </a:spcBef>
              <a:spcAft>
                <a:spcPct val="0"/>
              </a:spcAft>
              <a:tabLst>
                <a:tab pos="549275" algn="l"/>
              </a:tabLst>
              <a:defRPr>
                <a:solidFill>
                  <a:schemeClr val="tx1"/>
                </a:solidFill>
                <a:latin typeface="Arial" panose="020B0604020202020204" pitchFamily="34" charset="0"/>
              </a:defRPr>
            </a:lvl2pPr>
            <a:lvl3pPr eaLnBrk="0" fontAlgn="base" hangingPunct="0">
              <a:spcBef>
                <a:spcPct val="0"/>
              </a:spcBef>
              <a:spcAft>
                <a:spcPct val="0"/>
              </a:spcAft>
              <a:tabLst>
                <a:tab pos="549275" algn="l"/>
              </a:tabLst>
              <a:defRPr>
                <a:solidFill>
                  <a:schemeClr val="tx1"/>
                </a:solidFill>
                <a:latin typeface="Arial" panose="020B0604020202020204" pitchFamily="34" charset="0"/>
              </a:defRPr>
            </a:lvl3pPr>
            <a:lvl4pPr eaLnBrk="0" fontAlgn="base" hangingPunct="0">
              <a:spcBef>
                <a:spcPct val="0"/>
              </a:spcBef>
              <a:spcAft>
                <a:spcPct val="0"/>
              </a:spcAft>
              <a:tabLst>
                <a:tab pos="549275" algn="l"/>
              </a:tabLst>
              <a:defRPr>
                <a:solidFill>
                  <a:schemeClr val="tx1"/>
                </a:solidFill>
                <a:latin typeface="Arial" panose="020B0604020202020204" pitchFamily="34" charset="0"/>
              </a:defRPr>
            </a:lvl4pPr>
            <a:lvl5pPr eaLnBrk="0" fontAlgn="base" hangingPunct="0">
              <a:spcBef>
                <a:spcPct val="0"/>
              </a:spcBef>
              <a:spcAft>
                <a:spcPct val="0"/>
              </a:spcAft>
              <a:tabLst>
                <a:tab pos="549275" algn="l"/>
              </a:tabLst>
              <a:defRPr>
                <a:solidFill>
                  <a:schemeClr val="tx1"/>
                </a:solidFill>
                <a:latin typeface="Arial" panose="020B0604020202020204" pitchFamily="34" charset="0"/>
              </a:defRPr>
            </a:lvl5pPr>
            <a:lvl6pPr eaLnBrk="0" fontAlgn="base" hangingPunct="0">
              <a:spcBef>
                <a:spcPct val="0"/>
              </a:spcBef>
              <a:spcAft>
                <a:spcPct val="0"/>
              </a:spcAft>
              <a:tabLst>
                <a:tab pos="549275" algn="l"/>
              </a:tabLst>
              <a:defRPr>
                <a:solidFill>
                  <a:schemeClr val="tx1"/>
                </a:solidFill>
                <a:latin typeface="Arial" panose="020B0604020202020204" pitchFamily="34" charset="0"/>
              </a:defRPr>
            </a:lvl6pPr>
            <a:lvl7pPr eaLnBrk="0" fontAlgn="base" hangingPunct="0">
              <a:spcBef>
                <a:spcPct val="0"/>
              </a:spcBef>
              <a:spcAft>
                <a:spcPct val="0"/>
              </a:spcAft>
              <a:tabLst>
                <a:tab pos="549275" algn="l"/>
              </a:tabLst>
              <a:defRPr>
                <a:solidFill>
                  <a:schemeClr val="tx1"/>
                </a:solidFill>
                <a:latin typeface="Arial" panose="020B0604020202020204" pitchFamily="34" charset="0"/>
              </a:defRPr>
            </a:lvl7pPr>
            <a:lvl8pPr eaLnBrk="0" fontAlgn="base" hangingPunct="0">
              <a:spcBef>
                <a:spcPct val="0"/>
              </a:spcBef>
              <a:spcAft>
                <a:spcPct val="0"/>
              </a:spcAft>
              <a:tabLst>
                <a:tab pos="549275" algn="l"/>
              </a:tabLst>
              <a:defRPr>
                <a:solidFill>
                  <a:schemeClr val="tx1"/>
                </a:solidFill>
                <a:latin typeface="Arial" panose="020B0604020202020204" pitchFamily="34" charset="0"/>
              </a:defRPr>
            </a:lvl8pPr>
            <a:lvl9pPr eaLnBrk="0" fontAlgn="base" hangingPunct="0">
              <a:spcBef>
                <a:spcPct val="0"/>
              </a:spcBef>
              <a:spcAft>
                <a:spcPct val="0"/>
              </a:spcAft>
              <a:tabLst>
                <a:tab pos="5492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9275"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492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9" name="Picture 67">
            <a:extLst>
              <a:ext uri="{FF2B5EF4-FFF2-40B4-BE49-F238E27FC236}">
                <a16:creationId xmlns:a16="http://schemas.microsoft.com/office/drawing/2014/main" id="{F6F1DF31-ACAA-4BBA-8EC7-68854A3D0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838" y="3221028"/>
            <a:ext cx="2713824" cy="28241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F5F107E5-5E48-470C-AFAD-39B72C7ED078}"/>
              </a:ext>
            </a:extLst>
          </p:cNvPr>
          <p:cNvSpPr>
            <a:spLocks noChangeArrowheads="1"/>
          </p:cNvSpPr>
          <p:nvPr/>
        </p:nvSpPr>
        <p:spPr bwMode="auto">
          <a:xfrm>
            <a:off x="277599" y="1450242"/>
            <a:ext cx="5775229"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9275" algn="l"/>
              </a:tabLst>
              <a:defRPr>
                <a:solidFill>
                  <a:schemeClr val="tx1"/>
                </a:solidFill>
                <a:latin typeface="Arial" panose="020B0604020202020204" pitchFamily="34" charset="0"/>
              </a:defRPr>
            </a:lvl1pPr>
            <a:lvl2pPr eaLnBrk="0" fontAlgn="base" hangingPunct="0">
              <a:spcBef>
                <a:spcPct val="0"/>
              </a:spcBef>
              <a:spcAft>
                <a:spcPct val="0"/>
              </a:spcAft>
              <a:tabLst>
                <a:tab pos="549275" algn="l"/>
              </a:tabLst>
              <a:defRPr>
                <a:solidFill>
                  <a:schemeClr val="tx1"/>
                </a:solidFill>
                <a:latin typeface="Arial" panose="020B0604020202020204" pitchFamily="34" charset="0"/>
              </a:defRPr>
            </a:lvl2pPr>
            <a:lvl3pPr eaLnBrk="0" fontAlgn="base" hangingPunct="0">
              <a:spcBef>
                <a:spcPct val="0"/>
              </a:spcBef>
              <a:spcAft>
                <a:spcPct val="0"/>
              </a:spcAft>
              <a:tabLst>
                <a:tab pos="549275" algn="l"/>
              </a:tabLst>
              <a:defRPr>
                <a:solidFill>
                  <a:schemeClr val="tx1"/>
                </a:solidFill>
                <a:latin typeface="Arial" panose="020B0604020202020204" pitchFamily="34" charset="0"/>
              </a:defRPr>
            </a:lvl3pPr>
            <a:lvl4pPr eaLnBrk="0" fontAlgn="base" hangingPunct="0">
              <a:spcBef>
                <a:spcPct val="0"/>
              </a:spcBef>
              <a:spcAft>
                <a:spcPct val="0"/>
              </a:spcAft>
              <a:tabLst>
                <a:tab pos="549275" algn="l"/>
              </a:tabLst>
              <a:defRPr>
                <a:solidFill>
                  <a:schemeClr val="tx1"/>
                </a:solidFill>
                <a:latin typeface="Arial" panose="020B0604020202020204" pitchFamily="34" charset="0"/>
              </a:defRPr>
            </a:lvl4pPr>
            <a:lvl5pPr eaLnBrk="0" fontAlgn="base" hangingPunct="0">
              <a:spcBef>
                <a:spcPct val="0"/>
              </a:spcBef>
              <a:spcAft>
                <a:spcPct val="0"/>
              </a:spcAft>
              <a:tabLst>
                <a:tab pos="549275" algn="l"/>
              </a:tabLst>
              <a:defRPr>
                <a:solidFill>
                  <a:schemeClr val="tx1"/>
                </a:solidFill>
                <a:latin typeface="Arial" panose="020B0604020202020204" pitchFamily="34" charset="0"/>
              </a:defRPr>
            </a:lvl5pPr>
            <a:lvl6pPr eaLnBrk="0" fontAlgn="base" hangingPunct="0">
              <a:spcBef>
                <a:spcPct val="0"/>
              </a:spcBef>
              <a:spcAft>
                <a:spcPct val="0"/>
              </a:spcAft>
              <a:tabLst>
                <a:tab pos="549275" algn="l"/>
              </a:tabLst>
              <a:defRPr>
                <a:solidFill>
                  <a:schemeClr val="tx1"/>
                </a:solidFill>
                <a:latin typeface="Arial" panose="020B0604020202020204" pitchFamily="34" charset="0"/>
              </a:defRPr>
            </a:lvl6pPr>
            <a:lvl7pPr eaLnBrk="0" fontAlgn="base" hangingPunct="0">
              <a:spcBef>
                <a:spcPct val="0"/>
              </a:spcBef>
              <a:spcAft>
                <a:spcPct val="0"/>
              </a:spcAft>
              <a:tabLst>
                <a:tab pos="549275" algn="l"/>
              </a:tabLst>
              <a:defRPr>
                <a:solidFill>
                  <a:schemeClr val="tx1"/>
                </a:solidFill>
                <a:latin typeface="Arial" panose="020B0604020202020204" pitchFamily="34" charset="0"/>
              </a:defRPr>
            </a:lvl7pPr>
            <a:lvl8pPr eaLnBrk="0" fontAlgn="base" hangingPunct="0">
              <a:spcBef>
                <a:spcPct val="0"/>
              </a:spcBef>
              <a:spcAft>
                <a:spcPct val="0"/>
              </a:spcAft>
              <a:tabLst>
                <a:tab pos="549275" algn="l"/>
              </a:tabLst>
              <a:defRPr>
                <a:solidFill>
                  <a:schemeClr val="tx1"/>
                </a:solidFill>
                <a:latin typeface="Arial" panose="020B0604020202020204" pitchFamily="34" charset="0"/>
              </a:defRPr>
            </a:lvl8pPr>
            <a:lvl9pPr eaLnBrk="0" fontAlgn="base" hangingPunct="0">
              <a:spcBef>
                <a:spcPct val="0"/>
              </a:spcBef>
              <a:spcAft>
                <a:spcPct val="0"/>
              </a:spcAft>
              <a:tabLst>
                <a:tab pos="5492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9275" algn="l"/>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rectangle can be drawn by taking the points as inputs from the users. The python has specific command to trace a rectangle .But we can even draw a rectangle without using that and that’s what we did in our program.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49275"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is what we drew using our code. By using some mathematics and python  commands we wrote the code</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
        <p:nvSpPr>
          <p:cNvPr id="13" name="Rectangle 12">
            <a:extLst>
              <a:ext uri="{FF2B5EF4-FFF2-40B4-BE49-F238E27FC236}">
                <a16:creationId xmlns:a16="http://schemas.microsoft.com/office/drawing/2014/main" id="{75F1C2AA-4DCC-4944-8344-F956A25CB816}"/>
              </a:ext>
            </a:extLst>
          </p:cNvPr>
          <p:cNvSpPr/>
          <p:nvPr/>
        </p:nvSpPr>
        <p:spPr>
          <a:xfrm>
            <a:off x="277598" y="6229879"/>
            <a:ext cx="6368861" cy="1473224"/>
          </a:xfrm>
          <a:prstGeom prst="rect">
            <a:avLst/>
          </a:prstGeom>
        </p:spPr>
        <p:txBody>
          <a:bodyPr wrap="square">
            <a:spAutoFit/>
          </a:bodyPr>
          <a:lstStyle/>
          <a:p>
            <a:pPr marR="107950">
              <a:lnSpc>
                <a:spcPct val="110000"/>
              </a:lnSpc>
              <a:spcBef>
                <a:spcPts val="430"/>
              </a:spcBef>
              <a:spcAft>
                <a:spcPts val="0"/>
              </a:spcAft>
            </a:pPr>
            <a:r>
              <a:rPr lang="en-US" sz="1600" b="1" dirty="0">
                <a:latin typeface="Times New Roman" panose="02020603050405020304" pitchFamily="18" charset="0"/>
                <a:ea typeface="Arial" panose="020B0604020202020204" pitchFamily="34" charset="0"/>
              </a:rPr>
              <a:t>Mathematics Behind The Code:</a:t>
            </a:r>
            <a:endParaRPr lang="en-IN" sz="1600" b="1" dirty="0">
              <a:latin typeface="Arial" panose="020B0604020202020204" pitchFamily="34" charset="0"/>
              <a:ea typeface="Arial" panose="020B0604020202020204" pitchFamily="34" charset="0"/>
            </a:endParaRPr>
          </a:p>
          <a:p>
            <a:pPr marL="342900" marR="107950" lvl="0" indent="-342900">
              <a:lnSpc>
                <a:spcPct val="110000"/>
              </a:lnSpc>
              <a:spcBef>
                <a:spcPts val="430"/>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The mathematics behind the code is all about the co-ordinate system. To understand the code or to trace the code for drawing the rectangle we need to know about the basics of co-ordinate system</a:t>
            </a:r>
            <a:endParaRPr lang="en-IN" sz="1600" b="1" dirty="0">
              <a:latin typeface="Arial" panose="020B0604020202020204" pitchFamily="34" charset="0"/>
              <a:ea typeface="Arial" panose="020B0604020202020204" pitchFamily="34" charset="0"/>
            </a:endParaRPr>
          </a:p>
          <a:p>
            <a:pPr>
              <a:spcAft>
                <a:spcPts val="0"/>
              </a:spcAft>
            </a:pPr>
            <a:r>
              <a:rPr lang="en-US" sz="1600" dirty="0">
                <a:latin typeface="Times New Roman" panose="02020603050405020304" pitchFamily="18" charset="0"/>
                <a:ea typeface="Arial" panose="020B0604020202020204" pitchFamily="34" charset="0"/>
              </a:rPr>
              <a:t> </a:t>
            </a:r>
            <a:endParaRPr lang="en-IN" sz="1600" b="1" dirty="0">
              <a:effectLst/>
              <a:latin typeface="Arial" panose="020B0604020202020204" pitchFamily="34" charset="0"/>
              <a:ea typeface="Arial" panose="020B0604020202020204" pitchFamily="34" charset="0"/>
            </a:endParaRPr>
          </a:p>
        </p:txBody>
      </p:sp>
      <p:pic>
        <p:nvPicPr>
          <p:cNvPr id="17" name="Picture 16">
            <a:extLst>
              <a:ext uri="{FF2B5EF4-FFF2-40B4-BE49-F238E27FC236}">
                <a16:creationId xmlns:a16="http://schemas.microsoft.com/office/drawing/2014/main" id="{DAA308CA-C6AA-4A16-8000-A2DF629DEA0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77370" y="7601803"/>
            <a:ext cx="3903260" cy="1817256"/>
          </a:xfrm>
          <a:prstGeom prst="rect">
            <a:avLst/>
          </a:prstGeom>
          <a:noFill/>
        </p:spPr>
      </p:pic>
    </p:spTree>
    <p:extLst>
      <p:ext uri="{BB962C8B-B14F-4D97-AF65-F5344CB8AC3E}">
        <p14:creationId xmlns:p14="http://schemas.microsoft.com/office/powerpoint/2010/main" val="99321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492EB-56B1-4738-8723-F2F25A32FD2F}"/>
              </a:ext>
            </a:extLst>
          </p:cNvPr>
          <p:cNvPicPr>
            <a:picLocks noChangeAspect="1"/>
          </p:cNvPicPr>
          <p:nvPr/>
        </p:nvPicPr>
        <p:blipFill>
          <a:blip r:embed="rId2"/>
          <a:stretch>
            <a:fillRect/>
          </a:stretch>
        </p:blipFill>
        <p:spPr>
          <a:xfrm>
            <a:off x="0" y="0"/>
            <a:ext cx="6858000" cy="9906000"/>
          </a:xfrm>
          <a:prstGeom prst="rect">
            <a:avLst/>
          </a:prstGeom>
        </p:spPr>
      </p:pic>
      <p:sp>
        <p:nvSpPr>
          <p:cNvPr id="4" name="Rectangle 3">
            <a:extLst>
              <a:ext uri="{FF2B5EF4-FFF2-40B4-BE49-F238E27FC236}">
                <a16:creationId xmlns:a16="http://schemas.microsoft.com/office/drawing/2014/main" id="{A3AD38E3-21D3-4C48-8A1C-41ABB019FD8B}"/>
              </a:ext>
            </a:extLst>
          </p:cNvPr>
          <p:cNvSpPr/>
          <p:nvPr/>
        </p:nvSpPr>
        <p:spPr>
          <a:xfrm>
            <a:off x="477673" y="600501"/>
            <a:ext cx="5854888" cy="2159181"/>
          </a:xfrm>
          <a:prstGeom prst="rect">
            <a:avLst/>
          </a:prstGeom>
        </p:spPr>
        <p:txBody>
          <a:bodyPr wrap="square">
            <a:spAutoFit/>
          </a:bodyPr>
          <a:lstStyle/>
          <a:p>
            <a:pPr marL="342900" marR="848360" lvl="0" indent="-342900">
              <a:lnSpc>
                <a:spcPct val="110000"/>
              </a:lnSpc>
              <a:spcBef>
                <a:spcPts val="1765"/>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In the line parallel to the x-axis ,the X values changes but the y values doesn’t change.</a:t>
            </a:r>
            <a:endParaRPr lang="en-IN" sz="1600" b="1" dirty="0">
              <a:latin typeface="Arial" panose="020B0604020202020204" pitchFamily="34" charset="0"/>
              <a:ea typeface="Arial" panose="020B0604020202020204" pitchFamily="34" charset="0"/>
            </a:endParaRPr>
          </a:p>
          <a:p>
            <a:pPr marL="342900" marR="848360" lvl="0" indent="-342900">
              <a:lnSpc>
                <a:spcPct val="110000"/>
              </a:lnSpc>
              <a:spcBef>
                <a:spcPts val="1765"/>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In the line parallel to the y-axis ,the y values changes and X values remains same .</a:t>
            </a:r>
            <a:endParaRPr lang="en-IN" sz="1600" b="1" dirty="0">
              <a:latin typeface="Arial" panose="020B0604020202020204" pitchFamily="34" charset="0"/>
              <a:ea typeface="Arial" panose="020B0604020202020204" pitchFamily="34" charset="0"/>
            </a:endParaRPr>
          </a:p>
          <a:p>
            <a:pPr marL="342900" marR="165735" lvl="0" indent="-342900">
              <a:lnSpc>
                <a:spcPct val="110000"/>
              </a:lnSpc>
              <a:spcBef>
                <a:spcPts val="1785"/>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Based on the above two points we wrote the code. This is the basic math we used in the code.</a:t>
            </a:r>
            <a:endParaRPr lang="en-IN" sz="1600" b="1"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6213C68-B346-4CDF-8BCC-C61632CF4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7959" y="2960313"/>
            <a:ext cx="4815044" cy="6142743"/>
          </a:xfrm>
          <a:prstGeom prst="rect">
            <a:avLst/>
          </a:prstGeom>
          <a:noFill/>
          <a:ln>
            <a:noFill/>
          </a:ln>
        </p:spPr>
      </p:pic>
    </p:spTree>
    <p:extLst>
      <p:ext uri="{BB962C8B-B14F-4D97-AF65-F5344CB8AC3E}">
        <p14:creationId xmlns:p14="http://schemas.microsoft.com/office/powerpoint/2010/main" val="27224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59F09C-1BF8-4270-93F1-14748D5602E4}"/>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350F1037-08EA-4839-A54F-F3ABC91C1B1F}"/>
              </a:ext>
            </a:extLst>
          </p:cNvPr>
          <p:cNvSpPr/>
          <p:nvPr/>
        </p:nvSpPr>
        <p:spPr>
          <a:xfrm>
            <a:off x="395785" y="586854"/>
            <a:ext cx="6073254" cy="5111784"/>
          </a:xfrm>
          <a:prstGeom prst="rect">
            <a:avLst/>
          </a:prstGeom>
        </p:spPr>
        <p:txBody>
          <a:bodyPr wrap="square">
            <a:spAutoFit/>
          </a:bodyPr>
          <a:lstStyle/>
          <a:p>
            <a:pPr marL="12700">
              <a:spcBef>
                <a:spcPts val="315"/>
              </a:spcBef>
              <a:spcAft>
                <a:spcPts val="0"/>
              </a:spcAft>
            </a:pPr>
            <a:r>
              <a:rPr lang="en-US" sz="1600" b="1" kern="0" dirty="0">
                <a:latin typeface="Times New Roman" panose="02020603050405020304" pitchFamily="18" charset="0"/>
                <a:ea typeface="Arial" panose="020B0604020202020204" pitchFamily="34" charset="0"/>
              </a:rPr>
              <a:t>Explanation of code:</a:t>
            </a:r>
            <a:endParaRPr lang="en-IN" sz="1600" b="1" kern="0" dirty="0">
              <a:latin typeface="Arial" panose="020B0604020202020204" pitchFamily="34" charset="0"/>
              <a:ea typeface="Arial" panose="020B0604020202020204" pitchFamily="34" charset="0"/>
            </a:endParaRPr>
          </a:p>
          <a:p>
            <a:pPr marL="342900" marR="115570" lvl="0" indent="-342900" algn="just">
              <a:lnSpc>
                <a:spcPct val="110000"/>
              </a:lnSpc>
              <a:spcBef>
                <a:spcPts val="430"/>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Import commands are used to import the libraries like CV2 and </a:t>
            </a:r>
            <a:r>
              <a:rPr lang="en-US" sz="1600" dirty="0" err="1">
                <a:latin typeface="Times New Roman" panose="02020603050405020304" pitchFamily="18" charset="0"/>
                <a:ea typeface="Arial" panose="020B0604020202020204" pitchFamily="34" charset="0"/>
              </a:rPr>
              <a:t>numpy</a:t>
            </a:r>
            <a:r>
              <a:rPr lang="en-US" sz="1600" dirty="0">
                <a:latin typeface="Times New Roman" panose="02020603050405020304" pitchFamily="18" charset="0"/>
                <a:ea typeface="Arial" panose="020B0604020202020204" pitchFamily="34" charset="0"/>
              </a:rPr>
              <a:t>. Next we take the 2 points as inputs from the users.</a:t>
            </a:r>
            <a:endParaRPr lang="en-IN" sz="1600" b="1" dirty="0">
              <a:latin typeface="Arial" panose="020B0604020202020204" pitchFamily="34" charset="0"/>
              <a:ea typeface="Arial" panose="020B0604020202020204" pitchFamily="34" charset="0"/>
            </a:endParaRPr>
          </a:p>
          <a:p>
            <a:pPr marL="342900" marR="133985" lvl="0" indent="-342900">
              <a:lnSpc>
                <a:spcPct val="110000"/>
              </a:lnSpc>
              <a:spcBef>
                <a:spcPts val="1805"/>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Two points are necessary to draw a rectangle. we create a black image by using the </a:t>
            </a:r>
            <a:r>
              <a:rPr lang="en-US" sz="1600" dirty="0" err="1">
                <a:latin typeface="Times New Roman" panose="02020603050405020304" pitchFamily="18" charset="0"/>
                <a:ea typeface="Arial" panose="020B0604020202020204" pitchFamily="34" charset="0"/>
              </a:rPr>
              <a:t>numpy.zeros</a:t>
            </a:r>
            <a:r>
              <a:rPr lang="en-US" sz="1600" dirty="0">
                <a:latin typeface="Times New Roman" panose="02020603050405020304" pitchFamily="18" charset="0"/>
                <a:ea typeface="Arial" panose="020B0604020202020204" pitchFamily="34" charset="0"/>
              </a:rPr>
              <a:t> command which makes every value in the matrix to zero and provide a black screen of given dimensions.</a:t>
            </a:r>
            <a:endParaRPr lang="en-IN" sz="1600" b="1" dirty="0">
              <a:latin typeface="Arial" panose="020B0604020202020204" pitchFamily="34" charset="0"/>
              <a:ea typeface="Arial" panose="020B0604020202020204" pitchFamily="34" charset="0"/>
            </a:endParaRPr>
          </a:p>
          <a:p>
            <a:pPr marL="342900" marR="351790" lvl="0" indent="-342900">
              <a:lnSpc>
                <a:spcPct val="110000"/>
              </a:lnSpc>
              <a:spcBef>
                <a:spcPts val="1790"/>
              </a:spcBef>
              <a:spcAft>
                <a:spcPts val="0"/>
              </a:spcAft>
              <a:buFont typeface="Symbol" panose="05050102010706020507" pitchFamily="18" charset="2"/>
              <a:buChar char=""/>
            </a:pPr>
            <a:r>
              <a:rPr lang="en-US" sz="1600" dirty="0">
                <a:latin typeface="Times New Roman" panose="02020603050405020304" pitchFamily="18" charset="0"/>
                <a:ea typeface="Arial" panose="020B0604020202020204" pitchFamily="34" charset="0"/>
              </a:rPr>
              <a:t>The rectangle consists of 4 straight lines ,so we write the 4 for loops to draw each line .Here we need to be careful about the points.</a:t>
            </a:r>
            <a:endParaRPr lang="en-IN" sz="1600" b="1" dirty="0">
              <a:latin typeface="Arial" panose="020B0604020202020204" pitchFamily="34" charset="0"/>
              <a:ea typeface="Arial" panose="020B0604020202020204" pitchFamily="34" charset="0"/>
            </a:endParaRPr>
          </a:p>
          <a:p>
            <a:pPr marL="342900" marR="351790" lvl="0" indent="-342900">
              <a:lnSpc>
                <a:spcPct val="110000"/>
              </a:lnSpc>
              <a:spcBef>
                <a:spcPts val="1790"/>
              </a:spcBef>
              <a:spcAft>
                <a:spcPts val="0"/>
              </a:spcAft>
              <a:buFont typeface="Symbol" panose="05050102010706020507" pitchFamily="18" charset="2"/>
              <a:buChar char=""/>
            </a:pPr>
            <a:r>
              <a:rPr lang="en-US" sz="1600" dirty="0" err="1">
                <a:latin typeface="Times New Roman" panose="02020603050405020304" pitchFamily="18" charset="0"/>
                <a:ea typeface="Arial" panose="020B0604020202020204" pitchFamily="34" charset="0"/>
              </a:rPr>
              <a:t>Imshow</a:t>
            </a:r>
            <a:r>
              <a:rPr lang="en-US" sz="1600" dirty="0">
                <a:latin typeface="Times New Roman" panose="02020603050405020304" pitchFamily="18" charset="0"/>
                <a:ea typeface="Arial" panose="020B0604020202020204" pitchFamily="34" charset="0"/>
              </a:rPr>
              <a:t> command is used to show the rectangle image on the black image we created.</a:t>
            </a:r>
            <a:endParaRPr lang="en-IN" sz="1600" b="1" dirty="0">
              <a:latin typeface="Arial" panose="020B0604020202020204" pitchFamily="34" charset="0"/>
              <a:ea typeface="Arial" panose="020B0604020202020204" pitchFamily="34" charset="0"/>
            </a:endParaRPr>
          </a:p>
          <a:p>
            <a:pPr marL="92075">
              <a:spcBef>
                <a:spcPts val="1765"/>
              </a:spcBef>
              <a:spcAft>
                <a:spcPts val="0"/>
              </a:spcAft>
            </a:pPr>
            <a:r>
              <a:rPr lang="en-US" sz="1600" b="1" kern="0" dirty="0">
                <a:latin typeface="Times New Roman" panose="02020603050405020304" pitchFamily="18" charset="0"/>
                <a:ea typeface="Arial" panose="020B0604020202020204" pitchFamily="34" charset="0"/>
              </a:rPr>
              <a:t>Errors:</a:t>
            </a:r>
            <a:endParaRPr lang="en-IN" sz="1600" b="1" kern="0" dirty="0">
              <a:latin typeface="Arial" panose="020B0604020202020204" pitchFamily="34" charset="0"/>
              <a:ea typeface="Arial" panose="020B0604020202020204" pitchFamily="34" charset="0"/>
            </a:endParaRPr>
          </a:p>
          <a:p>
            <a:pPr marR="208280">
              <a:lnSpc>
                <a:spcPct val="110000"/>
              </a:lnSpc>
              <a:spcBef>
                <a:spcPts val="430"/>
              </a:spcBef>
              <a:spcAft>
                <a:spcPts val="0"/>
              </a:spcAft>
              <a:tabLst>
                <a:tab pos="2108835" algn="l"/>
              </a:tabLst>
            </a:pPr>
            <a:r>
              <a:rPr lang="en-US" sz="1600" spc="-20" dirty="0">
                <a:latin typeface="Times New Roman" panose="02020603050405020304" pitchFamily="18" charset="0"/>
                <a:ea typeface="Arial" panose="020B0604020202020204" pitchFamily="34" charset="0"/>
              </a:rPr>
              <a:t>At </a:t>
            </a:r>
            <a:r>
              <a:rPr lang="en-US" sz="1600" dirty="0">
                <a:latin typeface="Times New Roman" panose="02020603050405020304" pitchFamily="18" charset="0"/>
                <a:ea typeface="Arial" panose="020B0604020202020204" pitchFamily="34" charset="0"/>
              </a:rPr>
              <a:t>first</a:t>
            </a:r>
            <a:r>
              <a:rPr lang="en-US" sz="1600" spc="25" dirty="0">
                <a:latin typeface="Times New Roman" panose="02020603050405020304" pitchFamily="18" charset="0"/>
                <a:ea typeface="Arial" panose="020B0604020202020204" pitchFamily="34" charset="0"/>
              </a:rPr>
              <a:t> </a:t>
            </a:r>
            <a:r>
              <a:rPr lang="en-US" sz="1600" spc="15" dirty="0">
                <a:latin typeface="Times New Roman" panose="02020603050405020304" pitchFamily="18" charset="0"/>
                <a:ea typeface="Arial" panose="020B0604020202020204" pitchFamily="34" charset="0"/>
              </a:rPr>
              <a:t>we</a:t>
            </a:r>
            <a:r>
              <a:rPr lang="en-US" sz="1600" dirty="0">
                <a:latin typeface="Times New Roman" panose="02020603050405020304" pitchFamily="18" charset="0"/>
                <a:ea typeface="Arial" panose="020B0604020202020204" pitchFamily="34" charset="0"/>
              </a:rPr>
              <a:t> got indentation errors .Despite of that we didn’t face much</a:t>
            </a:r>
            <a:r>
              <a:rPr lang="en-US" sz="1600" spc="-35" dirty="0">
                <a:latin typeface="Times New Roman" panose="02020603050405020304" pitchFamily="18" charset="0"/>
                <a:ea typeface="Arial" panose="020B0604020202020204" pitchFamily="34" charset="0"/>
              </a:rPr>
              <a:t> </a:t>
            </a:r>
            <a:r>
              <a:rPr lang="en-US" sz="1600" dirty="0">
                <a:latin typeface="Times New Roman" panose="02020603050405020304" pitchFamily="18" charset="0"/>
                <a:ea typeface="Arial" panose="020B0604020202020204" pitchFamily="34" charset="0"/>
              </a:rPr>
              <a:t>errors</a:t>
            </a:r>
            <a:r>
              <a:rPr lang="en-US" sz="1600" b="1" dirty="0">
                <a:latin typeface="Times New Roman" panose="02020603050405020304" pitchFamily="18" charset="0"/>
                <a:ea typeface="Arial" panose="020B0604020202020204" pitchFamily="34" charset="0"/>
              </a:rPr>
              <a:t>.</a:t>
            </a:r>
            <a:endParaRPr lang="en-IN" sz="1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2920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8CDDDF-6E58-456B-BD40-6D5DE5DA8282}"/>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79CE37CF-176D-4870-89A7-EF91AA3849DF}"/>
              </a:ext>
            </a:extLst>
          </p:cNvPr>
          <p:cNvSpPr/>
          <p:nvPr/>
        </p:nvSpPr>
        <p:spPr>
          <a:xfrm>
            <a:off x="2571456" y="458613"/>
            <a:ext cx="1372747" cy="385362"/>
          </a:xfrm>
          <a:prstGeom prst="rect">
            <a:avLst/>
          </a:prstGeom>
        </p:spPr>
        <p:txBody>
          <a:bodyPr wrap="square">
            <a:spAutoFit/>
          </a:bodyPr>
          <a:lstStyle/>
          <a:p>
            <a:pPr algn="ctr">
              <a:lnSpc>
                <a:spcPct val="115000"/>
              </a:lnSpc>
              <a:spcAft>
                <a:spcPts val="1000"/>
              </a:spcAft>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CIRCLE</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8C5BC5B-3DDC-44B5-85A0-55BF0E08B2AE}"/>
              </a:ext>
            </a:extLst>
          </p:cNvPr>
          <p:cNvSpPr/>
          <p:nvPr/>
        </p:nvSpPr>
        <p:spPr>
          <a:xfrm>
            <a:off x="545910" y="843975"/>
            <a:ext cx="5691116" cy="4763355"/>
          </a:xfrm>
          <a:prstGeom prst="rect">
            <a:avLst/>
          </a:prstGeom>
        </p:spPr>
        <p:txBody>
          <a:bodyPr wrap="square">
            <a:spAutoFit/>
          </a:bodyPr>
          <a:lstStyle/>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Here, we give colors to a circle both in and outside of the background using Centre, radius and a point on the circumference.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Explanation: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Libraries used are cv2,math,numpy.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To use mathematical functions we use math library.</a:t>
            </a:r>
            <a:endParaRPr lang="en-IN" sz="1600" dirty="0"/>
          </a:p>
          <a:p>
            <a:pPr marL="342900" lvl="0" indent="-342900">
              <a:lnSpc>
                <a:spcPct val="115000"/>
              </a:lnSpc>
              <a:spcAft>
                <a:spcPts val="1000"/>
              </a:spcAft>
              <a:buFont typeface="Symbol" panose="05050102010706020507" pitchFamily="18" charset="2"/>
              <a:buChar char=""/>
            </a:pPr>
            <a:r>
              <a:rPr lang="en-US" sz="1600" dirty="0" err="1">
                <a:latin typeface="Times New Roman" panose="02020603050405020304" pitchFamily="18" charset="0"/>
                <a:ea typeface="Calibri" panose="020F0502020204030204" pitchFamily="34" charset="0"/>
              </a:rPr>
              <a:t>numpy</a:t>
            </a:r>
            <a:r>
              <a:rPr lang="en-US" sz="1600" dirty="0">
                <a:latin typeface="Times New Roman" panose="02020603050405020304" pitchFamily="18" charset="0"/>
                <a:ea typeface="Calibri" panose="020F0502020204030204" pitchFamily="34" charset="0"/>
              </a:rPr>
              <a:t> provides fast and efficient operations on arrays</a:t>
            </a:r>
            <a:endParaRPr lang="en-IN" sz="1600" dirty="0"/>
          </a:p>
          <a:p>
            <a:pPr marL="457200">
              <a:lnSpc>
                <a:spcPct val="115000"/>
              </a:lnSpc>
              <a:spcAft>
                <a:spcPts val="1000"/>
              </a:spcAft>
            </a:pPr>
            <a:r>
              <a:rPr lang="en-US" sz="1600" dirty="0">
                <a:latin typeface="Times New Roman" panose="02020603050405020304" pitchFamily="18" charset="0"/>
                <a:ea typeface="Calibri" panose="020F0502020204030204" pitchFamily="34" charset="0"/>
              </a:rPr>
              <a:t>of homogeneous data.</a:t>
            </a:r>
            <a:endParaRPr lang="en-IN" sz="1600" dirty="0"/>
          </a:p>
          <a:p>
            <a:r>
              <a:rPr lang="en-US" sz="1600" dirty="0">
                <a:latin typeface="Times New Roman" panose="02020603050405020304" pitchFamily="18" charset="0"/>
                <a:ea typeface="Calibri" panose="020F0502020204030204" pitchFamily="34" charset="0"/>
              </a:rPr>
              <a:t>The append( ) method adds an item to the end of the list. round( ) function is used to round of the floating point value to an integer. </a:t>
            </a:r>
            <a:r>
              <a:rPr lang="en-US" sz="1600" dirty="0" err="1">
                <a:latin typeface="Times New Roman" panose="02020603050405020304" pitchFamily="18" charset="0"/>
                <a:ea typeface="Calibri" panose="020F0502020204030204" pitchFamily="34" charset="0"/>
              </a:rPr>
              <a:t>imshow</a:t>
            </a:r>
            <a:r>
              <a:rPr lang="en-US" sz="1600" dirty="0">
                <a:latin typeface="Times New Roman" panose="02020603050405020304" pitchFamily="18" charset="0"/>
                <a:ea typeface="Calibri" panose="020F0502020204030204" pitchFamily="34" charset="0"/>
              </a:rPr>
              <a:t>( ) function </a:t>
            </a:r>
            <a:r>
              <a:rPr lang="en-US" sz="1600" dirty="0">
                <a:latin typeface="Times New Roman" panose="02020603050405020304" pitchFamily="18" charset="0"/>
                <a:ea typeface="Calibri" panose="020F0502020204030204" pitchFamily="34"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used to display an image. </a:t>
            </a:r>
            <a:r>
              <a:rPr lang="en-US" sz="1600" dirty="0" err="1">
                <a:latin typeface="Times New Roman" panose="02020603050405020304" pitchFamily="18" charset="0"/>
                <a:cs typeface="Times New Roman" panose="02020603050405020304" pitchFamily="18" charset="0"/>
              </a:rPr>
              <a:t>waitKey</a:t>
            </a:r>
            <a:r>
              <a:rPr lang="en-US" sz="1600" dirty="0">
                <a:latin typeface="Times New Roman" panose="02020603050405020304" pitchFamily="18" charset="0"/>
                <a:cs typeface="Times New Roman" panose="02020603050405020304" pitchFamily="18" charset="0"/>
              </a:rPr>
              <a:t>( ) function is used to introduce a delay of ‘n’ milliseconds and used for keyboard input from the user.</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18F63261-4864-402A-9217-970DCEA314F6}"/>
              </a:ext>
            </a:extLst>
          </p:cNvPr>
          <p:cNvSpPr/>
          <p:nvPr/>
        </p:nvSpPr>
        <p:spPr>
          <a:xfrm>
            <a:off x="545910" y="5308171"/>
            <a:ext cx="5766180" cy="2286267"/>
          </a:xfrm>
          <a:prstGeom prst="rect">
            <a:avLst/>
          </a:prstGeom>
        </p:spPr>
        <p:txBody>
          <a:bodyPr wrap="square">
            <a:spAutoFit/>
          </a:bodyPr>
          <a:lstStyle/>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Math Behind The Code: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 circle is the locus of all points equidistant from a central point.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We consider locus of the circle by using mathematical expressions for both X,Y co-ordinates.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X=</a:t>
            </a:r>
            <a:r>
              <a:rPr lang="en-US" sz="1600" dirty="0" err="1">
                <a:latin typeface="Times New Roman" panose="02020603050405020304" pitchFamily="18" charset="0"/>
                <a:ea typeface="Calibri" panose="020F0502020204030204" pitchFamily="34" charset="0"/>
                <a:cs typeface="Times New Roman" panose="02020603050405020304" pitchFamily="18" charset="0"/>
              </a:rPr>
              <a:t>x+radius</a:t>
            </a:r>
            <a:r>
              <a:rPr lang="en-US" sz="1600" dirty="0">
                <a:latin typeface="Times New Roman" panose="02020603050405020304" pitchFamily="18" charset="0"/>
                <a:ea typeface="Calibri" panose="020F0502020204030204" pitchFamily="34" charset="0"/>
                <a:cs typeface="Times New Roman" panose="02020603050405020304" pitchFamily="18" charset="0"/>
              </a:rPr>
              <a:t>*cos(angle)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Y=</a:t>
            </a:r>
            <a:r>
              <a:rPr lang="en-US" sz="1600" dirty="0" err="1">
                <a:latin typeface="Times New Roman" panose="02020603050405020304" pitchFamily="18" charset="0"/>
                <a:ea typeface="Calibri" panose="020F0502020204030204" pitchFamily="34" charset="0"/>
                <a:cs typeface="Times New Roman" panose="02020603050405020304" pitchFamily="18" charset="0"/>
              </a:rPr>
              <a:t>y+radius</a:t>
            </a:r>
            <a:r>
              <a:rPr lang="en-US" sz="1600" dirty="0">
                <a:latin typeface="Times New Roman" panose="02020603050405020304" pitchFamily="18" charset="0"/>
                <a:ea typeface="Calibri" panose="020F0502020204030204" pitchFamily="34" charset="0"/>
                <a:cs typeface="Times New Roman" panose="02020603050405020304" pitchFamily="18" charset="0"/>
              </a:rPr>
              <a:t>*sin(angle)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descr="Image result for a circle with radius and angle">
            <a:extLst>
              <a:ext uri="{FF2B5EF4-FFF2-40B4-BE49-F238E27FC236}">
                <a16:creationId xmlns:a16="http://schemas.microsoft.com/office/drawing/2014/main" id="{231F18C8-B495-42A1-B5AE-9DFB856CA0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61337" y="6848810"/>
            <a:ext cx="2682240" cy="2682240"/>
          </a:xfrm>
          <a:prstGeom prst="rect">
            <a:avLst/>
          </a:prstGeom>
          <a:noFill/>
          <a:ln>
            <a:noFill/>
          </a:ln>
        </p:spPr>
      </p:pic>
    </p:spTree>
    <p:extLst>
      <p:ext uri="{BB962C8B-B14F-4D97-AF65-F5344CB8AC3E}">
        <p14:creationId xmlns:p14="http://schemas.microsoft.com/office/powerpoint/2010/main" val="355482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2DDE39-2DB3-4749-9391-15D3D2DF3FD9}"/>
              </a:ext>
            </a:extLst>
          </p:cNvPr>
          <p:cNvPicPr>
            <a:picLocks noChangeAspect="1"/>
          </p:cNvPicPr>
          <p:nvPr/>
        </p:nvPicPr>
        <p:blipFill>
          <a:blip r:embed="rId2"/>
          <a:stretch>
            <a:fillRect/>
          </a:stretch>
        </p:blipFill>
        <p:spPr>
          <a:xfrm>
            <a:off x="0" y="0"/>
            <a:ext cx="6858000" cy="9906000"/>
          </a:xfrm>
          <a:prstGeom prst="rect">
            <a:avLst/>
          </a:prstGeom>
        </p:spPr>
      </p:pic>
      <p:sp>
        <p:nvSpPr>
          <p:cNvPr id="4" name="Rectangle 3">
            <a:extLst>
              <a:ext uri="{FF2B5EF4-FFF2-40B4-BE49-F238E27FC236}">
                <a16:creationId xmlns:a16="http://schemas.microsoft.com/office/drawing/2014/main" id="{F1FC113E-3749-4337-89BD-5A820334C4D9}"/>
              </a:ext>
            </a:extLst>
          </p:cNvPr>
          <p:cNvSpPr/>
          <p:nvPr/>
        </p:nvSpPr>
        <p:spPr>
          <a:xfrm>
            <a:off x="382137" y="1012436"/>
            <a:ext cx="6318913" cy="4708277"/>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The output of the for loop is coloring the outline of the circle with the help of radius and center and angle in the range of 0 to 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For every iteration in the loop angle and the point on the circumference of the circle gets incremented and thus the circumference of the circle gets colored with the respective input color when intensity is none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for k in range (0,360):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x=p1[0]+radius*</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math.cos</a:t>
            </a:r>
            <a:r>
              <a:rPr lang="en-US" sz="1600" b="1"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x=round(x)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y=p1[1]+radius*</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math.sin</a:t>
            </a:r>
            <a:r>
              <a:rPr lang="en-US" sz="1600" b="1"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y=round(y)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Output for the above loop: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 11">
            <a:extLst>
              <a:ext uri="{FF2B5EF4-FFF2-40B4-BE49-F238E27FC236}">
                <a16:creationId xmlns:a16="http://schemas.microsoft.com/office/drawing/2014/main" id="{80118CA1-DA0E-4A8E-8012-14BAFBA4F452}"/>
              </a:ext>
            </a:extLst>
          </p:cNvPr>
          <p:cNvSpPr>
            <a:spLocks/>
          </p:cNvSpPr>
          <p:nvPr/>
        </p:nvSpPr>
        <p:spPr bwMode="auto">
          <a:xfrm>
            <a:off x="1937983" y="5868537"/>
            <a:ext cx="2200702" cy="2336269"/>
          </a:xfrm>
          <a:prstGeom prst="ellipse">
            <a:avLst/>
          </a:prstGeom>
          <a:solidFill>
            <a:srgbClr val="FFFFFF"/>
          </a:solidFill>
          <a:ln w="19050">
            <a:solidFill>
              <a:srgbClr val="00B050"/>
            </a:solidFill>
            <a:round/>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92814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D5C62-F74C-4230-954D-A52E99DEB208}"/>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EE10711B-0B47-4069-BDE5-4DC36ACA737F}"/>
              </a:ext>
            </a:extLst>
          </p:cNvPr>
          <p:cNvSpPr/>
          <p:nvPr/>
        </p:nvSpPr>
        <p:spPr>
          <a:xfrm>
            <a:off x="450376" y="586854"/>
            <a:ext cx="5964072" cy="2569421"/>
          </a:xfrm>
          <a:prstGeom prst="rect">
            <a:avLst/>
          </a:prstGeom>
        </p:spPr>
        <p:txBody>
          <a:bodyPr wrap="square">
            <a:spAutoFit/>
          </a:bodyPr>
          <a:lstStyle/>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output of the for loop is a circle filled with a color inside. For every iteration in the loop angle gets incremented and the radius gets decremented by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units.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for k in range(0,360):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x=p1[0]+(radius-</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math.cos</a:t>
            </a:r>
            <a:r>
              <a:rPr lang="en-US" sz="1600" b="1"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x=round(x)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y=p1[1]+(radius-</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math.sin</a:t>
            </a:r>
            <a:r>
              <a:rPr lang="en-US" sz="1600" b="1"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55BE98-718E-4CF6-A24F-2646D4DC7656}"/>
              </a:ext>
            </a:extLst>
          </p:cNvPr>
          <p:cNvSpPr/>
          <p:nvPr/>
        </p:nvSpPr>
        <p:spPr>
          <a:xfrm>
            <a:off x="587598" y="3401792"/>
            <a:ext cx="2521331" cy="357534"/>
          </a:xfrm>
          <a:prstGeom prst="rect">
            <a:avLst/>
          </a:prstGeom>
        </p:spPr>
        <p:txBody>
          <a:bodyPr wrap="none">
            <a:spAutoFit/>
          </a:bodyPr>
          <a:lstStyle/>
          <a:p>
            <a:pPr algn="ct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Output for the above loop: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 12">
            <a:extLst>
              <a:ext uri="{FF2B5EF4-FFF2-40B4-BE49-F238E27FC236}">
                <a16:creationId xmlns:a16="http://schemas.microsoft.com/office/drawing/2014/main" id="{2D86FFF2-8A77-4088-83D2-CF26CCA7BC40}"/>
              </a:ext>
            </a:extLst>
          </p:cNvPr>
          <p:cNvSpPr>
            <a:spLocks/>
          </p:cNvSpPr>
          <p:nvPr/>
        </p:nvSpPr>
        <p:spPr bwMode="auto">
          <a:xfrm>
            <a:off x="450376" y="3988646"/>
            <a:ext cx="1590040" cy="1600200"/>
          </a:xfrm>
          <a:prstGeom prst="ellipse">
            <a:avLst/>
          </a:prstGeom>
          <a:solidFill>
            <a:srgbClr val="FFFFFF"/>
          </a:solidFill>
          <a:ln w="38100">
            <a:solidFill>
              <a:srgbClr val="00B050"/>
            </a:solidFill>
            <a:round/>
            <a:headEnd/>
            <a:tailEnd/>
          </a:ln>
        </p:spPr>
        <p:txBody>
          <a:bodyPr rot="0" vert="horz" wrap="square" lIns="91440" tIns="45720" rIns="91440" bIns="45720" anchor="t" anchorCtr="0" upright="1">
            <a:noAutofit/>
          </a:bodyPr>
          <a:lstStyle/>
          <a:p>
            <a:endParaRPr lang="en-IN"/>
          </a:p>
        </p:txBody>
      </p:sp>
      <p:sp>
        <p:nvSpPr>
          <p:cNvPr id="6" name=" 13">
            <a:extLst>
              <a:ext uri="{FF2B5EF4-FFF2-40B4-BE49-F238E27FC236}">
                <a16:creationId xmlns:a16="http://schemas.microsoft.com/office/drawing/2014/main" id="{8460158A-BDC5-40A7-B9BF-11C3DB9BBF51}"/>
              </a:ext>
            </a:extLst>
          </p:cNvPr>
          <p:cNvSpPr>
            <a:spLocks/>
          </p:cNvSpPr>
          <p:nvPr/>
        </p:nvSpPr>
        <p:spPr bwMode="auto">
          <a:xfrm>
            <a:off x="2433190" y="3988646"/>
            <a:ext cx="1639570" cy="1600200"/>
          </a:xfrm>
          <a:prstGeom prst="ellipse">
            <a:avLst/>
          </a:prstGeom>
          <a:solidFill>
            <a:srgbClr val="FFFFFF"/>
          </a:solidFill>
          <a:ln w="76200">
            <a:solidFill>
              <a:srgbClr val="00B050"/>
            </a:solidFill>
            <a:round/>
            <a:headEnd/>
            <a:tailEnd/>
          </a:ln>
        </p:spPr>
        <p:txBody>
          <a:bodyPr rot="0" vert="horz" wrap="square" lIns="91440" tIns="45720" rIns="91440" bIns="45720" anchor="t" anchorCtr="0" upright="1">
            <a:noAutofit/>
          </a:bodyPr>
          <a:lstStyle/>
          <a:p>
            <a:endParaRPr lang="en-IN"/>
          </a:p>
        </p:txBody>
      </p:sp>
      <p:sp>
        <p:nvSpPr>
          <p:cNvPr id="7" name=" 18">
            <a:extLst>
              <a:ext uri="{FF2B5EF4-FFF2-40B4-BE49-F238E27FC236}">
                <a16:creationId xmlns:a16="http://schemas.microsoft.com/office/drawing/2014/main" id="{78E681A5-1A34-4C11-BF0D-5A7CDE494095}"/>
              </a:ext>
            </a:extLst>
          </p:cNvPr>
          <p:cNvSpPr>
            <a:spLocks/>
          </p:cNvSpPr>
          <p:nvPr/>
        </p:nvSpPr>
        <p:spPr bwMode="auto">
          <a:xfrm>
            <a:off x="4465534" y="3988646"/>
            <a:ext cx="1471295" cy="1391285"/>
          </a:xfrm>
          <a:prstGeom prst="ellipse">
            <a:avLst/>
          </a:prstGeom>
          <a:solidFill>
            <a:srgbClr val="FFFFFF"/>
          </a:solidFill>
          <a:ln w="254000">
            <a:solidFill>
              <a:srgbClr val="00B050"/>
            </a:solidFill>
            <a:round/>
            <a:headEnd/>
            <a:tailEnd/>
          </a:ln>
        </p:spPr>
        <p:txBody>
          <a:bodyPr rot="0" vert="horz" wrap="square" lIns="91440" tIns="45720" rIns="91440" bIns="45720" anchor="t" anchorCtr="0" upright="1">
            <a:noAutofit/>
          </a:bodyPr>
          <a:lstStyle/>
          <a:p>
            <a:endParaRPr lang="en-IN"/>
          </a:p>
        </p:txBody>
      </p:sp>
      <p:sp>
        <p:nvSpPr>
          <p:cNvPr id="8" name=" 19">
            <a:extLst>
              <a:ext uri="{FF2B5EF4-FFF2-40B4-BE49-F238E27FC236}">
                <a16:creationId xmlns:a16="http://schemas.microsoft.com/office/drawing/2014/main" id="{ABDA0C33-6063-4010-B19C-A3452A89CA76}"/>
              </a:ext>
            </a:extLst>
          </p:cNvPr>
          <p:cNvSpPr>
            <a:spLocks/>
          </p:cNvSpPr>
          <p:nvPr/>
        </p:nvSpPr>
        <p:spPr bwMode="auto">
          <a:xfrm>
            <a:off x="1535823" y="5861924"/>
            <a:ext cx="1520825" cy="1490980"/>
          </a:xfrm>
          <a:prstGeom prst="ellipse">
            <a:avLst/>
          </a:prstGeom>
          <a:solidFill>
            <a:srgbClr val="FFFFFF"/>
          </a:solidFill>
          <a:ln w="381000">
            <a:solidFill>
              <a:srgbClr val="00B050"/>
            </a:solidFill>
            <a:round/>
            <a:headEnd/>
            <a:tailEnd/>
          </a:ln>
        </p:spPr>
        <p:txBody>
          <a:bodyPr rot="0" vert="horz" wrap="square" lIns="91440" tIns="45720" rIns="91440" bIns="45720" anchor="t" anchorCtr="0" upright="1">
            <a:noAutofit/>
          </a:bodyPr>
          <a:lstStyle/>
          <a:p>
            <a:endParaRPr lang="en-IN"/>
          </a:p>
        </p:txBody>
      </p:sp>
      <p:sp>
        <p:nvSpPr>
          <p:cNvPr id="9" name=" 20">
            <a:extLst>
              <a:ext uri="{FF2B5EF4-FFF2-40B4-BE49-F238E27FC236}">
                <a16:creationId xmlns:a16="http://schemas.microsoft.com/office/drawing/2014/main" id="{98E20E43-D2F5-414E-80D6-9B20209ADCB4}"/>
              </a:ext>
            </a:extLst>
          </p:cNvPr>
          <p:cNvSpPr>
            <a:spLocks/>
          </p:cNvSpPr>
          <p:nvPr/>
        </p:nvSpPr>
        <p:spPr bwMode="auto">
          <a:xfrm>
            <a:off x="3429000" y="5636422"/>
            <a:ext cx="1868805" cy="1789430"/>
          </a:xfrm>
          <a:prstGeom prst="ellipse">
            <a:avLst/>
          </a:prstGeom>
          <a:solidFill>
            <a:srgbClr val="00B050"/>
          </a:solidFill>
          <a:ln w="9525">
            <a:solidFill>
              <a:srgbClr val="00B050"/>
            </a:solidFill>
            <a:round/>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27128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C7F50A-D207-45B2-875A-5B0179C45C0B}"/>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075EC4C3-AC89-4680-9FD2-4D1D26E91015}"/>
              </a:ext>
            </a:extLst>
          </p:cNvPr>
          <p:cNvSpPr/>
          <p:nvPr/>
        </p:nvSpPr>
        <p:spPr>
          <a:xfrm>
            <a:off x="743803" y="941696"/>
            <a:ext cx="6114197" cy="7757893"/>
          </a:xfrm>
          <a:prstGeom prst="rect">
            <a:avLst/>
          </a:prstGeom>
        </p:spPr>
        <p:txBody>
          <a:bodyPr wrap="square">
            <a:spAutoFit/>
          </a:bodyPr>
          <a:lstStyle/>
          <a:p>
            <a:pPr>
              <a:lnSpc>
                <a:spcPct val="115000"/>
              </a:lnSpc>
              <a:spcAft>
                <a:spcPts val="1000"/>
              </a:spcAft>
              <a:tabLst>
                <a:tab pos="2971800" algn="ctr"/>
                <a:tab pos="458216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Entire Code: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import cv2</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import math</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import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numpy</a:t>
            </a:r>
            <a:r>
              <a:rPr lang="en-US" sz="1600" dirty="0">
                <a:latin typeface="Times New Roman" panose="02020603050405020304" pitchFamily="18" charset="0"/>
                <a:ea typeface="Calibri" panose="020F0502020204030204" pitchFamily="34" charset="0"/>
                <a:cs typeface="Times New Roman" panose="02020603050405020304" pitchFamily="18" charset="0"/>
              </a:rPr>
              <a:t> as np</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def circle( image, center, radius, color, intensity=None):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if intensity is None: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in center:</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p1.append(</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print(p1)</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k in range (0,360):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x=p1[0]+radius*</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math.cos</a:t>
            </a:r>
            <a:r>
              <a:rPr lang="en-US" sz="1600"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x=round(x)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y=p1[1]+radius*</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math.sin</a:t>
            </a:r>
            <a:r>
              <a:rPr lang="en-US" sz="1600"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y=round(y)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image[</a:t>
            </a:r>
            <a:r>
              <a:rPr lang="en-US" sz="1600" dirty="0" err="1">
                <a:latin typeface="Times New Roman" panose="02020603050405020304" pitchFamily="18" charset="0"/>
                <a:ea typeface="Calibri" panose="020F0502020204030204" pitchFamily="34" charset="0"/>
                <a:cs typeface="Times New Roman" panose="02020603050405020304" pitchFamily="18" charset="0"/>
              </a:rPr>
              <a:t>x,y</a:t>
            </a:r>
            <a:r>
              <a:rPr lang="en-US" sz="1600" dirty="0">
                <a:latin typeface="Times New Roman" panose="02020603050405020304" pitchFamily="18" charset="0"/>
                <a:ea typeface="Calibri" panose="020F0502020204030204" pitchFamily="34" charset="0"/>
                <a:cs typeface="Times New Roman" panose="02020603050405020304" pitchFamily="18" charset="0"/>
              </a:rPr>
              <a:t>]=color</a:t>
            </a: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else:</a:t>
            </a: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in center:</a:t>
            </a: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p1.append(</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in range(0,radius):</a:t>
            </a:r>
          </a:p>
        </p:txBody>
      </p:sp>
    </p:spTree>
    <p:extLst>
      <p:ext uri="{BB962C8B-B14F-4D97-AF65-F5344CB8AC3E}">
        <p14:creationId xmlns:p14="http://schemas.microsoft.com/office/powerpoint/2010/main" val="312280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630B92-8251-45D5-84F1-E4924AAF261B}"/>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4A36D374-4C61-4201-BFE1-6A50518A1955}"/>
              </a:ext>
            </a:extLst>
          </p:cNvPr>
          <p:cNvSpPr/>
          <p:nvPr/>
        </p:nvSpPr>
        <p:spPr>
          <a:xfrm>
            <a:off x="641446" y="873458"/>
            <a:ext cx="6005015" cy="5201424"/>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for k in range(0,360):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x=p1[0]+(radius-</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math.cos</a:t>
            </a:r>
            <a:r>
              <a:rPr lang="en-US" sz="1600"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x=round(x)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y=p1[1]+(radius-</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math.sin</a:t>
            </a:r>
            <a:r>
              <a:rPr lang="en-US" sz="1600" dirty="0">
                <a:latin typeface="Times New Roman" panose="02020603050405020304" pitchFamily="18" charset="0"/>
                <a:ea typeface="Calibri" panose="020F0502020204030204" pitchFamily="34" charset="0"/>
                <a:cs typeface="Times New Roman" panose="02020603050405020304" pitchFamily="18" charset="0"/>
              </a:rPr>
              <a:t>(k)</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y=round(y)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image[</a:t>
            </a:r>
            <a:r>
              <a:rPr lang="en-US" sz="1600" dirty="0" err="1">
                <a:latin typeface="Times New Roman" panose="02020603050405020304" pitchFamily="18" charset="0"/>
                <a:ea typeface="Calibri" panose="020F0502020204030204" pitchFamily="34" charset="0"/>
                <a:cs typeface="Times New Roman" panose="02020603050405020304" pitchFamily="18" charset="0"/>
              </a:rPr>
              <a:t>x,y</a:t>
            </a:r>
            <a:r>
              <a:rPr lang="en-US" sz="1600" dirty="0">
                <a:latin typeface="Times New Roman" panose="02020603050405020304" pitchFamily="18" charset="0"/>
                <a:ea typeface="Calibri" panose="020F0502020204030204" pitchFamily="34" charset="0"/>
                <a:cs typeface="Times New Roman" panose="02020603050405020304" pitchFamily="18" charset="0"/>
              </a:rPr>
              <a:t>]=color</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cv2.imshow(“image”, image)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cv2.waitkey(0)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p1.clear()</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tabLst>
                <a:tab pos="2971800" algn="ctr"/>
                <a:tab pos="458216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Problems Faced:</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tabLst>
                <a:tab pos="2971800" algn="ctr"/>
                <a:tab pos="458216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The main problem we faced was during writing the mathematical logic for applying color filling operation for the respective circle.</a:t>
            </a:r>
            <a:endParaRPr lang="en-IN" sz="1600" dirty="0"/>
          </a:p>
        </p:txBody>
      </p:sp>
    </p:spTree>
    <p:extLst>
      <p:ext uri="{BB962C8B-B14F-4D97-AF65-F5344CB8AC3E}">
        <p14:creationId xmlns:p14="http://schemas.microsoft.com/office/powerpoint/2010/main" val="2502913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DA363-A950-47AB-8C04-FE5EA57D1AD9}"/>
              </a:ext>
            </a:extLst>
          </p:cNvPr>
          <p:cNvPicPr>
            <a:picLocks noChangeAspect="1"/>
          </p:cNvPicPr>
          <p:nvPr/>
        </p:nvPicPr>
        <p:blipFill>
          <a:blip r:embed="rId2"/>
          <a:stretch>
            <a:fillRect/>
          </a:stretch>
        </p:blipFill>
        <p:spPr>
          <a:xfrm>
            <a:off x="0" y="-136478"/>
            <a:ext cx="6858000" cy="9906000"/>
          </a:xfrm>
          <a:prstGeom prst="rect">
            <a:avLst/>
          </a:prstGeom>
        </p:spPr>
      </p:pic>
      <p:sp>
        <p:nvSpPr>
          <p:cNvPr id="4" name="Rectangle 3">
            <a:extLst>
              <a:ext uri="{FF2B5EF4-FFF2-40B4-BE49-F238E27FC236}">
                <a16:creationId xmlns:a16="http://schemas.microsoft.com/office/drawing/2014/main" id="{56A9583B-FB1B-4B78-A561-F11E9F398AA5}"/>
              </a:ext>
            </a:extLst>
          </p:cNvPr>
          <p:cNvSpPr/>
          <p:nvPr/>
        </p:nvSpPr>
        <p:spPr>
          <a:xfrm>
            <a:off x="436728" y="436729"/>
            <a:ext cx="6277970" cy="8427692"/>
          </a:xfrm>
          <a:prstGeom prst="rect">
            <a:avLst/>
          </a:prstGeom>
        </p:spPr>
        <p:txBody>
          <a:bodyPr wrap="square">
            <a:spAutoFit/>
          </a:bodyPr>
          <a:lstStyle/>
          <a:p>
            <a:pPr algn="ctr">
              <a:lnSpc>
                <a:spcPct val="106000"/>
              </a:lnSpc>
              <a:spcAft>
                <a:spcPts val="80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ELLIPSE</a:t>
            </a:r>
            <a:endParaRPr lang="en-IN" dirty="0">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In order to trace the code of the ellipse we need to know every point on the ellipse that is, from 0° to 360° which is obtained by the mathematical equations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X=x1+acosα</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Y=y1+bsinα</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Here X, Y are points on the ellipse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(x1,y1) is the Center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 b are major and minor axes respectively.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Using these mathematical equations, taking the required input  we have to trace out the code of the ellipse.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Entire code: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Code: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import cv2</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as np</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import math</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ca=</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np.zeros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((300,300,3),</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dtype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=”uint8”)</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a=input(“enter a”)</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b=input(“enter b”)</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x1=input(“enter x1”)</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y1=input(“enter y1”)</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in range(0,360):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X=x1+a*</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math.cos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04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FB60FD-55E8-4AF5-AA03-A55705A63C47}"/>
              </a:ext>
            </a:extLst>
          </p:cNvPr>
          <p:cNvPicPr>
            <a:picLocks noChangeAspect="1"/>
          </p:cNvPicPr>
          <p:nvPr/>
        </p:nvPicPr>
        <p:blipFill>
          <a:blip r:embed="rId2"/>
          <a:stretch>
            <a:fillRect/>
          </a:stretch>
        </p:blipFill>
        <p:spPr>
          <a:xfrm>
            <a:off x="0" y="-232012"/>
            <a:ext cx="6858000" cy="9906000"/>
          </a:xfrm>
          <a:prstGeom prst="rect">
            <a:avLst/>
          </a:prstGeom>
        </p:spPr>
      </p:pic>
      <p:sp>
        <p:nvSpPr>
          <p:cNvPr id="3" name="Rectangle 2">
            <a:extLst>
              <a:ext uri="{FF2B5EF4-FFF2-40B4-BE49-F238E27FC236}">
                <a16:creationId xmlns:a16="http://schemas.microsoft.com/office/drawing/2014/main" id="{8331B5CF-3A81-419A-A6FA-50847E9549E2}"/>
              </a:ext>
            </a:extLst>
          </p:cNvPr>
          <p:cNvSpPr/>
          <p:nvPr/>
        </p:nvSpPr>
        <p:spPr>
          <a:xfrm>
            <a:off x="378725" y="838707"/>
            <a:ext cx="6100549" cy="7764561"/>
          </a:xfrm>
          <a:prstGeom prst="rect">
            <a:avLst/>
          </a:prstGeom>
        </p:spPr>
        <p:txBody>
          <a:bodyPr wrap="square">
            <a:spAutoFit/>
          </a:bodyPr>
          <a:lstStyle/>
          <a:p>
            <a:pPr>
              <a:lnSpc>
                <a:spcPct val="106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Y=y1+b*</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math.sin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round(X)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round(Y)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X=int(X)</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Y=int(Y)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ca[X,Y]=[255,0,0]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cv2.imshow(“</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ellipse”,ca</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cv2.waitKey(0)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Explanation of the code:</a:t>
            </a:r>
            <a:endParaRPr lang="en-IN" sz="16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 import commands are written to call the libraries cv2 and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numpy</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Math is also imported as we use multiplication  in the code. To draw a ellipse we need to know each point on ellipse from angle 0° to 360°.</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have to take inputs from the user. Inputs include major and minor axes lengths, Centre. Using for loop we can find each and every point on the ellipse  with the help  of mathematical equations. Now we have to round off the points X, Y. ca[X,Y]=[255,0,0] that means ellipse will be displayed in blue color.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imshow</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command  is to display the ellipse on a black screen which we created by giving np. zeros command.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waitKey</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to give the time for how many milli seconds the screen should display. Here we used zero that is, that screen displays until we press any key.</a:t>
            </a:r>
          </a:p>
          <a:p>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t>Errors:</a:t>
            </a:r>
            <a:endParaRPr lang="en-IN" sz="1600" dirty="0"/>
          </a:p>
          <a:p>
            <a:r>
              <a:rPr lang="en-US" sz="1600" dirty="0">
                <a:latin typeface="Times New Roman" panose="02020603050405020304" pitchFamily="18" charset="0"/>
                <a:cs typeface="Times New Roman" panose="02020603050405020304" pitchFamily="18" charset="0"/>
              </a:rPr>
              <a:t>While compiling, firstly we faced indentation errors  which we rectified later on. And also we faced minute errors like missing the colon at the end of for loop etc.</a:t>
            </a:r>
            <a:endParaRPr lang="en-IN" sz="1600" dirty="0">
              <a:latin typeface="Times New Roman" panose="02020603050405020304" pitchFamily="18" charset="0"/>
              <a:cs typeface="Times New Roman" panose="02020603050405020304" pitchFamily="18" charset="0"/>
            </a:endParaRPr>
          </a:p>
          <a:p>
            <a:pPr>
              <a:lnSpc>
                <a:spcPct val="106000"/>
              </a:lnSpc>
              <a:spcAft>
                <a:spcPts val="800"/>
              </a:spcAft>
            </a:pPr>
            <a:endParaRPr lang="en-IN" dirty="0"/>
          </a:p>
        </p:txBody>
      </p:sp>
    </p:spTree>
    <p:extLst>
      <p:ext uri="{BB962C8B-B14F-4D97-AF65-F5344CB8AC3E}">
        <p14:creationId xmlns:p14="http://schemas.microsoft.com/office/powerpoint/2010/main" val="236519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6858000" cy="9906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839" y="586784"/>
            <a:ext cx="3533878" cy="1659578"/>
          </a:xfrm>
          <a:prstGeom prst="rect">
            <a:avLst/>
          </a:prstGeom>
        </p:spPr>
      </p:pic>
      <p:sp>
        <p:nvSpPr>
          <p:cNvPr id="9" name="Rectangle 8"/>
          <p:cNvSpPr/>
          <p:nvPr/>
        </p:nvSpPr>
        <p:spPr>
          <a:xfrm>
            <a:off x="927770" y="1801462"/>
            <a:ext cx="5064015" cy="584775"/>
          </a:xfrm>
          <a:prstGeom prst="rect">
            <a:avLst/>
          </a:prstGeom>
        </p:spPr>
        <p:txBody>
          <a:bodyPr wrap="none">
            <a:spAutoFit/>
          </a:bodyPr>
          <a:lstStyle/>
          <a:p>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86750" y="2526113"/>
            <a:ext cx="6457281" cy="523220"/>
          </a:xfrm>
          <a:prstGeom prst="rect">
            <a:avLst/>
          </a:prstGeom>
        </p:spPr>
        <p:txBody>
          <a:bodyPr wrap="none">
            <a:spAutoFit/>
          </a:bodyPr>
          <a:lstStyle/>
          <a:p>
            <a:r>
              <a:rPr lang="en-IN" sz="2800" b="1" dirty="0">
                <a:latin typeface="Times New Roman" panose="02020603050405020304" pitchFamily="18" charset="0"/>
                <a:ea typeface="STLiti" panose="02010800040101010101" pitchFamily="2" charset="-122"/>
                <a:cs typeface="Times New Roman" panose="02020603050405020304" pitchFamily="18" charset="0"/>
              </a:rPr>
              <a:t>  </a:t>
            </a:r>
            <a:r>
              <a:rPr lang="en-IN" sz="2600" b="1" dirty="0">
                <a:latin typeface="Times New Roman" panose="02020603050405020304" pitchFamily="18" charset="0"/>
                <a:ea typeface="STLiti" panose="02010800040101010101" pitchFamily="2" charset="-122"/>
                <a:cs typeface="Times New Roman" panose="02020603050405020304" pitchFamily="18" charset="0"/>
              </a:rPr>
              <a:t>( A Center For Inter-Discilinary Research )</a:t>
            </a:r>
            <a:endParaRPr lang="en-US" sz="26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823834" y="3331513"/>
            <a:ext cx="8805766" cy="892552"/>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This is to certify that the project titled</a:t>
            </a:r>
          </a:p>
          <a:p>
            <a:r>
              <a:rPr lang="en-US" sz="2600" b="1" dirty="0">
                <a:latin typeface="Times New Roman" panose="02020603050405020304" pitchFamily="18" charset="0"/>
                <a:cs typeface="Times New Roman" panose="02020603050405020304" pitchFamily="18" charset="0"/>
              </a:rPr>
              <a:t>  “ ------------------------------------’’</a:t>
            </a:r>
            <a:endParaRPr lang="en-US" sz="2600" dirty="0">
              <a:latin typeface="Times New Roman" panose="02020603050405020304" pitchFamily="18" charset="0"/>
              <a:cs typeface="Times New Roman" panose="02020603050405020304" pitchFamily="18" charset="0"/>
            </a:endParaRPr>
          </a:p>
        </p:txBody>
      </p:sp>
      <p:sp>
        <p:nvSpPr>
          <p:cNvPr id="12" name="Rectangle 11"/>
          <p:cNvSpPr/>
          <p:nvPr/>
        </p:nvSpPr>
        <p:spPr>
          <a:xfrm>
            <a:off x="309311" y="3410724"/>
            <a:ext cx="6024195" cy="2893100"/>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2200" dirty="0">
                <a:latin typeface="Times New Roman" panose="02020603050405020304" pitchFamily="18" charset="0"/>
                <a:cs typeface="Times New Roman" panose="02020603050405020304" pitchFamily="18" charset="0"/>
              </a:rPr>
              <a:t>AC </a:t>
            </a:r>
            <a:r>
              <a:rPr lang="en-US" sz="2200" dirty="0">
                <a:latin typeface="Times New Roman" panose="02020603050405020304" pitchFamily="18" charset="0"/>
                <a:cs typeface="Times New Roman" panose="02020603050405020304" pitchFamily="18" charset="0"/>
              </a:rPr>
              <a:t>during the academic year </a:t>
            </a:r>
          </a:p>
          <a:p>
            <a:pPr algn="ctr"/>
            <a:r>
              <a:rPr lang="en-US" sz="2200" dirty="0">
                <a:latin typeface="Times New Roman" panose="02020603050405020304" pitchFamily="18" charset="0"/>
                <a:cs typeface="Times New Roman" panose="02020603050405020304" pitchFamily="18" charset="0"/>
              </a:rPr>
              <a:t>2018-2019</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491988080"/>
              </p:ext>
            </p:extLst>
          </p:nvPr>
        </p:nvGraphicFramePr>
        <p:xfrm>
          <a:off x="591354" y="6115393"/>
          <a:ext cx="5848077" cy="1947956"/>
        </p:xfrm>
        <a:graphic>
          <a:graphicData uri="http://schemas.openxmlformats.org/drawingml/2006/table">
            <a:tbl>
              <a:tblPr firstRow="1" bandRow="1">
                <a:tableStyleId>{5C22544A-7EE6-4342-B048-85BDC9FD1C3A}</a:tableStyleId>
              </a:tblPr>
              <a:tblGrid>
                <a:gridCol w="1949359">
                  <a:extLst>
                    <a:ext uri="{9D8B030D-6E8A-4147-A177-3AD203B41FA5}">
                      <a16:colId xmlns:a16="http://schemas.microsoft.com/office/drawing/2014/main" val="20000"/>
                    </a:ext>
                  </a:extLst>
                </a:gridCol>
                <a:gridCol w="1949359">
                  <a:extLst>
                    <a:ext uri="{9D8B030D-6E8A-4147-A177-3AD203B41FA5}">
                      <a16:colId xmlns:a16="http://schemas.microsoft.com/office/drawing/2014/main" val="20001"/>
                    </a:ext>
                  </a:extLst>
                </a:gridCol>
                <a:gridCol w="1949359">
                  <a:extLst>
                    <a:ext uri="{9D8B030D-6E8A-4147-A177-3AD203B41FA5}">
                      <a16:colId xmlns:a16="http://schemas.microsoft.com/office/drawing/2014/main" val="20002"/>
                    </a:ext>
                  </a:extLst>
                </a:gridCol>
              </a:tblGrid>
              <a:tr h="532361">
                <a:tc>
                  <a:txBody>
                    <a:bodyPr/>
                    <a:lstStyle/>
                    <a:p>
                      <a:pPr algn="ctr"/>
                      <a:r>
                        <a:rPr lang="en-IN" sz="2000" dirty="0"/>
                        <a:t>NAME</a:t>
                      </a:r>
                      <a:endParaRPr lang="en-US" sz="2000" dirty="0"/>
                    </a:p>
                  </a:txBody>
                  <a:tcPr/>
                </a:tc>
                <a:tc>
                  <a:txBody>
                    <a:bodyPr/>
                    <a:lstStyle/>
                    <a:p>
                      <a:pPr algn="ctr"/>
                      <a:r>
                        <a:rPr lang="en-IN" sz="2000" dirty="0"/>
                        <a:t>ROLL</a:t>
                      </a:r>
                      <a:r>
                        <a:rPr lang="en-IN" sz="2000" baseline="0" dirty="0"/>
                        <a:t> NO.</a:t>
                      </a:r>
                      <a:endParaRPr lang="en-US" sz="2000" dirty="0"/>
                    </a:p>
                  </a:txBody>
                  <a:tcPr/>
                </a:tc>
                <a:tc>
                  <a:txBody>
                    <a:bodyPr/>
                    <a:lstStyle/>
                    <a:p>
                      <a:pPr algn="ctr"/>
                      <a:r>
                        <a:rPr lang="en-IN" sz="2000" dirty="0"/>
                        <a:t>BRANCH</a:t>
                      </a:r>
                      <a:endParaRPr lang="en-US" sz="2000" dirty="0"/>
                    </a:p>
                  </a:txBody>
                  <a:tcPr/>
                </a:tc>
                <a:extLst>
                  <a:ext uri="{0D108BD9-81ED-4DB2-BD59-A6C34878D82A}">
                    <a16:rowId xmlns:a16="http://schemas.microsoft.com/office/drawing/2014/main" val="10000"/>
                  </a:ext>
                </a:extLst>
              </a:tr>
              <a:tr h="471865">
                <a:tc>
                  <a:txBody>
                    <a:bodyPr/>
                    <a:lstStyle/>
                    <a:p>
                      <a:r>
                        <a:rPr lang="en-US" sz="1600" dirty="0"/>
                        <a:t>MALI ARJUN REDDY </a:t>
                      </a:r>
                    </a:p>
                  </a:txBody>
                  <a:tcPr/>
                </a:tc>
                <a:tc>
                  <a:txBody>
                    <a:bodyPr/>
                    <a:lstStyle/>
                    <a:p>
                      <a:r>
                        <a:rPr lang="en-US" sz="1600" dirty="0"/>
                        <a:t>18241A1294</a:t>
                      </a:r>
                    </a:p>
                  </a:txBody>
                  <a:tcPr/>
                </a:tc>
                <a:tc>
                  <a:txBody>
                    <a:bodyPr/>
                    <a:lstStyle/>
                    <a:p>
                      <a:r>
                        <a:rPr lang="en-US" sz="1600" dirty="0"/>
                        <a:t>IT</a:t>
                      </a:r>
                    </a:p>
                  </a:txBody>
                  <a:tcPr/>
                </a:tc>
                <a:extLst>
                  <a:ext uri="{0D108BD9-81ED-4DB2-BD59-A6C34878D82A}">
                    <a16:rowId xmlns:a16="http://schemas.microsoft.com/office/drawing/2014/main" val="10001"/>
                  </a:ext>
                </a:extLst>
              </a:tr>
              <a:tr h="471865">
                <a:tc>
                  <a:txBody>
                    <a:bodyPr/>
                    <a:lstStyle/>
                    <a:p>
                      <a:r>
                        <a:rPr lang="en-US" sz="1600" dirty="0"/>
                        <a:t>UMAKANTH SAHU</a:t>
                      </a:r>
                    </a:p>
                  </a:txBody>
                  <a:tcPr/>
                </a:tc>
                <a:tc>
                  <a:txBody>
                    <a:bodyPr/>
                    <a:lstStyle/>
                    <a:p>
                      <a:r>
                        <a:rPr lang="en-US" sz="1600" dirty="0"/>
                        <a:t>18241A1259</a:t>
                      </a:r>
                    </a:p>
                  </a:txBody>
                  <a:tcPr/>
                </a:tc>
                <a:tc>
                  <a:txBody>
                    <a:bodyPr/>
                    <a:lstStyle/>
                    <a:p>
                      <a:r>
                        <a:rPr lang="en-US" sz="1600" dirty="0"/>
                        <a:t>IT</a:t>
                      </a:r>
                    </a:p>
                  </a:txBody>
                  <a:tcPr/>
                </a:tc>
                <a:extLst>
                  <a:ext uri="{0D108BD9-81ED-4DB2-BD59-A6C34878D82A}">
                    <a16:rowId xmlns:a16="http://schemas.microsoft.com/office/drawing/2014/main" val="10002"/>
                  </a:ext>
                </a:extLst>
              </a:tr>
              <a:tr h="471865">
                <a:tc>
                  <a:txBody>
                    <a:bodyPr/>
                    <a:lstStyle/>
                    <a:p>
                      <a:r>
                        <a:rPr lang="en-US" sz="1600" dirty="0"/>
                        <a:t>MISBAH SULTANA</a:t>
                      </a:r>
                    </a:p>
                  </a:txBody>
                  <a:tcPr/>
                </a:tc>
                <a:tc>
                  <a:txBody>
                    <a:bodyPr/>
                    <a:lstStyle/>
                    <a:p>
                      <a:r>
                        <a:rPr lang="en-US" sz="1600" dirty="0"/>
                        <a:t>18241A05X3</a:t>
                      </a:r>
                    </a:p>
                  </a:txBody>
                  <a:tcPr/>
                </a:tc>
                <a:tc>
                  <a:txBody>
                    <a:bodyPr/>
                    <a:lstStyle/>
                    <a:p>
                      <a:r>
                        <a:rPr lang="en-US" sz="1600" dirty="0"/>
                        <a:t>CSE</a:t>
                      </a:r>
                    </a:p>
                  </a:txBody>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51EECBF-656A-4BC6-9B41-30E2C5679948}"/>
              </a:ext>
            </a:extLst>
          </p:cNvPr>
          <p:cNvSpPr txBox="1"/>
          <p:nvPr/>
        </p:nvSpPr>
        <p:spPr>
          <a:xfrm>
            <a:off x="1332719" y="3626831"/>
            <a:ext cx="3953724" cy="461665"/>
          </a:xfrm>
          <a:prstGeom prst="rect">
            <a:avLst/>
          </a:prstGeom>
          <a:noFill/>
        </p:spPr>
        <p:txBody>
          <a:bodyPr wrap="square" rtlCol="0">
            <a:spAutoFit/>
          </a:bodyPr>
          <a:lstStyle/>
          <a:p>
            <a:pPr algn="ctr"/>
            <a:r>
              <a:rPr lang="en-US" sz="2400" dirty="0"/>
              <a:t>Image Editing Library</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8FE7BD-AE1E-473E-9B3C-99D1CA26E28B}"/>
              </a:ext>
            </a:extLst>
          </p:cNvPr>
          <p:cNvPicPr>
            <a:picLocks noChangeAspect="1"/>
          </p:cNvPicPr>
          <p:nvPr/>
        </p:nvPicPr>
        <p:blipFill>
          <a:blip r:embed="rId2"/>
          <a:stretch>
            <a:fillRect/>
          </a:stretch>
        </p:blipFill>
        <p:spPr>
          <a:xfrm>
            <a:off x="0" y="-136478"/>
            <a:ext cx="6858000" cy="9906000"/>
          </a:xfrm>
          <a:prstGeom prst="rect">
            <a:avLst/>
          </a:prstGeom>
        </p:spPr>
      </p:pic>
      <p:sp>
        <p:nvSpPr>
          <p:cNvPr id="3" name="Rectangle 2">
            <a:extLst>
              <a:ext uri="{FF2B5EF4-FFF2-40B4-BE49-F238E27FC236}">
                <a16:creationId xmlns:a16="http://schemas.microsoft.com/office/drawing/2014/main" id="{E7C69006-FB14-4ECC-AAB0-2B912C5C954F}"/>
              </a:ext>
            </a:extLst>
          </p:cNvPr>
          <p:cNvSpPr/>
          <p:nvPr/>
        </p:nvSpPr>
        <p:spPr>
          <a:xfrm>
            <a:off x="474260" y="670825"/>
            <a:ext cx="5909480" cy="5192512"/>
          </a:xfrm>
          <a:prstGeom prst="rect">
            <a:avLst/>
          </a:prstGeom>
        </p:spPr>
        <p:txBody>
          <a:bodyPr wrap="square">
            <a:spAutoFit/>
          </a:bodyPr>
          <a:lstStyle/>
          <a:p>
            <a:pPr algn="ctr">
              <a:lnSpc>
                <a:spcPct val="106000"/>
              </a:lnSpc>
              <a:spcAft>
                <a:spcPts val="80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TRANSLATION</a:t>
            </a:r>
          </a:p>
          <a:p>
            <a:pPr algn="ctr">
              <a:lnSpc>
                <a:spcPct val="106000"/>
              </a:lnSpc>
              <a:spcAft>
                <a:spcPts val="800"/>
              </a:spcAft>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Translation here is fairly similar to ‘Translation of axes’ that we learned in intermediate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moving the pixels of an image from one point to another. Translation can be done in many ways, but my approach was to take the initial pixel of any image (0,0) and move it to another position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while moving all the other pixels with it following their respective order.</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Since I had the basic picture of what was supposed to be done, I started by taking input x and y which will be the new starting coordinates of our translated image.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Math Behind The Code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spc="10" dirty="0">
                <a:solidFill>
                  <a:srgbClr val="3C3C3B"/>
                </a:solidFill>
                <a:latin typeface="Times New Roman" panose="02020603050405020304" pitchFamily="18" charset="0"/>
                <a:ea typeface="Times New Roman" panose="02020603050405020304" pitchFamily="18" charset="0"/>
                <a:cs typeface="Times New Roman" panose="02020603050405020304" pitchFamily="18" charset="0"/>
              </a:rPr>
              <a:t>To understand the preceding code, we need to understand how warping works. Translation basically means that we are shifting the image by adding/subtracting the X and Y coordinates. In order to do this, we need to create a transformation matrix, as shown as follows: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9BA537-6350-432E-A6A8-FB4A4E2125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8097" y="5903585"/>
            <a:ext cx="3869937" cy="1575388"/>
          </a:xfrm>
          <a:prstGeom prst="rect">
            <a:avLst/>
          </a:prstGeom>
          <a:noFill/>
          <a:ln>
            <a:noFill/>
          </a:ln>
        </p:spPr>
      </p:pic>
    </p:spTree>
    <p:extLst>
      <p:ext uri="{BB962C8B-B14F-4D97-AF65-F5344CB8AC3E}">
        <p14:creationId xmlns:p14="http://schemas.microsoft.com/office/powerpoint/2010/main" val="27535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7E78C0-17AB-4CF2-9B44-512069D04F09}"/>
              </a:ext>
            </a:extLst>
          </p:cNvPr>
          <p:cNvPicPr>
            <a:picLocks noChangeAspect="1"/>
          </p:cNvPicPr>
          <p:nvPr/>
        </p:nvPicPr>
        <p:blipFill>
          <a:blip r:embed="rId2"/>
          <a:stretch>
            <a:fillRect/>
          </a:stretch>
        </p:blipFill>
        <p:spPr>
          <a:xfrm>
            <a:off x="7246" y="0"/>
            <a:ext cx="6858000" cy="9906000"/>
          </a:xfrm>
          <a:prstGeom prst="rect">
            <a:avLst/>
          </a:prstGeom>
        </p:spPr>
      </p:pic>
      <p:pic>
        <p:nvPicPr>
          <p:cNvPr id="12" name="Picture 11">
            <a:extLst>
              <a:ext uri="{FF2B5EF4-FFF2-40B4-BE49-F238E27FC236}">
                <a16:creationId xmlns:a16="http://schemas.microsoft.com/office/drawing/2014/main" id="{05E0A33F-5031-4621-9A69-B4D90F3947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251" y="1754995"/>
            <a:ext cx="1623060" cy="647700"/>
          </a:xfrm>
          <a:prstGeom prst="rect">
            <a:avLst/>
          </a:prstGeom>
          <a:noFill/>
          <a:ln>
            <a:noFill/>
          </a:ln>
        </p:spPr>
      </p:pic>
      <p:sp>
        <p:nvSpPr>
          <p:cNvPr id="8" name="Rectangle 7">
            <a:extLst>
              <a:ext uri="{FF2B5EF4-FFF2-40B4-BE49-F238E27FC236}">
                <a16:creationId xmlns:a16="http://schemas.microsoft.com/office/drawing/2014/main" id="{78CC73C1-9111-46E9-AEFD-C4AC7F0935F8}"/>
              </a:ext>
            </a:extLst>
          </p:cNvPr>
          <p:cNvSpPr/>
          <p:nvPr/>
        </p:nvSpPr>
        <p:spPr>
          <a:xfrm>
            <a:off x="-545171" y="2204222"/>
            <a:ext cx="5651041" cy="340927"/>
          </a:xfrm>
          <a:prstGeom prst="rect">
            <a:avLst/>
          </a:prstGeom>
        </p:spPr>
        <p:txBody>
          <a:bodyPr wrap="square">
            <a:spAutoFit/>
          </a:bodyPr>
          <a:lstStyle/>
          <a:p>
            <a:pPr algn="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Translating a point from (0,0) to (X,Y)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D88CEE9A-0062-455D-B20A-D2A6664CADE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684" y="2623029"/>
            <a:ext cx="3102610" cy="1729740"/>
          </a:xfrm>
          <a:prstGeom prst="rect">
            <a:avLst/>
          </a:prstGeom>
          <a:noFill/>
          <a:ln>
            <a:noFill/>
          </a:ln>
        </p:spPr>
      </p:pic>
      <p:sp>
        <p:nvSpPr>
          <p:cNvPr id="9" name="Rectangle 8">
            <a:extLst>
              <a:ext uri="{FF2B5EF4-FFF2-40B4-BE49-F238E27FC236}">
                <a16:creationId xmlns:a16="http://schemas.microsoft.com/office/drawing/2014/main" id="{78E35965-D722-40D6-B131-E1B4408CEEB8}"/>
              </a:ext>
            </a:extLst>
          </p:cNvPr>
          <p:cNvSpPr/>
          <p:nvPr/>
        </p:nvSpPr>
        <p:spPr>
          <a:xfrm>
            <a:off x="405843" y="4152109"/>
            <a:ext cx="6332561" cy="601896"/>
          </a:xfrm>
          <a:prstGeom prst="rect">
            <a:avLst/>
          </a:prstGeom>
        </p:spPr>
        <p:txBody>
          <a:bodyPr wrap="square">
            <a:spAutoFit/>
          </a:bodyPr>
          <a:lstStyle/>
          <a:p>
            <a:pPr algn="ct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Translating each pixel in an Image: ‘x’ pixels rightwards and ‘y’ pixels downwards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0D5C357-6A14-4FAD-95AF-FEB2886CABA1}"/>
              </a:ext>
            </a:extLst>
          </p:cNvPr>
          <p:cNvPicPr/>
          <p:nvPr/>
        </p:nvPicPr>
        <p:blipFill>
          <a:blip r:embed="rId5">
            <a:extLst>
              <a:ext uri="{28A0092B-C50C-407E-A947-70E740481C1C}">
                <a14:useLocalDpi xmlns:a14="http://schemas.microsoft.com/office/drawing/2010/main" val="0"/>
              </a:ext>
            </a:extLst>
          </a:blip>
          <a:srcRect l="3723" t="5894" r="8379" b="7317"/>
          <a:stretch>
            <a:fillRect/>
          </a:stretch>
        </p:blipFill>
        <p:spPr bwMode="auto">
          <a:xfrm>
            <a:off x="901782" y="4749371"/>
            <a:ext cx="4884420" cy="3154680"/>
          </a:xfrm>
          <a:prstGeom prst="rect">
            <a:avLst/>
          </a:prstGeom>
          <a:noFill/>
          <a:ln>
            <a:noFill/>
          </a:ln>
        </p:spPr>
      </p:pic>
      <p:sp>
        <p:nvSpPr>
          <p:cNvPr id="10" name="Rectangle 9">
            <a:extLst>
              <a:ext uri="{FF2B5EF4-FFF2-40B4-BE49-F238E27FC236}">
                <a16:creationId xmlns:a16="http://schemas.microsoft.com/office/drawing/2014/main" id="{B4C4E0E3-8EBC-453A-8D0E-EA1DF15B4181}"/>
              </a:ext>
            </a:extLst>
          </p:cNvPr>
          <p:cNvSpPr/>
          <p:nvPr/>
        </p:nvSpPr>
        <p:spPr>
          <a:xfrm>
            <a:off x="546488" y="548306"/>
            <a:ext cx="5963007" cy="338554"/>
          </a:xfrm>
          <a:prstGeom prst="rect">
            <a:avLst/>
          </a:prstGeom>
        </p:spPr>
        <p:txBody>
          <a:bodyPr wrap="square">
            <a:spAutoFit/>
          </a:bodyPr>
          <a:lstStyle/>
          <a:p>
            <a:r>
              <a:rPr lang="en-US" sz="1600" dirty="0">
                <a:solidFill>
                  <a:srgbClr val="333333"/>
                </a:solidFill>
                <a:latin typeface="Times New Roman" panose="02020603050405020304" pitchFamily="18" charset="0"/>
                <a:ea typeface="Times New Roman" panose="02020603050405020304" pitchFamily="18" charset="0"/>
              </a:rPr>
              <a:t>For simplicity, let us consider a single channel binary image </a:t>
            </a:r>
            <a:endParaRPr lang="en-IN" sz="1600" dirty="0"/>
          </a:p>
        </p:txBody>
      </p:sp>
      <p:pic>
        <p:nvPicPr>
          <p:cNvPr id="20" name="Picture 19" descr="I">
            <a:extLst>
              <a:ext uri="{FF2B5EF4-FFF2-40B4-BE49-F238E27FC236}">
                <a16:creationId xmlns:a16="http://schemas.microsoft.com/office/drawing/2014/main" id="{036D18D8-F1C8-4E18-96BC-0AA44FAFD44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flipV="1">
            <a:off x="5563330" y="652887"/>
            <a:ext cx="86843" cy="174400"/>
          </a:xfrm>
          <a:prstGeom prst="rect">
            <a:avLst/>
          </a:prstGeom>
          <a:noFill/>
          <a:ln>
            <a:noFill/>
          </a:ln>
        </p:spPr>
      </p:pic>
      <p:sp>
        <p:nvSpPr>
          <p:cNvPr id="11" name="Rectangle 10">
            <a:extLst>
              <a:ext uri="{FF2B5EF4-FFF2-40B4-BE49-F238E27FC236}">
                <a16:creationId xmlns:a16="http://schemas.microsoft.com/office/drawing/2014/main" id="{8BE9F9DE-3809-4731-B173-7FDF4D85736C}"/>
              </a:ext>
            </a:extLst>
          </p:cNvPr>
          <p:cNvSpPr/>
          <p:nvPr/>
        </p:nvSpPr>
        <p:spPr>
          <a:xfrm>
            <a:off x="546488" y="827287"/>
            <a:ext cx="2701381" cy="369332"/>
          </a:xfrm>
          <a:prstGeom prst="rect">
            <a:avLst/>
          </a:prstGeom>
        </p:spPr>
        <p:txBody>
          <a:bodyPr wrap="none">
            <a:spAutoFit/>
          </a:bodyPr>
          <a:lstStyle/>
          <a:p>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The pixel intensity at location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22" name="Picture 21" descr="(x,y)">
            <a:extLst>
              <a:ext uri="{FF2B5EF4-FFF2-40B4-BE49-F238E27FC236}">
                <a16:creationId xmlns:a16="http://schemas.microsoft.com/office/drawing/2014/main" id="{8DED3E05-FB4A-408F-8A8A-8A2E0180CD5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145156" y="926366"/>
            <a:ext cx="397673" cy="208057"/>
          </a:xfrm>
          <a:prstGeom prst="rect">
            <a:avLst/>
          </a:prstGeom>
          <a:noFill/>
          <a:ln>
            <a:noFill/>
          </a:ln>
        </p:spPr>
      </p:pic>
      <p:sp>
        <p:nvSpPr>
          <p:cNvPr id="13" name="Rectangle 12">
            <a:extLst>
              <a:ext uri="{FF2B5EF4-FFF2-40B4-BE49-F238E27FC236}">
                <a16:creationId xmlns:a16="http://schemas.microsoft.com/office/drawing/2014/main" id="{F5C6F57B-1F03-4CFF-98A2-39D8AEB6BB8B}"/>
              </a:ext>
            </a:extLst>
          </p:cNvPr>
          <p:cNvSpPr/>
          <p:nvPr/>
        </p:nvSpPr>
        <p:spPr>
          <a:xfrm>
            <a:off x="3503571" y="871469"/>
            <a:ext cx="1133644" cy="338554"/>
          </a:xfrm>
          <a:prstGeom prst="rect">
            <a:avLst/>
          </a:prstGeom>
        </p:spPr>
        <p:txBody>
          <a:bodyPr wrap="none">
            <a:spAutoFit/>
          </a:bodyPr>
          <a:lstStyle/>
          <a:p>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is given by</a:t>
            </a:r>
            <a:r>
              <a:rPr lang="en-US" sz="16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p>
        </p:txBody>
      </p:sp>
      <p:pic>
        <p:nvPicPr>
          <p:cNvPr id="24" name="Picture 23" descr="I(x,y)">
            <a:extLst>
              <a:ext uri="{FF2B5EF4-FFF2-40B4-BE49-F238E27FC236}">
                <a16:creationId xmlns:a16="http://schemas.microsoft.com/office/drawing/2014/main" id="{313E551D-9C96-406C-889C-231B78F5335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485180" y="959163"/>
            <a:ext cx="497688" cy="175260"/>
          </a:xfrm>
          <a:prstGeom prst="rect">
            <a:avLst/>
          </a:prstGeom>
          <a:noFill/>
          <a:ln>
            <a:noFill/>
          </a:ln>
        </p:spPr>
      </p:pic>
      <p:sp>
        <p:nvSpPr>
          <p:cNvPr id="15" name="Rectangle 14">
            <a:extLst>
              <a:ext uri="{FF2B5EF4-FFF2-40B4-BE49-F238E27FC236}">
                <a16:creationId xmlns:a16="http://schemas.microsoft.com/office/drawing/2014/main" id="{99E96262-B3DE-4EA1-9AEF-925C3B8C696A}"/>
              </a:ext>
            </a:extLst>
          </p:cNvPr>
          <p:cNvSpPr/>
          <p:nvPr/>
        </p:nvSpPr>
        <p:spPr>
          <a:xfrm>
            <a:off x="577358" y="1110021"/>
            <a:ext cx="2196435" cy="338554"/>
          </a:xfrm>
          <a:prstGeom prst="rect">
            <a:avLst/>
          </a:prstGeom>
        </p:spPr>
        <p:txBody>
          <a:bodyPr wrap="none">
            <a:spAutoFit/>
          </a:bodyPr>
          <a:lstStyle/>
          <a:p>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Note for a binary image</a:t>
            </a:r>
            <a:r>
              <a:rPr lang="en-US" sz="16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p>
        </p:txBody>
      </p:sp>
      <p:pic>
        <p:nvPicPr>
          <p:cNvPr id="26" name="Picture 25" descr="I(x,y)">
            <a:extLst>
              <a:ext uri="{FF2B5EF4-FFF2-40B4-BE49-F238E27FC236}">
                <a16:creationId xmlns:a16="http://schemas.microsoft.com/office/drawing/2014/main" id="{720D549E-C35E-4DAC-84F8-B1479FA019A5}"/>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680336" y="1238433"/>
            <a:ext cx="464820" cy="175260"/>
          </a:xfrm>
          <a:prstGeom prst="rect">
            <a:avLst/>
          </a:prstGeom>
          <a:noFill/>
          <a:ln>
            <a:noFill/>
          </a:ln>
        </p:spPr>
      </p:pic>
      <p:sp>
        <p:nvSpPr>
          <p:cNvPr id="17" name="Rectangle 16">
            <a:extLst>
              <a:ext uri="{FF2B5EF4-FFF2-40B4-BE49-F238E27FC236}">
                <a16:creationId xmlns:a16="http://schemas.microsoft.com/office/drawing/2014/main" id="{DFA3CA7F-B8D2-4FA4-B818-BA4F181D7D8D}"/>
              </a:ext>
            </a:extLst>
          </p:cNvPr>
          <p:cNvSpPr/>
          <p:nvPr/>
        </p:nvSpPr>
        <p:spPr>
          <a:xfrm>
            <a:off x="3100153" y="1149588"/>
            <a:ext cx="2308645" cy="338554"/>
          </a:xfrm>
          <a:prstGeom prst="rect">
            <a:avLst/>
          </a:prstGeom>
        </p:spPr>
        <p:txBody>
          <a:bodyPr wrap="none">
            <a:spAutoFit/>
          </a:bodyPr>
          <a:lstStyle/>
          <a:p>
            <a:pPr>
              <a:spcAft>
                <a:spcPts val="2250"/>
              </a:spcAft>
            </a:pPr>
            <a:r>
              <a:rPr lang="en-IN" sz="1600" dirty="0">
                <a:solidFill>
                  <a:srgbClr val="333333"/>
                </a:solidFill>
                <a:latin typeface="Times New Roman" panose="02020603050405020304" pitchFamily="18" charset="0"/>
                <a:ea typeface="Times New Roman" panose="02020603050405020304" pitchFamily="18" charset="0"/>
              </a:rPr>
              <a:t>can take a value of 0 or 1.</a:t>
            </a:r>
            <a:endParaRPr lang="en-IN" sz="1600" dirty="0">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750D0938-3BCF-42AC-BE27-E5A94DD6E402}"/>
              </a:ext>
            </a:extLst>
          </p:cNvPr>
          <p:cNvSpPr/>
          <p:nvPr/>
        </p:nvSpPr>
        <p:spPr>
          <a:xfrm>
            <a:off x="568558" y="1409870"/>
            <a:ext cx="6332561" cy="338554"/>
          </a:xfrm>
          <a:prstGeom prst="rect">
            <a:avLst/>
          </a:prstGeom>
        </p:spPr>
        <p:txBody>
          <a:bodyPr wrap="square">
            <a:spAutoFit/>
          </a:bodyPr>
          <a:lstStyle/>
          <a:p>
            <a:pPr>
              <a:spcAft>
                <a:spcPts val="2250"/>
              </a:spcAft>
            </a:pPr>
            <a:r>
              <a:rPr lang="en-IN" sz="1600" dirty="0">
                <a:solidFill>
                  <a:srgbClr val="333333"/>
                </a:solidFill>
                <a:latin typeface="Times New Roman" panose="02020603050405020304" pitchFamily="18" charset="0"/>
                <a:ea typeface="Times New Roman" panose="02020603050405020304" pitchFamily="18" charset="0"/>
              </a:rPr>
              <a:t>The simplest kind of moment we can define is given below</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298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0FFA9A-C02D-4369-BE81-9256C56B1418}"/>
              </a:ext>
            </a:extLst>
          </p:cNvPr>
          <p:cNvPicPr>
            <a:picLocks noChangeAspect="1"/>
          </p:cNvPicPr>
          <p:nvPr/>
        </p:nvPicPr>
        <p:blipFill>
          <a:blip r:embed="rId2"/>
          <a:stretch>
            <a:fillRect/>
          </a:stretch>
        </p:blipFill>
        <p:spPr>
          <a:xfrm>
            <a:off x="2081" y="0"/>
            <a:ext cx="6858000" cy="9906000"/>
          </a:xfrm>
          <a:prstGeom prst="rect">
            <a:avLst/>
          </a:prstGeom>
        </p:spPr>
      </p:pic>
      <p:sp>
        <p:nvSpPr>
          <p:cNvPr id="3" name="Rectangle 2">
            <a:extLst>
              <a:ext uri="{FF2B5EF4-FFF2-40B4-BE49-F238E27FC236}">
                <a16:creationId xmlns:a16="http://schemas.microsoft.com/office/drawing/2014/main" id="{CF22B527-2ACC-424E-A3D4-1A4E4027E2A0}"/>
              </a:ext>
            </a:extLst>
          </p:cNvPr>
          <p:cNvSpPr/>
          <p:nvPr/>
        </p:nvSpPr>
        <p:spPr>
          <a:xfrm>
            <a:off x="430004" y="631716"/>
            <a:ext cx="2903615" cy="340927"/>
          </a:xfrm>
          <a:prstGeom prst="rect">
            <a:avLst/>
          </a:prstGeom>
        </p:spPr>
        <p:txBody>
          <a:bodyPr wrap="none">
            <a:spAutoFit/>
          </a:bodyPr>
          <a:lstStyle/>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LIVE Translation of an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8EC922-D6BB-46D6-A4E0-7F08D31FE5D8}"/>
              </a:ext>
            </a:extLst>
          </p:cNvPr>
          <p:cNvPicPr/>
          <p:nvPr/>
        </p:nvPicPr>
        <p:blipFill>
          <a:blip r:embed="rId3" cstate="print">
            <a:extLst>
              <a:ext uri="{28A0092B-C50C-407E-A947-70E740481C1C}">
                <a14:useLocalDpi xmlns:a14="http://schemas.microsoft.com/office/drawing/2010/main" val="0"/>
              </a:ext>
            </a:extLst>
          </a:blip>
          <a:srcRect l="1814" t="2805" r="2414" b="2962"/>
          <a:stretch>
            <a:fillRect/>
          </a:stretch>
        </p:blipFill>
        <p:spPr bwMode="auto">
          <a:xfrm>
            <a:off x="609600" y="1287154"/>
            <a:ext cx="2819400" cy="1790700"/>
          </a:xfrm>
          <a:prstGeom prst="rect">
            <a:avLst/>
          </a:prstGeom>
          <a:noFill/>
          <a:ln>
            <a:noFill/>
          </a:ln>
        </p:spPr>
      </p:pic>
      <p:sp>
        <p:nvSpPr>
          <p:cNvPr id="5" name="Rectangle 4">
            <a:extLst>
              <a:ext uri="{FF2B5EF4-FFF2-40B4-BE49-F238E27FC236}">
                <a16:creationId xmlns:a16="http://schemas.microsoft.com/office/drawing/2014/main" id="{E9FFC155-D96F-4547-8924-72E552CECCF9}"/>
              </a:ext>
            </a:extLst>
          </p:cNvPr>
          <p:cNvSpPr/>
          <p:nvPr/>
        </p:nvSpPr>
        <p:spPr>
          <a:xfrm>
            <a:off x="2586228" y="3025986"/>
            <a:ext cx="1590500" cy="340927"/>
          </a:xfrm>
          <a:prstGeom prst="rect">
            <a:avLst/>
          </a:prstGeom>
        </p:spPr>
        <p:txBody>
          <a:bodyPr wrap="none">
            <a:spAutoFit/>
          </a:bodyPr>
          <a:lstStyle/>
          <a:p>
            <a:pPr algn="ct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1.Original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8F58532-8E6C-49BE-A6A8-C4D049CDB4D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964" y="3442364"/>
            <a:ext cx="3131820" cy="1584960"/>
          </a:xfrm>
          <a:prstGeom prst="rect">
            <a:avLst/>
          </a:prstGeom>
          <a:noFill/>
          <a:ln>
            <a:noFill/>
          </a:ln>
        </p:spPr>
      </p:pic>
      <p:pic>
        <p:nvPicPr>
          <p:cNvPr id="7" name="Picture 6">
            <a:extLst>
              <a:ext uri="{FF2B5EF4-FFF2-40B4-BE49-F238E27FC236}">
                <a16:creationId xmlns:a16="http://schemas.microsoft.com/office/drawing/2014/main" id="{200C16D3-27BF-4DC5-9732-76CDE9E02D6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4253" y="3398011"/>
            <a:ext cx="2484120" cy="1920240"/>
          </a:xfrm>
          <a:prstGeom prst="rect">
            <a:avLst/>
          </a:prstGeom>
          <a:noFill/>
          <a:ln>
            <a:noFill/>
          </a:ln>
        </p:spPr>
      </p:pic>
      <p:sp>
        <p:nvSpPr>
          <p:cNvPr id="8" name="Rectangle 7">
            <a:extLst>
              <a:ext uri="{FF2B5EF4-FFF2-40B4-BE49-F238E27FC236}">
                <a16:creationId xmlns:a16="http://schemas.microsoft.com/office/drawing/2014/main" id="{8FFBDAB4-D086-44D8-B981-21CDB44A0507}"/>
              </a:ext>
            </a:extLst>
          </p:cNvPr>
          <p:cNvSpPr/>
          <p:nvPr/>
        </p:nvSpPr>
        <p:spPr>
          <a:xfrm>
            <a:off x="602379" y="5158561"/>
            <a:ext cx="2492990" cy="369332"/>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rPr>
              <a:t>2. Translation in X axis</a:t>
            </a:r>
            <a:r>
              <a:rPr lang="en-US" dirty="0">
                <a:latin typeface="Times New Roman" panose="02020603050405020304" pitchFamily="18" charset="0"/>
                <a:ea typeface="Times New Roman" panose="02020603050405020304" pitchFamily="18" charset="0"/>
              </a:rPr>
              <a:t>	</a:t>
            </a:r>
            <a:endParaRPr lang="en-IN" dirty="0"/>
          </a:p>
        </p:txBody>
      </p:sp>
      <p:pic>
        <p:nvPicPr>
          <p:cNvPr id="9" name="Picture 8">
            <a:extLst>
              <a:ext uri="{FF2B5EF4-FFF2-40B4-BE49-F238E27FC236}">
                <a16:creationId xmlns:a16="http://schemas.microsoft.com/office/drawing/2014/main" id="{D530142A-329A-4F39-973B-B1BA7D01A2B4}"/>
              </a:ext>
            </a:extLst>
          </p:cNvPr>
          <p:cNvPicPr/>
          <p:nvPr/>
        </p:nvPicPr>
        <p:blipFill>
          <a:blip r:embed="rId6" cstate="print">
            <a:extLst>
              <a:ext uri="{28A0092B-C50C-407E-A947-70E740481C1C}">
                <a14:useLocalDpi xmlns:a14="http://schemas.microsoft.com/office/drawing/2010/main" val="0"/>
              </a:ext>
            </a:extLst>
          </a:blip>
          <a:srcRect l="1610" t="2911" r="4129" b="3200"/>
          <a:stretch>
            <a:fillRect/>
          </a:stretch>
        </p:blipFill>
        <p:spPr bwMode="auto">
          <a:xfrm>
            <a:off x="524074" y="5601664"/>
            <a:ext cx="2890710" cy="1812368"/>
          </a:xfrm>
          <a:prstGeom prst="rect">
            <a:avLst/>
          </a:prstGeom>
          <a:noFill/>
          <a:ln>
            <a:noFill/>
          </a:ln>
        </p:spPr>
      </p:pic>
      <p:sp>
        <p:nvSpPr>
          <p:cNvPr id="10" name="Rectangle 9">
            <a:extLst>
              <a:ext uri="{FF2B5EF4-FFF2-40B4-BE49-F238E27FC236}">
                <a16:creationId xmlns:a16="http://schemas.microsoft.com/office/drawing/2014/main" id="{AFFD0D80-2174-43B0-8EFD-68C9F3E60B26}"/>
              </a:ext>
            </a:extLst>
          </p:cNvPr>
          <p:cNvSpPr/>
          <p:nvPr/>
        </p:nvSpPr>
        <p:spPr>
          <a:xfrm>
            <a:off x="3762633" y="5235590"/>
            <a:ext cx="2094869"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rPr>
              <a:t>3. Translation in Y axis</a:t>
            </a:r>
            <a:endParaRPr lang="en-IN" sz="1600" dirty="0"/>
          </a:p>
        </p:txBody>
      </p:sp>
      <p:pic>
        <p:nvPicPr>
          <p:cNvPr id="11" name="Picture 10">
            <a:extLst>
              <a:ext uri="{FF2B5EF4-FFF2-40B4-BE49-F238E27FC236}">
                <a16:creationId xmlns:a16="http://schemas.microsoft.com/office/drawing/2014/main" id="{CC74B906-CCAD-4BDF-A7E8-E5801F564ABB}"/>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1148" y="5569218"/>
            <a:ext cx="2918460" cy="1821180"/>
          </a:xfrm>
          <a:prstGeom prst="rect">
            <a:avLst/>
          </a:prstGeom>
          <a:noFill/>
          <a:ln>
            <a:noFill/>
          </a:ln>
        </p:spPr>
      </p:pic>
      <p:sp>
        <p:nvSpPr>
          <p:cNvPr id="12" name="Rectangle 11">
            <a:extLst>
              <a:ext uri="{FF2B5EF4-FFF2-40B4-BE49-F238E27FC236}">
                <a16:creationId xmlns:a16="http://schemas.microsoft.com/office/drawing/2014/main" id="{B48391B2-ECD1-4119-A1FA-3F58EA9DFA84}"/>
              </a:ext>
            </a:extLst>
          </p:cNvPr>
          <p:cNvSpPr/>
          <p:nvPr/>
        </p:nvSpPr>
        <p:spPr>
          <a:xfrm>
            <a:off x="1100350" y="7538013"/>
            <a:ext cx="4868295" cy="372025"/>
          </a:xfrm>
          <a:prstGeom prst="rect">
            <a:avLst/>
          </a:prstGeom>
        </p:spPr>
        <p:txBody>
          <a:bodyPr wrap="square">
            <a:spAutoFit/>
          </a:bodyPr>
          <a:lstStyle/>
          <a:p>
            <a:pPr algn="ctr">
              <a:lnSpc>
                <a:spcPct val="106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Translation in both X axis and Y axis.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5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31B65-B308-4392-9E96-F3B338129518}"/>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BA8A10D6-B04A-46D3-B163-BB40704F47B6}"/>
              </a:ext>
            </a:extLst>
          </p:cNvPr>
          <p:cNvSpPr/>
          <p:nvPr/>
        </p:nvSpPr>
        <p:spPr>
          <a:xfrm>
            <a:off x="406117" y="619415"/>
            <a:ext cx="3016531"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Code Approach :Original Image</a:t>
            </a:r>
            <a:endParaRPr lang="en-IN" sz="1600" dirty="0"/>
          </a:p>
        </p:txBody>
      </p:sp>
      <p:pic>
        <p:nvPicPr>
          <p:cNvPr id="4" name="Picture 3">
            <a:extLst>
              <a:ext uri="{FF2B5EF4-FFF2-40B4-BE49-F238E27FC236}">
                <a16:creationId xmlns:a16="http://schemas.microsoft.com/office/drawing/2014/main" id="{36F4A6AE-26DB-4C75-BBD4-5EFDC91C6A27}"/>
              </a:ext>
            </a:extLst>
          </p:cNvPr>
          <p:cNvPicPr/>
          <p:nvPr/>
        </p:nvPicPr>
        <p:blipFill>
          <a:blip r:embed="rId3">
            <a:extLst>
              <a:ext uri="{28A0092B-C50C-407E-A947-70E740481C1C}">
                <a14:useLocalDpi xmlns:a14="http://schemas.microsoft.com/office/drawing/2010/main" val="0"/>
              </a:ext>
            </a:extLst>
          </a:blip>
          <a:srcRect r="49825"/>
          <a:stretch>
            <a:fillRect/>
          </a:stretch>
        </p:blipFill>
        <p:spPr bwMode="auto">
          <a:xfrm>
            <a:off x="545854" y="1108715"/>
            <a:ext cx="3528060" cy="2174875"/>
          </a:xfrm>
          <a:prstGeom prst="rect">
            <a:avLst/>
          </a:prstGeom>
          <a:noFill/>
          <a:ln>
            <a:noFill/>
          </a:ln>
        </p:spPr>
      </p:pic>
      <p:sp>
        <p:nvSpPr>
          <p:cNvPr id="5" name="Rectangle 4">
            <a:extLst>
              <a:ext uri="{FF2B5EF4-FFF2-40B4-BE49-F238E27FC236}">
                <a16:creationId xmlns:a16="http://schemas.microsoft.com/office/drawing/2014/main" id="{E3389C59-F256-4F0C-B349-68F592560B31}"/>
              </a:ext>
            </a:extLst>
          </p:cNvPr>
          <p:cNvSpPr/>
          <p:nvPr/>
        </p:nvSpPr>
        <p:spPr>
          <a:xfrm>
            <a:off x="249073" y="3403558"/>
            <a:ext cx="6359854" cy="601896"/>
          </a:xfrm>
          <a:prstGeom prst="rect">
            <a:avLst/>
          </a:prstGeom>
        </p:spPr>
        <p:txBody>
          <a:bodyPr wrap="square">
            <a:spAutoFit/>
          </a:bodyPr>
          <a:lstStyle/>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Here w and h are the width and height of the input image respectively which are obtained by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EA935D-7A71-42E4-8892-254279F8A1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09884" y="3834211"/>
            <a:ext cx="2316707" cy="413491"/>
          </a:xfrm>
          <a:prstGeom prst="rect">
            <a:avLst/>
          </a:prstGeom>
          <a:noFill/>
          <a:ln>
            <a:noFill/>
          </a:ln>
        </p:spPr>
      </p:pic>
      <p:sp>
        <p:nvSpPr>
          <p:cNvPr id="7" name="Rectangle 6">
            <a:extLst>
              <a:ext uri="{FF2B5EF4-FFF2-40B4-BE49-F238E27FC236}">
                <a16:creationId xmlns:a16="http://schemas.microsoft.com/office/drawing/2014/main" id="{EEBAC805-2F9F-43E4-B660-5FA89E088AD0}"/>
              </a:ext>
            </a:extLst>
          </p:cNvPr>
          <p:cNvSpPr/>
          <p:nvPr/>
        </p:nvSpPr>
        <p:spPr>
          <a:xfrm>
            <a:off x="242720" y="4355162"/>
            <a:ext cx="6359855" cy="584775"/>
          </a:xfrm>
          <a:prstGeom prst="rect">
            <a:avLst/>
          </a:prstGeom>
        </p:spPr>
        <p:txBody>
          <a:bodyPr wrap="square">
            <a:spAutoFit/>
          </a:bodyPr>
          <a:lstStyle/>
          <a:p>
            <a:r>
              <a:rPr lang="en-US" sz="1600" dirty="0">
                <a:latin typeface="Times New Roman" panose="02020603050405020304" pitchFamily="18" charset="0"/>
                <a:ea typeface="Times New Roman" panose="02020603050405020304" pitchFamily="18" charset="0"/>
              </a:rPr>
              <a:t>Then I wrote a for loop in order to access and move every pixel in a particular range.</a:t>
            </a:r>
            <a:endParaRPr lang="en-IN" sz="1600" dirty="0"/>
          </a:p>
        </p:txBody>
      </p:sp>
      <p:pic>
        <p:nvPicPr>
          <p:cNvPr id="8" name="Picture 7">
            <a:extLst>
              <a:ext uri="{FF2B5EF4-FFF2-40B4-BE49-F238E27FC236}">
                <a16:creationId xmlns:a16="http://schemas.microsoft.com/office/drawing/2014/main" id="{53C1B0FA-A93F-43AC-9D00-CEC7FE037EC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03880" y="5047397"/>
            <a:ext cx="4800884" cy="584775"/>
          </a:xfrm>
          <a:prstGeom prst="rect">
            <a:avLst/>
          </a:prstGeom>
          <a:noFill/>
        </p:spPr>
      </p:pic>
      <p:sp>
        <p:nvSpPr>
          <p:cNvPr id="9" name="Rectangle 8">
            <a:extLst>
              <a:ext uri="{FF2B5EF4-FFF2-40B4-BE49-F238E27FC236}">
                <a16:creationId xmlns:a16="http://schemas.microsoft.com/office/drawing/2014/main" id="{85938A74-3636-4742-B066-FC0151D5BDF3}"/>
              </a:ext>
            </a:extLst>
          </p:cNvPr>
          <p:cNvSpPr/>
          <p:nvPr/>
        </p:nvSpPr>
        <p:spPr>
          <a:xfrm>
            <a:off x="-730160" y="5668512"/>
            <a:ext cx="6858000" cy="340927"/>
          </a:xfrm>
          <a:prstGeom prst="rect">
            <a:avLst/>
          </a:prstGeom>
        </p:spPr>
        <p:txBody>
          <a:bodyPr wrap="square">
            <a:spAutoFit/>
          </a:bodyPr>
          <a:lstStyle/>
          <a:p>
            <a:pPr marL="2286000">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Intermediate Image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541709-DBF8-4355-BF8E-C1EB4A514FB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605062" y="6078618"/>
            <a:ext cx="3398520" cy="2133600"/>
          </a:xfrm>
          <a:prstGeom prst="rect">
            <a:avLst/>
          </a:prstGeom>
          <a:noFill/>
          <a:ln>
            <a:noFill/>
          </a:ln>
        </p:spPr>
      </p:pic>
    </p:spTree>
    <p:extLst>
      <p:ext uri="{BB962C8B-B14F-4D97-AF65-F5344CB8AC3E}">
        <p14:creationId xmlns:p14="http://schemas.microsoft.com/office/powerpoint/2010/main" val="3134599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AD08FA-F955-4098-87EC-73C9FACA41B7}"/>
              </a:ext>
            </a:extLst>
          </p:cNvPr>
          <p:cNvPicPr>
            <a:picLocks noChangeAspect="1"/>
          </p:cNvPicPr>
          <p:nvPr/>
        </p:nvPicPr>
        <p:blipFill>
          <a:blip r:embed="rId2"/>
          <a:stretch>
            <a:fillRect/>
          </a:stretch>
        </p:blipFill>
        <p:spPr>
          <a:xfrm>
            <a:off x="-23884" y="39210"/>
            <a:ext cx="6858000" cy="9906000"/>
          </a:xfrm>
          <a:prstGeom prst="rect">
            <a:avLst/>
          </a:prstGeom>
        </p:spPr>
      </p:pic>
      <p:sp>
        <p:nvSpPr>
          <p:cNvPr id="3" name="Rectangle 2">
            <a:extLst>
              <a:ext uri="{FF2B5EF4-FFF2-40B4-BE49-F238E27FC236}">
                <a16:creationId xmlns:a16="http://schemas.microsoft.com/office/drawing/2014/main" id="{BE5791CD-3934-401F-BCE1-A16BBFA5794D}"/>
              </a:ext>
            </a:extLst>
          </p:cNvPr>
          <p:cNvSpPr/>
          <p:nvPr/>
        </p:nvSpPr>
        <p:spPr>
          <a:xfrm>
            <a:off x="399197" y="598057"/>
            <a:ext cx="6001603" cy="1748364"/>
          </a:xfrm>
          <a:prstGeom prst="rect">
            <a:avLst/>
          </a:prstGeom>
        </p:spPr>
        <p:txBody>
          <a:bodyPr wrap="square">
            <a:spAutoFit/>
          </a:bodyPr>
          <a:lstStyle/>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After moving all the pixels to the desired locations, we faced another problem as the translated image and the old image were kind of overlapping so we decided to color the old image to black which was partly being revealed.</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For which we wrote the following for loops which are pretty much easy to understand…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EF879C-4386-427B-83FB-1978057FC4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6181" y="2525673"/>
            <a:ext cx="5143500" cy="2065020"/>
          </a:xfrm>
          <a:prstGeom prst="rect">
            <a:avLst/>
          </a:prstGeom>
          <a:noFill/>
          <a:ln>
            <a:noFill/>
          </a:ln>
        </p:spPr>
      </p:pic>
      <p:sp>
        <p:nvSpPr>
          <p:cNvPr id="5" name="Rectangle 4">
            <a:extLst>
              <a:ext uri="{FF2B5EF4-FFF2-40B4-BE49-F238E27FC236}">
                <a16:creationId xmlns:a16="http://schemas.microsoft.com/office/drawing/2014/main" id="{8B36848A-D442-4E9B-AFD5-FF76C912448F}"/>
              </a:ext>
            </a:extLst>
          </p:cNvPr>
          <p:cNvSpPr/>
          <p:nvPr/>
        </p:nvSpPr>
        <p:spPr>
          <a:xfrm>
            <a:off x="300251" y="4620185"/>
            <a:ext cx="6264321" cy="340927"/>
          </a:xfrm>
          <a:prstGeom prst="rect">
            <a:avLst/>
          </a:prstGeom>
        </p:spPr>
        <p:txBody>
          <a:bodyPr wrap="square">
            <a:spAutoFit/>
          </a:bodyPr>
          <a:lstStyle/>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Original Image                     vs.               Translated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78EBE1-91FE-4A48-9616-20A8DC1914DA}"/>
              </a:ext>
            </a:extLst>
          </p:cNvPr>
          <p:cNvPicPr/>
          <p:nvPr/>
        </p:nvPicPr>
        <p:blipFill>
          <a:blip r:embed="rId4">
            <a:extLst>
              <a:ext uri="{28A0092B-C50C-407E-A947-70E740481C1C}">
                <a14:useLocalDpi xmlns:a14="http://schemas.microsoft.com/office/drawing/2010/main" val="0"/>
              </a:ext>
            </a:extLst>
          </a:blip>
          <a:srcRect r="49825"/>
          <a:stretch>
            <a:fillRect/>
          </a:stretch>
        </p:blipFill>
        <p:spPr bwMode="auto">
          <a:xfrm>
            <a:off x="300251" y="5029710"/>
            <a:ext cx="2538483" cy="1744980"/>
          </a:xfrm>
          <a:prstGeom prst="rect">
            <a:avLst/>
          </a:prstGeom>
          <a:noFill/>
          <a:ln>
            <a:noFill/>
          </a:ln>
        </p:spPr>
      </p:pic>
      <p:pic>
        <p:nvPicPr>
          <p:cNvPr id="7" name="Picture 6">
            <a:extLst>
              <a:ext uri="{FF2B5EF4-FFF2-40B4-BE49-F238E27FC236}">
                <a16:creationId xmlns:a16="http://schemas.microsoft.com/office/drawing/2014/main" id="{0E1CD2E8-DCC5-4A50-998F-584C6B4BB6D5}"/>
              </a:ext>
            </a:extLst>
          </p:cNvPr>
          <p:cNvPicPr/>
          <p:nvPr/>
        </p:nvPicPr>
        <p:blipFill>
          <a:blip r:embed="rId5">
            <a:extLst>
              <a:ext uri="{28A0092B-C50C-407E-A947-70E740481C1C}">
                <a14:useLocalDpi xmlns:a14="http://schemas.microsoft.com/office/drawing/2010/main" val="0"/>
              </a:ext>
            </a:extLst>
          </a:blip>
          <a:srcRect l="50053"/>
          <a:stretch>
            <a:fillRect/>
          </a:stretch>
        </p:blipFill>
        <p:spPr bwMode="auto">
          <a:xfrm>
            <a:off x="3722312" y="5037044"/>
            <a:ext cx="2842260" cy="1760220"/>
          </a:xfrm>
          <a:prstGeom prst="rect">
            <a:avLst/>
          </a:prstGeom>
          <a:noFill/>
          <a:ln>
            <a:noFill/>
          </a:ln>
        </p:spPr>
      </p:pic>
    </p:spTree>
    <p:extLst>
      <p:ext uri="{BB962C8B-B14F-4D97-AF65-F5344CB8AC3E}">
        <p14:creationId xmlns:p14="http://schemas.microsoft.com/office/powerpoint/2010/main" val="2247951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6B4B9-F370-48A9-B28C-B4F86F12E7CA}"/>
              </a:ext>
            </a:extLst>
          </p:cNvPr>
          <p:cNvPicPr>
            <a:picLocks noChangeAspect="1"/>
          </p:cNvPicPr>
          <p:nvPr/>
        </p:nvPicPr>
        <p:blipFill>
          <a:blip r:embed="rId2"/>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28845D65-71CF-459B-BFEB-F878806A8B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408" y="975761"/>
            <a:ext cx="5991366" cy="5779882"/>
          </a:xfrm>
          <a:prstGeom prst="rect">
            <a:avLst/>
          </a:prstGeom>
          <a:noFill/>
          <a:ln>
            <a:noFill/>
          </a:ln>
        </p:spPr>
      </p:pic>
      <p:sp>
        <p:nvSpPr>
          <p:cNvPr id="5" name="Rectangle 4">
            <a:extLst>
              <a:ext uri="{FF2B5EF4-FFF2-40B4-BE49-F238E27FC236}">
                <a16:creationId xmlns:a16="http://schemas.microsoft.com/office/drawing/2014/main" id="{1752462F-C26A-41B5-8C2A-EC285724AB64}"/>
              </a:ext>
            </a:extLst>
          </p:cNvPr>
          <p:cNvSpPr/>
          <p:nvPr/>
        </p:nvSpPr>
        <p:spPr>
          <a:xfrm>
            <a:off x="382138" y="606429"/>
            <a:ext cx="1315873"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Entire Code:</a:t>
            </a:r>
            <a:endParaRPr lang="en-IN" sz="1600" dirty="0"/>
          </a:p>
        </p:txBody>
      </p:sp>
      <p:sp>
        <p:nvSpPr>
          <p:cNvPr id="7" name="Rectangle 6">
            <a:extLst>
              <a:ext uri="{FF2B5EF4-FFF2-40B4-BE49-F238E27FC236}">
                <a16:creationId xmlns:a16="http://schemas.microsoft.com/office/drawing/2014/main" id="{6A285EBB-C1D9-46EC-97E5-47F194D320DD}"/>
              </a:ext>
            </a:extLst>
          </p:cNvPr>
          <p:cNvSpPr/>
          <p:nvPr/>
        </p:nvSpPr>
        <p:spPr>
          <a:xfrm>
            <a:off x="382138" y="6459389"/>
            <a:ext cx="6475862" cy="2317109"/>
          </a:xfrm>
          <a:prstGeom prst="rect">
            <a:avLst/>
          </a:prstGeom>
        </p:spPr>
        <p:txBody>
          <a:bodyPr wrap="square">
            <a:spAutoFit/>
          </a:bodyPr>
          <a:lstStyle/>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Problems Faced:</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main problem we faced was during the execution of the program as our image went out of bounds on several occasions, other than that there weren’t many problems we faced.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Citations Referred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Docs.opencv.org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566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8083EE-25F1-4821-88A7-202EEEFD6CB6}"/>
              </a:ext>
            </a:extLst>
          </p:cNvPr>
          <p:cNvPicPr>
            <a:picLocks noChangeAspect="1"/>
          </p:cNvPicPr>
          <p:nvPr/>
        </p:nvPicPr>
        <p:blipFill>
          <a:blip r:embed="rId2"/>
          <a:stretch>
            <a:fillRect/>
          </a:stretch>
        </p:blipFill>
        <p:spPr>
          <a:xfrm>
            <a:off x="0" y="0"/>
            <a:ext cx="6858000" cy="9906000"/>
          </a:xfrm>
          <a:prstGeom prst="rect">
            <a:avLst/>
          </a:prstGeom>
        </p:spPr>
      </p:pic>
      <p:sp>
        <p:nvSpPr>
          <p:cNvPr id="4" name="Rectangle 3">
            <a:extLst>
              <a:ext uri="{FF2B5EF4-FFF2-40B4-BE49-F238E27FC236}">
                <a16:creationId xmlns:a16="http://schemas.microsoft.com/office/drawing/2014/main" id="{B75584FE-36B1-46FC-84E8-D7BB6274322C}"/>
              </a:ext>
            </a:extLst>
          </p:cNvPr>
          <p:cNvSpPr/>
          <p:nvPr/>
        </p:nvSpPr>
        <p:spPr>
          <a:xfrm>
            <a:off x="1482488" y="229025"/>
            <a:ext cx="3429000" cy="768224"/>
          </a:xfrm>
          <a:prstGeom prst="rect">
            <a:avLst/>
          </a:prstGeom>
        </p:spPr>
        <p:txBody>
          <a:bodyPr>
            <a:spAutoFit/>
          </a:bodyPr>
          <a:lstStyle/>
          <a:p>
            <a:pPr algn="ctr">
              <a:lnSpc>
                <a:spcPct val="106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CROPPING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CF4D09-F6AA-44BD-BFA5-CCD4B363D663}"/>
              </a:ext>
            </a:extLst>
          </p:cNvPr>
          <p:cNvSpPr/>
          <p:nvPr/>
        </p:nvSpPr>
        <p:spPr>
          <a:xfrm>
            <a:off x="556147" y="1226274"/>
            <a:ext cx="5844654" cy="4489114"/>
          </a:xfrm>
          <a:prstGeom prst="rect">
            <a:avLst/>
          </a:prstGeom>
        </p:spPr>
        <p:txBody>
          <a:bodyPr wrap="square">
            <a:spAutoFit/>
          </a:bodyPr>
          <a:lstStyle/>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Cropping is basically removing the unwanted pixels in an image. This can be done by taking a required pixel grid whose size is as required after cropping.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Explanation: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Libraries I used in this code are “matplotlib”,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“matplotlib” is an amazing visualization library in python for 2D plots of arrays.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provides fast and efficient operations on arrays of homogeneous data.</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imread</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is a function used to read an image,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imsave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is a function used to save an image.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waitkey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function is used to introduce a delay of ‘n’ milliseconds and used for keyboard input from the 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47CB0CA-6AEE-41BE-B384-FF707F4367FC}"/>
              </a:ext>
            </a:extLst>
          </p:cNvPr>
          <p:cNvSpPr/>
          <p:nvPr/>
        </p:nvSpPr>
        <p:spPr>
          <a:xfrm>
            <a:off x="556147" y="5783144"/>
            <a:ext cx="5943602" cy="2633863"/>
          </a:xfrm>
          <a:prstGeom prst="rect">
            <a:avLst/>
          </a:prstGeom>
        </p:spPr>
        <p:txBody>
          <a:bodyPr wrap="square">
            <a:spAutoFit/>
          </a:bodyPr>
          <a:lstStyle/>
          <a:p>
            <a:pP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Math Behind The Code: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Generally, during cropping of an image the area of interest is been taken out by using cropping operation and hence the size of the image remains the same. Changing the image size means scaling the whole image (or just a selected region) up or down.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Resizing changes the dimensions of the image, which usually affects the file size (and, thereby, image quality). Cropping always involves cutting away part of the original image and results in some of the pixels being discarded.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03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2B6B86-7956-4483-BBC0-05A1A9E1963C}"/>
              </a:ext>
            </a:extLst>
          </p:cNvPr>
          <p:cNvPicPr>
            <a:picLocks noChangeAspect="1"/>
          </p:cNvPicPr>
          <p:nvPr/>
        </p:nvPicPr>
        <p:blipFill>
          <a:blip r:embed="rId2"/>
          <a:stretch>
            <a:fillRect/>
          </a:stretch>
        </p:blipFill>
        <p:spPr>
          <a:xfrm>
            <a:off x="0" y="68697"/>
            <a:ext cx="6858000" cy="9906000"/>
          </a:xfrm>
          <a:prstGeom prst="rect">
            <a:avLst/>
          </a:prstGeom>
        </p:spPr>
      </p:pic>
      <p:sp>
        <p:nvSpPr>
          <p:cNvPr id="3" name="Rectangle 2">
            <a:extLst>
              <a:ext uri="{FF2B5EF4-FFF2-40B4-BE49-F238E27FC236}">
                <a16:creationId xmlns:a16="http://schemas.microsoft.com/office/drawing/2014/main" id="{A7BF2E89-6BB3-4F1B-9A07-64F68E22A5C7}"/>
              </a:ext>
            </a:extLst>
          </p:cNvPr>
          <p:cNvSpPr/>
          <p:nvPr/>
        </p:nvSpPr>
        <p:spPr>
          <a:xfrm>
            <a:off x="719214" y="1318377"/>
            <a:ext cx="1096262" cy="373500"/>
          </a:xfrm>
          <a:prstGeom prst="rect">
            <a:avLst/>
          </a:prstGeom>
        </p:spPr>
        <p:txBody>
          <a:bodyPr wrap="none">
            <a:spAutoFit/>
          </a:bodyPr>
          <a:lstStyle/>
          <a:p>
            <a:pPr>
              <a:lnSpc>
                <a:spcPct val="106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(0,height)</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descr="1200px-Edinburgh_Scott_Monument[1]">
            <a:extLst>
              <a:ext uri="{FF2B5EF4-FFF2-40B4-BE49-F238E27FC236}">
                <a16:creationId xmlns:a16="http://schemas.microsoft.com/office/drawing/2014/main" id="{162077D7-419B-449D-A835-AE9A849FF8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2214" y="1318377"/>
            <a:ext cx="2644140" cy="3703320"/>
          </a:xfrm>
          <a:prstGeom prst="rect">
            <a:avLst/>
          </a:prstGeom>
          <a:noFill/>
          <a:ln>
            <a:noFill/>
          </a:ln>
        </p:spPr>
      </p:pic>
      <p:cxnSp>
        <p:nvCxnSpPr>
          <p:cNvPr id="5" name="Straight Arrow Connector 4">
            <a:extLst>
              <a:ext uri="{FF2B5EF4-FFF2-40B4-BE49-F238E27FC236}">
                <a16:creationId xmlns:a16="http://schemas.microsoft.com/office/drawing/2014/main" id="{96979602-73C2-4433-8EA2-2B7C647ADBC1}"/>
              </a:ext>
            </a:extLst>
          </p:cNvPr>
          <p:cNvCxnSpPr>
            <a:cxnSpLocks/>
          </p:cNvCxnSpPr>
          <p:nvPr/>
        </p:nvCxnSpPr>
        <p:spPr bwMode="auto">
          <a:xfrm flipH="1">
            <a:off x="1705166" y="1318377"/>
            <a:ext cx="12449" cy="363462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 name="Straight Arrow Connector 5">
            <a:extLst>
              <a:ext uri="{FF2B5EF4-FFF2-40B4-BE49-F238E27FC236}">
                <a16:creationId xmlns:a16="http://schemas.microsoft.com/office/drawing/2014/main" id="{9AA83DB7-97DC-41AE-94CC-9FDA82506F48}"/>
              </a:ext>
            </a:extLst>
          </p:cNvPr>
          <p:cNvCxnSpPr>
            <a:cxnSpLocks/>
          </p:cNvCxnSpPr>
          <p:nvPr/>
        </p:nvCxnSpPr>
        <p:spPr bwMode="auto">
          <a:xfrm flipV="1">
            <a:off x="1902214" y="5168268"/>
            <a:ext cx="2673350" cy="1016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DFC88407-F905-491F-8311-BBD3EC0A7859}"/>
              </a:ext>
            </a:extLst>
          </p:cNvPr>
          <p:cNvCxnSpPr>
            <a:cxnSpLocks/>
          </p:cNvCxnSpPr>
          <p:nvPr/>
        </p:nvCxnSpPr>
        <p:spPr bwMode="auto">
          <a:xfrm>
            <a:off x="1815476" y="1318377"/>
            <a:ext cx="0" cy="391622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8FD16941-91E3-43F6-8EA0-CE3890FFB532}"/>
              </a:ext>
            </a:extLst>
          </p:cNvPr>
          <p:cNvCxnSpPr>
            <a:cxnSpLocks/>
          </p:cNvCxnSpPr>
          <p:nvPr/>
        </p:nvCxnSpPr>
        <p:spPr bwMode="auto">
          <a:xfrm flipV="1">
            <a:off x="1276104" y="5082246"/>
            <a:ext cx="3270250" cy="298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4992E1A7-C039-49C1-A7B9-BF78F99265C3}"/>
              </a:ext>
            </a:extLst>
          </p:cNvPr>
          <p:cNvSpPr/>
          <p:nvPr/>
        </p:nvSpPr>
        <p:spPr>
          <a:xfrm>
            <a:off x="1276104" y="5066339"/>
            <a:ext cx="617477" cy="369332"/>
          </a:xfrm>
          <a:prstGeom prst="rect">
            <a:avLst/>
          </a:prstGeom>
        </p:spPr>
        <p:txBody>
          <a:bodyPr wrap="none">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(0,0)</a:t>
            </a:r>
            <a:endParaRPr lang="en-IN" dirty="0"/>
          </a:p>
        </p:txBody>
      </p:sp>
      <p:sp>
        <p:nvSpPr>
          <p:cNvPr id="12" name="Rectangle 11">
            <a:extLst>
              <a:ext uri="{FF2B5EF4-FFF2-40B4-BE49-F238E27FC236}">
                <a16:creationId xmlns:a16="http://schemas.microsoft.com/office/drawing/2014/main" id="{0A018A51-6912-4014-A3DD-8F0DD25452C2}"/>
              </a:ext>
            </a:extLst>
          </p:cNvPr>
          <p:cNvSpPr/>
          <p:nvPr/>
        </p:nvSpPr>
        <p:spPr>
          <a:xfrm>
            <a:off x="4522991" y="4877505"/>
            <a:ext cx="1039067" cy="373500"/>
          </a:xfrm>
          <a:prstGeom prst="rect">
            <a:avLst/>
          </a:prstGeom>
        </p:spPr>
        <p:txBody>
          <a:bodyPr wrap="none">
            <a:spAutoFit/>
          </a:bodyPr>
          <a:lstStyle/>
          <a:p>
            <a:pPr>
              <a:lnSpc>
                <a:spcPct val="106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(width,0)</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599DB98-C537-453D-B01E-555EAC173F8E}"/>
              </a:ext>
            </a:extLst>
          </p:cNvPr>
          <p:cNvSpPr/>
          <p:nvPr/>
        </p:nvSpPr>
        <p:spPr>
          <a:xfrm>
            <a:off x="259310" y="5364344"/>
            <a:ext cx="6237019" cy="336182"/>
          </a:xfrm>
          <a:prstGeom prst="rect">
            <a:avLst/>
          </a:prstGeom>
        </p:spPr>
        <p:txBody>
          <a:bodyPr wrap="square">
            <a:spAutoFit/>
          </a:bodyPr>
          <a:lstStyle/>
          <a:p>
            <a:pPr algn="ct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Image considered with co-ordinate axes representation.</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DAE4E3C-FE85-4A3F-A565-0DEB73543A85}"/>
              </a:ext>
            </a:extLst>
          </p:cNvPr>
          <p:cNvSpPr/>
          <p:nvPr/>
        </p:nvSpPr>
        <p:spPr>
          <a:xfrm>
            <a:off x="730955" y="5737010"/>
            <a:ext cx="2325252" cy="373500"/>
          </a:xfrm>
          <a:prstGeom prst="rect">
            <a:avLst/>
          </a:prstGeom>
        </p:spPr>
        <p:txBody>
          <a:bodyPr wrap="none">
            <a:spAutoFit/>
          </a:bodyPr>
          <a:lstStyle/>
          <a:p>
            <a:pPr algn="ctr">
              <a:lnSpc>
                <a:spcPct val="106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Pictorial representation</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5" name="Picture 14" descr="cropping">
            <a:extLst>
              <a:ext uri="{FF2B5EF4-FFF2-40B4-BE49-F238E27FC236}">
                <a16:creationId xmlns:a16="http://schemas.microsoft.com/office/drawing/2014/main" id="{7DF7FF00-3EAF-49EA-A86A-CEF6067F45C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4424" y="6076587"/>
            <a:ext cx="5379720" cy="2636520"/>
          </a:xfrm>
          <a:prstGeom prst="rect">
            <a:avLst/>
          </a:prstGeom>
          <a:noFill/>
          <a:ln>
            <a:noFill/>
          </a:ln>
        </p:spPr>
      </p:pic>
    </p:spTree>
    <p:extLst>
      <p:ext uri="{BB962C8B-B14F-4D97-AF65-F5344CB8AC3E}">
        <p14:creationId xmlns:p14="http://schemas.microsoft.com/office/powerpoint/2010/main" val="1500836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5A012-84CE-4A06-81B9-F902EA195B0D}"/>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6B92A8B9-002E-4A9C-8E48-CE113371D32A}"/>
              </a:ext>
            </a:extLst>
          </p:cNvPr>
          <p:cNvSpPr/>
          <p:nvPr/>
        </p:nvSpPr>
        <p:spPr>
          <a:xfrm>
            <a:off x="371901" y="573207"/>
            <a:ext cx="6114198" cy="1257524"/>
          </a:xfrm>
          <a:prstGeom prst="rect">
            <a:avLst/>
          </a:prstGeom>
        </p:spPr>
        <p:txBody>
          <a:bodyPr wrap="square">
            <a:spAutoFit/>
          </a:bodyPr>
          <a:lstStyle/>
          <a:p>
            <a:pPr>
              <a:lnSpc>
                <a:spcPct val="106000"/>
              </a:lnSpc>
              <a:spcAft>
                <a:spcPts val="800"/>
              </a:spcAft>
              <a:tabLst>
                <a:tab pos="2971800" algn="ctr"/>
                <a:tab pos="458216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Code Approach:</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Consider an image of size 10x10 pixel and if we require to crop only the center of the image with 4x4 pixel then collect values from (10-4)/2 starting from 3,3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upto</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4</a:t>
            </a:r>
            <a:r>
              <a:rPr lang="en-US" sz="1600" baseline="30000" dirty="0">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pixel in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directions</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372AB55-0660-4084-B888-ABCA3D7B9A5C}"/>
              </a:ext>
            </a:extLst>
          </p:cNvPr>
          <p:cNvSpPr/>
          <p:nvPr/>
        </p:nvSpPr>
        <p:spPr>
          <a:xfrm>
            <a:off x="371901" y="1742630"/>
            <a:ext cx="1563248" cy="340927"/>
          </a:xfrm>
          <a:prstGeom prst="rect">
            <a:avLst/>
          </a:prstGeom>
        </p:spPr>
        <p:txBody>
          <a:bodyPr wrap="none">
            <a:spAutoFit/>
          </a:bodyPr>
          <a:lstStyle/>
          <a:p>
            <a:pPr>
              <a:lnSpc>
                <a:spcPct val="106000"/>
              </a:lnSpc>
              <a:spcAft>
                <a:spcPts val="800"/>
              </a:spcAft>
              <a:tabLst>
                <a:tab pos="2971800" algn="ctr"/>
                <a:tab pos="458216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Original 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faterscaling1">
            <a:extLst>
              <a:ext uri="{FF2B5EF4-FFF2-40B4-BE49-F238E27FC236}">
                <a16:creationId xmlns:a16="http://schemas.microsoft.com/office/drawing/2014/main" id="{CC1FE2F2-A3A1-4DDF-B0F5-7F80E056F5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8160" y="2143610"/>
            <a:ext cx="2910840" cy="2339340"/>
          </a:xfrm>
          <a:prstGeom prst="rect">
            <a:avLst/>
          </a:prstGeom>
          <a:noFill/>
          <a:ln>
            <a:noFill/>
          </a:ln>
        </p:spPr>
      </p:pic>
      <p:sp>
        <p:nvSpPr>
          <p:cNvPr id="6" name="Rectangle 5">
            <a:extLst>
              <a:ext uri="{FF2B5EF4-FFF2-40B4-BE49-F238E27FC236}">
                <a16:creationId xmlns:a16="http://schemas.microsoft.com/office/drawing/2014/main" id="{39AAF752-3BE0-4281-B78F-376643F11C95}"/>
              </a:ext>
            </a:extLst>
          </p:cNvPr>
          <p:cNvSpPr/>
          <p:nvPr/>
        </p:nvSpPr>
        <p:spPr>
          <a:xfrm>
            <a:off x="225188" y="4482950"/>
            <a:ext cx="6632812" cy="4032322"/>
          </a:xfrm>
          <a:prstGeom prst="rect">
            <a:avLst/>
          </a:prstGeom>
        </p:spPr>
        <p:txBody>
          <a:bodyPr wrap="square">
            <a:spAutoFit/>
          </a:bodyPr>
          <a:lstStyle/>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extended name assigned to the image is “picture.png” which is obtained by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img.imread</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(“picture.png”)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Here, w and h are width and height of the input image respectively which are declared as follows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tabLst>
                <a:tab pos="2971800" algn="ctr"/>
                <a:tab pos="458216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w,h</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m.shape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[:2]</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inputs for cropped image are given as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tabLst>
                <a:tab pos="2971800" algn="ctr"/>
                <a:tab pos="458216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=int(w*1/4)</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tabLst>
                <a:tab pos="2971800" algn="ctr"/>
                <a:tab pos="458216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ynew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=int(h*1/4)</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For required image size after cropping and printing width and height of original image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tabLst>
                <a:tab pos="2971800" algn="ctr"/>
                <a:tab pos="458216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newimage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npy.zeros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([xnew,ynew,4])</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98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11ACAE-B78D-4138-B60D-4031407E2926}"/>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8899F644-30AC-49F8-8E22-66D213D72791}"/>
              </a:ext>
            </a:extLst>
          </p:cNvPr>
          <p:cNvSpPr/>
          <p:nvPr/>
        </p:nvSpPr>
        <p:spPr>
          <a:xfrm>
            <a:off x="395785" y="573206"/>
            <a:ext cx="6182436" cy="1953548"/>
          </a:xfrm>
          <a:prstGeom prst="rect">
            <a:avLst/>
          </a:prstGeom>
        </p:spPr>
        <p:txBody>
          <a:bodyPr wrap="square">
            <a:spAutoFit/>
          </a:bodyPr>
          <a:lstStyle/>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Then for loop is considered in order to access and move every pixel in a particular range. Another for loop is considered in order to apply cropping operation starting from 100x100 pixel to any desired pixel</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in range of (1,xnew):</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for j in range of (1,ynew):</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tabLst>
                <a:tab pos="2971800" algn="ctr"/>
                <a:tab pos="458216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newimage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]=m[100+i,100+j]</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B662B5A-5C16-4991-9058-D003971D070E}"/>
              </a:ext>
            </a:extLst>
          </p:cNvPr>
          <p:cNvSpPr/>
          <p:nvPr/>
        </p:nvSpPr>
        <p:spPr>
          <a:xfrm>
            <a:off x="395785" y="2795170"/>
            <a:ext cx="1601208" cy="340927"/>
          </a:xfrm>
          <a:prstGeom prst="rect">
            <a:avLst/>
          </a:prstGeom>
        </p:spPr>
        <p:txBody>
          <a:bodyPr wrap="none">
            <a:spAutoFit/>
          </a:bodyPr>
          <a:lstStyle/>
          <a:p>
            <a:pPr>
              <a:lnSpc>
                <a:spcPct val="106000"/>
              </a:lnSpc>
              <a:spcAft>
                <a:spcPts val="800"/>
              </a:spcAft>
              <a:tabLst>
                <a:tab pos="2971800" algn="ctr"/>
                <a:tab pos="458216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Cropped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aftercrop">
            <a:extLst>
              <a:ext uri="{FF2B5EF4-FFF2-40B4-BE49-F238E27FC236}">
                <a16:creationId xmlns:a16="http://schemas.microsoft.com/office/drawing/2014/main" id="{4CC1F231-8EBD-4EC1-B7A1-829F4BAA43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98372" y="3261383"/>
            <a:ext cx="2849880" cy="2286000"/>
          </a:xfrm>
          <a:prstGeom prst="rect">
            <a:avLst/>
          </a:prstGeom>
          <a:noFill/>
          <a:ln>
            <a:noFill/>
          </a:ln>
        </p:spPr>
      </p:pic>
      <p:sp>
        <p:nvSpPr>
          <p:cNvPr id="7" name="Rectangle 6">
            <a:extLst>
              <a:ext uri="{FF2B5EF4-FFF2-40B4-BE49-F238E27FC236}">
                <a16:creationId xmlns:a16="http://schemas.microsoft.com/office/drawing/2014/main" id="{2302E0BC-32B8-4C49-AC86-0EC4FE991DFB}"/>
              </a:ext>
            </a:extLst>
          </p:cNvPr>
          <p:cNvSpPr/>
          <p:nvPr/>
        </p:nvSpPr>
        <p:spPr>
          <a:xfrm>
            <a:off x="395785" y="5672669"/>
            <a:ext cx="6404212" cy="2270301"/>
          </a:xfrm>
          <a:prstGeom prst="rect">
            <a:avLst/>
          </a:prstGeom>
        </p:spPr>
        <p:txBody>
          <a:bodyPr wrap="square">
            <a:spAutoFit/>
          </a:bodyPr>
          <a:lstStyle/>
          <a:p>
            <a:pPr>
              <a:lnSpc>
                <a:spcPct val="106000"/>
              </a:lnSpc>
              <a:spcAft>
                <a:spcPts val="800"/>
              </a:spcAft>
              <a:tabLst>
                <a:tab pos="2971800" algn="ctr"/>
                <a:tab pos="458216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Entire Code:</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matplotlib.image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npy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m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img.imread</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("taj.png")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w, h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m.shape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[:2]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int(w * 1 / 4)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ynew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int(h * 1 / 4)</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newimage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npy.zeros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yNew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4])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4D878C1-A9C5-4B29-9F39-2252759986EC}"/>
              </a:ext>
            </a:extLst>
          </p:cNvPr>
          <p:cNvSpPr/>
          <p:nvPr/>
        </p:nvSpPr>
        <p:spPr>
          <a:xfrm>
            <a:off x="470848" y="7904406"/>
            <a:ext cx="5991367" cy="1123834"/>
          </a:xfrm>
          <a:prstGeom prst="rect">
            <a:avLst/>
          </a:prstGeom>
        </p:spPr>
        <p:txBody>
          <a:bodyPr wrap="square">
            <a:spAutoFit/>
          </a:bodyPr>
          <a:lstStyle/>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print(w)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print(h)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for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in range(1,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20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6858000" cy="9906000"/>
          </a:xfrm>
          <a:prstGeom prst="rect">
            <a:avLst/>
          </a:prstGeom>
        </p:spPr>
      </p:pic>
      <p:sp>
        <p:nvSpPr>
          <p:cNvPr id="3" name="Rectangle 2"/>
          <p:cNvSpPr/>
          <p:nvPr/>
        </p:nvSpPr>
        <p:spPr>
          <a:xfrm>
            <a:off x="2376811" y="8759280"/>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854722" y="8771476"/>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352311" y="8738457"/>
            <a:ext cx="2344231"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Mr</a:t>
            </a:r>
            <a:r>
              <a:rPr lang="en-IN"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Yelma</a:t>
            </a:r>
            <a:r>
              <a:rPr lang="en-US" sz="1600" dirty="0">
                <a:latin typeface="Times New Roman" panose="02020603050405020304" pitchFamily="18" charset="0"/>
                <a:cs typeface="Times New Roman" panose="02020603050405020304" pitchFamily="18" charset="0"/>
              </a:rPr>
              <a:t> Chetan Reddy </a:t>
            </a:r>
          </a:p>
        </p:txBody>
      </p:sp>
      <p:sp>
        <p:nvSpPr>
          <p:cNvPr id="7" name="Rectangle 6"/>
          <p:cNvSpPr/>
          <p:nvPr/>
        </p:nvSpPr>
        <p:spPr>
          <a:xfrm>
            <a:off x="289990" y="8974723"/>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618978517"/>
              </p:ext>
            </p:extLst>
          </p:nvPr>
        </p:nvGraphicFramePr>
        <p:xfrm>
          <a:off x="545562" y="1232026"/>
          <a:ext cx="5766876" cy="4710945"/>
        </p:xfrm>
        <a:graphic>
          <a:graphicData uri="http://schemas.openxmlformats.org/drawingml/2006/table">
            <a:tbl>
              <a:tblPr firstRow="1" bandRow="1">
                <a:tableStyleId>{5C22544A-7EE6-4342-B048-85BDC9FD1C3A}</a:tableStyleId>
              </a:tblPr>
              <a:tblGrid>
                <a:gridCol w="1922292">
                  <a:extLst>
                    <a:ext uri="{9D8B030D-6E8A-4147-A177-3AD203B41FA5}">
                      <a16:colId xmlns:a16="http://schemas.microsoft.com/office/drawing/2014/main" val="20000"/>
                    </a:ext>
                  </a:extLst>
                </a:gridCol>
                <a:gridCol w="1922292">
                  <a:extLst>
                    <a:ext uri="{9D8B030D-6E8A-4147-A177-3AD203B41FA5}">
                      <a16:colId xmlns:a16="http://schemas.microsoft.com/office/drawing/2014/main" val="20001"/>
                    </a:ext>
                  </a:extLst>
                </a:gridCol>
                <a:gridCol w="1922292">
                  <a:extLst>
                    <a:ext uri="{9D8B030D-6E8A-4147-A177-3AD203B41FA5}">
                      <a16:colId xmlns:a16="http://schemas.microsoft.com/office/drawing/2014/main" val="20002"/>
                    </a:ext>
                  </a:extLst>
                </a:gridCol>
              </a:tblGrid>
              <a:tr h="718065">
                <a:tc>
                  <a:txBody>
                    <a:bodyPr/>
                    <a:lstStyle/>
                    <a:p>
                      <a:pPr algn="ctr"/>
                      <a:r>
                        <a:rPr lang="en-SG" sz="2000" dirty="0"/>
                        <a:t>         NAME</a:t>
                      </a:r>
                    </a:p>
                  </a:txBody>
                  <a:tcPr/>
                </a:tc>
                <a:tc>
                  <a:txBody>
                    <a:bodyPr/>
                    <a:lstStyle/>
                    <a:p>
                      <a:pPr algn="ctr"/>
                      <a:r>
                        <a:rPr lang="en-SG" sz="2000" dirty="0"/>
                        <a:t>ROLL N0</a:t>
                      </a:r>
                    </a:p>
                  </a:txBody>
                  <a:tcPr/>
                </a:tc>
                <a:tc>
                  <a:txBody>
                    <a:bodyPr/>
                    <a:lstStyle/>
                    <a:p>
                      <a:pPr algn="ctr"/>
                      <a:r>
                        <a:rPr lang="en-SG" sz="2000" dirty="0"/>
                        <a:t>BRANCH</a:t>
                      </a:r>
                    </a:p>
                  </a:txBody>
                  <a:tcPr/>
                </a:tc>
                <a:extLst>
                  <a:ext uri="{0D108BD9-81ED-4DB2-BD59-A6C34878D82A}">
                    <a16:rowId xmlns:a16="http://schemas.microsoft.com/office/drawing/2014/main" val="10000"/>
                  </a:ext>
                </a:extLst>
              </a:tr>
              <a:tr h="267491">
                <a:tc>
                  <a:txBody>
                    <a:bodyPr/>
                    <a:lstStyle/>
                    <a:p>
                      <a:r>
                        <a:rPr lang="en-SG" sz="1600" dirty="0"/>
                        <a:t>SHREYA PYATA</a:t>
                      </a:r>
                    </a:p>
                  </a:txBody>
                  <a:tcPr/>
                </a:tc>
                <a:tc>
                  <a:txBody>
                    <a:bodyPr/>
                    <a:lstStyle/>
                    <a:p>
                      <a:r>
                        <a:rPr lang="en-SG" sz="1600" dirty="0"/>
                        <a:t>18241A0544</a:t>
                      </a:r>
                    </a:p>
                  </a:txBody>
                  <a:tcPr/>
                </a:tc>
                <a:tc>
                  <a:txBody>
                    <a:bodyPr/>
                    <a:lstStyle/>
                    <a:p>
                      <a:r>
                        <a:rPr lang="en-SG" sz="1600" dirty="0"/>
                        <a:t>CSE</a:t>
                      </a:r>
                    </a:p>
                  </a:txBody>
                  <a:tcPr/>
                </a:tc>
                <a:extLst>
                  <a:ext uri="{0D108BD9-81ED-4DB2-BD59-A6C34878D82A}">
                    <a16:rowId xmlns:a16="http://schemas.microsoft.com/office/drawing/2014/main" val="10001"/>
                  </a:ext>
                </a:extLst>
              </a:tr>
              <a:tr h="267491">
                <a:tc>
                  <a:txBody>
                    <a:bodyPr/>
                    <a:lstStyle/>
                    <a:p>
                      <a:r>
                        <a:rPr lang="en-SG" sz="1600" dirty="0"/>
                        <a:t>KALUVALA SAI PRATHEEKA</a:t>
                      </a:r>
                    </a:p>
                  </a:txBody>
                  <a:tcPr/>
                </a:tc>
                <a:tc>
                  <a:txBody>
                    <a:bodyPr/>
                    <a:lstStyle/>
                    <a:p>
                      <a:r>
                        <a:rPr lang="en-SG" sz="1600" dirty="0"/>
                        <a:t>18241A0517</a:t>
                      </a:r>
                    </a:p>
                  </a:txBody>
                  <a:tcPr/>
                </a:tc>
                <a:tc>
                  <a:txBody>
                    <a:bodyPr/>
                    <a:lstStyle/>
                    <a:p>
                      <a:r>
                        <a:rPr lang="en-SG" sz="1600" dirty="0"/>
                        <a:t>CSE</a:t>
                      </a:r>
                    </a:p>
                  </a:txBody>
                  <a:tcPr/>
                </a:tc>
                <a:extLst>
                  <a:ext uri="{0D108BD9-81ED-4DB2-BD59-A6C34878D82A}">
                    <a16:rowId xmlns:a16="http://schemas.microsoft.com/office/drawing/2014/main" val="10002"/>
                  </a:ext>
                </a:extLst>
              </a:tr>
              <a:tr h="267491">
                <a:tc>
                  <a:txBody>
                    <a:bodyPr/>
                    <a:lstStyle/>
                    <a:p>
                      <a:r>
                        <a:rPr lang="en-SG" sz="1600" dirty="0"/>
                        <a:t>LANKIREDDY SRI LIKHITHA</a:t>
                      </a:r>
                    </a:p>
                  </a:txBody>
                  <a:tcPr/>
                </a:tc>
                <a:tc>
                  <a:txBody>
                    <a:bodyPr/>
                    <a:lstStyle/>
                    <a:p>
                      <a:r>
                        <a:rPr lang="en-SG" sz="1600" dirty="0"/>
                        <a:t>18241A0525</a:t>
                      </a:r>
                    </a:p>
                  </a:txBody>
                  <a:tcPr/>
                </a:tc>
                <a:tc>
                  <a:txBody>
                    <a:bodyPr/>
                    <a:lstStyle/>
                    <a:p>
                      <a:r>
                        <a:rPr lang="en-SG" sz="1600" dirty="0"/>
                        <a:t>CSE</a:t>
                      </a:r>
                    </a:p>
                  </a:txBody>
                  <a:tcPr/>
                </a:tc>
                <a:extLst>
                  <a:ext uri="{0D108BD9-81ED-4DB2-BD59-A6C34878D82A}">
                    <a16:rowId xmlns:a16="http://schemas.microsoft.com/office/drawing/2014/main" val="10003"/>
                  </a:ext>
                </a:extLst>
              </a:tr>
              <a:tr h="267491">
                <a:tc>
                  <a:txBody>
                    <a:bodyPr/>
                    <a:lstStyle/>
                    <a:p>
                      <a:r>
                        <a:rPr lang="en-SG" sz="1600" dirty="0"/>
                        <a:t>VANAGANTI VAMSHI KRISHNA</a:t>
                      </a:r>
                    </a:p>
                  </a:txBody>
                  <a:tcPr/>
                </a:tc>
                <a:tc>
                  <a:txBody>
                    <a:bodyPr/>
                    <a:lstStyle/>
                    <a:p>
                      <a:r>
                        <a:rPr lang="en-SG" sz="1600" dirty="0"/>
                        <a:t>18241A0556</a:t>
                      </a:r>
                    </a:p>
                  </a:txBody>
                  <a:tcPr/>
                </a:tc>
                <a:tc>
                  <a:txBody>
                    <a:bodyPr/>
                    <a:lstStyle/>
                    <a:p>
                      <a:r>
                        <a:rPr lang="en-SG" sz="1600" dirty="0"/>
                        <a:t>CSE</a:t>
                      </a:r>
                    </a:p>
                  </a:txBody>
                  <a:tcPr/>
                </a:tc>
                <a:extLst>
                  <a:ext uri="{0D108BD9-81ED-4DB2-BD59-A6C34878D82A}">
                    <a16:rowId xmlns:a16="http://schemas.microsoft.com/office/drawing/2014/main" val="10004"/>
                  </a:ext>
                </a:extLst>
              </a:tr>
              <a:tr h="267491">
                <a:tc>
                  <a:txBody>
                    <a:bodyPr/>
                    <a:lstStyle/>
                    <a:p>
                      <a:r>
                        <a:rPr lang="en-SG" sz="1600" dirty="0"/>
                        <a:t>SANDANABOINA VIKITHA</a:t>
                      </a:r>
                    </a:p>
                  </a:txBody>
                  <a:tcPr/>
                </a:tc>
                <a:tc>
                  <a:txBody>
                    <a:bodyPr/>
                    <a:lstStyle/>
                    <a:p>
                      <a:r>
                        <a:rPr lang="en-SG" sz="1600" dirty="0"/>
                        <a:t>18241A05A7</a:t>
                      </a:r>
                    </a:p>
                  </a:txBody>
                  <a:tcPr/>
                </a:tc>
                <a:tc>
                  <a:txBody>
                    <a:bodyPr/>
                    <a:lstStyle/>
                    <a:p>
                      <a:r>
                        <a:rPr lang="en-SG" sz="1600" dirty="0"/>
                        <a:t>CSE</a:t>
                      </a:r>
                    </a:p>
                  </a:txBody>
                  <a:tcPr/>
                </a:tc>
                <a:extLst>
                  <a:ext uri="{0D108BD9-81ED-4DB2-BD59-A6C34878D82A}">
                    <a16:rowId xmlns:a16="http://schemas.microsoft.com/office/drawing/2014/main" val="10005"/>
                  </a:ext>
                </a:extLst>
              </a:tr>
              <a:tr h="267491">
                <a:tc>
                  <a:txBody>
                    <a:bodyPr/>
                    <a:lstStyle/>
                    <a:p>
                      <a:r>
                        <a:rPr lang="en-SG" sz="1600" dirty="0"/>
                        <a:t>REETHIKA RAPOLU</a:t>
                      </a:r>
                    </a:p>
                  </a:txBody>
                  <a:tcPr/>
                </a:tc>
                <a:tc>
                  <a:txBody>
                    <a:bodyPr/>
                    <a:lstStyle/>
                    <a:p>
                      <a:r>
                        <a:rPr lang="en-SG" sz="1600" dirty="0"/>
                        <a:t>18241A05A5</a:t>
                      </a:r>
                    </a:p>
                  </a:txBody>
                  <a:tcPr/>
                </a:tc>
                <a:tc>
                  <a:txBody>
                    <a:bodyPr/>
                    <a:lstStyle/>
                    <a:p>
                      <a:r>
                        <a:rPr lang="en-SG" sz="1600" dirty="0"/>
                        <a:t>CSE</a:t>
                      </a:r>
                    </a:p>
                  </a:txBody>
                  <a:tcPr/>
                </a:tc>
                <a:extLst>
                  <a:ext uri="{0D108BD9-81ED-4DB2-BD59-A6C34878D82A}">
                    <a16:rowId xmlns:a16="http://schemas.microsoft.com/office/drawing/2014/main" val="10006"/>
                  </a:ext>
                </a:extLst>
              </a:tr>
              <a:tr h="267491">
                <a:tc>
                  <a:txBody>
                    <a:bodyPr/>
                    <a:lstStyle/>
                    <a:p>
                      <a:r>
                        <a:rPr lang="en-SG" sz="1600" dirty="0"/>
                        <a:t>BHARGAVI LELLA</a:t>
                      </a:r>
                    </a:p>
                  </a:txBody>
                  <a:tcPr/>
                </a:tc>
                <a:tc>
                  <a:txBody>
                    <a:bodyPr/>
                    <a:lstStyle/>
                    <a:p>
                      <a:r>
                        <a:rPr lang="en-SG" sz="1600" dirty="0"/>
                        <a:t>18241A0590</a:t>
                      </a:r>
                    </a:p>
                  </a:txBody>
                  <a:tcPr/>
                </a:tc>
                <a:tc>
                  <a:txBody>
                    <a:bodyPr/>
                    <a:lstStyle/>
                    <a:p>
                      <a:r>
                        <a:rPr lang="en-SG" sz="1600" dirty="0"/>
                        <a:t>CSE</a:t>
                      </a:r>
                    </a:p>
                  </a:txBody>
                  <a:tcPr/>
                </a:tc>
                <a:extLst>
                  <a:ext uri="{0D108BD9-81ED-4DB2-BD59-A6C34878D82A}">
                    <a16:rowId xmlns:a16="http://schemas.microsoft.com/office/drawing/2014/main" val="585917522"/>
                  </a:ext>
                </a:extLst>
              </a:tr>
              <a:tr h="267491">
                <a:tc>
                  <a:txBody>
                    <a:bodyPr/>
                    <a:lstStyle/>
                    <a:p>
                      <a:r>
                        <a:rPr lang="en-SG" sz="1600" dirty="0"/>
                        <a:t>SREEJA KOMPELLY</a:t>
                      </a:r>
                    </a:p>
                  </a:txBody>
                  <a:tcPr/>
                </a:tc>
                <a:tc>
                  <a:txBody>
                    <a:bodyPr/>
                    <a:lstStyle/>
                    <a:p>
                      <a:r>
                        <a:rPr lang="en-SG" sz="1600" dirty="0"/>
                        <a:t>18241A0522</a:t>
                      </a:r>
                    </a:p>
                  </a:txBody>
                  <a:tcPr/>
                </a:tc>
                <a:tc>
                  <a:txBody>
                    <a:bodyPr/>
                    <a:lstStyle/>
                    <a:p>
                      <a:r>
                        <a:rPr lang="en-SG" sz="1600" dirty="0"/>
                        <a:t>CSE</a:t>
                      </a:r>
                    </a:p>
                  </a:txBody>
                  <a:tcPr/>
                </a:tc>
                <a:extLst>
                  <a:ext uri="{0D108BD9-81ED-4DB2-BD59-A6C34878D82A}">
                    <a16:rowId xmlns:a16="http://schemas.microsoft.com/office/drawing/2014/main" val="10007"/>
                  </a:ext>
                </a:extLst>
              </a:tr>
              <a:tr h="267491">
                <a:tc>
                  <a:txBody>
                    <a:bodyPr/>
                    <a:lstStyle/>
                    <a:p>
                      <a:r>
                        <a:rPr lang="en-SG" sz="1600" dirty="0"/>
                        <a:t>TELUGU AKILA</a:t>
                      </a:r>
                    </a:p>
                  </a:txBody>
                  <a:tcPr/>
                </a:tc>
                <a:tc>
                  <a:txBody>
                    <a:bodyPr/>
                    <a:lstStyle/>
                    <a:p>
                      <a:r>
                        <a:rPr lang="en-SG" sz="1600" dirty="0"/>
                        <a:t>18241A0555</a:t>
                      </a:r>
                    </a:p>
                  </a:txBody>
                  <a:tcPr/>
                </a:tc>
                <a:tc>
                  <a:txBody>
                    <a:bodyPr/>
                    <a:lstStyle/>
                    <a:p>
                      <a:r>
                        <a:rPr lang="en-SG" sz="1600" dirty="0"/>
                        <a:t>CSE</a:t>
                      </a:r>
                    </a:p>
                  </a:txBody>
                  <a:tcPr/>
                </a:tc>
                <a:extLst>
                  <a:ext uri="{0D108BD9-81ED-4DB2-BD59-A6C34878D82A}">
                    <a16:rowId xmlns:a16="http://schemas.microsoft.com/office/drawing/2014/main" val="10008"/>
                  </a:ext>
                </a:extLst>
              </a:tr>
            </a:tbl>
          </a:graphicData>
        </a:graphic>
      </p:graphicFrame>
      <p:sp>
        <p:nvSpPr>
          <p:cNvPr id="9" name="Rectangle 8"/>
          <p:cNvSpPr/>
          <p:nvPr/>
        </p:nvSpPr>
        <p:spPr>
          <a:xfrm>
            <a:off x="785626" y="5942971"/>
            <a:ext cx="6939643"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This work was not submitted or published earlier for any study</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19FC90-5800-4669-A0E4-F66A9A267DAF}"/>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8032B998-3491-48D0-976E-FCE32A335AE7}"/>
              </a:ext>
            </a:extLst>
          </p:cNvPr>
          <p:cNvSpPr/>
          <p:nvPr/>
        </p:nvSpPr>
        <p:spPr>
          <a:xfrm>
            <a:off x="552735" y="627798"/>
            <a:ext cx="6305265" cy="2461315"/>
          </a:xfrm>
          <a:prstGeom prst="rect">
            <a:avLst/>
          </a:prstGeom>
        </p:spPr>
        <p:txBody>
          <a:bodyPr wrap="square">
            <a:spAutoFit/>
          </a:bodyPr>
          <a:lstStyle/>
          <a:p>
            <a:pPr>
              <a:lnSpc>
                <a:spcPct val="106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for j in range(1,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yNew</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newimage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j]= m[100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100 + j]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img.imsave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('cropped.png',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newimage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extended name assigned to the cropped image is “cropped.png” as mentioned above.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p>
        </p:txBody>
      </p:sp>
    </p:spTree>
    <p:extLst>
      <p:ext uri="{BB962C8B-B14F-4D97-AF65-F5344CB8AC3E}">
        <p14:creationId xmlns:p14="http://schemas.microsoft.com/office/powerpoint/2010/main" val="705794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57DC6-D3E8-435B-9F1A-F00B0C2D2D6A}"/>
              </a:ext>
            </a:extLst>
          </p:cNvPr>
          <p:cNvPicPr>
            <a:picLocks noChangeAspect="1"/>
          </p:cNvPicPr>
          <p:nvPr/>
        </p:nvPicPr>
        <p:blipFill>
          <a:blip r:embed="rId2"/>
          <a:stretch>
            <a:fillRect/>
          </a:stretch>
        </p:blipFill>
        <p:spPr>
          <a:xfrm>
            <a:off x="0" y="-8361"/>
            <a:ext cx="6858000" cy="9906000"/>
          </a:xfrm>
          <a:prstGeom prst="rect">
            <a:avLst/>
          </a:prstGeom>
        </p:spPr>
      </p:pic>
      <p:sp>
        <p:nvSpPr>
          <p:cNvPr id="3" name="Rectangle 2">
            <a:extLst>
              <a:ext uri="{FF2B5EF4-FFF2-40B4-BE49-F238E27FC236}">
                <a16:creationId xmlns:a16="http://schemas.microsoft.com/office/drawing/2014/main" id="{A91E32FE-B852-4A5B-8664-20FFDB744A56}"/>
              </a:ext>
            </a:extLst>
          </p:cNvPr>
          <p:cNvSpPr/>
          <p:nvPr/>
        </p:nvSpPr>
        <p:spPr>
          <a:xfrm>
            <a:off x="351421" y="421571"/>
            <a:ext cx="6264322" cy="2297232"/>
          </a:xfrm>
          <a:prstGeom prst="rect">
            <a:avLst/>
          </a:prstGeom>
        </p:spPr>
        <p:txBody>
          <a:bodyPr wrap="squar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ROTATION</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Introduction:</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Rotation in CV is nothing but rotation of an image over an axis which basically passes through the center of the image. Here we take angle as an input from the user through which the image is then rotated and displayed by using the code given below.</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Math Behind The Code: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3CC1091B-A304-4053-95B9-B1FDA4126EE7}"/>
              </a:ext>
            </a:extLst>
          </p:cNvPr>
          <p:cNvSpPr/>
          <p:nvPr/>
        </p:nvSpPr>
        <p:spPr>
          <a:xfrm>
            <a:off x="368490" y="2585040"/>
            <a:ext cx="2949846" cy="338554"/>
          </a:xfrm>
          <a:prstGeom prst="rect">
            <a:avLst/>
          </a:prstGeom>
        </p:spPr>
        <p:txBody>
          <a:bodyPr wrap="none">
            <a:spAutoFit/>
          </a:bodyPr>
          <a:lstStyle/>
          <a:p>
            <a:r>
              <a:rPr lang="en-IN" sz="1600" dirty="0">
                <a:solidFill>
                  <a:srgbClr val="000000"/>
                </a:solidFill>
                <a:latin typeface="Times New Roman" panose="02020603050405020304" pitchFamily="18" charset="0"/>
                <a:ea typeface="Calibri" panose="020F0502020204030204" pitchFamily="34" charset="0"/>
              </a:rPr>
              <a:t>Rotation of an image for an angle</a:t>
            </a:r>
            <a:endParaRPr lang="en-IN" sz="1600" dirty="0"/>
          </a:p>
        </p:txBody>
      </p:sp>
      <p:pic>
        <p:nvPicPr>
          <p:cNvPr id="5" name="Picture 4" descr="\theta">
            <a:extLst>
              <a:ext uri="{FF2B5EF4-FFF2-40B4-BE49-F238E27FC236}">
                <a16:creationId xmlns:a16="http://schemas.microsoft.com/office/drawing/2014/main" id="{A99D989F-458D-45A1-9030-CFE91D2138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15695" y="2733629"/>
            <a:ext cx="76200" cy="123825"/>
          </a:xfrm>
          <a:prstGeom prst="rect">
            <a:avLst/>
          </a:prstGeom>
          <a:noFill/>
          <a:ln>
            <a:noFill/>
          </a:ln>
        </p:spPr>
      </p:pic>
      <p:sp>
        <p:nvSpPr>
          <p:cNvPr id="6" name="Rectangle 5">
            <a:extLst>
              <a:ext uri="{FF2B5EF4-FFF2-40B4-BE49-F238E27FC236}">
                <a16:creationId xmlns:a16="http://schemas.microsoft.com/office/drawing/2014/main" id="{1F91D304-8832-42AB-9BDB-F0FE65DD39F5}"/>
              </a:ext>
            </a:extLst>
          </p:cNvPr>
          <p:cNvSpPr/>
          <p:nvPr/>
        </p:nvSpPr>
        <p:spPr>
          <a:xfrm>
            <a:off x="368490" y="2582723"/>
            <a:ext cx="6387152" cy="606256"/>
          </a:xfrm>
          <a:prstGeom prst="rect">
            <a:avLst/>
          </a:prstGeom>
        </p:spPr>
        <p:txBody>
          <a:bodyPr wrap="square">
            <a:spAutoFit/>
          </a:bodyPr>
          <a:lstStyle/>
          <a:p>
            <a:pPr>
              <a:lnSpc>
                <a:spcPct val="107000"/>
              </a:lnSpc>
              <a:spcAft>
                <a:spcPts val="8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achieved by the transformation matrix of the form.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14F1D56-F571-4DB0-9D85-B33C41802A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12530" y="2966714"/>
            <a:ext cx="2116455" cy="723900"/>
          </a:xfrm>
          <a:prstGeom prst="rect">
            <a:avLst/>
          </a:prstGeom>
          <a:noFill/>
          <a:ln>
            <a:noFill/>
          </a:ln>
        </p:spPr>
      </p:pic>
      <p:sp>
        <p:nvSpPr>
          <p:cNvPr id="8" name="Rectangle 7">
            <a:extLst>
              <a:ext uri="{FF2B5EF4-FFF2-40B4-BE49-F238E27FC236}">
                <a16:creationId xmlns:a16="http://schemas.microsoft.com/office/drawing/2014/main" id="{D85D8AC1-0693-49A8-8D8A-D508CDB9C2AB}"/>
              </a:ext>
            </a:extLst>
          </p:cNvPr>
          <p:cNvSpPr/>
          <p:nvPr/>
        </p:nvSpPr>
        <p:spPr>
          <a:xfrm>
            <a:off x="368490" y="3590310"/>
            <a:ext cx="6387152" cy="869725"/>
          </a:xfrm>
          <a:prstGeom prst="rect">
            <a:avLst/>
          </a:prstGeom>
        </p:spPr>
        <p:txBody>
          <a:bodyPr wrap="square">
            <a:spAutoFit/>
          </a:bodyPr>
          <a:lstStyle/>
          <a:p>
            <a:pPr>
              <a:lnSpc>
                <a:spcPct val="107000"/>
              </a:lnSpc>
              <a:spcAft>
                <a:spcPts val="8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 OpenCV provides scaled rotation with adjustable </a:t>
            </a:r>
            <a:r>
              <a:rPr lang="en-IN"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center</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rotation so that you can rotate at any location you prefer. Modified transformation matrix is given by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4775638-FA18-4489-92EF-0CD383E1BBF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35735" y="4564304"/>
            <a:ext cx="3986530" cy="752475"/>
          </a:xfrm>
          <a:prstGeom prst="rect">
            <a:avLst/>
          </a:prstGeom>
          <a:noFill/>
          <a:ln>
            <a:noFill/>
          </a:ln>
        </p:spPr>
      </p:pic>
      <p:sp>
        <p:nvSpPr>
          <p:cNvPr id="10" name="Rectangle 9">
            <a:extLst>
              <a:ext uri="{FF2B5EF4-FFF2-40B4-BE49-F238E27FC236}">
                <a16:creationId xmlns:a16="http://schemas.microsoft.com/office/drawing/2014/main" id="{04ACB4CE-B1C3-4AF4-ADF4-C73035EEDCD9}"/>
              </a:ext>
            </a:extLst>
          </p:cNvPr>
          <p:cNvSpPr/>
          <p:nvPr/>
        </p:nvSpPr>
        <p:spPr>
          <a:xfrm>
            <a:off x="351421" y="5202565"/>
            <a:ext cx="732893" cy="342786"/>
          </a:xfrm>
          <a:prstGeom prst="rect">
            <a:avLst/>
          </a:prstGeom>
        </p:spPr>
        <p:txBody>
          <a:bodyPr wrap="non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2B6466A9-EFF6-483D-B375-EE01D9620AD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9532" y="5573744"/>
            <a:ext cx="2181225" cy="606425"/>
          </a:xfrm>
          <a:prstGeom prst="rect">
            <a:avLst/>
          </a:prstGeom>
          <a:noFill/>
          <a:ln>
            <a:noFill/>
          </a:ln>
        </p:spPr>
      </p:pic>
      <p:sp>
        <p:nvSpPr>
          <p:cNvPr id="12" name="Rectangle 11">
            <a:extLst>
              <a:ext uri="{FF2B5EF4-FFF2-40B4-BE49-F238E27FC236}">
                <a16:creationId xmlns:a16="http://schemas.microsoft.com/office/drawing/2014/main" id="{218D33CB-F8E5-4ADA-934C-F2A7F36BAC1F}"/>
              </a:ext>
            </a:extLst>
          </p:cNvPr>
          <p:cNvSpPr/>
          <p:nvPr/>
        </p:nvSpPr>
        <p:spPr>
          <a:xfrm>
            <a:off x="316967" y="6116708"/>
            <a:ext cx="6438675" cy="1235788"/>
          </a:xfrm>
          <a:prstGeom prst="rect">
            <a:avLst/>
          </a:prstGeom>
        </p:spPr>
        <p:txBody>
          <a:bodyPr wrap="square">
            <a:spAutoFit/>
          </a:bodyPr>
          <a:lstStyle/>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Logic:</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rPr>
              <a:t>First we take the input of how much the image is to be rotated, which can be then used to rotate each individual pixel by substituting it in the above formula.</a:t>
            </a:r>
            <a:endParaRPr lang="en-IN" sz="1600" dirty="0"/>
          </a:p>
        </p:txBody>
      </p:sp>
      <p:pic>
        <p:nvPicPr>
          <p:cNvPr id="13" name="Picture 12">
            <a:extLst>
              <a:ext uri="{FF2B5EF4-FFF2-40B4-BE49-F238E27FC236}">
                <a16:creationId xmlns:a16="http://schemas.microsoft.com/office/drawing/2014/main" id="{F26B85B9-F030-43D7-B693-1D2640832D4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64540" y="7474389"/>
            <a:ext cx="4657725" cy="492125"/>
          </a:xfrm>
          <a:prstGeom prst="rect">
            <a:avLst/>
          </a:prstGeom>
          <a:noFill/>
          <a:ln>
            <a:noFill/>
          </a:ln>
        </p:spPr>
      </p:pic>
      <p:sp>
        <p:nvSpPr>
          <p:cNvPr id="14" name="Rectangle 13">
            <a:extLst>
              <a:ext uri="{FF2B5EF4-FFF2-40B4-BE49-F238E27FC236}">
                <a16:creationId xmlns:a16="http://schemas.microsoft.com/office/drawing/2014/main" id="{9CD5248D-39FE-420A-937B-76AB021F94EB}"/>
              </a:ext>
            </a:extLst>
          </p:cNvPr>
          <p:cNvSpPr/>
          <p:nvPr/>
        </p:nvSpPr>
        <p:spPr>
          <a:xfrm>
            <a:off x="316967" y="7981957"/>
            <a:ext cx="5873656" cy="606256"/>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Since we can now rotate a pixel, we just have to find a way to rotate all the pixels in the image by writing a simple for loop.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512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67314-8EE3-43F4-9ACC-1B731FECF651}"/>
              </a:ext>
            </a:extLst>
          </p:cNvPr>
          <p:cNvPicPr>
            <a:picLocks noChangeAspect="1"/>
          </p:cNvPicPr>
          <p:nvPr/>
        </p:nvPicPr>
        <p:blipFill>
          <a:blip r:embed="rId2"/>
          <a:stretch>
            <a:fillRect/>
          </a:stretch>
        </p:blipFill>
        <p:spPr>
          <a:xfrm>
            <a:off x="0" y="0"/>
            <a:ext cx="6858000" cy="9906000"/>
          </a:xfrm>
          <a:prstGeom prst="rect">
            <a:avLst/>
          </a:prstGeom>
        </p:spPr>
      </p:pic>
      <p:pic>
        <p:nvPicPr>
          <p:cNvPr id="3" name="Picture 2">
            <a:extLst>
              <a:ext uri="{FF2B5EF4-FFF2-40B4-BE49-F238E27FC236}">
                <a16:creationId xmlns:a16="http://schemas.microsoft.com/office/drawing/2014/main" id="{CE539F10-70F0-4D4C-BD5E-A28A3A73BD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7891" y="581862"/>
            <a:ext cx="5915187" cy="866775"/>
          </a:xfrm>
          <a:prstGeom prst="rect">
            <a:avLst/>
          </a:prstGeom>
          <a:noFill/>
          <a:ln>
            <a:noFill/>
          </a:ln>
        </p:spPr>
      </p:pic>
      <p:sp>
        <p:nvSpPr>
          <p:cNvPr id="4" name="Rectangle 3">
            <a:extLst>
              <a:ext uri="{FF2B5EF4-FFF2-40B4-BE49-F238E27FC236}">
                <a16:creationId xmlns:a16="http://schemas.microsoft.com/office/drawing/2014/main" id="{EE8872C9-0815-41B1-A62C-28E212539104}"/>
              </a:ext>
            </a:extLst>
          </p:cNvPr>
          <p:cNvSpPr/>
          <p:nvPr/>
        </p:nvSpPr>
        <p:spPr>
          <a:xfrm>
            <a:off x="208128" y="1511697"/>
            <a:ext cx="6441742" cy="606256"/>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Then we copy these pixels into another canvas which is significantly bigger than the image so that it can accommodate the entire rotated image.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89C43C-B336-4154-89BF-35E2367D990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85355" y="2178335"/>
            <a:ext cx="3509010" cy="266700"/>
          </a:xfrm>
          <a:prstGeom prst="rect">
            <a:avLst/>
          </a:prstGeom>
          <a:noFill/>
          <a:ln>
            <a:noFill/>
          </a:ln>
        </p:spPr>
      </p:pic>
      <p:sp>
        <p:nvSpPr>
          <p:cNvPr id="6" name="Rectangle 5">
            <a:extLst>
              <a:ext uri="{FF2B5EF4-FFF2-40B4-BE49-F238E27FC236}">
                <a16:creationId xmlns:a16="http://schemas.microsoft.com/office/drawing/2014/main" id="{FCD4C76B-3A2E-4AF6-9984-8B53A30CDE28}"/>
              </a:ext>
            </a:extLst>
          </p:cNvPr>
          <p:cNvSpPr/>
          <p:nvPr/>
        </p:nvSpPr>
        <p:spPr>
          <a:xfrm>
            <a:off x="188757" y="2592876"/>
            <a:ext cx="6264322" cy="342786"/>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canvas can be created by using the following format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C645F1-1537-4F34-9D15-1D28EAFCC65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79718" y="2905031"/>
            <a:ext cx="3898563" cy="286318"/>
          </a:xfrm>
          <a:prstGeom prst="rect">
            <a:avLst/>
          </a:prstGeom>
          <a:noFill/>
          <a:ln>
            <a:noFill/>
          </a:ln>
        </p:spPr>
      </p:pic>
      <p:sp>
        <p:nvSpPr>
          <p:cNvPr id="8" name="Rectangle 7">
            <a:extLst>
              <a:ext uri="{FF2B5EF4-FFF2-40B4-BE49-F238E27FC236}">
                <a16:creationId xmlns:a16="http://schemas.microsoft.com/office/drawing/2014/main" id="{B3E578E1-F9D9-4467-AF46-38841C366E1E}"/>
              </a:ext>
            </a:extLst>
          </p:cNvPr>
          <p:cNvSpPr/>
          <p:nvPr/>
        </p:nvSpPr>
        <p:spPr>
          <a:xfrm>
            <a:off x="188757" y="3133682"/>
            <a:ext cx="4605608" cy="342786"/>
          </a:xfrm>
          <a:prstGeom prst="rect">
            <a:avLst/>
          </a:prstGeom>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After that the image is displayed by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ADCBABD-D2CC-46C5-91C2-4A2209B9049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437607" y="3458035"/>
            <a:ext cx="2914861" cy="328698"/>
          </a:xfrm>
          <a:prstGeom prst="rect">
            <a:avLst/>
          </a:prstGeom>
          <a:noFill/>
          <a:ln>
            <a:noFill/>
          </a:ln>
        </p:spPr>
      </p:pic>
      <p:sp>
        <p:nvSpPr>
          <p:cNvPr id="10" name="Rectangle 9">
            <a:extLst>
              <a:ext uri="{FF2B5EF4-FFF2-40B4-BE49-F238E27FC236}">
                <a16:creationId xmlns:a16="http://schemas.microsoft.com/office/drawing/2014/main" id="{A07B7AC4-BBC6-471C-92A8-A6F91BDC229A}"/>
              </a:ext>
            </a:extLst>
          </p:cNvPr>
          <p:cNvSpPr/>
          <p:nvPr/>
        </p:nvSpPr>
        <p:spPr>
          <a:xfrm>
            <a:off x="208127" y="3779129"/>
            <a:ext cx="2255233" cy="374077"/>
          </a:xfrm>
          <a:prstGeom prst="rect">
            <a:avLst/>
          </a:prstGeom>
        </p:spPr>
        <p:txBody>
          <a:bodyPr wrap="none">
            <a:spAutoFit/>
          </a:bodyPr>
          <a:lstStyle/>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Image Before Rotation</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7D5F28E-0A03-46D7-9B92-6F9B1E6A4D3C}"/>
              </a:ext>
            </a:extLst>
          </p:cNvPr>
          <p:cNvPicPr/>
          <p:nvPr/>
        </p:nvPicPr>
        <p:blipFill>
          <a:blip r:embed="rId7"/>
          <a:stretch>
            <a:fillRect/>
          </a:stretch>
        </p:blipFill>
        <p:spPr>
          <a:xfrm>
            <a:off x="1616388" y="4107504"/>
            <a:ext cx="2806700" cy="1771650"/>
          </a:xfrm>
          <a:prstGeom prst="rect">
            <a:avLst/>
          </a:prstGeom>
        </p:spPr>
      </p:pic>
      <p:sp>
        <p:nvSpPr>
          <p:cNvPr id="12" name="Rectangle 11">
            <a:extLst>
              <a:ext uri="{FF2B5EF4-FFF2-40B4-BE49-F238E27FC236}">
                <a16:creationId xmlns:a16="http://schemas.microsoft.com/office/drawing/2014/main" id="{0C43E56D-29A6-4C2A-87A2-1A50467D0608}"/>
              </a:ext>
            </a:extLst>
          </p:cNvPr>
          <p:cNvSpPr/>
          <p:nvPr/>
        </p:nvSpPr>
        <p:spPr>
          <a:xfrm>
            <a:off x="278628" y="5814382"/>
            <a:ext cx="2122056" cy="342786"/>
          </a:xfrm>
          <a:prstGeom prst="rect">
            <a:avLst/>
          </a:prstGeom>
        </p:spPr>
        <p:txBody>
          <a:bodyPr wrap="none">
            <a:spAutoFit/>
          </a:bodyPr>
          <a:lstStyle/>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Image After Rotation: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53FED221-D348-41B6-8A1B-43A5496FA563}"/>
              </a:ext>
            </a:extLst>
          </p:cNvPr>
          <p:cNvPicPr/>
          <p:nvPr/>
        </p:nvPicPr>
        <p:blipFill>
          <a:blip r:embed="rId8"/>
          <a:stretch>
            <a:fillRect/>
          </a:stretch>
        </p:blipFill>
        <p:spPr>
          <a:xfrm>
            <a:off x="899417" y="6203507"/>
            <a:ext cx="3894948" cy="3027124"/>
          </a:xfrm>
          <a:prstGeom prst="rect">
            <a:avLst/>
          </a:prstGeom>
        </p:spPr>
      </p:pic>
    </p:spTree>
    <p:extLst>
      <p:ext uri="{BB962C8B-B14F-4D97-AF65-F5344CB8AC3E}">
        <p14:creationId xmlns:p14="http://schemas.microsoft.com/office/powerpoint/2010/main" val="242333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03E662-959F-4F1C-A6AC-84295CFD2327}"/>
              </a:ext>
            </a:extLst>
          </p:cNvPr>
          <p:cNvPicPr>
            <a:picLocks noChangeAspect="1"/>
          </p:cNvPicPr>
          <p:nvPr/>
        </p:nvPicPr>
        <p:blipFill>
          <a:blip r:embed="rId2"/>
          <a:stretch>
            <a:fillRect/>
          </a:stretch>
        </p:blipFill>
        <p:spPr>
          <a:xfrm>
            <a:off x="0" y="0"/>
            <a:ext cx="6858000" cy="9906000"/>
          </a:xfrm>
          <a:prstGeom prst="rect">
            <a:avLst/>
          </a:prstGeom>
        </p:spPr>
      </p:pic>
      <p:sp>
        <p:nvSpPr>
          <p:cNvPr id="3" name="Rectangle 2">
            <a:extLst>
              <a:ext uri="{FF2B5EF4-FFF2-40B4-BE49-F238E27FC236}">
                <a16:creationId xmlns:a16="http://schemas.microsoft.com/office/drawing/2014/main" id="{35C722E0-A4A2-40D5-B585-D3BA4DBE5762}"/>
              </a:ext>
            </a:extLst>
          </p:cNvPr>
          <p:cNvSpPr/>
          <p:nvPr/>
        </p:nvSpPr>
        <p:spPr>
          <a:xfrm>
            <a:off x="379812" y="507861"/>
            <a:ext cx="1360757" cy="342786"/>
          </a:xfrm>
          <a:prstGeom prst="rect">
            <a:avLst/>
          </a:prstGeom>
        </p:spPr>
        <p:txBody>
          <a:bodyPr wrap="none">
            <a:spAutoFit/>
          </a:bodyPr>
          <a:lstStyle/>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Source Code: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0AA2F07-54F4-49F7-9020-34EC5C349C67}"/>
              </a:ext>
            </a:extLst>
          </p:cNvPr>
          <p:cNvPicPr/>
          <p:nvPr/>
        </p:nvPicPr>
        <p:blipFill>
          <a:blip r:embed="rId3"/>
          <a:stretch>
            <a:fillRect/>
          </a:stretch>
        </p:blipFill>
        <p:spPr>
          <a:xfrm>
            <a:off x="484497" y="881938"/>
            <a:ext cx="5993691" cy="4904714"/>
          </a:xfrm>
          <a:prstGeom prst="rect">
            <a:avLst/>
          </a:prstGeom>
        </p:spPr>
      </p:pic>
    </p:spTree>
    <p:extLst>
      <p:ext uri="{BB962C8B-B14F-4D97-AF65-F5344CB8AC3E}">
        <p14:creationId xmlns:p14="http://schemas.microsoft.com/office/powerpoint/2010/main" val="2996584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94F5D6-775D-4533-8BA5-7CC204A05074}"/>
              </a:ext>
            </a:extLst>
          </p:cNvPr>
          <p:cNvPicPr>
            <a:picLocks noChangeAspect="1"/>
          </p:cNvPicPr>
          <p:nvPr/>
        </p:nvPicPr>
        <p:blipFill>
          <a:blip r:embed="rId2"/>
          <a:stretch>
            <a:fillRect/>
          </a:stretch>
        </p:blipFill>
        <p:spPr>
          <a:xfrm>
            <a:off x="0" y="0"/>
            <a:ext cx="6858000" cy="9906000"/>
          </a:xfrm>
          <a:prstGeom prst="rect">
            <a:avLst/>
          </a:prstGeom>
        </p:spPr>
      </p:pic>
      <p:sp>
        <p:nvSpPr>
          <p:cNvPr id="5" name="TextBox 4">
            <a:extLst>
              <a:ext uri="{FF2B5EF4-FFF2-40B4-BE49-F238E27FC236}">
                <a16:creationId xmlns:a16="http://schemas.microsoft.com/office/drawing/2014/main" id="{04B617E8-BECC-47A3-B9F1-E3219F0545DA}"/>
              </a:ext>
            </a:extLst>
          </p:cNvPr>
          <p:cNvSpPr txBox="1"/>
          <p:nvPr/>
        </p:nvSpPr>
        <p:spPr>
          <a:xfrm>
            <a:off x="453788" y="641445"/>
            <a:ext cx="5950424" cy="827919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Future Scope:</a:t>
            </a:r>
          </a:p>
          <a:p>
            <a:r>
              <a:rPr lang="en-IN" sz="1600" dirty="0">
                <a:latin typeface="Times New Roman" panose="02020603050405020304" pitchFamily="18" charset="0"/>
                <a:cs typeface="Times New Roman" panose="02020603050405020304" pitchFamily="18" charset="0"/>
              </a:rPr>
              <a:t>Photographs shot on a digital camera are almost perfect. But then one can definitely have layers of creativity to make the same bunch of shots more appealing. This is where there is unlimited scope for image editing</a:t>
            </a:r>
            <a:r>
              <a:rPr lang="en-IN"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References :</a:t>
            </a:r>
          </a:p>
          <a:p>
            <a:r>
              <a:rPr lang="en-IN" sz="1600" u="sng" dirty="0">
                <a:hlinkClick r:id="rId3"/>
              </a:rPr>
              <a:t>https://www.tutorialspoint.com/python/index.htm</a:t>
            </a:r>
            <a:br>
              <a:rPr lang="en-IN" sz="1600" dirty="0"/>
            </a:br>
            <a:br>
              <a:rPr lang="en-IN" sz="1600" dirty="0"/>
            </a:br>
            <a:r>
              <a:rPr lang="en-IN" sz="1600" u="sng" dirty="0">
                <a:hlinkClick r:id="rId4"/>
              </a:rPr>
              <a:t>https://www.youtube.com/watch?v=F2dVDHa421k</a:t>
            </a:r>
            <a:br>
              <a:rPr lang="en-IN" sz="1600" dirty="0"/>
            </a:br>
            <a:r>
              <a:rPr lang="en-IN" sz="1600" dirty="0"/>
              <a:t>resizing</a:t>
            </a:r>
            <a:br>
              <a:rPr lang="en-IN" sz="1600" dirty="0"/>
            </a:br>
            <a:r>
              <a:rPr lang="en-IN" sz="1600" u="sng" dirty="0">
                <a:hlinkClick r:id="rId5"/>
              </a:rPr>
              <a:t>https://youtu.be/AqscP7rc8_M</a:t>
            </a:r>
            <a:br>
              <a:rPr lang="en-IN" sz="1600" dirty="0"/>
            </a:br>
            <a:br>
              <a:rPr lang="en-IN" sz="1600" dirty="0"/>
            </a:br>
            <a:r>
              <a:rPr lang="en-IN" sz="1600" u="sng" dirty="0">
                <a:hlinkClick r:id="rId6"/>
              </a:rPr>
              <a:t>https://youtu.be/poY_nGzEEWM</a:t>
            </a:r>
            <a:br>
              <a:rPr lang="en-IN" sz="1600" dirty="0"/>
            </a:br>
            <a:r>
              <a:rPr lang="en-IN" sz="1600" dirty="0"/>
              <a:t>translation:</a:t>
            </a:r>
            <a:br>
              <a:rPr lang="en-IN" sz="1600" dirty="0"/>
            </a:br>
            <a:br>
              <a:rPr lang="en-IN" sz="1600" dirty="0"/>
            </a:br>
            <a:r>
              <a:rPr lang="en-IN" sz="1600" u="sng" dirty="0">
                <a:hlinkClick r:id="rId7"/>
              </a:rPr>
              <a:t>https://www.varsitytutors.com/hotmath/hotmath_help/topics/transformation-of-graphs-using-matrices-translation</a:t>
            </a:r>
            <a:br>
              <a:rPr lang="en-IN" sz="1600" dirty="0"/>
            </a:br>
            <a:r>
              <a:rPr lang="en-IN" sz="1600" dirty="0"/>
              <a:t>rotation:</a:t>
            </a:r>
            <a:br>
              <a:rPr lang="en-IN" sz="1600" dirty="0"/>
            </a:br>
            <a:br>
              <a:rPr lang="en-IN" sz="1600" dirty="0"/>
            </a:br>
            <a:r>
              <a:rPr lang="en-IN" sz="1600" u="sng" dirty="0">
                <a:hlinkClick r:id="rId8"/>
              </a:rPr>
              <a:t>https://en.wikipedia.org/wiki/Rotation_matrix</a:t>
            </a:r>
            <a:br>
              <a:rPr lang="en-IN" sz="1600" dirty="0"/>
            </a:br>
            <a:r>
              <a:rPr lang="en-IN" sz="1600" dirty="0"/>
              <a:t>kernel vector:</a:t>
            </a:r>
            <a:br>
              <a:rPr lang="en-IN" sz="1600" dirty="0"/>
            </a:br>
            <a:br>
              <a:rPr lang="en-IN" sz="1600" dirty="0"/>
            </a:br>
            <a:r>
              <a:rPr lang="en-IN" sz="1600" u="sng" dirty="0">
                <a:hlinkClick r:id="rId9"/>
              </a:rPr>
              <a:t>http://setosa.io/ev/image-kernels/</a:t>
            </a:r>
            <a:br>
              <a:rPr lang="en-IN" sz="1600" dirty="0"/>
            </a:br>
            <a:r>
              <a:rPr lang="en-IN" sz="1600" dirty="0"/>
              <a:t>Morphological transformations:</a:t>
            </a:r>
            <a:br>
              <a:rPr lang="en-IN" sz="1600" dirty="0"/>
            </a:br>
            <a:br>
              <a:rPr lang="en-IN" sz="1600" dirty="0"/>
            </a:br>
            <a:r>
              <a:rPr lang="en-IN" sz="1600" u="sng" dirty="0">
                <a:hlinkClick r:id="rId10"/>
              </a:rPr>
              <a:t>https://youtu.be/P8JRZ4t7EOI</a:t>
            </a:r>
            <a:endParaRPr lang="en-IN" sz="1600" u="sng" dirty="0"/>
          </a:p>
          <a:p>
            <a:endParaRPr lang="en-IN"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Conclusion: </a:t>
            </a:r>
          </a:p>
          <a:p>
            <a:r>
              <a:rPr lang="en-IN" sz="1600" dirty="0">
                <a:latin typeface="Times New Roman" panose="02020603050405020304" pitchFamily="18" charset="0"/>
                <a:cs typeface="Times New Roman" panose="02020603050405020304" pitchFamily="18" charset="0"/>
              </a:rPr>
              <a:t>A strong background of math is so helpful in all above programs and further projects based on image editing. Editing is a fashion nowadays.  Hereby we conclude that this image editing library is useful in our day to day life and can be implemented all over the world.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75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0"/>
            <a:ext cx="6858000" cy="9906000"/>
          </a:xfrm>
          <a:prstGeom prst="rect">
            <a:avLst/>
          </a:prstGeom>
        </p:spPr>
      </p:pic>
      <p:pic>
        <p:nvPicPr>
          <p:cNvPr id="5" name="Picture 4"/>
          <p:cNvPicPr>
            <a:picLocks noChangeAspect="1"/>
          </p:cNvPicPr>
          <p:nvPr/>
        </p:nvPicPr>
        <p:blipFill>
          <a:blip r:embed="rId3"/>
          <a:stretch>
            <a:fillRect/>
          </a:stretch>
        </p:blipFill>
        <p:spPr>
          <a:xfrm>
            <a:off x="580030" y="1047218"/>
            <a:ext cx="1448801" cy="12043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215" y="1126348"/>
            <a:ext cx="1887080" cy="1046112"/>
          </a:xfrm>
          <a:prstGeom prst="rect">
            <a:avLst/>
          </a:prstGeom>
        </p:spPr>
      </p:pic>
      <p:sp>
        <p:nvSpPr>
          <p:cNvPr id="8" name="TextBox 7"/>
          <p:cNvSpPr txBox="1"/>
          <p:nvPr/>
        </p:nvSpPr>
        <p:spPr>
          <a:xfrm>
            <a:off x="1173223" y="2384588"/>
            <a:ext cx="4511553"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50" y="3121105"/>
            <a:ext cx="6191982" cy="53245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We express our deep sense of gratitude to our </a:t>
            </a:r>
            <a:r>
              <a:rPr lang="en-SG" altLang="en-GB" sz="2000" dirty="0">
                <a:latin typeface="Times New Roman" panose="02020603050405020304" pitchFamily="18" charset="0"/>
                <a:cs typeface="Times New Roman" panose="02020603050405020304" pitchFamily="18" charset="0"/>
              </a:rPr>
              <a:t>respected</a:t>
            </a:r>
            <a:r>
              <a:rPr lang="en-GB" sz="2000" dirty="0">
                <a:latin typeface="Times New Roman" panose="02020603050405020304" pitchFamily="18" charset="0"/>
                <a:cs typeface="Times New Roman" panose="02020603050405020304" pitchFamily="18" charset="0"/>
              </a:rPr>
              <a:t> Director , Gokaraju Rangaraju Institute of Engineering and Technology for the valuable guidance and for permitting us to carry out this project.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With immense pleasure, we record our deep sense of gratitude to our </a:t>
            </a:r>
            <a:r>
              <a:rPr lang="en-SG" altLang="en-GB" sz="2000" dirty="0">
                <a:latin typeface="Times New Roman" panose="02020603050405020304" pitchFamily="18" charset="0"/>
                <a:cs typeface="Times New Roman" panose="02020603050405020304" pitchFamily="18" charset="0"/>
              </a:rPr>
              <a:t>respected</a:t>
            </a:r>
            <a:r>
              <a:rPr lang="en-GB" sz="2000" dirty="0">
                <a:latin typeface="Times New Roman" panose="02020603050405020304" pitchFamily="18" charset="0"/>
                <a:cs typeface="Times New Roman" panose="02020603050405020304" pitchFamily="18" charset="0"/>
              </a:rPr>
              <a:t> principal, for permitting us to carry out this project.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Associate Dean ,Advance Academic Centre  for providing us appropriate e</a:t>
            </a:r>
            <a:r>
              <a:rPr lang="en-SG" altLang="en-GB" sz="2000" dirty="0">
                <a:latin typeface="Times New Roman" panose="02020603050405020304" pitchFamily="18" charset="0"/>
                <a:cs typeface="Times New Roman" panose="02020603050405020304" pitchFamily="18" charset="0"/>
              </a:rPr>
              <a:t>cosystem</a:t>
            </a:r>
            <a:r>
              <a:rPr lang="en-GB" sz="2000" dirty="0">
                <a:latin typeface="Times New Roman" panose="02020603050405020304" pitchFamily="18" charset="0"/>
                <a:cs typeface="Times New Roman" panose="02020603050405020304" pitchFamily="18" charset="0"/>
              </a:rPr>
              <a:t> required for the project to complete.</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t>
            </a:r>
            <a:r>
              <a:rPr lang="en-SG" altLang="en-GB" sz="2000" dirty="0">
                <a:latin typeface="Times New Roman" panose="02020603050405020304" pitchFamily="18" charset="0"/>
                <a:cs typeface="Times New Roman" panose="02020603050405020304" pitchFamily="18" charset="0"/>
              </a:rPr>
              <a:t>our</a:t>
            </a:r>
            <a:r>
              <a:rPr lang="en-GB" sz="2000" dirty="0">
                <a:latin typeface="Times New Roman" panose="02020603050405020304" pitchFamily="18" charset="0"/>
                <a:cs typeface="Times New Roman" panose="02020603050405020304" pitchFamily="18" charset="0"/>
              </a:rPr>
              <a:t> project </a:t>
            </a:r>
            <a:r>
              <a:rPr lang="en-SG" altLang="en-GB"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upervisor who spared valuable time </a:t>
            </a:r>
            <a:r>
              <a:rPr lang="en-SG" altLang="en-GB" sz="2000" dirty="0">
                <a:latin typeface="Times New Roman" panose="02020603050405020304" pitchFamily="18" charset="0"/>
                <a:cs typeface="Times New Roman" panose="02020603050405020304" pitchFamily="18" charset="0"/>
              </a:rPr>
              <a:t>for us </a:t>
            </a:r>
            <a:r>
              <a:rPr lang="en-GB" sz="2000" dirty="0">
                <a:latin typeface="Times New Roman" panose="02020603050405020304" pitchFamily="18" charset="0"/>
                <a:cs typeface="Times New Roman" panose="02020603050405020304" pitchFamily="18" charset="0"/>
              </a:rPr>
              <a:t>and </a:t>
            </a:r>
            <a:r>
              <a:rPr lang="en-SG" altLang="en-GB" sz="2000" dirty="0">
                <a:latin typeface="Times New Roman" panose="02020603050405020304" pitchFamily="18" charset="0"/>
                <a:cs typeface="Times New Roman" panose="02020603050405020304" pitchFamily="18" charset="0"/>
              </a:rPr>
              <a:t>influence </a:t>
            </a:r>
            <a:r>
              <a:rPr lang="en-GB" sz="2000" dirty="0">
                <a:latin typeface="Times New Roman" panose="02020603050405020304" pitchFamily="18" charset="0"/>
                <a:cs typeface="Times New Roman" panose="02020603050405020304" pitchFamily="18" charset="0"/>
              </a:rPr>
              <a:t>novel ideas to guide us</a:t>
            </a:r>
            <a:r>
              <a:rPr lang="en-SG" altLang="en-GB" sz="2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I am indebted to </a:t>
            </a:r>
            <a:r>
              <a:rPr lang="en-SG" altLang="en-GB" sz="2000" dirty="0">
                <a:latin typeface="Times New Roman" panose="02020603050405020304" pitchFamily="18" charset="0"/>
                <a:cs typeface="Times New Roman" panose="02020603050405020304" pitchFamily="18" charset="0"/>
              </a:rPr>
              <a:t>all the above </a:t>
            </a:r>
            <a:r>
              <a:rPr lang="en-GB" sz="2000" dirty="0">
                <a:latin typeface="Times New Roman" panose="02020603050405020304" pitchFamily="18" charset="0"/>
                <a:cs typeface="Times New Roman" panose="02020603050405020304" pitchFamily="18" charset="0"/>
              </a:rPr>
              <a:t>without whom I would not have c</a:t>
            </a:r>
            <a:r>
              <a:rPr lang="en-SG" altLang="en-GB" sz="2000" dirty="0">
                <a:latin typeface="Times New Roman" panose="02020603050405020304" pitchFamily="18" charset="0"/>
                <a:cs typeface="Times New Roman" panose="02020603050405020304" pitchFamily="18" charset="0"/>
              </a:rPr>
              <a:t>oncluded</a:t>
            </a:r>
            <a:r>
              <a:rPr lang="en-GB" sz="2000" dirty="0">
                <a:latin typeface="Times New Roman" panose="02020603050405020304" pitchFamily="18" charset="0"/>
                <a:cs typeface="Times New Roman" panose="02020603050405020304" pitchFamily="18" charset="0"/>
              </a:rPr>
              <a:t> the project.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B4D05-E2D5-471F-A1A3-62270DB6E3CD}"/>
              </a:ext>
            </a:extLst>
          </p:cNvPr>
          <p:cNvPicPr>
            <a:picLocks noChangeAspect="1"/>
          </p:cNvPicPr>
          <p:nvPr/>
        </p:nvPicPr>
        <p:blipFill>
          <a:blip r:embed="rId2"/>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69EAED53-2453-438D-A07E-CE5C25219B0D}"/>
              </a:ext>
            </a:extLst>
          </p:cNvPr>
          <p:cNvSpPr txBox="1"/>
          <p:nvPr/>
        </p:nvSpPr>
        <p:spPr>
          <a:xfrm>
            <a:off x="317310" y="709684"/>
            <a:ext cx="6223379" cy="8156079"/>
          </a:xfrm>
          <a:prstGeom prst="rect">
            <a:avLst/>
          </a:prstGeom>
          <a:noFill/>
        </p:spPr>
        <p:txBody>
          <a:bodyPr wrap="square" rtlCol="0">
            <a:spAutoFit/>
          </a:bodyPr>
          <a:lstStyle/>
          <a:p>
            <a:pPr algn="ctr"/>
            <a:r>
              <a:rPr lang="en-US" dirty="0">
                <a:effectLst>
                  <a:outerShdw blurRad="38100" dist="19050" dir="2700000" algn="tl">
                    <a:schemeClr val="dk1">
                      <a:alpha val="40000"/>
                    </a:schemeClr>
                  </a:outerShdw>
                </a:effectLst>
              </a:rPr>
              <a:t>INTRODUCTION</a:t>
            </a:r>
          </a:p>
          <a:p>
            <a:pPr algn="ctr"/>
            <a:endParaRPr lang="en-IN" dirty="0"/>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collection of  operations in python which are used to edit an image is been presented in this project. This paper presents a library for image editing based on image data-types.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includes image editor features such as cropping, translating an image, etc. to enhance the image suitable to our requirement this is being used.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Raster images are stored in a computer in the form of a pixels. These pixels contain the image’s color and brightness information. Image editor library can alter image, color, size as a group or individually, by the algorithms and python based programs within the library.</a:t>
            </a:r>
            <a:endParaRPr lang="en-IN"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SYNOPSIS</a:t>
            </a:r>
          </a:p>
          <a:p>
            <a:endParaRPr lang="en-IN"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main requirement of this project is we have many operations used to alter image but all the operations clubbed and made into a library is not seen. Editing is another way to get across what we try to capture when we take the photo. That’s because what we capture in camera sometimes does not accurately reflect that moment. Because we might not get our settings quite right in camera, and reach expectations of the photographer. We here exhibiting many programs to edit an image in different ways</a:t>
            </a:r>
            <a:r>
              <a:rPr lang="en-US" dirty="0">
                <a:latin typeface="Times New Roman" panose="02020603050405020304" pitchFamily="18" charset="0"/>
                <a:cs typeface="Times New Roman" panose="02020603050405020304" pitchFamily="18" charset="0"/>
              </a:rPr>
              <a:t>.</a:t>
            </a:r>
          </a:p>
          <a:p>
            <a:pPr algn="ct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ABSTRACT</a:t>
            </a:r>
          </a:p>
          <a:p>
            <a:pPr algn="ctr"/>
            <a:endParaRPr lang="en-IN"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IMAGE EDITING LIBRARY is a mathematically programming based project whose main aim is to provide compact, and comfortable operations to alter images. In this, python programming language is used to complete the operations on an image. An image is taken, cropped, translated, resized, rotated or based on the programs, and an efficient amount of mathematics behind them</a:t>
            </a:r>
            <a:r>
              <a:rPr lang="en-US" sz="1600" dirty="0"/>
              <a:t>.</a:t>
            </a:r>
            <a:endParaRPr lang="en-IN" sz="1600" dirty="0"/>
          </a:p>
          <a:p>
            <a:endParaRPr lang="en-IN" sz="1400" dirty="0"/>
          </a:p>
          <a:p>
            <a:r>
              <a:rPr lang="en-US" sz="1400" dirty="0">
                <a:effectLst>
                  <a:outerShdw blurRad="38100" dist="19050" dir="2700000" algn="tl">
                    <a:schemeClr val="dk1">
                      <a:alpha val="40000"/>
                    </a:schemeClr>
                  </a:outerShdw>
                </a:effectLst>
              </a:rPr>
              <a:t> </a:t>
            </a:r>
            <a:endParaRPr lang="en-IN" sz="1400" dirty="0"/>
          </a:p>
          <a:p>
            <a:endParaRPr lang="en-IN" sz="1400" dirty="0"/>
          </a:p>
          <a:p>
            <a:endParaRPr lang="en-IN" dirty="0"/>
          </a:p>
        </p:txBody>
      </p:sp>
    </p:spTree>
    <p:extLst>
      <p:ext uri="{BB962C8B-B14F-4D97-AF65-F5344CB8AC3E}">
        <p14:creationId xmlns:p14="http://schemas.microsoft.com/office/powerpoint/2010/main" val="92973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9F3B1B-AEB0-4378-AEEE-12475664F71A}"/>
              </a:ext>
            </a:extLst>
          </p:cNvPr>
          <p:cNvPicPr>
            <a:picLocks noChangeAspect="1"/>
          </p:cNvPicPr>
          <p:nvPr/>
        </p:nvPicPr>
        <p:blipFill>
          <a:blip r:embed="rId2"/>
          <a:stretch>
            <a:fillRect/>
          </a:stretch>
        </p:blipFill>
        <p:spPr>
          <a:xfrm>
            <a:off x="0" y="0"/>
            <a:ext cx="6858000" cy="9906000"/>
          </a:xfrm>
          <a:prstGeom prst="rect">
            <a:avLst/>
          </a:prstGeom>
        </p:spPr>
      </p:pic>
      <p:sp>
        <p:nvSpPr>
          <p:cNvPr id="3" name="TextBox 2">
            <a:extLst>
              <a:ext uri="{FF2B5EF4-FFF2-40B4-BE49-F238E27FC236}">
                <a16:creationId xmlns:a16="http://schemas.microsoft.com/office/drawing/2014/main" id="{48891AD2-DB00-43D9-BB11-8E83E7B90C28}"/>
              </a:ext>
            </a:extLst>
          </p:cNvPr>
          <p:cNvSpPr txBox="1"/>
          <p:nvPr/>
        </p:nvSpPr>
        <p:spPr>
          <a:xfrm>
            <a:off x="383843" y="741965"/>
            <a:ext cx="6090314" cy="8586966"/>
          </a:xfrm>
          <a:prstGeom prst="rect">
            <a:avLst/>
          </a:prstGeom>
          <a:noFill/>
        </p:spPr>
        <p:txBody>
          <a:bodyPr wrap="square" rtlCol="0">
            <a:spAutoFit/>
          </a:bodyPr>
          <a:lstStyle/>
          <a:p>
            <a:pPr algn="ctr"/>
            <a:r>
              <a:rPr lang="en-US" dirty="0">
                <a:effectLst>
                  <a:outerShdw blurRad="38100" dist="19050" dir="2700000" algn="tl">
                    <a:schemeClr val="dk1">
                      <a:alpha val="40000"/>
                    </a:schemeClr>
                  </a:outerShdw>
                </a:effectLst>
              </a:rPr>
              <a:t>STRAIGHT LINE</a:t>
            </a:r>
          </a:p>
          <a:p>
            <a:pPr algn="ctr"/>
            <a:endParaRPr lang="en-IN" dirty="0"/>
          </a:p>
          <a:p>
            <a:r>
              <a:rPr lang="en-US" sz="1600" b="1" dirty="0"/>
              <a:t>Introduction:</a:t>
            </a:r>
            <a:endParaRPr lang="en-IN" sz="1600" dirty="0"/>
          </a:p>
          <a:p>
            <a:pPr lvl="0"/>
            <a:r>
              <a:rPr lang="en-US" sz="1600" dirty="0">
                <a:latin typeface="Times New Roman" panose="02020603050405020304" pitchFamily="18" charset="0"/>
                <a:cs typeface="Times New Roman" panose="02020603050405020304" pitchFamily="18" charset="0"/>
              </a:rPr>
              <a:t>In this context we are going to draw a straight line by taking the 2 points as inputs. Though we have a particular command in OpenCV to draw a straight line, we are going to draw a line without using those commands.</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By using some mathematical formulas like by calculating slope of the required line, we are going to implement this task.</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Mathematics behind the code:</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Mathematics required for drawing a straight line is very simple and basic math. Every one of us is familiar to co-ordinate system. Any point in co- ordinate system will have 2 ordinates. X-ordinate is known as 'abscissa’ and Y-ordinate is known as 'ordinate'.</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If we consider any 2 points like (x1,y1)and(x2,y2);x1 and x2 represent X-ordinates whereas y1 and y2 represent Y-ordinates.</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Slope of any straight line is given by </a:t>
            </a:r>
          </a:p>
          <a:p>
            <a:pPr lvl="0"/>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M=(y2-y1)/(x2-x1)</a:t>
            </a:r>
          </a:p>
          <a:p>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General equation of any straight line is given by</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Y=m*x+ c</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Where,</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y-is the y coordinate and x-is the x coordinate</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c-is the y coordinate where the line cuts the Y-axis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m-is the slope of straight line </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Since the line passes through 2 points, by considering any one of the points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C=y1-m*x1</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By using this we will calculate C value</a:t>
            </a:r>
            <a:endParaRPr lang="en-IN"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82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512BA-AAA8-48AF-B0E4-5ABAC1E3D23C}"/>
              </a:ext>
            </a:extLst>
          </p:cNvPr>
          <p:cNvPicPr>
            <a:picLocks noChangeAspect="1"/>
          </p:cNvPicPr>
          <p:nvPr/>
        </p:nvPicPr>
        <p:blipFill>
          <a:blip r:embed="rId2"/>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2344FB0D-56C9-4188-BF94-3FD4E369E5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8143" y="750627"/>
            <a:ext cx="5943600" cy="5177155"/>
          </a:xfrm>
          <a:prstGeom prst="rect">
            <a:avLst/>
          </a:prstGeom>
          <a:noFill/>
        </p:spPr>
      </p:pic>
      <p:sp>
        <p:nvSpPr>
          <p:cNvPr id="5" name="TextBox 4">
            <a:extLst>
              <a:ext uri="{FF2B5EF4-FFF2-40B4-BE49-F238E27FC236}">
                <a16:creationId xmlns:a16="http://schemas.microsoft.com/office/drawing/2014/main" id="{4065A8EF-720F-42C5-8CB5-70576C773D4A}"/>
              </a:ext>
            </a:extLst>
          </p:cNvPr>
          <p:cNvSpPr txBox="1"/>
          <p:nvPr/>
        </p:nvSpPr>
        <p:spPr>
          <a:xfrm>
            <a:off x="498144" y="6127844"/>
            <a:ext cx="5943600" cy="307776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Code Explanation:</a:t>
            </a:r>
          </a:p>
          <a:p>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libraries for image processing like CV2 and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are imported.</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Then a black image of 300*300 pixels is created.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Then by using input command, inputs are taken i.e. The starting and ending coordinates for the line are taken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order to draw the line, slope and the point where it cuts the Y-axis are calculated by using the formulas.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653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0E2E88-DEF5-4EC8-A63B-FE606932385F}"/>
              </a:ext>
            </a:extLst>
          </p:cNvPr>
          <p:cNvPicPr>
            <a:picLocks noChangeAspect="1"/>
          </p:cNvPicPr>
          <p:nvPr/>
        </p:nvPicPr>
        <p:blipFill>
          <a:blip r:embed="rId2"/>
          <a:stretch>
            <a:fillRect/>
          </a:stretch>
        </p:blipFill>
        <p:spPr>
          <a:xfrm>
            <a:off x="0" y="0"/>
            <a:ext cx="6858000" cy="9906000"/>
          </a:xfrm>
          <a:prstGeom prst="rect">
            <a:avLst/>
          </a:prstGeom>
        </p:spPr>
      </p:pic>
      <p:pic>
        <p:nvPicPr>
          <p:cNvPr id="3" name="Picture 2">
            <a:extLst>
              <a:ext uri="{FF2B5EF4-FFF2-40B4-BE49-F238E27FC236}">
                <a16:creationId xmlns:a16="http://schemas.microsoft.com/office/drawing/2014/main" id="{ECA38A9A-CE94-458F-8B76-444587847F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6487" y="688340"/>
            <a:ext cx="3079115" cy="4264660"/>
          </a:xfrm>
          <a:prstGeom prst="rect">
            <a:avLst/>
          </a:prstGeom>
          <a:noFill/>
        </p:spPr>
      </p:pic>
      <p:sp>
        <p:nvSpPr>
          <p:cNvPr id="4" name="TextBox 3">
            <a:extLst>
              <a:ext uri="{FF2B5EF4-FFF2-40B4-BE49-F238E27FC236}">
                <a16:creationId xmlns:a16="http://schemas.microsoft.com/office/drawing/2014/main" id="{5B523FA3-C617-4DD4-BAF8-4B99DC4D5F32}"/>
              </a:ext>
            </a:extLst>
          </p:cNvPr>
          <p:cNvSpPr txBox="1"/>
          <p:nvPr/>
        </p:nvSpPr>
        <p:spPr>
          <a:xfrm>
            <a:off x="532263" y="5377218"/>
            <a:ext cx="5773003" cy="3077766"/>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draw To the straight line we use 'for loop'.</a:t>
            </a:r>
            <a:endParaRPr lang="en-IN" sz="16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cs typeface="Times New Roman" panose="02020603050405020304" pitchFamily="18" charset="0"/>
              </a:rPr>
              <a:t>For each value of x, the corresponding y value is calculated.</a:t>
            </a:r>
            <a:endParaRPr lang="en-IN" sz="16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cs typeface="Times New Roman" panose="02020603050405020304" pitchFamily="18" charset="0"/>
              </a:rPr>
              <a:t>If the corresponding y value is a decimal number, then 'round' command is used to truncate the decimals.</a:t>
            </a:r>
            <a:endParaRPr lang="en-IN" sz="16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cs typeface="Times New Roman" panose="02020603050405020304" pitchFamily="18" charset="0"/>
              </a:rPr>
              <a:t>Again 'int' command is used to convert it into an integer.</a:t>
            </a:r>
            <a:endParaRPr lang="en-IN" sz="16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cs typeface="Times New Roman" panose="02020603050405020304" pitchFamily="18" charset="0"/>
              </a:rPr>
              <a:t>Now, each coordinate on the same straight line and between the 2 points is assigned a color (for example green)by using the command </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Image[</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]=[0,255,0]</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imshow</a:t>
            </a:r>
            <a:r>
              <a:rPr lang="en-US" sz="1600" dirty="0">
                <a:latin typeface="Times New Roman" panose="02020603050405020304" pitchFamily="18" charset="0"/>
                <a:cs typeface="Times New Roman" panose="02020603050405020304" pitchFamily="18" charset="0"/>
              </a:rPr>
              <a:t>(“image”, image) command is used for displaying the final image.</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064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DD1667-23A5-4A28-9ECE-8D0AC95BCF83}"/>
              </a:ext>
            </a:extLst>
          </p:cNvPr>
          <p:cNvPicPr>
            <a:picLocks noChangeAspect="1"/>
          </p:cNvPicPr>
          <p:nvPr/>
        </p:nvPicPr>
        <p:blipFill>
          <a:blip r:embed="rId2"/>
          <a:stretch>
            <a:fillRect/>
          </a:stretch>
        </p:blipFill>
        <p:spPr>
          <a:xfrm>
            <a:off x="0" y="0"/>
            <a:ext cx="6858000" cy="9906000"/>
          </a:xfrm>
          <a:prstGeom prst="rect">
            <a:avLst/>
          </a:prstGeom>
        </p:spPr>
      </p:pic>
      <p:sp>
        <p:nvSpPr>
          <p:cNvPr id="4" name="Rectangle 2">
            <a:extLst>
              <a:ext uri="{FF2B5EF4-FFF2-40B4-BE49-F238E27FC236}">
                <a16:creationId xmlns:a16="http://schemas.microsoft.com/office/drawing/2014/main" id="{BD3556C4-4D26-4A8F-A93B-0BD059FAB8FD}"/>
              </a:ext>
            </a:extLst>
          </p:cNvPr>
          <p:cNvSpPr>
            <a:spLocks noChangeArrowheads="1"/>
          </p:cNvSpPr>
          <p:nvPr/>
        </p:nvSpPr>
        <p:spPr bwMode="auto">
          <a:xfrm>
            <a:off x="402609" y="516404"/>
            <a:ext cx="30219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Suppose if the inputs are given as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x1=125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x2=250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y1=125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y2=25</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7D3804E8-788C-42FE-BB51-083EEC0DB6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228" y="2560125"/>
            <a:ext cx="3437577" cy="499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0177EF9-A24B-4D43-994D-4E0827F5FE6F}"/>
              </a:ext>
            </a:extLst>
          </p:cNvPr>
          <p:cNvSpPr>
            <a:spLocks noChangeArrowheads="1"/>
          </p:cNvSpPr>
          <p:nvPr/>
        </p:nvSpPr>
        <p:spPr bwMode="auto">
          <a:xfrm>
            <a:off x="-11850" y="2036489"/>
            <a:ext cx="321915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 the output image will be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9FDBB34-5519-40AD-AC6E-490E07C1FEA6}"/>
              </a:ext>
            </a:extLst>
          </p:cNvPr>
          <p:cNvSpPr/>
          <p:nvPr/>
        </p:nvSpPr>
        <p:spPr>
          <a:xfrm>
            <a:off x="559558" y="7681436"/>
            <a:ext cx="5882185" cy="861774"/>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the starting of our task, we faced some      indentation errors while using for loop. Rather than that, we didn’t face any problems or errors.</a:t>
            </a:r>
            <a:endParaRPr lang="en-IN" sz="1600" dirty="0"/>
          </a:p>
        </p:txBody>
      </p:sp>
    </p:spTree>
    <p:extLst>
      <p:ext uri="{BB962C8B-B14F-4D97-AF65-F5344CB8AC3E}">
        <p14:creationId xmlns:p14="http://schemas.microsoft.com/office/powerpoint/2010/main" val="2331252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DOcumentation</Template>
  <TotalTime>0</TotalTime>
  <Words>3085</Words>
  <Application>Microsoft Office PowerPoint</Application>
  <PresentationFormat>A4 Paper (210x297 mm)</PresentationFormat>
  <Paragraphs>357</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Jeetesh Chamana</dc:creator>
  <cp:lastModifiedBy>Misbah Sultana</cp:lastModifiedBy>
  <cp:revision>43</cp:revision>
  <dcterms:created xsi:type="dcterms:W3CDTF">2019-07-03T09:30:00Z</dcterms:created>
  <dcterms:modified xsi:type="dcterms:W3CDTF">2019-08-10T00:02:47Z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