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89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6858000" cy="9906000" type="A4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48" d="100"/>
          <a:sy n="48" d="100"/>
        </p:scale>
        <p:origin x="-2364" y="-9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104865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4961C-4AA4-4B18-8DC1-BE4B68EC8D0C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5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104865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E72E-8844-4984-8285-18D190D7554A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1pPr>
    <a:lvl2pPr marL="22606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2pPr>
    <a:lvl3pPr marL="45275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3pPr>
    <a:lvl4pPr marL="67881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4pPr>
    <a:lvl5pPr marL="90551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6pPr>
    <a:lvl7pPr marL="1357630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7pPr>
    <a:lvl8pPr marL="158432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8pPr>
    <a:lvl9pPr marL="1810385" algn="l" defTabSz="452755" rtl="0" eaLnBrk="1" latinLnBrk="0" hangingPunct="1">
      <a:defRPr sz="5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59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C04B-F14D-4D84-87FF-551C3A1A96F3}" type="datetimeFigureOut">
              <a:rPr lang="en-SG" smtClean="0"/>
              <a:pPr/>
              <a:t>19/7/2019</a:t>
            </a:fld>
            <a:endParaRPr lang="en-SG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FCEE-8EA7-4729-8908-DCF176BE10DA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769522"/>
          </a:xfrm>
          <a:prstGeom prst="rect">
            <a:avLst/>
          </a:prstGeom>
        </p:spPr>
      </p:pic>
      <p:pic>
        <p:nvPicPr>
          <p:cNvPr id="209715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18" y="6431459"/>
            <a:ext cx="1410776" cy="1369766"/>
          </a:xfrm>
          <a:prstGeom prst="rect">
            <a:avLst/>
          </a:prstGeo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877" y="996062"/>
            <a:ext cx="2635059" cy="1369766"/>
          </a:xfrm>
          <a:prstGeom prst="rect">
            <a:avLst/>
          </a:prstGeom>
        </p:spPr>
      </p:pic>
      <p:sp>
        <p:nvSpPr>
          <p:cNvPr id="1048586" name="TextBox 7"/>
          <p:cNvSpPr txBox="1"/>
          <p:nvPr/>
        </p:nvSpPr>
        <p:spPr>
          <a:xfrm>
            <a:off x="774511" y="2818478"/>
            <a:ext cx="556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CENTER </a:t>
            </a:r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INTER-DISCIPLINARY RESEARCH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2018-19</a:t>
            </a:r>
          </a:p>
        </p:txBody>
      </p:sp>
      <p:sp>
        <p:nvSpPr>
          <p:cNvPr id="1048587" name="TextBox 9"/>
          <p:cNvSpPr txBox="1"/>
          <p:nvPr/>
        </p:nvSpPr>
        <p:spPr>
          <a:xfrm>
            <a:off x="774511" y="7983541"/>
            <a:ext cx="6858000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GOKARAJU RANGARAJU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ENGINEERING AND TECHNOLOGY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AUTONOMOUS</a:t>
            </a:r>
          </a:p>
        </p:txBody>
      </p:sp>
      <p:cxnSp>
        <p:nvCxnSpPr>
          <p:cNvPr id="3145728" name="Straight Connector 12"/>
          <p:cNvCxnSpPr>
            <a:cxnSpLocks/>
          </p:cNvCxnSpPr>
          <p:nvPr/>
        </p:nvCxnSpPr>
        <p:spPr>
          <a:xfrm>
            <a:off x="774511" y="4829033"/>
            <a:ext cx="530897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588" name="TextBox 14"/>
          <p:cNvSpPr txBox="1"/>
          <p:nvPr/>
        </p:nvSpPr>
        <p:spPr>
          <a:xfrm>
            <a:off x="2238233" y="5281684"/>
            <a:ext cx="239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</p:txBody>
      </p:sp>
      <p:cxnSp>
        <p:nvCxnSpPr>
          <p:cNvPr id="3145729" name="Straight Connector 2"/>
          <p:cNvCxnSpPr>
            <a:cxnSpLocks/>
          </p:cNvCxnSpPr>
          <p:nvPr/>
        </p:nvCxnSpPr>
        <p:spPr>
          <a:xfrm>
            <a:off x="1528549" y="6059606"/>
            <a:ext cx="3521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89" name="TextBox 1"/>
          <p:cNvSpPr txBox="1"/>
          <p:nvPr/>
        </p:nvSpPr>
        <p:spPr>
          <a:xfrm>
            <a:off x="1925081" y="4058929"/>
            <a:ext cx="263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                   </a:t>
            </a:r>
            <a:r>
              <a:rPr lang="en-SG" sz="2400" dirty="0" smtClean="0"/>
              <a:t>TITLE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36" y="4452934"/>
            <a:ext cx="410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IMAGE CLASSIFICATION USING PYTHON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8" y="566738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LOKESH  KONJETI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625" y="1095348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lang="en-IN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0" descr="Image result for INFORMATION ABOUT NODES IN NEURAL NETWO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64" y="1523976"/>
            <a:ext cx="2563492" cy="218417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7166" y="3881430"/>
            <a:ext cx="59293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 artificial neural network is an interconnected group of nodes, inspired by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simplification of neurons in a brain. Here, each circular node represents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 artificial neuron and an arrow represents a connection from the output of one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artificial neuron to the input of another.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42" y="5667380"/>
            <a:ext cx="5857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 Node ,also called  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neuron,is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 computational  unit that  has one or more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weighted input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connections,a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transfer function that combines the input in some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way,and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 output connections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Nodes  are then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oraganized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into layers to comprise 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network.In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general ,we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cannot calculate the number of nodes to use per layer in an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artifical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neural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network.We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must  specify the number  of nodes that we are using in a layer.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86" y="93107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42" y="881034"/>
            <a:ext cx="58579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242729"/>
                </a:solidFill>
                <a:latin typeface="Times New Roman" pitchFamily="18" charset="0"/>
                <a:cs typeface="Times New Roman" pitchFamily="18" charset="0"/>
              </a:rPr>
              <a:t>In a fully connected network each neuron will be associated with many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24272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242729"/>
                </a:solidFill>
                <a:latin typeface="Times New Roman" pitchFamily="18" charset="0"/>
                <a:cs typeface="Times New Roman" pitchFamily="18" charset="0"/>
              </a:rPr>
              <a:t>different weights. If there are n0 inputs (i.e. n0neurons in the previous layer) to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24272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242729"/>
                </a:solidFill>
                <a:latin typeface="Times New Roman" pitchFamily="18" charset="0"/>
                <a:cs typeface="Times New Roman" pitchFamily="18" charset="0"/>
              </a:rPr>
              <a:t>a layer with n1 neurons in a fully connected network, that layer will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24272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242729"/>
                </a:solidFill>
                <a:latin typeface="Times New Roman" pitchFamily="18" charset="0"/>
                <a:cs typeface="Times New Roman" pitchFamily="18" charset="0"/>
              </a:rPr>
              <a:t>have n0*n1 weights, not counting any bias term.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Every edge you see represents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different trainable weight</a:t>
            </a:r>
          </a:p>
          <a:p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layers are different in that they have a fixed number of weights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governed by the choice of filter size and number of filters, but independent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input size.</a:t>
            </a:r>
          </a:p>
          <a:p>
            <a:pPr fontAlgn="base"/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Connections in a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artifical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neural network:</a:t>
            </a:r>
          </a:p>
          <a:p>
            <a:pPr fontAlgn="base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 </a:t>
            </a:r>
            <a:r>
              <a:rPr lang="en-US" sz="1400" dirty="0" smtClean="0">
                <a:solidFill>
                  <a:srgbClr val="242729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Image result for PICTURE OF ARTIFICIAL NEURAL NETWO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04" y="4595810"/>
            <a:ext cx="5715000" cy="271462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0042" y="7524768"/>
            <a:ext cx="5786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Summation of our inputs multiplied with weights give us a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transfer function .These neural network forms layers in CNN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3000" y="93107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00306" y="738158"/>
            <a:ext cx="1767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LAYERS IN CNN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66" y="1309662"/>
            <a:ext cx="600079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CNN image classifications takes an input image, process it and classify it under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certain categories 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., Dog, Cat, Tiger, Lion). Computers sees an input image as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array of pixels and it depends on the image resolution. Based on the image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resolution, it will see h x w x d( h = Height, w = Width, d = Dimension ).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., An image of 6 x 6 x 3 array of matrix of RGB (3 refers to RGB values) and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 image of 4 x 4 x 1 array of matrix of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image.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357166" y="6024570"/>
            <a:ext cx="5929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Technically, deep learning CNN models to train and test, each input image will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pass it through a series of convolution layers with filters 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Kernals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), Pooling,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fully connected layers (FC) and apply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function to classify an object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with probabilistic values between 0 and 1. The below figure is a complete flow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of CNN to process an input image and classifies the objects based on values.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54" y="3881430"/>
            <a:ext cx="2200275" cy="190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00372" y="90964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miro.medium.com/max/700/1*XbuW8WuRrAY5pC4t-9DZAQ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8" y="595282"/>
            <a:ext cx="5578604" cy="224138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28604" y="3452802"/>
            <a:ext cx="59293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Convolution Layer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Convolution is the first layer to extract features from an input image.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Convolution preserves the relationship between pixels by learning image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features using small squares of input data. It is a mathematical operation that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takes two inputs such as image matrix and a filter or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kernal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Consider a 5 x 5 whose image pixel values are 0, 1 and filter matrix 3 x 3 as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shown in below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9" descr="https://miro.medium.com/max/413/1*4yv0yIH0nVhSOv3AkLUIi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80" y="6310322"/>
            <a:ext cx="5242560" cy="184404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71480" y="2881298"/>
            <a:ext cx="5929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Neural network with many </a:t>
            </a:r>
            <a:r>
              <a:rPr lang="en-IN" sz="1400" b="1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layers</a:t>
            </a:r>
          </a:p>
          <a:p>
            <a:pPr algn="ctr"/>
            <a:r>
              <a:rPr lang="fr-FR" b="1" dirty="0" smtClean="0"/>
              <a:t>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42984" y="8239148"/>
            <a:ext cx="4500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fr-FR" sz="1400" b="1" dirty="0" err="1" smtClean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multiplies </a:t>
            </a:r>
            <a:r>
              <a:rPr lang="fr-FR" sz="1400" b="1" dirty="0" err="1" smtClean="0">
                <a:latin typeface="Times New Roman" pitchFamily="18" charset="0"/>
                <a:cs typeface="Times New Roman" pitchFamily="18" charset="0"/>
              </a:rPr>
              <a:t>kernel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fr-FR" sz="1400" b="1" dirty="0" err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b="1" dirty="0" err="1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6124" y="92392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80" y="1452538"/>
            <a:ext cx="57864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Then the convolution of 5 x 5 image matrix multiplies with 3 x 3 filter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matrix which is called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“Feature Map”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as output shown in below</a:t>
            </a:r>
          </a:p>
        </p:txBody>
      </p:sp>
      <p:pic>
        <p:nvPicPr>
          <p:cNvPr id="8" name="Picture 2" descr="https://miro.medium.com/max/268/1*MrGSULUtkXc0Ou07QouV8A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84" y="2452670"/>
            <a:ext cx="4299194" cy="236806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28604" y="5167314"/>
            <a:ext cx="592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ouput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of convolution layer acts as input for next layer, that is pooling  layer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604" y="6024570"/>
            <a:ext cx="592935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 smtClean="0">
                <a:latin typeface="Times New Roman" pitchFamily="18" charset="0"/>
                <a:cs typeface="Times New Roman" pitchFamily="18" charset="0"/>
              </a:rPr>
              <a:t>Pooling Layer: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Pooling layers section would reduce the number of parameters when the images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are too large. Spatial pooling also called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subsampling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downsampling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which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reduces the dimensionality of each map but retains the important information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071810" y="92392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9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80" y="1023910"/>
            <a:ext cx="578647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Spatial pooling can be of different types: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Max Pooling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Average Pooling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Sum Pooling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Max pooling take the largest element from the rectified feature map. Taking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largest element could also take the average pooling. Sum of all elements in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feature map call as sum pooling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2" descr="https://miro.medium.com/max/602/1*SmiydxM5lbTjoKWYPiuzW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8" y="4024306"/>
            <a:ext cx="5734050" cy="273367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42918" y="7024702"/>
            <a:ext cx="57150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 smtClean="0">
                <a:latin typeface="Times New Roman" pitchFamily="18" charset="0"/>
                <a:cs typeface="Times New Roman" pitchFamily="18" charset="0"/>
              </a:rPr>
              <a:t>Fully Connected Layer</a:t>
            </a:r>
            <a:endParaRPr lang="en-IN" sz="1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layer we call as FC layer, we flattened our matrix into vector and feed it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into a fully connected layer like neural network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4686" y="93107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10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miro.medium.com/max/554/1*Mw6LKUG8AWQhG73H1caT8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32" y="666720"/>
            <a:ext cx="5276850" cy="2857500"/>
          </a:xfrm>
          <a:prstGeom prst="rect">
            <a:avLst/>
          </a:prstGeom>
          <a:noFill/>
        </p:spPr>
      </p:pic>
      <p:pic>
        <p:nvPicPr>
          <p:cNvPr id="8" name="Picture 4" descr="https://miro.medium.com/max/700/1*4GLv7_4BbKXnpc6BRb0A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8" y="6167446"/>
            <a:ext cx="6155871" cy="205445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28604" y="4167182"/>
            <a:ext cx="59293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the above diagram, feature map matrix will be converted as vector</a:t>
            </a:r>
          </a:p>
          <a:p>
            <a:pPr algn="ctr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(x1, x2, x3, …). With the fully connected layers, we combined these features </a:t>
            </a:r>
          </a:p>
          <a:p>
            <a:pPr algn="ctr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together to create a model. Finally, we have an activation function such as </a:t>
            </a:r>
          </a:p>
          <a:p>
            <a:pPr algn="ctr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or sigmoid to classify the outputs as cat, dog, car, truck etc.,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5992" y="8453462"/>
            <a:ext cx="233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Complete CNN architecture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984" y="3667116"/>
            <a:ext cx="464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b="1" dirty="0" smtClean="0"/>
              <a:t>After pooling layer, flattened as FC layer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8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11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Aaaa</a:t>
            </a:r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4554" y="809596"/>
            <a:ext cx="2616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ACTIVATION FUNCTION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480" y="1444347"/>
            <a:ext cx="58579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Activation function decides, whether a neuron should be activated or not by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calculating weighted sum and further adding bias with it. The purpose of the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activation function is to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introduce non-linearity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into the output of a neuron.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Explanation :-</a:t>
            </a: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We know, neural network has neurons that work in correspondence of 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weight, </a:t>
            </a:r>
          </a:p>
          <a:p>
            <a:pPr fontAlgn="base"/>
            <a:endParaRPr lang="en-IN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and their respective activation function. In a neural network, we would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update the weights and biases of the neurons on the basis of the error at the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output. This process is known as </a:t>
            </a:r>
            <a:r>
              <a:rPr lang="en-IN" sz="1400" i="1" dirty="0" smtClean="0">
                <a:latin typeface="Times New Roman" pitchFamily="18" charset="0"/>
                <a:cs typeface="Times New Roman" pitchFamily="18" charset="0"/>
              </a:rPr>
              <a:t>back-propagation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 Activation functions make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back-propagation possible since the gradients are supplied along with the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error to update the weights and biases.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42" y="5667380"/>
            <a:ext cx="56436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neural network without an activation function is essentially just a linear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regression model. The activation function does the non-linear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transformation to the input making it capable to learn and perform more </a:t>
            </a:r>
          </a:p>
          <a:p>
            <a:pPr fontAlgn="base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complex tasks. Activation functions classifies the outputs.</a:t>
            </a:r>
          </a:p>
          <a:p>
            <a:pPr fontAlgn="base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activation function can be sigmoid function,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relufunction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threshold </a:t>
            </a:r>
          </a:p>
          <a:p>
            <a:pPr fontAlgn="base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function,hyperbolic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function,rectifier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810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12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hot_2019_0714_1640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642882"/>
            <a:ext cx="5391150" cy="2546692"/>
          </a:xfrm>
          <a:prstGeom prst="rect">
            <a:avLst/>
          </a:prstGeom>
        </p:spPr>
      </p:pic>
      <p:pic>
        <p:nvPicPr>
          <p:cNvPr id="9" name="Picture 8" descr="Screenshot_2019_0714_1651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40" y="3379909"/>
            <a:ext cx="5405281" cy="2510937"/>
          </a:xfrm>
          <a:prstGeom prst="rect">
            <a:avLst/>
          </a:prstGeom>
        </p:spPr>
      </p:pic>
      <p:pic>
        <p:nvPicPr>
          <p:cNvPr id="10" name="Picture 9" descr="Screenshot_2019_0714_16525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0" y="6250965"/>
            <a:ext cx="5662246" cy="2674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3248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13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G-20190714-WA00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698256"/>
            <a:ext cx="5298830" cy="2647950"/>
          </a:xfrm>
          <a:prstGeom prst="rect">
            <a:avLst/>
          </a:prstGeom>
        </p:spPr>
      </p:pic>
      <p:pic>
        <p:nvPicPr>
          <p:cNvPr id="8" name="Picture 7" descr="Screenshot_2019_0714_1652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3424238"/>
            <a:ext cx="5301700" cy="2366962"/>
          </a:xfrm>
          <a:prstGeom prst="rect">
            <a:avLst/>
          </a:prstGeom>
        </p:spPr>
      </p:pic>
      <p:pic>
        <p:nvPicPr>
          <p:cNvPr id="9" name="Picture 8" descr="Screenshot_2019_0714_1652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94" y="6238884"/>
            <a:ext cx="5301700" cy="23669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7562" y="93107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14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3"/>
            <a:ext cx="6858000" cy="9906000"/>
          </a:xfrm>
          <a:prstGeom prst="rect">
            <a:avLst/>
          </a:prstGeom>
        </p:spPr>
      </p:pic>
      <p:sp>
        <p:nvSpPr>
          <p:cNvPr id="1048593" name="Rectangle 8"/>
          <p:cNvSpPr/>
          <p:nvPr/>
        </p:nvSpPr>
        <p:spPr>
          <a:xfrm>
            <a:off x="896991" y="1260662"/>
            <a:ext cx="5199380" cy="574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Advanced Academic Center</a:t>
            </a:r>
          </a:p>
        </p:txBody>
      </p:sp>
      <p:sp>
        <p:nvSpPr>
          <p:cNvPr id="1048594" name="Rectangle 9"/>
          <p:cNvSpPr/>
          <p:nvPr/>
        </p:nvSpPr>
        <p:spPr>
          <a:xfrm>
            <a:off x="200357" y="1815686"/>
            <a:ext cx="64693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IN" sz="26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( A </a:t>
            </a:r>
            <a:r>
              <a:rPr lang="en-IN" sz="2600" b="1" dirty="0" err="1" smtClean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Center</a:t>
            </a:r>
            <a:r>
              <a:rPr lang="en-IN" sz="2600" b="1" dirty="0" smtClean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 for Inter-Disciplinary </a:t>
            </a:r>
            <a:r>
              <a:rPr lang="en-IN" sz="2600" b="1" dirty="0">
                <a:latin typeface="Times New Roman" panose="02020603050405020304" pitchFamily="18" charset="0"/>
                <a:ea typeface="STLiti" panose="02010800040101010101" pitchFamily="2" charset="-122"/>
                <a:cs typeface="Times New Roman" panose="02020603050405020304" pitchFamily="18" charset="0"/>
              </a:rPr>
              <a:t>Research )</a:t>
            </a:r>
            <a:endParaRPr lang="en-US" sz="2600" b="1" dirty="0">
              <a:latin typeface="Times New Roman" panose="02020603050405020304" pitchFamily="18" charset="0"/>
              <a:ea typeface="STLiti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595" name="Rectangle 10"/>
          <p:cNvSpPr/>
          <p:nvPr/>
        </p:nvSpPr>
        <p:spPr>
          <a:xfrm>
            <a:off x="896991" y="2562610"/>
            <a:ext cx="8805766" cy="853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to certify that the project titled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 ------------------------------------’’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Rectangle 11"/>
          <p:cNvSpPr/>
          <p:nvPr/>
        </p:nvSpPr>
        <p:spPr>
          <a:xfrm>
            <a:off x="376819" y="2703857"/>
            <a:ext cx="6024195" cy="274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Gabriola" panose="04040605051002020D02" pitchFamily="82" charset="0"/>
            </a:endParaRPr>
          </a:p>
          <a:p>
            <a:pPr algn="ctr"/>
            <a:r>
              <a:rPr lang="en-US" sz="2400" dirty="0">
                <a:latin typeface="Gabriola" panose="04040605051002020D02" pitchFamily="82" charset="0"/>
              </a:rPr>
              <a:t/>
            </a:r>
            <a:br>
              <a:rPr lang="en-US" sz="2400" dirty="0">
                <a:latin typeface="Gabriola" panose="04040605051002020D02" pitchFamily="82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bonafide work carried out by the following students in partial fulfilment of the requirements for Advanced Academic Center intern, submitted to the chair, A</a:t>
            </a:r>
            <a:r>
              <a:rPr lang="en-SG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academic year _______________________</a:t>
            </a:r>
          </a:p>
          <a:p>
            <a:pPr algn="ctr"/>
            <a:endParaRPr lang="en-US" sz="2400" dirty="0">
              <a:latin typeface="Gabriola" panose="04040605051002020D02" pitchFamily="82" charset="0"/>
            </a:endParaRPr>
          </a:p>
        </p:txBody>
      </p:sp>
      <p:graphicFrame>
        <p:nvGraphicFramePr>
          <p:cNvPr id="4194304" name="Table 12"/>
          <p:cNvGraphicFramePr>
            <a:graphicFrameLocks noGrp="1"/>
          </p:cNvGraphicFramePr>
          <p:nvPr/>
        </p:nvGraphicFramePr>
        <p:xfrm>
          <a:off x="571480" y="5310190"/>
          <a:ext cx="5848077" cy="180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1785950"/>
                <a:gridCol w="1276045"/>
              </a:tblGrid>
              <a:tr h="3195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ROLL</a:t>
                      </a:r>
                      <a:r>
                        <a:rPr lang="en-IN" sz="1400" baseline="0" dirty="0"/>
                        <a:t>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BRANCH</a:t>
                      </a:r>
                      <a:endParaRPr lang="en-US" sz="1400" dirty="0"/>
                    </a:p>
                  </a:txBody>
                  <a:tcPr/>
                </a:tc>
              </a:tr>
              <a:tr h="283204">
                <a:tc>
                  <a:txBody>
                    <a:bodyPr/>
                    <a:lstStyle/>
                    <a:p>
                      <a:r>
                        <a:rPr lang="en-US" sz="1350" b="0" dirty="0" smtClean="0">
                          <a:latin typeface="Times New Roman" pitchFamily="18" charset="0"/>
                          <a:cs typeface="Times New Roman" pitchFamily="18" charset="0"/>
                        </a:rPr>
                        <a:t>ARCHANA</a:t>
                      </a:r>
                      <a:r>
                        <a:rPr lang="en-US" sz="135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JAMINI</a:t>
                      </a:r>
                      <a:endParaRPr lang="en-US" sz="135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dirty="0" smtClean="0">
                          <a:latin typeface="Times New Roman" pitchFamily="18" charset="0"/>
                          <a:cs typeface="Times New Roman" pitchFamily="18" charset="0"/>
                        </a:rPr>
                        <a:t>18241A0475</a:t>
                      </a:r>
                      <a:endParaRPr lang="en-US" sz="135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dirty="0" smtClean="0">
                          <a:latin typeface="Times New Roman" pitchFamily="18" charset="0"/>
                          <a:cs typeface="Times New Roman" pitchFamily="18" charset="0"/>
                        </a:rPr>
                        <a:t>ECE</a:t>
                      </a:r>
                      <a:endParaRPr lang="en-US" sz="135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3204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POTHULA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SOWMYA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18241A0498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ECE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3204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KAKARLAPUDI BHANU SRI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18241A0477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ECE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3204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KADIYALA SAI  PREMANVITHA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18241A0476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ECE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3204">
                <a:tc>
                  <a:txBody>
                    <a:bodyPr/>
                    <a:lstStyle/>
                    <a:p>
                      <a:r>
                        <a:rPr lang="en-US" b="0" smtClean="0">
                          <a:latin typeface="Times New Roman" pitchFamily="18" charset="0"/>
                          <a:cs typeface="Times New Roman" pitchFamily="18" charset="0"/>
                        </a:rPr>
                        <a:t>BOORLA 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NITHISHA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18241A0465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ECE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8597" name="Rectangle 13"/>
          <p:cNvSpPr/>
          <p:nvPr/>
        </p:nvSpPr>
        <p:spPr>
          <a:xfrm>
            <a:off x="503296" y="8526446"/>
            <a:ext cx="1236980" cy="332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Dr ./Ms./Mr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Rectangle 14"/>
          <p:cNvSpPr/>
          <p:nvPr/>
        </p:nvSpPr>
        <p:spPr>
          <a:xfrm>
            <a:off x="349788" y="9017697"/>
            <a:ext cx="1694179" cy="294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Project Supervisor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Rectangle 16"/>
          <p:cNvSpPr/>
          <p:nvPr/>
        </p:nvSpPr>
        <p:spPr>
          <a:xfrm>
            <a:off x="2376811" y="8759280"/>
            <a:ext cx="2025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Dr.B.R.K.Reddy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Rectangle 17"/>
          <p:cNvSpPr/>
          <p:nvPr/>
        </p:nvSpPr>
        <p:spPr>
          <a:xfrm>
            <a:off x="3854722" y="8771476"/>
            <a:ext cx="3429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Dr.Ramamurthy  Suri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Dean,AAC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Rectangle 18"/>
          <p:cNvSpPr/>
          <p:nvPr/>
        </p:nvSpPr>
        <p:spPr>
          <a:xfrm>
            <a:off x="1191544" y="7641912"/>
            <a:ext cx="6939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was not submitted or published earlier for any study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0" name="Straight Connector 20"/>
          <p:cNvCxnSpPr>
            <a:cxnSpLocks/>
          </p:cNvCxnSpPr>
          <p:nvPr/>
        </p:nvCxnSpPr>
        <p:spPr>
          <a:xfrm flipH="1">
            <a:off x="441842" y="9017697"/>
            <a:ext cx="1499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7298" y="2881298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 classification using python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1744" y="4810124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2019-2020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6124" y="923928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496" y="523844"/>
            <a:ext cx="11496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DATA SET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7166" y="2166918"/>
            <a:ext cx="58579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also called AI training data, training set, training dataset, or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learning set — is the information used to train an algorithm. The training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data includes both input data and the corresponding expected output. Based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 this “ground truth” data, the algorithm can learn how to apply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technologies  such as neural networks, to learn and produce complex results,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so that it can make accurate decisions when later presented with new data.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Training data can be used for various machine learning algorithms, such as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sentiment analysis, natural language processing, and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training.</a:t>
            </a:r>
          </a:p>
          <a:p>
            <a:pPr>
              <a:buFont typeface="Wingdings" pitchFamily="2" charset="2"/>
              <a:buChar char="v"/>
            </a:pPr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Testing data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on the other hand, includes only input data, not the 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corresponding expected output. The testing data is used to assess how well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your algorithm was trained, and to estimate model properties.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918" y="881034"/>
            <a:ext cx="55721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this data set the data is divided into two types 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Training data.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Testing data.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Screenshot_2019_0714_17273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70" y="6667512"/>
            <a:ext cx="4839195" cy="220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3248" y="916784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15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80" y="3309926"/>
            <a:ext cx="55721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  CNN Algorithm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This section will be focusing on the code sections related to constructing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algorithm.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3.1 Importing the libraries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entire concept of Machine Learning is built upon the concept of Object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Oriented Programming hence we need to import the necessary packages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before starting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hard code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program. This list of necessary packages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the python code to import these packages is given in the below code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snippet.</a:t>
            </a:r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80" y="1595414"/>
            <a:ext cx="2428892" cy="1643074"/>
          </a:xfrm>
          <a:prstGeom prst="rect">
            <a:avLst/>
          </a:prstGeom>
        </p:spPr>
      </p:pic>
      <p:pic>
        <p:nvPicPr>
          <p:cNvPr id="9" name="Picture 4" descr="https://img.purch.com/w/660/aHR0cDovL3d3dy5saXZlc2NpZW5jZS5jb20vaW1hZ2VzL2kvMDAwLzEwNC84MTkvb3JpZ2luYWwvY3V0ZS1raXR0ZW4uanB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595414"/>
            <a:ext cx="2519511" cy="164307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00042" y="523844"/>
            <a:ext cx="57864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this project we train 8000 images and we test 2000 images to predict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whether it is dog or a cat.</a:t>
            </a:r>
            <a:endParaRPr lang="en-IN" sz="14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8736" y="6453198"/>
          <a:ext cx="4267200" cy="2032000"/>
        </p:xfrm>
        <a:graphic>
          <a:graphicData uri="http://schemas.openxmlformats.org/presentationml/2006/ole">
            <p:oleObj spid="_x0000_s2050" name="Picture" r:id="rId6" imgW="143640" imgH="38880" progId="StaticMetafile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2000240" y="8524900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 3.1 Importing the libraries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6124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16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285728" y="3167050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66" y="666720"/>
            <a:ext cx="6000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3.2 Initialising the CNN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When training 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from scratch, the filters elements of the layers are usually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initialised from 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distribution. This is random . Training is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procedure of adjusting the values of these elements.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714488" y="2024042"/>
          <a:ext cx="3060700" cy="996950"/>
        </p:xfrm>
        <a:graphic>
          <a:graphicData uri="http://schemas.openxmlformats.org/presentationml/2006/ole">
            <p:oleObj spid="_x0000_s3074" name="Picture" r:id="rId4" imgW="75240" imgH="1980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500042" y="3738554"/>
            <a:ext cx="60722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Using a object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class Sequential() is being accessed 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CNN, now one can use the methods from the class.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604" y="4524372"/>
            <a:ext cx="64293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3.3 Convolution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Convolution is the first layer in the structure of the neural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layers and it basically is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meant for compressing the image without loosing the attributes of the image. For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normal image with around(1024x1024) pixel size it would normally take huge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computational power to train the neural network but to overcome that we need to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compress the image so as one can run and train the neural network on a daily used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computer and hence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of convolution is used.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below code snippet shows the code necessary for that</a:t>
            </a:r>
            <a:r>
              <a:rPr lang="en-IN" sz="1400" dirty="0" smtClean="0"/>
              <a:t>.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42918" y="7596206"/>
          <a:ext cx="5386388" cy="1635125"/>
        </p:xfrm>
        <a:graphic>
          <a:graphicData uri="http://schemas.openxmlformats.org/presentationml/2006/ole">
            <p:oleObj spid="_x0000_s3075" name="Picture" r:id="rId5" imgW="206640" imgH="27360" progId="StaticMetafile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2571744" y="8239148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Fig 3.3 Convolution layer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2285992" y="3238488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 3.2 Initialising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8" y="93107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17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42" y="666720"/>
            <a:ext cx="578647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3.4 Pooling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pooling layer is about making the algorithm more robust to make sure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that it catches the attributes in an image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what so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ever the characteristics of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be.It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is common to periodically insert a Pooling layer in-between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successive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Conv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layers in a 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architecture. Its function is to progressively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reduce the spatial size of the representation to reduce the amount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parameters and computation in the network, and hence to also control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42918" y="4381496"/>
          <a:ext cx="5565775" cy="1606550"/>
        </p:xfrm>
        <a:graphic>
          <a:graphicData uri="http://schemas.openxmlformats.org/presentationml/2006/ole">
            <p:oleObj spid="_x0000_s4098" name="Picture" r:id="rId4" imgW="124560" imgH="2376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428604" y="6381760"/>
            <a:ext cx="6000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Fig 3.4 Max Pooling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MaxPooling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function is used so as to get the maximum of the features of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feature map from the previous convolution layer.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86" y="916784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18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42" y="738158"/>
            <a:ext cx="58578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3.5 Adding another Convolution and Pooling layers set.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 increase the efficiency and make computation easy for a normal daily use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processor one can add another set of both the convolution and pooling layers. 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71480" y="1881166"/>
          <a:ext cx="5508625" cy="1411287"/>
        </p:xfrm>
        <a:graphic>
          <a:graphicData uri="http://schemas.openxmlformats.org/presentationml/2006/ole">
            <p:oleObj spid="_x0000_s9218" name="Picture" r:id="rId4" imgW="140400" imgH="2124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285992" y="3381364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Fig3.5 Second layer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500042" y="3595678"/>
            <a:ext cx="5929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3.6 Flattening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After adding the first and second layers the image is now converted to a smaller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matrix of values that gives the attributes of the image. This Flattening layer is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about converting this matrix into an array of the elements so as now the actual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learning layers of the full connection can be established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42" y="5738818"/>
            <a:ext cx="57864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below code snippet shows the code for converting matrix of attributes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into array of these features.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143116" y="6524636"/>
          <a:ext cx="3657600" cy="1376362"/>
        </p:xfrm>
        <a:graphic>
          <a:graphicData uri="http://schemas.openxmlformats.org/presentationml/2006/ole">
            <p:oleObj spid="_x0000_s9219" name="Picture" r:id="rId5" imgW="98280" imgH="17640" progId="StaticMetafile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2357430" y="8096272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Fig3.6 Flattening layer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14686" y="916784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19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66" y="809596"/>
            <a:ext cx="614364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3.7 Full Connection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input layer contains the vector of data that was created in the flattening step.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features that we distilled throughout the previous steps are encoded in this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vector.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At this point, they are already sufficient for a fair degree of accuracy in recognizing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classes. We now want to take it to the next level in terms of complexity and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57166" y="3524240"/>
          <a:ext cx="5526088" cy="1530350"/>
        </p:xfrm>
        <a:graphic>
          <a:graphicData uri="http://schemas.openxmlformats.org/presentationml/2006/ole">
            <p:oleObj spid="_x0000_s10242" name="Picture" r:id="rId4" imgW="145440" imgH="1764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85728" y="5238752"/>
            <a:ext cx="62865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                                   Fig 3.7 Full Connection</a:t>
            </a:r>
          </a:p>
          <a:p>
            <a:endParaRPr lang="en" sz="1400" b="1" dirty="0" smtClean="0"/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Dense function has 128 output nodes and uses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(rectifier) activation function.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second Dense function has 1 output and uses sigmoid activation function.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428604" y="6738950"/>
            <a:ext cx="61436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3.8 Compiling the CNN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Once the Construction of the Neural Network is done , it should be compiled to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make sure that there is no ambiguity in the layers.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7496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20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56" y="595282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below code snippet is used to compile the CNN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71480" y="1023910"/>
          <a:ext cx="5527675" cy="1466850"/>
        </p:xfrm>
        <a:graphic>
          <a:graphicData uri="http://schemas.openxmlformats.org/presentationml/2006/ole">
            <p:oleObj spid="_x0000_s8194" name="Picture" r:id="rId4" imgW="245160" imgH="2448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357166" y="3024174"/>
            <a:ext cx="61436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3.9 Fitting the images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given dataset has 8000 training images and 2000 testing images hence for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neural network its not a very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promising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number, so we need to use some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which can generate images by rotating or zooming or changing the colour contrast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of the original images so that one can triple 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quadruple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number of images to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make sure to feed enough images to the algorithm</a:t>
            </a:r>
            <a:endParaRPr lang="en-IN" sz="14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00042" y="5595942"/>
          <a:ext cx="5799137" cy="2709863"/>
        </p:xfrm>
        <a:graphic>
          <a:graphicData uri="http://schemas.openxmlformats.org/presentationml/2006/ole">
            <p:oleObj spid="_x0000_s8195" name="Picture" r:id="rId5" imgW="173160" imgH="43920" progId="StaticMetafile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1928802" y="8382024"/>
            <a:ext cx="2582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/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 3.9 Generating new images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2000240" y="2666984"/>
            <a:ext cx="2266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Fig3.8 Compiling the CNN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86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21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42" y="809596"/>
            <a:ext cx="578647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ImageDataGenerator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class is used to generate these new images, using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attributes rescale to rescale the size of the image to generate a different set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of images,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sheer_range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changes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contrast to add in new images,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zoom_range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zooms the image a bit to add in new images and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horizontal_flip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 flip the image horizontally.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After generating the new images, the images are to be fitted to the algorithm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so that the algorithm can iterate through the images to find the relations and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gain knowledge based on these iterations.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below code snippet shows the procedure to do that</a:t>
            </a:r>
            <a:r>
              <a:rPr lang="en-IN" sz="1400" dirty="0" smtClean="0"/>
              <a:t>.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9750" y="4197350"/>
          <a:ext cx="5902325" cy="3014663"/>
        </p:xfrm>
        <a:graphic>
          <a:graphicData uri="http://schemas.openxmlformats.org/presentationml/2006/ole">
            <p:oleObj spid="_x0000_s7170" name="Picture" r:id="rId4" imgW="189720" imgH="5364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642918" y="7524768"/>
            <a:ext cx="56436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                           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 3.10 Fitting the images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training_set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fits on training images and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test_set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fits  on the  testing set.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93107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22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80" y="809596"/>
            <a:ext cx="58579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3.10 Training the CNN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Once the neural network is constructed and compiled without errors and then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images are fitted in accordance to training and testing data. The procedure for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training the model can be started, in this process the algorithm will iterate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through all the images for one iteration through all the images it is called one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Epoch and the number of epoch's can be hardcoded so that the algorithm will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iterate through the images and adjust the weights to gain knowledge.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below code snippet shows the code for training the CNN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19113" y="4364038"/>
          <a:ext cx="5653087" cy="2686050"/>
        </p:xfrm>
        <a:graphic>
          <a:graphicData uri="http://schemas.openxmlformats.org/presentationml/2006/ole">
            <p:oleObj spid="_x0000_s6146" name="Picture" r:id="rId4" imgW="133920" imgH="3852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214554" y="7953396"/>
            <a:ext cx="2246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 3.11 Training the CNN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86124" y="916784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23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G-20190714-WA00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6" y="666720"/>
            <a:ext cx="5694152" cy="3260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042" y="5453066"/>
            <a:ext cx="5929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3.11 Predicting the results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Once the model is trained then a single image can be passed to the algorithm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the algorithm will predict the image.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For the given program it will predict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weather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the image is of a Dog or a Cat. If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this tested image is predicted correctly then the algorithm is ready.</a:t>
            </a:r>
          </a:p>
        </p:txBody>
      </p:sp>
      <p:sp>
        <p:nvSpPr>
          <p:cNvPr id="9" name="Rectangle 8"/>
          <p:cNvSpPr/>
          <p:nvPr/>
        </p:nvSpPr>
        <p:spPr>
          <a:xfrm>
            <a:off x="2357430" y="4238620"/>
            <a:ext cx="1538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 Fig 3.12 Training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24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24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pic>
        <p:nvPicPr>
          <p:cNvPr id="209715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64" y="823715"/>
            <a:ext cx="1887080" cy="1046112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1232506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deep sense of gratitude to our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, Gokaraju Rangaraju Institute of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Technology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permitting us to carry out this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and for the valuable guidance 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immense pleasure, we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our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sense of gratitude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respected </a:t>
            </a:r>
            <a:r>
              <a:rPr lang="en-SG" alt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rincipal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permitting us to carry out this project.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Associate Dean ,Advance Academic Centre  for providing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  required to complete the project 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thankful to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GB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upervisor who spared valuable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</a:t>
            </a:r>
            <a:r>
              <a:rPr lang="en-SG" alt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novel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to guide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us. We are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indebted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SG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above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 whom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not have </a:t>
            </a:r>
            <a:r>
              <a:rPr lang="en-SG" alt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 the  project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86" y="909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8" y="1381100"/>
            <a:ext cx="5643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below code snippet will show the code for predicting the results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604" y="2095480"/>
          <a:ext cx="6053137" cy="3616325"/>
        </p:xfrm>
        <a:graphic>
          <a:graphicData uri="http://schemas.openxmlformats.org/presentationml/2006/ole">
            <p:oleObj spid="_x0000_s5122" name="Picture" r:id="rId4" imgW="246240" imgH="66240" progId="StaticMetafile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285992" y="6881826"/>
            <a:ext cx="1656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Fig3.13 Predictions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14686" y="90964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25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802" y="595282"/>
            <a:ext cx="3069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APPLICATIONS AND USAGES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42" y="1095348"/>
            <a:ext cx="57864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Since digital image processing has very wide applications and almost all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technical fields are impacted by DIP, we will just discuss some of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major applications of DIP.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Digital Image processing is not just limited to adjust the spatial resolution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everyday images captured by the camera. It is not just limited to increase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brightness of the photo,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e.t.c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 Rather it is far more than that.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42" y="3738554"/>
            <a:ext cx="55721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Applications of Digital Image Processing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Some of the major fields in which digital image processing is widely used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are mentioned below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Image sharpening and restoration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Medical field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Remote sensing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Transmission and encoding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Machine/Robot vision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processing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Pattern recognition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Video processing</a:t>
            </a:r>
          </a:p>
          <a:p>
            <a:pPr>
              <a:buFont typeface="Wingdings" pitchFamily="2" charset="2"/>
              <a:buChar char="v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Microscopic Image.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1810" y="923928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26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1678" y="881034"/>
            <a:ext cx="2481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TABLES OF CONTENTS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1546" y="1738290"/>
            <a:ext cx="478633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Authorisation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………………………………..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Acknowledgments…………………………..ii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Abstract…………………………………......iii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1.Introduction……………………………….1-4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1.1 What is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Artifical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intelligence………….1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1.2 What are Neural networks…………….2-3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1.3 CNN(convolution neural network)……4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2.CNN………………………………………5-25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2.1 Nodes and layers……………………...5-14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2.2 Dataset………………………………..15-16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2.3 Code section…………………………16-24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3.Results……………………………………24-26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3.1 Output………………………………..24-25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3.2 Applications and usage……………….26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1744" y="952472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670" y="2166918"/>
            <a:ext cx="51435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field of machine learning has taken a dramatic twist in recent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times, with the rise of the Artificial Neural Network (ANN). These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biologically inspired computational models are able to far exceed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performance of previous forms of artificial intelligence in common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machine learning tasks. One of the most impressive forms of ANN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architecture is that of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Neural Network (CNN).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CNNs are primarily used to solve difficult image-driven pattern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recognition tasks and with their precise yet simple architecture, offers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simplified method of getting started with ANNs. This document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provides a brief introduction to CNNs, discussing recently published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papers and newly formed techniques in developing these brilliantly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fantastic image recognition models. This introduction assumes you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are familiar with the fundamentals of ANNs and machine learning.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4686" y="931071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iii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3116" y="809596"/>
            <a:ext cx="2889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ARTIFICAL INTILLIGENCE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66" y="1595414"/>
            <a:ext cx="6215106" cy="7058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 computer science,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), sometimes called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machine intelligence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is intelligence demonstrated by 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machines,in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contrast to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natural intelligence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 displayed by humans.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Colloquially, the term "artificial intelligence" is often used to  describe machines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(or computers) that mimic "cognitive" functions that humans  associate with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 human mind, such as "learning“ and "problem solving".</a:t>
            </a:r>
          </a:p>
          <a:p>
            <a:endParaRPr lang="en-IN" sz="1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Computer science defines AI research as the study of "intelligent agents": any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device that perceives its environment and takes actions that maximize its chance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successfully achieving its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goals.A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more elaborate definition characterizes AI as “a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system’s ability to correctly interpret external data, to learn from such data, and to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use those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learnings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to achieve specific goals and tasks through flexible adaptation.”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Powerful Examples Of AI Applications:</a:t>
            </a:r>
          </a:p>
          <a:p>
            <a:endParaRPr lang="en-IN" sz="1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1- Automated customer support                      2- Healthcare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3- Smart cars and drones                                 4- Travel and navigation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5- Social media                                                6- Smart home devices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7- Creative arts                                                 8- Security and surveillance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1810" y="90964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4554" y="523844"/>
            <a:ext cx="2180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NEURAL NETWORK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42" y="1238224"/>
            <a:ext cx="592935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neural network is a series of algorithms that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endeavors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to  recognize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underlying relationships in a set of data through a process that mimics the way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human brain operates.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Neural networks can adapt to changing input; so the network generates the best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possible result without needing to redesign the output criteria. The concept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neural networks, which has its roots in artificial intelligence, is swiftly gaining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popularity in the development of trading systems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u="sng" dirty="0" smtClean="0">
                <a:latin typeface="Times New Roman" pitchFamily="18" charset="0"/>
                <a:cs typeface="Times New Roman" pitchFamily="18" charset="0"/>
              </a:rPr>
              <a:t>Basics of Neural Networks: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neural network works similarly to the human brain’s neural network.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“neuron” in a neural network is a mathematical function that collects and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classifies information according to a specific architecture. The network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bears a strong resemblance to statistical methods such as curve fitting and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regression analysis.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neural network contains layers of interconnected nodes. Each node is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and is similar to a multiple linear regression.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feeds the signal produced by a multiple linear regression into an activation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function that may be nonlinear.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86" y="93107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42" y="1238224"/>
            <a:ext cx="592935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a multi-layered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(MLP),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perceptrons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are arranged in interconnected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layers. The input layer collects input patterns. The output layer has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classifications or output signals to which input patterns may map. For instance,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the patterns may comprise a list of quantities for technical indicators about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security; potential  outputs could be “buy,” “hold” or “sell.”.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Hidden layers fine-tune the input weightings until the neural network’s margin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of  error is minimal. It is hypothesized that hidden layers extrapolate salient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features in the input data that have predictive power regarding the outputs. This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describes feature extraction, which accomplishes a utility similar to statistical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techniques such as principal component analysis.</a:t>
            </a:r>
          </a:p>
          <a:p>
            <a:endParaRPr lang="en-US" sz="1400" b="1" cap="all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b="1" u="sng" dirty="0" smtClean="0">
                <a:latin typeface="Times New Roman" pitchFamily="18" charset="0"/>
                <a:cs typeface="Times New Roman" pitchFamily="18" charset="0"/>
              </a:rPr>
              <a:t>Application of Neural Networks: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Neural networks are broadly used, with applications for financial operations,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enterprise planning, trading, business analytics and product maintenance. Neural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networks have also gained widespread adoption in business applications such as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forecasting and marketing research solutions</a:t>
            </a:r>
          </a:p>
          <a:p>
            <a:endParaRPr lang="en-IN" b="1" cap="al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71810" y="92392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48"/>
            <a:ext cx="6858000" cy="9906000"/>
          </a:xfrm>
          <a:prstGeom prst="rect">
            <a:avLst/>
          </a:prstGeom>
        </p:spPr>
      </p:pic>
      <p:sp>
        <p:nvSpPr>
          <p:cNvPr id="1048604" name="TextBox 7"/>
          <p:cNvSpPr txBox="1"/>
          <p:nvPr/>
        </p:nvSpPr>
        <p:spPr>
          <a:xfrm>
            <a:off x="214290" y="2218833"/>
            <a:ext cx="439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404933" y="3119824"/>
            <a:ext cx="61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84" y="738158"/>
            <a:ext cx="471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cap="all" dirty="0" smtClean="0">
                <a:latin typeface="Times New Roman" pitchFamily="18" charset="0"/>
                <a:cs typeface="Times New Roman" pitchFamily="18" charset="0"/>
              </a:rPr>
              <a:t>Convolution  neural network</a:t>
            </a:r>
            <a:endParaRPr lang="en-IN" sz="1600" b="1" cap="al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80" y="1309662"/>
            <a:ext cx="56435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In deep learning, a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neural network (CNN, or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 is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class of deep neural networks, most commonly applied to analyzing visual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imagery.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CNN's are used to classify image data and predict the future outcome of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each of these image categories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If there are two categories Dogs and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Cats, One has to train a CNN on the given images of Dogs and Cats then the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goal is to create a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neural network that learns on the image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data and uses this knowledge to predict the future images. Which means that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when a image of either a dog or a cat is passed to the algorithm then based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accquired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knowledge it will predict weather the image is of a dog or a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cat.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 CNN is noting but a deep neural network, consisting of nodes, weights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layers of the network that work as the neurons in the brain which in turn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make the algorithm function like a human brain to infer and learn from data.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357430" y="7453330"/>
          <a:ext cx="2405060" cy="1214446"/>
        </p:xfrm>
        <a:graphic>
          <a:graphicData uri="http://schemas.openxmlformats.org/presentationml/2006/ole">
            <p:oleObj spid="_x0000_s1026" name="Picture" r:id="rId4" imgW="2762636" imgH="1657581" progId="StaticMetafile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28934" y="93107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2911</Words>
  <PresentationFormat>A4 Paper (210x297 mm)</PresentationFormat>
  <Paragraphs>643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Aaaa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 1802</dc:creator>
  <cp:lastModifiedBy>sweety</cp:lastModifiedBy>
  <cp:revision>52</cp:revision>
  <dcterms:created xsi:type="dcterms:W3CDTF">2019-07-19T12:56:18Z</dcterms:created>
  <dcterms:modified xsi:type="dcterms:W3CDTF">2019-07-19T15:45:01Z</dcterms:modified>
</cp:coreProperties>
</file>