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60" r:id="rId3"/>
    <p:sldId id="258" r:id="rId4"/>
    <p:sldId id="262" r:id="rId5"/>
    <p:sldId id="261" r:id="rId6"/>
    <p:sldId id="263" r:id="rId7"/>
    <p:sldId id="264" r:id="rId8"/>
    <p:sldId id="265" r:id="rId9"/>
    <p:sldId id="266" r:id="rId10"/>
    <p:sldId id="268" r:id="rId11"/>
    <p:sldId id="275" r:id="rId12"/>
    <p:sldId id="276" r:id="rId13"/>
    <p:sldId id="277" r:id="rId14"/>
    <p:sldId id="278" r:id="rId15"/>
    <p:sldId id="279" r:id="rId16"/>
    <p:sldId id="280" r:id="rId17"/>
    <p:sldId id="281" r:id="rId18"/>
    <p:sldId id="282" r:id="rId19"/>
    <p:sldId id="283" r:id="rId20"/>
    <p:sldId id="284" r:id="rId21"/>
    <p:sldId id="267" r:id="rId22"/>
    <p:sldId id="271" r:id="rId23"/>
    <p:sldId id="272" r:id="rId24"/>
    <p:sldId id="273" r:id="rId25"/>
    <p:sldId id="274" r:id="rId26"/>
    <p:sldId id="270" r:id="rId27"/>
    <p:sldId id="269" r:id="rId2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2120" y="4"/>
      </p:cViewPr>
      <p:guideLst>
        <p:guide orient="horz" pos="3120"/>
        <p:guide pos="216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presProps" Target="presProps.xml" /></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 /><Relationship Id="rId1" Type="http://schemas.openxmlformats.org/officeDocument/2006/relationships/image" Target="../media/image5.wmf"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24961C-4AA4-4B18-8DC1-BE4B68EC8D0C}" type="datetimeFigureOut">
              <a:rPr lang="en-SG" smtClean="0"/>
              <a:t>9/8/2019</a:t>
            </a:fld>
            <a:endParaRPr lang="en-SG"/>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3CE72E-8844-4984-8285-18D190D7554A}" type="slidenum">
              <a:rPr lang="en-SG" smtClean="0"/>
              <a:t>‹#›</a:t>
            </a:fld>
            <a:endParaRPr lang="en-SG"/>
          </a:p>
        </p:txBody>
      </p:sp>
    </p:spTree>
    <p:extLst>
      <p:ext uri="{BB962C8B-B14F-4D97-AF65-F5344CB8AC3E}">
        <p14:creationId xmlns:p14="http://schemas.microsoft.com/office/powerpoint/2010/main" val="3798322926"/>
      </p:ext>
    </p:extLst>
  </p:cSld>
  <p:clrMap bg1="lt1" tx1="dk1" bg2="lt2" tx2="dk2" accent1="accent1" accent2="accent2" accent3="accent3" accent4="accent4" accent5="accent5" accent6="accent6" hlink="hlink" folHlink="folHlink"/>
  <p:notesStyle>
    <a:lvl1pPr marL="0" algn="l" defTabSz="452755" rtl="0" eaLnBrk="1" latinLnBrk="0" hangingPunct="1">
      <a:defRPr sz="595" kern="1200">
        <a:solidFill>
          <a:schemeClr val="tx1"/>
        </a:solidFill>
        <a:latin typeface="+mn-lt"/>
        <a:ea typeface="+mn-ea"/>
        <a:cs typeface="+mn-cs"/>
      </a:defRPr>
    </a:lvl1pPr>
    <a:lvl2pPr marL="226060" algn="l" defTabSz="452755" rtl="0" eaLnBrk="1" latinLnBrk="0" hangingPunct="1">
      <a:defRPr sz="595" kern="1200">
        <a:solidFill>
          <a:schemeClr val="tx1"/>
        </a:solidFill>
        <a:latin typeface="+mn-lt"/>
        <a:ea typeface="+mn-ea"/>
        <a:cs typeface="+mn-cs"/>
      </a:defRPr>
    </a:lvl2pPr>
    <a:lvl3pPr marL="452755" algn="l" defTabSz="452755" rtl="0" eaLnBrk="1" latinLnBrk="0" hangingPunct="1">
      <a:defRPr sz="595" kern="1200">
        <a:solidFill>
          <a:schemeClr val="tx1"/>
        </a:solidFill>
        <a:latin typeface="+mn-lt"/>
        <a:ea typeface="+mn-ea"/>
        <a:cs typeface="+mn-cs"/>
      </a:defRPr>
    </a:lvl3pPr>
    <a:lvl4pPr marL="678815" algn="l" defTabSz="452755" rtl="0" eaLnBrk="1" latinLnBrk="0" hangingPunct="1">
      <a:defRPr sz="595" kern="1200">
        <a:solidFill>
          <a:schemeClr val="tx1"/>
        </a:solidFill>
        <a:latin typeface="+mn-lt"/>
        <a:ea typeface="+mn-ea"/>
        <a:cs typeface="+mn-cs"/>
      </a:defRPr>
    </a:lvl4pPr>
    <a:lvl5pPr marL="905510" algn="l" defTabSz="452755" rtl="0" eaLnBrk="1" latinLnBrk="0" hangingPunct="1">
      <a:defRPr sz="595" kern="1200">
        <a:solidFill>
          <a:schemeClr val="tx1"/>
        </a:solidFill>
        <a:latin typeface="+mn-lt"/>
        <a:ea typeface="+mn-ea"/>
        <a:cs typeface="+mn-cs"/>
      </a:defRPr>
    </a:lvl5pPr>
    <a:lvl6pPr marL="1131570" algn="l" defTabSz="452755" rtl="0" eaLnBrk="1" latinLnBrk="0" hangingPunct="1">
      <a:defRPr sz="595" kern="1200">
        <a:solidFill>
          <a:schemeClr val="tx1"/>
        </a:solidFill>
        <a:latin typeface="+mn-lt"/>
        <a:ea typeface="+mn-ea"/>
        <a:cs typeface="+mn-cs"/>
      </a:defRPr>
    </a:lvl6pPr>
    <a:lvl7pPr marL="1357630" algn="l" defTabSz="452755" rtl="0" eaLnBrk="1" latinLnBrk="0" hangingPunct="1">
      <a:defRPr sz="595" kern="1200">
        <a:solidFill>
          <a:schemeClr val="tx1"/>
        </a:solidFill>
        <a:latin typeface="+mn-lt"/>
        <a:ea typeface="+mn-ea"/>
        <a:cs typeface="+mn-cs"/>
      </a:defRPr>
    </a:lvl7pPr>
    <a:lvl8pPr marL="1584325" algn="l" defTabSz="452755" rtl="0" eaLnBrk="1" latinLnBrk="0" hangingPunct="1">
      <a:defRPr sz="595" kern="1200">
        <a:solidFill>
          <a:schemeClr val="tx1"/>
        </a:solidFill>
        <a:latin typeface="+mn-lt"/>
        <a:ea typeface="+mn-ea"/>
        <a:cs typeface="+mn-cs"/>
      </a:defRPr>
    </a:lvl8pPr>
    <a:lvl9pPr marL="1810385" algn="l" defTabSz="452755" rtl="0" eaLnBrk="1" latinLnBrk="0" hangingPunct="1">
      <a:defRPr sz="59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33CE72E-8844-4984-8285-18D190D7554A}" type="slidenum">
              <a:rPr lang="en-SG" smtClean="0"/>
              <a:t>5</a:t>
            </a:fld>
            <a:endParaRPr lang="en-SG"/>
          </a:p>
        </p:txBody>
      </p:sp>
    </p:spTree>
    <p:extLst>
      <p:ext uri="{BB962C8B-B14F-4D97-AF65-F5344CB8AC3E}">
        <p14:creationId xmlns:p14="http://schemas.microsoft.com/office/powerpoint/2010/main" val="4209031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33CE72E-8844-4984-8285-18D190D7554A}" type="slidenum">
              <a:rPr lang="en-SG" smtClean="0"/>
              <a:t>14</a:t>
            </a:fld>
            <a:endParaRPr lang="en-SG"/>
          </a:p>
        </p:txBody>
      </p:sp>
    </p:spTree>
    <p:extLst>
      <p:ext uri="{BB962C8B-B14F-4D97-AF65-F5344CB8AC3E}">
        <p14:creationId xmlns:p14="http://schemas.microsoft.com/office/powerpoint/2010/main" val="1295292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33CE72E-8844-4984-8285-18D190D7554A}" type="slidenum">
              <a:rPr lang="en-SG" smtClean="0"/>
              <a:t>15</a:t>
            </a:fld>
            <a:endParaRPr lang="en-SG"/>
          </a:p>
        </p:txBody>
      </p:sp>
    </p:spTree>
    <p:extLst>
      <p:ext uri="{BB962C8B-B14F-4D97-AF65-F5344CB8AC3E}">
        <p14:creationId xmlns:p14="http://schemas.microsoft.com/office/powerpoint/2010/main" val="1295292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33CE72E-8844-4984-8285-18D190D7554A}" type="slidenum">
              <a:rPr lang="en-SG" smtClean="0"/>
              <a:t>16</a:t>
            </a:fld>
            <a:endParaRPr lang="en-SG"/>
          </a:p>
        </p:txBody>
      </p:sp>
    </p:spTree>
    <p:extLst>
      <p:ext uri="{BB962C8B-B14F-4D97-AF65-F5344CB8AC3E}">
        <p14:creationId xmlns:p14="http://schemas.microsoft.com/office/powerpoint/2010/main" val="1295292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33CE72E-8844-4984-8285-18D190D7554A}" type="slidenum">
              <a:rPr lang="en-SG" smtClean="0"/>
              <a:t>17</a:t>
            </a:fld>
            <a:endParaRPr lang="en-SG"/>
          </a:p>
        </p:txBody>
      </p:sp>
    </p:spTree>
    <p:extLst>
      <p:ext uri="{BB962C8B-B14F-4D97-AF65-F5344CB8AC3E}">
        <p14:creationId xmlns:p14="http://schemas.microsoft.com/office/powerpoint/2010/main" val="1295292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33CE72E-8844-4984-8285-18D190D7554A}" type="slidenum">
              <a:rPr lang="en-SG" smtClean="0"/>
              <a:t>18</a:t>
            </a:fld>
            <a:endParaRPr lang="en-SG"/>
          </a:p>
        </p:txBody>
      </p:sp>
    </p:spTree>
    <p:extLst>
      <p:ext uri="{BB962C8B-B14F-4D97-AF65-F5344CB8AC3E}">
        <p14:creationId xmlns:p14="http://schemas.microsoft.com/office/powerpoint/2010/main" val="1295292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33CE72E-8844-4984-8285-18D190D7554A}" type="slidenum">
              <a:rPr lang="en-SG" smtClean="0"/>
              <a:t>19</a:t>
            </a:fld>
            <a:endParaRPr lang="en-SG"/>
          </a:p>
        </p:txBody>
      </p:sp>
    </p:spTree>
    <p:extLst>
      <p:ext uri="{BB962C8B-B14F-4D97-AF65-F5344CB8AC3E}">
        <p14:creationId xmlns:p14="http://schemas.microsoft.com/office/powerpoint/2010/main" val="1295292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33CE72E-8844-4984-8285-18D190D7554A}" type="slidenum">
              <a:rPr lang="en-SG" smtClean="0"/>
              <a:t>20</a:t>
            </a:fld>
            <a:endParaRPr lang="en-SG"/>
          </a:p>
        </p:txBody>
      </p:sp>
    </p:spTree>
    <p:extLst>
      <p:ext uri="{BB962C8B-B14F-4D97-AF65-F5344CB8AC3E}">
        <p14:creationId xmlns:p14="http://schemas.microsoft.com/office/powerpoint/2010/main" val="1295292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33CE72E-8844-4984-8285-18D190D7554A}" type="slidenum">
              <a:rPr lang="en-SG" smtClean="0"/>
              <a:t>21</a:t>
            </a:fld>
            <a:endParaRPr lang="en-SG"/>
          </a:p>
        </p:txBody>
      </p:sp>
    </p:spTree>
    <p:extLst>
      <p:ext uri="{BB962C8B-B14F-4D97-AF65-F5344CB8AC3E}">
        <p14:creationId xmlns:p14="http://schemas.microsoft.com/office/powerpoint/2010/main" val="21965224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33CE72E-8844-4984-8285-18D190D7554A}" type="slidenum">
              <a:rPr lang="en-SG" smtClean="0"/>
              <a:t>22</a:t>
            </a:fld>
            <a:endParaRPr lang="en-SG"/>
          </a:p>
        </p:txBody>
      </p:sp>
    </p:spTree>
    <p:extLst>
      <p:ext uri="{BB962C8B-B14F-4D97-AF65-F5344CB8AC3E}">
        <p14:creationId xmlns:p14="http://schemas.microsoft.com/office/powerpoint/2010/main" val="2196522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33CE72E-8844-4984-8285-18D190D7554A}" type="slidenum">
              <a:rPr lang="en-SG" smtClean="0"/>
              <a:t>23</a:t>
            </a:fld>
            <a:endParaRPr lang="en-SG"/>
          </a:p>
        </p:txBody>
      </p:sp>
    </p:spTree>
    <p:extLst>
      <p:ext uri="{BB962C8B-B14F-4D97-AF65-F5344CB8AC3E}">
        <p14:creationId xmlns:p14="http://schemas.microsoft.com/office/powerpoint/2010/main" val="2196522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33CE72E-8844-4984-8285-18D190D7554A}" type="slidenum">
              <a:rPr lang="en-SG" smtClean="0"/>
              <a:t>6</a:t>
            </a:fld>
            <a:endParaRPr lang="en-SG"/>
          </a:p>
        </p:txBody>
      </p:sp>
    </p:spTree>
    <p:extLst>
      <p:ext uri="{BB962C8B-B14F-4D97-AF65-F5344CB8AC3E}">
        <p14:creationId xmlns:p14="http://schemas.microsoft.com/office/powerpoint/2010/main" val="41995095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33CE72E-8844-4984-8285-18D190D7554A}" type="slidenum">
              <a:rPr lang="en-SG" smtClean="0"/>
              <a:t>24</a:t>
            </a:fld>
            <a:endParaRPr lang="en-SG"/>
          </a:p>
        </p:txBody>
      </p:sp>
    </p:spTree>
    <p:extLst>
      <p:ext uri="{BB962C8B-B14F-4D97-AF65-F5344CB8AC3E}">
        <p14:creationId xmlns:p14="http://schemas.microsoft.com/office/powerpoint/2010/main" val="21965224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33CE72E-8844-4984-8285-18D190D7554A}" type="slidenum">
              <a:rPr lang="en-SG" smtClean="0"/>
              <a:t>25</a:t>
            </a:fld>
            <a:endParaRPr lang="en-SG"/>
          </a:p>
        </p:txBody>
      </p:sp>
    </p:spTree>
    <p:extLst>
      <p:ext uri="{BB962C8B-B14F-4D97-AF65-F5344CB8AC3E}">
        <p14:creationId xmlns:p14="http://schemas.microsoft.com/office/powerpoint/2010/main" val="21965224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33CE72E-8844-4984-8285-18D190D7554A}" type="slidenum">
              <a:rPr lang="en-SG" smtClean="0"/>
              <a:t>26</a:t>
            </a:fld>
            <a:endParaRPr lang="en-SG"/>
          </a:p>
        </p:txBody>
      </p:sp>
    </p:spTree>
    <p:extLst>
      <p:ext uri="{BB962C8B-B14F-4D97-AF65-F5344CB8AC3E}">
        <p14:creationId xmlns:p14="http://schemas.microsoft.com/office/powerpoint/2010/main" val="6062387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33CE72E-8844-4984-8285-18D190D7554A}" type="slidenum">
              <a:rPr lang="en-SG" smtClean="0"/>
              <a:t>27</a:t>
            </a:fld>
            <a:endParaRPr lang="en-SG"/>
          </a:p>
        </p:txBody>
      </p:sp>
    </p:spTree>
    <p:extLst>
      <p:ext uri="{BB962C8B-B14F-4D97-AF65-F5344CB8AC3E}">
        <p14:creationId xmlns:p14="http://schemas.microsoft.com/office/powerpoint/2010/main" val="3671412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33CE72E-8844-4984-8285-18D190D7554A}" type="slidenum">
              <a:rPr lang="en-SG" smtClean="0"/>
              <a:t>7</a:t>
            </a:fld>
            <a:endParaRPr lang="en-SG"/>
          </a:p>
        </p:txBody>
      </p:sp>
    </p:spTree>
    <p:extLst>
      <p:ext uri="{BB962C8B-B14F-4D97-AF65-F5344CB8AC3E}">
        <p14:creationId xmlns:p14="http://schemas.microsoft.com/office/powerpoint/2010/main" val="3852401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33CE72E-8844-4984-8285-18D190D7554A}" type="slidenum">
              <a:rPr lang="en-SG" smtClean="0"/>
              <a:t>8</a:t>
            </a:fld>
            <a:endParaRPr lang="en-SG"/>
          </a:p>
        </p:txBody>
      </p:sp>
    </p:spTree>
    <p:extLst>
      <p:ext uri="{BB962C8B-B14F-4D97-AF65-F5344CB8AC3E}">
        <p14:creationId xmlns:p14="http://schemas.microsoft.com/office/powerpoint/2010/main" val="1986504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33CE72E-8844-4984-8285-18D190D7554A}" type="slidenum">
              <a:rPr lang="en-SG" smtClean="0"/>
              <a:t>9</a:t>
            </a:fld>
            <a:endParaRPr lang="en-SG"/>
          </a:p>
        </p:txBody>
      </p:sp>
    </p:spTree>
    <p:extLst>
      <p:ext uri="{BB962C8B-B14F-4D97-AF65-F5344CB8AC3E}">
        <p14:creationId xmlns:p14="http://schemas.microsoft.com/office/powerpoint/2010/main" val="3699317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33CE72E-8844-4984-8285-18D190D7554A}" type="slidenum">
              <a:rPr lang="en-SG" smtClean="0"/>
              <a:t>10</a:t>
            </a:fld>
            <a:endParaRPr lang="en-SG"/>
          </a:p>
        </p:txBody>
      </p:sp>
    </p:spTree>
    <p:extLst>
      <p:ext uri="{BB962C8B-B14F-4D97-AF65-F5344CB8AC3E}">
        <p14:creationId xmlns:p14="http://schemas.microsoft.com/office/powerpoint/2010/main" val="1295292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33CE72E-8844-4984-8285-18D190D7554A}" type="slidenum">
              <a:rPr lang="en-SG" smtClean="0"/>
              <a:t>11</a:t>
            </a:fld>
            <a:endParaRPr lang="en-SG"/>
          </a:p>
        </p:txBody>
      </p:sp>
    </p:spTree>
    <p:extLst>
      <p:ext uri="{BB962C8B-B14F-4D97-AF65-F5344CB8AC3E}">
        <p14:creationId xmlns:p14="http://schemas.microsoft.com/office/powerpoint/2010/main" val="1295292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33CE72E-8844-4984-8285-18D190D7554A}" type="slidenum">
              <a:rPr lang="en-SG" smtClean="0"/>
              <a:t>12</a:t>
            </a:fld>
            <a:endParaRPr lang="en-SG"/>
          </a:p>
        </p:txBody>
      </p:sp>
    </p:spTree>
    <p:extLst>
      <p:ext uri="{BB962C8B-B14F-4D97-AF65-F5344CB8AC3E}">
        <p14:creationId xmlns:p14="http://schemas.microsoft.com/office/powerpoint/2010/main" val="1295292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33CE72E-8844-4984-8285-18D190D7554A}" type="slidenum">
              <a:rPr lang="en-SG" smtClean="0"/>
              <a:t>13</a:t>
            </a:fld>
            <a:endParaRPr lang="en-SG"/>
          </a:p>
        </p:txBody>
      </p:sp>
    </p:spTree>
    <p:extLst>
      <p:ext uri="{BB962C8B-B14F-4D97-AF65-F5344CB8AC3E}">
        <p14:creationId xmlns:p14="http://schemas.microsoft.com/office/powerpoint/2010/main" val="1295292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8CC04B-F14D-4D84-87FF-551C3A1A96F3}" type="datetimeFigureOut">
              <a:rPr lang="en-SG" smtClean="0"/>
              <a:t>9/8/2019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t>‹#›</a:t>
            </a:fld>
            <a:endParaRPr lang="en-S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CC04B-F14D-4D84-87FF-551C3A1A96F3}" type="datetimeFigureOut">
              <a:rPr lang="en-SG" smtClean="0"/>
              <a:t>9/8/2019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t>‹#›</a:t>
            </a:fld>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CC04B-F14D-4D84-87FF-551C3A1A96F3}" type="datetimeFigureOut">
              <a:rPr lang="en-SG" smtClean="0"/>
              <a:t>9/8/2019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t>‹#›</a:t>
            </a:fld>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CC04B-F14D-4D84-87FF-551C3A1A96F3}" type="datetimeFigureOut">
              <a:rPr lang="en-SG" smtClean="0"/>
              <a:t>9/8/2019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t>‹#›</a:t>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8CC04B-F14D-4D84-87FF-551C3A1A96F3}" type="datetimeFigureOut">
              <a:rPr lang="en-SG" smtClean="0"/>
              <a:t>9/8/2019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t>‹#›</a:t>
            </a:fld>
            <a:endParaRPr lang="en-S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8CC04B-F14D-4D84-87FF-551C3A1A96F3}" type="datetimeFigureOut">
              <a:rPr lang="en-SG" smtClean="0"/>
              <a:t>9/8/2019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D1FFCEE-8EA7-4729-8908-DCF176BE10DA}" type="slidenum">
              <a:rPr lang="en-SG" smtClean="0"/>
              <a:t>‹#›</a:t>
            </a:fld>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8CC04B-F14D-4D84-87FF-551C3A1A96F3}" type="datetimeFigureOut">
              <a:rPr lang="en-SG" smtClean="0"/>
              <a:t>9/8/2019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7D1FFCEE-8EA7-4729-8908-DCF176BE10DA}" type="slidenum">
              <a:rPr lang="en-SG" smtClean="0"/>
              <a:t>‹#›</a:t>
            </a:fld>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8CC04B-F14D-4D84-87FF-551C3A1A96F3}" type="datetimeFigureOut">
              <a:rPr lang="en-SG" smtClean="0"/>
              <a:t>9/8/2019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7D1FFCEE-8EA7-4729-8908-DCF176BE10DA}" type="slidenum">
              <a:rPr lang="en-SG" smtClean="0"/>
              <a:t>‹#›</a:t>
            </a:fld>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CC04B-F14D-4D84-87FF-551C3A1A96F3}" type="datetimeFigureOut">
              <a:rPr lang="en-SG" smtClean="0"/>
              <a:t>9/8/2019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7D1FFCEE-8EA7-4729-8908-DCF176BE10DA}" type="slidenum">
              <a:rPr lang="en-SG" smtClean="0"/>
              <a:t>‹#›</a:t>
            </a:fld>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8CC04B-F14D-4D84-87FF-551C3A1A96F3}" type="datetimeFigureOut">
              <a:rPr lang="en-SG" smtClean="0"/>
              <a:t>9/8/2019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D1FFCEE-8EA7-4729-8908-DCF176BE10DA}" type="slidenum">
              <a:rPr lang="en-SG" smtClean="0"/>
              <a:t>‹#›</a:t>
            </a:fld>
            <a:endParaRPr lang="en-S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8CC04B-F14D-4D84-87FF-551C3A1A96F3}" type="datetimeFigureOut">
              <a:rPr lang="en-SG" smtClean="0"/>
              <a:t>9/8/2019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D1FFCEE-8EA7-4729-8908-DCF176BE10DA}" type="slidenum">
              <a:rPr lang="en-SG" smtClean="0"/>
              <a:t>‹#›</a:t>
            </a:fld>
            <a:endParaRPr lang="en-S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48CC04B-F14D-4D84-87FF-551C3A1A96F3}" type="datetimeFigureOut">
              <a:rPr lang="en-SG" smtClean="0"/>
              <a:t>9/8/2019</a:t>
            </a:fld>
            <a:endParaRPr lang="en-SG"/>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7D1FFCEE-8EA7-4729-8908-DCF176BE10DA}" type="slidenum">
              <a:rPr lang="en-SG" smtClean="0"/>
              <a:t>‹#›</a:t>
            </a:fld>
            <a:endParaRPr lang="en-SG"/>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xml"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8" Type="http://schemas.openxmlformats.org/officeDocument/2006/relationships/image" Target="../media/image6.wmf" /><Relationship Id="rId3" Type="http://schemas.openxmlformats.org/officeDocument/2006/relationships/notesSlide" Target="../notesSlides/notesSlide6.xml" /><Relationship Id="rId7" Type="http://schemas.openxmlformats.org/officeDocument/2006/relationships/oleObject" Target="../embeddings/oleObject2.bin" /><Relationship Id="rId2" Type="http://schemas.openxmlformats.org/officeDocument/2006/relationships/slideLayout" Target="../slideLayouts/slideLayout1.xml" /><Relationship Id="rId1" Type="http://schemas.openxmlformats.org/officeDocument/2006/relationships/vmlDrawing" Target="../drawings/vmlDrawing1.vml" /><Relationship Id="rId6" Type="http://schemas.openxmlformats.org/officeDocument/2006/relationships/image" Target="../media/image5.wmf" /><Relationship Id="rId5" Type="http://schemas.openxmlformats.org/officeDocument/2006/relationships/oleObject" Target="../embeddings/oleObject1.bin" /><Relationship Id="rId4" Type="http://schemas.openxmlformats.org/officeDocument/2006/relationships/image" Target="../media/image4.png" /></Relationships>
</file>

<file path=ppt/slides/_rels/slide1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7.xml" /><Relationship Id="rId1" Type="http://schemas.openxmlformats.org/officeDocument/2006/relationships/slideLayout" Target="../slideLayouts/slideLayout1.xml" /><Relationship Id="rId5" Type="http://schemas.openxmlformats.org/officeDocument/2006/relationships/image" Target="../media/image8.jpeg" /><Relationship Id="rId4" Type="http://schemas.openxmlformats.org/officeDocument/2006/relationships/image" Target="../media/image7.jpeg" /></Relationships>
</file>

<file path=ppt/slides/_rels/slide1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2.xml" /><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3.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4.xml" /><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5.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6.xml" /><Relationship Id="rId1" Type="http://schemas.openxmlformats.org/officeDocument/2006/relationships/slideLayout" Target="../slideLayouts/slideLayout1.xml" /></Relationships>
</file>

<file path=ppt/slides/_rels/slide2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7.xml" /><Relationship Id="rId1" Type="http://schemas.openxmlformats.org/officeDocument/2006/relationships/slideLayout" Target="../slideLayouts/slideLayout1.xml" /></Relationships>
</file>

<file path=ppt/slides/_rels/slide2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8.xml" /><Relationship Id="rId1" Type="http://schemas.openxmlformats.org/officeDocument/2006/relationships/slideLayout" Target="../slideLayouts/slideLayout1.xml" /><Relationship Id="rId4" Type="http://schemas.openxmlformats.org/officeDocument/2006/relationships/image" Target="../media/image9.png" /></Relationships>
</file>

<file path=ppt/slides/_rels/slide2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9.xml" /><Relationship Id="rId1" Type="http://schemas.openxmlformats.org/officeDocument/2006/relationships/slideLayout" Target="../slideLayouts/slideLayout1.xml" /><Relationship Id="rId4" Type="http://schemas.openxmlformats.org/officeDocument/2006/relationships/image" Target="../media/image10.png" /></Relationships>
</file>

<file path=ppt/slides/_rels/slide2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0.xml" /><Relationship Id="rId1" Type="http://schemas.openxmlformats.org/officeDocument/2006/relationships/slideLayout" Target="../slideLayouts/slideLayout1.xml" /><Relationship Id="rId4" Type="http://schemas.openxmlformats.org/officeDocument/2006/relationships/image" Target="../media/image11.png" /></Relationships>
</file>

<file path=ppt/slides/_rels/slide2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1.xml" /><Relationship Id="rId1" Type="http://schemas.openxmlformats.org/officeDocument/2006/relationships/slideLayout" Target="../slideLayouts/slideLayout1.xml" /><Relationship Id="rId4" Type="http://schemas.openxmlformats.org/officeDocument/2006/relationships/image" Target="../media/image12.png" /></Relationships>
</file>

<file path=ppt/slides/_rels/slide2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2.xml" /><Relationship Id="rId1" Type="http://schemas.openxmlformats.org/officeDocument/2006/relationships/slideLayout" Target="../slideLayouts/slideLayout1.xml" /></Relationships>
</file>

<file path=ppt/slides/_rels/slide2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3.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4.xml" /><Relationship Id="rId1" Type="http://schemas.openxmlformats.org/officeDocument/2006/relationships/slideLayout" Target="../slideLayouts/slideLayout1.xml" /><Relationship Id="rId4" Type="http://schemas.openxmlformats.org/officeDocument/2006/relationships/hyperlink" Target="https://www.forbes.com/companies/ibm/" TargetMode="External" /></Relationships>
</file>

<file path=ppt/slides/_rels/slide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6858000" cy="9769522"/>
          </a:xfrm>
          <a:prstGeom prst="rect">
            <a:avLst/>
          </a:prstGeom>
        </p:spPr>
      </p:pic>
      <p:pic>
        <p:nvPicPr>
          <p:cNvPr id="5" name="Picture 4"/>
          <p:cNvPicPr>
            <a:picLocks noChangeAspect="1"/>
          </p:cNvPicPr>
          <p:nvPr/>
        </p:nvPicPr>
        <p:blipFill>
          <a:blip r:embed="rId3"/>
          <a:stretch>
            <a:fillRect/>
          </a:stretch>
        </p:blipFill>
        <p:spPr>
          <a:xfrm>
            <a:off x="2613018" y="6431459"/>
            <a:ext cx="1410776" cy="136976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0877" y="996062"/>
            <a:ext cx="2635059" cy="1369766"/>
          </a:xfrm>
          <a:prstGeom prst="rect">
            <a:avLst/>
          </a:prstGeom>
        </p:spPr>
      </p:pic>
      <p:sp>
        <p:nvSpPr>
          <p:cNvPr id="8" name="TextBox 7"/>
          <p:cNvSpPr txBox="1"/>
          <p:nvPr/>
        </p:nvSpPr>
        <p:spPr>
          <a:xfrm>
            <a:off x="774511" y="2818478"/>
            <a:ext cx="5568289" cy="646331"/>
          </a:xfrm>
          <a:prstGeom prst="rect">
            <a:avLst/>
          </a:prstGeom>
          <a:noFill/>
        </p:spPr>
        <p:txBody>
          <a:bodyPr wrap="square" rtlCol="0">
            <a:spAutoFit/>
          </a:bodyPr>
          <a:lstStyle/>
          <a:p>
            <a:r>
              <a:rPr lang="en-S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CENTER FOR INTER-DISCIPLINARY RESEARCH</a:t>
            </a:r>
          </a:p>
          <a:p>
            <a:r>
              <a:rPr lang="en-S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2018-19</a:t>
            </a:r>
          </a:p>
        </p:txBody>
      </p:sp>
      <p:sp>
        <p:nvSpPr>
          <p:cNvPr id="10" name="TextBox 9"/>
          <p:cNvSpPr txBox="1"/>
          <p:nvPr/>
        </p:nvSpPr>
        <p:spPr>
          <a:xfrm>
            <a:off x="774511" y="7983541"/>
            <a:ext cx="6858000" cy="923330"/>
          </a:xfrm>
          <a:prstGeom prst="rect">
            <a:avLst/>
          </a:prstGeom>
          <a:noFill/>
        </p:spPr>
        <p:txBody>
          <a:bodyPr wrap="square" rtlCol="0">
            <a:spAutoFit/>
          </a:bodyPr>
          <a:lstStyle/>
          <a:p>
            <a:r>
              <a:rPr lang="en-S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GOKARAJU RANGARAJU</a:t>
            </a:r>
          </a:p>
          <a:p>
            <a:r>
              <a:rPr lang="en-S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INSTITUTE OF ENGINEERING AND TECHNOLOGY</a:t>
            </a:r>
          </a:p>
          <a:p>
            <a:r>
              <a:rPr lang="en-S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AUTONOMOUS</a:t>
            </a:r>
          </a:p>
        </p:txBody>
      </p:sp>
      <p:cxnSp>
        <p:nvCxnSpPr>
          <p:cNvPr id="13" name="Straight Connector 12"/>
          <p:cNvCxnSpPr/>
          <p:nvPr/>
        </p:nvCxnSpPr>
        <p:spPr>
          <a:xfrm>
            <a:off x="774511" y="4829033"/>
            <a:ext cx="5308977" cy="0"/>
          </a:xfrm>
          <a:prstGeom prst="line">
            <a:avLst/>
          </a:prstGeom>
          <a:ln>
            <a:solidFill>
              <a:schemeClr val="tx1">
                <a:lumMod val="95000"/>
                <a:lumOff val="5000"/>
              </a:schemeClr>
            </a:solidFill>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2238233" y="5136276"/>
            <a:ext cx="2397703" cy="1200329"/>
          </a:xfrm>
          <a:prstGeom prst="rect">
            <a:avLst/>
          </a:prstGeom>
          <a:noFill/>
        </p:spPr>
        <p:txBody>
          <a:bodyPr wrap="square" rtlCol="0">
            <a:spAutoFit/>
          </a:bodyPr>
          <a:lstStyle/>
          <a:p>
            <a:r>
              <a:rPr lang="en-SG" dirty="0"/>
              <a:t>    </a:t>
            </a:r>
            <a:r>
              <a:rPr lang="en-SG" dirty="0">
                <a:latin typeface="Times New Roman" panose="02020603050405020304" pitchFamily="18" charset="0"/>
                <a:cs typeface="Times New Roman" panose="02020603050405020304" pitchFamily="18" charset="0"/>
              </a:rPr>
              <a:t>SUPERVISED BY</a:t>
            </a:r>
          </a:p>
          <a:p>
            <a:r>
              <a:rPr lang="en-SG" dirty="0">
                <a:latin typeface="Times New Roman" panose="02020603050405020304" pitchFamily="18" charset="0"/>
                <a:cs typeface="Times New Roman" panose="02020603050405020304" pitchFamily="18" charset="0"/>
              </a:rPr>
              <a:t>  </a:t>
            </a:r>
            <a:r>
              <a:rPr lang="en-IN">
                <a:latin typeface="Times New Roman" panose="02020603050405020304" pitchFamily="18" charset="0"/>
                <a:cs typeface="Times New Roman" panose="02020603050405020304" pitchFamily="18" charset="0"/>
              </a:rPr>
              <a:t>  J.B.V</a:t>
            </a:r>
            <a:r>
              <a:rPr lang="en-SG"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Prasad </a:t>
            </a:r>
            <a:r>
              <a:rPr lang="en-IN" dirty="0" err="1">
                <a:latin typeface="Times New Roman" panose="02020603050405020304" pitchFamily="18" charset="0"/>
                <a:cs typeface="Times New Roman" panose="02020603050405020304" pitchFamily="18" charset="0"/>
              </a:rPr>
              <a:t>Raju</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B.S.V.S </a:t>
            </a:r>
            <a:r>
              <a:rPr lang="en-IN" dirty="0" err="1">
                <a:latin typeface="Times New Roman" panose="02020603050405020304" pitchFamily="18" charset="0"/>
                <a:cs typeface="Times New Roman" panose="02020603050405020304" pitchFamily="18" charset="0"/>
              </a:rPr>
              <a:t>Anoop</a:t>
            </a:r>
            <a:endParaRPr lang="en-IN" dirty="0">
              <a:latin typeface="Times New Roman" panose="02020603050405020304" pitchFamily="18" charset="0"/>
              <a:cs typeface="Times New Roman" panose="02020603050405020304" pitchFamily="18" charset="0"/>
            </a:endParaRPr>
          </a:p>
          <a:p>
            <a:endParaRPr lang="en-SG" dirty="0">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A36BFC4C-23E3-4A07-A71A-900AE16D41C6}"/>
              </a:ext>
            </a:extLst>
          </p:cNvPr>
          <p:cNvCxnSpPr/>
          <p:nvPr/>
        </p:nvCxnSpPr>
        <p:spPr>
          <a:xfrm>
            <a:off x="1528549" y="6059606"/>
            <a:ext cx="3521123" cy="0"/>
          </a:xfrm>
          <a:prstGeom prst="line">
            <a:avLst/>
          </a:prstGeom>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860CA4E8-E63A-45F1-A194-3E761860217B}"/>
              </a:ext>
            </a:extLst>
          </p:cNvPr>
          <p:cNvSpPr txBox="1"/>
          <p:nvPr/>
        </p:nvSpPr>
        <p:spPr>
          <a:xfrm>
            <a:off x="1925081" y="4058929"/>
            <a:ext cx="2635059" cy="461665"/>
          </a:xfrm>
          <a:prstGeom prst="rect">
            <a:avLst/>
          </a:prstGeom>
          <a:noFill/>
        </p:spPr>
        <p:txBody>
          <a:bodyPr wrap="square" rtlCol="0">
            <a:spAutoFit/>
          </a:bodyPr>
          <a:lstStyle/>
          <a:p>
            <a:r>
              <a:rPr lang="en-SG" dirty="0"/>
              <a:t>             </a:t>
            </a:r>
            <a:r>
              <a:rPr lang="en-SG" sz="2400" b="1" dirty="0"/>
              <a:t>SALESMAX</a:t>
            </a:r>
            <a:endParaRPr lang="en-SG"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4"/>
          <a:stretch>
            <a:fillRect/>
          </a:stretch>
        </p:blipFill>
        <p:spPr>
          <a:xfrm>
            <a:off x="0" y="-188745"/>
            <a:ext cx="6858000" cy="9906000"/>
          </a:xfrm>
          <a:prstGeom prst="rect">
            <a:avLst/>
          </a:prstGeom>
        </p:spPr>
      </p:pic>
      <p:sp>
        <p:nvSpPr>
          <p:cNvPr id="7" name="TextBox 6"/>
          <p:cNvSpPr txBox="1"/>
          <p:nvPr/>
        </p:nvSpPr>
        <p:spPr>
          <a:xfrm>
            <a:off x="700391" y="1031132"/>
            <a:ext cx="5466945" cy="7017306"/>
          </a:xfrm>
          <a:prstGeom prst="rect">
            <a:avLst/>
          </a:prstGeom>
          <a:noFill/>
        </p:spPr>
        <p:txBody>
          <a:bodyPr wrap="square" rtlCol="0">
            <a:spAutoFit/>
          </a:bodyPr>
          <a:lstStyle/>
          <a:p>
            <a:r>
              <a:rPr lang="en-IN" dirty="0"/>
              <a:t>In the sales data, we will observe several types of patterns and effects. They are: trend, seasonality, autocorrelation, patterns caused by the impact of such external factors as promo, pricing, competitors’ behaviour. To overcome all these we are using four algorithms:</a:t>
            </a:r>
          </a:p>
          <a:p>
            <a:pPr marL="285750" indent="-285750">
              <a:buFont typeface="Arial" panose="020B0604020202020204" pitchFamily="34" charset="0"/>
              <a:buChar char="•"/>
            </a:pPr>
            <a:r>
              <a:rPr lang="en-US" dirty="0"/>
              <a:t>Linear Regression</a:t>
            </a:r>
          </a:p>
          <a:p>
            <a:pPr marL="285750" indent="-285750">
              <a:buFont typeface="Arial" panose="020B0604020202020204" pitchFamily="34" charset="0"/>
              <a:buChar char="•"/>
            </a:pPr>
            <a:r>
              <a:rPr lang="en-US" dirty="0"/>
              <a:t>Ridge Regression</a:t>
            </a:r>
          </a:p>
          <a:p>
            <a:pPr marL="285750" indent="-285750">
              <a:buFont typeface="Arial" panose="020B0604020202020204" pitchFamily="34" charset="0"/>
              <a:buChar char="•"/>
            </a:pPr>
            <a:r>
              <a:rPr lang="en-US" dirty="0"/>
              <a:t>Design tree</a:t>
            </a:r>
          </a:p>
          <a:p>
            <a:pPr marL="285750" indent="-285750">
              <a:buFont typeface="Arial" panose="020B0604020202020204" pitchFamily="34" charset="0"/>
              <a:buChar char="•"/>
            </a:pPr>
            <a:r>
              <a:rPr lang="en-US" dirty="0"/>
              <a:t>Random Forest</a:t>
            </a:r>
          </a:p>
          <a:p>
            <a:endParaRPr lang="en-IN" dirty="0"/>
          </a:p>
          <a:p>
            <a:r>
              <a:rPr lang="en-IN" dirty="0"/>
              <a:t>The calculations are conducted in the Python environment using the main packages pandas, </a:t>
            </a:r>
            <a:r>
              <a:rPr lang="en-IN" dirty="0" err="1"/>
              <a:t>sklearn</a:t>
            </a:r>
            <a:r>
              <a:rPr lang="en-IN" dirty="0"/>
              <a:t>, </a:t>
            </a:r>
            <a:r>
              <a:rPr lang="en-IN" dirty="0" err="1"/>
              <a:t>numpy</a:t>
            </a:r>
            <a:r>
              <a:rPr lang="en-IN" dirty="0"/>
              <a:t>, </a:t>
            </a:r>
            <a:r>
              <a:rPr lang="en-IN" dirty="0" err="1"/>
              <a:t>keras</a:t>
            </a:r>
            <a:r>
              <a:rPr lang="en-IN" dirty="0"/>
              <a:t>, </a:t>
            </a:r>
            <a:r>
              <a:rPr lang="en-IN" dirty="0" err="1"/>
              <a:t>matplotlib</a:t>
            </a:r>
            <a:r>
              <a:rPr lang="en-IN" dirty="0"/>
              <a:t>, </a:t>
            </a:r>
            <a:r>
              <a:rPr lang="en-IN" dirty="0" err="1"/>
              <a:t>seaborn</a:t>
            </a:r>
            <a:r>
              <a:rPr lang="en-IN" dirty="0"/>
              <a:t>. To conduct the analysis, </a:t>
            </a:r>
            <a:r>
              <a:rPr lang="en-IN" dirty="0" err="1"/>
              <a:t>Jupyter</a:t>
            </a:r>
            <a:r>
              <a:rPr lang="en-IN" dirty="0"/>
              <a:t> Notebook is used. Two files are used train the model i.e., TRAIN file and TEST file. They have 12 columns from which independent variables like output_outlet, output_location, etc. are considered for prediction. </a:t>
            </a:r>
          </a:p>
          <a:p>
            <a:endParaRPr lang="en-IN" dirty="0"/>
          </a:p>
          <a:p>
            <a:endParaRPr lang="en-IN" dirty="0"/>
          </a:p>
          <a:p>
            <a:r>
              <a:rPr lang="en-IN" b="1">
                <a:latin typeface="Times New Roman" panose="02020603050405020304" pitchFamily="18" charset="0"/>
                <a:cs typeface="Times New Roman" panose="02020603050405020304" pitchFamily="18" charset="0"/>
              </a:rPr>
              <a:t> CODE</a:t>
            </a:r>
            <a:r>
              <a:rPr lang="en-IN" b="1" dirty="0">
                <a:latin typeface="Times New Roman" panose="02020603050405020304" pitchFamily="18" charset="0"/>
                <a:cs typeface="Times New Roman" panose="02020603050405020304" pitchFamily="18" charset="0"/>
              </a:rPr>
              <a:t>:</a:t>
            </a:r>
            <a:r>
              <a:rPr lang="en-IN" dirty="0"/>
              <a:t> </a:t>
            </a:r>
          </a:p>
          <a:p>
            <a:endParaRPr lang="en-IN" dirty="0"/>
          </a:p>
          <a:p>
            <a:endParaRPr lang="en-IN" dirty="0"/>
          </a:p>
          <a:p>
            <a:endParaRPr lang="en-IN" b="1" dirty="0">
              <a:latin typeface="Times New Roman" panose="02020603050405020304" pitchFamily="18" charset="0"/>
              <a:cs typeface="Times New Roman" panose="02020603050405020304"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095490858"/>
              </p:ext>
            </p:extLst>
          </p:nvPr>
        </p:nvGraphicFramePr>
        <p:xfrm>
          <a:off x="3159125" y="4940300"/>
          <a:ext cx="536575" cy="25400"/>
        </p:xfrm>
        <a:graphic>
          <a:graphicData uri="http://schemas.openxmlformats.org/presentationml/2006/ole">
            <mc:AlternateContent xmlns:mc="http://schemas.openxmlformats.org/markup-compatibility/2006">
              <mc:Choice xmlns:v="urn:schemas-microsoft-com:vml" Requires="v">
                <p:oleObj spid="_x0000_s1025" name="Wordpad Document" r:id="rId5" imgW="3657600" imgH="172080" progId="WordPad.Document.1">
                  <p:embed/>
                </p:oleObj>
              </mc:Choice>
              <mc:Fallback>
                <p:oleObj name="Wordpad Document" r:id="rId5" imgW="3657600" imgH="172080" progId="WordPad.Document.1">
                  <p:embed/>
                  <p:pic>
                    <p:nvPicPr>
                      <p:cNvPr id="6" name="Object 5"/>
                      <p:cNvPicPr/>
                      <p:nvPr/>
                    </p:nvPicPr>
                    <p:blipFill>
                      <a:blip r:embed="rId6"/>
                      <a:stretch>
                        <a:fillRect/>
                      </a:stretch>
                    </p:blipFill>
                    <p:spPr>
                      <a:xfrm>
                        <a:off x="3159125" y="4940300"/>
                        <a:ext cx="536575" cy="254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551287918"/>
              </p:ext>
            </p:extLst>
          </p:nvPr>
        </p:nvGraphicFramePr>
        <p:xfrm>
          <a:off x="857249" y="7230915"/>
          <a:ext cx="1457934" cy="1407582"/>
        </p:xfrm>
        <a:graphic>
          <a:graphicData uri="http://schemas.openxmlformats.org/presentationml/2006/ole">
            <mc:AlternateContent xmlns:mc="http://schemas.openxmlformats.org/markup-compatibility/2006">
              <mc:Choice xmlns:v="urn:schemas-microsoft-com:vml" Requires="v">
                <p:oleObj spid="_x0000_s1026" name="Packager Shell Object" showAsIcon="1" r:id="rId7" imgW="463680" imgH="481320" progId="Package">
                  <p:embed/>
                </p:oleObj>
              </mc:Choice>
              <mc:Fallback>
                <p:oleObj name="Packager Shell Object" showAsIcon="1" r:id="rId7" imgW="463680" imgH="481320" progId="Package">
                  <p:embed/>
                  <p:pic>
                    <p:nvPicPr>
                      <p:cNvPr id="10" name="Object 9"/>
                      <p:cNvPicPr/>
                      <p:nvPr/>
                    </p:nvPicPr>
                    <p:blipFill>
                      <a:blip r:embed="rId8"/>
                      <a:stretch>
                        <a:fillRect/>
                      </a:stretch>
                    </p:blipFill>
                    <p:spPr>
                      <a:xfrm>
                        <a:off x="857249" y="7230915"/>
                        <a:ext cx="1457934" cy="1407582"/>
                      </a:xfrm>
                      <a:prstGeom prst="rect">
                        <a:avLst/>
                      </a:prstGeom>
                    </p:spPr>
                  </p:pic>
                </p:oleObj>
              </mc:Fallback>
            </mc:AlternateContent>
          </a:graphicData>
        </a:graphic>
      </p:graphicFrame>
    </p:spTree>
    <p:extLst>
      <p:ext uri="{BB962C8B-B14F-4D97-AF65-F5344CB8AC3E}">
        <p14:creationId xmlns:p14="http://schemas.microsoft.com/office/powerpoint/2010/main" val="3349916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3"/>
          <a:stretch>
            <a:fillRect/>
          </a:stretch>
        </p:blipFill>
        <p:spPr>
          <a:xfrm>
            <a:off x="0" y="-214008"/>
            <a:ext cx="6858000" cy="9906000"/>
          </a:xfrm>
          <a:prstGeom prst="rect">
            <a:avLst/>
          </a:prstGeom>
        </p:spPr>
      </p:pic>
      <p:sp>
        <p:nvSpPr>
          <p:cNvPr id="7" name="TextBox 6"/>
          <p:cNvSpPr txBox="1"/>
          <p:nvPr/>
        </p:nvSpPr>
        <p:spPr>
          <a:xfrm>
            <a:off x="700391" y="1031132"/>
            <a:ext cx="5466945" cy="369332"/>
          </a:xfrm>
          <a:prstGeom prst="rect">
            <a:avLst/>
          </a:prstGeom>
          <a:noFill/>
        </p:spPr>
        <p:txBody>
          <a:bodyPr wrap="square" rtlCol="0">
            <a:spAutoFit/>
          </a:bodyPr>
          <a:lstStyle/>
          <a:p>
            <a:endParaRPr lang="en-IN" dirty="0"/>
          </a:p>
        </p:txBody>
      </p:sp>
      <p:sp>
        <p:nvSpPr>
          <p:cNvPr id="6" name="TextBox 5"/>
          <p:cNvSpPr txBox="1"/>
          <p:nvPr/>
        </p:nvSpPr>
        <p:spPr>
          <a:xfrm>
            <a:off x="700391" y="781878"/>
            <a:ext cx="5466945"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FINDINGS/OUTCOME</a:t>
            </a:r>
          </a:p>
        </p:txBody>
      </p:sp>
      <p:sp>
        <p:nvSpPr>
          <p:cNvPr id="8" name="TextBox 7"/>
          <p:cNvSpPr txBox="1"/>
          <p:nvPr/>
        </p:nvSpPr>
        <p:spPr>
          <a:xfrm>
            <a:off x="596348" y="1537252"/>
            <a:ext cx="5570988"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By running the code we have achieved frequencies of  various independent </a:t>
            </a:r>
            <a:r>
              <a:rPr lang="en-IN">
                <a:latin typeface="Times New Roman" panose="02020603050405020304" pitchFamily="18" charset="0"/>
                <a:cs typeface="Times New Roman" panose="02020603050405020304" pitchFamily="18" charset="0"/>
              </a:rPr>
              <a:t>variables , RSME, MSE</a:t>
            </a:r>
            <a:endParaRPr lang="en-IN"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1264" y="2366679"/>
            <a:ext cx="5194570" cy="2452991"/>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6348" y="5053653"/>
            <a:ext cx="5404402" cy="2552079"/>
          </a:xfrm>
          <a:prstGeom prst="rect">
            <a:avLst/>
          </a:prstGeom>
        </p:spPr>
      </p:pic>
      <p:sp>
        <p:nvSpPr>
          <p:cNvPr id="12" name="TextBox 11"/>
          <p:cNvSpPr txBox="1"/>
          <p:nvPr/>
        </p:nvSpPr>
        <p:spPr>
          <a:xfrm flipH="1" flipV="1">
            <a:off x="-2188818" y="2217587"/>
            <a:ext cx="3550690" cy="332870"/>
          </a:xfrm>
          <a:prstGeom prst="rect">
            <a:avLst/>
          </a:prstGeom>
          <a:noFill/>
        </p:spPr>
        <p:txBody>
          <a:bodyPr wrap="square" rtlCol="0">
            <a:spAutoFit/>
          </a:bodyPr>
          <a:lstStyle/>
          <a:p>
            <a:endParaRPr lang="en-IN"/>
          </a:p>
        </p:txBody>
      </p:sp>
      <p:sp>
        <p:nvSpPr>
          <p:cNvPr id="13" name="TextBox 12"/>
          <p:cNvSpPr txBox="1"/>
          <p:nvPr/>
        </p:nvSpPr>
        <p:spPr>
          <a:xfrm>
            <a:off x="596348" y="7937770"/>
            <a:ext cx="5570988" cy="369332"/>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8376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3"/>
          <a:stretch>
            <a:fillRect/>
          </a:stretch>
        </p:blipFill>
        <p:spPr>
          <a:xfrm>
            <a:off x="0" y="-214008"/>
            <a:ext cx="6858000" cy="9906000"/>
          </a:xfrm>
          <a:prstGeom prst="rect">
            <a:avLst/>
          </a:prstGeom>
        </p:spPr>
      </p:pic>
      <p:sp>
        <p:nvSpPr>
          <p:cNvPr id="7" name="TextBox 6"/>
          <p:cNvSpPr txBox="1"/>
          <p:nvPr/>
        </p:nvSpPr>
        <p:spPr>
          <a:xfrm>
            <a:off x="700391" y="1031132"/>
            <a:ext cx="5466945" cy="369332"/>
          </a:xfrm>
          <a:prstGeom prst="rect">
            <a:avLst/>
          </a:prstGeom>
          <a:noFill/>
        </p:spPr>
        <p:txBody>
          <a:bodyPr wrap="square" rtlCol="0">
            <a:spAutoFit/>
          </a:bodyPr>
          <a:lstStyle/>
          <a:p>
            <a:endParaRPr lang="en-IN" dirty="0"/>
          </a:p>
        </p:txBody>
      </p:sp>
      <p:sp>
        <p:nvSpPr>
          <p:cNvPr id="12" name="TextBox 11"/>
          <p:cNvSpPr txBox="1"/>
          <p:nvPr/>
        </p:nvSpPr>
        <p:spPr>
          <a:xfrm flipH="1" flipV="1">
            <a:off x="-2188818" y="2217587"/>
            <a:ext cx="3550690" cy="332870"/>
          </a:xfrm>
          <a:prstGeom prst="rect">
            <a:avLst/>
          </a:prstGeom>
          <a:noFill/>
        </p:spPr>
        <p:txBody>
          <a:bodyPr wrap="square" rtlCol="0">
            <a:spAutoFit/>
          </a:bodyPr>
          <a:lstStyle/>
          <a:p>
            <a:endParaRPr lang="en-IN"/>
          </a:p>
        </p:txBody>
      </p:sp>
      <p:sp>
        <p:nvSpPr>
          <p:cNvPr id="13" name="TextBox 12"/>
          <p:cNvSpPr txBox="1"/>
          <p:nvPr/>
        </p:nvSpPr>
        <p:spPr>
          <a:xfrm>
            <a:off x="596348" y="7937770"/>
            <a:ext cx="5570988" cy="369332"/>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96348" y="481263"/>
            <a:ext cx="5570988" cy="9048631"/>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CODE:</a:t>
            </a:r>
          </a:p>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#Importing the libraries required</a:t>
            </a:r>
          </a:p>
          <a:p>
            <a:r>
              <a:rPr lang="en-IN" dirty="0">
                <a:latin typeface="Times New Roman" panose="02020603050405020304" pitchFamily="18" charset="0"/>
                <a:cs typeface="Times New Roman" panose="02020603050405020304" pitchFamily="18" charset="0"/>
              </a:rPr>
              <a:t>import pandas as </a:t>
            </a:r>
            <a:r>
              <a:rPr lang="en-IN" dirty="0" err="1">
                <a:latin typeface="Times New Roman" panose="02020603050405020304" pitchFamily="18" charset="0"/>
                <a:cs typeface="Times New Roman" panose="02020603050405020304" pitchFamily="18" charset="0"/>
              </a:rPr>
              <a:t>pd</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#import </a:t>
            </a:r>
            <a:r>
              <a:rPr lang="en-IN" dirty="0" err="1">
                <a:latin typeface="Times New Roman" panose="02020603050405020304" pitchFamily="18" charset="0"/>
                <a:cs typeface="Times New Roman" panose="02020603050405020304" pitchFamily="18" charset="0"/>
              </a:rPr>
              <a:t>numpy</a:t>
            </a:r>
            <a:r>
              <a:rPr lang="en-IN" dirty="0">
                <a:latin typeface="Times New Roman" panose="02020603050405020304" pitchFamily="18" charset="0"/>
                <a:cs typeface="Times New Roman" panose="02020603050405020304" pitchFamily="18" charset="0"/>
              </a:rPr>
              <a:t> as np</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train=</a:t>
            </a:r>
            <a:r>
              <a:rPr lang="en-IN" dirty="0" err="1">
                <a:latin typeface="Times New Roman" panose="02020603050405020304" pitchFamily="18" charset="0"/>
                <a:cs typeface="Times New Roman" panose="02020603050405020304" pitchFamily="18" charset="0"/>
              </a:rPr>
              <a:t>pd.read_csv</a:t>
            </a:r>
            <a:r>
              <a:rPr lang="en-IN" dirty="0">
                <a:latin typeface="Times New Roman" panose="02020603050405020304" pitchFamily="18" charset="0"/>
                <a:cs typeface="Times New Roman" panose="02020603050405020304" pitchFamily="18" charset="0"/>
              </a:rPr>
              <a:t>("train.csv",</a:t>
            </a:r>
            <a:r>
              <a:rPr lang="en-IN" dirty="0" err="1">
                <a:latin typeface="Times New Roman" panose="02020603050405020304" pitchFamily="18" charset="0"/>
                <a:cs typeface="Times New Roman" panose="02020603050405020304" pitchFamily="18" charset="0"/>
              </a:rPr>
              <a:t>na_values</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Item_Visibility</a:t>
            </a:r>
            <a:r>
              <a:rPr lang="en-IN" dirty="0">
                <a:latin typeface="Times New Roman" panose="02020603050405020304" pitchFamily="18" charset="0"/>
                <a:cs typeface="Times New Roman" panose="02020603050405020304" pitchFamily="18" charset="0"/>
              </a:rPr>
              <a:t>":[0]})</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test=</a:t>
            </a:r>
            <a:r>
              <a:rPr lang="en-IN" dirty="0" err="1">
                <a:latin typeface="Times New Roman" panose="02020603050405020304" pitchFamily="18" charset="0"/>
                <a:cs typeface="Times New Roman" panose="02020603050405020304" pitchFamily="18" charset="0"/>
              </a:rPr>
              <a:t>pd.read_csv</a:t>
            </a:r>
            <a:r>
              <a:rPr lang="en-IN" dirty="0">
                <a:latin typeface="Times New Roman" panose="02020603050405020304" pitchFamily="18" charset="0"/>
                <a:cs typeface="Times New Roman" panose="02020603050405020304" pitchFamily="18" charset="0"/>
              </a:rPr>
              <a:t>("test.csv",</a:t>
            </a:r>
            <a:r>
              <a:rPr lang="en-IN" dirty="0" err="1">
                <a:latin typeface="Times New Roman" panose="02020603050405020304" pitchFamily="18" charset="0"/>
                <a:cs typeface="Times New Roman" panose="02020603050405020304" pitchFamily="18" charset="0"/>
              </a:rPr>
              <a:t>na_values</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Item_Visibility</a:t>
            </a:r>
            <a:r>
              <a:rPr lang="en-IN" dirty="0">
                <a:latin typeface="Times New Roman" panose="02020603050405020304" pitchFamily="18" charset="0"/>
                <a:cs typeface="Times New Roman" panose="02020603050405020304" pitchFamily="18" charset="0"/>
              </a:rPr>
              <a:t>":[0]})</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train['source']='train'</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test['source']='test'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data=</a:t>
            </a:r>
            <a:r>
              <a:rPr lang="en-IN" dirty="0" err="1">
                <a:latin typeface="Times New Roman" panose="02020603050405020304" pitchFamily="18" charset="0"/>
                <a:cs typeface="Times New Roman" panose="02020603050405020304" pitchFamily="18" charset="0"/>
              </a:rPr>
              <a:t>pd.concat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train,test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ignore_index</a:t>
            </a:r>
            <a:r>
              <a:rPr lang="en-IN" dirty="0">
                <a:latin typeface="Times New Roman" panose="02020603050405020304" pitchFamily="18" charset="0"/>
                <a:cs typeface="Times New Roman" panose="02020603050405020304" pitchFamily="18" charset="0"/>
              </a:rPr>
              <a:t>=True)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one thing we have to focus is </a:t>
            </a:r>
            <a:r>
              <a:rPr lang="en-IN" dirty="0" err="1">
                <a:latin typeface="Times New Roman" panose="02020603050405020304" pitchFamily="18" charset="0"/>
                <a:cs typeface="Times New Roman" panose="02020603050405020304" pitchFamily="18" charset="0"/>
              </a:rPr>
              <a:t>item_outlet_Sales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discpt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data.describe</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#Lets find out how many  </a:t>
            </a:r>
            <a:r>
              <a:rPr lang="en-IN" dirty="0" err="1">
                <a:latin typeface="Times New Roman" panose="02020603050405020304" pitchFamily="18" charset="0"/>
                <a:cs typeface="Times New Roman" panose="02020603050405020304" pitchFamily="18" charset="0"/>
              </a:rPr>
              <a:t>zero'es</a:t>
            </a:r>
            <a:r>
              <a:rPr lang="en-IN" dirty="0">
                <a:latin typeface="Times New Roman" panose="02020603050405020304" pitchFamily="18" charset="0"/>
                <a:cs typeface="Times New Roman" panose="02020603050405020304" pitchFamily="18" charset="0"/>
              </a:rPr>
              <a:t> values are</a:t>
            </a:r>
          </a:p>
          <a:p>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nan_descript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data.apply</a:t>
            </a:r>
            <a:r>
              <a:rPr lang="en-IN" dirty="0">
                <a:latin typeface="Times New Roman" panose="02020603050405020304" pitchFamily="18" charset="0"/>
                <a:cs typeface="Times New Roman" panose="02020603050405020304" pitchFamily="18" charset="0"/>
              </a:rPr>
              <a:t>(lambda x: sum(</a:t>
            </a:r>
            <a:r>
              <a:rPr lang="en-IN" dirty="0" err="1">
                <a:latin typeface="Times New Roman" panose="02020603050405020304" pitchFamily="18" charset="0"/>
                <a:cs typeface="Times New Roman" panose="02020603050405020304" pitchFamily="18" charset="0"/>
              </a:rPr>
              <a:t>x.isnull</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#Now lets find out the unique values in each of the </a:t>
            </a:r>
            <a:r>
              <a:rPr lang="en-IN" dirty="0" err="1">
                <a:latin typeface="Times New Roman" panose="02020603050405020304" pitchFamily="18" charset="0"/>
                <a:cs typeface="Times New Roman" panose="02020603050405020304" pitchFamily="18" charset="0"/>
              </a:rPr>
              <a:t>catogorical</a:t>
            </a:r>
            <a:r>
              <a:rPr lang="en-IN" dirty="0">
                <a:latin typeface="Times New Roman" panose="02020603050405020304" pitchFamily="18" charset="0"/>
                <a:cs typeface="Times New Roman" panose="02020603050405020304" pitchFamily="18" charset="0"/>
              </a:rPr>
              <a:t> columns</a:t>
            </a:r>
          </a:p>
          <a:p>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uniq</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data.apply</a:t>
            </a:r>
            <a:r>
              <a:rPr lang="en-IN" dirty="0">
                <a:latin typeface="Times New Roman" panose="02020603050405020304" pitchFamily="18" charset="0"/>
                <a:cs typeface="Times New Roman" panose="02020603050405020304" pitchFamily="18" charset="0"/>
              </a:rPr>
              <a:t>(lambda x: </a:t>
            </a:r>
            <a:r>
              <a:rPr lang="en-IN" dirty="0" err="1">
                <a:latin typeface="Times New Roman" panose="02020603050405020304" pitchFamily="18" charset="0"/>
                <a:cs typeface="Times New Roman" panose="02020603050405020304" pitchFamily="18" charset="0"/>
              </a:rPr>
              <a:t>len</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x.unique</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99062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3"/>
          <a:stretch>
            <a:fillRect/>
          </a:stretch>
        </p:blipFill>
        <p:spPr>
          <a:xfrm>
            <a:off x="0" y="-214008"/>
            <a:ext cx="6858000" cy="9906000"/>
          </a:xfrm>
          <a:prstGeom prst="rect">
            <a:avLst/>
          </a:prstGeom>
        </p:spPr>
      </p:pic>
      <p:sp>
        <p:nvSpPr>
          <p:cNvPr id="7" name="TextBox 6"/>
          <p:cNvSpPr txBox="1"/>
          <p:nvPr/>
        </p:nvSpPr>
        <p:spPr>
          <a:xfrm>
            <a:off x="700391" y="1031132"/>
            <a:ext cx="5466945" cy="369332"/>
          </a:xfrm>
          <a:prstGeom prst="rect">
            <a:avLst/>
          </a:prstGeom>
          <a:noFill/>
        </p:spPr>
        <p:txBody>
          <a:bodyPr wrap="square" rtlCol="0">
            <a:spAutoFit/>
          </a:bodyPr>
          <a:lstStyle/>
          <a:p>
            <a:endParaRPr lang="en-IN" dirty="0"/>
          </a:p>
        </p:txBody>
      </p:sp>
      <p:sp>
        <p:nvSpPr>
          <p:cNvPr id="12" name="TextBox 11"/>
          <p:cNvSpPr txBox="1"/>
          <p:nvPr/>
        </p:nvSpPr>
        <p:spPr>
          <a:xfrm flipH="1" flipV="1">
            <a:off x="-2188818" y="2217587"/>
            <a:ext cx="3550690" cy="332870"/>
          </a:xfrm>
          <a:prstGeom prst="rect">
            <a:avLst/>
          </a:prstGeom>
          <a:noFill/>
        </p:spPr>
        <p:txBody>
          <a:bodyPr wrap="square" rtlCol="0">
            <a:spAutoFit/>
          </a:bodyPr>
          <a:lstStyle/>
          <a:p>
            <a:endParaRPr lang="en-IN"/>
          </a:p>
        </p:txBody>
      </p:sp>
      <p:sp>
        <p:nvSpPr>
          <p:cNvPr id="13" name="TextBox 12"/>
          <p:cNvSpPr txBox="1"/>
          <p:nvPr/>
        </p:nvSpPr>
        <p:spPr>
          <a:xfrm>
            <a:off x="596348" y="7937770"/>
            <a:ext cx="5570988" cy="369332"/>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96348" y="360947"/>
            <a:ext cx="5570988" cy="9233297"/>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#let do grouping in each </a:t>
            </a:r>
            <a:r>
              <a:rPr lang="en-IN" dirty="0" err="1">
                <a:latin typeface="Times New Roman" panose="02020603050405020304" pitchFamily="18" charset="0"/>
                <a:cs typeface="Times New Roman" panose="02020603050405020304" pitchFamily="18" charset="0"/>
              </a:rPr>
              <a:t>catogorical</a:t>
            </a:r>
            <a:r>
              <a:rPr lang="en-IN" dirty="0">
                <a:latin typeface="Times New Roman" panose="02020603050405020304" pitchFamily="18" charset="0"/>
                <a:cs typeface="Times New Roman" panose="02020603050405020304" pitchFamily="18" charset="0"/>
              </a:rPr>
              <a:t> columns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col=["Item_Fat_Content","Item_Type","Outlet_Location_Type","Outlet_Size"]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for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in col:</a:t>
            </a:r>
          </a:p>
          <a:p>
            <a:r>
              <a:rPr lang="en-IN" dirty="0">
                <a:latin typeface="Times New Roman" panose="02020603050405020304" pitchFamily="18" charset="0"/>
                <a:cs typeface="Times New Roman" panose="02020603050405020304" pitchFamily="18" charset="0"/>
              </a:rPr>
              <a:t>    print("The frequency distribution of each </a:t>
            </a:r>
            <a:r>
              <a:rPr lang="en-IN" dirty="0" err="1">
                <a:latin typeface="Times New Roman" panose="02020603050405020304" pitchFamily="18" charset="0"/>
                <a:cs typeface="Times New Roman" panose="02020603050405020304" pitchFamily="18" charset="0"/>
              </a:rPr>
              <a:t>catogorical</a:t>
            </a:r>
            <a:r>
              <a:rPr lang="en-IN" dirty="0">
                <a:latin typeface="Times New Roman" panose="02020603050405020304" pitchFamily="18" charset="0"/>
                <a:cs typeface="Times New Roman" panose="02020603050405020304" pitchFamily="18" charset="0"/>
              </a:rPr>
              <a:t> columns is--" +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+"\n")</a:t>
            </a:r>
          </a:p>
          <a:p>
            <a:r>
              <a:rPr lang="en-IN" dirty="0">
                <a:latin typeface="Times New Roman" panose="02020603050405020304" pitchFamily="18" charset="0"/>
                <a:cs typeface="Times New Roman" panose="02020603050405020304" pitchFamily="18" charset="0"/>
              </a:rPr>
              <a:t>    print(data[</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value_counts</a:t>
            </a:r>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#Replacing the minimum nan values in the </a:t>
            </a:r>
            <a:r>
              <a:rPr lang="en-IN" dirty="0" err="1">
                <a:latin typeface="Times New Roman" panose="02020603050405020304" pitchFamily="18" charset="0"/>
                <a:cs typeface="Times New Roman" panose="02020603050405020304" pitchFamily="18" charset="0"/>
              </a:rPr>
              <a:t>Item_Weight</a:t>
            </a:r>
            <a:r>
              <a:rPr lang="en-IN" dirty="0">
                <a:latin typeface="Times New Roman" panose="02020603050405020304" pitchFamily="18" charset="0"/>
                <a:cs typeface="Times New Roman" panose="02020603050405020304" pitchFamily="18" charset="0"/>
              </a:rPr>
              <a:t> with its mean value</a:t>
            </a:r>
          </a:p>
          <a:p>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data.fillna</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Item_Weight":data</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Item_Weight</a:t>
            </a:r>
            <a:r>
              <a:rPr lang="en-IN" dirty="0">
                <a:latin typeface="Times New Roman" panose="02020603050405020304" pitchFamily="18" charset="0"/>
                <a:cs typeface="Times New Roman" panose="02020603050405020304" pitchFamily="18" charset="0"/>
              </a:rPr>
              <a:t>"].mean()},</a:t>
            </a:r>
            <a:r>
              <a:rPr lang="en-IN" dirty="0" err="1">
                <a:latin typeface="Times New Roman" panose="02020603050405020304" pitchFamily="18" charset="0"/>
                <a:cs typeface="Times New Roman" panose="02020603050405020304" pitchFamily="18" charset="0"/>
              </a:rPr>
              <a:t>inplace</a:t>
            </a:r>
            <a:r>
              <a:rPr lang="en-IN" dirty="0">
                <a:latin typeface="Times New Roman" panose="02020603050405020304" pitchFamily="18" charset="0"/>
                <a:cs typeface="Times New Roman" panose="02020603050405020304" pitchFamily="18" charset="0"/>
              </a:rPr>
              <a:t>=True)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#checking the current status of  nan values in the </a:t>
            </a:r>
            <a:r>
              <a:rPr lang="en-IN" dirty="0" err="1">
                <a:latin typeface="Times New Roman" panose="02020603050405020304" pitchFamily="18" charset="0"/>
                <a:cs typeface="Times New Roman" panose="02020603050405020304" pitchFamily="18" charset="0"/>
              </a:rPr>
              <a:t>dataframe</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nan_descript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data.apply</a:t>
            </a:r>
            <a:r>
              <a:rPr lang="en-IN" dirty="0">
                <a:latin typeface="Times New Roman" panose="02020603050405020304" pitchFamily="18" charset="0"/>
                <a:cs typeface="Times New Roman" panose="02020603050405020304" pitchFamily="18" charset="0"/>
              </a:rPr>
              <a:t>(lambda x: sum(</a:t>
            </a:r>
            <a:r>
              <a:rPr lang="en-IN" dirty="0" err="1">
                <a:latin typeface="Times New Roman" panose="02020603050405020304" pitchFamily="18" charset="0"/>
                <a:cs typeface="Times New Roman" panose="02020603050405020304" pitchFamily="18" charset="0"/>
              </a:rPr>
              <a:t>x.isnull</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#Now we have 0 nan </a:t>
            </a:r>
            <a:r>
              <a:rPr lang="en-IN" dirty="0" err="1">
                <a:latin typeface="Times New Roman" panose="02020603050405020304" pitchFamily="18" charset="0"/>
                <a:cs typeface="Times New Roman" panose="02020603050405020304" pitchFamily="18" charset="0"/>
              </a:rPr>
              <a:t>valuesin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Item_Weight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data["</a:t>
            </a:r>
            <a:r>
              <a:rPr lang="en-IN" dirty="0" err="1">
                <a:latin typeface="Times New Roman" panose="02020603050405020304" pitchFamily="18" charset="0"/>
                <a:cs typeface="Times New Roman" panose="02020603050405020304" pitchFamily="18" charset="0"/>
              </a:rPr>
              <a:t>Outlet_Size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fillna</a:t>
            </a:r>
            <a:r>
              <a:rPr lang="en-IN" dirty="0">
                <a:latin typeface="Times New Roman" panose="02020603050405020304" pitchFamily="18" charset="0"/>
                <a:cs typeface="Times New Roman" panose="02020603050405020304" pitchFamily="18" charset="0"/>
              </a:rPr>
              <a:t>(method="</a:t>
            </a:r>
            <a:r>
              <a:rPr lang="en-IN" dirty="0" err="1">
                <a:latin typeface="Times New Roman" panose="02020603050405020304" pitchFamily="18" charset="0"/>
                <a:cs typeface="Times New Roman" panose="02020603050405020304" pitchFamily="18" charset="0"/>
              </a:rPr>
              <a:t>ffill</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inplace</a:t>
            </a:r>
            <a:r>
              <a:rPr lang="en-IN" dirty="0">
                <a:latin typeface="Times New Roman" panose="02020603050405020304" pitchFamily="18" charset="0"/>
                <a:cs typeface="Times New Roman" panose="02020603050405020304" pitchFamily="18" charset="0"/>
              </a:rPr>
              <a:t>=True)</a:t>
            </a:r>
          </a:p>
          <a:p>
            <a:r>
              <a:rPr lang="en-IN" dirty="0" err="1">
                <a:latin typeface="Times New Roman" panose="02020603050405020304" pitchFamily="18" charset="0"/>
                <a:cs typeface="Times New Roman" panose="02020603050405020304" pitchFamily="18" charset="0"/>
              </a:rPr>
              <a:t>nan_descript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data.apply</a:t>
            </a:r>
            <a:r>
              <a:rPr lang="en-IN" dirty="0">
                <a:latin typeface="Times New Roman" panose="02020603050405020304" pitchFamily="18" charset="0"/>
                <a:cs typeface="Times New Roman" panose="02020603050405020304" pitchFamily="18" charset="0"/>
              </a:rPr>
              <a:t>(lambda x: sum(</a:t>
            </a:r>
            <a:r>
              <a:rPr lang="en-IN" dirty="0" err="1">
                <a:latin typeface="Times New Roman" panose="02020603050405020304" pitchFamily="18" charset="0"/>
                <a:cs typeface="Times New Roman" panose="02020603050405020304" pitchFamily="18" charset="0"/>
              </a:rPr>
              <a:t>x.isnull</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#Now working on the </a:t>
            </a:r>
            <a:r>
              <a:rPr lang="en-IN" dirty="0" err="1">
                <a:latin typeface="Times New Roman" panose="02020603050405020304" pitchFamily="18" charset="0"/>
                <a:cs typeface="Times New Roman" panose="02020603050405020304" pitchFamily="18" charset="0"/>
              </a:rPr>
              <a:t>item_visibility</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visibilty_avg</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data.pivot_table</a:t>
            </a:r>
            <a:r>
              <a:rPr lang="en-IN" dirty="0">
                <a:latin typeface="Times New Roman" panose="02020603050405020304" pitchFamily="18" charset="0"/>
                <a:cs typeface="Times New Roman" panose="02020603050405020304" pitchFamily="18" charset="0"/>
              </a:rPr>
              <a:t>(values="</a:t>
            </a:r>
            <a:r>
              <a:rPr lang="en-IN" dirty="0" err="1">
                <a:latin typeface="Times New Roman" panose="02020603050405020304" pitchFamily="18" charset="0"/>
                <a:cs typeface="Times New Roman" panose="02020603050405020304" pitchFamily="18" charset="0"/>
              </a:rPr>
              <a:t>Item_Visibility",index</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Item_Identifier</a:t>
            </a:r>
            <a:r>
              <a:rPr lang="en-IN" dirty="0">
                <a:latin typeface="Times New Roman" panose="02020603050405020304" pitchFamily="18" charset="0"/>
                <a:cs typeface="Times New Roman" panose="02020603050405020304" pitchFamily="18" charset="0"/>
              </a:rPr>
              <a:t>")</a:t>
            </a:r>
          </a:p>
          <a:p>
            <a:r>
              <a:rPr lang="en-IN" dirty="0" err="1">
                <a:latin typeface="Times New Roman" panose="02020603050405020304" pitchFamily="18" charset="0"/>
                <a:cs typeface="Times New Roman" panose="02020603050405020304" pitchFamily="18" charset="0"/>
              </a:rPr>
              <a:t>itm_visi</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data.groupby</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Item_Type</a:t>
            </a:r>
            <a:r>
              <a:rPr lang="en-IN" dirty="0">
                <a:latin typeface="Times New Roman" panose="02020603050405020304" pitchFamily="18" charset="0"/>
                <a:cs typeface="Times New Roman" panose="02020603050405020304" pitchFamily="18" charset="0"/>
              </a:rPr>
              <a:t>')</a:t>
            </a:r>
          </a:p>
          <a:p>
            <a:r>
              <a:rPr lang="en-IN" dirty="0" err="1">
                <a:latin typeface="Times New Roman" panose="02020603050405020304" pitchFamily="18" charset="0"/>
                <a:cs typeface="Times New Roman" panose="02020603050405020304" pitchFamily="18" charset="0"/>
              </a:rPr>
              <a:t>data_frames</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for </a:t>
            </a:r>
            <a:r>
              <a:rPr lang="en-IN" dirty="0" err="1">
                <a:latin typeface="Times New Roman" panose="02020603050405020304" pitchFamily="18" charset="0"/>
                <a:cs typeface="Times New Roman" panose="02020603050405020304" pitchFamily="18" charset="0"/>
              </a:rPr>
              <a:t>item,item_df</a:t>
            </a:r>
            <a:r>
              <a:rPr lang="en-IN" dirty="0">
                <a:latin typeface="Times New Roman" panose="02020603050405020304" pitchFamily="18" charset="0"/>
                <a:cs typeface="Times New Roman" panose="02020603050405020304" pitchFamily="18" charset="0"/>
              </a:rPr>
              <a:t> in </a:t>
            </a:r>
            <a:r>
              <a:rPr lang="en-IN" dirty="0" err="1">
                <a:latin typeface="Times New Roman" panose="02020603050405020304" pitchFamily="18" charset="0"/>
                <a:cs typeface="Times New Roman" panose="02020603050405020304" pitchFamily="18" charset="0"/>
              </a:rPr>
              <a:t>itm_visi</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data_frames.append</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itm_visi.get_group</a:t>
            </a:r>
            <a:r>
              <a:rPr lang="en-IN" dirty="0">
                <a:latin typeface="Times New Roman" panose="02020603050405020304" pitchFamily="18" charset="0"/>
                <a:cs typeface="Times New Roman" panose="02020603050405020304" pitchFamily="18" charset="0"/>
              </a:rPr>
              <a:t>(item))</a:t>
            </a: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16548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3"/>
          <a:stretch>
            <a:fillRect/>
          </a:stretch>
        </p:blipFill>
        <p:spPr>
          <a:xfrm>
            <a:off x="0" y="-214008"/>
            <a:ext cx="6858000" cy="9906000"/>
          </a:xfrm>
          <a:prstGeom prst="rect">
            <a:avLst/>
          </a:prstGeom>
        </p:spPr>
      </p:pic>
      <p:sp>
        <p:nvSpPr>
          <p:cNvPr id="7" name="TextBox 6"/>
          <p:cNvSpPr txBox="1"/>
          <p:nvPr/>
        </p:nvSpPr>
        <p:spPr>
          <a:xfrm>
            <a:off x="700391" y="1031132"/>
            <a:ext cx="5466945" cy="369332"/>
          </a:xfrm>
          <a:prstGeom prst="rect">
            <a:avLst/>
          </a:prstGeom>
          <a:noFill/>
        </p:spPr>
        <p:txBody>
          <a:bodyPr wrap="square" rtlCol="0">
            <a:spAutoFit/>
          </a:bodyPr>
          <a:lstStyle/>
          <a:p>
            <a:endParaRPr lang="en-IN" dirty="0"/>
          </a:p>
        </p:txBody>
      </p:sp>
      <p:sp>
        <p:nvSpPr>
          <p:cNvPr id="12" name="TextBox 11"/>
          <p:cNvSpPr txBox="1"/>
          <p:nvPr/>
        </p:nvSpPr>
        <p:spPr>
          <a:xfrm flipH="1" flipV="1">
            <a:off x="-2188818" y="2217587"/>
            <a:ext cx="3550690" cy="332870"/>
          </a:xfrm>
          <a:prstGeom prst="rect">
            <a:avLst/>
          </a:prstGeom>
          <a:noFill/>
        </p:spPr>
        <p:txBody>
          <a:bodyPr wrap="square" rtlCol="0">
            <a:spAutoFit/>
          </a:bodyPr>
          <a:lstStyle/>
          <a:p>
            <a:endParaRPr lang="en-IN"/>
          </a:p>
        </p:txBody>
      </p:sp>
      <p:sp>
        <p:nvSpPr>
          <p:cNvPr id="13" name="TextBox 12"/>
          <p:cNvSpPr txBox="1"/>
          <p:nvPr/>
        </p:nvSpPr>
        <p:spPr>
          <a:xfrm>
            <a:off x="596348" y="7937770"/>
            <a:ext cx="5570988" cy="369332"/>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96348" y="360947"/>
            <a:ext cx="5570988" cy="9233297"/>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for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in </a:t>
            </a:r>
            <a:r>
              <a:rPr lang="en-IN" dirty="0" err="1">
                <a:latin typeface="Times New Roman" panose="02020603050405020304" pitchFamily="18" charset="0"/>
                <a:cs typeface="Times New Roman" panose="02020603050405020304" pitchFamily="18" charset="0"/>
              </a:rPr>
              <a:t>data_frames</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Item_Visibility</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fillna</a:t>
            </a:r>
            <a:r>
              <a:rPr lang="en-IN" dirty="0">
                <a:latin typeface="Times New Roman" panose="02020603050405020304" pitchFamily="18" charset="0"/>
                <a:cs typeface="Times New Roman" panose="02020603050405020304" pitchFamily="18" charset="0"/>
              </a:rPr>
              <a:t>(value=</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Item_Visibility</a:t>
            </a:r>
            <a:r>
              <a:rPr lang="en-IN" dirty="0">
                <a:latin typeface="Times New Roman" panose="02020603050405020304" pitchFamily="18" charset="0"/>
                <a:cs typeface="Times New Roman" panose="02020603050405020304" pitchFamily="18" charset="0"/>
              </a:rPr>
              <a:t>"].mean(),</a:t>
            </a:r>
            <a:r>
              <a:rPr lang="en-IN" dirty="0" err="1">
                <a:latin typeface="Times New Roman" panose="02020603050405020304" pitchFamily="18" charset="0"/>
                <a:cs typeface="Times New Roman" panose="02020603050405020304" pitchFamily="18" charset="0"/>
              </a:rPr>
              <a:t>inplace</a:t>
            </a:r>
            <a:r>
              <a:rPr lang="en-IN" dirty="0">
                <a:latin typeface="Times New Roman" panose="02020603050405020304" pitchFamily="18" charset="0"/>
                <a:cs typeface="Times New Roman" panose="02020603050405020304" pitchFamily="18" charset="0"/>
              </a:rPr>
              <a:t>=True)</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Item_Outlet_Sales</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fillna</a:t>
            </a:r>
            <a:r>
              <a:rPr lang="en-IN" dirty="0">
                <a:latin typeface="Times New Roman" panose="02020603050405020304" pitchFamily="18" charset="0"/>
                <a:cs typeface="Times New Roman" panose="02020603050405020304" pitchFamily="18" charset="0"/>
              </a:rPr>
              <a:t>(value=</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Item_Outlet_Sales</a:t>
            </a:r>
            <a:r>
              <a:rPr lang="en-IN" dirty="0">
                <a:latin typeface="Times New Roman" panose="02020603050405020304" pitchFamily="18" charset="0"/>
                <a:cs typeface="Times New Roman" panose="02020603050405020304" pitchFamily="18" charset="0"/>
              </a:rPr>
              <a:t>"].mean(),</a:t>
            </a:r>
            <a:r>
              <a:rPr lang="en-IN" dirty="0" err="1">
                <a:latin typeface="Times New Roman" panose="02020603050405020304" pitchFamily="18" charset="0"/>
                <a:cs typeface="Times New Roman" panose="02020603050405020304" pitchFamily="18" charset="0"/>
              </a:rPr>
              <a:t>inplace</a:t>
            </a:r>
            <a:r>
              <a:rPr lang="en-IN" dirty="0">
                <a:latin typeface="Times New Roman" panose="02020603050405020304" pitchFamily="18" charset="0"/>
                <a:cs typeface="Times New Roman" panose="02020603050405020304" pitchFamily="18" charset="0"/>
              </a:rPr>
              <a:t>=True)</a:t>
            </a:r>
          </a:p>
          <a:p>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new_data</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pd.concat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data_frames</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nan_descript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new_data.apply</a:t>
            </a:r>
            <a:r>
              <a:rPr lang="en-IN" dirty="0">
                <a:latin typeface="Times New Roman" panose="02020603050405020304" pitchFamily="18" charset="0"/>
                <a:cs typeface="Times New Roman" panose="02020603050405020304" pitchFamily="18" charset="0"/>
              </a:rPr>
              <a:t>(lambda x: sum(</a:t>
            </a:r>
            <a:r>
              <a:rPr lang="en-IN" dirty="0" err="1">
                <a:latin typeface="Times New Roman" panose="02020603050405020304" pitchFamily="18" charset="0"/>
                <a:cs typeface="Times New Roman" panose="02020603050405020304" pitchFamily="18" charset="0"/>
              </a:rPr>
              <a:t>x.isnull</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#Now we have successfully cleaned our complete dataset.</a:t>
            </a:r>
          </a:p>
          <a:p>
            <a:r>
              <a:rPr lang="en-IN" dirty="0" err="1">
                <a:latin typeface="Times New Roman" panose="02020603050405020304" pitchFamily="18" charset="0"/>
                <a:cs typeface="Times New Roman" panose="02020603050405020304" pitchFamily="18" charset="0"/>
              </a:rPr>
              <a:t>new_data</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Item_Fat_Content</a:t>
            </a:r>
            <a:r>
              <a:rPr lang="en-IN" dirty="0">
                <a:latin typeface="Times New Roman" panose="02020603050405020304" pitchFamily="18" charset="0"/>
                <a:cs typeface="Times New Roman" panose="02020603050405020304" pitchFamily="18" charset="0"/>
              </a:rPr>
              <a:t>"].replace({'</a:t>
            </a:r>
            <a:r>
              <a:rPr lang="en-IN" dirty="0" err="1">
                <a:latin typeface="Times New Roman" panose="02020603050405020304" pitchFamily="18" charset="0"/>
                <a:cs typeface="Times New Roman" panose="02020603050405020304" pitchFamily="18" charset="0"/>
              </a:rPr>
              <a:t>LF':'Low</a:t>
            </a:r>
            <a:r>
              <a:rPr lang="en-IN" dirty="0">
                <a:latin typeface="Times New Roman" panose="02020603050405020304" pitchFamily="18" charset="0"/>
                <a:cs typeface="Times New Roman" panose="02020603050405020304" pitchFamily="18" charset="0"/>
              </a:rPr>
              <a:t> Fat','</a:t>
            </a:r>
            <a:r>
              <a:rPr lang="en-IN" dirty="0" err="1">
                <a:latin typeface="Times New Roman" panose="02020603050405020304" pitchFamily="18" charset="0"/>
                <a:cs typeface="Times New Roman" panose="02020603050405020304" pitchFamily="18" charset="0"/>
              </a:rPr>
              <a:t>reg</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Regular','low</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fat':'Low</a:t>
            </a:r>
            <a:r>
              <a:rPr lang="en-IN" dirty="0">
                <a:latin typeface="Times New Roman" panose="02020603050405020304" pitchFamily="18" charset="0"/>
                <a:cs typeface="Times New Roman" panose="02020603050405020304" pitchFamily="18" charset="0"/>
              </a:rPr>
              <a:t> Fat'},</a:t>
            </a:r>
            <a:r>
              <a:rPr lang="en-IN" dirty="0" err="1">
                <a:latin typeface="Times New Roman" panose="02020603050405020304" pitchFamily="18" charset="0"/>
                <a:cs typeface="Times New Roman" panose="02020603050405020304" pitchFamily="18" charset="0"/>
              </a:rPr>
              <a:t>inplace</a:t>
            </a:r>
            <a:r>
              <a:rPr lang="en-IN" dirty="0">
                <a:latin typeface="Times New Roman" panose="02020603050405020304" pitchFamily="18" charset="0"/>
                <a:cs typeface="Times New Roman" panose="02020603050405020304" pitchFamily="18" charset="0"/>
              </a:rPr>
              <a:t>=True)</a:t>
            </a:r>
          </a:p>
          <a:p>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new_data</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Item_Fat_Content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value_counts</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#Implementing one-hot-Coding method for getting the categorical variables</a:t>
            </a:r>
          </a:p>
          <a:p>
            <a:r>
              <a:rPr lang="en-IN" dirty="0">
                <a:latin typeface="Times New Roman" panose="02020603050405020304" pitchFamily="18" charset="0"/>
                <a:cs typeface="Times New Roman" panose="02020603050405020304" pitchFamily="18" charset="0"/>
              </a:rPr>
              <a:t>from </a:t>
            </a:r>
            <a:r>
              <a:rPr lang="en-IN" dirty="0" err="1">
                <a:latin typeface="Times New Roman" panose="02020603050405020304" pitchFamily="18" charset="0"/>
                <a:cs typeface="Times New Roman" panose="02020603050405020304" pitchFamily="18" charset="0"/>
              </a:rPr>
              <a:t>sklearn.preprocessing</a:t>
            </a:r>
            <a:r>
              <a:rPr lang="en-IN" dirty="0">
                <a:latin typeface="Times New Roman" panose="02020603050405020304" pitchFamily="18" charset="0"/>
                <a:cs typeface="Times New Roman" panose="02020603050405020304" pitchFamily="18" charset="0"/>
              </a:rPr>
              <a:t> import </a:t>
            </a:r>
            <a:r>
              <a:rPr lang="en-IN" dirty="0" err="1">
                <a:latin typeface="Times New Roman" panose="02020603050405020304" pitchFamily="18" charset="0"/>
                <a:cs typeface="Times New Roman" panose="02020603050405020304" pitchFamily="18" charset="0"/>
              </a:rPr>
              <a:t>LabelEncoder</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le = </a:t>
            </a:r>
            <a:r>
              <a:rPr lang="en-IN" dirty="0" err="1">
                <a:latin typeface="Times New Roman" panose="02020603050405020304" pitchFamily="18" charset="0"/>
                <a:cs typeface="Times New Roman" panose="02020603050405020304" pitchFamily="18" charset="0"/>
              </a:rPr>
              <a:t>LabelEncoder</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data=</a:t>
            </a:r>
            <a:r>
              <a:rPr lang="en-IN" dirty="0" err="1">
                <a:latin typeface="Times New Roman" panose="02020603050405020304" pitchFamily="18" charset="0"/>
                <a:cs typeface="Times New Roman" panose="02020603050405020304" pitchFamily="18" charset="0"/>
              </a:rPr>
              <a:t>new_data</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data['Outlet'] = </a:t>
            </a:r>
            <a:r>
              <a:rPr lang="en-IN" dirty="0" err="1">
                <a:latin typeface="Times New Roman" panose="02020603050405020304" pitchFamily="18" charset="0"/>
                <a:cs typeface="Times New Roman" panose="02020603050405020304" pitchFamily="18" charset="0"/>
              </a:rPr>
              <a:t>le.fit_transform</a:t>
            </a:r>
            <a:r>
              <a:rPr lang="en-IN" dirty="0">
                <a:latin typeface="Times New Roman" panose="02020603050405020304" pitchFamily="18" charset="0"/>
                <a:cs typeface="Times New Roman" panose="02020603050405020304" pitchFamily="18" charset="0"/>
              </a:rPr>
              <a:t>(data['</a:t>
            </a:r>
            <a:r>
              <a:rPr lang="en-IN" dirty="0" err="1">
                <a:latin typeface="Times New Roman" panose="02020603050405020304" pitchFamily="18" charset="0"/>
                <a:cs typeface="Times New Roman" panose="02020603050405020304" pitchFamily="18" charset="0"/>
              </a:rPr>
              <a:t>Outlet_Identifier</a:t>
            </a:r>
            <a:r>
              <a:rPr lang="en-IN" dirty="0">
                <a:latin typeface="Times New Roman" panose="02020603050405020304" pitchFamily="18" charset="0"/>
                <a:cs typeface="Times New Roman" panose="02020603050405020304" pitchFamily="18" charset="0"/>
              </a:rPr>
              <a:t>'])</a:t>
            </a:r>
          </a:p>
          <a:p>
            <a:r>
              <a:rPr lang="en-IN" dirty="0" err="1">
                <a:latin typeface="Times New Roman" panose="02020603050405020304" pitchFamily="18" charset="0"/>
                <a:cs typeface="Times New Roman" panose="02020603050405020304" pitchFamily="18" charset="0"/>
              </a:rPr>
              <a:t>var_mod</a:t>
            </a:r>
            <a:r>
              <a:rPr lang="en-IN" dirty="0">
                <a:latin typeface="Times New Roman" panose="02020603050405020304" pitchFamily="18" charset="0"/>
                <a:cs typeface="Times New Roman" panose="02020603050405020304" pitchFamily="18" charset="0"/>
              </a:rPr>
              <a:t> = ['Item_Fat_Content','Outlet_Location_Type','Outlet_Size','Item_Type','Outlet_Type']</a:t>
            </a:r>
          </a:p>
          <a:p>
            <a:r>
              <a:rPr lang="en-IN" dirty="0">
                <a:latin typeface="Times New Roman" panose="02020603050405020304" pitchFamily="18" charset="0"/>
                <a:cs typeface="Times New Roman" panose="02020603050405020304" pitchFamily="18" charset="0"/>
              </a:rPr>
              <a:t>le = </a:t>
            </a:r>
            <a:r>
              <a:rPr lang="en-IN" dirty="0" err="1">
                <a:latin typeface="Times New Roman" panose="02020603050405020304" pitchFamily="18" charset="0"/>
                <a:cs typeface="Times New Roman" panose="02020603050405020304" pitchFamily="18" charset="0"/>
              </a:rPr>
              <a:t>LabelEncoder</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for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in </a:t>
            </a:r>
            <a:r>
              <a:rPr lang="en-IN" dirty="0" err="1">
                <a:latin typeface="Times New Roman" panose="02020603050405020304" pitchFamily="18" charset="0"/>
                <a:cs typeface="Times New Roman" panose="02020603050405020304" pitchFamily="18" charset="0"/>
              </a:rPr>
              <a:t>var_mod</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data[</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le.fit_transform</a:t>
            </a:r>
            <a:r>
              <a:rPr lang="en-IN" dirty="0">
                <a:latin typeface="Times New Roman" panose="02020603050405020304" pitchFamily="18" charset="0"/>
                <a:cs typeface="Times New Roman" panose="02020603050405020304" pitchFamily="18" charset="0"/>
              </a:rPr>
              <a:t>(data[</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32015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3"/>
          <a:stretch>
            <a:fillRect/>
          </a:stretch>
        </p:blipFill>
        <p:spPr>
          <a:xfrm>
            <a:off x="0" y="-214008"/>
            <a:ext cx="6858000" cy="9906000"/>
          </a:xfrm>
          <a:prstGeom prst="rect">
            <a:avLst/>
          </a:prstGeom>
        </p:spPr>
      </p:pic>
      <p:sp>
        <p:nvSpPr>
          <p:cNvPr id="7" name="TextBox 6"/>
          <p:cNvSpPr txBox="1"/>
          <p:nvPr/>
        </p:nvSpPr>
        <p:spPr>
          <a:xfrm>
            <a:off x="700391" y="1031132"/>
            <a:ext cx="5466945" cy="369332"/>
          </a:xfrm>
          <a:prstGeom prst="rect">
            <a:avLst/>
          </a:prstGeom>
          <a:noFill/>
        </p:spPr>
        <p:txBody>
          <a:bodyPr wrap="square" rtlCol="0">
            <a:spAutoFit/>
          </a:bodyPr>
          <a:lstStyle/>
          <a:p>
            <a:endParaRPr lang="en-IN" dirty="0"/>
          </a:p>
        </p:txBody>
      </p:sp>
      <p:sp>
        <p:nvSpPr>
          <p:cNvPr id="12" name="TextBox 11"/>
          <p:cNvSpPr txBox="1"/>
          <p:nvPr/>
        </p:nvSpPr>
        <p:spPr>
          <a:xfrm flipH="1" flipV="1">
            <a:off x="-2188818" y="2217587"/>
            <a:ext cx="3550690" cy="332870"/>
          </a:xfrm>
          <a:prstGeom prst="rect">
            <a:avLst/>
          </a:prstGeom>
          <a:noFill/>
        </p:spPr>
        <p:txBody>
          <a:bodyPr wrap="square" rtlCol="0">
            <a:spAutoFit/>
          </a:bodyPr>
          <a:lstStyle/>
          <a:p>
            <a:endParaRPr lang="en-IN"/>
          </a:p>
        </p:txBody>
      </p:sp>
      <p:sp>
        <p:nvSpPr>
          <p:cNvPr id="13" name="TextBox 12"/>
          <p:cNvSpPr txBox="1"/>
          <p:nvPr/>
        </p:nvSpPr>
        <p:spPr>
          <a:xfrm>
            <a:off x="596348" y="7937770"/>
            <a:ext cx="5570988" cy="369332"/>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96348" y="360947"/>
            <a:ext cx="5570988" cy="895629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#One Hot Coding:</a:t>
            </a:r>
          </a:p>
          <a:p>
            <a:r>
              <a:rPr lang="en-IN" dirty="0">
                <a:latin typeface="Times New Roman" panose="02020603050405020304" pitchFamily="18" charset="0"/>
                <a:cs typeface="Times New Roman" panose="02020603050405020304" pitchFamily="18" charset="0"/>
              </a:rPr>
              <a:t>data = </a:t>
            </a:r>
            <a:r>
              <a:rPr lang="en-IN" dirty="0" err="1">
                <a:latin typeface="Times New Roman" panose="02020603050405020304" pitchFamily="18" charset="0"/>
                <a:cs typeface="Times New Roman" panose="02020603050405020304" pitchFamily="18" charset="0"/>
              </a:rPr>
              <a:t>pd.get_dummies</a:t>
            </a:r>
            <a:r>
              <a:rPr lang="en-IN" dirty="0">
                <a:latin typeface="Times New Roman" panose="02020603050405020304" pitchFamily="18" charset="0"/>
                <a:cs typeface="Times New Roman" panose="02020603050405020304" pitchFamily="18" charset="0"/>
              </a:rPr>
              <a:t>(data, columns=['Item_Fat_Content','Outlet_Location_Type','Outlet_Size','Outlet_Type',</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Item_Type</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#Exporting the </a:t>
            </a:r>
            <a:r>
              <a:rPr lang="en-IN" dirty="0" err="1">
                <a:latin typeface="Times New Roman" panose="02020603050405020304" pitchFamily="18" charset="0"/>
                <a:cs typeface="Times New Roman" panose="02020603050405020304" pitchFamily="18" charset="0"/>
              </a:rPr>
              <a:t>datas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train = </a:t>
            </a:r>
            <a:r>
              <a:rPr lang="en-IN" dirty="0" err="1">
                <a:latin typeface="Times New Roman" panose="02020603050405020304" pitchFamily="18" charset="0"/>
                <a:cs typeface="Times New Roman" panose="02020603050405020304" pitchFamily="18" charset="0"/>
              </a:rPr>
              <a:t>data.loc</a:t>
            </a:r>
            <a:r>
              <a:rPr lang="en-IN" dirty="0">
                <a:latin typeface="Times New Roman" panose="02020603050405020304" pitchFamily="18" charset="0"/>
                <a:cs typeface="Times New Roman" panose="02020603050405020304" pitchFamily="18" charset="0"/>
              </a:rPr>
              <a:t>[data['source']=="train"]</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test = </a:t>
            </a:r>
            <a:r>
              <a:rPr lang="en-IN" dirty="0" err="1">
                <a:latin typeface="Times New Roman" panose="02020603050405020304" pitchFamily="18" charset="0"/>
                <a:cs typeface="Times New Roman" panose="02020603050405020304" pitchFamily="18" charset="0"/>
              </a:rPr>
              <a:t>data.loc</a:t>
            </a:r>
            <a:r>
              <a:rPr lang="en-IN" dirty="0">
                <a:latin typeface="Times New Roman" panose="02020603050405020304" pitchFamily="18" charset="0"/>
                <a:cs typeface="Times New Roman" panose="02020603050405020304" pitchFamily="18" charset="0"/>
              </a:rPr>
              <a:t>[data['source']=="test"]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#Drop unnecessary columns:</a:t>
            </a:r>
          </a:p>
          <a:p>
            <a:r>
              <a:rPr lang="en-IN" dirty="0" err="1">
                <a:latin typeface="Times New Roman" panose="02020603050405020304" pitchFamily="18" charset="0"/>
                <a:cs typeface="Times New Roman" panose="02020603050405020304" pitchFamily="18" charset="0"/>
              </a:rPr>
              <a:t>test.drop</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Item_Outlet_Sales','source</a:t>
            </a:r>
            <a:r>
              <a:rPr lang="en-IN" dirty="0">
                <a:latin typeface="Times New Roman" panose="02020603050405020304" pitchFamily="18" charset="0"/>
                <a:cs typeface="Times New Roman" panose="02020603050405020304" pitchFamily="18" charset="0"/>
              </a:rPr>
              <a:t>'],axis=1,inplace=True)</a:t>
            </a:r>
          </a:p>
          <a:p>
            <a:r>
              <a:rPr lang="en-IN" dirty="0">
                <a:latin typeface="Times New Roman" panose="02020603050405020304" pitchFamily="18" charset="0"/>
                <a:cs typeface="Times New Roman" panose="02020603050405020304" pitchFamily="18" charset="0"/>
              </a:rPr>
              <a:t>#here we are </a:t>
            </a:r>
            <a:r>
              <a:rPr lang="en-IN" dirty="0" err="1">
                <a:latin typeface="Times New Roman" panose="02020603050405020304" pitchFamily="18" charset="0"/>
                <a:cs typeface="Times New Roman" panose="02020603050405020304" pitchFamily="18" charset="0"/>
              </a:rPr>
              <a:t>droping</a:t>
            </a:r>
            <a:r>
              <a:rPr lang="en-IN" dirty="0">
                <a:latin typeface="Times New Roman" panose="02020603050405020304" pitchFamily="18" charset="0"/>
                <a:cs typeface="Times New Roman" panose="02020603050405020304" pitchFamily="18" charset="0"/>
              </a:rPr>
              <a:t> the "</a:t>
            </a:r>
            <a:r>
              <a:rPr lang="en-IN" dirty="0" err="1">
                <a:latin typeface="Times New Roman" panose="02020603050405020304" pitchFamily="18" charset="0"/>
                <a:cs typeface="Times New Roman" panose="02020603050405020304" pitchFamily="18" charset="0"/>
              </a:rPr>
              <a:t>Item_Outlet_Sales</a:t>
            </a:r>
            <a:r>
              <a:rPr lang="en-IN" dirty="0">
                <a:latin typeface="Times New Roman" panose="02020603050405020304" pitchFamily="18" charset="0"/>
                <a:cs typeface="Times New Roman" panose="02020603050405020304" pitchFamily="18" charset="0"/>
              </a:rPr>
              <a:t> because this only we want to be predicted from the model that we are going to built</a:t>
            </a:r>
          </a:p>
          <a:p>
            <a:r>
              <a:rPr lang="en-IN" dirty="0" err="1">
                <a:latin typeface="Times New Roman" panose="02020603050405020304" pitchFamily="18" charset="0"/>
                <a:cs typeface="Times New Roman" panose="02020603050405020304" pitchFamily="18" charset="0"/>
              </a:rPr>
              <a:t>train.drop</a:t>
            </a:r>
            <a:r>
              <a:rPr lang="en-IN" dirty="0">
                <a:latin typeface="Times New Roman" panose="02020603050405020304" pitchFamily="18" charset="0"/>
                <a:cs typeface="Times New Roman" panose="02020603050405020304" pitchFamily="18" charset="0"/>
              </a:rPr>
              <a:t>(['source'],axis=1,inplace=True)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#Export files as modified versions:</a:t>
            </a:r>
          </a:p>
          <a:p>
            <a:r>
              <a:rPr lang="en-IN" dirty="0" err="1">
                <a:latin typeface="Times New Roman" panose="02020603050405020304" pitchFamily="18" charset="0"/>
                <a:cs typeface="Times New Roman" panose="02020603050405020304" pitchFamily="18" charset="0"/>
              </a:rPr>
              <a:t>train.to_csv</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train_modified.csv",index</a:t>
            </a:r>
            <a:r>
              <a:rPr lang="en-IN" dirty="0">
                <a:latin typeface="Times New Roman" panose="02020603050405020304" pitchFamily="18" charset="0"/>
                <a:cs typeface="Times New Roman" panose="02020603050405020304" pitchFamily="18" charset="0"/>
              </a:rPr>
              <a:t>=False)</a:t>
            </a:r>
          </a:p>
          <a:p>
            <a:r>
              <a:rPr lang="en-IN" dirty="0" err="1">
                <a:latin typeface="Times New Roman" panose="02020603050405020304" pitchFamily="18" charset="0"/>
                <a:cs typeface="Times New Roman" panose="02020603050405020304" pitchFamily="18" charset="0"/>
              </a:rPr>
              <a:t>test.to_csv</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test_modified.csv",index</a:t>
            </a:r>
            <a:r>
              <a:rPr lang="en-IN" dirty="0">
                <a:latin typeface="Times New Roman" panose="02020603050405020304" pitchFamily="18" charset="0"/>
                <a:cs typeface="Times New Roman" panose="02020603050405020304" pitchFamily="18" charset="0"/>
              </a:rPr>
              <a:t>=False)</a:t>
            </a:r>
          </a:p>
          <a:p>
            <a:r>
              <a:rPr lang="en-IN" dirty="0">
                <a:latin typeface="Times New Roman" panose="02020603050405020304" pitchFamily="18" charset="0"/>
                <a:cs typeface="Times New Roman" panose="02020603050405020304" pitchFamily="18" charset="0"/>
              </a:rPr>
              <a:t>#Let's start building the baseline model as  it is non -predicting model and also </a:t>
            </a:r>
            <a:r>
              <a:rPr lang="en-IN" dirty="0" err="1">
                <a:latin typeface="Times New Roman" panose="02020603050405020304" pitchFamily="18" charset="0"/>
                <a:cs typeface="Times New Roman" panose="02020603050405020304" pitchFamily="18" charset="0"/>
              </a:rPr>
              <a:t>commenly</a:t>
            </a:r>
            <a:r>
              <a:rPr lang="en-IN" dirty="0">
                <a:latin typeface="Times New Roman" panose="02020603050405020304" pitchFamily="18" charset="0"/>
                <a:cs typeface="Times New Roman" panose="02020603050405020304" pitchFamily="18" charset="0"/>
              </a:rPr>
              <a:t> known as informed guess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#Mean based:</a:t>
            </a:r>
          </a:p>
          <a:p>
            <a:r>
              <a:rPr lang="en-IN" dirty="0" err="1">
                <a:latin typeface="Times New Roman" panose="02020603050405020304" pitchFamily="18" charset="0"/>
                <a:cs typeface="Times New Roman" panose="02020603050405020304" pitchFamily="18" charset="0"/>
              </a:rPr>
              <a:t>mean_sales</a:t>
            </a:r>
            <a:r>
              <a:rPr lang="en-IN" dirty="0">
                <a:latin typeface="Times New Roman" panose="02020603050405020304" pitchFamily="18" charset="0"/>
                <a:cs typeface="Times New Roman" panose="02020603050405020304" pitchFamily="18" charset="0"/>
              </a:rPr>
              <a:t> = train['</a:t>
            </a:r>
            <a:r>
              <a:rPr lang="en-IN" dirty="0" err="1">
                <a:latin typeface="Times New Roman" panose="02020603050405020304" pitchFamily="18" charset="0"/>
                <a:cs typeface="Times New Roman" panose="02020603050405020304" pitchFamily="18" charset="0"/>
              </a:rPr>
              <a:t>Item_Outlet_Sales</a:t>
            </a:r>
            <a:r>
              <a:rPr lang="en-IN" dirty="0">
                <a:latin typeface="Times New Roman" panose="02020603050405020304" pitchFamily="18" charset="0"/>
                <a:cs typeface="Times New Roman" panose="02020603050405020304" pitchFamily="18" charset="0"/>
              </a:rPr>
              <a:t>'].mean()</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54989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3"/>
          <a:stretch>
            <a:fillRect/>
          </a:stretch>
        </p:blipFill>
        <p:spPr>
          <a:xfrm>
            <a:off x="0" y="-214008"/>
            <a:ext cx="6858000" cy="9906000"/>
          </a:xfrm>
          <a:prstGeom prst="rect">
            <a:avLst/>
          </a:prstGeom>
        </p:spPr>
      </p:pic>
      <p:sp>
        <p:nvSpPr>
          <p:cNvPr id="7" name="TextBox 6"/>
          <p:cNvSpPr txBox="1"/>
          <p:nvPr/>
        </p:nvSpPr>
        <p:spPr>
          <a:xfrm>
            <a:off x="700391" y="1031132"/>
            <a:ext cx="5466945" cy="369332"/>
          </a:xfrm>
          <a:prstGeom prst="rect">
            <a:avLst/>
          </a:prstGeom>
          <a:noFill/>
        </p:spPr>
        <p:txBody>
          <a:bodyPr wrap="square" rtlCol="0">
            <a:spAutoFit/>
          </a:bodyPr>
          <a:lstStyle/>
          <a:p>
            <a:endParaRPr lang="en-IN" dirty="0"/>
          </a:p>
        </p:txBody>
      </p:sp>
      <p:sp>
        <p:nvSpPr>
          <p:cNvPr id="12" name="TextBox 11"/>
          <p:cNvSpPr txBox="1"/>
          <p:nvPr/>
        </p:nvSpPr>
        <p:spPr>
          <a:xfrm flipH="1" flipV="1">
            <a:off x="-2188818" y="2217587"/>
            <a:ext cx="3550690" cy="332870"/>
          </a:xfrm>
          <a:prstGeom prst="rect">
            <a:avLst/>
          </a:prstGeom>
          <a:noFill/>
        </p:spPr>
        <p:txBody>
          <a:bodyPr wrap="square" rtlCol="0">
            <a:spAutoFit/>
          </a:bodyPr>
          <a:lstStyle/>
          <a:p>
            <a:endParaRPr lang="en-IN"/>
          </a:p>
        </p:txBody>
      </p:sp>
      <p:sp>
        <p:nvSpPr>
          <p:cNvPr id="13" name="TextBox 12"/>
          <p:cNvSpPr txBox="1"/>
          <p:nvPr/>
        </p:nvSpPr>
        <p:spPr>
          <a:xfrm>
            <a:off x="596348" y="7937770"/>
            <a:ext cx="5570988" cy="369332"/>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96348" y="360947"/>
            <a:ext cx="5570988" cy="8956298"/>
          </a:xfrm>
          <a:prstGeom prst="rect">
            <a:avLst/>
          </a:prstGeom>
          <a:noFill/>
        </p:spPr>
        <p:txBody>
          <a:bodyPr wrap="square" rtlCol="0">
            <a:spAutoFit/>
          </a:bodyPr>
          <a:lstStyle/>
          <a:p>
            <a:r>
              <a:rPr lang="en-IN" dirty="0"/>
              <a:t>#Define a </a:t>
            </a:r>
            <a:r>
              <a:rPr lang="en-IN" dirty="0" err="1"/>
              <a:t>dataframe</a:t>
            </a:r>
            <a:r>
              <a:rPr lang="en-IN" dirty="0"/>
              <a:t> with IDs for submission:</a:t>
            </a:r>
          </a:p>
          <a:p>
            <a:r>
              <a:rPr lang="en-IN" dirty="0"/>
              <a:t>base1 = test[['Item_Identifier','</a:t>
            </a:r>
            <a:r>
              <a:rPr lang="en-IN" dirty="0" err="1"/>
              <a:t>Outlet_Identifier</a:t>
            </a:r>
            <a:r>
              <a:rPr lang="en-IN" dirty="0"/>
              <a:t>']]</a:t>
            </a:r>
          </a:p>
          <a:p>
            <a:r>
              <a:rPr lang="en-IN" dirty="0"/>
              <a:t>base1['</a:t>
            </a:r>
            <a:r>
              <a:rPr lang="en-IN" dirty="0" err="1"/>
              <a:t>Item_Outlet_Sales</a:t>
            </a:r>
            <a:r>
              <a:rPr lang="en-IN" dirty="0"/>
              <a:t>'] = </a:t>
            </a:r>
            <a:r>
              <a:rPr lang="en-IN" dirty="0" err="1"/>
              <a:t>mean_sales</a:t>
            </a:r>
            <a:endParaRPr lang="en-IN" dirty="0"/>
          </a:p>
          <a:p>
            <a:endParaRPr lang="en-IN" dirty="0"/>
          </a:p>
          <a:p>
            <a:r>
              <a:rPr lang="en-IN" dirty="0"/>
              <a:t>#Export submission file</a:t>
            </a:r>
          </a:p>
          <a:p>
            <a:r>
              <a:rPr lang="en-IN" dirty="0"/>
              <a:t>base1.to_csv("alg0.csv",index=False)</a:t>
            </a:r>
          </a:p>
          <a:p>
            <a:endParaRPr lang="en-IN" dirty="0"/>
          </a:p>
          <a:p>
            <a:r>
              <a:rPr lang="en-IN" dirty="0"/>
              <a:t>#Define target and ID columns:</a:t>
            </a:r>
          </a:p>
          <a:p>
            <a:r>
              <a:rPr lang="en-IN" dirty="0"/>
              <a:t>target = '</a:t>
            </a:r>
            <a:r>
              <a:rPr lang="en-IN" dirty="0" err="1"/>
              <a:t>Item_Outlet_Sales</a:t>
            </a:r>
            <a:r>
              <a:rPr lang="en-IN" dirty="0"/>
              <a:t>'</a:t>
            </a:r>
          </a:p>
          <a:p>
            <a:r>
              <a:rPr lang="en-IN" dirty="0" err="1"/>
              <a:t>IDcol</a:t>
            </a:r>
            <a:r>
              <a:rPr lang="en-IN" dirty="0"/>
              <a:t> = ['Item_Identifier','</a:t>
            </a:r>
            <a:r>
              <a:rPr lang="en-IN" dirty="0" err="1"/>
              <a:t>Outlet_Identifier</a:t>
            </a:r>
            <a:r>
              <a:rPr lang="en-IN" dirty="0"/>
              <a:t>']</a:t>
            </a:r>
          </a:p>
          <a:p>
            <a:endParaRPr lang="en-IN" dirty="0"/>
          </a:p>
          <a:p>
            <a:r>
              <a:rPr lang="en-IN" dirty="0"/>
              <a:t>''' Now from this I have to learn machine learning </a:t>
            </a:r>
            <a:r>
              <a:rPr lang="en-IN" dirty="0" err="1"/>
              <a:t>data_Analytics</a:t>
            </a:r>
            <a:r>
              <a:rPr lang="en-IN" dirty="0"/>
              <a:t>'''</a:t>
            </a:r>
          </a:p>
          <a:p>
            <a:r>
              <a:rPr lang="en-IN" dirty="0"/>
              <a:t>import </a:t>
            </a:r>
            <a:r>
              <a:rPr lang="en-IN" dirty="0" err="1"/>
              <a:t>numpy</a:t>
            </a:r>
            <a:r>
              <a:rPr lang="en-IN" dirty="0"/>
              <a:t> as np</a:t>
            </a:r>
          </a:p>
          <a:p>
            <a:r>
              <a:rPr lang="en-IN" dirty="0"/>
              <a:t>from </a:t>
            </a:r>
            <a:r>
              <a:rPr lang="en-IN" dirty="0" err="1"/>
              <a:t>sklearn</a:t>
            </a:r>
            <a:r>
              <a:rPr lang="en-IN" dirty="0"/>
              <a:t> import </a:t>
            </a:r>
            <a:r>
              <a:rPr lang="en-IN" dirty="0" err="1"/>
              <a:t>cross_validation</a:t>
            </a:r>
            <a:r>
              <a:rPr lang="en-IN" dirty="0"/>
              <a:t>, metrics</a:t>
            </a:r>
          </a:p>
          <a:p>
            <a:r>
              <a:rPr lang="en-IN" dirty="0" err="1"/>
              <a:t>def</a:t>
            </a:r>
            <a:r>
              <a:rPr lang="en-IN" dirty="0"/>
              <a:t> </a:t>
            </a:r>
            <a:r>
              <a:rPr lang="en-IN" dirty="0" err="1"/>
              <a:t>modelfit</a:t>
            </a:r>
            <a:r>
              <a:rPr lang="en-IN" dirty="0"/>
              <a:t>(</a:t>
            </a:r>
            <a:r>
              <a:rPr lang="en-IN" dirty="0" err="1"/>
              <a:t>alg</a:t>
            </a:r>
            <a:r>
              <a:rPr lang="en-IN" dirty="0"/>
              <a:t>, </a:t>
            </a:r>
            <a:r>
              <a:rPr lang="en-IN" dirty="0" err="1"/>
              <a:t>dtrain</a:t>
            </a:r>
            <a:r>
              <a:rPr lang="en-IN" dirty="0"/>
              <a:t>, </a:t>
            </a:r>
            <a:r>
              <a:rPr lang="en-IN" dirty="0" err="1"/>
              <a:t>dtest</a:t>
            </a:r>
            <a:r>
              <a:rPr lang="en-IN" dirty="0"/>
              <a:t>, predictors, target, </a:t>
            </a:r>
            <a:r>
              <a:rPr lang="en-IN" dirty="0" err="1"/>
              <a:t>IDcol</a:t>
            </a:r>
            <a:r>
              <a:rPr lang="en-IN" dirty="0"/>
              <a:t>, filename):</a:t>
            </a:r>
          </a:p>
          <a:p>
            <a:r>
              <a:rPr lang="en-IN" dirty="0"/>
              <a:t>#Fit the algorithm on the data</a:t>
            </a:r>
          </a:p>
          <a:p>
            <a:r>
              <a:rPr lang="en-IN" dirty="0"/>
              <a:t>    </a:t>
            </a:r>
            <a:r>
              <a:rPr lang="en-IN" dirty="0" err="1"/>
              <a:t>alg.fit</a:t>
            </a:r>
            <a:r>
              <a:rPr lang="en-IN" dirty="0"/>
              <a:t>(</a:t>
            </a:r>
            <a:r>
              <a:rPr lang="en-IN" dirty="0" err="1"/>
              <a:t>dtrain</a:t>
            </a:r>
            <a:r>
              <a:rPr lang="en-IN" dirty="0"/>
              <a:t>[predictors], </a:t>
            </a:r>
            <a:r>
              <a:rPr lang="en-IN" dirty="0" err="1"/>
              <a:t>dtrain</a:t>
            </a:r>
            <a:r>
              <a:rPr lang="en-IN" dirty="0"/>
              <a:t>[target])</a:t>
            </a:r>
          </a:p>
          <a:p>
            <a:r>
              <a:rPr lang="en-IN" dirty="0"/>
              <a:t>        </a:t>
            </a:r>
          </a:p>
          <a:p>
            <a:r>
              <a:rPr lang="en-IN" dirty="0"/>
              <a:t>    #Predict training set:</a:t>
            </a:r>
          </a:p>
          <a:p>
            <a:r>
              <a:rPr lang="en-IN" dirty="0"/>
              <a:t>    </a:t>
            </a:r>
            <a:r>
              <a:rPr lang="en-IN" dirty="0" err="1"/>
              <a:t>dtrain_predictions</a:t>
            </a:r>
            <a:r>
              <a:rPr lang="en-IN" dirty="0"/>
              <a:t> = </a:t>
            </a:r>
            <a:r>
              <a:rPr lang="en-IN" dirty="0" err="1"/>
              <a:t>alg.predict</a:t>
            </a:r>
            <a:r>
              <a:rPr lang="en-IN" dirty="0"/>
              <a:t>(</a:t>
            </a:r>
            <a:r>
              <a:rPr lang="en-IN" dirty="0" err="1"/>
              <a:t>dtrain</a:t>
            </a:r>
            <a:r>
              <a:rPr lang="en-IN" dirty="0"/>
              <a:t>[predictors])</a:t>
            </a:r>
          </a:p>
          <a:p>
            <a:endParaRPr lang="en-IN" dirty="0"/>
          </a:p>
          <a:p>
            <a:r>
              <a:rPr lang="en-IN" dirty="0"/>
              <a:t>    #Perform cross-validation:</a:t>
            </a:r>
          </a:p>
          <a:p>
            <a:r>
              <a:rPr lang="en-IN" dirty="0"/>
              <a:t>    </a:t>
            </a:r>
            <a:r>
              <a:rPr lang="en-IN" dirty="0" err="1"/>
              <a:t>cv_score</a:t>
            </a:r>
            <a:r>
              <a:rPr lang="en-IN" dirty="0"/>
              <a:t> = </a:t>
            </a:r>
            <a:r>
              <a:rPr lang="en-IN" dirty="0" err="1"/>
              <a:t>cross_validation.cross_val_score</a:t>
            </a:r>
            <a:r>
              <a:rPr lang="en-IN" dirty="0"/>
              <a:t>(</a:t>
            </a:r>
            <a:r>
              <a:rPr lang="en-IN" dirty="0" err="1"/>
              <a:t>alg</a:t>
            </a:r>
            <a:r>
              <a:rPr lang="en-IN" dirty="0"/>
              <a:t>, </a:t>
            </a:r>
            <a:r>
              <a:rPr lang="en-IN" dirty="0" err="1"/>
              <a:t>dtrain</a:t>
            </a:r>
            <a:r>
              <a:rPr lang="en-IN" dirty="0"/>
              <a:t>[predictors], </a:t>
            </a:r>
            <a:r>
              <a:rPr lang="en-IN" dirty="0" err="1"/>
              <a:t>dtrain</a:t>
            </a:r>
            <a:r>
              <a:rPr lang="en-IN" dirty="0"/>
              <a:t>[target], cv=20, scoring='</a:t>
            </a:r>
            <a:r>
              <a:rPr lang="en-IN" dirty="0" err="1"/>
              <a:t>mean_squared_error</a:t>
            </a:r>
            <a:r>
              <a:rPr lang="en-IN" dirty="0"/>
              <a:t>')</a:t>
            </a:r>
          </a:p>
          <a:p>
            <a:r>
              <a:rPr lang="en-IN" dirty="0"/>
              <a:t>    </a:t>
            </a:r>
            <a:r>
              <a:rPr lang="en-IN" dirty="0" err="1"/>
              <a:t>cv_score</a:t>
            </a:r>
            <a:r>
              <a:rPr lang="en-IN" dirty="0"/>
              <a:t> = </a:t>
            </a:r>
            <a:r>
              <a:rPr lang="en-IN" dirty="0" err="1"/>
              <a:t>np.sqrt</a:t>
            </a:r>
            <a:r>
              <a:rPr lang="en-IN" dirty="0"/>
              <a:t>(</a:t>
            </a:r>
            <a:r>
              <a:rPr lang="en-IN" dirty="0" err="1"/>
              <a:t>np.abs</a:t>
            </a:r>
            <a:r>
              <a:rPr lang="en-IN" dirty="0"/>
              <a:t>(</a:t>
            </a:r>
            <a:r>
              <a:rPr lang="en-IN" dirty="0" err="1"/>
              <a:t>cv_score</a:t>
            </a:r>
            <a:r>
              <a:rPr lang="en-IN" dirty="0"/>
              <a:t>))</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22416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3"/>
          <a:stretch>
            <a:fillRect/>
          </a:stretch>
        </p:blipFill>
        <p:spPr>
          <a:xfrm>
            <a:off x="0" y="-214008"/>
            <a:ext cx="6858000" cy="9906000"/>
          </a:xfrm>
          <a:prstGeom prst="rect">
            <a:avLst/>
          </a:prstGeom>
        </p:spPr>
      </p:pic>
      <p:sp>
        <p:nvSpPr>
          <p:cNvPr id="7" name="TextBox 6"/>
          <p:cNvSpPr txBox="1"/>
          <p:nvPr/>
        </p:nvSpPr>
        <p:spPr>
          <a:xfrm>
            <a:off x="700391" y="1031132"/>
            <a:ext cx="5466945" cy="369332"/>
          </a:xfrm>
          <a:prstGeom prst="rect">
            <a:avLst/>
          </a:prstGeom>
          <a:noFill/>
        </p:spPr>
        <p:txBody>
          <a:bodyPr wrap="square" rtlCol="0">
            <a:spAutoFit/>
          </a:bodyPr>
          <a:lstStyle/>
          <a:p>
            <a:endParaRPr lang="en-IN" dirty="0"/>
          </a:p>
        </p:txBody>
      </p:sp>
      <p:sp>
        <p:nvSpPr>
          <p:cNvPr id="12" name="TextBox 11"/>
          <p:cNvSpPr txBox="1"/>
          <p:nvPr/>
        </p:nvSpPr>
        <p:spPr>
          <a:xfrm flipH="1" flipV="1">
            <a:off x="-2188818" y="2217587"/>
            <a:ext cx="3550690" cy="332870"/>
          </a:xfrm>
          <a:prstGeom prst="rect">
            <a:avLst/>
          </a:prstGeom>
          <a:noFill/>
        </p:spPr>
        <p:txBody>
          <a:bodyPr wrap="square" rtlCol="0">
            <a:spAutoFit/>
          </a:bodyPr>
          <a:lstStyle/>
          <a:p>
            <a:endParaRPr lang="en-IN"/>
          </a:p>
        </p:txBody>
      </p:sp>
      <p:sp>
        <p:nvSpPr>
          <p:cNvPr id="13" name="TextBox 12"/>
          <p:cNvSpPr txBox="1"/>
          <p:nvPr/>
        </p:nvSpPr>
        <p:spPr>
          <a:xfrm>
            <a:off x="596348" y="7937770"/>
            <a:ext cx="5570988" cy="369332"/>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96348" y="360947"/>
            <a:ext cx="5570988" cy="8679299"/>
          </a:xfrm>
          <a:prstGeom prst="rect">
            <a:avLst/>
          </a:prstGeom>
          <a:noFill/>
        </p:spPr>
        <p:txBody>
          <a:bodyPr wrap="square" rtlCol="0">
            <a:spAutoFit/>
          </a:bodyPr>
          <a:lstStyle/>
          <a:p>
            <a:r>
              <a:rPr lang="en-IN" dirty="0"/>
              <a:t>#Define a </a:t>
            </a:r>
            <a:r>
              <a:rPr lang="en-IN" dirty="0" err="1"/>
              <a:t>dataframe</a:t>
            </a:r>
            <a:r>
              <a:rPr lang="en-IN" dirty="0"/>
              <a:t> with IDs for submission:</a:t>
            </a:r>
          </a:p>
          <a:p>
            <a:r>
              <a:rPr lang="en-IN" dirty="0"/>
              <a:t>base1 = test[['Item_Identifier','</a:t>
            </a:r>
            <a:r>
              <a:rPr lang="en-IN" dirty="0" err="1"/>
              <a:t>Outlet_Identifier</a:t>
            </a:r>
            <a:r>
              <a:rPr lang="en-IN" dirty="0"/>
              <a:t>']]</a:t>
            </a:r>
          </a:p>
          <a:p>
            <a:r>
              <a:rPr lang="en-IN" dirty="0"/>
              <a:t>base1['</a:t>
            </a:r>
            <a:r>
              <a:rPr lang="en-IN" dirty="0" err="1"/>
              <a:t>Item_Outlet_Sales</a:t>
            </a:r>
            <a:r>
              <a:rPr lang="en-IN" dirty="0"/>
              <a:t>'] = </a:t>
            </a:r>
            <a:r>
              <a:rPr lang="en-IN" dirty="0" err="1"/>
              <a:t>mean_sales</a:t>
            </a:r>
            <a:endParaRPr lang="en-IN" dirty="0"/>
          </a:p>
          <a:p>
            <a:endParaRPr lang="en-IN" dirty="0"/>
          </a:p>
          <a:p>
            <a:r>
              <a:rPr lang="en-IN" dirty="0"/>
              <a:t>#Export submission file</a:t>
            </a:r>
          </a:p>
          <a:p>
            <a:r>
              <a:rPr lang="en-IN" dirty="0"/>
              <a:t>base1.to_csv("alg0.csv",index=False)</a:t>
            </a:r>
          </a:p>
          <a:p>
            <a:endParaRPr lang="en-IN" dirty="0"/>
          </a:p>
          <a:p>
            <a:r>
              <a:rPr lang="en-IN" dirty="0"/>
              <a:t>#Define target and ID columns:</a:t>
            </a:r>
          </a:p>
          <a:p>
            <a:r>
              <a:rPr lang="en-IN" dirty="0"/>
              <a:t>target = '</a:t>
            </a:r>
            <a:r>
              <a:rPr lang="en-IN" dirty="0" err="1"/>
              <a:t>Item_Outlet_Sales</a:t>
            </a:r>
            <a:r>
              <a:rPr lang="en-IN" dirty="0"/>
              <a:t>'</a:t>
            </a:r>
          </a:p>
          <a:p>
            <a:r>
              <a:rPr lang="en-IN" dirty="0" err="1"/>
              <a:t>IDcol</a:t>
            </a:r>
            <a:r>
              <a:rPr lang="en-IN" dirty="0"/>
              <a:t> = ['Item_Identifier','</a:t>
            </a:r>
            <a:r>
              <a:rPr lang="en-IN" dirty="0" err="1"/>
              <a:t>Outlet_Identifier</a:t>
            </a:r>
            <a:r>
              <a:rPr lang="en-IN" dirty="0"/>
              <a:t>']</a:t>
            </a:r>
          </a:p>
          <a:p>
            <a:endParaRPr lang="en-IN" dirty="0"/>
          </a:p>
          <a:p>
            <a:r>
              <a:rPr lang="en-IN" dirty="0"/>
              <a:t>''' Now from this I have to learn machine learning </a:t>
            </a:r>
            <a:r>
              <a:rPr lang="en-IN" dirty="0" err="1"/>
              <a:t>data_Analytics</a:t>
            </a:r>
            <a:r>
              <a:rPr lang="en-IN" dirty="0"/>
              <a:t>'''</a:t>
            </a:r>
          </a:p>
          <a:p>
            <a:r>
              <a:rPr lang="en-IN" dirty="0"/>
              <a:t>import </a:t>
            </a:r>
            <a:r>
              <a:rPr lang="en-IN" dirty="0" err="1"/>
              <a:t>numpy</a:t>
            </a:r>
            <a:r>
              <a:rPr lang="en-IN" dirty="0"/>
              <a:t> as np</a:t>
            </a:r>
          </a:p>
          <a:p>
            <a:r>
              <a:rPr lang="en-IN" dirty="0"/>
              <a:t>from </a:t>
            </a:r>
            <a:r>
              <a:rPr lang="en-IN" dirty="0" err="1"/>
              <a:t>sklearn</a:t>
            </a:r>
            <a:r>
              <a:rPr lang="en-IN" dirty="0"/>
              <a:t> import </a:t>
            </a:r>
            <a:r>
              <a:rPr lang="en-IN" dirty="0" err="1"/>
              <a:t>cross_validation</a:t>
            </a:r>
            <a:r>
              <a:rPr lang="en-IN" dirty="0"/>
              <a:t>, metrics</a:t>
            </a:r>
          </a:p>
          <a:p>
            <a:r>
              <a:rPr lang="en-IN" dirty="0" err="1"/>
              <a:t>def</a:t>
            </a:r>
            <a:r>
              <a:rPr lang="en-IN" dirty="0"/>
              <a:t> </a:t>
            </a:r>
            <a:r>
              <a:rPr lang="en-IN" dirty="0" err="1"/>
              <a:t>modelfit</a:t>
            </a:r>
            <a:r>
              <a:rPr lang="en-IN" dirty="0"/>
              <a:t>(</a:t>
            </a:r>
            <a:r>
              <a:rPr lang="en-IN" dirty="0" err="1"/>
              <a:t>alg</a:t>
            </a:r>
            <a:r>
              <a:rPr lang="en-IN" dirty="0"/>
              <a:t>, </a:t>
            </a:r>
            <a:r>
              <a:rPr lang="en-IN" dirty="0" err="1"/>
              <a:t>dtrain</a:t>
            </a:r>
            <a:r>
              <a:rPr lang="en-IN" dirty="0"/>
              <a:t>, </a:t>
            </a:r>
            <a:r>
              <a:rPr lang="en-IN" dirty="0" err="1"/>
              <a:t>dtest</a:t>
            </a:r>
            <a:r>
              <a:rPr lang="en-IN" dirty="0"/>
              <a:t>, predictors, target, </a:t>
            </a:r>
            <a:r>
              <a:rPr lang="en-IN" dirty="0" err="1"/>
              <a:t>IDcol</a:t>
            </a:r>
            <a:r>
              <a:rPr lang="en-IN" dirty="0"/>
              <a:t>, filename):</a:t>
            </a:r>
          </a:p>
          <a:p>
            <a:r>
              <a:rPr lang="en-IN" dirty="0"/>
              <a:t>#Fit the algorithm on the data</a:t>
            </a:r>
          </a:p>
          <a:p>
            <a:r>
              <a:rPr lang="en-IN" dirty="0"/>
              <a:t>    </a:t>
            </a:r>
            <a:r>
              <a:rPr lang="en-IN" dirty="0" err="1"/>
              <a:t>alg.fit</a:t>
            </a:r>
            <a:r>
              <a:rPr lang="en-IN" dirty="0"/>
              <a:t>(</a:t>
            </a:r>
            <a:r>
              <a:rPr lang="en-IN" dirty="0" err="1"/>
              <a:t>dtrain</a:t>
            </a:r>
            <a:r>
              <a:rPr lang="en-IN" dirty="0"/>
              <a:t>[predictors], </a:t>
            </a:r>
            <a:r>
              <a:rPr lang="en-IN" dirty="0" err="1"/>
              <a:t>dtrain</a:t>
            </a:r>
            <a:r>
              <a:rPr lang="en-IN" dirty="0"/>
              <a:t>[target])</a:t>
            </a:r>
          </a:p>
          <a:p>
            <a:r>
              <a:rPr lang="en-IN" dirty="0"/>
              <a:t>        </a:t>
            </a:r>
          </a:p>
          <a:p>
            <a:r>
              <a:rPr lang="en-IN" dirty="0"/>
              <a:t>    #Predict training set:</a:t>
            </a:r>
          </a:p>
          <a:p>
            <a:r>
              <a:rPr lang="en-IN" dirty="0"/>
              <a:t>    </a:t>
            </a:r>
            <a:r>
              <a:rPr lang="en-IN" dirty="0" err="1"/>
              <a:t>dtrain_predictions</a:t>
            </a:r>
            <a:r>
              <a:rPr lang="en-IN" dirty="0"/>
              <a:t> = </a:t>
            </a:r>
            <a:r>
              <a:rPr lang="en-IN" dirty="0" err="1"/>
              <a:t>alg.predict</a:t>
            </a:r>
            <a:r>
              <a:rPr lang="en-IN" dirty="0"/>
              <a:t>(</a:t>
            </a:r>
            <a:r>
              <a:rPr lang="en-IN" dirty="0" err="1"/>
              <a:t>dtrain</a:t>
            </a:r>
            <a:r>
              <a:rPr lang="en-IN" dirty="0"/>
              <a:t>[predictors])</a:t>
            </a:r>
          </a:p>
          <a:p>
            <a:endParaRPr lang="en-IN" dirty="0"/>
          </a:p>
          <a:p>
            <a:r>
              <a:rPr lang="en-IN" dirty="0"/>
              <a:t>    #Perform cross-validation:</a:t>
            </a:r>
          </a:p>
          <a:p>
            <a:r>
              <a:rPr lang="en-IN" dirty="0"/>
              <a:t>    </a:t>
            </a:r>
            <a:r>
              <a:rPr lang="en-IN" dirty="0" err="1"/>
              <a:t>cv_score</a:t>
            </a:r>
            <a:r>
              <a:rPr lang="en-IN" dirty="0"/>
              <a:t> = </a:t>
            </a:r>
            <a:r>
              <a:rPr lang="en-IN" dirty="0" err="1"/>
              <a:t>cross_validation.cross_val_score</a:t>
            </a:r>
            <a:r>
              <a:rPr lang="en-IN" dirty="0"/>
              <a:t>(</a:t>
            </a:r>
            <a:r>
              <a:rPr lang="en-IN" dirty="0" err="1"/>
              <a:t>alg</a:t>
            </a:r>
            <a:r>
              <a:rPr lang="en-IN" dirty="0"/>
              <a:t>, </a:t>
            </a:r>
            <a:r>
              <a:rPr lang="en-IN" dirty="0" err="1"/>
              <a:t>dtrain</a:t>
            </a:r>
            <a:r>
              <a:rPr lang="en-IN" dirty="0"/>
              <a:t>[predictors], </a:t>
            </a:r>
            <a:r>
              <a:rPr lang="en-IN" dirty="0" err="1"/>
              <a:t>dtrain</a:t>
            </a:r>
            <a:r>
              <a:rPr lang="en-IN" dirty="0"/>
              <a:t>[target], cv=20, scoring='</a:t>
            </a:r>
            <a:r>
              <a:rPr lang="en-IN" dirty="0" err="1"/>
              <a:t>mean_squared_error</a:t>
            </a:r>
            <a:r>
              <a:rPr lang="en-IN" dirty="0"/>
              <a:t>')</a:t>
            </a:r>
          </a:p>
          <a:p>
            <a:r>
              <a:rPr lang="en-IN" dirty="0"/>
              <a:t>    </a:t>
            </a:r>
            <a:r>
              <a:rPr lang="en-IN" dirty="0" err="1"/>
              <a:t>cv_score</a:t>
            </a:r>
            <a:r>
              <a:rPr lang="en-IN" dirty="0"/>
              <a:t> = </a:t>
            </a:r>
            <a:r>
              <a:rPr lang="en-IN" dirty="0" err="1"/>
              <a:t>np.sqrt</a:t>
            </a:r>
            <a:r>
              <a:rPr lang="en-IN" dirty="0"/>
              <a:t>(</a:t>
            </a:r>
            <a:r>
              <a:rPr lang="en-IN" dirty="0" err="1"/>
              <a:t>np.abs</a:t>
            </a:r>
            <a:r>
              <a:rPr lang="en-IN" dirty="0"/>
              <a:t>(</a:t>
            </a:r>
            <a:r>
              <a:rPr lang="en-IN" dirty="0" err="1"/>
              <a:t>cv_score</a:t>
            </a:r>
            <a:r>
              <a:rPr lang="en-IN" dirty="0"/>
              <a:t>))</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17762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3"/>
          <a:stretch>
            <a:fillRect/>
          </a:stretch>
        </p:blipFill>
        <p:spPr>
          <a:xfrm>
            <a:off x="0" y="-214008"/>
            <a:ext cx="6858000" cy="9906000"/>
          </a:xfrm>
          <a:prstGeom prst="rect">
            <a:avLst/>
          </a:prstGeom>
        </p:spPr>
      </p:pic>
      <p:sp>
        <p:nvSpPr>
          <p:cNvPr id="7" name="TextBox 6"/>
          <p:cNvSpPr txBox="1"/>
          <p:nvPr/>
        </p:nvSpPr>
        <p:spPr>
          <a:xfrm>
            <a:off x="700391" y="1031132"/>
            <a:ext cx="5466945" cy="369332"/>
          </a:xfrm>
          <a:prstGeom prst="rect">
            <a:avLst/>
          </a:prstGeom>
          <a:noFill/>
        </p:spPr>
        <p:txBody>
          <a:bodyPr wrap="square" rtlCol="0">
            <a:spAutoFit/>
          </a:bodyPr>
          <a:lstStyle/>
          <a:p>
            <a:endParaRPr lang="en-IN" dirty="0"/>
          </a:p>
        </p:txBody>
      </p:sp>
      <p:sp>
        <p:nvSpPr>
          <p:cNvPr id="12" name="TextBox 11"/>
          <p:cNvSpPr txBox="1"/>
          <p:nvPr/>
        </p:nvSpPr>
        <p:spPr>
          <a:xfrm flipH="1" flipV="1">
            <a:off x="-2188818" y="2217587"/>
            <a:ext cx="3550690" cy="332870"/>
          </a:xfrm>
          <a:prstGeom prst="rect">
            <a:avLst/>
          </a:prstGeom>
          <a:noFill/>
        </p:spPr>
        <p:txBody>
          <a:bodyPr wrap="square" rtlCol="0">
            <a:spAutoFit/>
          </a:bodyPr>
          <a:lstStyle/>
          <a:p>
            <a:endParaRPr lang="en-IN"/>
          </a:p>
        </p:txBody>
      </p:sp>
      <p:sp>
        <p:nvSpPr>
          <p:cNvPr id="13" name="TextBox 12"/>
          <p:cNvSpPr txBox="1"/>
          <p:nvPr/>
        </p:nvSpPr>
        <p:spPr>
          <a:xfrm>
            <a:off x="596348" y="7937770"/>
            <a:ext cx="5570988" cy="369332"/>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96348" y="360947"/>
            <a:ext cx="5570988" cy="9510296"/>
          </a:xfrm>
          <a:prstGeom prst="rect">
            <a:avLst/>
          </a:prstGeom>
          <a:noFill/>
        </p:spPr>
        <p:txBody>
          <a:bodyPr wrap="square" rtlCol="0">
            <a:spAutoFit/>
          </a:bodyPr>
          <a:lstStyle/>
          <a:p>
            <a:r>
              <a:rPr lang="en-IN" dirty="0"/>
              <a:t>#Print model report:</a:t>
            </a:r>
          </a:p>
          <a:p>
            <a:r>
              <a:rPr lang="en-IN" dirty="0"/>
              <a:t>    print ("\</a:t>
            </a:r>
            <a:r>
              <a:rPr lang="en-IN" dirty="0" err="1"/>
              <a:t>nModel</a:t>
            </a:r>
            <a:r>
              <a:rPr lang="en-IN" dirty="0"/>
              <a:t> Report")</a:t>
            </a:r>
          </a:p>
          <a:p>
            <a:r>
              <a:rPr lang="en-IN" dirty="0"/>
              <a:t>    print ("RMSE : %.4g" % </a:t>
            </a:r>
            <a:r>
              <a:rPr lang="en-IN" dirty="0" err="1"/>
              <a:t>np.sqrt</a:t>
            </a:r>
            <a:r>
              <a:rPr lang="en-IN" dirty="0"/>
              <a:t>(</a:t>
            </a:r>
            <a:r>
              <a:rPr lang="en-IN" dirty="0" err="1"/>
              <a:t>metrics.mean_squared_error</a:t>
            </a:r>
            <a:r>
              <a:rPr lang="en-IN" dirty="0"/>
              <a:t>(</a:t>
            </a:r>
            <a:r>
              <a:rPr lang="en-IN" dirty="0" err="1"/>
              <a:t>dtrain</a:t>
            </a:r>
            <a:r>
              <a:rPr lang="en-IN" dirty="0"/>
              <a:t>[target].values, </a:t>
            </a:r>
            <a:r>
              <a:rPr lang="en-IN" dirty="0" err="1"/>
              <a:t>dtrain_predictions</a:t>
            </a:r>
            <a:r>
              <a:rPr lang="en-IN" dirty="0"/>
              <a:t>)))</a:t>
            </a:r>
          </a:p>
          <a:p>
            <a:r>
              <a:rPr lang="en-IN" dirty="0"/>
              <a:t>    print ("CV Score : Mean - %.4g | </a:t>
            </a:r>
            <a:r>
              <a:rPr lang="en-IN" dirty="0" err="1"/>
              <a:t>Std</a:t>
            </a:r>
            <a:r>
              <a:rPr lang="en-IN" dirty="0"/>
              <a:t> - %.4g | Min - %.4g | Max - %.4g" % (</a:t>
            </a:r>
            <a:r>
              <a:rPr lang="en-IN" dirty="0" err="1"/>
              <a:t>np.mean</a:t>
            </a:r>
            <a:r>
              <a:rPr lang="en-IN" dirty="0"/>
              <a:t>(</a:t>
            </a:r>
            <a:r>
              <a:rPr lang="en-IN" dirty="0" err="1"/>
              <a:t>cv_score</a:t>
            </a:r>
            <a:r>
              <a:rPr lang="en-IN" dirty="0"/>
              <a:t>),</a:t>
            </a:r>
            <a:r>
              <a:rPr lang="en-IN" dirty="0" err="1"/>
              <a:t>np.std</a:t>
            </a:r>
            <a:r>
              <a:rPr lang="en-IN" dirty="0"/>
              <a:t>(</a:t>
            </a:r>
            <a:r>
              <a:rPr lang="en-IN" dirty="0" err="1"/>
              <a:t>cv_score</a:t>
            </a:r>
            <a:r>
              <a:rPr lang="en-IN" dirty="0"/>
              <a:t>),</a:t>
            </a:r>
            <a:r>
              <a:rPr lang="en-IN" dirty="0" err="1"/>
              <a:t>np.min</a:t>
            </a:r>
            <a:r>
              <a:rPr lang="en-IN" dirty="0"/>
              <a:t>(</a:t>
            </a:r>
            <a:r>
              <a:rPr lang="en-IN" dirty="0" err="1"/>
              <a:t>cv_score</a:t>
            </a:r>
            <a:r>
              <a:rPr lang="en-IN" dirty="0"/>
              <a:t>),</a:t>
            </a:r>
            <a:r>
              <a:rPr lang="en-IN" dirty="0" err="1"/>
              <a:t>np.max</a:t>
            </a:r>
            <a:r>
              <a:rPr lang="en-IN" dirty="0"/>
              <a:t>(</a:t>
            </a:r>
            <a:r>
              <a:rPr lang="en-IN" dirty="0" err="1"/>
              <a:t>cv_score</a:t>
            </a:r>
            <a:r>
              <a:rPr lang="en-IN" dirty="0"/>
              <a:t>)))</a:t>
            </a:r>
          </a:p>
          <a:p>
            <a:r>
              <a:rPr lang="en-IN" dirty="0"/>
              <a:t>    </a:t>
            </a:r>
          </a:p>
          <a:p>
            <a:r>
              <a:rPr lang="en-IN" dirty="0"/>
              <a:t>    #Predict on testing data:</a:t>
            </a:r>
          </a:p>
          <a:p>
            <a:r>
              <a:rPr lang="en-IN" dirty="0"/>
              <a:t>    </a:t>
            </a:r>
            <a:r>
              <a:rPr lang="en-IN" dirty="0" err="1"/>
              <a:t>dtest</a:t>
            </a:r>
            <a:r>
              <a:rPr lang="en-IN" dirty="0"/>
              <a:t>[target] = </a:t>
            </a:r>
            <a:r>
              <a:rPr lang="en-IN" dirty="0" err="1"/>
              <a:t>alg.predict</a:t>
            </a:r>
            <a:r>
              <a:rPr lang="en-IN" dirty="0"/>
              <a:t>(</a:t>
            </a:r>
            <a:r>
              <a:rPr lang="en-IN" dirty="0" err="1"/>
              <a:t>dtest</a:t>
            </a:r>
            <a:r>
              <a:rPr lang="en-IN" dirty="0"/>
              <a:t>[predictors])</a:t>
            </a:r>
          </a:p>
          <a:p>
            <a:r>
              <a:rPr lang="en-IN" dirty="0"/>
              <a:t>    </a:t>
            </a:r>
          </a:p>
          <a:p>
            <a:r>
              <a:rPr lang="en-IN" dirty="0"/>
              <a:t>    #Export submission file:</a:t>
            </a:r>
          </a:p>
          <a:p>
            <a:r>
              <a:rPr lang="en-IN" dirty="0"/>
              <a:t>    </a:t>
            </a:r>
            <a:r>
              <a:rPr lang="en-IN" dirty="0" err="1"/>
              <a:t>IDcol.append</a:t>
            </a:r>
            <a:r>
              <a:rPr lang="en-IN" dirty="0"/>
              <a:t>(target)</a:t>
            </a:r>
          </a:p>
          <a:p>
            <a:r>
              <a:rPr lang="en-IN" dirty="0"/>
              <a:t>    submission = </a:t>
            </a:r>
            <a:r>
              <a:rPr lang="en-IN" dirty="0" err="1"/>
              <a:t>pd.DataFrame</a:t>
            </a:r>
            <a:r>
              <a:rPr lang="en-IN" dirty="0"/>
              <a:t>({ x: </a:t>
            </a:r>
            <a:r>
              <a:rPr lang="en-IN" dirty="0" err="1"/>
              <a:t>dtest</a:t>
            </a:r>
            <a:r>
              <a:rPr lang="en-IN" dirty="0"/>
              <a:t>[x] for x in </a:t>
            </a:r>
            <a:r>
              <a:rPr lang="en-IN" dirty="0" err="1"/>
              <a:t>IDcol</a:t>
            </a:r>
            <a:r>
              <a:rPr lang="en-IN" dirty="0"/>
              <a:t>})</a:t>
            </a:r>
          </a:p>
          <a:p>
            <a:r>
              <a:rPr lang="en-IN" dirty="0"/>
              <a:t>    </a:t>
            </a:r>
            <a:r>
              <a:rPr lang="en-IN" dirty="0" err="1"/>
              <a:t>submission.to_csv</a:t>
            </a:r>
            <a:r>
              <a:rPr lang="en-IN" dirty="0"/>
              <a:t>(filename, index=False)</a:t>
            </a:r>
          </a:p>
          <a:p>
            <a:r>
              <a:rPr lang="en-IN" dirty="0"/>
              <a:t>    </a:t>
            </a:r>
          </a:p>
          <a:p>
            <a:r>
              <a:rPr lang="en-IN" dirty="0"/>
              <a:t>    </a:t>
            </a:r>
          </a:p>
          <a:p>
            <a:r>
              <a:rPr lang="en-IN" dirty="0"/>
              <a:t>#Liner Regression model</a:t>
            </a:r>
          </a:p>
          <a:p>
            <a:r>
              <a:rPr lang="en-IN" dirty="0"/>
              <a:t>print("Creating the models and processing")</a:t>
            </a:r>
          </a:p>
          <a:p>
            <a:r>
              <a:rPr lang="en-IN" dirty="0"/>
              <a:t>from </a:t>
            </a:r>
            <a:r>
              <a:rPr lang="en-IN" dirty="0" err="1"/>
              <a:t>sklearn.linear_model</a:t>
            </a:r>
            <a:r>
              <a:rPr lang="en-IN" dirty="0"/>
              <a:t> import </a:t>
            </a:r>
            <a:r>
              <a:rPr lang="en-IN" dirty="0" err="1"/>
              <a:t>LinearRegression</a:t>
            </a:r>
            <a:r>
              <a:rPr lang="en-IN" dirty="0"/>
              <a:t>, Ridge</a:t>
            </a:r>
          </a:p>
          <a:p>
            <a:r>
              <a:rPr lang="en-IN" dirty="0"/>
              <a:t>predictors = [x for x in </a:t>
            </a:r>
            <a:r>
              <a:rPr lang="en-IN" dirty="0" err="1"/>
              <a:t>train.columns</a:t>
            </a:r>
            <a:r>
              <a:rPr lang="en-IN" dirty="0"/>
              <a:t> if x not in [target]+</a:t>
            </a:r>
            <a:r>
              <a:rPr lang="en-IN" dirty="0" err="1"/>
              <a:t>IDcol</a:t>
            </a:r>
            <a:r>
              <a:rPr lang="en-IN" dirty="0"/>
              <a:t>]</a:t>
            </a:r>
          </a:p>
          <a:p>
            <a:r>
              <a:rPr lang="en-IN" dirty="0"/>
              <a:t># print predictors</a:t>
            </a:r>
          </a:p>
          <a:p>
            <a:r>
              <a:rPr lang="en-IN" dirty="0"/>
              <a:t>alg1 = </a:t>
            </a:r>
            <a:r>
              <a:rPr lang="en-IN" dirty="0" err="1"/>
              <a:t>LinearRegression</a:t>
            </a:r>
            <a:r>
              <a:rPr lang="en-IN" dirty="0"/>
              <a:t>(normalize=True)</a:t>
            </a:r>
          </a:p>
          <a:p>
            <a:r>
              <a:rPr lang="en-IN" dirty="0" err="1"/>
              <a:t>modelfit</a:t>
            </a:r>
            <a:r>
              <a:rPr lang="en-IN" dirty="0"/>
              <a:t>(alg1, train, test, predictors, target, </a:t>
            </a:r>
            <a:r>
              <a:rPr lang="en-IN" dirty="0" err="1"/>
              <a:t>IDcol</a:t>
            </a:r>
            <a:r>
              <a:rPr lang="en-IN" dirty="0"/>
              <a:t>, 'alg1.csv')</a:t>
            </a:r>
          </a:p>
          <a:p>
            <a:r>
              <a:rPr lang="en-IN" dirty="0"/>
              <a:t>coef1 = </a:t>
            </a:r>
            <a:r>
              <a:rPr lang="en-IN" dirty="0" err="1"/>
              <a:t>pd.Series</a:t>
            </a:r>
            <a:r>
              <a:rPr lang="en-IN" dirty="0"/>
              <a:t>(alg1.coef_, predictors).</a:t>
            </a:r>
            <a:r>
              <a:rPr lang="en-IN" dirty="0" err="1"/>
              <a:t>sort_values</a:t>
            </a:r>
            <a:r>
              <a:rPr lang="en-IN" dirty="0"/>
              <a:t>()</a:t>
            </a:r>
          </a:p>
          <a:p>
            <a:r>
              <a:rPr lang="en-IN" dirty="0"/>
              <a:t>coef1.plot(kind='bar', title='Model Coefficients')</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33714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3"/>
          <a:stretch>
            <a:fillRect/>
          </a:stretch>
        </p:blipFill>
        <p:spPr>
          <a:xfrm>
            <a:off x="0" y="-214008"/>
            <a:ext cx="6858000" cy="9906000"/>
          </a:xfrm>
          <a:prstGeom prst="rect">
            <a:avLst/>
          </a:prstGeom>
        </p:spPr>
      </p:pic>
      <p:sp>
        <p:nvSpPr>
          <p:cNvPr id="7" name="TextBox 6"/>
          <p:cNvSpPr txBox="1"/>
          <p:nvPr/>
        </p:nvSpPr>
        <p:spPr>
          <a:xfrm>
            <a:off x="700391" y="1031132"/>
            <a:ext cx="5466945" cy="369332"/>
          </a:xfrm>
          <a:prstGeom prst="rect">
            <a:avLst/>
          </a:prstGeom>
          <a:noFill/>
        </p:spPr>
        <p:txBody>
          <a:bodyPr wrap="square" rtlCol="0">
            <a:spAutoFit/>
          </a:bodyPr>
          <a:lstStyle/>
          <a:p>
            <a:endParaRPr lang="en-IN" dirty="0"/>
          </a:p>
        </p:txBody>
      </p:sp>
      <p:sp>
        <p:nvSpPr>
          <p:cNvPr id="12" name="TextBox 11"/>
          <p:cNvSpPr txBox="1"/>
          <p:nvPr/>
        </p:nvSpPr>
        <p:spPr>
          <a:xfrm flipH="1" flipV="1">
            <a:off x="-2188818" y="2217587"/>
            <a:ext cx="3550690" cy="332870"/>
          </a:xfrm>
          <a:prstGeom prst="rect">
            <a:avLst/>
          </a:prstGeom>
          <a:noFill/>
        </p:spPr>
        <p:txBody>
          <a:bodyPr wrap="square" rtlCol="0">
            <a:spAutoFit/>
          </a:bodyPr>
          <a:lstStyle/>
          <a:p>
            <a:endParaRPr lang="en-IN"/>
          </a:p>
        </p:txBody>
      </p:sp>
      <p:sp>
        <p:nvSpPr>
          <p:cNvPr id="13" name="TextBox 12"/>
          <p:cNvSpPr txBox="1"/>
          <p:nvPr/>
        </p:nvSpPr>
        <p:spPr>
          <a:xfrm>
            <a:off x="596348" y="7937770"/>
            <a:ext cx="5570988" cy="369332"/>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96348" y="360947"/>
            <a:ext cx="5570988" cy="8402300"/>
          </a:xfrm>
          <a:prstGeom prst="rect">
            <a:avLst/>
          </a:prstGeom>
          <a:noFill/>
        </p:spPr>
        <p:txBody>
          <a:bodyPr wrap="square" rtlCol="0">
            <a:spAutoFit/>
          </a:bodyPr>
          <a:lstStyle/>
          <a:p>
            <a:r>
              <a:rPr lang="en-IN" dirty="0"/>
              <a:t>#Ridge Regression Model</a:t>
            </a:r>
          </a:p>
          <a:p>
            <a:r>
              <a:rPr lang="en-IN" dirty="0"/>
              <a:t>predictors = [x for x in </a:t>
            </a:r>
            <a:r>
              <a:rPr lang="en-IN" dirty="0" err="1"/>
              <a:t>train.columns</a:t>
            </a:r>
            <a:r>
              <a:rPr lang="en-IN" dirty="0"/>
              <a:t> if x not in [target]+</a:t>
            </a:r>
            <a:r>
              <a:rPr lang="en-IN" dirty="0" err="1"/>
              <a:t>IDcol</a:t>
            </a:r>
            <a:r>
              <a:rPr lang="en-IN" dirty="0"/>
              <a:t>]</a:t>
            </a:r>
          </a:p>
          <a:p>
            <a:r>
              <a:rPr lang="en-IN" dirty="0"/>
              <a:t>alg2 = Ridge(alpha=0.05,normalize=True)</a:t>
            </a:r>
          </a:p>
          <a:p>
            <a:r>
              <a:rPr lang="en-IN" dirty="0" err="1"/>
              <a:t>modelfit</a:t>
            </a:r>
            <a:r>
              <a:rPr lang="en-IN" dirty="0"/>
              <a:t>(alg2, train, test, predictors, target, </a:t>
            </a:r>
            <a:r>
              <a:rPr lang="en-IN" dirty="0" err="1"/>
              <a:t>IDcol</a:t>
            </a:r>
            <a:r>
              <a:rPr lang="en-IN" dirty="0"/>
              <a:t>, 'alg2.csv')</a:t>
            </a:r>
          </a:p>
          <a:p>
            <a:r>
              <a:rPr lang="en-IN" dirty="0"/>
              <a:t>coef2 = </a:t>
            </a:r>
            <a:r>
              <a:rPr lang="en-IN" dirty="0" err="1"/>
              <a:t>pd.Series</a:t>
            </a:r>
            <a:r>
              <a:rPr lang="en-IN" dirty="0"/>
              <a:t>(alg2.coef_, predictors).</a:t>
            </a:r>
            <a:r>
              <a:rPr lang="en-IN" dirty="0" err="1"/>
              <a:t>sort_values</a:t>
            </a:r>
            <a:r>
              <a:rPr lang="en-IN" dirty="0"/>
              <a:t>()</a:t>
            </a:r>
          </a:p>
          <a:p>
            <a:r>
              <a:rPr lang="en-IN" dirty="0"/>
              <a:t>coef2.plot(kind='bar', title='Model Coefficients')</a:t>
            </a:r>
          </a:p>
          <a:p>
            <a:r>
              <a:rPr lang="en-IN" dirty="0"/>
              <a:t>print("Model has been successfully created and trained. The predicted result is in alg2.csv")</a:t>
            </a:r>
          </a:p>
          <a:p>
            <a:endParaRPr lang="en-IN" dirty="0"/>
          </a:p>
          <a:p>
            <a:r>
              <a:rPr lang="en-IN" dirty="0"/>
              <a:t># Decision Tree Model</a:t>
            </a:r>
          </a:p>
          <a:p>
            <a:endParaRPr lang="en-IN" dirty="0"/>
          </a:p>
          <a:p>
            <a:r>
              <a:rPr lang="en-IN" dirty="0"/>
              <a:t>from </a:t>
            </a:r>
            <a:r>
              <a:rPr lang="en-IN" dirty="0" err="1"/>
              <a:t>sklearn.tree</a:t>
            </a:r>
            <a:r>
              <a:rPr lang="en-IN" dirty="0"/>
              <a:t> import </a:t>
            </a:r>
            <a:r>
              <a:rPr lang="en-IN" dirty="0" err="1"/>
              <a:t>DecisionTreeRegressor</a:t>
            </a:r>
            <a:endParaRPr lang="en-IN" dirty="0"/>
          </a:p>
          <a:p>
            <a:r>
              <a:rPr lang="en-IN" dirty="0"/>
              <a:t>predictors = [x for x in </a:t>
            </a:r>
            <a:r>
              <a:rPr lang="en-IN" dirty="0" err="1"/>
              <a:t>train.columns</a:t>
            </a:r>
            <a:r>
              <a:rPr lang="en-IN" dirty="0"/>
              <a:t> if x not in [target]+</a:t>
            </a:r>
            <a:r>
              <a:rPr lang="en-IN" dirty="0" err="1"/>
              <a:t>IDcol</a:t>
            </a:r>
            <a:r>
              <a:rPr lang="en-IN" dirty="0"/>
              <a:t>]</a:t>
            </a:r>
          </a:p>
          <a:p>
            <a:r>
              <a:rPr lang="en-IN" dirty="0"/>
              <a:t>alg3 = </a:t>
            </a:r>
            <a:r>
              <a:rPr lang="en-IN" dirty="0" err="1"/>
              <a:t>DecisionTreeRegressor</a:t>
            </a:r>
            <a:r>
              <a:rPr lang="en-IN" dirty="0"/>
              <a:t>(</a:t>
            </a:r>
            <a:r>
              <a:rPr lang="en-IN" dirty="0" err="1"/>
              <a:t>max_depth</a:t>
            </a:r>
            <a:r>
              <a:rPr lang="en-IN" dirty="0"/>
              <a:t>=15, </a:t>
            </a:r>
            <a:r>
              <a:rPr lang="en-IN" dirty="0" err="1"/>
              <a:t>min_samples_leaf</a:t>
            </a:r>
            <a:r>
              <a:rPr lang="en-IN" dirty="0"/>
              <a:t>=100)</a:t>
            </a:r>
          </a:p>
          <a:p>
            <a:r>
              <a:rPr lang="en-IN" dirty="0" err="1"/>
              <a:t>modelfit</a:t>
            </a:r>
            <a:r>
              <a:rPr lang="en-IN" dirty="0"/>
              <a:t>(alg3, train, test, predictors, target, </a:t>
            </a:r>
            <a:r>
              <a:rPr lang="en-IN" dirty="0" err="1"/>
              <a:t>IDcol</a:t>
            </a:r>
            <a:r>
              <a:rPr lang="en-IN" dirty="0"/>
              <a:t>, 'alg3.csv')</a:t>
            </a:r>
          </a:p>
          <a:p>
            <a:r>
              <a:rPr lang="en-IN" dirty="0"/>
              <a:t>coef3 = </a:t>
            </a:r>
            <a:r>
              <a:rPr lang="en-IN" dirty="0" err="1"/>
              <a:t>pd.Series</a:t>
            </a:r>
            <a:r>
              <a:rPr lang="en-IN" dirty="0"/>
              <a:t>(alg3.feature_importances_, predictors).</a:t>
            </a:r>
            <a:r>
              <a:rPr lang="en-IN" dirty="0" err="1"/>
              <a:t>sort_values</a:t>
            </a:r>
            <a:r>
              <a:rPr lang="en-IN" dirty="0"/>
              <a:t>(ascending=False)</a:t>
            </a:r>
          </a:p>
          <a:p>
            <a:r>
              <a:rPr lang="en-IN" dirty="0"/>
              <a:t>coef3.plot(kind='bar', title='Feature </a:t>
            </a:r>
            <a:r>
              <a:rPr lang="en-IN" dirty="0" err="1"/>
              <a:t>Importances</a:t>
            </a:r>
            <a:r>
              <a:rPr lang="en-IN" dirty="0"/>
              <a:t>')</a:t>
            </a:r>
          </a:p>
          <a:p>
            <a:endParaRPr lang="en-IN" dirty="0"/>
          </a:p>
          <a:p>
            <a:r>
              <a:rPr lang="en-IN" dirty="0"/>
              <a:t>print("Model has been successfully created and trained. The predicted result is in alg3.csv")</a:t>
            </a:r>
          </a:p>
          <a:p>
            <a:endParaRPr lang="en-IN" dirty="0"/>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87122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38163"/>
            <a:ext cx="6858000" cy="9906000"/>
          </a:xfrm>
          <a:prstGeom prst="rect">
            <a:avLst/>
          </a:prstGeom>
        </p:spPr>
      </p:pic>
      <p:sp>
        <p:nvSpPr>
          <p:cNvPr id="9" name="Rectangle 8"/>
          <p:cNvSpPr/>
          <p:nvPr/>
        </p:nvSpPr>
        <p:spPr>
          <a:xfrm>
            <a:off x="896991" y="1260662"/>
            <a:ext cx="5064015" cy="584775"/>
          </a:xfrm>
          <a:prstGeom prst="rect">
            <a:avLst/>
          </a:prstGeom>
        </p:spPr>
        <p:txBody>
          <a:bodyPr wrap="none">
            <a:spAutoFit/>
          </a:bodyPr>
          <a:lstStyle/>
          <a:p>
            <a:r>
              <a:rPr lang="en-IN" sz="3200" b="1" dirty="0">
                <a:latin typeface="Times New Roman" panose="02020603050405020304" pitchFamily="18" charset="0"/>
                <a:ea typeface="STLiti" panose="02010800040101010101" pitchFamily="2" charset="-122"/>
                <a:cs typeface="Times New Roman" panose="02020603050405020304" pitchFamily="18" charset="0"/>
              </a:rPr>
              <a:t>Advanced Academic Center</a:t>
            </a:r>
          </a:p>
        </p:txBody>
      </p:sp>
      <p:sp>
        <p:nvSpPr>
          <p:cNvPr id="10" name="Rectangle 9"/>
          <p:cNvSpPr/>
          <p:nvPr/>
        </p:nvSpPr>
        <p:spPr>
          <a:xfrm>
            <a:off x="200357" y="1815686"/>
            <a:ext cx="6457281" cy="523220"/>
          </a:xfrm>
          <a:prstGeom prst="rect">
            <a:avLst/>
          </a:prstGeom>
        </p:spPr>
        <p:txBody>
          <a:bodyPr wrap="none">
            <a:spAutoFit/>
          </a:bodyPr>
          <a:lstStyle/>
          <a:p>
            <a:r>
              <a:rPr lang="en-IN" sz="2800" b="1" dirty="0">
                <a:latin typeface="Times New Roman" panose="02020603050405020304" pitchFamily="18" charset="0"/>
                <a:ea typeface="STLiti" panose="02010800040101010101" pitchFamily="2" charset="-122"/>
                <a:cs typeface="Times New Roman" panose="02020603050405020304" pitchFamily="18" charset="0"/>
              </a:rPr>
              <a:t>  </a:t>
            </a:r>
            <a:r>
              <a:rPr lang="en-IN" sz="2600" b="1" dirty="0">
                <a:latin typeface="Times New Roman" panose="02020603050405020304" pitchFamily="18" charset="0"/>
                <a:ea typeface="STLiti" panose="02010800040101010101" pitchFamily="2" charset="-122"/>
                <a:cs typeface="Times New Roman" panose="02020603050405020304" pitchFamily="18" charset="0"/>
              </a:rPr>
              <a:t>( A Center For Inter-Discilinary Research )</a:t>
            </a:r>
            <a:endParaRPr lang="en-US" sz="2600" b="1" dirty="0">
              <a:latin typeface="Times New Roman" panose="02020603050405020304" pitchFamily="18" charset="0"/>
              <a:ea typeface="STLiti" panose="02010800040101010101" pitchFamily="2" charset="-122"/>
              <a:cs typeface="Times New Roman" panose="02020603050405020304" pitchFamily="18" charset="0"/>
            </a:endParaRPr>
          </a:p>
        </p:txBody>
      </p:sp>
      <p:sp>
        <p:nvSpPr>
          <p:cNvPr id="12" name="Rectangle 11"/>
          <p:cNvSpPr/>
          <p:nvPr/>
        </p:nvSpPr>
        <p:spPr>
          <a:xfrm>
            <a:off x="503296" y="2703857"/>
            <a:ext cx="5897718" cy="3354765"/>
          </a:xfrm>
          <a:prstGeom prst="rect">
            <a:avLst/>
          </a:prstGeom>
        </p:spPr>
        <p:txBody>
          <a:bodyPr wrap="square">
            <a:spAutoFit/>
          </a:bodyPr>
          <a:lstStyle/>
          <a:p>
            <a:pPr algn="ctr"/>
            <a:r>
              <a:rPr lang="en-US" sz="2800" dirty="0">
                <a:latin typeface="Times New Roman" pitchFamily="18" charset="0"/>
                <a:cs typeface="Times New Roman" pitchFamily="18" charset="0"/>
              </a:rPr>
              <a:t>This is to certify that the project titled</a:t>
            </a:r>
          </a:p>
          <a:p>
            <a:pPr algn="ctr"/>
            <a:r>
              <a:rPr lang="en-IN" sz="2800" b="1" dirty="0">
                <a:latin typeface="Times New Roman" pitchFamily="18" charset="0"/>
                <a:cs typeface="Times New Roman" pitchFamily="18" charset="0"/>
              </a:rPr>
              <a:t>SALESMAX</a:t>
            </a:r>
            <a:endParaRPr lang="en-US" sz="2800" b="1" dirty="0">
              <a:latin typeface="Times New Roman" pitchFamily="18" charset="0"/>
              <a:cs typeface="Times New Roman" pitchFamily="18" charset="0"/>
            </a:endParaRPr>
          </a:p>
          <a:p>
            <a:pPr algn="ctr"/>
            <a:endParaRPr lang="en-US" sz="2200" dirty="0">
              <a:latin typeface="Times New Roman" panose="02020603050405020304" pitchFamily="18" charset="0"/>
              <a:cs typeface="Times New Roman" panose="02020603050405020304" pitchFamily="18" charset="0"/>
            </a:endParaRPr>
          </a:p>
          <a:p>
            <a:pPr algn="ctr"/>
            <a:r>
              <a:rPr lang="en-US" sz="2200" dirty="0">
                <a:latin typeface="Times New Roman" panose="02020603050405020304" pitchFamily="18" charset="0"/>
                <a:cs typeface="Times New Roman" panose="02020603050405020304" pitchFamily="18" charset="0"/>
              </a:rPr>
              <a:t>is a bonafide work carried out by the following students in partial fulfilment of the requirements for Advanced Academic Center intern, submitted to the chair, A</a:t>
            </a:r>
            <a:r>
              <a:rPr lang="en-SG" altLang="en-US" sz="2200" dirty="0">
                <a:latin typeface="Times New Roman" panose="02020603050405020304" pitchFamily="18" charset="0"/>
                <a:cs typeface="Times New Roman" panose="02020603050405020304" pitchFamily="18" charset="0"/>
              </a:rPr>
              <a:t>AC</a:t>
            </a:r>
            <a:r>
              <a:rPr lang="en-US" sz="2200" dirty="0">
                <a:latin typeface="Times New Roman" panose="02020603050405020304" pitchFamily="18" charset="0"/>
                <a:cs typeface="Times New Roman" panose="02020603050405020304" pitchFamily="18" charset="0"/>
              </a:rPr>
              <a:t> during the academic year _____________________   </a:t>
            </a:r>
          </a:p>
          <a:p>
            <a:pPr algn="ctr"/>
            <a:endParaRPr lang="en-US" sz="2400" dirty="0">
              <a:latin typeface="Gabriola" panose="04040605051002020D02" pitchFamily="82"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10710095"/>
              </p:ext>
            </p:extLst>
          </p:nvPr>
        </p:nvGraphicFramePr>
        <p:xfrm>
          <a:off x="559527" y="6070654"/>
          <a:ext cx="5848077" cy="929640"/>
        </p:xfrm>
        <a:graphic>
          <a:graphicData uri="http://schemas.openxmlformats.org/drawingml/2006/table">
            <a:tbl>
              <a:tblPr firstRow="1" bandRow="1">
                <a:tableStyleId>{5C22544A-7EE6-4342-B048-85BDC9FD1C3A}</a:tableStyleId>
              </a:tblPr>
              <a:tblGrid>
                <a:gridCol w="1949359">
                  <a:extLst>
                    <a:ext uri="{9D8B030D-6E8A-4147-A177-3AD203B41FA5}">
                      <a16:colId xmlns:a16="http://schemas.microsoft.com/office/drawing/2014/main" val="20000"/>
                    </a:ext>
                  </a:extLst>
                </a:gridCol>
                <a:gridCol w="1949359">
                  <a:extLst>
                    <a:ext uri="{9D8B030D-6E8A-4147-A177-3AD203B41FA5}">
                      <a16:colId xmlns:a16="http://schemas.microsoft.com/office/drawing/2014/main" val="20001"/>
                    </a:ext>
                  </a:extLst>
                </a:gridCol>
                <a:gridCol w="1949359">
                  <a:extLst>
                    <a:ext uri="{9D8B030D-6E8A-4147-A177-3AD203B41FA5}">
                      <a16:colId xmlns:a16="http://schemas.microsoft.com/office/drawing/2014/main" val="20002"/>
                    </a:ext>
                  </a:extLst>
                </a:gridCol>
              </a:tblGrid>
              <a:tr h="319512">
                <a:tc>
                  <a:txBody>
                    <a:bodyPr/>
                    <a:lstStyle/>
                    <a:p>
                      <a:pPr algn="ctr"/>
                      <a:r>
                        <a:rPr lang="en-IN" sz="1600" dirty="0"/>
                        <a:t>NAME</a:t>
                      </a:r>
                      <a:endParaRPr lang="en-US" sz="1600" dirty="0"/>
                    </a:p>
                  </a:txBody>
                  <a:tcPr/>
                </a:tc>
                <a:tc>
                  <a:txBody>
                    <a:bodyPr/>
                    <a:lstStyle/>
                    <a:p>
                      <a:pPr algn="ctr"/>
                      <a:r>
                        <a:rPr lang="en-IN" sz="1600" dirty="0"/>
                        <a:t>ROLL</a:t>
                      </a:r>
                      <a:r>
                        <a:rPr lang="en-IN" sz="1600" baseline="0" dirty="0"/>
                        <a:t> NO.</a:t>
                      </a:r>
                      <a:endParaRPr lang="en-US" sz="1600" dirty="0"/>
                    </a:p>
                  </a:txBody>
                  <a:tcPr/>
                </a:tc>
                <a:tc>
                  <a:txBody>
                    <a:bodyPr/>
                    <a:lstStyle/>
                    <a:p>
                      <a:pPr algn="ctr"/>
                      <a:r>
                        <a:rPr lang="en-IN" sz="1600" dirty="0"/>
                        <a:t>BRANCH</a:t>
                      </a:r>
                      <a:endParaRPr lang="en-US" sz="1600" dirty="0"/>
                    </a:p>
                  </a:txBody>
                  <a:tcPr/>
                </a:tc>
                <a:extLst>
                  <a:ext uri="{0D108BD9-81ED-4DB2-BD59-A6C34878D82A}">
                    <a16:rowId xmlns:a16="http://schemas.microsoft.com/office/drawing/2014/main" val="10000"/>
                  </a:ext>
                </a:extLst>
              </a:tr>
              <a:tr h="283204">
                <a:tc>
                  <a:txBody>
                    <a:bodyPr/>
                    <a:lstStyle/>
                    <a:p>
                      <a:r>
                        <a:rPr lang="en-US" dirty="0"/>
                        <a:t>D </a:t>
                      </a:r>
                      <a:r>
                        <a:rPr lang="en-US" dirty="0" err="1"/>
                        <a:t>Sai</a:t>
                      </a:r>
                      <a:r>
                        <a:rPr lang="en-US" dirty="0"/>
                        <a:t> </a:t>
                      </a:r>
                      <a:r>
                        <a:rPr lang="en-US" dirty="0" err="1"/>
                        <a:t>Rakesh</a:t>
                      </a:r>
                      <a:r>
                        <a:rPr lang="en-US" dirty="0"/>
                        <a:t> Reddy</a:t>
                      </a:r>
                    </a:p>
                  </a:txBody>
                  <a:tcPr/>
                </a:tc>
                <a:tc>
                  <a:txBody>
                    <a:bodyPr/>
                    <a:lstStyle/>
                    <a:p>
                      <a:pPr algn="ctr"/>
                      <a:r>
                        <a:rPr lang="en-US" dirty="0"/>
                        <a:t>18241A05J6</a:t>
                      </a:r>
                    </a:p>
                  </a:txBody>
                  <a:tcPr/>
                </a:tc>
                <a:tc>
                  <a:txBody>
                    <a:bodyPr/>
                    <a:lstStyle/>
                    <a:p>
                      <a:pPr algn="ctr"/>
                      <a:r>
                        <a:rPr lang="en-US" dirty="0"/>
                        <a:t>CSE</a:t>
                      </a:r>
                    </a:p>
                  </a:txBody>
                  <a:tcPr/>
                </a:tc>
                <a:extLst>
                  <a:ext uri="{0D108BD9-81ED-4DB2-BD59-A6C34878D82A}">
                    <a16:rowId xmlns:a16="http://schemas.microsoft.com/office/drawing/2014/main" val="10001"/>
                  </a:ext>
                </a:extLst>
              </a:tr>
              <a:tr h="283204">
                <a:tc>
                  <a:txBody>
                    <a:bodyPr/>
                    <a:lstStyle/>
                    <a:p>
                      <a:r>
                        <a:rPr lang="en-US" dirty="0"/>
                        <a:t>K Shreya Reddy</a:t>
                      </a:r>
                    </a:p>
                  </a:txBody>
                  <a:tcPr/>
                </a:tc>
                <a:tc>
                  <a:txBody>
                    <a:bodyPr/>
                    <a:lstStyle/>
                    <a:p>
                      <a:pPr algn="ctr"/>
                      <a:r>
                        <a:rPr lang="en-US" dirty="0"/>
                        <a:t>18241A05K7</a:t>
                      </a:r>
                    </a:p>
                  </a:txBody>
                  <a:tcPr/>
                </a:tc>
                <a:tc>
                  <a:txBody>
                    <a:bodyPr/>
                    <a:lstStyle/>
                    <a:p>
                      <a:pPr algn="ctr"/>
                      <a:r>
                        <a:rPr lang="en-US" dirty="0"/>
                        <a:t>CSE</a:t>
                      </a:r>
                    </a:p>
                  </a:txBody>
                  <a:tcPr/>
                </a:tc>
                <a:extLst>
                  <a:ext uri="{0D108BD9-81ED-4DB2-BD59-A6C34878D82A}">
                    <a16:rowId xmlns:a16="http://schemas.microsoft.com/office/drawing/2014/main" val="10002"/>
                  </a:ext>
                </a:extLst>
              </a:tr>
            </a:tbl>
          </a:graphicData>
        </a:graphic>
      </p:graphicFrame>
      <p:sp>
        <p:nvSpPr>
          <p:cNvPr id="14" name="Rectangle 13"/>
          <p:cNvSpPr/>
          <p:nvPr/>
        </p:nvSpPr>
        <p:spPr>
          <a:xfrm>
            <a:off x="503296" y="8526446"/>
            <a:ext cx="1189493" cy="338554"/>
          </a:xfrm>
          <a:prstGeom prst="rect">
            <a:avLst/>
          </a:prstGeom>
        </p:spPr>
        <p:txBody>
          <a:bodyPr wrap="none">
            <a:spAutoFit/>
          </a:bodyPr>
          <a:lstStyle/>
          <a:p>
            <a:r>
              <a:rPr lang="en-IN" sz="1400" dirty="0">
                <a:latin typeface="Times New Roman" panose="02020603050405020304" pitchFamily="18" charset="0"/>
                <a:cs typeface="Times New Roman" panose="02020603050405020304" pitchFamily="18" charset="0"/>
              </a:rPr>
              <a:t>  Dr ./Ms./Mr</a:t>
            </a:r>
            <a:r>
              <a:rPr lang="en-IN"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15" name="Rectangle 14"/>
          <p:cNvSpPr/>
          <p:nvPr/>
        </p:nvSpPr>
        <p:spPr>
          <a:xfrm>
            <a:off x="349788" y="9017697"/>
            <a:ext cx="1597297" cy="307777"/>
          </a:xfrm>
          <a:prstGeom prst="rect">
            <a:avLst/>
          </a:prstGeom>
        </p:spPr>
        <p:txBody>
          <a:bodyPr wrap="none">
            <a:spAutoFit/>
          </a:bodyPr>
          <a:lstStyle/>
          <a:p>
            <a:r>
              <a:rPr lang="en-IN" sz="1400" dirty="0">
                <a:latin typeface="Times New Roman" panose="02020603050405020304" pitchFamily="18" charset="0"/>
                <a:cs typeface="Times New Roman" panose="02020603050405020304" pitchFamily="18" charset="0"/>
              </a:rPr>
              <a:t>  Project Supervisor</a:t>
            </a:r>
            <a:endParaRPr lang="en-US" sz="1400" dirty="0">
              <a:latin typeface="Times New Roman" panose="02020603050405020304" pitchFamily="18" charset="0"/>
              <a:cs typeface="Times New Roman" panose="02020603050405020304" pitchFamily="18" charset="0"/>
            </a:endParaRPr>
          </a:p>
        </p:txBody>
      </p:sp>
      <p:sp>
        <p:nvSpPr>
          <p:cNvPr id="17" name="Rectangle 16"/>
          <p:cNvSpPr/>
          <p:nvPr/>
        </p:nvSpPr>
        <p:spPr>
          <a:xfrm>
            <a:off x="2376811" y="8759280"/>
            <a:ext cx="2025450" cy="523220"/>
          </a:xfrm>
          <a:prstGeom prst="rect">
            <a:avLst/>
          </a:prstGeom>
        </p:spPr>
        <p:txBody>
          <a:bodyPr wrap="square">
            <a:spAutoFit/>
          </a:bodyPr>
          <a:lstStyle/>
          <a:p>
            <a:pPr algn="ctr"/>
            <a:r>
              <a:rPr lang="en-IN" sz="1400" dirty="0">
                <a:latin typeface="Times New Roman" panose="02020603050405020304" pitchFamily="18" charset="0"/>
                <a:cs typeface="Times New Roman" panose="02020603050405020304" pitchFamily="18" charset="0"/>
              </a:rPr>
              <a:t>Dr.B.R.K.Reddy</a:t>
            </a:r>
          </a:p>
          <a:p>
            <a:pPr algn="ctr"/>
            <a:r>
              <a:rPr lang="en-IN" sz="1400" dirty="0">
                <a:latin typeface="Times New Roman" panose="02020603050405020304" pitchFamily="18" charset="0"/>
                <a:cs typeface="Times New Roman" panose="02020603050405020304" pitchFamily="18" charset="0"/>
              </a:rPr>
              <a:t>Program Coordinator</a:t>
            </a:r>
            <a:endParaRPr lang="en-US" sz="1400" dirty="0">
              <a:latin typeface="Times New Roman" panose="02020603050405020304" pitchFamily="18" charset="0"/>
              <a:cs typeface="Times New Roman" panose="02020603050405020304" pitchFamily="18" charset="0"/>
            </a:endParaRPr>
          </a:p>
        </p:txBody>
      </p:sp>
      <p:sp>
        <p:nvSpPr>
          <p:cNvPr id="18" name="Rectangle 17"/>
          <p:cNvSpPr/>
          <p:nvPr/>
        </p:nvSpPr>
        <p:spPr>
          <a:xfrm>
            <a:off x="3854722" y="8771476"/>
            <a:ext cx="3429000" cy="523220"/>
          </a:xfrm>
          <a:prstGeom prst="rect">
            <a:avLst/>
          </a:prstGeom>
        </p:spPr>
        <p:txBody>
          <a:bodyPr>
            <a:spAutoFit/>
          </a:bodyPr>
          <a:lstStyle/>
          <a:p>
            <a:pPr algn="ctr"/>
            <a:r>
              <a:rPr lang="en-IN" sz="1400" dirty="0">
                <a:latin typeface="Times New Roman" panose="02020603050405020304" pitchFamily="18" charset="0"/>
                <a:cs typeface="Times New Roman" panose="02020603050405020304" pitchFamily="18" charset="0"/>
              </a:rPr>
              <a:t>Dr.Ramamurthy  Suri</a:t>
            </a:r>
          </a:p>
          <a:p>
            <a:pPr algn="ctr"/>
            <a:r>
              <a:rPr lang="en-IN" sz="1400" dirty="0">
                <a:latin typeface="Times New Roman" panose="02020603050405020304" pitchFamily="18" charset="0"/>
                <a:cs typeface="Times New Roman" panose="02020603050405020304" pitchFamily="18" charset="0"/>
              </a:rPr>
              <a:t>Associate Dean,AAC</a:t>
            </a:r>
            <a:endParaRPr lang="en-US" sz="1400" dirty="0">
              <a:latin typeface="Times New Roman" panose="02020603050405020304" pitchFamily="18" charset="0"/>
              <a:cs typeface="Times New Roman" panose="02020603050405020304" pitchFamily="18" charset="0"/>
            </a:endParaRPr>
          </a:p>
        </p:txBody>
      </p:sp>
      <p:sp>
        <p:nvSpPr>
          <p:cNvPr id="19" name="Rectangle 18"/>
          <p:cNvSpPr/>
          <p:nvPr/>
        </p:nvSpPr>
        <p:spPr>
          <a:xfrm>
            <a:off x="1191544" y="7641912"/>
            <a:ext cx="6939643" cy="307777"/>
          </a:xfrm>
          <a:prstGeom prst="rect">
            <a:avLst/>
          </a:prstGeom>
        </p:spPr>
        <p:txBody>
          <a:bodyPr wrap="square">
            <a:spAutoFit/>
          </a:bodyPr>
          <a:lstStyle/>
          <a:p>
            <a:r>
              <a:rPr lang="en-IN" sz="1400" dirty="0">
                <a:latin typeface="Times New Roman" panose="02020603050405020304" pitchFamily="18" charset="0"/>
                <a:cs typeface="Times New Roman" panose="02020603050405020304" pitchFamily="18" charset="0"/>
              </a:rPr>
              <a:t>This work was not submitted or published earlier for any study</a:t>
            </a:r>
            <a:endParaRPr lang="en-US" sz="1400" dirty="0">
              <a:latin typeface="Times New Roman" panose="02020603050405020304" pitchFamily="18" charset="0"/>
              <a:cs typeface="Times New Roman" panose="02020603050405020304" pitchFamily="18" charset="0"/>
            </a:endParaRPr>
          </a:p>
        </p:txBody>
      </p:sp>
      <p:cxnSp>
        <p:nvCxnSpPr>
          <p:cNvPr id="21" name="Straight Connector 20"/>
          <p:cNvCxnSpPr/>
          <p:nvPr/>
        </p:nvCxnSpPr>
        <p:spPr>
          <a:xfrm flipH="1">
            <a:off x="441842" y="9017697"/>
            <a:ext cx="14994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320800" y="3674533"/>
            <a:ext cx="4097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3"/>
          <a:stretch>
            <a:fillRect/>
          </a:stretch>
        </p:blipFill>
        <p:spPr>
          <a:xfrm>
            <a:off x="0" y="-214008"/>
            <a:ext cx="6858000" cy="9906000"/>
          </a:xfrm>
          <a:prstGeom prst="rect">
            <a:avLst/>
          </a:prstGeom>
        </p:spPr>
      </p:pic>
      <p:sp>
        <p:nvSpPr>
          <p:cNvPr id="7" name="TextBox 6"/>
          <p:cNvSpPr txBox="1"/>
          <p:nvPr/>
        </p:nvSpPr>
        <p:spPr>
          <a:xfrm>
            <a:off x="700391" y="1031132"/>
            <a:ext cx="5466945" cy="369332"/>
          </a:xfrm>
          <a:prstGeom prst="rect">
            <a:avLst/>
          </a:prstGeom>
          <a:noFill/>
        </p:spPr>
        <p:txBody>
          <a:bodyPr wrap="square" rtlCol="0">
            <a:spAutoFit/>
          </a:bodyPr>
          <a:lstStyle/>
          <a:p>
            <a:endParaRPr lang="en-IN" dirty="0"/>
          </a:p>
        </p:txBody>
      </p:sp>
      <p:sp>
        <p:nvSpPr>
          <p:cNvPr id="12" name="TextBox 11"/>
          <p:cNvSpPr txBox="1"/>
          <p:nvPr/>
        </p:nvSpPr>
        <p:spPr>
          <a:xfrm flipH="1" flipV="1">
            <a:off x="-2188818" y="2217587"/>
            <a:ext cx="3550690" cy="332870"/>
          </a:xfrm>
          <a:prstGeom prst="rect">
            <a:avLst/>
          </a:prstGeom>
          <a:noFill/>
        </p:spPr>
        <p:txBody>
          <a:bodyPr wrap="square" rtlCol="0">
            <a:spAutoFit/>
          </a:bodyPr>
          <a:lstStyle/>
          <a:p>
            <a:endParaRPr lang="en-IN"/>
          </a:p>
        </p:txBody>
      </p:sp>
      <p:sp>
        <p:nvSpPr>
          <p:cNvPr id="13" name="TextBox 12"/>
          <p:cNvSpPr txBox="1"/>
          <p:nvPr/>
        </p:nvSpPr>
        <p:spPr>
          <a:xfrm>
            <a:off x="596348" y="7937770"/>
            <a:ext cx="5570988" cy="369332"/>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96348" y="360947"/>
            <a:ext cx="5570988" cy="9787295"/>
          </a:xfrm>
          <a:prstGeom prst="rect">
            <a:avLst/>
          </a:prstGeom>
          <a:noFill/>
        </p:spPr>
        <p:txBody>
          <a:bodyPr wrap="square" rtlCol="0">
            <a:spAutoFit/>
          </a:bodyPr>
          <a:lstStyle/>
          <a:p>
            <a:r>
              <a:rPr lang="en-IN" dirty="0"/>
              <a:t>#Random Forest Model</a:t>
            </a:r>
          </a:p>
          <a:p>
            <a:endParaRPr lang="en-IN" dirty="0"/>
          </a:p>
          <a:p>
            <a:r>
              <a:rPr lang="en-IN" dirty="0"/>
              <a:t>from </a:t>
            </a:r>
            <a:r>
              <a:rPr lang="en-IN" dirty="0" err="1"/>
              <a:t>sklearn.ensemble</a:t>
            </a:r>
            <a:r>
              <a:rPr lang="en-IN" dirty="0"/>
              <a:t> import </a:t>
            </a:r>
            <a:r>
              <a:rPr lang="en-IN" dirty="0" err="1"/>
              <a:t>RandomForestRegressor</a:t>
            </a:r>
            <a:endParaRPr lang="en-IN" dirty="0"/>
          </a:p>
          <a:p>
            <a:endParaRPr lang="en-IN" dirty="0"/>
          </a:p>
          <a:p>
            <a:r>
              <a:rPr lang="en-IN" dirty="0"/>
              <a:t>predictors = [x for x in </a:t>
            </a:r>
            <a:r>
              <a:rPr lang="en-IN" dirty="0" err="1"/>
              <a:t>train.columns</a:t>
            </a:r>
            <a:r>
              <a:rPr lang="en-IN" dirty="0"/>
              <a:t> if x not in [target]+</a:t>
            </a:r>
            <a:r>
              <a:rPr lang="en-IN" dirty="0" err="1"/>
              <a:t>IDcol</a:t>
            </a:r>
            <a:r>
              <a:rPr lang="en-IN" dirty="0"/>
              <a:t>]</a:t>
            </a:r>
          </a:p>
          <a:p>
            <a:r>
              <a:rPr lang="en-IN" dirty="0"/>
              <a:t>alg5 = </a:t>
            </a:r>
            <a:r>
              <a:rPr lang="en-IN" dirty="0" err="1"/>
              <a:t>RandomForestRegressor</a:t>
            </a:r>
            <a:r>
              <a:rPr lang="en-IN" dirty="0"/>
              <a:t>(</a:t>
            </a:r>
            <a:r>
              <a:rPr lang="en-IN" dirty="0" err="1"/>
              <a:t>n_estimators</a:t>
            </a:r>
            <a:r>
              <a:rPr lang="en-IN" dirty="0"/>
              <a:t>=200,max_depth=5, </a:t>
            </a:r>
            <a:r>
              <a:rPr lang="en-IN" dirty="0" err="1"/>
              <a:t>min_samples_leaf</a:t>
            </a:r>
            <a:r>
              <a:rPr lang="en-IN" dirty="0"/>
              <a:t>=100,n_jobs=4)</a:t>
            </a:r>
          </a:p>
          <a:p>
            <a:r>
              <a:rPr lang="en-IN" dirty="0" err="1"/>
              <a:t>modelfit</a:t>
            </a:r>
            <a:r>
              <a:rPr lang="en-IN" dirty="0"/>
              <a:t>(alg5, train, test, predictors, target, </a:t>
            </a:r>
            <a:r>
              <a:rPr lang="en-IN" dirty="0" err="1"/>
              <a:t>IDcol</a:t>
            </a:r>
            <a:r>
              <a:rPr lang="en-IN" dirty="0"/>
              <a:t>, 'alg5.csv')</a:t>
            </a:r>
          </a:p>
          <a:p>
            <a:r>
              <a:rPr lang="en-IN" dirty="0"/>
              <a:t>coef5 = </a:t>
            </a:r>
            <a:r>
              <a:rPr lang="en-IN" dirty="0" err="1"/>
              <a:t>pd.Series</a:t>
            </a:r>
            <a:r>
              <a:rPr lang="en-IN" dirty="0"/>
              <a:t>(alg5.feature_importances_, predictors).</a:t>
            </a:r>
            <a:r>
              <a:rPr lang="en-IN" dirty="0" err="1"/>
              <a:t>sort_values</a:t>
            </a:r>
            <a:r>
              <a:rPr lang="en-IN" dirty="0"/>
              <a:t>(ascending=False)</a:t>
            </a:r>
          </a:p>
          <a:p>
            <a:r>
              <a:rPr lang="en-IN" dirty="0"/>
              <a:t>coef5.plot(kind='bar', title='Feature </a:t>
            </a:r>
            <a:r>
              <a:rPr lang="en-IN" dirty="0" err="1"/>
              <a:t>Importances</a:t>
            </a:r>
            <a:r>
              <a:rPr lang="en-IN" dirty="0"/>
              <a:t>')</a:t>
            </a:r>
          </a:p>
          <a:p>
            <a:endParaRPr lang="en-IN" dirty="0"/>
          </a:p>
          <a:p>
            <a:r>
              <a:rPr lang="en-IN" dirty="0"/>
              <a:t>print("Model has been successfully created and trained. The predicted result is in alg5.csv")</a:t>
            </a:r>
          </a:p>
          <a:p>
            <a:endParaRPr lang="en-IN" dirty="0"/>
          </a:p>
          <a:p>
            <a:r>
              <a:rPr lang="en-IN" dirty="0"/>
              <a:t>predictors = [x for x in </a:t>
            </a:r>
            <a:r>
              <a:rPr lang="en-IN" dirty="0" err="1"/>
              <a:t>train.columns</a:t>
            </a:r>
            <a:r>
              <a:rPr lang="en-IN" dirty="0"/>
              <a:t> if x not in [target]+</a:t>
            </a:r>
            <a:r>
              <a:rPr lang="en-IN" dirty="0" err="1"/>
              <a:t>IDcol</a:t>
            </a:r>
            <a:r>
              <a:rPr lang="en-IN" dirty="0"/>
              <a:t>]</a:t>
            </a:r>
          </a:p>
          <a:p>
            <a:r>
              <a:rPr lang="en-IN" dirty="0"/>
              <a:t>alg6 = </a:t>
            </a:r>
            <a:r>
              <a:rPr lang="en-IN" dirty="0" err="1"/>
              <a:t>RandomForestRegressor</a:t>
            </a:r>
            <a:r>
              <a:rPr lang="en-IN" dirty="0"/>
              <a:t>(</a:t>
            </a:r>
            <a:r>
              <a:rPr lang="en-IN" dirty="0" err="1"/>
              <a:t>n_estimators</a:t>
            </a:r>
            <a:r>
              <a:rPr lang="en-IN" dirty="0"/>
              <a:t>=400,max_depth=6, </a:t>
            </a:r>
            <a:r>
              <a:rPr lang="en-IN" dirty="0" err="1"/>
              <a:t>min_samples_leaf</a:t>
            </a:r>
            <a:r>
              <a:rPr lang="en-IN" dirty="0"/>
              <a:t>=100,n_jobs=4)</a:t>
            </a:r>
          </a:p>
          <a:p>
            <a:r>
              <a:rPr lang="en-IN" dirty="0" err="1"/>
              <a:t>modelfit</a:t>
            </a:r>
            <a:r>
              <a:rPr lang="en-IN" dirty="0"/>
              <a:t>(alg6, train, test, predictors, target, </a:t>
            </a:r>
            <a:r>
              <a:rPr lang="en-IN" dirty="0" err="1"/>
              <a:t>IDcol</a:t>
            </a:r>
            <a:r>
              <a:rPr lang="en-IN" dirty="0"/>
              <a:t>, 'alg6.csv')</a:t>
            </a:r>
          </a:p>
          <a:p>
            <a:r>
              <a:rPr lang="en-IN" dirty="0"/>
              <a:t>coef6 = </a:t>
            </a:r>
            <a:r>
              <a:rPr lang="en-IN" dirty="0" err="1"/>
              <a:t>pd.Series</a:t>
            </a:r>
            <a:r>
              <a:rPr lang="en-IN" dirty="0"/>
              <a:t>(alg6.feature_importances_, predictors).</a:t>
            </a:r>
            <a:r>
              <a:rPr lang="en-IN" dirty="0" err="1"/>
              <a:t>sort_values</a:t>
            </a:r>
            <a:r>
              <a:rPr lang="en-IN" dirty="0"/>
              <a:t>(ascending=False)</a:t>
            </a:r>
          </a:p>
          <a:p>
            <a:r>
              <a:rPr lang="en-IN" dirty="0"/>
              <a:t>coef6.plot(kind='bar', title='Feature </a:t>
            </a:r>
            <a:r>
              <a:rPr lang="en-IN" dirty="0" err="1"/>
              <a:t>Importances</a:t>
            </a:r>
            <a:r>
              <a:rPr lang="en-IN" dirty="0"/>
              <a:t>')</a:t>
            </a:r>
          </a:p>
          <a:p>
            <a:endParaRPr lang="en-IN" dirty="0"/>
          </a:p>
          <a:p>
            <a:r>
              <a:rPr lang="en-IN" dirty="0"/>
              <a:t>print("Model has been successfully created and trained. The predicted result is in alg6.csv")</a:t>
            </a:r>
          </a:p>
          <a:p>
            <a:endParaRPr lang="en-IN" dirty="0"/>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30877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3"/>
          <a:stretch>
            <a:fillRect/>
          </a:stretch>
        </p:blipFill>
        <p:spPr>
          <a:xfrm>
            <a:off x="0" y="-13648"/>
            <a:ext cx="6858000" cy="9906000"/>
          </a:xfrm>
          <a:prstGeom prst="rect">
            <a:avLst/>
          </a:prstGeom>
        </p:spPr>
      </p:pic>
      <p:sp>
        <p:nvSpPr>
          <p:cNvPr id="5" name="TextBox 4"/>
          <p:cNvSpPr txBox="1"/>
          <p:nvPr/>
        </p:nvSpPr>
        <p:spPr>
          <a:xfrm>
            <a:off x="661481" y="797668"/>
            <a:ext cx="5339269"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SOFTWARE</a:t>
            </a:r>
            <a:endParaRPr lang="en-IN" sz="32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14350" y="1770434"/>
            <a:ext cx="5829300" cy="7101192"/>
          </a:xfrm>
          <a:prstGeom prst="rect">
            <a:avLst/>
          </a:prstGeom>
          <a:noFill/>
        </p:spPr>
        <p:txBody>
          <a:bodyPr wrap="square" rtlCol="0">
            <a:spAutoFit/>
          </a:bodyPr>
          <a:lstStyle/>
          <a:p>
            <a:endParaRPr lang="en-IN" dirty="0"/>
          </a:p>
        </p:txBody>
      </p:sp>
      <p:sp>
        <p:nvSpPr>
          <p:cNvPr id="10" name="TextBox 9"/>
          <p:cNvSpPr txBox="1"/>
          <p:nvPr/>
        </p:nvSpPr>
        <p:spPr>
          <a:xfrm>
            <a:off x="514350" y="1621191"/>
            <a:ext cx="5829300" cy="784830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To predict outcomes of a future event a machine learning model is exposed to data from which it learns patterns that are used to predict the outcome. There are several methods for this purpose and studies have shown promising results. We use algorithms written in python/R.</a:t>
            </a:r>
          </a:p>
          <a:p>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5.1. Python</a:t>
            </a:r>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Python is an interpreted, high-level, general-purpose programming language. Created by Guido van </a:t>
            </a:r>
            <a:r>
              <a:rPr lang="en-IN" dirty="0" err="1">
                <a:latin typeface="Times New Roman" panose="02020603050405020304" pitchFamily="18" charset="0"/>
                <a:cs typeface="Times New Roman" panose="02020603050405020304" pitchFamily="18" charset="0"/>
              </a:rPr>
              <a:t>Rossum</a:t>
            </a:r>
            <a:r>
              <a:rPr lang="en-IN" dirty="0">
                <a:latin typeface="Times New Roman" panose="02020603050405020304" pitchFamily="18" charset="0"/>
                <a:cs typeface="Times New Roman" panose="02020603050405020304" pitchFamily="18" charset="0"/>
              </a:rPr>
              <a:t> and first released in 1991, Python's design philosophy emphasizes code readability with its notable use of significant whitespace. Its language constructs and object-oriented approach aim to help programmers write clear, logical code for small and large-scale projects. </a:t>
            </a:r>
          </a:p>
          <a:p>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5.2. R</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R </a:t>
            </a:r>
            <a:r>
              <a:rPr lang="en-IN" dirty="0">
                <a:latin typeface="Times New Roman" panose="02020603050405020304" pitchFamily="18" charset="0"/>
                <a:cs typeface="Times New Roman" panose="02020603050405020304" pitchFamily="18" charset="0"/>
              </a:rPr>
              <a:t>is a programming language developed by Ross Ihaka and Robert Gentleman in 1993. R possesses an extensive </a:t>
            </a:r>
            <a:r>
              <a:rPr lang="en-IN" dirty="0" err="1">
                <a:latin typeface="Times New Roman" panose="02020603050405020304" pitchFamily="18" charset="0"/>
                <a:cs typeface="Times New Roman" panose="02020603050405020304" pitchFamily="18" charset="0"/>
              </a:rPr>
              <a:t>catalog</a:t>
            </a:r>
            <a:r>
              <a:rPr lang="en-IN" dirty="0">
                <a:latin typeface="Times New Roman" panose="02020603050405020304" pitchFamily="18" charset="0"/>
                <a:cs typeface="Times New Roman" panose="02020603050405020304" pitchFamily="18" charset="0"/>
              </a:rPr>
              <a:t> of statistical and graphical methods. It includes machine learning algorithm, linear regression, time series, statistical inference to name a few. Most of the R libraries are written in R, but for heavy computational task, C, C++ and Fortran codes are preferred. </a:t>
            </a:r>
          </a:p>
          <a:p>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a:p>
            <a:endParaRPr lang="en-IN" dirty="0"/>
          </a:p>
          <a:p>
            <a:r>
              <a:rPr lang="en-IN" dirty="0"/>
              <a:t>.</a:t>
            </a:r>
          </a:p>
        </p:txBody>
      </p:sp>
    </p:spTree>
    <p:extLst>
      <p:ext uri="{BB962C8B-B14F-4D97-AF65-F5344CB8AC3E}">
        <p14:creationId xmlns:p14="http://schemas.microsoft.com/office/powerpoint/2010/main" val="3872871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3"/>
          <a:stretch>
            <a:fillRect/>
          </a:stretch>
        </p:blipFill>
        <p:spPr>
          <a:xfrm>
            <a:off x="0" y="-13648"/>
            <a:ext cx="6858000" cy="9906000"/>
          </a:xfrm>
          <a:prstGeom prst="rect">
            <a:avLst/>
          </a:prstGeom>
        </p:spPr>
      </p:pic>
      <p:sp>
        <p:nvSpPr>
          <p:cNvPr id="9" name="TextBox 8"/>
          <p:cNvSpPr txBox="1"/>
          <p:nvPr/>
        </p:nvSpPr>
        <p:spPr>
          <a:xfrm>
            <a:off x="632178" y="846667"/>
            <a:ext cx="5723466" cy="4801314"/>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5.3 ALGORITHMS</a:t>
            </a:r>
          </a:p>
          <a:p>
            <a:r>
              <a:rPr lang="en-IN" b="1" dirty="0">
                <a:latin typeface="Times New Roman" panose="02020603050405020304" pitchFamily="18" charset="0"/>
                <a:cs typeface="Times New Roman" panose="02020603050405020304" pitchFamily="18" charset="0"/>
              </a:rPr>
              <a:t>5.3.1 Linear Regression</a:t>
            </a:r>
          </a:p>
          <a:p>
            <a:pPr algn="just"/>
            <a:r>
              <a:rPr lang="en-US" dirty="0"/>
              <a:t>In statistics, </a:t>
            </a:r>
            <a:r>
              <a:rPr lang="en-US" b="1" dirty="0"/>
              <a:t>linear regression</a:t>
            </a:r>
            <a:r>
              <a:rPr lang="en-US" dirty="0"/>
              <a:t> is a linear approach to modeling the relationship between a scalar response (or dependent variable) and one or more explanatory variables (or independent variable). In linear regression, the relationships are modeled using linear predictor functions  whose unknown  model parameters are estimated from the data. Such models are called linear models. Linear regression was the first type of regression analysis to be studied rigorously, and to be used extensively in practical applications. This is because models which depend linearly on their unknown parameters are easier to fit than models which are non-linearly related to their parameters and because the statistical properties of the resulting estimators are easier to determine.</a:t>
            </a:r>
          </a:p>
          <a:p>
            <a:pPr algn="just"/>
            <a:endParaRPr lang="en-IN"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178" y="5446644"/>
            <a:ext cx="5583092" cy="3624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281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3"/>
          <a:stretch>
            <a:fillRect/>
          </a:stretch>
        </p:blipFill>
        <p:spPr>
          <a:xfrm>
            <a:off x="0" y="-13648"/>
            <a:ext cx="6858000" cy="9906000"/>
          </a:xfrm>
          <a:prstGeom prst="rect">
            <a:avLst/>
          </a:prstGeom>
        </p:spPr>
      </p:pic>
      <p:sp>
        <p:nvSpPr>
          <p:cNvPr id="9" name="TextBox 8"/>
          <p:cNvSpPr txBox="1"/>
          <p:nvPr/>
        </p:nvSpPr>
        <p:spPr>
          <a:xfrm>
            <a:off x="632178" y="846667"/>
            <a:ext cx="5723466" cy="563231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5.3 ALGORITHMS</a:t>
            </a:r>
          </a:p>
          <a:p>
            <a:r>
              <a:rPr lang="en-IN" b="1" dirty="0">
                <a:latin typeface="Times New Roman" panose="02020603050405020304" pitchFamily="18" charset="0"/>
                <a:cs typeface="Times New Roman" panose="02020603050405020304" pitchFamily="18" charset="0"/>
              </a:rPr>
              <a:t>5.3.2 Ridge Regression</a:t>
            </a:r>
          </a:p>
          <a:p>
            <a:pPr algn="just"/>
            <a:r>
              <a:rPr lang="en-US" dirty="0">
                <a:latin typeface="Times New Roman" panose="02020603050405020304" pitchFamily="18" charset="0"/>
                <a:cs typeface="Times New Roman" panose="02020603050405020304" pitchFamily="18" charset="0"/>
              </a:rPr>
              <a:t>Ridge Regression is a technique for analyzing multiple regression data that suffer from multicollinearity. When multicollinearity occurs, least squares estimates are unbiased, but their variances are large so they may be far from the true value. By adding a degree of bias to the regression estimates, ridge regression reduces the standard errors. It is hoped that the net effect will be to give estimates that are more reliable. Another biased regression technique, principal components regression. Ridge regression is the more popular of the two methods.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Following the usual notation, suppose our regression equation is written in matrix form as</a:t>
            </a:r>
          </a:p>
          <a:p>
            <a:pPr algn="just"/>
            <a:r>
              <a:rPr lang="en-US" dirty="0">
                <a:latin typeface="Times New Roman" panose="02020603050405020304" pitchFamily="18" charset="0"/>
                <a:cs typeface="Times New Roman" panose="02020603050405020304" pitchFamily="18" charset="0"/>
              </a:rPr>
              <a:t>                                           </a:t>
            </a:r>
            <a:r>
              <a:rPr lang="en-US" sz="1850" b="1" dirty="0">
                <a:latin typeface="Times New Roman" panose="02020603050405020304" pitchFamily="18" charset="0"/>
                <a:cs typeface="Times New Roman" panose="02020603050405020304" pitchFamily="18" charset="0"/>
              </a:rPr>
              <a:t>Y = XB + e </a:t>
            </a:r>
          </a:p>
          <a:p>
            <a:pPr algn="just"/>
            <a:r>
              <a:rPr lang="en-US" dirty="0">
                <a:latin typeface="Times New Roman" panose="02020603050405020304" pitchFamily="18" charset="0"/>
                <a:cs typeface="Times New Roman" panose="02020603050405020304" pitchFamily="18" charset="0"/>
              </a:rPr>
              <a:t>where Y is the dependent variable, X represents the independent variables, B is the regression coefficients to be estimated, and e represents the errors are residuals.</a:t>
            </a:r>
          </a:p>
          <a:p>
            <a:pPr algn="just"/>
            <a:endParaRPr lang="en-IN"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600" y="6299200"/>
            <a:ext cx="4622800" cy="283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513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3"/>
          <a:stretch>
            <a:fillRect/>
          </a:stretch>
        </p:blipFill>
        <p:spPr>
          <a:xfrm>
            <a:off x="0" y="-13648"/>
            <a:ext cx="6858000" cy="9906000"/>
          </a:xfrm>
          <a:prstGeom prst="rect">
            <a:avLst/>
          </a:prstGeom>
        </p:spPr>
      </p:pic>
      <p:sp>
        <p:nvSpPr>
          <p:cNvPr id="9" name="TextBox 8"/>
          <p:cNvSpPr txBox="1"/>
          <p:nvPr/>
        </p:nvSpPr>
        <p:spPr>
          <a:xfrm>
            <a:off x="632178" y="846667"/>
            <a:ext cx="5723466" cy="590931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5.3 ALGORITHMS</a:t>
            </a:r>
          </a:p>
          <a:p>
            <a:r>
              <a:rPr lang="en-IN" b="1" dirty="0">
                <a:latin typeface="Times New Roman" panose="02020603050405020304" pitchFamily="18" charset="0"/>
                <a:cs typeface="Times New Roman" panose="02020603050405020304" pitchFamily="18" charset="0"/>
              </a:rPr>
              <a:t>5.3.3 Decision Tree Model</a:t>
            </a:r>
          </a:p>
          <a:p>
            <a:pPr algn="just"/>
            <a:r>
              <a:rPr lang="en-US" dirty="0">
                <a:latin typeface="Times New Roman" panose="02020603050405020304" pitchFamily="18" charset="0"/>
                <a:cs typeface="Times New Roman" panose="02020603050405020304" pitchFamily="18" charset="0"/>
              </a:rPr>
              <a:t>Decision tree builds regression or classification models in the form of a tree structure. It breaks down a dataset into smaller and smaller subsets while at the same time an associated decision tree is incrementally developed. The final result is a tree with </a:t>
            </a:r>
            <a:r>
              <a:rPr lang="en-US" b="1" dirty="0">
                <a:latin typeface="Times New Roman" panose="02020603050405020304" pitchFamily="18" charset="0"/>
                <a:cs typeface="Times New Roman" panose="02020603050405020304" pitchFamily="18" charset="0"/>
              </a:rPr>
              <a:t>decision nodes</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leaf nodes</a:t>
            </a:r>
            <a:r>
              <a:rPr lang="en-US" dirty="0">
                <a:latin typeface="Times New Roman" panose="02020603050405020304" pitchFamily="18" charset="0"/>
                <a:cs typeface="Times New Roman" panose="02020603050405020304" pitchFamily="18" charset="0"/>
              </a:rPr>
              <a:t>. A decision node (e.g., Outlook) has two or more branches (e.g., Sunny, Overcast and Rainy), each representing values for the attribute tested. Leaf node (e.g., Hours Played) represents a decision on the numerical target. The topmost decision node in a tree which corresponds to the best predictor called </a:t>
            </a:r>
            <a:r>
              <a:rPr lang="en-US" b="1" dirty="0">
                <a:latin typeface="Times New Roman" panose="02020603050405020304" pitchFamily="18" charset="0"/>
                <a:cs typeface="Times New Roman" panose="02020603050405020304" pitchFamily="18" charset="0"/>
              </a:rPr>
              <a:t>root node</a:t>
            </a:r>
            <a:r>
              <a:rPr lang="en-US" dirty="0">
                <a:latin typeface="Times New Roman" panose="02020603050405020304" pitchFamily="18" charset="0"/>
                <a:cs typeface="Times New Roman" panose="02020603050405020304" pitchFamily="18" charset="0"/>
              </a:rPr>
              <a:t>. Decision trees can handle both categorical and numerical data. The core algorithm for building decision trees called </a:t>
            </a:r>
            <a:r>
              <a:rPr lang="en-US" b="1" dirty="0">
                <a:latin typeface="Times New Roman" panose="02020603050405020304" pitchFamily="18" charset="0"/>
                <a:cs typeface="Times New Roman" panose="02020603050405020304" pitchFamily="18" charset="0"/>
              </a:rPr>
              <a:t>ID3</a:t>
            </a:r>
            <a:r>
              <a:rPr lang="en-US" dirty="0">
                <a:latin typeface="Times New Roman" panose="02020603050405020304" pitchFamily="18" charset="0"/>
                <a:cs typeface="Times New Roman" panose="02020603050405020304" pitchFamily="18" charset="0"/>
              </a:rPr>
              <a:t> by J. R. Quinlan which employs a top-down, greedy search through the space of possible branches with no backtracking. The ID3 algorithm can be used to construct a decision tree for regression by replacing Information Gain with </a:t>
            </a:r>
            <a:r>
              <a:rPr lang="en-US" i="1" dirty="0">
                <a:latin typeface="Times New Roman" panose="02020603050405020304" pitchFamily="18" charset="0"/>
                <a:cs typeface="Times New Roman" panose="02020603050405020304" pitchFamily="18" charset="0"/>
              </a:rPr>
              <a:t>Standard Deviation</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Reduction</a:t>
            </a:r>
            <a:r>
              <a:rPr lang="en-US" dirty="0">
                <a:latin typeface="Times New Roman" panose="02020603050405020304" pitchFamily="18" charset="0"/>
                <a:cs typeface="Times New Roman" panose="02020603050405020304" pitchFamily="18" charset="0"/>
              </a:rPr>
              <a:t>.</a:t>
            </a:r>
          </a:p>
          <a:p>
            <a:pPr algn="just"/>
            <a:endParaRPr lang="en-IN"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7363" y="6388100"/>
            <a:ext cx="4503738" cy="288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7771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3"/>
          <a:stretch>
            <a:fillRect/>
          </a:stretch>
        </p:blipFill>
        <p:spPr>
          <a:xfrm>
            <a:off x="0" y="140984"/>
            <a:ext cx="6858000" cy="9906000"/>
          </a:xfrm>
          <a:prstGeom prst="rect">
            <a:avLst/>
          </a:prstGeom>
        </p:spPr>
      </p:pic>
      <p:sp>
        <p:nvSpPr>
          <p:cNvPr id="9" name="TextBox 8"/>
          <p:cNvSpPr txBox="1"/>
          <p:nvPr/>
        </p:nvSpPr>
        <p:spPr>
          <a:xfrm>
            <a:off x="632178" y="846667"/>
            <a:ext cx="5723466" cy="5078313"/>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5.3 ALGORITHMS</a:t>
            </a:r>
          </a:p>
          <a:p>
            <a:r>
              <a:rPr lang="en-IN" b="1" dirty="0">
                <a:latin typeface="Times New Roman" panose="02020603050405020304" pitchFamily="18" charset="0"/>
                <a:cs typeface="Times New Roman" panose="02020603050405020304" pitchFamily="18" charset="0"/>
              </a:rPr>
              <a:t>5.3.4 Random Forest Model</a:t>
            </a:r>
          </a:p>
          <a:p>
            <a:r>
              <a:rPr lang="en-US" dirty="0"/>
              <a:t>A random forest is a meta estimator that fits a number of classifying decision trees on various sub-samples of the dataset and uses averaging to improve the predictive accuracy and control over-fitting. The sub-sample size is always the same as the original input sample size but the samples are drawn with replacement if bootstrap=True (default). As part of their construction, random forest predictors naturally lead to a dissimilarity measure among the observations. One can also define a random forest dissimilarity measure between unlabeled data: the idea is to construct a random forest predictor that distinguishes the “observed” data from suitably generated synthetic data. A random forest dissimilarity can be attractive because it handles mixed variable types very well, is invariant to monotonic transformations of the input variables, and is robust to outlying observations.</a:t>
            </a:r>
            <a:endParaRPr lang="en-IN"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866" y="6561951"/>
            <a:ext cx="5396089" cy="26111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1576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3"/>
          <a:stretch>
            <a:fillRect/>
          </a:stretch>
        </p:blipFill>
        <p:spPr>
          <a:xfrm>
            <a:off x="0" y="-33103"/>
            <a:ext cx="6858000" cy="9906000"/>
          </a:xfrm>
          <a:prstGeom prst="rect">
            <a:avLst/>
          </a:prstGeom>
        </p:spPr>
      </p:pic>
      <p:sp>
        <p:nvSpPr>
          <p:cNvPr id="7" name="TextBox 6"/>
          <p:cNvSpPr txBox="1"/>
          <p:nvPr/>
        </p:nvSpPr>
        <p:spPr>
          <a:xfrm>
            <a:off x="533805" y="1000695"/>
            <a:ext cx="5466945"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GLOSSARY</a:t>
            </a:r>
            <a:endParaRPr lang="en-IN"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33805" y="1621191"/>
            <a:ext cx="5652986" cy="8402300"/>
          </a:xfrm>
          <a:prstGeom prst="rect">
            <a:avLst/>
          </a:prstGeom>
          <a:noFill/>
        </p:spPr>
        <p:txBody>
          <a:bodyPr wrap="square" rtlCol="0">
            <a:spAutoFit/>
          </a:bodyPr>
          <a:lstStyle/>
          <a:p>
            <a:pPr marL="285750" indent="-285750">
              <a:buFont typeface="Wingdings" panose="05000000000000000000" pitchFamily="2" charset="2"/>
              <a:buChar char="Ø"/>
            </a:pPr>
            <a:r>
              <a:rPr lang="en-US" b="1" dirty="0"/>
              <a:t>MSE</a:t>
            </a:r>
            <a:r>
              <a:rPr lang="en-US" dirty="0"/>
              <a:t>: </a:t>
            </a:r>
            <a:r>
              <a:rPr lang="en-IN" dirty="0">
                <a:latin typeface="Times New Roman" panose="02020603050405020304" pitchFamily="18" charset="0"/>
                <a:cs typeface="Times New Roman" panose="02020603050405020304" pitchFamily="18" charset="0"/>
              </a:rPr>
              <a:t>The average of the squared error that is used as the loss function for least squares regression.</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Linear Regression: </a:t>
            </a:r>
            <a:r>
              <a:rPr lang="en-US" dirty="0">
                <a:latin typeface="Times New Roman" panose="02020603050405020304" pitchFamily="18" charset="0"/>
                <a:cs typeface="Times New Roman" panose="02020603050405020304" pitchFamily="18" charset="0"/>
              </a:rPr>
              <a:t>It </a:t>
            </a:r>
            <a:r>
              <a:rPr lang="en-IN" dirty="0">
                <a:latin typeface="Times New Roman" panose="02020603050405020304" pitchFamily="18" charset="0"/>
                <a:cs typeface="Times New Roman" panose="02020603050405020304" pitchFamily="18" charset="0"/>
              </a:rPr>
              <a:t>is a machine learning algorithm based on supervised learning.</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Pandas: </a:t>
            </a:r>
            <a:r>
              <a:rPr lang="en-IN" dirty="0">
                <a:latin typeface="Times New Roman" panose="02020603050405020304" pitchFamily="18" charset="0"/>
                <a:cs typeface="Times New Roman" panose="02020603050405020304" pitchFamily="18" charset="0"/>
              </a:rPr>
              <a:t>It offers data structures and operations for manipulating numerical tables and time series.</a:t>
            </a:r>
          </a:p>
          <a:p>
            <a:pPr marL="285750" indent="-285750">
              <a:buFont typeface="Wingdings" panose="05000000000000000000" pitchFamily="2" charset="2"/>
              <a:buChar char="Ø"/>
            </a:pPr>
            <a:endParaRPr lang="en-IN"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Numpy</a:t>
            </a:r>
            <a:r>
              <a:rPr lang="en-US"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Adds support for large, multi-dimensional arrays and matrices, along with a large collection of high-level mathematical functions to operate on these arrays</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Adjusted R^2: </a:t>
            </a:r>
            <a:r>
              <a:rPr lang="en-US" dirty="0">
                <a:latin typeface="Times New Roman" panose="02020603050405020304" pitchFamily="18" charset="0"/>
                <a:cs typeface="Times New Roman" panose="02020603050405020304" pitchFamily="18" charset="0"/>
              </a:rPr>
              <a:t>It </a:t>
            </a:r>
            <a:r>
              <a:rPr lang="en-IN" dirty="0">
                <a:latin typeface="Times New Roman" panose="02020603050405020304" pitchFamily="18" charset="0"/>
                <a:cs typeface="Times New Roman" panose="02020603050405020304" pitchFamily="18" charset="0"/>
              </a:rPr>
              <a:t>is a statistical measure that shows the proportion of variation explained by the estimated regression line.</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Standard Mean Reduction: </a:t>
            </a:r>
            <a:r>
              <a:rPr lang="en-IN" dirty="0">
                <a:latin typeface="Times New Roman" panose="02020603050405020304" pitchFamily="18" charset="0"/>
                <a:cs typeface="Times New Roman" panose="02020603050405020304" pitchFamily="18" charset="0"/>
              </a:rPr>
              <a:t>Standard deviation is a number used to tell how measurements for a group are spread out from the average (mean), or expected value.</a:t>
            </a:r>
          </a:p>
          <a:p>
            <a:pPr marL="285750" indent="-285750">
              <a:buFont typeface="Wingdings" panose="05000000000000000000" pitchFamily="2" charset="2"/>
              <a:buChar char="Ø"/>
            </a:pPr>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Gradient Boosting: </a:t>
            </a:r>
            <a:r>
              <a:rPr lang="en-IN" dirty="0">
                <a:latin typeface="Times New Roman" panose="02020603050405020304" pitchFamily="18" charset="0"/>
                <a:cs typeface="Times New Roman" panose="02020603050405020304" pitchFamily="18" charset="0"/>
              </a:rPr>
              <a:t>It allows for the optimization of arbitrary differentiable loss functions. In each stage a regression tree is fit on the negative gradient of the given loss function.</a:t>
            </a:r>
            <a:endParaRPr lang="en-IN"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7453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3"/>
          <a:stretch>
            <a:fillRect/>
          </a:stretch>
        </p:blipFill>
        <p:spPr>
          <a:xfrm>
            <a:off x="0" y="-33103"/>
            <a:ext cx="6858000" cy="9906000"/>
          </a:xfrm>
          <a:prstGeom prst="rect">
            <a:avLst/>
          </a:prstGeom>
        </p:spPr>
      </p:pic>
      <p:sp>
        <p:nvSpPr>
          <p:cNvPr id="5" name="TextBox 4"/>
          <p:cNvSpPr txBox="1"/>
          <p:nvPr/>
        </p:nvSpPr>
        <p:spPr>
          <a:xfrm>
            <a:off x="514350" y="1000695"/>
            <a:ext cx="582930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FUTURE SCOPE</a:t>
            </a:r>
            <a:endParaRPr lang="en-IN"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514350" y="1621191"/>
            <a:ext cx="5829300" cy="1754326"/>
          </a:xfrm>
          <a:prstGeom prst="rect">
            <a:avLst/>
          </a:prstGeom>
          <a:noFill/>
        </p:spPr>
        <p:txBody>
          <a:bodyPr wrap="square" rtlCol="0">
            <a:spAutoFit/>
          </a:bodyPr>
          <a:lstStyle/>
          <a:p>
            <a:r>
              <a:rPr lang="en-IN" dirty="0"/>
              <a:t>The use of regression approaches for sales forecasting can often give us better results compared to time series methods. The accuracy on the validation set is an important indicator for choosing an optimal number of iterations of machine-learning algorithms. Thus, implementing this method will boost the sales and profits.</a:t>
            </a:r>
          </a:p>
        </p:txBody>
      </p:sp>
      <p:sp>
        <p:nvSpPr>
          <p:cNvPr id="8" name="TextBox 7"/>
          <p:cNvSpPr txBox="1"/>
          <p:nvPr/>
        </p:nvSpPr>
        <p:spPr>
          <a:xfrm>
            <a:off x="514350" y="3540868"/>
            <a:ext cx="582930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514350" y="4105072"/>
            <a:ext cx="5691897" cy="4247317"/>
          </a:xfrm>
          <a:prstGeom prst="rect">
            <a:avLst/>
          </a:prstGeom>
          <a:noFill/>
        </p:spPr>
        <p:txBody>
          <a:bodyPr wrap="square" rtlCol="0">
            <a:spAutoFit/>
          </a:bodyPr>
          <a:lstStyle/>
          <a:p>
            <a:pPr marL="342900" indent="-342900">
              <a:buFont typeface="+mj-lt"/>
              <a:buAutoNum type="arabicPeriod"/>
            </a:pPr>
            <a:r>
              <a:rPr lang="en-IN" dirty="0" err="1"/>
              <a:t>Mentzer</a:t>
            </a:r>
            <a:r>
              <a:rPr lang="en-IN" dirty="0"/>
              <a:t>, J.T.; Moon, </a:t>
            </a:r>
            <a:r>
              <a:rPr lang="en-IN" dirty="0" err="1"/>
              <a:t>M.A.Sales</a:t>
            </a:r>
            <a:r>
              <a:rPr lang="en-IN" dirty="0"/>
              <a:t> Forecasting Management: A Demand Management Approach; Sage: </a:t>
            </a:r>
            <a:r>
              <a:rPr lang="en-IN" dirty="0" err="1"/>
              <a:t>ThousandOaks</a:t>
            </a:r>
            <a:r>
              <a:rPr lang="en-IN" dirty="0"/>
              <a:t>, CA, USA, 2004</a:t>
            </a:r>
          </a:p>
          <a:p>
            <a:pPr marL="342900" indent="-342900">
              <a:buFont typeface="+mj-lt"/>
              <a:buAutoNum type="arabicPeriod"/>
            </a:pPr>
            <a:r>
              <a:rPr lang="en-IN" dirty="0"/>
              <a:t>Sylvain </a:t>
            </a:r>
            <a:r>
              <a:rPr lang="en-IN" dirty="0" err="1"/>
              <a:t>Arlot</a:t>
            </a:r>
            <a:r>
              <a:rPr lang="en-IN" dirty="0"/>
              <a:t>. “A survey of cross-validation procedures for </a:t>
            </a:r>
            <a:r>
              <a:rPr lang="en-IN" dirty="0" err="1"/>
              <a:t>modelselection</a:t>
            </a:r>
            <a:r>
              <a:rPr lang="en-IN" dirty="0"/>
              <a:t>”. </a:t>
            </a:r>
            <a:r>
              <a:rPr lang="en-IN" dirty="0" err="1"/>
              <a:t>In:Statistics</a:t>
            </a:r>
            <a:r>
              <a:rPr lang="en-IN" dirty="0"/>
              <a:t> Surveys4 (2010), pp. 40–79.ISSN: 1935-7516.DOI:10.1214/09-SS054.</a:t>
            </a:r>
          </a:p>
          <a:p>
            <a:pPr marL="342900" indent="-342900">
              <a:buFont typeface="+mj-lt"/>
              <a:buAutoNum type="arabicPeriod"/>
            </a:pPr>
            <a:r>
              <a:rPr lang="en-IN" dirty="0" err="1"/>
              <a:t>Ching</a:t>
            </a:r>
            <a:r>
              <a:rPr lang="en-IN" dirty="0"/>
              <a:t>-Wu Chu and </a:t>
            </a:r>
            <a:r>
              <a:rPr lang="en-IN" dirty="0" err="1"/>
              <a:t>Guoqiang</a:t>
            </a:r>
            <a:r>
              <a:rPr lang="en-IN" dirty="0"/>
              <a:t> Peter Zhang. “A comparative </a:t>
            </a:r>
            <a:r>
              <a:rPr lang="en-IN" dirty="0" err="1"/>
              <a:t>studyof</a:t>
            </a:r>
            <a:r>
              <a:rPr lang="en-IN" dirty="0"/>
              <a:t> linear and nonlinear models for aggregate retail sales forecast-</a:t>
            </a:r>
            <a:r>
              <a:rPr lang="en-IN" dirty="0" err="1"/>
              <a:t>ing</a:t>
            </a:r>
            <a:r>
              <a:rPr lang="en-IN" dirty="0"/>
              <a:t>”. </a:t>
            </a:r>
            <a:r>
              <a:rPr lang="en-IN" dirty="0" err="1"/>
              <a:t>In:International</a:t>
            </a:r>
            <a:r>
              <a:rPr lang="en-IN" dirty="0"/>
              <a:t> Journal of Production Economics86 (January2003), pp. 217–231.</a:t>
            </a:r>
          </a:p>
          <a:p>
            <a:pPr marL="342900" indent="-342900">
              <a:buFont typeface="+mj-lt"/>
              <a:buAutoNum type="arabicPeriod"/>
            </a:pPr>
            <a:r>
              <a:rPr lang="en-IN" dirty="0" err="1"/>
              <a:t>Brynjolfsson</a:t>
            </a:r>
            <a:r>
              <a:rPr lang="en-IN" dirty="0"/>
              <a:t> McAfee. “Big data the management revolution”. </a:t>
            </a:r>
            <a:r>
              <a:rPr lang="en-IN" dirty="0" err="1"/>
              <a:t>In:Harvard</a:t>
            </a:r>
            <a:r>
              <a:rPr lang="en-IN" dirty="0"/>
              <a:t> Business Review(October 2012), pp. 59–68.</a:t>
            </a:r>
          </a:p>
          <a:p>
            <a:pPr marL="342900" indent="-342900">
              <a:buFont typeface="+mj-lt"/>
              <a:buAutoNum type="arabicPeriod"/>
            </a:pPr>
            <a:endParaRPr lang="en-IN" dirty="0"/>
          </a:p>
        </p:txBody>
      </p:sp>
    </p:spTree>
    <p:extLst>
      <p:ext uri="{BB962C8B-B14F-4D97-AF65-F5344CB8AC3E}">
        <p14:creationId xmlns:p14="http://schemas.microsoft.com/office/powerpoint/2010/main" val="2555916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0" y="-13648"/>
            <a:ext cx="6858000" cy="99060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3764" y="823715"/>
            <a:ext cx="1887080" cy="1046112"/>
          </a:xfrm>
          <a:prstGeom prst="rect">
            <a:avLst/>
          </a:prstGeom>
        </p:spPr>
      </p:pic>
      <p:sp>
        <p:nvSpPr>
          <p:cNvPr id="8" name="TextBox 7"/>
          <p:cNvSpPr txBox="1"/>
          <p:nvPr/>
        </p:nvSpPr>
        <p:spPr>
          <a:xfrm>
            <a:off x="1232506" y="2218833"/>
            <a:ext cx="4392988" cy="523220"/>
          </a:xfrm>
          <a:prstGeom prst="rect">
            <a:avLst/>
          </a:prstGeom>
          <a:noFill/>
        </p:spPr>
        <p:txBody>
          <a:bodyPr wrap="square" rtlCol="0">
            <a:spAutoFit/>
          </a:bodyPr>
          <a:lstStyle/>
          <a:p>
            <a:r>
              <a:rPr lang="en-IN"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p:cNvSpPr txBox="1"/>
          <p:nvPr/>
        </p:nvSpPr>
        <p:spPr>
          <a:xfrm>
            <a:off x="404933" y="3119824"/>
            <a:ext cx="6191982" cy="5632311"/>
          </a:xfrm>
          <a:prstGeom prst="rect">
            <a:avLst/>
          </a:prstGeom>
          <a:noFill/>
        </p:spPr>
        <p:txBody>
          <a:bodyPr wrap="square" rtlCol="0">
            <a:spAutoFit/>
          </a:bodyPr>
          <a:lstStyle/>
          <a:p>
            <a:pPr algn="just"/>
            <a:r>
              <a:rPr lang="en-GB" sz="2000" dirty="0">
                <a:latin typeface="Times New Roman" panose="02020603050405020304" pitchFamily="18" charset="0"/>
                <a:cs typeface="Times New Roman" panose="02020603050405020304" pitchFamily="18" charset="0"/>
              </a:rPr>
              <a:t>We express our deep sense of gratitude to our </a:t>
            </a:r>
            <a:r>
              <a:rPr lang="en-SG" altLang="en-GB" sz="2000" dirty="0">
                <a:latin typeface="Times New Roman" panose="02020603050405020304" pitchFamily="18" charset="0"/>
                <a:cs typeface="Times New Roman" panose="02020603050405020304" pitchFamily="18" charset="0"/>
              </a:rPr>
              <a:t>respected </a:t>
            </a:r>
            <a:r>
              <a:rPr lang="en-GB" sz="2000" dirty="0">
                <a:latin typeface="Times New Roman" panose="02020603050405020304" pitchFamily="18" charset="0"/>
                <a:cs typeface="Times New Roman" panose="02020603050405020304" pitchFamily="18" charset="0"/>
              </a:rPr>
              <a:t>Director , Gokaraju Rangaraju Institute of Engineering and Technology for the valuable guidance and for permitting us to carry out this project. </a:t>
            </a:r>
          </a:p>
          <a:p>
            <a:pPr algn="just"/>
            <a:endParaRPr lang="en-GB"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With immense pleasure, we record our deep sense of gratitude to our </a:t>
            </a:r>
            <a:r>
              <a:rPr lang="en-SG" altLang="en-GB" sz="2000" dirty="0">
                <a:latin typeface="Times New Roman" panose="02020603050405020304" pitchFamily="18" charset="0"/>
                <a:cs typeface="Times New Roman" panose="02020603050405020304" pitchFamily="18" charset="0"/>
              </a:rPr>
              <a:t>respected </a:t>
            </a:r>
            <a:r>
              <a:rPr lang="en-GB" altLang="en-GB" sz="2000" dirty="0">
                <a:latin typeface="Times New Roman" panose="02020603050405020304" pitchFamily="18" charset="0"/>
                <a:cs typeface="Times New Roman" panose="02020603050405020304" pitchFamily="18" charset="0"/>
              </a:rPr>
              <a:t>p</a:t>
            </a:r>
            <a:r>
              <a:rPr lang="en-GB" sz="2000" dirty="0">
                <a:latin typeface="Times New Roman" panose="02020603050405020304" pitchFamily="18" charset="0"/>
                <a:cs typeface="Times New Roman" panose="02020603050405020304" pitchFamily="18" charset="0"/>
              </a:rPr>
              <a:t>rincipal, for permitting us to carry out this project.</a:t>
            </a:r>
          </a:p>
          <a:p>
            <a:pPr algn="just"/>
            <a:endParaRPr lang="en-GB"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We are thankful to Associate Dean ,Advanced Academic Centre  for providing us appropriate e</a:t>
            </a:r>
            <a:r>
              <a:rPr lang="en-SG" altLang="en-GB" sz="2000" dirty="0">
                <a:latin typeface="Times New Roman" panose="02020603050405020304" pitchFamily="18" charset="0"/>
                <a:cs typeface="Times New Roman" panose="02020603050405020304" pitchFamily="18" charset="0"/>
              </a:rPr>
              <a:t>cosystem</a:t>
            </a:r>
            <a:r>
              <a:rPr lang="en-GB" sz="2000" dirty="0">
                <a:latin typeface="Times New Roman" panose="02020603050405020304" pitchFamily="18" charset="0"/>
                <a:cs typeface="Times New Roman" panose="02020603050405020304" pitchFamily="18" charset="0"/>
              </a:rPr>
              <a:t> required for the project to complete.</a:t>
            </a:r>
          </a:p>
          <a:p>
            <a:pPr algn="just"/>
            <a:endParaRPr lang="en-GB"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We are thankful to </a:t>
            </a:r>
            <a:r>
              <a:rPr lang="en-SG" altLang="en-GB" sz="2000" dirty="0">
                <a:latin typeface="Times New Roman" panose="02020603050405020304" pitchFamily="18" charset="0"/>
                <a:cs typeface="Times New Roman" panose="02020603050405020304" pitchFamily="18" charset="0"/>
              </a:rPr>
              <a:t>our </a:t>
            </a:r>
            <a:r>
              <a:rPr lang="en-GB" altLang="en-GB" sz="2000" dirty="0">
                <a:latin typeface="Times New Roman" panose="02020603050405020304" pitchFamily="18" charset="0"/>
                <a:cs typeface="Times New Roman" panose="02020603050405020304" pitchFamily="18" charset="0"/>
              </a:rPr>
              <a:t>p</a:t>
            </a:r>
            <a:r>
              <a:rPr lang="en-GB" sz="2000" dirty="0">
                <a:latin typeface="Times New Roman" panose="02020603050405020304" pitchFamily="18" charset="0"/>
                <a:cs typeface="Times New Roman" panose="02020603050405020304" pitchFamily="18" charset="0"/>
              </a:rPr>
              <a:t>roject </a:t>
            </a:r>
            <a:r>
              <a:rPr lang="en-SG" altLang="en-GB" sz="2000" dirty="0">
                <a:latin typeface="Times New Roman" panose="02020603050405020304" pitchFamily="18" charset="0"/>
                <a:cs typeface="Times New Roman" panose="02020603050405020304" pitchFamily="18" charset="0"/>
              </a:rPr>
              <a:t>s</a:t>
            </a:r>
            <a:r>
              <a:rPr lang="en-GB" sz="2000" dirty="0" err="1">
                <a:latin typeface="Times New Roman" panose="02020603050405020304" pitchFamily="18" charset="0"/>
                <a:cs typeface="Times New Roman" panose="02020603050405020304" pitchFamily="18" charset="0"/>
              </a:rPr>
              <a:t>upervisor's</a:t>
            </a:r>
            <a:r>
              <a:rPr lang="en-GB" sz="2000" dirty="0">
                <a:latin typeface="Times New Roman" panose="02020603050405020304" pitchFamily="18" charset="0"/>
                <a:cs typeface="Times New Roman" panose="02020603050405020304" pitchFamily="18" charset="0"/>
              </a:rPr>
              <a:t>, J.B.S.V Prasad Raju and B.S.V Anoop who spared valuable time  </a:t>
            </a:r>
            <a:r>
              <a:rPr lang="en-SG" altLang="en-GB" sz="2000" dirty="0">
                <a:latin typeface="Times New Roman" panose="02020603050405020304" pitchFamily="18" charset="0"/>
                <a:cs typeface="Times New Roman" panose="02020603050405020304" pitchFamily="18" charset="0"/>
              </a:rPr>
              <a:t>for us </a:t>
            </a:r>
            <a:r>
              <a:rPr lang="en-GB" sz="2000" dirty="0">
                <a:latin typeface="Times New Roman" panose="02020603050405020304" pitchFamily="18" charset="0"/>
                <a:cs typeface="Times New Roman" panose="02020603050405020304" pitchFamily="18" charset="0"/>
              </a:rPr>
              <a:t>and </a:t>
            </a:r>
            <a:r>
              <a:rPr lang="en-SG" altLang="en-GB" sz="2000" dirty="0">
                <a:latin typeface="Times New Roman" panose="02020603050405020304" pitchFamily="18" charset="0"/>
                <a:cs typeface="Times New Roman" panose="02020603050405020304" pitchFamily="18" charset="0"/>
              </a:rPr>
              <a:t>influence</a:t>
            </a:r>
            <a:r>
              <a:rPr lang="en-GB" sz="2000" dirty="0">
                <a:latin typeface="Times New Roman" panose="02020603050405020304" pitchFamily="18" charset="0"/>
                <a:cs typeface="Times New Roman" panose="02020603050405020304" pitchFamily="18" charset="0"/>
              </a:rPr>
              <a:t> novel ideas to guide us. I am indebted to </a:t>
            </a:r>
            <a:r>
              <a:rPr lang="en-SG" altLang="en-GB" sz="2000" dirty="0">
                <a:latin typeface="Times New Roman" panose="02020603050405020304" pitchFamily="18" charset="0"/>
                <a:cs typeface="Times New Roman" panose="02020603050405020304" pitchFamily="18" charset="0"/>
              </a:rPr>
              <a:t>all the above </a:t>
            </a:r>
            <a:r>
              <a:rPr lang="en-GB" sz="2000" dirty="0">
                <a:latin typeface="Times New Roman" panose="02020603050405020304" pitchFamily="18" charset="0"/>
                <a:cs typeface="Times New Roman" panose="02020603050405020304" pitchFamily="18" charset="0"/>
              </a:rPr>
              <a:t>without whom I would not have c</a:t>
            </a:r>
            <a:r>
              <a:rPr lang="en-SG" altLang="en-GB" sz="2000" dirty="0">
                <a:latin typeface="Times New Roman" panose="02020603050405020304" pitchFamily="18" charset="0"/>
                <a:cs typeface="Times New Roman" panose="02020603050405020304" pitchFamily="18" charset="0"/>
              </a:rPr>
              <a:t>oncluded the project</a:t>
            </a:r>
            <a:r>
              <a:rPr lang="en-GB"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0" y="-13648"/>
            <a:ext cx="6858000" cy="9906000"/>
          </a:xfrm>
          <a:prstGeom prst="rect">
            <a:avLst/>
          </a:prstGeom>
        </p:spPr>
      </p:pic>
      <p:sp>
        <p:nvSpPr>
          <p:cNvPr id="9" name="TextBox 8"/>
          <p:cNvSpPr txBox="1"/>
          <p:nvPr/>
        </p:nvSpPr>
        <p:spPr>
          <a:xfrm>
            <a:off x="404933" y="3119824"/>
            <a:ext cx="6191982" cy="1015663"/>
          </a:xfrm>
          <a:prstGeom prst="rect">
            <a:avLst/>
          </a:prstGeom>
          <a:noFill/>
        </p:spPr>
        <p:txBody>
          <a:bodyPr wrap="square" rtlCol="0">
            <a:spAutoFit/>
          </a:bodyPr>
          <a:lstStyle/>
          <a:p>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19847" y="968313"/>
            <a:ext cx="5280903"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ABSTRACT</a:t>
            </a:r>
            <a:endParaRPr lang="en-IN" sz="32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04933" y="1887166"/>
            <a:ext cx="5938717" cy="4801314"/>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MACHINE LEARNING, boosting technology of this era which is taking its place in every field. There are many problems that are historically very easy for humans, and very difficult for computers. Machine learning is currently our best solution for many of those problems, by far. For example, imagine you have the model that recognizes traffic signs. What if now you want to recognize different types of birds instead? With machine learning, all you have to do is retrain the model with the new dataset, and maybe tweak the architecture a bit to get optimal performance. </a:t>
            </a:r>
          </a:p>
          <a:p>
            <a:pPr algn="just"/>
            <a:r>
              <a:rPr lang="en-IN" dirty="0">
                <a:latin typeface="Times New Roman" panose="02020603050405020304" pitchFamily="18" charset="0"/>
                <a:cs typeface="Times New Roman" panose="02020603050405020304" pitchFamily="18" charset="0"/>
              </a:rPr>
              <a:t>Here we study the usage of machine learning in prediction of supermarket sales. ML generalization can be used to make sales predictions when there is a small amount of historical data for specific sales time series in the case when a new product or store is launched. </a:t>
            </a:r>
          </a:p>
          <a:p>
            <a:pPr algn="just"/>
            <a:r>
              <a:rPr lang="en-IN" dirty="0"/>
              <a:t> </a:t>
            </a:r>
          </a:p>
          <a:p>
            <a:endParaRPr lang="en-IN" dirty="0"/>
          </a:p>
        </p:txBody>
      </p:sp>
    </p:spTree>
    <p:extLst>
      <p:ext uri="{BB962C8B-B14F-4D97-AF65-F5344CB8AC3E}">
        <p14:creationId xmlns:p14="http://schemas.microsoft.com/office/powerpoint/2010/main" val="1540255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3"/>
          <a:stretch>
            <a:fillRect/>
          </a:stretch>
        </p:blipFill>
        <p:spPr>
          <a:xfrm>
            <a:off x="0" y="-13648"/>
            <a:ext cx="6858000" cy="9906000"/>
          </a:xfrm>
          <a:prstGeom prst="rect">
            <a:avLst/>
          </a:prstGeom>
        </p:spPr>
      </p:pic>
      <p:sp>
        <p:nvSpPr>
          <p:cNvPr id="10" name="TextBox 9"/>
          <p:cNvSpPr txBox="1"/>
          <p:nvPr/>
        </p:nvSpPr>
        <p:spPr>
          <a:xfrm>
            <a:off x="358707" y="1000695"/>
            <a:ext cx="5829300" cy="830997"/>
          </a:xfrm>
          <a:prstGeom prst="rect">
            <a:avLst/>
          </a:prstGeom>
          <a:noFill/>
        </p:spPr>
        <p:txBody>
          <a:bodyPr wrap="square" rtlCol="0">
            <a:spAutoFit/>
          </a:bodyPr>
          <a:lstStyle/>
          <a:p>
            <a:pPr algn="ctr"/>
            <a:r>
              <a:rPr lang="en-US" sz="4800" dirty="0"/>
              <a:t>   </a:t>
            </a:r>
            <a:r>
              <a:rPr lang="en-US" sz="3200" dirty="0">
                <a:latin typeface="Times New Roman" panose="02020603050405020304" pitchFamily="18" charset="0"/>
                <a:cs typeface="Times New Roman" panose="02020603050405020304" pitchFamily="18" charset="0"/>
              </a:rPr>
              <a:t>TABLE OF CONTENTS</a:t>
            </a:r>
            <a:endParaRPr lang="en-IN" sz="3200" dirty="0">
              <a:latin typeface="Times New Roman" panose="02020603050405020304" pitchFamily="18" charset="0"/>
              <a:cs typeface="Times New Roman" panose="020206030504050203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2488407778"/>
              </p:ext>
            </p:extLst>
          </p:nvPr>
        </p:nvGraphicFramePr>
        <p:xfrm>
          <a:off x="514350" y="2178992"/>
          <a:ext cx="5829300" cy="6875033"/>
        </p:xfrm>
        <a:graphic>
          <a:graphicData uri="http://schemas.openxmlformats.org/drawingml/2006/table">
            <a:tbl>
              <a:tblPr firstRow="1" bandRow="1"/>
              <a:tblGrid>
                <a:gridCol w="1158807">
                  <a:extLst>
                    <a:ext uri="{9D8B030D-6E8A-4147-A177-3AD203B41FA5}">
                      <a16:colId xmlns:a16="http://schemas.microsoft.com/office/drawing/2014/main" val="20000"/>
                    </a:ext>
                  </a:extLst>
                </a:gridCol>
                <a:gridCol w="3112852">
                  <a:extLst>
                    <a:ext uri="{9D8B030D-6E8A-4147-A177-3AD203B41FA5}">
                      <a16:colId xmlns:a16="http://schemas.microsoft.com/office/drawing/2014/main" val="20001"/>
                    </a:ext>
                  </a:extLst>
                </a:gridCol>
                <a:gridCol w="1557641">
                  <a:extLst>
                    <a:ext uri="{9D8B030D-6E8A-4147-A177-3AD203B41FA5}">
                      <a16:colId xmlns:a16="http://schemas.microsoft.com/office/drawing/2014/main" val="20002"/>
                    </a:ext>
                  </a:extLst>
                </a:gridCol>
              </a:tblGrid>
              <a:tr h="625003">
                <a:tc>
                  <a:txBody>
                    <a:bodyPr/>
                    <a:lstStyle/>
                    <a:p>
                      <a:pPr algn="ctr"/>
                      <a:r>
                        <a:rPr lang="en-IN" sz="1600" dirty="0">
                          <a:latin typeface="Times New Roman" panose="02020603050405020304" pitchFamily="18" charset="0"/>
                          <a:cs typeface="Times New Roman" panose="02020603050405020304" pitchFamily="18" charset="0"/>
                        </a:rPr>
                        <a:t>1</a:t>
                      </a:r>
                    </a:p>
                  </a:txBody>
                  <a:tcPr/>
                </a:tc>
                <a:tc>
                  <a:txBody>
                    <a:bodyPr/>
                    <a:lstStyle/>
                    <a:p>
                      <a:r>
                        <a:rPr lang="en-IN" sz="1600" dirty="0">
                          <a:latin typeface="Times New Roman" panose="02020603050405020304" pitchFamily="18" charset="0"/>
                          <a:cs typeface="Times New Roman" panose="02020603050405020304" pitchFamily="18" charset="0"/>
                        </a:rPr>
                        <a:t>Acknowledgments</a:t>
                      </a:r>
                    </a:p>
                  </a:txBody>
                  <a:tcPr/>
                </a:tc>
                <a:tc>
                  <a:txBody>
                    <a:bodyPr/>
                    <a:lstStyle/>
                    <a:p>
                      <a:pPr algn="ctr"/>
                      <a:r>
                        <a:rPr lang="en-IN" sz="1600" dirty="0">
                          <a:latin typeface="Times New Roman" panose="02020603050405020304" pitchFamily="18" charset="0"/>
                          <a:cs typeface="Times New Roman" panose="02020603050405020304" pitchFamily="18" charset="0"/>
                        </a:rPr>
                        <a:t>iv</a:t>
                      </a:r>
                    </a:p>
                  </a:txBody>
                  <a:tcPr/>
                </a:tc>
                <a:extLst>
                  <a:ext uri="{0D108BD9-81ED-4DB2-BD59-A6C34878D82A}">
                    <a16:rowId xmlns:a16="http://schemas.microsoft.com/office/drawing/2014/main" val="10000"/>
                  </a:ext>
                </a:extLst>
              </a:tr>
              <a:tr h="625003">
                <a:tc>
                  <a:txBody>
                    <a:bodyPr/>
                    <a:lstStyle/>
                    <a:p>
                      <a:pPr algn="ctr"/>
                      <a:r>
                        <a:rPr lang="en-IN" sz="1600" dirty="0">
                          <a:latin typeface="Times New Roman" panose="02020603050405020304" pitchFamily="18" charset="0"/>
                          <a:cs typeface="Times New Roman" panose="02020603050405020304" pitchFamily="18" charset="0"/>
                        </a:rPr>
                        <a:t>2</a:t>
                      </a:r>
                    </a:p>
                  </a:txBody>
                  <a:tcPr/>
                </a:tc>
                <a:tc>
                  <a:txBody>
                    <a:bodyPr/>
                    <a:lstStyle/>
                    <a:p>
                      <a:r>
                        <a:rPr lang="en-IN" sz="1600" dirty="0">
                          <a:latin typeface="Times New Roman" panose="02020603050405020304" pitchFamily="18" charset="0"/>
                          <a:cs typeface="Times New Roman" panose="02020603050405020304" pitchFamily="18" charset="0"/>
                        </a:rPr>
                        <a:t>Abstract</a:t>
                      </a:r>
                    </a:p>
                  </a:txBody>
                  <a:tcPr/>
                </a:tc>
                <a:tc>
                  <a:txBody>
                    <a:bodyPr/>
                    <a:lstStyle/>
                    <a:p>
                      <a:pPr algn="ctr"/>
                      <a:r>
                        <a:rPr lang="en-IN" sz="1600" dirty="0">
                          <a:latin typeface="Times New Roman" panose="02020603050405020304" pitchFamily="18" charset="0"/>
                          <a:cs typeface="Times New Roman" panose="02020603050405020304" pitchFamily="18" charset="0"/>
                        </a:rPr>
                        <a:t>vii</a:t>
                      </a:r>
                    </a:p>
                  </a:txBody>
                  <a:tcPr/>
                </a:tc>
                <a:extLst>
                  <a:ext uri="{0D108BD9-81ED-4DB2-BD59-A6C34878D82A}">
                    <a16:rowId xmlns:a16="http://schemas.microsoft.com/office/drawing/2014/main" val="10001"/>
                  </a:ext>
                </a:extLst>
              </a:tr>
              <a:tr h="625003">
                <a:tc>
                  <a:txBody>
                    <a:bodyPr/>
                    <a:lstStyle/>
                    <a:p>
                      <a:pPr algn="ctr"/>
                      <a:r>
                        <a:rPr lang="en-IN" sz="1600" dirty="0">
                          <a:latin typeface="Times New Roman" panose="02020603050405020304" pitchFamily="18" charset="0"/>
                          <a:cs typeface="Times New Roman" panose="02020603050405020304" pitchFamily="18" charset="0"/>
                        </a:rPr>
                        <a:t>3</a:t>
                      </a:r>
                    </a:p>
                  </a:txBody>
                  <a:tcPr/>
                </a:tc>
                <a:tc>
                  <a:txBody>
                    <a:bodyPr/>
                    <a:lstStyle/>
                    <a:p>
                      <a:r>
                        <a:rPr lang="en-IN" sz="1600" dirty="0">
                          <a:latin typeface="Times New Roman" panose="02020603050405020304" pitchFamily="18" charset="0"/>
                          <a:cs typeface="Times New Roman" panose="02020603050405020304" pitchFamily="18" charset="0"/>
                        </a:rPr>
                        <a:t>Introduction</a:t>
                      </a:r>
                    </a:p>
                  </a:txBody>
                  <a:tcPr/>
                </a:tc>
                <a:tc>
                  <a:txBody>
                    <a:bodyPr/>
                    <a:lstStyle/>
                    <a:p>
                      <a:pPr algn="ctr"/>
                      <a:r>
                        <a:rPr lang="en-IN" sz="16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0002"/>
                  </a:ext>
                </a:extLst>
              </a:tr>
              <a:tr h="625003">
                <a:tc>
                  <a:txBody>
                    <a:bodyPr/>
                    <a:lstStyle/>
                    <a:p>
                      <a:pPr algn="ctr"/>
                      <a:r>
                        <a:rPr lang="en-IN" sz="1600" dirty="0">
                          <a:latin typeface="Times New Roman" panose="02020603050405020304" pitchFamily="18" charset="0"/>
                          <a:cs typeface="Times New Roman" panose="02020603050405020304" pitchFamily="18" charset="0"/>
                        </a:rPr>
                        <a:t>4</a:t>
                      </a:r>
                    </a:p>
                  </a:txBody>
                  <a:tcPr/>
                </a:tc>
                <a:tc>
                  <a:txBody>
                    <a:bodyPr/>
                    <a:lstStyle/>
                    <a:p>
                      <a:r>
                        <a:rPr lang="en-IN" sz="1600" dirty="0">
                          <a:latin typeface="Times New Roman" panose="02020603050405020304" pitchFamily="18" charset="0"/>
                          <a:cs typeface="Times New Roman" panose="02020603050405020304" pitchFamily="18" charset="0"/>
                        </a:rPr>
                        <a:t>Literature Review</a:t>
                      </a:r>
                    </a:p>
                  </a:txBody>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625003">
                <a:tc>
                  <a:txBody>
                    <a:bodyPr/>
                    <a:lstStyle/>
                    <a:p>
                      <a:pPr algn="ctr"/>
                      <a:r>
                        <a:rPr lang="en-IN" sz="1600" dirty="0">
                          <a:latin typeface="Times New Roman" panose="02020603050405020304" pitchFamily="18" charset="0"/>
                          <a:cs typeface="Times New Roman" panose="02020603050405020304" pitchFamily="18" charset="0"/>
                        </a:rPr>
                        <a:t>5</a:t>
                      </a:r>
                    </a:p>
                  </a:txBody>
                  <a:tcPr/>
                </a:tc>
                <a:tc>
                  <a:txBody>
                    <a:bodyPr/>
                    <a:lstStyle/>
                    <a:p>
                      <a:r>
                        <a:rPr lang="en-IN" sz="1600" dirty="0">
                          <a:latin typeface="Times New Roman" panose="02020603050405020304" pitchFamily="18" charset="0"/>
                          <a:cs typeface="Times New Roman" panose="02020603050405020304" pitchFamily="18" charset="0"/>
                        </a:rPr>
                        <a:t>Software Specification</a:t>
                      </a:r>
                    </a:p>
                  </a:txBody>
                  <a:tcPr/>
                </a:tc>
                <a:tc>
                  <a:txBody>
                    <a:bodyPr/>
                    <a:lstStyle/>
                    <a:p>
                      <a:pPr algn="ctr"/>
                      <a:r>
                        <a:rPr lang="en-IN" sz="1600" dirty="0">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10004"/>
                  </a:ext>
                </a:extLst>
              </a:tr>
              <a:tr h="625003">
                <a:tc>
                  <a:txBody>
                    <a:bodyPr/>
                    <a:lstStyle/>
                    <a:p>
                      <a:pPr algn="ctr"/>
                      <a:r>
                        <a:rPr lang="en-IN" sz="1600" dirty="0">
                          <a:latin typeface="Times New Roman" panose="02020603050405020304" pitchFamily="18" charset="0"/>
                          <a:cs typeface="Times New Roman" panose="02020603050405020304" pitchFamily="18" charset="0"/>
                        </a:rPr>
                        <a:t>6</a:t>
                      </a:r>
                    </a:p>
                  </a:txBody>
                  <a:tcPr/>
                </a:tc>
                <a:tc>
                  <a:txBody>
                    <a:bodyPr/>
                    <a:lstStyle/>
                    <a:p>
                      <a:r>
                        <a:rPr lang="en-IN" sz="1600" dirty="0">
                          <a:latin typeface="Times New Roman" panose="02020603050405020304" pitchFamily="18" charset="0"/>
                          <a:cs typeface="Times New Roman" panose="02020603050405020304" pitchFamily="18" charset="0"/>
                        </a:rPr>
                        <a:t>Software</a:t>
                      </a:r>
                      <a:r>
                        <a:rPr lang="en-IN" sz="1600" baseline="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and Implementation</a:t>
                      </a:r>
                    </a:p>
                  </a:txBody>
                  <a:tcPr/>
                </a:tc>
                <a:tc>
                  <a:txBody>
                    <a:bodyPr/>
                    <a:lstStyle/>
                    <a:p>
                      <a:pPr algn="ctr"/>
                      <a:r>
                        <a:rPr lang="en-US" sz="1600" dirty="0">
                          <a:latin typeface="Times New Roman" panose="02020603050405020304" pitchFamily="18" charset="0"/>
                          <a:cs typeface="Times New Roman" panose="02020603050405020304" pitchFamily="18" charset="0"/>
                        </a:rPr>
                        <a:t>4</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625003">
                <a:tc>
                  <a:txBody>
                    <a:bodyPr/>
                    <a:lstStyle/>
                    <a:p>
                      <a:pPr algn="ctr"/>
                      <a:r>
                        <a:rPr lang="en-IN" sz="1600" dirty="0">
                          <a:latin typeface="Times New Roman" panose="02020603050405020304" pitchFamily="18" charset="0"/>
                          <a:cs typeface="Times New Roman" panose="02020603050405020304" pitchFamily="18" charset="0"/>
                        </a:rPr>
                        <a:t>7</a:t>
                      </a:r>
                    </a:p>
                  </a:txBody>
                  <a:tcPr/>
                </a:tc>
                <a:tc>
                  <a:txBody>
                    <a:bodyPr/>
                    <a:lstStyle/>
                    <a:p>
                      <a:r>
                        <a:rPr lang="en-US" sz="1600" dirty="0">
                          <a:latin typeface="Times New Roman" panose="02020603050405020304" pitchFamily="18" charset="0"/>
                          <a:cs typeface="Times New Roman" panose="02020603050405020304" pitchFamily="18" charset="0"/>
                        </a:rPr>
                        <a:t>Findings/Outcome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6</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10"/>
                  </a:ext>
                </a:extLst>
              </a:tr>
              <a:tr h="625003">
                <a:tc>
                  <a:txBody>
                    <a:bodyPr/>
                    <a:lstStyle/>
                    <a:p>
                      <a:pPr algn="ctr"/>
                      <a:r>
                        <a:rPr lang="en-IN" sz="1600" dirty="0">
                          <a:latin typeface="Times New Roman" panose="02020603050405020304" pitchFamily="18" charset="0"/>
                          <a:cs typeface="Times New Roman" panose="02020603050405020304" pitchFamily="18" charset="0"/>
                        </a:rPr>
                        <a:t>8</a:t>
                      </a:r>
                    </a:p>
                  </a:txBody>
                  <a:tcPr/>
                </a:tc>
                <a:tc>
                  <a:txBody>
                    <a:bodyPr/>
                    <a:lstStyle/>
                    <a:p>
                      <a:r>
                        <a:rPr lang="en-IN" sz="1600" dirty="0">
                          <a:latin typeface="Times New Roman" panose="02020603050405020304" pitchFamily="18" charset="0"/>
                          <a:cs typeface="Times New Roman" panose="02020603050405020304" pitchFamily="18" charset="0"/>
                        </a:rPr>
                        <a:t>Software</a:t>
                      </a:r>
                    </a:p>
                  </a:txBody>
                  <a:tcPr/>
                </a:tc>
                <a:tc>
                  <a:txBody>
                    <a:bodyPr/>
                    <a:lstStyle/>
                    <a:p>
                      <a:pPr algn="ctr"/>
                      <a:r>
                        <a:rPr lang="en-US" sz="1600" dirty="0">
                          <a:latin typeface="Times New Roman" panose="02020603050405020304" pitchFamily="18" charset="0"/>
                          <a:cs typeface="Times New Roman" panose="02020603050405020304" pitchFamily="18" charset="0"/>
                        </a:rPr>
                        <a:t>7</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625003">
                <a:tc>
                  <a:txBody>
                    <a:bodyPr/>
                    <a:lstStyle/>
                    <a:p>
                      <a:pPr algn="ctr"/>
                      <a:r>
                        <a:rPr lang="en-IN" sz="1600" dirty="0">
                          <a:latin typeface="Times New Roman" panose="02020603050405020304" pitchFamily="18" charset="0"/>
                          <a:cs typeface="Times New Roman" panose="02020603050405020304" pitchFamily="18" charset="0"/>
                        </a:rPr>
                        <a:t>9</a:t>
                      </a:r>
                    </a:p>
                  </a:txBody>
                  <a:tcPr/>
                </a:tc>
                <a:tc>
                  <a:txBody>
                    <a:bodyPr/>
                    <a:lstStyle/>
                    <a:p>
                      <a:r>
                        <a:rPr lang="en-US" sz="1600" dirty="0">
                          <a:latin typeface="Times New Roman" panose="02020603050405020304" pitchFamily="18" charset="0"/>
                          <a:cs typeface="Times New Roman" panose="02020603050405020304" pitchFamily="18" charset="0"/>
                        </a:rPr>
                        <a:t>Glossary</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12</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625003">
                <a:tc>
                  <a:txBody>
                    <a:bodyPr/>
                    <a:lstStyle/>
                    <a:p>
                      <a:pPr algn="ctr"/>
                      <a:r>
                        <a:rPr lang="en-US" sz="1600" dirty="0">
                          <a:latin typeface="Times New Roman" panose="02020603050405020304" pitchFamily="18" charset="0"/>
                          <a:cs typeface="Times New Roman" panose="02020603050405020304" pitchFamily="18" charset="0"/>
                        </a:rPr>
                        <a:t>10</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Future Scope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13</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r h="625003">
                <a:tc>
                  <a:txBody>
                    <a:bodyPr/>
                    <a:lstStyle/>
                    <a:p>
                      <a:pPr algn="ctr"/>
                      <a:r>
                        <a:rPr lang="en-US" dirty="0">
                          <a:latin typeface="Times New Roman" panose="02020603050405020304" pitchFamily="18" charset="0"/>
                          <a:cs typeface="Times New Roman" panose="02020603050405020304" pitchFamily="18" charset="0"/>
                        </a:rPr>
                        <a:t>11</a:t>
                      </a:r>
                      <a:endParaRPr lang="en-IN"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Reference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13</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756831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3"/>
          <a:stretch>
            <a:fillRect/>
          </a:stretch>
        </p:blipFill>
        <p:spPr>
          <a:xfrm>
            <a:off x="0" y="-13648"/>
            <a:ext cx="6858000" cy="9906000"/>
          </a:xfrm>
          <a:prstGeom prst="rect">
            <a:avLst/>
          </a:prstGeom>
        </p:spPr>
      </p:pic>
      <p:sp>
        <p:nvSpPr>
          <p:cNvPr id="5" name="TextBox 4"/>
          <p:cNvSpPr txBox="1"/>
          <p:nvPr/>
        </p:nvSpPr>
        <p:spPr>
          <a:xfrm>
            <a:off x="857250" y="1118862"/>
            <a:ext cx="514350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INTRODUCTION</a:t>
            </a:r>
            <a:endParaRPr lang="en-IN" sz="32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514350" y="2062264"/>
            <a:ext cx="5829300" cy="7017306"/>
          </a:xfrm>
          <a:prstGeom prst="rect">
            <a:avLst/>
          </a:prstGeom>
          <a:noFill/>
        </p:spPr>
        <p:txBody>
          <a:bodyPr wrap="square" rtlCol="0">
            <a:spAutoFit/>
          </a:bodyPr>
          <a:lstStyle/>
          <a:p>
            <a:pPr algn="just"/>
            <a:r>
              <a:rPr lang="en-IN" dirty="0"/>
              <a:t>The importance of taking advantage of this data is continuously increasing. One of the most valuable assets a company has today is the data generated by the customers and it has become popular to try and win business benefits from analysing this data. Within the data there might be patterns that could be used to guide a company in how to take decisions regarding marketing, organization and sales.</a:t>
            </a:r>
          </a:p>
          <a:p>
            <a:pPr algn="just"/>
            <a:endParaRPr lang="en-IN" dirty="0"/>
          </a:p>
          <a:p>
            <a:pPr algn="just"/>
            <a:r>
              <a:rPr lang="en-IN" dirty="0"/>
              <a:t> Sales prediction is an important part of modern business intelligence. It can be a complex problem, especially in the case of lack of data, missing data, and the presence of outliers. At present time, different time series models have been developed, for example, by Holt-Winters, ARIMA, SARIMA, SARIMAX, GARCH, etc. It is shown that in the case when different models are based on different algorithms and data, one can receive essential gain in the accuracy. </a:t>
            </a:r>
          </a:p>
          <a:p>
            <a:pPr algn="just"/>
            <a:endParaRPr lang="en-IN" dirty="0"/>
          </a:p>
          <a:p>
            <a:pPr algn="just"/>
            <a:r>
              <a:rPr lang="en-IN" dirty="0"/>
              <a:t>Accuracy improving is essential in the cases with large uncertainty. Here are a wide range of applications where sales prediction can have an impact in the food industry and although prediction tools are used in aiding the ordering of supplies in a grocery store, there are still many areas to explore. However, machine learning has in the last decade grown to become a field with broad application potential</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8058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3"/>
          <a:stretch>
            <a:fillRect/>
          </a:stretch>
        </p:blipFill>
        <p:spPr>
          <a:xfrm>
            <a:off x="0" y="-13648"/>
            <a:ext cx="6858000" cy="9906000"/>
          </a:xfrm>
          <a:prstGeom prst="rect">
            <a:avLst/>
          </a:prstGeom>
        </p:spPr>
      </p:pic>
      <p:sp>
        <p:nvSpPr>
          <p:cNvPr id="5" name="TextBox 4"/>
          <p:cNvSpPr txBox="1"/>
          <p:nvPr/>
        </p:nvSpPr>
        <p:spPr>
          <a:xfrm>
            <a:off x="857250" y="1118862"/>
            <a:ext cx="514350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LITERATURE REVIEW</a:t>
            </a:r>
            <a:endParaRPr lang="en-IN" sz="32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514350" y="2062264"/>
            <a:ext cx="5829300" cy="7017306"/>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2. LITERATURE REVIEW</a:t>
            </a:r>
          </a:p>
          <a:p>
            <a:pPr algn="just"/>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Literature review deals with the problem statement in detail.</a:t>
            </a:r>
            <a:r>
              <a:rPr lang="en-IN" dirty="0">
                <a:latin typeface="Times New Roman" panose="02020603050405020304" pitchFamily="18" charset="0"/>
                <a:cs typeface="Times New Roman" panose="02020603050405020304" pitchFamily="18" charset="0"/>
              </a:rPr>
              <a:t> This is an analytical look at the previous research that is significant to the work that is carried out.</a:t>
            </a:r>
            <a:r>
              <a:rPr lang="en-IN" dirty="0"/>
              <a:t> A critical look at these available literatures related to the present work is given.</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2.1. MACHINE LEARNING</a:t>
            </a:r>
          </a:p>
          <a:p>
            <a:pPr algn="just"/>
            <a:endParaRPr lang="en-US" b="1"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Machine Learning is a sub-set of artificial intelligence where computer algorithms are used to autonomously learn from data and information. In machine learning computers don’t have to be explicitly programmed but can change and improve their algorithms by themselves.</a:t>
            </a:r>
          </a:p>
          <a:p>
            <a:pPr algn="just"/>
            <a:r>
              <a:rPr lang="en-IN" dirty="0">
                <a:latin typeface="Times New Roman" panose="02020603050405020304" pitchFamily="18" charset="0"/>
                <a:cs typeface="Times New Roman" panose="02020603050405020304" pitchFamily="18" charset="0"/>
              </a:rPr>
              <a:t>Today, machine learning algorithms enable computers to communicate with humans, autonomously drive cars, write and publish sport match reports, and find terrorist suspects.</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It all started in 1950’s when Alan Turing </a:t>
            </a:r>
            <a:r>
              <a:rPr lang="en-IN" dirty="0"/>
              <a:t>creates the “Turing Test” to determine if a computer has real intelligence. To pass the test, a computer must be able to fool a human into believing it is also human.</a:t>
            </a:r>
            <a:r>
              <a:rPr lang="en-IN" dirty="0">
                <a:latin typeface="Times New Roman" panose="02020603050405020304" pitchFamily="18" charset="0"/>
                <a:cs typeface="Times New Roman" panose="02020603050405020304" pitchFamily="18" charset="0"/>
              </a:rPr>
              <a:t> </a:t>
            </a: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4154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3"/>
          <a:stretch>
            <a:fillRect/>
          </a:stretch>
        </p:blipFill>
        <p:spPr>
          <a:xfrm>
            <a:off x="0" y="-13648"/>
            <a:ext cx="6858000" cy="9906000"/>
          </a:xfrm>
          <a:prstGeom prst="rect">
            <a:avLst/>
          </a:prstGeom>
        </p:spPr>
      </p:pic>
      <p:sp>
        <p:nvSpPr>
          <p:cNvPr id="7" name="TextBox 6"/>
          <p:cNvSpPr txBox="1"/>
          <p:nvPr/>
        </p:nvSpPr>
        <p:spPr>
          <a:xfrm>
            <a:off x="514350" y="1070043"/>
            <a:ext cx="5672441" cy="3416320"/>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1952 — Arthur Samuel wrote the first computer learning program. The program was the game of checkers, and the </a:t>
            </a:r>
            <a:r>
              <a:rPr lang="en-IN" u="sng" dirty="0">
                <a:latin typeface="Times New Roman" panose="02020603050405020304" pitchFamily="18" charset="0"/>
                <a:cs typeface="Times New Roman" panose="02020603050405020304" pitchFamily="18" charset="0"/>
                <a:hlinkClick r:id="rId4"/>
              </a:rPr>
              <a:t>IBM</a:t>
            </a:r>
            <a:r>
              <a:rPr lang="en-IN" dirty="0">
                <a:latin typeface="Times New Roman" panose="02020603050405020304" pitchFamily="18" charset="0"/>
                <a:cs typeface="Times New Roman" panose="02020603050405020304" pitchFamily="18" charset="0"/>
              </a:rPr>
              <a:t> computer improved at the game the more it played, studying which moves made up winning strategies and incorporating those moves into its program.</a:t>
            </a:r>
          </a:p>
          <a:p>
            <a:pPr algn="just"/>
            <a:r>
              <a:rPr lang="en-IN" dirty="0">
                <a:latin typeface="Times New Roman" panose="02020603050405020304" pitchFamily="18" charset="0"/>
                <a:cs typeface="Times New Roman" panose="02020603050405020304" pitchFamily="18" charset="0"/>
              </a:rPr>
              <a:t>1957 — Frank Rosenblatt designed the first neural network for computers, which simulate the thought processes of the human brain.</a:t>
            </a:r>
          </a:p>
          <a:p>
            <a:pPr algn="just"/>
            <a:r>
              <a:rPr lang="en-IN" dirty="0">
                <a:latin typeface="Times New Roman" panose="02020603050405020304" pitchFamily="18" charset="0"/>
                <a:cs typeface="Times New Roman" panose="02020603050405020304" pitchFamily="18" charset="0"/>
              </a:rPr>
              <a:t>1967 — the “nearest neighbour” algorithm was written, allowing computers to begin using very basic pattern recognition. </a:t>
            </a:r>
          </a:p>
          <a:p>
            <a:pPr algn="just"/>
            <a:endParaRPr lang="en-IN" dirty="0"/>
          </a:p>
        </p:txBody>
      </p:sp>
    </p:spTree>
    <p:extLst>
      <p:ext uri="{BB962C8B-B14F-4D97-AF65-F5344CB8AC3E}">
        <p14:creationId xmlns:p14="http://schemas.microsoft.com/office/powerpoint/2010/main" val="1802111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3"/>
          <a:stretch>
            <a:fillRect/>
          </a:stretch>
        </p:blipFill>
        <p:spPr>
          <a:xfrm>
            <a:off x="0" y="-33103"/>
            <a:ext cx="6858000" cy="9906000"/>
          </a:xfrm>
          <a:prstGeom prst="rect">
            <a:avLst/>
          </a:prstGeom>
        </p:spPr>
      </p:pic>
      <p:sp>
        <p:nvSpPr>
          <p:cNvPr id="5" name="TextBox 4"/>
          <p:cNvSpPr txBox="1"/>
          <p:nvPr/>
        </p:nvSpPr>
        <p:spPr>
          <a:xfrm>
            <a:off x="514350" y="914400"/>
            <a:ext cx="5652986"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SOFTWARE SPECIFICATION</a:t>
            </a:r>
            <a:endParaRPr lang="en-IN" sz="2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14350" y="1621191"/>
            <a:ext cx="5652986" cy="923330"/>
          </a:xfrm>
          <a:prstGeom prst="rect">
            <a:avLst/>
          </a:prstGeom>
          <a:noFill/>
        </p:spPr>
        <p:txBody>
          <a:bodyPr wrap="square" rtlCol="0">
            <a:spAutoFit/>
          </a:bodyPr>
          <a:lstStyle/>
          <a:p>
            <a:pPr marL="285750" indent="-285750">
              <a:buFont typeface="Arial" panose="020B0604020202020204" pitchFamily="34" charset="0"/>
              <a:buChar char="•"/>
            </a:pPr>
            <a:r>
              <a:rPr lang="en-US" dirty="0"/>
              <a:t>Python</a:t>
            </a:r>
          </a:p>
          <a:p>
            <a:pPr marL="285750" indent="-285750">
              <a:buFont typeface="Arial" panose="020B0604020202020204" pitchFamily="34" charset="0"/>
              <a:buChar char="•"/>
            </a:pPr>
            <a:r>
              <a:rPr lang="en-US" dirty="0"/>
              <a:t>Jupyter</a:t>
            </a:r>
          </a:p>
          <a:p>
            <a:pPr marL="285750" indent="-285750">
              <a:buFont typeface="Arial" panose="020B0604020202020204" pitchFamily="34" charset="0"/>
              <a:buChar char="•"/>
            </a:pPr>
            <a:endParaRPr lang="en-IN" dirty="0"/>
          </a:p>
        </p:txBody>
      </p:sp>
      <p:sp>
        <p:nvSpPr>
          <p:cNvPr id="9" name="TextBox 8"/>
          <p:cNvSpPr txBox="1"/>
          <p:nvPr/>
        </p:nvSpPr>
        <p:spPr>
          <a:xfrm>
            <a:off x="514350" y="2859932"/>
            <a:ext cx="58293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SOFTWARE AND IMPLEMENTATION</a:t>
            </a:r>
            <a:endParaRPr lang="en-IN" sz="24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514350" y="3637008"/>
            <a:ext cx="5829300" cy="5078313"/>
          </a:xfrm>
          <a:prstGeom prst="rect">
            <a:avLst/>
          </a:prstGeom>
          <a:noFill/>
        </p:spPr>
        <p:txBody>
          <a:bodyPr wrap="square" rtlCol="0">
            <a:spAutoFit/>
          </a:bodyPr>
          <a:lstStyle/>
          <a:p>
            <a:r>
              <a:rPr lang="en-IN" dirty="0"/>
              <a:t>Sales prediction is rather a regression problem than a time series problem. We can find complicated patterns in the sales dynamics, using supervised machine-learning methods. Some of the most popular are tree-based machine-learning algorithms , e.g., Random Forest, Gradient Boosting Machine written in python or R.</a:t>
            </a:r>
          </a:p>
          <a:p>
            <a:r>
              <a:rPr lang="en-IN" dirty="0"/>
              <a:t>We have collected product data of the largest store BIG MART  from the year 2013. An estimated 1559 products of 10 different stores in various cities were collected. Using this data the predictive model will be trained. This is achieved by five steps:</a:t>
            </a:r>
          </a:p>
          <a:p>
            <a:r>
              <a:rPr lang="en-IN" dirty="0"/>
              <a:t>1. Exploring Data.</a:t>
            </a:r>
            <a:br>
              <a:rPr lang="en-IN" dirty="0"/>
            </a:br>
            <a:r>
              <a:rPr lang="en-IN" dirty="0"/>
              <a:t>2. Data Pre-processing.</a:t>
            </a:r>
            <a:br>
              <a:rPr lang="en-IN" dirty="0"/>
            </a:br>
            <a:r>
              <a:rPr lang="en-IN" dirty="0"/>
              <a:t>3. Feature Engineering.</a:t>
            </a:r>
            <a:br>
              <a:rPr lang="en-IN" dirty="0"/>
            </a:br>
            <a:r>
              <a:rPr lang="en-IN" dirty="0"/>
              <a:t>4. Creating Model.</a:t>
            </a:r>
            <a:br>
              <a:rPr lang="en-IN" dirty="0"/>
            </a:br>
            <a:r>
              <a:rPr lang="en-IN" dirty="0"/>
              <a:t>5. Evaluation. </a:t>
            </a:r>
          </a:p>
          <a:p>
            <a:endParaRPr lang="en-IN" dirty="0"/>
          </a:p>
          <a:p>
            <a:endParaRPr lang="en-IN" dirty="0"/>
          </a:p>
        </p:txBody>
      </p:sp>
    </p:spTree>
    <p:extLst>
      <p:ext uri="{BB962C8B-B14F-4D97-AF65-F5344CB8AC3E}">
        <p14:creationId xmlns:p14="http://schemas.microsoft.com/office/powerpoint/2010/main" val="42214227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570</TotalTime>
  <Words>3264</Words>
  <Application>Microsoft Office PowerPoint</Application>
  <PresentationFormat>A4 Paper (210x297 mm)</PresentationFormat>
  <Paragraphs>407</Paragraphs>
  <Slides>27</Slides>
  <Notes>23</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Jeetesh Chamana</dc:creator>
  <cp:lastModifiedBy>Rakesh Reddy</cp:lastModifiedBy>
  <cp:revision>67</cp:revision>
  <dcterms:created xsi:type="dcterms:W3CDTF">2019-07-03T08:42:00Z</dcterms:created>
  <dcterms:modified xsi:type="dcterms:W3CDTF">2019-08-09T18:10:06Z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1033-11.2.0.8668</vt:lpwstr>
  </property>
</Properties>
</file>