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56" r:id="rId2"/>
    <p:sldId id="260" r:id="rId3"/>
    <p:sldId id="261" r:id="rId4"/>
    <p:sldId id="286" r:id="rId5"/>
    <p:sldId id="262" r:id="rId6"/>
    <p:sldId id="263" r:id="rId7"/>
    <p:sldId id="264" r:id="rId8"/>
    <p:sldId id="265" r:id="rId9"/>
    <p:sldId id="283" r:id="rId10"/>
    <p:sldId id="287" r:id="rId11"/>
    <p:sldId id="298" r:id="rId12"/>
    <p:sldId id="297" r:id="rId13"/>
    <p:sldId id="284" r:id="rId14"/>
    <p:sldId id="289" r:id="rId15"/>
    <p:sldId id="288" r:id="rId16"/>
    <p:sldId id="292" r:id="rId17"/>
    <p:sldId id="291" r:id="rId18"/>
    <p:sldId id="290" r:id="rId19"/>
    <p:sldId id="293" r:id="rId20"/>
    <p:sldId id="294" r:id="rId21"/>
    <p:sldId id="295" r:id="rId22"/>
    <p:sldId id="296" r:id="rId23"/>
    <p:sldId id="280" r:id="rId24"/>
    <p:sldId id="281" r:id="rId25"/>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14995" autoAdjust="0"/>
    <p:restoredTop sz="99644" autoAdjust="0"/>
  </p:normalViewPr>
  <p:slideViewPr>
    <p:cSldViewPr snapToGrid="0">
      <p:cViewPr>
        <p:scale>
          <a:sx n="50" d="100"/>
          <a:sy n="50" d="100"/>
        </p:scale>
        <p:origin x="-2262" y="-108"/>
      </p:cViewPr>
      <p:guideLst>
        <p:guide orient="horz" pos="3120"/>
        <p:guide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24961C-4AA4-4B18-8DC1-BE4B68EC8D0C}" type="datetimeFigureOut">
              <a:rPr lang="en-SG" smtClean="0"/>
              <a:pPr/>
              <a:t>22/7/2019</a:t>
            </a:fld>
            <a:endParaRPr lang="en-SG" dirty="0"/>
          </a:p>
        </p:txBody>
      </p:sp>
      <p:sp>
        <p:nvSpPr>
          <p:cNvPr id="4" name="Slide Image Placeholder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en-SG"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3CE72E-8844-4984-8285-18D190D7554A}" type="slidenum">
              <a:rPr lang="en-SG" smtClean="0"/>
              <a:pPr/>
              <a:t>‹#›</a:t>
            </a:fld>
            <a:endParaRPr lang="en-SG" dirty="0"/>
          </a:p>
        </p:txBody>
      </p:sp>
    </p:spTree>
    <p:extLst>
      <p:ext uri="{BB962C8B-B14F-4D97-AF65-F5344CB8AC3E}">
        <p14:creationId xmlns:p14="http://schemas.microsoft.com/office/powerpoint/2010/main" xmlns="" val="2291314469"/>
      </p:ext>
    </p:extLst>
  </p:cSld>
  <p:clrMap bg1="lt1" tx1="dk1" bg2="lt2" tx2="dk2" accent1="accent1" accent2="accent2" accent3="accent3" accent4="accent4" accent5="accent5" accent6="accent6" hlink="hlink" folHlink="folHlink"/>
  <p:notesStyle>
    <a:lvl1pPr marL="0" algn="l" defTabSz="452755" rtl="0" eaLnBrk="1" latinLnBrk="0" hangingPunct="1">
      <a:defRPr sz="595" kern="1200">
        <a:solidFill>
          <a:schemeClr val="tx1"/>
        </a:solidFill>
        <a:latin typeface="+mn-lt"/>
        <a:ea typeface="+mn-ea"/>
        <a:cs typeface="+mn-cs"/>
      </a:defRPr>
    </a:lvl1pPr>
    <a:lvl2pPr marL="226060" algn="l" defTabSz="452755" rtl="0" eaLnBrk="1" latinLnBrk="0" hangingPunct="1">
      <a:defRPr sz="595" kern="1200">
        <a:solidFill>
          <a:schemeClr val="tx1"/>
        </a:solidFill>
        <a:latin typeface="+mn-lt"/>
        <a:ea typeface="+mn-ea"/>
        <a:cs typeface="+mn-cs"/>
      </a:defRPr>
    </a:lvl2pPr>
    <a:lvl3pPr marL="452755" algn="l" defTabSz="452755" rtl="0" eaLnBrk="1" latinLnBrk="0" hangingPunct="1">
      <a:defRPr sz="595" kern="1200">
        <a:solidFill>
          <a:schemeClr val="tx1"/>
        </a:solidFill>
        <a:latin typeface="+mn-lt"/>
        <a:ea typeface="+mn-ea"/>
        <a:cs typeface="+mn-cs"/>
      </a:defRPr>
    </a:lvl3pPr>
    <a:lvl4pPr marL="678815" algn="l" defTabSz="452755" rtl="0" eaLnBrk="1" latinLnBrk="0" hangingPunct="1">
      <a:defRPr sz="595" kern="1200">
        <a:solidFill>
          <a:schemeClr val="tx1"/>
        </a:solidFill>
        <a:latin typeface="+mn-lt"/>
        <a:ea typeface="+mn-ea"/>
        <a:cs typeface="+mn-cs"/>
      </a:defRPr>
    </a:lvl4pPr>
    <a:lvl5pPr marL="905510" algn="l" defTabSz="452755" rtl="0" eaLnBrk="1" latinLnBrk="0" hangingPunct="1">
      <a:defRPr sz="595" kern="1200">
        <a:solidFill>
          <a:schemeClr val="tx1"/>
        </a:solidFill>
        <a:latin typeface="+mn-lt"/>
        <a:ea typeface="+mn-ea"/>
        <a:cs typeface="+mn-cs"/>
      </a:defRPr>
    </a:lvl5pPr>
    <a:lvl6pPr marL="1131570" algn="l" defTabSz="452755" rtl="0" eaLnBrk="1" latinLnBrk="0" hangingPunct="1">
      <a:defRPr sz="595" kern="1200">
        <a:solidFill>
          <a:schemeClr val="tx1"/>
        </a:solidFill>
        <a:latin typeface="+mn-lt"/>
        <a:ea typeface="+mn-ea"/>
        <a:cs typeface="+mn-cs"/>
      </a:defRPr>
    </a:lvl6pPr>
    <a:lvl7pPr marL="1357630" algn="l" defTabSz="452755" rtl="0" eaLnBrk="1" latinLnBrk="0" hangingPunct="1">
      <a:defRPr sz="595" kern="1200">
        <a:solidFill>
          <a:schemeClr val="tx1"/>
        </a:solidFill>
        <a:latin typeface="+mn-lt"/>
        <a:ea typeface="+mn-ea"/>
        <a:cs typeface="+mn-cs"/>
      </a:defRPr>
    </a:lvl7pPr>
    <a:lvl8pPr marL="1584325" algn="l" defTabSz="452755" rtl="0" eaLnBrk="1" latinLnBrk="0" hangingPunct="1">
      <a:defRPr sz="595" kern="1200">
        <a:solidFill>
          <a:schemeClr val="tx1"/>
        </a:solidFill>
        <a:latin typeface="+mn-lt"/>
        <a:ea typeface="+mn-ea"/>
        <a:cs typeface="+mn-cs"/>
      </a:defRPr>
    </a:lvl8pPr>
    <a:lvl9pPr marL="1810385" algn="l" defTabSz="452755" rtl="0" eaLnBrk="1" latinLnBrk="0" hangingPunct="1">
      <a:defRPr sz="595"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48CC04B-F14D-4D84-87FF-551C3A1A96F3}" type="datetimeFigureOut">
              <a:rPr lang="en-SG" smtClean="0"/>
              <a:pPr/>
              <a:t>22/7/2019</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7D1FFCEE-8EA7-4729-8908-DCF176BE10DA}" type="slidenum">
              <a:rPr lang="en-SG" smtClean="0"/>
              <a:pPr/>
              <a:t>‹#›</a:t>
            </a:fld>
            <a:endParaRPr lang="en-SG"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8CC04B-F14D-4D84-87FF-551C3A1A96F3}" type="datetimeFigureOut">
              <a:rPr lang="en-SG" smtClean="0"/>
              <a:pPr/>
              <a:t>22/7/2019</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7D1FFCEE-8EA7-4729-8908-DCF176BE10DA}" type="slidenum">
              <a:rPr lang="en-SG" smtClean="0"/>
              <a:pPr/>
              <a:t>‹#›</a:t>
            </a:fld>
            <a:endParaRPr lang="en-SG"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8CC04B-F14D-4D84-87FF-551C3A1A96F3}" type="datetimeFigureOut">
              <a:rPr lang="en-SG" smtClean="0"/>
              <a:pPr/>
              <a:t>22/7/2019</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7D1FFCEE-8EA7-4729-8908-DCF176BE10DA}" type="slidenum">
              <a:rPr lang="en-SG" smtClean="0"/>
              <a:pPr/>
              <a:t>‹#›</a:t>
            </a:fld>
            <a:endParaRPr lang="en-SG"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8CC04B-F14D-4D84-87FF-551C3A1A96F3}" type="datetimeFigureOut">
              <a:rPr lang="en-SG" smtClean="0"/>
              <a:pPr/>
              <a:t>22/7/2019</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7D1FFCEE-8EA7-4729-8908-DCF176BE10DA}" type="slidenum">
              <a:rPr lang="en-SG" smtClean="0"/>
              <a:pPr/>
              <a:t>‹#›</a:t>
            </a:fld>
            <a:endParaRPr lang="en-SG"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8CC04B-F14D-4D84-87FF-551C3A1A96F3}" type="datetimeFigureOut">
              <a:rPr lang="en-SG" smtClean="0"/>
              <a:pPr/>
              <a:t>22/7/2019</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7D1FFCEE-8EA7-4729-8908-DCF176BE10DA}" type="slidenum">
              <a:rPr lang="en-SG" smtClean="0"/>
              <a:pPr/>
              <a:t>‹#›</a:t>
            </a:fld>
            <a:endParaRPr lang="en-SG"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8CC04B-F14D-4D84-87FF-551C3A1A96F3}" type="datetimeFigureOut">
              <a:rPr lang="en-SG" smtClean="0"/>
              <a:pPr/>
              <a:t>22/7/2019</a:t>
            </a:fld>
            <a:endParaRPr lang="en-SG" dirty="0"/>
          </a:p>
        </p:txBody>
      </p:sp>
      <p:sp>
        <p:nvSpPr>
          <p:cNvPr id="6" name="Footer Placeholder 5"/>
          <p:cNvSpPr>
            <a:spLocks noGrp="1"/>
          </p:cNvSpPr>
          <p:nvPr>
            <p:ph type="ftr" sz="quarter" idx="11"/>
          </p:nvPr>
        </p:nvSpPr>
        <p:spPr/>
        <p:txBody>
          <a:bodyPr/>
          <a:lstStyle/>
          <a:p>
            <a:endParaRPr lang="en-SG" dirty="0"/>
          </a:p>
        </p:txBody>
      </p:sp>
      <p:sp>
        <p:nvSpPr>
          <p:cNvPr id="7" name="Slide Number Placeholder 6"/>
          <p:cNvSpPr>
            <a:spLocks noGrp="1"/>
          </p:cNvSpPr>
          <p:nvPr>
            <p:ph type="sldNum" sz="quarter" idx="12"/>
          </p:nvPr>
        </p:nvSpPr>
        <p:spPr/>
        <p:txBody>
          <a:bodyPr/>
          <a:lstStyle/>
          <a:p>
            <a:fld id="{7D1FFCEE-8EA7-4729-8908-DCF176BE10DA}" type="slidenum">
              <a:rPr lang="en-SG" smtClean="0"/>
              <a:pPr/>
              <a:t>‹#›</a:t>
            </a:fld>
            <a:endParaRPr lang="en-SG"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8CC04B-F14D-4D84-87FF-551C3A1A96F3}" type="datetimeFigureOut">
              <a:rPr lang="en-SG" smtClean="0"/>
              <a:pPr/>
              <a:t>22/7/2019</a:t>
            </a:fld>
            <a:endParaRPr lang="en-SG" dirty="0"/>
          </a:p>
        </p:txBody>
      </p:sp>
      <p:sp>
        <p:nvSpPr>
          <p:cNvPr id="8" name="Footer Placeholder 7"/>
          <p:cNvSpPr>
            <a:spLocks noGrp="1"/>
          </p:cNvSpPr>
          <p:nvPr>
            <p:ph type="ftr" sz="quarter" idx="11"/>
          </p:nvPr>
        </p:nvSpPr>
        <p:spPr/>
        <p:txBody>
          <a:bodyPr/>
          <a:lstStyle/>
          <a:p>
            <a:endParaRPr lang="en-SG" dirty="0"/>
          </a:p>
        </p:txBody>
      </p:sp>
      <p:sp>
        <p:nvSpPr>
          <p:cNvPr id="9" name="Slide Number Placeholder 8"/>
          <p:cNvSpPr>
            <a:spLocks noGrp="1"/>
          </p:cNvSpPr>
          <p:nvPr>
            <p:ph type="sldNum" sz="quarter" idx="12"/>
          </p:nvPr>
        </p:nvSpPr>
        <p:spPr/>
        <p:txBody>
          <a:bodyPr/>
          <a:lstStyle/>
          <a:p>
            <a:fld id="{7D1FFCEE-8EA7-4729-8908-DCF176BE10DA}" type="slidenum">
              <a:rPr lang="en-SG" smtClean="0"/>
              <a:pPr/>
              <a:t>‹#›</a:t>
            </a:fld>
            <a:endParaRPr lang="en-SG"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8CC04B-F14D-4D84-87FF-551C3A1A96F3}" type="datetimeFigureOut">
              <a:rPr lang="en-SG" smtClean="0"/>
              <a:pPr/>
              <a:t>22/7/2019</a:t>
            </a:fld>
            <a:endParaRPr lang="en-SG" dirty="0"/>
          </a:p>
        </p:txBody>
      </p:sp>
      <p:sp>
        <p:nvSpPr>
          <p:cNvPr id="4" name="Footer Placeholder 3"/>
          <p:cNvSpPr>
            <a:spLocks noGrp="1"/>
          </p:cNvSpPr>
          <p:nvPr>
            <p:ph type="ftr" sz="quarter" idx="11"/>
          </p:nvPr>
        </p:nvSpPr>
        <p:spPr/>
        <p:txBody>
          <a:bodyPr/>
          <a:lstStyle/>
          <a:p>
            <a:endParaRPr lang="en-SG" dirty="0"/>
          </a:p>
        </p:txBody>
      </p:sp>
      <p:sp>
        <p:nvSpPr>
          <p:cNvPr id="5" name="Slide Number Placeholder 4"/>
          <p:cNvSpPr>
            <a:spLocks noGrp="1"/>
          </p:cNvSpPr>
          <p:nvPr>
            <p:ph type="sldNum" sz="quarter" idx="12"/>
          </p:nvPr>
        </p:nvSpPr>
        <p:spPr/>
        <p:txBody>
          <a:bodyPr/>
          <a:lstStyle/>
          <a:p>
            <a:fld id="{7D1FFCEE-8EA7-4729-8908-DCF176BE10DA}" type="slidenum">
              <a:rPr lang="en-SG" smtClean="0"/>
              <a:pPr/>
              <a:t>‹#›</a:t>
            </a:fld>
            <a:endParaRPr lang="en-SG"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8CC04B-F14D-4D84-87FF-551C3A1A96F3}" type="datetimeFigureOut">
              <a:rPr lang="en-SG" smtClean="0"/>
              <a:pPr/>
              <a:t>22/7/2019</a:t>
            </a:fld>
            <a:endParaRPr lang="en-SG" dirty="0"/>
          </a:p>
        </p:txBody>
      </p:sp>
      <p:sp>
        <p:nvSpPr>
          <p:cNvPr id="3" name="Footer Placeholder 2"/>
          <p:cNvSpPr>
            <a:spLocks noGrp="1"/>
          </p:cNvSpPr>
          <p:nvPr>
            <p:ph type="ftr" sz="quarter" idx="11"/>
          </p:nvPr>
        </p:nvSpPr>
        <p:spPr/>
        <p:txBody>
          <a:bodyPr/>
          <a:lstStyle/>
          <a:p>
            <a:endParaRPr lang="en-SG" dirty="0"/>
          </a:p>
        </p:txBody>
      </p:sp>
      <p:sp>
        <p:nvSpPr>
          <p:cNvPr id="4" name="Slide Number Placeholder 3"/>
          <p:cNvSpPr>
            <a:spLocks noGrp="1"/>
          </p:cNvSpPr>
          <p:nvPr>
            <p:ph type="sldNum" sz="quarter" idx="12"/>
          </p:nvPr>
        </p:nvSpPr>
        <p:spPr/>
        <p:txBody>
          <a:bodyPr/>
          <a:lstStyle/>
          <a:p>
            <a:fld id="{7D1FFCEE-8EA7-4729-8908-DCF176BE10DA}" type="slidenum">
              <a:rPr lang="en-SG" smtClean="0"/>
              <a:pPr/>
              <a:t>‹#›</a:t>
            </a:fld>
            <a:endParaRPr lang="en-SG"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48CC04B-F14D-4D84-87FF-551C3A1A96F3}" type="datetimeFigureOut">
              <a:rPr lang="en-SG" smtClean="0"/>
              <a:pPr/>
              <a:t>22/7/2019</a:t>
            </a:fld>
            <a:endParaRPr lang="en-SG" dirty="0"/>
          </a:p>
        </p:txBody>
      </p:sp>
      <p:sp>
        <p:nvSpPr>
          <p:cNvPr id="6" name="Footer Placeholder 5"/>
          <p:cNvSpPr>
            <a:spLocks noGrp="1"/>
          </p:cNvSpPr>
          <p:nvPr>
            <p:ph type="ftr" sz="quarter" idx="11"/>
          </p:nvPr>
        </p:nvSpPr>
        <p:spPr/>
        <p:txBody>
          <a:bodyPr/>
          <a:lstStyle/>
          <a:p>
            <a:endParaRPr lang="en-SG" dirty="0"/>
          </a:p>
        </p:txBody>
      </p:sp>
      <p:sp>
        <p:nvSpPr>
          <p:cNvPr id="7" name="Slide Number Placeholder 6"/>
          <p:cNvSpPr>
            <a:spLocks noGrp="1"/>
          </p:cNvSpPr>
          <p:nvPr>
            <p:ph type="sldNum" sz="quarter" idx="12"/>
          </p:nvPr>
        </p:nvSpPr>
        <p:spPr/>
        <p:txBody>
          <a:bodyPr/>
          <a:lstStyle/>
          <a:p>
            <a:fld id="{7D1FFCEE-8EA7-4729-8908-DCF176BE10DA}" type="slidenum">
              <a:rPr lang="en-SG" smtClean="0"/>
              <a:pPr/>
              <a:t>‹#›</a:t>
            </a:fld>
            <a:endParaRPr lang="en-SG"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48CC04B-F14D-4D84-87FF-551C3A1A96F3}" type="datetimeFigureOut">
              <a:rPr lang="en-SG" smtClean="0"/>
              <a:pPr/>
              <a:t>22/7/2019</a:t>
            </a:fld>
            <a:endParaRPr lang="en-SG" dirty="0"/>
          </a:p>
        </p:txBody>
      </p:sp>
      <p:sp>
        <p:nvSpPr>
          <p:cNvPr id="6" name="Footer Placeholder 5"/>
          <p:cNvSpPr>
            <a:spLocks noGrp="1"/>
          </p:cNvSpPr>
          <p:nvPr>
            <p:ph type="ftr" sz="quarter" idx="11"/>
          </p:nvPr>
        </p:nvSpPr>
        <p:spPr/>
        <p:txBody>
          <a:bodyPr/>
          <a:lstStyle/>
          <a:p>
            <a:endParaRPr lang="en-SG" dirty="0"/>
          </a:p>
        </p:txBody>
      </p:sp>
      <p:sp>
        <p:nvSpPr>
          <p:cNvPr id="7" name="Slide Number Placeholder 6"/>
          <p:cNvSpPr>
            <a:spLocks noGrp="1"/>
          </p:cNvSpPr>
          <p:nvPr>
            <p:ph type="sldNum" sz="quarter" idx="12"/>
          </p:nvPr>
        </p:nvSpPr>
        <p:spPr/>
        <p:txBody>
          <a:bodyPr/>
          <a:lstStyle/>
          <a:p>
            <a:fld id="{7D1FFCEE-8EA7-4729-8908-DCF176BE10DA}" type="slidenum">
              <a:rPr lang="en-SG" smtClean="0"/>
              <a:pPr/>
              <a:t>‹#›</a:t>
            </a:fld>
            <a:endParaRPr lang="en-SG"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748CC04B-F14D-4D84-87FF-551C3A1A96F3}" type="datetimeFigureOut">
              <a:rPr lang="en-SG" smtClean="0"/>
              <a:pPr/>
              <a:t>22/7/2019</a:t>
            </a:fld>
            <a:endParaRPr lang="en-SG" dirty="0"/>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SG" dirty="0"/>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7D1FFCEE-8EA7-4729-8908-DCF176BE10DA}" type="slidenum">
              <a:rPr lang="en-SG" smtClean="0"/>
              <a:pPr/>
              <a:t>‹#›</a:t>
            </a:fld>
            <a:endParaRPr lang="en-SG"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hyperlink" Target="https://colibriwp.com/blog/website-layout-design-idea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36478"/>
            <a:ext cx="6858000" cy="9769522"/>
          </a:xfrm>
          <a:prstGeom prst="rect">
            <a:avLst/>
          </a:prstGeom>
        </p:spPr>
      </p:pic>
      <p:pic>
        <p:nvPicPr>
          <p:cNvPr id="5" name="Picture 4"/>
          <p:cNvPicPr>
            <a:picLocks noChangeAspect="1"/>
          </p:cNvPicPr>
          <p:nvPr/>
        </p:nvPicPr>
        <p:blipFill>
          <a:blip r:embed="rId3"/>
          <a:stretch>
            <a:fillRect/>
          </a:stretch>
        </p:blipFill>
        <p:spPr>
          <a:xfrm>
            <a:off x="2613018" y="6431459"/>
            <a:ext cx="1410776" cy="1369766"/>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2000877" y="996062"/>
            <a:ext cx="2635059" cy="1369766"/>
          </a:xfrm>
          <a:prstGeom prst="rect">
            <a:avLst/>
          </a:prstGeom>
        </p:spPr>
      </p:pic>
      <p:sp>
        <p:nvSpPr>
          <p:cNvPr id="8" name="TextBox 7"/>
          <p:cNvSpPr txBox="1"/>
          <p:nvPr/>
        </p:nvSpPr>
        <p:spPr>
          <a:xfrm>
            <a:off x="678393" y="2759229"/>
            <a:ext cx="5517381" cy="646331"/>
          </a:xfrm>
          <a:prstGeom prst="rect">
            <a:avLst/>
          </a:prstGeom>
          <a:noFill/>
        </p:spPr>
        <p:txBody>
          <a:bodyPr wrap="square" rtlCol="0">
            <a:spAutoFit/>
          </a:bodyPr>
          <a:lstStyle/>
          <a:p>
            <a:r>
              <a:rPr lang="en-S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 CENTER FOR INTER-DISCIPLINARY RESEARCH</a:t>
            </a:r>
          </a:p>
          <a:p>
            <a:r>
              <a:rPr lang="en-S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2018-19</a:t>
            </a:r>
          </a:p>
        </p:txBody>
      </p:sp>
      <p:sp>
        <p:nvSpPr>
          <p:cNvPr id="10" name="TextBox 9"/>
          <p:cNvSpPr txBox="1"/>
          <p:nvPr/>
        </p:nvSpPr>
        <p:spPr>
          <a:xfrm>
            <a:off x="774511" y="7983541"/>
            <a:ext cx="5708171" cy="923330"/>
          </a:xfrm>
          <a:prstGeom prst="rect">
            <a:avLst/>
          </a:prstGeom>
          <a:noFill/>
        </p:spPr>
        <p:txBody>
          <a:bodyPr wrap="square" rtlCol="0">
            <a:spAutoFit/>
          </a:bodyPr>
          <a:lstStyle/>
          <a:p>
            <a:r>
              <a:rPr lang="en-S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GOKARAJU RANGARAJU</a:t>
            </a:r>
          </a:p>
          <a:p>
            <a:r>
              <a:rPr lang="en-S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INSTITUTE OF ENGINEERING AND TECHNOLOGY</a:t>
            </a:r>
          </a:p>
          <a:p>
            <a:r>
              <a:rPr lang="en-S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AUTONOMOUS</a:t>
            </a:r>
          </a:p>
        </p:txBody>
      </p:sp>
      <p:sp>
        <p:nvSpPr>
          <p:cNvPr id="11" name="Rectangle 10"/>
          <p:cNvSpPr/>
          <p:nvPr/>
        </p:nvSpPr>
        <p:spPr>
          <a:xfrm>
            <a:off x="2000877" y="4023360"/>
            <a:ext cx="2852811" cy="523220"/>
          </a:xfrm>
          <a:prstGeom prst="rect">
            <a:avLst/>
          </a:prstGeom>
          <a:noFill/>
        </p:spPr>
        <p:txBody>
          <a:bodyPr wrap="square" lIns="91440" tIns="45720" rIns="91440" bIns="45720">
            <a:spAutoFit/>
          </a:bodyPr>
          <a:lstStyle/>
          <a:p>
            <a:pPr algn="ctr"/>
            <a:r>
              <a:rPr lang="en-SG" sz="28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AAC LOGIN FORM</a:t>
            </a:r>
            <a:endParaRPr lang="en-SG" sz="28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cxnSp>
        <p:nvCxnSpPr>
          <p:cNvPr id="13" name="Straight Connector 12"/>
          <p:cNvCxnSpPr/>
          <p:nvPr/>
        </p:nvCxnSpPr>
        <p:spPr>
          <a:xfrm>
            <a:off x="774511" y="4829033"/>
            <a:ext cx="5308977" cy="0"/>
          </a:xfrm>
          <a:prstGeom prst="line">
            <a:avLst/>
          </a:prstGeom>
          <a:ln>
            <a:solidFill>
              <a:schemeClr val="tx1">
                <a:lumMod val="95000"/>
                <a:lumOff val="5000"/>
              </a:schemeClr>
            </a:solidFill>
          </a:ln>
        </p:spPr>
        <p:style>
          <a:lnRef idx="3">
            <a:schemeClr val="dk1"/>
          </a:lnRef>
          <a:fillRef idx="0">
            <a:schemeClr val="dk1"/>
          </a:fillRef>
          <a:effectRef idx="2">
            <a:schemeClr val="dk1"/>
          </a:effectRef>
          <a:fontRef idx="minor">
            <a:schemeClr val="tx1"/>
          </a:fontRef>
        </p:style>
      </p:cxnSp>
      <p:sp>
        <p:nvSpPr>
          <p:cNvPr id="15" name="TextBox 14"/>
          <p:cNvSpPr txBox="1"/>
          <p:nvPr/>
        </p:nvSpPr>
        <p:spPr>
          <a:xfrm>
            <a:off x="2238233" y="5281684"/>
            <a:ext cx="2397703" cy="369332"/>
          </a:xfrm>
          <a:prstGeom prst="rect">
            <a:avLst/>
          </a:prstGeom>
          <a:noFill/>
        </p:spPr>
        <p:txBody>
          <a:bodyPr wrap="square" rtlCol="0">
            <a:spAutoFit/>
          </a:bodyPr>
          <a:lstStyle/>
          <a:p>
            <a:r>
              <a:rPr lang="en-SG" dirty="0">
                <a:latin typeface="Times New Roman" panose="02020603050405020304" pitchFamily="18" charset="0"/>
                <a:cs typeface="Times New Roman" panose="02020603050405020304" pitchFamily="18" charset="0"/>
              </a:rPr>
              <a:t>   SUPERVISED BY</a:t>
            </a:r>
          </a:p>
        </p:txBody>
      </p:sp>
      <p:sp>
        <p:nvSpPr>
          <p:cNvPr id="2" name="TextBox 1"/>
          <p:cNvSpPr txBox="1"/>
          <p:nvPr/>
        </p:nvSpPr>
        <p:spPr>
          <a:xfrm>
            <a:off x="1591056" y="5651016"/>
            <a:ext cx="3858768" cy="369332"/>
          </a:xfrm>
          <a:prstGeom prst="rect">
            <a:avLst/>
          </a:prstGeom>
          <a:noFill/>
        </p:spPr>
        <p:txBody>
          <a:bodyPr wrap="square" rtlCol="0">
            <a:spAutoFit/>
          </a:bodyPr>
          <a:lstStyle/>
          <a:p>
            <a:r>
              <a:rPr lang="en-IN" dirty="0" smtClean="0">
                <a:latin typeface="Times New Roman" pitchFamily="18" charset="0"/>
                <a:cs typeface="Times New Roman" pitchFamily="18" charset="0"/>
              </a:rPr>
              <a:t>  MACHERLA SRIKANTH REDDY</a:t>
            </a:r>
            <a:endParaRPr lang="en-US"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36736"/>
            <a:ext cx="7108904" cy="10042735"/>
          </a:xfrm>
          <a:prstGeom prst="rect">
            <a:avLst/>
          </a:prstGeom>
        </p:spPr>
      </p:pic>
      <p:sp>
        <p:nvSpPr>
          <p:cNvPr id="5" name="Rectangle 4"/>
          <p:cNvSpPr/>
          <p:nvPr/>
        </p:nvSpPr>
        <p:spPr>
          <a:xfrm>
            <a:off x="503296" y="8526446"/>
            <a:ext cx="319318" cy="307777"/>
          </a:xfrm>
          <a:prstGeom prst="rect">
            <a:avLst/>
          </a:prstGeom>
        </p:spPr>
        <p:txBody>
          <a:bodyPr wrap="none">
            <a:spAutoFit/>
          </a:bodyPr>
          <a:lstStyle/>
          <a:p>
            <a:r>
              <a:rPr lang="en-IN" sz="1400" dirty="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503296" y="9033086"/>
            <a:ext cx="1505843" cy="6097"/>
          </a:xfrm>
          <a:prstGeom prst="rect">
            <a:avLst/>
          </a:prstGeom>
        </p:spPr>
      </p:pic>
      <p:sp>
        <p:nvSpPr>
          <p:cNvPr id="9" name="Rectangle 8"/>
          <p:cNvSpPr/>
          <p:nvPr/>
        </p:nvSpPr>
        <p:spPr>
          <a:xfrm>
            <a:off x="1113174" y="4662377"/>
            <a:ext cx="6939643" cy="307777"/>
          </a:xfrm>
          <a:prstGeom prst="rect">
            <a:avLst/>
          </a:prstGeom>
        </p:spPr>
        <p:txBody>
          <a:bodyPr wrap="square">
            <a:spAutoFit/>
          </a:bodyPr>
          <a:lstStyle/>
          <a:p>
            <a:endParaRPr lang="en-US" sz="1400" dirty="0">
              <a:latin typeface="Times New Roman" panose="02020603050405020304" pitchFamily="18" charset="0"/>
              <a:cs typeface="Times New Roman" panose="02020603050405020304" pitchFamily="18" charset="0"/>
            </a:endParaRPr>
          </a:p>
        </p:txBody>
      </p:sp>
      <p:sp>
        <p:nvSpPr>
          <p:cNvPr id="3" name="Rectangle 2"/>
          <p:cNvSpPr/>
          <p:nvPr/>
        </p:nvSpPr>
        <p:spPr>
          <a:xfrm>
            <a:off x="331928" y="436067"/>
            <a:ext cx="6592529" cy="4401205"/>
          </a:xfrm>
          <a:prstGeom prst="rect">
            <a:avLst/>
          </a:prstGeom>
        </p:spPr>
        <p:txBody>
          <a:bodyPr wrap="square">
            <a:spAutoFit/>
          </a:bodyPr>
          <a:lstStyle/>
          <a:p>
            <a:r>
              <a:rPr lang="en-US" sz="1400" dirty="0" smtClean="0">
                <a:latin typeface="Times New Roman" pitchFamily="18" charset="0"/>
                <a:cs typeface="Times New Roman" pitchFamily="18" charset="0"/>
              </a:rPr>
              <a:t>The CSS margin properties are used to create around elements, outside of any defined borders. The CSS border properties allows you to specify the style, width and color of </a:t>
            </a:r>
          </a:p>
          <a:p>
            <a:r>
              <a:rPr lang="en-US" sz="1400" dirty="0" smtClean="0">
                <a:latin typeface="Times New Roman" pitchFamily="18" charset="0"/>
                <a:cs typeface="Times New Roman" pitchFamily="18" charset="0"/>
              </a:rPr>
              <a:t>an element’s border. The border-style property specifies what kind of border to display. The height and width properties are used to set the height and width of an  element. The max-width property is used to set the maximum height of an element. The background-image property specifies an image to use as the background of an element.  The color property is used to set the color of the text. CSS outline is a line  that is drawn around elements, outside the borders , to make the element stand out. The display property is the most important CSS property for controlling layout. The position property specifies the type of positioning method used for an element(static, relative, fixed, absolute or sticky).</a:t>
            </a:r>
          </a:p>
          <a:p>
            <a:endParaRPr lang="en-US" sz="1400" dirty="0" smtClean="0">
              <a:latin typeface="Times New Roman" pitchFamily="18" charset="0"/>
              <a:cs typeface="Times New Roman" pitchFamily="18" charset="0"/>
            </a:endParaRPr>
          </a:p>
          <a:p>
            <a:r>
              <a:rPr lang="en-US" sz="1400" b="1" dirty="0" smtClean="0">
                <a:latin typeface="Times New Roman" pitchFamily="18" charset="0"/>
                <a:cs typeface="Times New Roman" pitchFamily="18" charset="0"/>
              </a:rPr>
              <a:t>4.3.BACK </a:t>
            </a:r>
            <a:r>
              <a:rPr lang="en-US" sz="1400" b="1" dirty="0">
                <a:latin typeface="Times New Roman" pitchFamily="18" charset="0"/>
                <a:cs typeface="Times New Roman" pitchFamily="18" charset="0"/>
              </a:rPr>
              <a:t>END</a:t>
            </a:r>
          </a:p>
          <a:p>
            <a:r>
              <a:rPr lang="en-US" sz="1400" dirty="0" smtClean="0">
                <a:latin typeface="Times New Roman" pitchFamily="18" charset="0"/>
                <a:cs typeface="Times New Roman" pitchFamily="18" charset="0"/>
              </a:rPr>
              <a:t>The </a:t>
            </a:r>
            <a:r>
              <a:rPr lang="en-US" sz="1400" dirty="0">
                <a:latin typeface="Times New Roman" pitchFamily="18" charset="0"/>
                <a:cs typeface="Times New Roman" pitchFamily="18" charset="0"/>
              </a:rPr>
              <a:t>backend refers to parts of a </a:t>
            </a:r>
            <a:r>
              <a:rPr lang="en-US" sz="1400" dirty="0" smtClean="0">
                <a:latin typeface="Times New Roman" pitchFamily="18" charset="0"/>
                <a:cs typeface="Times New Roman" pitchFamily="18" charset="0"/>
              </a:rPr>
              <a:t>webpage </a:t>
            </a:r>
            <a:r>
              <a:rPr lang="en-US" sz="1400" dirty="0">
                <a:latin typeface="Times New Roman" pitchFamily="18" charset="0"/>
                <a:cs typeface="Times New Roman" pitchFamily="18" charset="0"/>
              </a:rPr>
              <a:t>application or </a:t>
            </a:r>
            <a:r>
              <a:rPr lang="en-US" sz="1400" dirty="0" smtClean="0">
                <a:latin typeface="Times New Roman" pitchFamily="18" charset="0"/>
                <a:cs typeface="Times New Roman" pitchFamily="18" charset="0"/>
              </a:rPr>
              <a:t>a program </a:t>
            </a:r>
            <a:r>
              <a:rPr lang="en-US" sz="1400" dirty="0">
                <a:latin typeface="Times New Roman" pitchFamily="18" charset="0"/>
                <a:cs typeface="Times New Roman" pitchFamily="18" charset="0"/>
              </a:rPr>
              <a:t>code that allows it to operate and that cannot </a:t>
            </a:r>
            <a:r>
              <a:rPr lang="en-US" sz="1400" dirty="0" smtClean="0">
                <a:latin typeface="Times New Roman" pitchFamily="18" charset="0"/>
                <a:cs typeface="Times New Roman" pitchFamily="18" charset="0"/>
              </a:rPr>
              <a:t>be accessed </a:t>
            </a:r>
            <a:r>
              <a:rPr lang="en-US" sz="1400" dirty="0">
                <a:latin typeface="Times New Roman" pitchFamily="18" charset="0"/>
                <a:cs typeface="Times New Roman" pitchFamily="18" charset="0"/>
              </a:rPr>
              <a:t>by a user , most data and operating syntax are stored</a:t>
            </a:r>
          </a:p>
          <a:p>
            <a:r>
              <a:rPr lang="en-US" sz="1400" dirty="0">
                <a:latin typeface="Times New Roman" pitchFamily="18" charset="0"/>
                <a:cs typeface="Times New Roman" pitchFamily="18" charset="0"/>
              </a:rPr>
              <a:t>and </a:t>
            </a:r>
            <a:r>
              <a:rPr lang="en-US" sz="1400" dirty="0" smtClean="0">
                <a:latin typeface="Times New Roman" pitchFamily="18" charset="0"/>
                <a:cs typeface="Times New Roman" pitchFamily="18" charset="0"/>
              </a:rPr>
              <a:t> accessed  in </a:t>
            </a:r>
            <a:r>
              <a:rPr lang="en-US" sz="1400" dirty="0">
                <a:latin typeface="Times New Roman" pitchFamily="18" charset="0"/>
                <a:cs typeface="Times New Roman" pitchFamily="18" charset="0"/>
              </a:rPr>
              <a:t>the backend of a computer </a:t>
            </a:r>
            <a:r>
              <a:rPr lang="en-US" sz="1400" dirty="0" smtClean="0">
                <a:latin typeface="Times New Roman" pitchFamily="18" charset="0"/>
                <a:cs typeface="Times New Roman" pitchFamily="18" charset="0"/>
              </a:rPr>
              <a:t>system.After entering  the User Id  and password in front end the server checks the user details stored in database , if the details get tally then , it displays your personal details . The backend </a:t>
            </a:r>
            <a:r>
              <a:rPr lang="en-US" sz="1400" dirty="0">
                <a:latin typeface="Times New Roman" pitchFamily="18" charset="0"/>
                <a:cs typeface="Times New Roman" pitchFamily="18" charset="0"/>
              </a:rPr>
              <a:t>is also called the data access layer of software </a:t>
            </a:r>
            <a:r>
              <a:rPr lang="en-US" sz="1400" dirty="0" smtClean="0">
                <a:latin typeface="Times New Roman" pitchFamily="18" charset="0"/>
                <a:cs typeface="Times New Roman" pitchFamily="18" charset="0"/>
              </a:rPr>
              <a:t>or hardware </a:t>
            </a:r>
            <a:r>
              <a:rPr lang="en-US" sz="1400" dirty="0">
                <a:latin typeface="Times New Roman" pitchFamily="18" charset="0"/>
                <a:cs typeface="Times New Roman" pitchFamily="18" charset="0"/>
              </a:rPr>
              <a:t>and includes any functionality that needs to be</a:t>
            </a:r>
          </a:p>
          <a:p>
            <a:r>
              <a:rPr lang="en-US" sz="1400" dirty="0">
                <a:latin typeface="Times New Roman" pitchFamily="18" charset="0"/>
                <a:cs typeface="Times New Roman" pitchFamily="18" charset="0"/>
              </a:rPr>
              <a:t>accessed and navigated to by digital means. In </a:t>
            </a:r>
            <a:r>
              <a:rPr lang="en-US" sz="1400" dirty="0" smtClean="0">
                <a:latin typeface="Times New Roman" pitchFamily="18" charset="0"/>
                <a:cs typeface="Times New Roman" pitchFamily="18" charset="0"/>
              </a:rPr>
              <a:t>webdevelopment </a:t>
            </a:r>
            <a:r>
              <a:rPr lang="en-US" sz="1400" dirty="0">
                <a:latin typeface="Times New Roman" pitchFamily="18" charset="0"/>
                <a:cs typeface="Times New Roman" pitchFamily="18" charset="0"/>
              </a:rPr>
              <a:t>or in web design the back end is handled </a:t>
            </a:r>
            <a:r>
              <a:rPr lang="en-US" sz="1400" dirty="0" smtClean="0">
                <a:latin typeface="Times New Roman" pitchFamily="18" charset="0"/>
                <a:cs typeface="Times New Roman" pitchFamily="18" charset="0"/>
              </a:rPr>
              <a:t>by engineers </a:t>
            </a:r>
            <a:r>
              <a:rPr lang="en-US" sz="1400" dirty="0">
                <a:latin typeface="Times New Roman" pitchFamily="18" charset="0"/>
                <a:cs typeface="Times New Roman" pitchFamily="18" charset="0"/>
              </a:rPr>
              <a:t>or developers.</a:t>
            </a:r>
            <a:endParaRPr lang="en-IN" sz="1400" dirty="0">
              <a:latin typeface="Times New Roman" pitchFamily="18" charset="0"/>
              <a:cs typeface="Times New Roman" pitchFamily="18" charset="0"/>
            </a:endParaRPr>
          </a:p>
        </p:txBody>
      </p:sp>
    </p:spTree>
    <p:extLst>
      <p:ext uri="{BB962C8B-B14F-4D97-AF65-F5344CB8AC3E}">
        <p14:creationId xmlns:p14="http://schemas.microsoft.com/office/powerpoint/2010/main" xmlns="" val="3756881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27857"/>
            <a:ext cx="7108904" cy="9906000"/>
          </a:xfrm>
          <a:prstGeom prst="rect">
            <a:avLst/>
          </a:prstGeom>
        </p:spPr>
      </p:pic>
      <p:sp>
        <p:nvSpPr>
          <p:cNvPr id="5" name="Rectangle 4"/>
          <p:cNvSpPr/>
          <p:nvPr/>
        </p:nvSpPr>
        <p:spPr>
          <a:xfrm>
            <a:off x="503296" y="8526446"/>
            <a:ext cx="319318" cy="307777"/>
          </a:xfrm>
          <a:prstGeom prst="rect">
            <a:avLst/>
          </a:prstGeom>
        </p:spPr>
        <p:txBody>
          <a:bodyPr wrap="none">
            <a:spAutoFit/>
          </a:bodyPr>
          <a:lstStyle/>
          <a:p>
            <a:r>
              <a:rPr lang="en-IN" sz="1400" dirty="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503296" y="9033086"/>
            <a:ext cx="1505843" cy="6097"/>
          </a:xfrm>
          <a:prstGeom prst="rect">
            <a:avLst/>
          </a:prstGeom>
        </p:spPr>
      </p:pic>
      <p:sp>
        <p:nvSpPr>
          <p:cNvPr id="9" name="Rectangle 8"/>
          <p:cNvSpPr/>
          <p:nvPr/>
        </p:nvSpPr>
        <p:spPr>
          <a:xfrm>
            <a:off x="1113174" y="4662377"/>
            <a:ext cx="6939643" cy="307777"/>
          </a:xfrm>
          <a:prstGeom prst="rect">
            <a:avLst/>
          </a:prstGeom>
        </p:spPr>
        <p:txBody>
          <a:bodyPr wrap="square">
            <a:spAutoFit/>
          </a:bodyPr>
          <a:lstStyle/>
          <a:p>
            <a:endParaRPr lang="en-US" sz="14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639809" y="676655"/>
            <a:ext cx="5829285" cy="6268896"/>
          </a:xfrm>
          <a:prstGeom prst="rect">
            <a:avLst/>
          </a:prstGeom>
          <a:noFill/>
        </p:spPr>
        <p:txBody>
          <a:bodyPr wrap="square" rtlCol="0">
            <a:spAutoFit/>
          </a:bodyPr>
          <a:lstStyle/>
          <a:p>
            <a:r>
              <a:rPr lang="en-IN" sz="1600" b="1" dirty="0" smtClean="0">
                <a:latin typeface="Times New Roman" pitchFamily="18" charset="0"/>
                <a:cs typeface="Times New Roman" pitchFamily="18" charset="0"/>
              </a:rPr>
              <a:t>BACK END OF A SYSTEM INCLUDES</a:t>
            </a:r>
          </a:p>
          <a:p>
            <a:pPr marL="342900" lvl="0" indent="-342900">
              <a:lnSpc>
                <a:spcPct val="115000"/>
              </a:lnSpc>
              <a:spcAft>
                <a:spcPts val="1000"/>
              </a:spcAft>
              <a:buFont typeface="Arial"/>
              <a:buChar char="•"/>
              <a:tabLst>
                <a:tab pos="457200" algn="l"/>
              </a:tabLst>
            </a:pPr>
            <a:r>
              <a:rPr lang="en-IN" sz="1400" dirty="0" smtClean="0">
                <a:latin typeface="Times New Roman" pitchFamily="18" charset="0"/>
                <a:ea typeface="Calibri"/>
                <a:cs typeface="Times New Roman" pitchFamily="18" charset="0"/>
              </a:rPr>
              <a:t>Programming and scripting languages like Python , Django.</a:t>
            </a:r>
          </a:p>
          <a:p>
            <a:pPr marL="342900" lvl="0" indent="-342900">
              <a:lnSpc>
                <a:spcPct val="115000"/>
              </a:lnSpc>
              <a:spcAft>
                <a:spcPts val="1000"/>
              </a:spcAft>
              <a:buFont typeface="Arial"/>
              <a:buChar char="•"/>
              <a:tabLst>
                <a:tab pos="457200" algn="l"/>
              </a:tabLst>
            </a:pPr>
            <a:r>
              <a:rPr lang="en-IN" sz="1400" dirty="0" smtClean="0">
                <a:latin typeface="Times New Roman" pitchFamily="18" charset="0"/>
                <a:ea typeface="Calibri"/>
                <a:cs typeface="Times New Roman" pitchFamily="18" charset="0"/>
              </a:rPr>
              <a:t>Platforms like window command and visual studio code command.</a:t>
            </a:r>
            <a:endParaRPr lang="en-US" sz="1400" dirty="0" smtClean="0">
              <a:latin typeface="Times New Roman" pitchFamily="18" charset="0"/>
              <a:ea typeface="Calibri"/>
              <a:cs typeface="Times New Roman" pitchFamily="18" charset="0"/>
            </a:endParaRPr>
          </a:p>
          <a:p>
            <a:pPr marL="342900" lvl="0" indent="-342900">
              <a:lnSpc>
                <a:spcPct val="115000"/>
              </a:lnSpc>
              <a:spcAft>
                <a:spcPts val="1000"/>
              </a:spcAft>
              <a:buFont typeface="Arial"/>
              <a:buChar char="•"/>
              <a:tabLst>
                <a:tab pos="457200" algn="l"/>
              </a:tabLst>
            </a:pPr>
            <a:r>
              <a:rPr lang="en-IN" sz="1400" dirty="0" smtClean="0">
                <a:latin typeface="Times New Roman" pitchFamily="18" charset="0"/>
                <a:ea typeface="Calibri"/>
                <a:cs typeface="Times New Roman" pitchFamily="18" charset="0"/>
              </a:rPr>
              <a:t>Auto mated testing frame works.</a:t>
            </a:r>
            <a:endParaRPr lang="en-US" sz="1400" dirty="0" smtClean="0">
              <a:latin typeface="Times New Roman" pitchFamily="18" charset="0"/>
              <a:ea typeface="Calibri"/>
              <a:cs typeface="Times New Roman" pitchFamily="18" charset="0"/>
            </a:endParaRPr>
          </a:p>
          <a:p>
            <a:pPr marL="342900" lvl="0" indent="-342900">
              <a:lnSpc>
                <a:spcPct val="115000"/>
              </a:lnSpc>
              <a:spcAft>
                <a:spcPts val="1000"/>
              </a:spcAft>
              <a:buFont typeface="Arial"/>
              <a:buChar char="•"/>
              <a:tabLst>
                <a:tab pos="457200" algn="l"/>
              </a:tabLst>
            </a:pPr>
            <a:r>
              <a:rPr lang="en-IN" sz="1400" dirty="0" smtClean="0">
                <a:latin typeface="Times New Roman" pitchFamily="18" charset="0"/>
                <a:ea typeface="Calibri"/>
                <a:cs typeface="Times New Roman" pitchFamily="18" charset="0"/>
              </a:rPr>
              <a:t>Network scalability and availability.	</a:t>
            </a:r>
            <a:endParaRPr lang="en-US" sz="1400" dirty="0" smtClean="0">
              <a:latin typeface="Times New Roman" pitchFamily="18" charset="0"/>
              <a:ea typeface="Calibri"/>
              <a:cs typeface="Times New Roman" pitchFamily="18" charset="0"/>
            </a:endParaRPr>
          </a:p>
          <a:p>
            <a:pPr marL="342900" lvl="0" indent="-342900">
              <a:lnSpc>
                <a:spcPct val="115000"/>
              </a:lnSpc>
              <a:spcAft>
                <a:spcPts val="1000"/>
              </a:spcAft>
              <a:buFont typeface="Arial"/>
              <a:buChar char="•"/>
              <a:tabLst>
                <a:tab pos="457200" algn="l"/>
              </a:tabLst>
            </a:pPr>
            <a:r>
              <a:rPr lang="en-IN" sz="1400" dirty="0" smtClean="0">
                <a:latin typeface="Times New Roman" pitchFamily="18" charset="0"/>
                <a:ea typeface="Calibri"/>
                <a:cs typeface="Times New Roman" pitchFamily="18" charset="0"/>
              </a:rPr>
              <a:t>Data base management and data transformation.</a:t>
            </a:r>
            <a:endParaRPr lang="en-US" sz="1400" dirty="0" smtClean="0">
              <a:latin typeface="Times New Roman" pitchFamily="18" charset="0"/>
              <a:ea typeface="Calibri"/>
              <a:cs typeface="Times New Roman" pitchFamily="18" charset="0"/>
            </a:endParaRPr>
          </a:p>
          <a:p>
            <a:pPr marL="342900" lvl="0" indent="-342900">
              <a:lnSpc>
                <a:spcPct val="115000"/>
              </a:lnSpc>
              <a:spcAft>
                <a:spcPts val="1000"/>
              </a:spcAft>
              <a:buFont typeface="Arial"/>
              <a:buChar char="•"/>
              <a:tabLst>
                <a:tab pos="457200" algn="l"/>
              </a:tabLst>
            </a:pPr>
            <a:r>
              <a:rPr lang="en-IN" sz="1400" dirty="0" smtClean="0">
                <a:latin typeface="Times New Roman" pitchFamily="18" charset="0"/>
                <a:ea typeface="Calibri"/>
                <a:cs typeface="Times New Roman" pitchFamily="18" charset="0"/>
              </a:rPr>
              <a:t>Any web that has a data base integrated into it uses server side , back end programming.</a:t>
            </a:r>
            <a:endParaRPr lang="en-US" sz="1400" dirty="0" smtClean="0">
              <a:latin typeface="Times New Roman" pitchFamily="18" charset="0"/>
              <a:ea typeface="Calibri"/>
              <a:cs typeface="Times New Roman" pitchFamily="18" charset="0"/>
            </a:endParaRPr>
          </a:p>
          <a:p>
            <a:pPr marL="342900" lvl="0" indent="-342900">
              <a:lnSpc>
                <a:spcPct val="115000"/>
              </a:lnSpc>
              <a:spcAft>
                <a:spcPts val="1000"/>
              </a:spcAft>
              <a:buFont typeface="Arial"/>
              <a:buChar char="•"/>
              <a:tabLst>
                <a:tab pos="457200" algn="l"/>
              </a:tabLst>
            </a:pPr>
            <a:r>
              <a:rPr lang="en-IN" sz="1400" dirty="0" smtClean="0">
                <a:latin typeface="Times New Roman" pitchFamily="18" charset="0"/>
                <a:ea typeface="Calibri"/>
                <a:cs typeface="Times New Roman" pitchFamily="18" charset="0"/>
              </a:rPr>
              <a:t>Back end development include writing code to interact with a database using sql.</a:t>
            </a:r>
            <a:endParaRPr lang="en-US" sz="1400" dirty="0" smtClean="0">
              <a:latin typeface="Times New Roman" pitchFamily="18" charset="0"/>
              <a:ea typeface="Calibri"/>
              <a:cs typeface="Times New Roman" pitchFamily="18" charset="0"/>
            </a:endParaRPr>
          </a:p>
          <a:p>
            <a:pPr marL="342900" lvl="0" indent="-342900">
              <a:lnSpc>
                <a:spcPct val="115000"/>
              </a:lnSpc>
              <a:spcAft>
                <a:spcPts val="1000"/>
              </a:spcAft>
              <a:buFont typeface="Arial"/>
              <a:buChar char="•"/>
              <a:tabLst>
                <a:tab pos="457200" algn="l"/>
              </a:tabLst>
            </a:pPr>
            <a:r>
              <a:rPr lang="en-IN" sz="1400" dirty="0" smtClean="0">
                <a:latin typeface="Times New Roman" pitchFamily="18" charset="0"/>
                <a:ea typeface="Calibri"/>
                <a:cs typeface="Times New Roman" pitchFamily="18" charset="0"/>
              </a:rPr>
              <a:t>Back end is a component that offers up energy , power and enables website to grow.</a:t>
            </a:r>
            <a:endParaRPr lang="en-US" sz="1400" dirty="0" smtClean="0">
              <a:latin typeface="Times New Roman" pitchFamily="18" charset="0"/>
              <a:ea typeface="Calibri"/>
              <a:cs typeface="Times New Roman" pitchFamily="18" charset="0"/>
            </a:endParaRPr>
          </a:p>
          <a:p>
            <a:pPr marL="342900" lvl="0" indent="-342900">
              <a:lnSpc>
                <a:spcPct val="115000"/>
              </a:lnSpc>
              <a:spcAft>
                <a:spcPts val="1000"/>
              </a:spcAft>
              <a:buFont typeface="Arial"/>
              <a:buChar char="•"/>
              <a:tabLst>
                <a:tab pos="457200" algn="l"/>
              </a:tabLst>
            </a:pPr>
            <a:r>
              <a:rPr lang="en-IN" sz="1400" dirty="0" smtClean="0">
                <a:latin typeface="Times New Roman" pitchFamily="18" charset="0"/>
                <a:ea typeface="Calibri"/>
                <a:cs typeface="Times New Roman" pitchFamily="18" charset="0"/>
              </a:rPr>
              <a:t>The back end of your web application is the thing that enables a front end experience for your user.</a:t>
            </a:r>
            <a:endParaRPr lang="en-US" sz="1400" dirty="0" smtClean="0">
              <a:latin typeface="Times New Roman" pitchFamily="18" charset="0"/>
              <a:ea typeface="Calibri"/>
              <a:cs typeface="Times New Roman" pitchFamily="18" charset="0"/>
            </a:endParaRPr>
          </a:p>
          <a:p>
            <a:pPr marL="342900" lvl="0" indent="-342900">
              <a:lnSpc>
                <a:spcPct val="115000"/>
              </a:lnSpc>
              <a:spcAft>
                <a:spcPts val="1000"/>
              </a:spcAft>
              <a:buFont typeface="Arial"/>
              <a:buChar char="•"/>
              <a:tabLst>
                <a:tab pos="457200" algn="l"/>
              </a:tabLst>
            </a:pPr>
            <a:r>
              <a:rPr lang="en-IN" sz="1400" dirty="0" smtClean="0">
                <a:latin typeface="Times New Roman" pitchFamily="18" charset="0"/>
                <a:ea typeface="Calibri"/>
                <a:cs typeface="Times New Roman" pitchFamily="18" charset="0"/>
              </a:rPr>
              <a:t>The backend of your user website or webpage is responsible for things such as data base interactions, calculations and performance and most of the coding that is required to make a web page function.</a:t>
            </a:r>
            <a:endParaRPr lang="en-US" sz="1400" dirty="0" smtClean="0">
              <a:latin typeface="Times New Roman" pitchFamily="18" charset="0"/>
              <a:ea typeface="Calibri"/>
              <a:cs typeface="Times New Roman" pitchFamily="18" charset="0"/>
            </a:endParaRPr>
          </a:p>
          <a:p>
            <a:pPr marL="342900" lvl="0" indent="-342900">
              <a:lnSpc>
                <a:spcPct val="115000"/>
              </a:lnSpc>
              <a:spcAft>
                <a:spcPts val="1000"/>
              </a:spcAft>
              <a:buFont typeface="Arial"/>
              <a:buChar char="•"/>
              <a:tabLst>
                <a:tab pos="457200" algn="l"/>
              </a:tabLst>
            </a:pPr>
            <a:r>
              <a:rPr lang="en-IN" sz="1400" dirty="0" smtClean="0">
                <a:latin typeface="Times New Roman" pitchFamily="18" charset="0"/>
                <a:ea typeface="Calibri"/>
                <a:cs typeface="Times New Roman" pitchFamily="18" charset="0"/>
              </a:rPr>
              <a:t>Most of the for any application will be written at the backend.</a:t>
            </a:r>
            <a:endParaRPr lang="en-US" sz="1400" dirty="0" smtClean="0">
              <a:latin typeface="Times New Roman" pitchFamily="18" charset="0"/>
              <a:ea typeface="Calibri"/>
              <a:cs typeface="Times New Roman" pitchFamily="18" charset="0"/>
            </a:endParaRPr>
          </a:p>
          <a:p>
            <a:endParaRPr lang="en-IN" sz="2000" b="1" dirty="0" smtClean="0">
              <a:latin typeface="Times New Roman" pitchFamily="18" charset="0"/>
              <a:cs typeface="Times New Roman" pitchFamily="18" charset="0"/>
            </a:endParaRPr>
          </a:p>
        </p:txBody>
      </p:sp>
    </p:spTree>
    <p:extLst>
      <p:ext uri="{BB962C8B-B14F-4D97-AF65-F5344CB8AC3E}">
        <p14:creationId xmlns:p14="http://schemas.microsoft.com/office/powerpoint/2010/main" xmlns="" val="1041069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36736"/>
            <a:ext cx="7108904" cy="10042735"/>
          </a:xfrm>
          <a:prstGeom prst="rect">
            <a:avLst/>
          </a:prstGeom>
        </p:spPr>
      </p:pic>
      <p:sp>
        <p:nvSpPr>
          <p:cNvPr id="5" name="Rectangle 4"/>
          <p:cNvSpPr/>
          <p:nvPr/>
        </p:nvSpPr>
        <p:spPr>
          <a:xfrm>
            <a:off x="503296" y="8526446"/>
            <a:ext cx="319318" cy="307777"/>
          </a:xfrm>
          <a:prstGeom prst="rect">
            <a:avLst/>
          </a:prstGeom>
        </p:spPr>
        <p:txBody>
          <a:bodyPr wrap="none">
            <a:spAutoFit/>
          </a:bodyPr>
          <a:lstStyle/>
          <a:p>
            <a:r>
              <a:rPr lang="en-IN" sz="1400" dirty="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503296" y="9033086"/>
            <a:ext cx="1505843" cy="6097"/>
          </a:xfrm>
          <a:prstGeom prst="rect">
            <a:avLst/>
          </a:prstGeom>
        </p:spPr>
      </p:pic>
      <p:sp>
        <p:nvSpPr>
          <p:cNvPr id="9" name="Rectangle 8"/>
          <p:cNvSpPr/>
          <p:nvPr/>
        </p:nvSpPr>
        <p:spPr>
          <a:xfrm>
            <a:off x="1113174" y="4662377"/>
            <a:ext cx="6939643" cy="307777"/>
          </a:xfrm>
          <a:prstGeom prst="rect">
            <a:avLst/>
          </a:prstGeom>
        </p:spPr>
        <p:txBody>
          <a:bodyPr wrap="square">
            <a:spAutoFit/>
          </a:bodyPr>
          <a:lstStyle/>
          <a:p>
            <a:endParaRPr lang="en-US" sz="1400" dirty="0">
              <a:latin typeface="Times New Roman" panose="02020603050405020304" pitchFamily="18" charset="0"/>
              <a:cs typeface="Times New Roman" panose="02020603050405020304" pitchFamily="18" charset="0"/>
            </a:endParaRPr>
          </a:p>
        </p:txBody>
      </p:sp>
      <p:sp>
        <p:nvSpPr>
          <p:cNvPr id="3" name="Rectangle 2"/>
          <p:cNvSpPr/>
          <p:nvPr/>
        </p:nvSpPr>
        <p:spPr>
          <a:xfrm>
            <a:off x="331928" y="436067"/>
            <a:ext cx="6592529" cy="8679299"/>
          </a:xfrm>
          <a:prstGeom prst="rect">
            <a:avLst/>
          </a:prstGeom>
        </p:spPr>
        <p:txBody>
          <a:bodyPr wrap="square">
            <a:spAutoFit/>
          </a:bodyPr>
          <a:lstStyle/>
          <a:p>
            <a:pPr algn="ctr"/>
            <a:endParaRPr lang="en-IN" sz="1600" b="1" dirty="0" smtClean="0">
              <a:latin typeface="Times New Roman" pitchFamily="18" charset="0"/>
              <a:cs typeface="Times New Roman" pitchFamily="18" charset="0"/>
            </a:endParaRPr>
          </a:p>
          <a:p>
            <a:pPr algn="ctr"/>
            <a:r>
              <a:rPr lang="en-IN" sz="1600" b="1" dirty="0" smtClean="0">
                <a:latin typeface="Times New Roman" pitchFamily="18" charset="0"/>
                <a:cs typeface="Times New Roman" pitchFamily="18" charset="0"/>
              </a:rPr>
              <a:t>FLOW OF THE PROJECT</a:t>
            </a:r>
          </a:p>
          <a:p>
            <a:pPr algn="ctr"/>
            <a:endParaRPr lang="en-IN" sz="1600" b="1" dirty="0" smtClean="0">
              <a:latin typeface="Times New Roman" pitchFamily="18" charset="0"/>
              <a:cs typeface="Times New Roman" pitchFamily="18" charset="0"/>
            </a:endParaRPr>
          </a:p>
          <a:p>
            <a:r>
              <a:rPr lang="en-US" sz="1400" dirty="0" smtClean="0">
                <a:latin typeface="Times New Roman" pitchFamily="18" charset="0"/>
                <a:cs typeface="Times New Roman" pitchFamily="18" charset="0"/>
              </a:rPr>
              <a:t>When </a:t>
            </a:r>
            <a:r>
              <a:rPr lang="en-US" sz="1400" dirty="0">
                <a:latin typeface="Times New Roman" pitchFamily="18" charset="0"/>
                <a:cs typeface="Times New Roman" pitchFamily="18" charset="0"/>
              </a:rPr>
              <a:t>w</a:t>
            </a:r>
            <a:r>
              <a:rPr lang="en-US" sz="1400" dirty="0" smtClean="0">
                <a:latin typeface="Times New Roman" pitchFamily="18" charset="0"/>
                <a:cs typeface="Times New Roman" pitchFamily="18" charset="0"/>
              </a:rPr>
              <a:t>e open the webpage, AAC login form, it has two choices in the first page i.e login and signup . This page has GRIET logo , AAC logo, with a meaningful quotation.</a:t>
            </a:r>
          </a:p>
          <a:p>
            <a:endParaRPr lang="en-US" sz="1400" dirty="0" smtClean="0">
              <a:latin typeface="Times New Roman" pitchFamily="18" charset="0"/>
              <a:cs typeface="Times New Roman" pitchFamily="18" charset="0"/>
            </a:endParaRPr>
          </a:p>
          <a:p>
            <a:endParaRPr lang="en-US" sz="1400" dirty="0">
              <a:latin typeface="Times New Roman" pitchFamily="18" charset="0"/>
              <a:cs typeface="Times New Roman" pitchFamily="18" charset="0"/>
            </a:endParaRPr>
          </a:p>
          <a:p>
            <a:endParaRPr lang="en-US" sz="1400" dirty="0" smtClean="0">
              <a:latin typeface="Times New Roman" pitchFamily="18" charset="0"/>
              <a:cs typeface="Times New Roman" pitchFamily="18" charset="0"/>
            </a:endParaRPr>
          </a:p>
          <a:p>
            <a:endParaRPr lang="en-US" sz="1400" dirty="0">
              <a:latin typeface="Times New Roman" pitchFamily="18" charset="0"/>
              <a:cs typeface="Times New Roman" pitchFamily="18" charset="0"/>
            </a:endParaRPr>
          </a:p>
          <a:p>
            <a:endParaRPr lang="en-US" sz="1400" dirty="0" smtClean="0">
              <a:latin typeface="Times New Roman" pitchFamily="18" charset="0"/>
              <a:cs typeface="Times New Roman" pitchFamily="18" charset="0"/>
            </a:endParaRPr>
          </a:p>
          <a:p>
            <a:endParaRPr lang="en-US" sz="1400" dirty="0">
              <a:latin typeface="Times New Roman" pitchFamily="18" charset="0"/>
              <a:cs typeface="Times New Roman" pitchFamily="18" charset="0"/>
            </a:endParaRPr>
          </a:p>
          <a:p>
            <a:endParaRPr lang="en-US" sz="1400" dirty="0" smtClean="0">
              <a:latin typeface="Times New Roman" pitchFamily="18" charset="0"/>
              <a:cs typeface="Times New Roman" pitchFamily="18" charset="0"/>
            </a:endParaRPr>
          </a:p>
          <a:p>
            <a:endParaRPr lang="en-US" sz="1400" dirty="0">
              <a:latin typeface="Times New Roman" pitchFamily="18" charset="0"/>
              <a:cs typeface="Times New Roman" pitchFamily="18" charset="0"/>
            </a:endParaRPr>
          </a:p>
          <a:p>
            <a:endParaRPr lang="en-US" sz="1400" dirty="0" smtClean="0">
              <a:latin typeface="Times New Roman" pitchFamily="18" charset="0"/>
              <a:cs typeface="Times New Roman" pitchFamily="18" charset="0"/>
            </a:endParaRPr>
          </a:p>
          <a:p>
            <a:endParaRPr lang="en-US" sz="1400" dirty="0" smtClean="0">
              <a:latin typeface="Times New Roman" pitchFamily="18" charset="0"/>
              <a:cs typeface="Times New Roman" pitchFamily="18" charset="0"/>
            </a:endParaRPr>
          </a:p>
          <a:p>
            <a:endParaRPr lang="en-US" sz="1400" dirty="0">
              <a:latin typeface="Times New Roman" pitchFamily="18" charset="0"/>
              <a:cs typeface="Times New Roman" pitchFamily="18" charset="0"/>
            </a:endParaRPr>
          </a:p>
          <a:p>
            <a:endParaRPr lang="en-US" sz="1400" dirty="0" smtClean="0">
              <a:latin typeface="Times New Roman" pitchFamily="18" charset="0"/>
              <a:cs typeface="Times New Roman" pitchFamily="18" charset="0"/>
            </a:endParaRPr>
          </a:p>
          <a:p>
            <a:endParaRPr lang="en-US" sz="1400" dirty="0">
              <a:latin typeface="Times New Roman" pitchFamily="18" charset="0"/>
              <a:cs typeface="Times New Roman" pitchFamily="18" charset="0"/>
            </a:endParaRPr>
          </a:p>
          <a:p>
            <a:endParaRPr lang="en-IN" sz="1400" dirty="0">
              <a:latin typeface="Times New Roman" pitchFamily="18" charset="0"/>
              <a:cs typeface="Times New Roman" pitchFamily="18" charset="0"/>
            </a:endParaRPr>
          </a:p>
          <a:p>
            <a:endParaRPr lang="en-IN" sz="1400" dirty="0" smtClean="0">
              <a:latin typeface="Times New Roman" pitchFamily="18" charset="0"/>
              <a:cs typeface="Times New Roman" pitchFamily="18" charset="0"/>
            </a:endParaRPr>
          </a:p>
          <a:p>
            <a:r>
              <a:rPr lang="en-IN" sz="1400" dirty="0" smtClean="0">
                <a:latin typeface="Times New Roman" pitchFamily="18" charset="0"/>
                <a:cs typeface="Times New Roman" pitchFamily="18" charset="0"/>
              </a:rPr>
              <a:t>When one is viewing a webpage , a copy of it is saved locally . When we click on the login button  a request is sent to the server .The server process the request and then sends a response in the form of  login page.</a:t>
            </a:r>
          </a:p>
          <a:p>
            <a:endParaRPr lang="en-IN" sz="1400" dirty="0" smtClean="0">
              <a:latin typeface="Times New Roman" pitchFamily="18" charset="0"/>
              <a:cs typeface="Times New Roman" pitchFamily="18" charset="0"/>
            </a:endParaRPr>
          </a:p>
          <a:p>
            <a:endParaRPr lang="en-IN" sz="1400" dirty="0">
              <a:latin typeface="Times New Roman" pitchFamily="18" charset="0"/>
              <a:cs typeface="Times New Roman" pitchFamily="18" charset="0"/>
            </a:endParaRPr>
          </a:p>
          <a:p>
            <a:endParaRPr lang="en-IN" sz="1400" dirty="0" smtClean="0">
              <a:latin typeface="Times New Roman" pitchFamily="18" charset="0"/>
              <a:cs typeface="Times New Roman" pitchFamily="18" charset="0"/>
            </a:endParaRPr>
          </a:p>
          <a:p>
            <a:endParaRPr lang="en-IN" sz="1400" dirty="0">
              <a:latin typeface="Times New Roman" pitchFamily="18" charset="0"/>
              <a:cs typeface="Times New Roman" pitchFamily="18" charset="0"/>
            </a:endParaRPr>
          </a:p>
          <a:p>
            <a:pPr algn="ctr"/>
            <a:endParaRPr lang="en-US" sz="1600" b="1" dirty="0" smtClean="0">
              <a:latin typeface="Times New Roman" pitchFamily="18" charset="0"/>
              <a:cs typeface="Times New Roman" pitchFamily="18" charset="0"/>
            </a:endParaRPr>
          </a:p>
          <a:p>
            <a:pPr algn="ctr"/>
            <a:endParaRPr lang="en-US" sz="1600" b="1" dirty="0">
              <a:latin typeface="Times New Roman" pitchFamily="18" charset="0"/>
              <a:cs typeface="Times New Roman" pitchFamily="18" charset="0"/>
            </a:endParaRPr>
          </a:p>
          <a:p>
            <a:pPr algn="ctr"/>
            <a:endParaRPr lang="en-US" sz="1600" b="1" dirty="0" smtClean="0">
              <a:latin typeface="Times New Roman" pitchFamily="18" charset="0"/>
              <a:cs typeface="Times New Roman" pitchFamily="18" charset="0"/>
            </a:endParaRPr>
          </a:p>
          <a:p>
            <a:pPr algn="ctr"/>
            <a:endParaRPr lang="en-US" sz="1600" b="1" dirty="0">
              <a:latin typeface="Times New Roman" pitchFamily="18" charset="0"/>
              <a:cs typeface="Times New Roman" pitchFamily="18" charset="0"/>
            </a:endParaRPr>
          </a:p>
          <a:p>
            <a:pPr algn="ctr"/>
            <a:endParaRPr lang="en-US" sz="1600" b="1" dirty="0" smtClean="0">
              <a:latin typeface="Times New Roman" pitchFamily="18" charset="0"/>
              <a:cs typeface="Times New Roman" pitchFamily="18" charset="0"/>
            </a:endParaRPr>
          </a:p>
          <a:p>
            <a:pPr algn="ctr"/>
            <a:endParaRPr lang="en-US" sz="1400" dirty="0">
              <a:latin typeface="Times New Roman" pitchFamily="18" charset="0"/>
              <a:cs typeface="Times New Roman" pitchFamily="18" charset="0"/>
            </a:endParaRPr>
          </a:p>
          <a:p>
            <a:pPr algn="ctr"/>
            <a:endParaRPr lang="en-US" sz="1600" b="1" dirty="0" smtClean="0">
              <a:latin typeface="Times New Roman" pitchFamily="18" charset="0"/>
              <a:cs typeface="Times New Roman" pitchFamily="18" charset="0"/>
            </a:endParaRPr>
          </a:p>
          <a:p>
            <a:pPr algn="ctr"/>
            <a:endParaRPr lang="en-US" sz="1600" b="1" dirty="0">
              <a:latin typeface="Times New Roman" pitchFamily="18" charset="0"/>
              <a:cs typeface="Times New Roman" pitchFamily="18" charset="0"/>
            </a:endParaRPr>
          </a:p>
          <a:p>
            <a:pPr algn="ctr"/>
            <a:endParaRPr lang="en-US" sz="1600" b="1" dirty="0" smtClean="0">
              <a:latin typeface="Times New Roman" pitchFamily="18" charset="0"/>
              <a:cs typeface="Times New Roman" pitchFamily="18" charset="0"/>
            </a:endParaRPr>
          </a:p>
          <a:p>
            <a:pPr algn="ctr"/>
            <a:endParaRPr lang="en-US" sz="1600" b="1" dirty="0">
              <a:latin typeface="Times New Roman" pitchFamily="18" charset="0"/>
              <a:cs typeface="Times New Roman" pitchFamily="18" charset="0"/>
            </a:endParaRPr>
          </a:p>
          <a:p>
            <a:pPr algn="ctr"/>
            <a:endParaRPr lang="en-IN" sz="1600" b="1" dirty="0">
              <a:latin typeface="Times New Roman" pitchFamily="18" charset="0"/>
              <a:cs typeface="Times New Roman" pitchFamily="18" charset="0"/>
            </a:endParaRPr>
          </a:p>
        </p:txBody>
      </p:sp>
      <p:pic>
        <p:nvPicPr>
          <p:cNvPr id="7" name="Picture 6"/>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331927" y="1843548"/>
            <a:ext cx="6422833" cy="2700842"/>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331927" y="5523511"/>
            <a:ext cx="6422833" cy="3310712"/>
          </a:xfrm>
          <a:prstGeom prst="rect">
            <a:avLst/>
          </a:prstGeom>
        </p:spPr>
      </p:pic>
    </p:spTree>
    <p:extLst>
      <p:ext uri="{BB962C8B-B14F-4D97-AF65-F5344CB8AC3E}">
        <p14:creationId xmlns:p14="http://schemas.microsoft.com/office/powerpoint/2010/main" xmlns="" val="904039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17685"/>
            <a:ext cx="7108904" cy="10023685"/>
          </a:xfrm>
          <a:prstGeom prst="rect">
            <a:avLst/>
          </a:prstGeom>
        </p:spPr>
      </p:pic>
      <p:sp>
        <p:nvSpPr>
          <p:cNvPr id="5" name="Rectangle 4"/>
          <p:cNvSpPr/>
          <p:nvPr/>
        </p:nvSpPr>
        <p:spPr>
          <a:xfrm>
            <a:off x="503296" y="8526446"/>
            <a:ext cx="319318" cy="307777"/>
          </a:xfrm>
          <a:prstGeom prst="rect">
            <a:avLst/>
          </a:prstGeom>
        </p:spPr>
        <p:txBody>
          <a:bodyPr wrap="none">
            <a:spAutoFit/>
          </a:bodyPr>
          <a:lstStyle/>
          <a:p>
            <a:r>
              <a:rPr lang="en-IN" sz="1400" dirty="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503296" y="9033086"/>
            <a:ext cx="1505843" cy="6097"/>
          </a:xfrm>
          <a:prstGeom prst="rect">
            <a:avLst/>
          </a:prstGeom>
        </p:spPr>
      </p:pic>
      <p:sp>
        <p:nvSpPr>
          <p:cNvPr id="9" name="Rectangle 8"/>
          <p:cNvSpPr/>
          <p:nvPr/>
        </p:nvSpPr>
        <p:spPr>
          <a:xfrm>
            <a:off x="0" y="5915990"/>
            <a:ext cx="6939643" cy="307777"/>
          </a:xfrm>
          <a:prstGeom prst="rect">
            <a:avLst/>
          </a:prstGeom>
        </p:spPr>
        <p:txBody>
          <a:bodyPr wrap="square">
            <a:spAutoFit/>
          </a:bodyPr>
          <a:lstStyle/>
          <a:p>
            <a:endParaRPr lang="en-US" sz="1400" dirty="0">
              <a:latin typeface="Times New Roman" panose="02020603050405020304" pitchFamily="18" charset="0"/>
              <a:cs typeface="Times New Roman" panose="02020603050405020304" pitchFamily="18" charset="0"/>
            </a:endParaRPr>
          </a:p>
        </p:txBody>
      </p:sp>
      <p:sp>
        <p:nvSpPr>
          <p:cNvPr id="4" name="Rectangle 3"/>
          <p:cNvSpPr/>
          <p:nvPr/>
        </p:nvSpPr>
        <p:spPr>
          <a:xfrm>
            <a:off x="339213" y="648929"/>
            <a:ext cx="6341806" cy="5078313"/>
          </a:xfrm>
          <a:prstGeom prst="rect">
            <a:avLst/>
          </a:prstGeom>
        </p:spPr>
        <p:txBody>
          <a:bodyPr wrap="square">
            <a:spAutoFit/>
          </a:bodyPr>
          <a:lstStyle/>
          <a:p>
            <a:r>
              <a:rPr lang="en-IN" sz="1400" dirty="0" smtClean="0">
                <a:latin typeface="Times New Roman" pitchFamily="18" charset="0"/>
                <a:cs typeface="Times New Roman" pitchFamily="18" charset="0"/>
              </a:rPr>
              <a:t>By </a:t>
            </a:r>
            <a:r>
              <a:rPr lang="en-IN" sz="1400" dirty="0">
                <a:latin typeface="Times New Roman" pitchFamily="18" charset="0"/>
                <a:cs typeface="Times New Roman" pitchFamily="18" charset="0"/>
              </a:rPr>
              <a:t>entering the </a:t>
            </a:r>
            <a:r>
              <a:rPr lang="en-US" sz="1400" dirty="0">
                <a:latin typeface="Times New Roman" pitchFamily="18" charset="0"/>
                <a:cs typeface="Times New Roman" pitchFamily="18" charset="0"/>
              </a:rPr>
              <a:t>User Id  and  password in front page , the server checks the user details stored in database. If the details  get </a:t>
            </a:r>
            <a:r>
              <a:rPr lang="en-US" sz="1400" dirty="0" smtClean="0">
                <a:latin typeface="Times New Roman" pitchFamily="18" charset="0"/>
                <a:cs typeface="Times New Roman" pitchFamily="18" charset="0"/>
              </a:rPr>
              <a:t>matched then </a:t>
            </a:r>
            <a:r>
              <a:rPr lang="en-US" sz="1400" dirty="0">
                <a:latin typeface="Times New Roman" pitchFamily="18" charset="0"/>
                <a:cs typeface="Times New Roman" pitchFamily="18" charset="0"/>
              </a:rPr>
              <a:t>, it displays your personal details like name , roll number, branch, course</a:t>
            </a:r>
            <a:r>
              <a:rPr lang="en-US" sz="1400" b="1" dirty="0">
                <a:latin typeface="Times New Roman" pitchFamily="18" charset="0"/>
                <a:cs typeface="Times New Roman" pitchFamily="18" charset="0"/>
              </a:rPr>
              <a:t>, </a:t>
            </a:r>
            <a:r>
              <a:rPr lang="en-US" sz="1400" dirty="0">
                <a:latin typeface="Times New Roman" pitchFamily="18" charset="0"/>
                <a:cs typeface="Times New Roman" pitchFamily="18" charset="0"/>
              </a:rPr>
              <a:t>certifications, completed projects, ongoing projects, awards.</a:t>
            </a:r>
            <a:r>
              <a:rPr lang="en-US" sz="1400" b="1" dirty="0">
                <a:latin typeface="Times New Roman" pitchFamily="18" charset="0"/>
                <a:cs typeface="Times New Roman" pitchFamily="18" charset="0"/>
              </a:rPr>
              <a:t>  I</a:t>
            </a:r>
            <a:r>
              <a:rPr lang="en-US" sz="1400" dirty="0">
                <a:latin typeface="Times New Roman" pitchFamily="18" charset="0"/>
                <a:cs typeface="Times New Roman" pitchFamily="18" charset="0"/>
              </a:rPr>
              <a:t>f you forget your password,  there is an option called forget password in the login page</a:t>
            </a:r>
            <a:r>
              <a:rPr lang="en-US" sz="1400"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sz="1400" dirty="0" smtClean="0">
              <a:latin typeface="Times New Roman" pitchFamily="18" charset="0"/>
              <a:cs typeface="Times New Roman" pitchFamily="18" charset="0"/>
            </a:endParaRPr>
          </a:p>
          <a:p>
            <a:r>
              <a:rPr lang="en-US" sz="1400" dirty="0" smtClean="0">
                <a:latin typeface="Times New Roman" pitchFamily="18" charset="0"/>
                <a:cs typeface="Times New Roman" pitchFamily="18" charset="0"/>
              </a:rPr>
              <a:t>When </a:t>
            </a:r>
            <a:r>
              <a:rPr lang="en-US" sz="1400" dirty="0">
                <a:latin typeface="Times New Roman" pitchFamily="18" charset="0"/>
                <a:cs typeface="Times New Roman" pitchFamily="18" charset="0"/>
              </a:rPr>
              <a:t>you signup ,  a request is sent to the server and consequently the server sends </a:t>
            </a:r>
            <a:r>
              <a:rPr lang="en-US" sz="1400" dirty="0" smtClean="0">
                <a:latin typeface="Times New Roman" pitchFamily="18" charset="0"/>
                <a:cs typeface="Times New Roman" pitchFamily="18" charset="0"/>
              </a:rPr>
              <a:t>response </a:t>
            </a:r>
            <a:r>
              <a:rPr lang="en-US" sz="1400" dirty="0">
                <a:latin typeface="Times New Roman" pitchFamily="18" charset="0"/>
                <a:cs typeface="Times New Roman" pitchFamily="18" charset="0"/>
              </a:rPr>
              <a:t>to the user to enter user name and roll number. The  account will be  created </a:t>
            </a:r>
            <a:r>
              <a:rPr lang="en-US" sz="1400" dirty="0" smtClean="0">
                <a:latin typeface="Times New Roman" pitchFamily="18" charset="0"/>
                <a:cs typeface="Times New Roman" pitchFamily="18" charset="0"/>
              </a:rPr>
              <a:t>by </a:t>
            </a:r>
            <a:r>
              <a:rPr lang="en-US" sz="1400" dirty="0">
                <a:latin typeface="Times New Roman" pitchFamily="18" charset="0"/>
                <a:cs typeface="Times New Roman" pitchFamily="18" charset="0"/>
              </a:rPr>
              <a:t>entering your name and roll number. </a:t>
            </a:r>
            <a:endParaRPr lang="en-US" sz="1400" dirty="0" smtClean="0">
              <a:latin typeface="Times New Roman" pitchFamily="18" charset="0"/>
              <a:cs typeface="Times New Roman" pitchFamily="18" charset="0"/>
            </a:endParaRPr>
          </a:p>
        </p:txBody>
      </p:sp>
      <p:pic>
        <p:nvPicPr>
          <p:cNvPr id="7" name="Picture 6"/>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339213" y="1842448"/>
            <a:ext cx="6518786" cy="2973817"/>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339213" y="5727242"/>
            <a:ext cx="6341806" cy="2799204"/>
          </a:xfrm>
          <a:prstGeom prst="rect">
            <a:avLst/>
          </a:prstGeom>
        </p:spPr>
      </p:pic>
    </p:spTree>
    <p:extLst>
      <p:ext uri="{BB962C8B-B14F-4D97-AF65-F5344CB8AC3E}">
        <p14:creationId xmlns:p14="http://schemas.microsoft.com/office/powerpoint/2010/main" xmlns="" val="21121201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27857"/>
            <a:ext cx="7108904" cy="9906000"/>
          </a:xfrm>
          <a:prstGeom prst="rect">
            <a:avLst/>
          </a:prstGeom>
        </p:spPr>
      </p:pic>
      <p:sp>
        <p:nvSpPr>
          <p:cNvPr id="5" name="Rectangle 4"/>
          <p:cNvSpPr/>
          <p:nvPr/>
        </p:nvSpPr>
        <p:spPr>
          <a:xfrm>
            <a:off x="503296" y="8526446"/>
            <a:ext cx="319318" cy="307777"/>
          </a:xfrm>
          <a:prstGeom prst="rect">
            <a:avLst/>
          </a:prstGeom>
        </p:spPr>
        <p:txBody>
          <a:bodyPr wrap="none">
            <a:spAutoFit/>
          </a:bodyPr>
          <a:lstStyle/>
          <a:p>
            <a:r>
              <a:rPr lang="en-IN" sz="1400" dirty="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503296" y="9033086"/>
            <a:ext cx="1505843" cy="6097"/>
          </a:xfrm>
          <a:prstGeom prst="rect">
            <a:avLst/>
          </a:prstGeom>
        </p:spPr>
      </p:pic>
      <p:sp>
        <p:nvSpPr>
          <p:cNvPr id="9" name="Rectangle 8"/>
          <p:cNvSpPr/>
          <p:nvPr/>
        </p:nvSpPr>
        <p:spPr>
          <a:xfrm>
            <a:off x="1113174" y="4662377"/>
            <a:ext cx="6939643" cy="307777"/>
          </a:xfrm>
          <a:prstGeom prst="rect">
            <a:avLst/>
          </a:prstGeom>
        </p:spPr>
        <p:txBody>
          <a:bodyPr wrap="square">
            <a:spAutoFit/>
          </a:bodyPr>
          <a:lstStyle/>
          <a:p>
            <a:endParaRPr lang="en-US" sz="14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699530" y="722837"/>
            <a:ext cx="5829285" cy="9387185"/>
          </a:xfrm>
          <a:prstGeom prst="rect">
            <a:avLst/>
          </a:prstGeom>
          <a:noFill/>
        </p:spPr>
        <p:txBody>
          <a:bodyPr wrap="square" rtlCol="0">
            <a:spAutoFit/>
          </a:bodyPr>
          <a:lstStyle/>
          <a:p>
            <a:pPr algn="ctr"/>
            <a:r>
              <a:rPr lang="en-US" sz="1600" b="1" dirty="0" smtClean="0">
                <a:latin typeface="Times New Roman" pitchFamily="18" charset="0"/>
                <a:cs typeface="Times New Roman" pitchFamily="18" charset="0"/>
              </a:rPr>
              <a:t>FRONT END_CODE1</a:t>
            </a:r>
          </a:p>
          <a:p>
            <a:r>
              <a:rPr lang="en-US" sz="1400" dirty="0" smtClean="0">
                <a:latin typeface="Times New Roman" pitchFamily="18" charset="0"/>
                <a:cs typeface="Times New Roman" pitchFamily="18" charset="0"/>
              </a:rPr>
              <a:t>&lt;html</a:t>
            </a:r>
            <a:r>
              <a:rPr lang="en-US" sz="1400" dirty="0">
                <a:latin typeface="Times New Roman" pitchFamily="18" charset="0"/>
                <a:cs typeface="Times New Roman" pitchFamily="18" charset="0"/>
              </a:rPr>
              <a:t>&gt;</a:t>
            </a:r>
          </a:p>
          <a:p>
            <a:r>
              <a:rPr lang="en-US" sz="1400" dirty="0">
                <a:latin typeface="Times New Roman" pitchFamily="18" charset="0"/>
                <a:cs typeface="Times New Roman" pitchFamily="18" charset="0"/>
              </a:rPr>
              <a:t>&lt;title&gt;GRIET loginform&lt;/title&gt;</a:t>
            </a:r>
          </a:p>
          <a:p>
            <a:r>
              <a:rPr lang="en-US" sz="1400" dirty="0">
                <a:latin typeface="Times New Roman" pitchFamily="18" charset="0"/>
                <a:cs typeface="Times New Roman" pitchFamily="18" charset="0"/>
              </a:rPr>
              <a:t>&lt;head&gt;&lt;meta charset="UTF-8"&gt;</a:t>
            </a:r>
          </a:p>
          <a:p>
            <a:r>
              <a:rPr lang="en-US" sz="1400" dirty="0">
                <a:latin typeface="Times New Roman" pitchFamily="18" charset="0"/>
                <a:cs typeface="Times New Roman" pitchFamily="18" charset="0"/>
              </a:rPr>
              <a:t>  &lt;meta name="description" content="GRIET loginform"&gt;</a:t>
            </a:r>
          </a:p>
          <a:p>
            <a:r>
              <a:rPr lang="en-US" sz="1400" dirty="0">
                <a:latin typeface="Times New Roman" pitchFamily="18" charset="0"/>
                <a:cs typeface="Times New Roman" pitchFamily="18" charset="0"/>
              </a:rPr>
              <a:t>  &lt;meta name="keywords" content="GRIET,AAC,login,form,certificates,awards,projects"&gt;</a:t>
            </a:r>
          </a:p>
          <a:p>
            <a:r>
              <a:rPr lang="en-US" sz="1400" dirty="0">
                <a:latin typeface="Times New Roman" pitchFamily="18" charset="0"/>
                <a:cs typeface="Times New Roman" pitchFamily="18" charset="0"/>
              </a:rPr>
              <a:t>  &lt;meta name="author" content=""&gt;</a:t>
            </a:r>
          </a:p>
          <a:p>
            <a:r>
              <a:rPr lang="en-US" sz="1400" dirty="0">
                <a:latin typeface="Times New Roman" pitchFamily="18" charset="0"/>
                <a:cs typeface="Times New Roman" pitchFamily="18" charset="0"/>
              </a:rPr>
              <a:t>  &lt;meta name="http-equiv="refresh" content="20"&gt;</a:t>
            </a:r>
          </a:p>
          <a:p>
            <a:r>
              <a:rPr lang="en-US" sz="1400" dirty="0">
                <a:latin typeface="Times New Roman" pitchFamily="18" charset="0"/>
                <a:cs typeface="Times New Roman" pitchFamily="18" charset="0"/>
              </a:rPr>
              <a:t>  &lt;meta name="viewport" content="width=device-width, initial-scale=1.0"&gt;</a:t>
            </a:r>
          </a:p>
          <a:p>
            <a:r>
              <a:rPr lang="en-US" sz="1400" dirty="0">
                <a:latin typeface="Times New Roman" pitchFamily="18" charset="0"/>
                <a:cs typeface="Times New Roman" pitchFamily="18" charset="0"/>
              </a:rPr>
              <a:t> &lt;/head&gt;</a:t>
            </a:r>
          </a:p>
          <a:p>
            <a:r>
              <a:rPr lang="en-US" sz="1400" dirty="0">
                <a:latin typeface="Times New Roman" pitchFamily="18" charset="0"/>
                <a:cs typeface="Times New Roman" pitchFamily="18" charset="0"/>
              </a:rPr>
              <a:t>&lt;style&gt;</a:t>
            </a:r>
          </a:p>
          <a:p>
            <a:r>
              <a:rPr lang="en-US" sz="1400" dirty="0">
                <a:latin typeface="Times New Roman" pitchFamily="18" charset="0"/>
                <a:cs typeface="Times New Roman" pitchFamily="18" charset="0"/>
              </a:rPr>
              <a:t>p{</a:t>
            </a:r>
          </a:p>
          <a:p>
            <a:r>
              <a:rPr lang="en-US" sz="1400" dirty="0">
                <a:latin typeface="Times New Roman" pitchFamily="18" charset="0"/>
                <a:cs typeface="Times New Roman" pitchFamily="18" charset="0"/>
              </a:rPr>
              <a:t>font-style: italic</a:t>
            </a:r>
            <a:r>
              <a:rPr lang="en-US" sz="1400" dirty="0" smtClean="0">
                <a:latin typeface="Times New Roman" pitchFamily="18" charset="0"/>
                <a:cs typeface="Times New Roman" pitchFamily="18" charset="0"/>
              </a:rPr>
              <a:t>;   }</a:t>
            </a:r>
            <a:endParaRPr lang="en-US" sz="1400" dirty="0">
              <a:latin typeface="Times New Roman" pitchFamily="18" charset="0"/>
              <a:cs typeface="Times New Roman" pitchFamily="18" charset="0"/>
            </a:endParaRPr>
          </a:p>
          <a:p>
            <a:r>
              <a:rPr lang="en-US" sz="1400" dirty="0">
                <a:latin typeface="Times New Roman" pitchFamily="18" charset="0"/>
                <a:cs typeface="Times New Roman" pitchFamily="18" charset="0"/>
              </a:rPr>
              <a:t>.bottom-left{</a:t>
            </a:r>
          </a:p>
          <a:p>
            <a:r>
              <a:rPr lang="en-US" sz="1400" dirty="0">
                <a:latin typeface="Times New Roman" pitchFamily="18" charset="0"/>
                <a:cs typeface="Times New Roman" pitchFamily="18" charset="0"/>
              </a:rPr>
              <a:t>  position: absolute;</a:t>
            </a:r>
          </a:p>
          <a:p>
            <a:r>
              <a:rPr lang="en-US" sz="1400" dirty="0">
                <a:latin typeface="Times New Roman" pitchFamily="18" charset="0"/>
                <a:cs typeface="Times New Roman" pitchFamily="18" charset="0"/>
              </a:rPr>
              <a:t>  bottom : 8px;</a:t>
            </a:r>
          </a:p>
          <a:p>
            <a:r>
              <a:rPr lang="en-US" sz="1400" dirty="0">
                <a:latin typeface="Times New Roman" pitchFamily="18" charset="0"/>
                <a:cs typeface="Times New Roman" pitchFamily="18" charset="0"/>
              </a:rPr>
              <a:t>  left: 16px;</a:t>
            </a:r>
          </a:p>
          <a:p>
            <a:r>
              <a:rPr lang="en-US" sz="1400" dirty="0">
                <a:latin typeface="Times New Roman" pitchFamily="18" charset="0"/>
                <a:cs typeface="Times New Roman" pitchFamily="18" charset="0"/>
              </a:rPr>
              <a:t>}</a:t>
            </a:r>
          </a:p>
          <a:p>
            <a:r>
              <a:rPr lang="en-US" sz="1400" dirty="0">
                <a:latin typeface="Times New Roman" pitchFamily="18" charset="0"/>
                <a:cs typeface="Times New Roman" pitchFamily="18" charset="0"/>
              </a:rPr>
              <a:t> .button {</a:t>
            </a:r>
          </a:p>
          <a:p>
            <a:r>
              <a:rPr lang="en-US" sz="1400" dirty="0">
                <a:latin typeface="Times New Roman" pitchFamily="18" charset="0"/>
                <a:cs typeface="Times New Roman" pitchFamily="18" charset="0"/>
              </a:rPr>
              <a:t>  background-color: #555555;</a:t>
            </a:r>
          </a:p>
          <a:p>
            <a:r>
              <a:rPr lang="en-US" sz="1400" dirty="0">
                <a:latin typeface="Times New Roman" pitchFamily="18" charset="0"/>
                <a:cs typeface="Times New Roman" pitchFamily="18" charset="0"/>
              </a:rPr>
              <a:t>  border: none;</a:t>
            </a:r>
          </a:p>
          <a:p>
            <a:r>
              <a:rPr lang="en-US" sz="1400" dirty="0">
                <a:latin typeface="Times New Roman" pitchFamily="18" charset="0"/>
                <a:cs typeface="Times New Roman" pitchFamily="18" charset="0"/>
              </a:rPr>
              <a:t>  color: white;</a:t>
            </a:r>
          </a:p>
          <a:p>
            <a:r>
              <a:rPr lang="en-US" sz="1400" dirty="0">
                <a:latin typeface="Times New Roman" pitchFamily="18" charset="0"/>
                <a:cs typeface="Times New Roman" pitchFamily="18" charset="0"/>
              </a:rPr>
              <a:t>  padding: 15px 32px;</a:t>
            </a:r>
          </a:p>
          <a:p>
            <a:r>
              <a:rPr lang="en-US" sz="1400" dirty="0">
                <a:latin typeface="Times New Roman" pitchFamily="18" charset="0"/>
                <a:cs typeface="Times New Roman" pitchFamily="18" charset="0"/>
              </a:rPr>
              <a:t>  text-align: center;</a:t>
            </a:r>
          </a:p>
          <a:p>
            <a:r>
              <a:rPr lang="en-US" sz="1400" dirty="0">
                <a:latin typeface="Times New Roman" pitchFamily="18" charset="0"/>
                <a:cs typeface="Times New Roman" pitchFamily="18" charset="0"/>
              </a:rPr>
              <a:t>  </a:t>
            </a:r>
          </a:p>
          <a:p>
            <a:pPr algn="ctr"/>
            <a:endParaRPr lang="en-US" sz="1400" dirty="0">
              <a:latin typeface="Times New Roman" pitchFamily="18" charset="0"/>
              <a:cs typeface="Times New Roman" pitchFamily="18" charset="0"/>
            </a:endParaRPr>
          </a:p>
          <a:p>
            <a:pPr algn="ctr"/>
            <a:endParaRPr lang="en-US" sz="1400" dirty="0">
              <a:latin typeface="Times New Roman" pitchFamily="18" charset="0"/>
              <a:cs typeface="Times New Roman" pitchFamily="18" charset="0"/>
            </a:endParaRPr>
          </a:p>
          <a:p>
            <a:r>
              <a:rPr lang="en-US" sz="1400" dirty="0">
                <a:latin typeface="Times New Roman" pitchFamily="18" charset="0"/>
                <a:cs typeface="Times New Roman" pitchFamily="18" charset="0"/>
              </a:rPr>
              <a:t> </a:t>
            </a:r>
          </a:p>
          <a:p>
            <a:endParaRPr lang="en-US" sz="1400" dirty="0">
              <a:latin typeface="Times New Roman" pitchFamily="18" charset="0"/>
              <a:cs typeface="Times New Roman" pitchFamily="18" charset="0"/>
            </a:endParaRPr>
          </a:p>
          <a:p>
            <a:endParaRPr lang="en-US" sz="1400" b="1" dirty="0">
              <a:latin typeface="Times New Roman" pitchFamily="18" charset="0"/>
              <a:cs typeface="Times New Roman" pitchFamily="18" charset="0"/>
            </a:endParaRPr>
          </a:p>
          <a:p>
            <a:endParaRPr lang="en-US" sz="1400" dirty="0">
              <a:latin typeface="Times New Roman" pitchFamily="18" charset="0"/>
              <a:cs typeface="Times New Roman" pitchFamily="18" charset="0"/>
            </a:endParaRPr>
          </a:p>
          <a:p>
            <a:endParaRPr lang="en-US" sz="1400" dirty="0">
              <a:latin typeface="Times New Roman" pitchFamily="18" charset="0"/>
              <a:cs typeface="Times New Roman" pitchFamily="18" charset="0"/>
            </a:endParaRPr>
          </a:p>
          <a:p>
            <a:pPr algn="ctr"/>
            <a:endParaRPr lang="en-US" sz="2000" dirty="0">
              <a:latin typeface="Times New Roman" pitchFamily="18" charset="0"/>
              <a:cs typeface="Times New Roman" pitchFamily="18" charset="0"/>
            </a:endParaRPr>
          </a:p>
          <a:p>
            <a:pPr algn="ctr"/>
            <a:endParaRPr lang="en-US" sz="2000" dirty="0">
              <a:latin typeface="Times New Roman" pitchFamily="18" charset="0"/>
              <a:cs typeface="Times New Roman" pitchFamily="18" charset="0"/>
            </a:endParaRPr>
          </a:p>
          <a:p>
            <a:r>
              <a:rPr lang="en-US" sz="2000" dirty="0"/>
              <a:t> </a:t>
            </a:r>
          </a:p>
          <a:p>
            <a:endParaRPr lang="en-US" sz="2000" dirty="0">
              <a:latin typeface="Times New Roman" pitchFamily="18" charset="0"/>
              <a:cs typeface="Times New Roman" pitchFamily="18" charset="0"/>
            </a:endParaRPr>
          </a:p>
          <a:p>
            <a:endParaRPr lang="en-US" sz="2000" b="1"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34376970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27857"/>
            <a:ext cx="7108904" cy="9906000"/>
          </a:xfrm>
          <a:prstGeom prst="rect">
            <a:avLst/>
          </a:prstGeom>
        </p:spPr>
      </p:pic>
      <p:sp>
        <p:nvSpPr>
          <p:cNvPr id="5" name="Rectangle 4"/>
          <p:cNvSpPr/>
          <p:nvPr/>
        </p:nvSpPr>
        <p:spPr>
          <a:xfrm>
            <a:off x="503296" y="8526446"/>
            <a:ext cx="319318" cy="307777"/>
          </a:xfrm>
          <a:prstGeom prst="rect">
            <a:avLst/>
          </a:prstGeom>
        </p:spPr>
        <p:txBody>
          <a:bodyPr wrap="none">
            <a:spAutoFit/>
          </a:bodyPr>
          <a:lstStyle/>
          <a:p>
            <a:r>
              <a:rPr lang="en-IN" sz="1400" dirty="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503296" y="9033086"/>
            <a:ext cx="1505843" cy="6097"/>
          </a:xfrm>
          <a:prstGeom prst="rect">
            <a:avLst/>
          </a:prstGeom>
        </p:spPr>
      </p:pic>
      <p:sp>
        <p:nvSpPr>
          <p:cNvPr id="9" name="Rectangle 8"/>
          <p:cNvSpPr/>
          <p:nvPr/>
        </p:nvSpPr>
        <p:spPr>
          <a:xfrm>
            <a:off x="1113174" y="4662377"/>
            <a:ext cx="6939643" cy="307777"/>
          </a:xfrm>
          <a:prstGeom prst="rect">
            <a:avLst/>
          </a:prstGeom>
        </p:spPr>
        <p:txBody>
          <a:bodyPr wrap="square">
            <a:spAutoFit/>
          </a:bodyPr>
          <a:lstStyle/>
          <a:p>
            <a:endParaRPr lang="en-US" sz="14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699531" y="676656"/>
            <a:ext cx="5829285" cy="6709529"/>
          </a:xfrm>
          <a:prstGeom prst="rect">
            <a:avLst/>
          </a:prstGeom>
          <a:noFill/>
        </p:spPr>
        <p:txBody>
          <a:bodyPr wrap="square" rtlCol="0">
            <a:spAutoFit/>
          </a:bodyPr>
          <a:lstStyle/>
          <a:p>
            <a:r>
              <a:rPr lang="en-US" sz="1400" dirty="0">
                <a:latin typeface="Times New Roman" pitchFamily="18" charset="0"/>
                <a:cs typeface="Times New Roman" pitchFamily="18" charset="0"/>
              </a:rPr>
              <a:t>display: inline-block;</a:t>
            </a:r>
          </a:p>
          <a:p>
            <a:r>
              <a:rPr lang="en-US" sz="1400" dirty="0">
                <a:latin typeface="Times New Roman" pitchFamily="18" charset="0"/>
                <a:cs typeface="Times New Roman" pitchFamily="18" charset="0"/>
              </a:rPr>
              <a:t>  font-size: 16px;</a:t>
            </a:r>
          </a:p>
          <a:p>
            <a:r>
              <a:rPr lang="en-US" sz="1400" dirty="0">
                <a:latin typeface="Times New Roman" pitchFamily="18" charset="0"/>
                <a:cs typeface="Times New Roman" pitchFamily="18" charset="0"/>
              </a:rPr>
              <a:t>  margin: 4px 2px;</a:t>
            </a:r>
          </a:p>
          <a:p>
            <a:r>
              <a:rPr lang="en-US" sz="1400" dirty="0">
                <a:latin typeface="Times New Roman" pitchFamily="18" charset="0"/>
                <a:cs typeface="Times New Roman" pitchFamily="18" charset="0"/>
              </a:rPr>
              <a:t>  cursor: pointer;</a:t>
            </a:r>
          </a:p>
          <a:p>
            <a:endParaRPr lang="en-US" sz="1400" dirty="0">
              <a:latin typeface="Times New Roman" pitchFamily="18" charset="0"/>
              <a:cs typeface="Times New Roman" pitchFamily="18" charset="0"/>
            </a:endParaRPr>
          </a:p>
          <a:p>
            <a:r>
              <a:rPr lang="en-US" sz="1400" dirty="0">
                <a:latin typeface="Times New Roman" pitchFamily="18" charset="0"/>
                <a:cs typeface="Times New Roman" pitchFamily="18" charset="0"/>
              </a:rPr>
              <a:t>&lt;/style&gt;</a:t>
            </a:r>
          </a:p>
          <a:p>
            <a:r>
              <a:rPr lang="en-US" sz="1400" dirty="0">
                <a:latin typeface="Times New Roman" pitchFamily="18" charset="0"/>
                <a:cs typeface="Times New Roman" pitchFamily="18" charset="0"/>
              </a:rPr>
              <a:t>&lt;body background="C:\Users\HP'\Downloads\background 3.jpg"&gt; </a:t>
            </a:r>
          </a:p>
          <a:p>
            <a:r>
              <a:rPr lang="en-US" sz="1400" dirty="0">
                <a:latin typeface="Times New Roman" pitchFamily="18" charset="0"/>
                <a:cs typeface="Times New Roman" pitchFamily="18" charset="0"/>
              </a:rPr>
              <a:t>&lt;img src="griet logo.png" width="200" height="200"&gt;</a:t>
            </a:r>
          </a:p>
          <a:p>
            <a:r>
              <a:rPr lang="en-US" sz="1400" dirty="0">
                <a:latin typeface="Times New Roman" pitchFamily="18" charset="0"/>
                <a:cs typeface="Times New Roman" pitchFamily="18" charset="0"/>
              </a:rPr>
              <a:t>&lt;img src="aac logo.png" width="200" height="200" align="right"&gt;</a:t>
            </a:r>
          </a:p>
          <a:p>
            <a:r>
              <a:rPr lang="en-US" sz="1400" dirty="0">
                <a:latin typeface="Times New Roman" pitchFamily="18" charset="0"/>
                <a:cs typeface="Times New Roman" pitchFamily="18" charset="0"/>
              </a:rPr>
              <a:t>&lt;div align="center"&gt;</a:t>
            </a:r>
          </a:p>
          <a:p>
            <a:r>
              <a:rPr lang="en-US" sz="1400" dirty="0">
                <a:latin typeface="Times New Roman" pitchFamily="18" charset="0"/>
                <a:cs typeface="Times New Roman" pitchFamily="18" charset="0"/>
              </a:rPr>
              <a:t>&lt;button type="button" class=button </a:t>
            </a:r>
          </a:p>
          <a:p>
            <a:r>
              <a:rPr lang="en-US" sz="1400" dirty="0">
                <a:latin typeface="Times New Roman" pitchFamily="18" charset="0"/>
                <a:cs typeface="Times New Roman" pitchFamily="18" charset="0"/>
              </a:rPr>
              <a:t>onclick= "         "&gt;Login&lt;/button&gt;</a:t>
            </a:r>
          </a:p>
          <a:p>
            <a:r>
              <a:rPr lang="en-US" sz="1400" dirty="0">
                <a:latin typeface="Times New Roman" pitchFamily="18" charset="0"/>
                <a:cs typeface="Times New Roman" pitchFamily="18" charset="0"/>
              </a:rPr>
              <a:t>&lt;button type="button" class=button</a:t>
            </a:r>
          </a:p>
          <a:p>
            <a:r>
              <a:rPr lang="en-US" sz="1400" dirty="0">
                <a:latin typeface="Times New Roman" pitchFamily="18" charset="0"/>
                <a:cs typeface="Times New Roman" pitchFamily="18" charset="0"/>
              </a:rPr>
              <a:t>onclick="          "&gt;Sign Up&lt;/button&gt;</a:t>
            </a:r>
          </a:p>
          <a:p>
            <a:r>
              <a:rPr lang="en-US" sz="1400" dirty="0">
                <a:latin typeface="Times New Roman" pitchFamily="18" charset="0"/>
                <a:cs typeface="Times New Roman" pitchFamily="18" charset="0"/>
              </a:rPr>
              <a:t>&lt;/div&gt;</a:t>
            </a:r>
          </a:p>
          <a:p>
            <a:r>
              <a:rPr lang="en-US" sz="1400" dirty="0">
                <a:latin typeface="Times New Roman" pitchFamily="18" charset="0"/>
                <a:cs typeface="Times New Roman" pitchFamily="18" charset="0"/>
              </a:rPr>
              <a:t>&lt;/body&gt;</a:t>
            </a:r>
          </a:p>
          <a:p>
            <a:endParaRPr lang="en-US" sz="1400" dirty="0">
              <a:latin typeface="Times New Roman" pitchFamily="18" charset="0"/>
              <a:cs typeface="Times New Roman" pitchFamily="18" charset="0"/>
            </a:endParaRPr>
          </a:p>
          <a:p>
            <a:r>
              <a:rPr lang="en-US" sz="1400" dirty="0">
                <a:latin typeface="Times New Roman" pitchFamily="18" charset="0"/>
                <a:cs typeface="Times New Roman" pitchFamily="18" charset="0"/>
              </a:rPr>
              <a:t>&lt;div class="bottom-left"&gt;&lt;p style="font-size:500%"&gt;</a:t>
            </a:r>
          </a:p>
          <a:p>
            <a:r>
              <a:rPr lang="en-US" sz="1400" dirty="0">
                <a:latin typeface="Times New Roman" pitchFamily="18" charset="0"/>
                <a:cs typeface="Times New Roman" pitchFamily="18" charset="0"/>
              </a:rPr>
              <a:t>     If you want some thing new,</a:t>
            </a:r>
          </a:p>
          <a:p>
            <a:r>
              <a:rPr lang="en-US" sz="1400" dirty="0">
                <a:latin typeface="Times New Roman" pitchFamily="18" charset="0"/>
                <a:cs typeface="Times New Roman" pitchFamily="18" charset="0"/>
              </a:rPr>
              <a:t> &lt;br&gt;you have to stop doing some thing old.....&lt;/br&gt;&lt;/p&gt;&lt;/div&gt;</a:t>
            </a:r>
          </a:p>
          <a:p>
            <a:endParaRPr lang="en-US" sz="1400" dirty="0">
              <a:latin typeface="Times New Roman" pitchFamily="18" charset="0"/>
              <a:cs typeface="Times New Roman" pitchFamily="18" charset="0"/>
            </a:endParaRPr>
          </a:p>
          <a:p>
            <a:endParaRPr lang="en-US" sz="1400" dirty="0">
              <a:latin typeface="Times New Roman" pitchFamily="18" charset="0"/>
              <a:cs typeface="Times New Roman" pitchFamily="18" charset="0"/>
            </a:endParaRPr>
          </a:p>
          <a:p>
            <a:r>
              <a:rPr lang="en-US" sz="1400" dirty="0">
                <a:latin typeface="Times New Roman" pitchFamily="18" charset="0"/>
                <a:cs typeface="Times New Roman" pitchFamily="18" charset="0"/>
              </a:rPr>
              <a:t>&lt;/html&gt;</a:t>
            </a:r>
          </a:p>
          <a:p>
            <a:endParaRPr lang="en-US" sz="1400" dirty="0">
              <a:latin typeface="Times New Roman" pitchFamily="18" charset="0"/>
              <a:cs typeface="Times New Roman" pitchFamily="18" charset="0"/>
            </a:endParaRPr>
          </a:p>
          <a:p>
            <a:r>
              <a:rPr lang="en-US" sz="14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endParaRPr lang="en-US" sz="2000" b="1"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7486648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27857"/>
            <a:ext cx="7108904" cy="9906000"/>
          </a:xfrm>
          <a:prstGeom prst="rect">
            <a:avLst/>
          </a:prstGeom>
        </p:spPr>
      </p:pic>
      <p:sp>
        <p:nvSpPr>
          <p:cNvPr id="5" name="Rectangle 4"/>
          <p:cNvSpPr/>
          <p:nvPr/>
        </p:nvSpPr>
        <p:spPr>
          <a:xfrm>
            <a:off x="503296" y="8526446"/>
            <a:ext cx="319318" cy="307777"/>
          </a:xfrm>
          <a:prstGeom prst="rect">
            <a:avLst/>
          </a:prstGeom>
        </p:spPr>
        <p:txBody>
          <a:bodyPr wrap="none">
            <a:spAutoFit/>
          </a:bodyPr>
          <a:lstStyle/>
          <a:p>
            <a:r>
              <a:rPr lang="en-IN" sz="1400" dirty="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503296" y="9033086"/>
            <a:ext cx="1505843" cy="6097"/>
          </a:xfrm>
          <a:prstGeom prst="rect">
            <a:avLst/>
          </a:prstGeom>
        </p:spPr>
      </p:pic>
      <p:sp>
        <p:nvSpPr>
          <p:cNvPr id="9" name="Rectangle 8"/>
          <p:cNvSpPr/>
          <p:nvPr/>
        </p:nvSpPr>
        <p:spPr>
          <a:xfrm>
            <a:off x="1113174" y="4662377"/>
            <a:ext cx="6939643" cy="307777"/>
          </a:xfrm>
          <a:prstGeom prst="rect">
            <a:avLst/>
          </a:prstGeom>
        </p:spPr>
        <p:txBody>
          <a:bodyPr wrap="square">
            <a:spAutoFit/>
          </a:bodyPr>
          <a:lstStyle/>
          <a:p>
            <a:endParaRPr lang="en-US" sz="14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503296" y="573417"/>
            <a:ext cx="5829285" cy="6217087"/>
          </a:xfrm>
          <a:prstGeom prst="rect">
            <a:avLst/>
          </a:prstGeom>
          <a:noFill/>
        </p:spPr>
        <p:txBody>
          <a:bodyPr wrap="square" rtlCol="0">
            <a:spAutoFit/>
          </a:bodyPr>
          <a:lstStyle/>
          <a:p>
            <a:pPr algn="ctr"/>
            <a:r>
              <a:rPr lang="en-US" sz="1600" b="1" dirty="0" smtClean="0">
                <a:latin typeface="Times New Roman" pitchFamily="18" charset="0"/>
                <a:cs typeface="Times New Roman" pitchFamily="18" charset="0"/>
              </a:rPr>
              <a:t>FRONT END_CODE 2</a:t>
            </a:r>
          </a:p>
          <a:p>
            <a:r>
              <a:rPr lang="en-US" sz="1400" dirty="0" smtClean="0">
                <a:latin typeface="Times New Roman" pitchFamily="18" charset="0"/>
                <a:cs typeface="Times New Roman" pitchFamily="18" charset="0"/>
              </a:rPr>
              <a:t>&lt;html</a:t>
            </a:r>
            <a:r>
              <a:rPr lang="en-US" sz="1400" dirty="0">
                <a:latin typeface="Times New Roman" pitchFamily="18" charset="0"/>
                <a:cs typeface="Times New Roman" pitchFamily="18" charset="0"/>
              </a:rPr>
              <a:t>&gt;</a:t>
            </a:r>
          </a:p>
          <a:p>
            <a:r>
              <a:rPr lang="en-US" sz="1400" dirty="0">
                <a:latin typeface="Times New Roman" pitchFamily="18" charset="0"/>
                <a:cs typeface="Times New Roman" pitchFamily="18" charset="0"/>
              </a:rPr>
              <a:t>&lt;head&gt;</a:t>
            </a:r>
          </a:p>
          <a:p>
            <a:r>
              <a:rPr lang="en-US" sz="1400" dirty="0">
                <a:latin typeface="Times New Roman" pitchFamily="18" charset="0"/>
                <a:cs typeface="Times New Roman" pitchFamily="18" charset="0"/>
              </a:rPr>
              <a:t>&lt;title&gt;Login&lt;/title&gt;</a:t>
            </a:r>
          </a:p>
          <a:p>
            <a:r>
              <a:rPr lang="en-US" sz="1400" dirty="0">
                <a:latin typeface="Times New Roman" pitchFamily="18" charset="0"/>
                <a:cs typeface="Times New Roman" pitchFamily="18" charset="0"/>
              </a:rPr>
              <a:t>  &lt;meta charset="UTF-8"&gt;</a:t>
            </a:r>
          </a:p>
          <a:p>
            <a:r>
              <a:rPr lang="en-US" sz="1400" dirty="0">
                <a:latin typeface="Times New Roman" pitchFamily="18" charset="0"/>
                <a:cs typeface="Times New Roman" pitchFamily="18" charset="0"/>
              </a:rPr>
              <a:t>  &lt;meta name="description" content="GRIET loginform"&gt;</a:t>
            </a:r>
          </a:p>
          <a:p>
            <a:r>
              <a:rPr lang="en-US" sz="1400" dirty="0">
                <a:latin typeface="Times New Roman" pitchFamily="18" charset="0"/>
                <a:cs typeface="Times New Roman" pitchFamily="18" charset="0"/>
              </a:rPr>
              <a:t>  &lt;meta name="keywords" content="GRIET,AAC,login,form,certificates,awards,projects"&gt;</a:t>
            </a:r>
          </a:p>
          <a:p>
            <a:r>
              <a:rPr lang="en-US" sz="1400" dirty="0">
                <a:latin typeface="Times New Roman" pitchFamily="18" charset="0"/>
                <a:cs typeface="Times New Roman" pitchFamily="18" charset="0"/>
              </a:rPr>
              <a:t>  &lt;meta name="author" content=""&gt;</a:t>
            </a:r>
          </a:p>
          <a:p>
            <a:r>
              <a:rPr lang="en-US" sz="1400" dirty="0">
                <a:latin typeface="Times New Roman" pitchFamily="18" charset="0"/>
                <a:cs typeface="Times New Roman" pitchFamily="18" charset="0"/>
              </a:rPr>
              <a:t>  &lt;meta name="http-equiv="refresh" content="20"&gt;</a:t>
            </a:r>
          </a:p>
          <a:p>
            <a:r>
              <a:rPr lang="en-US" sz="1400" dirty="0">
                <a:latin typeface="Times New Roman" pitchFamily="18" charset="0"/>
                <a:cs typeface="Times New Roman" pitchFamily="18" charset="0"/>
              </a:rPr>
              <a:t>  &lt;meta name="viewport" content="width=50%, initial-scale=1.0"&gt;</a:t>
            </a:r>
          </a:p>
          <a:p>
            <a:r>
              <a:rPr lang="en-US" sz="1400" dirty="0">
                <a:latin typeface="Times New Roman" pitchFamily="18" charset="0"/>
                <a:cs typeface="Times New Roman" pitchFamily="18" charset="0"/>
              </a:rPr>
              <a:t>&lt;style&gt;</a:t>
            </a:r>
          </a:p>
          <a:p>
            <a:endParaRPr lang="en-US" sz="1400" dirty="0">
              <a:latin typeface="Times New Roman" pitchFamily="18" charset="0"/>
              <a:cs typeface="Times New Roman" pitchFamily="18" charset="0"/>
            </a:endParaRPr>
          </a:p>
          <a:p>
            <a:r>
              <a:rPr lang="en-US" sz="1400" dirty="0">
                <a:latin typeface="Times New Roman" pitchFamily="18" charset="0"/>
                <a:cs typeface="Times New Roman" pitchFamily="18" charset="0"/>
              </a:rPr>
              <a:t> {font-family: Arial, Helvetica, sans-serif}</a:t>
            </a:r>
          </a:p>
          <a:p>
            <a:r>
              <a:rPr lang="en-US" sz="1400" dirty="0">
                <a:latin typeface="Times New Roman" pitchFamily="18" charset="0"/>
                <a:cs typeface="Times New Roman" pitchFamily="18" charset="0"/>
              </a:rPr>
              <a:t>form {border: 3px solid #f1f1f1;}</a:t>
            </a:r>
          </a:p>
          <a:p>
            <a:endParaRPr lang="en-US" sz="1400" dirty="0">
              <a:latin typeface="Times New Roman" pitchFamily="18" charset="0"/>
              <a:cs typeface="Times New Roman" pitchFamily="18" charset="0"/>
            </a:endParaRPr>
          </a:p>
          <a:p>
            <a:r>
              <a:rPr lang="en-US" sz="1400" dirty="0">
                <a:latin typeface="Times New Roman" pitchFamily="18" charset="0"/>
                <a:cs typeface="Times New Roman" pitchFamily="18" charset="0"/>
              </a:rPr>
              <a:t>input[type=text], input[type=password] {</a:t>
            </a:r>
          </a:p>
          <a:p>
            <a:r>
              <a:rPr lang="en-US" sz="1400" dirty="0">
                <a:latin typeface="Times New Roman" pitchFamily="18" charset="0"/>
                <a:cs typeface="Times New Roman" pitchFamily="18" charset="0"/>
              </a:rPr>
              <a:t>  width: 40%;</a:t>
            </a:r>
          </a:p>
          <a:p>
            <a:r>
              <a:rPr lang="en-US" sz="1400" dirty="0">
                <a:latin typeface="Times New Roman" pitchFamily="18" charset="0"/>
                <a:cs typeface="Times New Roman" pitchFamily="18" charset="0"/>
              </a:rPr>
              <a:t>  padding: 12px 20px;</a:t>
            </a:r>
          </a:p>
          <a:p>
            <a:r>
              <a:rPr lang="en-US" sz="1400" dirty="0">
                <a:latin typeface="Times New Roman" pitchFamily="18" charset="0"/>
                <a:cs typeface="Times New Roman" pitchFamily="18" charset="0"/>
              </a:rPr>
              <a:t>  margin: 8px 0;</a:t>
            </a:r>
          </a:p>
          <a:p>
            <a:r>
              <a:rPr lang="en-US" sz="1400" dirty="0">
                <a:latin typeface="Times New Roman" pitchFamily="18" charset="0"/>
                <a:cs typeface="Times New Roman" pitchFamily="18" charset="0"/>
              </a:rPr>
              <a:t>  display: inline-block;</a:t>
            </a:r>
          </a:p>
          <a:p>
            <a:r>
              <a:rPr lang="en-US" sz="1400" dirty="0">
                <a:latin typeface="Times New Roman" pitchFamily="18" charset="0"/>
                <a:cs typeface="Times New Roman" pitchFamily="18" charset="0"/>
              </a:rPr>
              <a:t>  border: 1px solid #ccc;</a:t>
            </a:r>
          </a:p>
          <a:p>
            <a:r>
              <a:rPr lang="en-US" sz="1400" dirty="0">
                <a:latin typeface="Times New Roman" pitchFamily="18" charset="0"/>
                <a:cs typeface="Times New Roman" pitchFamily="18" charset="0"/>
              </a:rPr>
              <a:t>  box-sizing: border-box;</a:t>
            </a:r>
          </a:p>
          <a:p>
            <a:r>
              <a:rPr lang="en-US" sz="1400" dirty="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40359675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27857"/>
            <a:ext cx="7108904" cy="9906000"/>
          </a:xfrm>
          <a:prstGeom prst="rect">
            <a:avLst/>
          </a:prstGeom>
        </p:spPr>
      </p:pic>
      <p:sp>
        <p:nvSpPr>
          <p:cNvPr id="5" name="Rectangle 4"/>
          <p:cNvSpPr/>
          <p:nvPr/>
        </p:nvSpPr>
        <p:spPr>
          <a:xfrm>
            <a:off x="503296" y="8526446"/>
            <a:ext cx="319318" cy="307777"/>
          </a:xfrm>
          <a:prstGeom prst="rect">
            <a:avLst/>
          </a:prstGeom>
        </p:spPr>
        <p:txBody>
          <a:bodyPr wrap="none">
            <a:spAutoFit/>
          </a:bodyPr>
          <a:lstStyle/>
          <a:p>
            <a:r>
              <a:rPr lang="en-IN" sz="1400" dirty="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503296" y="9033086"/>
            <a:ext cx="1505843" cy="6097"/>
          </a:xfrm>
          <a:prstGeom prst="rect">
            <a:avLst/>
          </a:prstGeom>
        </p:spPr>
      </p:pic>
      <p:sp>
        <p:nvSpPr>
          <p:cNvPr id="9" name="Rectangle 8"/>
          <p:cNvSpPr/>
          <p:nvPr/>
        </p:nvSpPr>
        <p:spPr>
          <a:xfrm>
            <a:off x="1113174" y="4662377"/>
            <a:ext cx="6939643" cy="307777"/>
          </a:xfrm>
          <a:prstGeom prst="rect">
            <a:avLst/>
          </a:prstGeom>
        </p:spPr>
        <p:txBody>
          <a:bodyPr wrap="square">
            <a:spAutoFit/>
          </a:bodyPr>
          <a:lstStyle/>
          <a:p>
            <a:endParaRPr lang="en-US" sz="14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699531" y="676656"/>
            <a:ext cx="5829285" cy="8494633"/>
          </a:xfrm>
          <a:prstGeom prst="rect">
            <a:avLst/>
          </a:prstGeom>
          <a:noFill/>
        </p:spPr>
        <p:txBody>
          <a:bodyPr wrap="square" rtlCol="0">
            <a:spAutoFit/>
          </a:bodyPr>
          <a:lstStyle/>
          <a:p>
            <a:r>
              <a:rPr lang="en-US" sz="1400" dirty="0" smtClean="0">
                <a:latin typeface="Times New Roman" pitchFamily="18" charset="0"/>
                <a:cs typeface="Times New Roman" pitchFamily="18" charset="0"/>
              </a:rPr>
              <a:t>button </a:t>
            </a:r>
            <a:r>
              <a:rPr lang="en-US" sz="1400" dirty="0">
                <a:latin typeface="Times New Roman" pitchFamily="18" charset="0"/>
                <a:cs typeface="Times New Roman" pitchFamily="18" charset="0"/>
              </a:rPr>
              <a:t>{</a:t>
            </a:r>
          </a:p>
          <a:p>
            <a:r>
              <a:rPr lang="en-US" sz="1400" dirty="0">
                <a:latin typeface="Times New Roman" pitchFamily="18" charset="0"/>
                <a:cs typeface="Times New Roman" pitchFamily="18" charset="0"/>
              </a:rPr>
              <a:t>  background-color: #4CAF50;</a:t>
            </a:r>
          </a:p>
          <a:p>
            <a:r>
              <a:rPr lang="en-US" sz="1400" dirty="0">
                <a:latin typeface="Times New Roman" pitchFamily="18" charset="0"/>
                <a:cs typeface="Times New Roman" pitchFamily="18" charset="0"/>
              </a:rPr>
              <a:t>  color: white;</a:t>
            </a:r>
          </a:p>
          <a:p>
            <a:r>
              <a:rPr lang="en-US" sz="1400" dirty="0">
                <a:latin typeface="Times New Roman" pitchFamily="18" charset="0"/>
                <a:cs typeface="Times New Roman" pitchFamily="18" charset="0"/>
              </a:rPr>
              <a:t>  padding: 14px 20px;</a:t>
            </a:r>
          </a:p>
          <a:p>
            <a:r>
              <a:rPr lang="en-US" sz="1400" dirty="0">
                <a:latin typeface="Times New Roman" pitchFamily="18" charset="0"/>
                <a:cs typeface="Times New Roman" pitchFamily="18" charset="0"/>
              </a:rPr>
              <a:t>  margin: 7px 0;</a:t>
            </a:r>
          </a:p>
          <a:p>
            <a:r>
              <a:rPr lang="en-US" sz="1400" dirty="0">
                <a:latin typeface="Times New Roman" pitchFamily="18" charset="0"/>
                <a:cs typeface="Times New Roman" pitchFamily="18" charset="0"/>
              </a:rPr>
              <a:t>  border: none;</a:t>
            </a:r>
          </a:p>
          <a:p>
            <a:r>
              <a:rPr lang="en-US" sz="1400" dirty="0">
                <a:latin typeface="Times New Roman" pitchFamily="18" charset="0"/>
                <a:cs typeface="Times New Roman" pitchFamily="18" charset="0"/>
              </a:rPr>
              <a:t>  cursor: pointer;</a:t>
            </a:r>
          </a:p>
          <a:p>
            <a:r>
              <a:rPr lang="en-US" sz="1400" dirty="0">
                <a:latin typeface="Times New Roman" pitchFamily="18" charset="0"/>
                <a:cs typeface="Times New Roman" pitchFamily="18" charset="0"/>
              </a:rPr>
              <a:t>  width: 40</a:t>
            </a:r>
            <a:r>
              <a:rPr lang="en-US" sz="1400" dirty="0" smtClean="0">
                <a:latin typeface="Times New Roman" pitchFamily="18" charset="0"/>
                <a:cs typeface="Times New Roman" pitchFamily="18" charset="0"/>
              </a:rPr>
              <a:t>%;}</a:t>
            </a:r>
            <a:endParaRPr lang="en-US" sz="1400" dirty="0">
              <a:latin typeface="Times New Roman" pitchFamily="18" charset="0"/>
              <a:cs typeface="Times New Roman" pitchFamily="18" charset="0"/>
            </a:endParaRPr>
          </a:p>
          <a:p>
            <a:r>
              <a:rPr lang="en-US" sz="1400" dirty="0">
                <a:latin typeface="Times New Roman" pitchFamily="18" charset="0"/>
                <a:cs typeface="Times New Roman" pitchFamily="18" charset="0"/>
              </a:rPr>
              <a:t>button:hover {</a:t>
            </a:r>
          </a:p>
          <a:p>
            <a:r>
              <a:rPr lang="en-US" sz="1400" dirty="0">
                <a:latin typeface="Times New Roman" pitchFamily="18" charset="0"/>
                <a:cs typeface="Times New Roman" pitchFamily="18" charset="0"/>
              </a:rPr>
              <a:t>  opacity: 0.8</a:t>
            </a:r>
            <a:r>
              <a:rPr lang="en-US" sz="1400" dirty="0" smtClean="0">
                <a:latin typeface="Times New Roman" pitchFamily="18" charset="0"/>
                <a:cs typeface="Times New Roman" pitchFamily="18" charset="0"/>
              </a:rPr>
              <a:t>;}</a:t>
            </a:r>
          </a:p>
          <a:p>
            <a:r>
              <a:rPr lang="en-US" sz="1400" dirty="0" smtClean="0">
                <a:latin typeface="Times New Roman" pitchFamily="18" charset="0"/>
                <a:cs typeface="Times New Roman" pitchFamily="18" charset="0"/>
              </a:rPr>
              <a:t>.</a:t>
            </a:r>
            <a:r>
              <a:rPr lang="en-US" sz="1400" dirty="0">
                <a:latin typeface="Times New Roman" pitchFamily="18" charset="0"/>
                <a:cs typeface="Times New Roman" pitchFamily="18" charset="0"/>
              </a:rPr>
              <a:t>cancelbtn {</a:t>
            </a:r>
          </a:p>
          <a:p>
            <a:r>
              <a:rPr lang="en-US" sz="1400" dirty="0">
                <a:latin typeface="Times New Roman" pitchFamily="18" charset="0"/>
                <a:cs typeface="Times New Roman" pitchFamily="18" charset="0"/>
              </a:rPr>
              <a:t>  width: auto;</a:t>
            </a:r>
          </a:p>
          <a:p>
            <a:r>
              <a:rPr lang="en-US" sz="1400" dirty="0">
                <a:latin typeface="Times New Roman" pitchFamily="18" charset="0"/>
                <a:cs typeface="Times New Roman" pitchFamily="18" charset="0"/>
              </a:rPr>
              <a:t>  padding: 10px 18px;</a:t>
            </a:r>
          </a:p>
          <a:p>
            <a:r>
              <a:rPr lang="en-US" sz="1400" dirty="0">
                <a:latin typeface="Times New Roman" pitchFamily="18" charset="0"/>
                <a:cs typeface="Times New Roman" pitchFamily="18" charset="0"/>
              </a:rPr>
              <a:t>  background-color: #f44336</a:t>
            </a:r>
            <a:r>
              <a:rPr lang="en-US" sz="1400" dirty="0" smtClean="0">
                <a:latin typeface="Times New Roman" pitchFamily="18" charset="0"/>
                <a:cs typeface="Times New Roman" pitchFamily="18" charset="0"/>
              </a:rPr>
              <a:t>;}</a:t>
            </a:r>
            <a:endParaRPr lang="en-US" sz="1400" dirty="0">
              <a:latin typeface="Times New Roman" pitchFamily="18" charset="0"/>
              <a:cs typeface="Times New Roman" pitchFamily="18" charset="0"/>
            </a:endParaRPr>
          </a:p>
          <a:p>
            <a:r>
              <a:rPr lang="en-US" sz="1400" dirty="0" smtClean="0">
                <a:latin typeface="Times New Roman" pitchFamily="18" charset="0"/>
                <a:cs typeface="Times New Roman" pitchFamily="18" charset="0"/>
              </a:rPr>
              <a:t>.</a:t>
            </a:r>
            <a:r>
              <a:rPr lang="en-US" sz="1400" dirty="0">
                <a:latin typeface="Times New Roman" pitchFamily="18" charset="0"/>
                <a:cs typeface="Times New Roman" pitchFamily="18" charset="0"/>
              </a:rPr>
              <a:t>container {</a:t>
            </a:r>
          </a:p>
          <a:p>
            <a:r>
              <a:rPr lang="en-US" sz="1400" dirty="0">
                <a:latin typeface="Times New Roman" pitchFamily="18" charset="0"/>
                <a:cs typeface="Times New Roman" pitchFamily="18" charset="0"/>
              </a:rPr>
              <a:t>  padding: 16px</a:t>
            </a:r>
            <a:r>
              <a:rPr lang="en-US" sz="1400" dirty="0" smtClean="0">
                <a:latin typeface="Times New Roman" pitchFamily="18" charset="0"/>
                <a:cs typeface="Times New Roman" pitchFamily="18" charset="0"/>
              </a:rPr>
              <a:t>;}</a:t>
            </a:r>
            <a:endParaRPr lang="en-US" sz="1400" dirty="0">
              <a:latin typeface="Times New Roman" pitchFamily="18" charset="0"/>
              <a:cs typeface="Times New Roman" pitchFamily="18" charset="0"/>
            </a:endParaRPr>
          </a:p>
          <a:p>
            <a:r>
              <a:rPr lang="en-US" sz="1400" dirty="0">
                <a:latin typeface="Times New Roman" pitchFamily="18" charset="0"/>
                <a:cs typeface="Times New Roman" pitchFamily="18" charset="0"/>
              </a:rPr>
              <a:t>span.psw {</a:t>
            </a:r>
          </a:p>
          <a:p>
            <a:r>
              <a:rPr lang="en-US" sz="1400" dirty="0">
                <a:latin typeface="Times New Roman" pitchFamily="18" charset="0"/>
                <a:cs typeface="Times New Roman" pitchFamily="18" charset="0"/>
              </a:rPr>
              <a:t>  float: right;</a:t>
            </a:r>
          </a:p>
          <a:p>
            <a:r>
              <a:rPr lang="en-US" sz="1400" dirty="0">
                <a:latin typeface="Times New Roman" pitchFamily="18" charset="0"/>
                <a:cs typeface="Times New Roman" pitchFamily="18" charset="0"/>
              </a:rPr>
              <a:t>  padding-top: 16px</a:t>
            </a:r>
            <a:r>
              <a:rPr lang="en-US" sz="1400" dirty="0" smtClean="0">
                <a:latin typeface="Times New Roman" pitchFamily="18" charset="0"/>
                <a:cs typeface="Times New Roman" pitchFamily="18" charset="0"/>
              </a:rPr>
              <a:t>;}</a:t>
            </a:r>
            <a:endParaRPr lang="en-US" sz="1400" dirty="0">
              <a:latin typeface="Times New Roman" pitchFamily="18" charset="0"/>
              <a:cs typeface="Times New Roman" pitchFamily="18" charset="0"/>
            </a:endParaRPr>
          </a:p>
          <a:p>
            <a:r>
              <a:rPr lang="en-US" sz="1400" dirty="0">
                <a:latin typeface="Times New Roman" pitchFamily="18" charset="0"/>
                <a:cs typeface="Times New Roman" pitchFamily="18" charset="0"/>
              </a:rPr>
              <a:t>@media screen and (max-width: 30px) {</a:t>
            </a:r>
          </a:p>
          <a:p>
            <a:r>
              <a:rPr lang="en-US" sz="1400" dirty="0">
                <a:latin typeface="Times New Roman" pitchFamily="18" charset="0"/>
                <a:cs typeface="Times New Roman" pitchFamily="18" charset="0"/>
              </a:rPr>
              <a:t>  span.psw {</a:t>
            </a:r>
          </a:p>
          <a:p>
            <a:r>
              <a:rPr lang="en-US" sz="1400" dirty="0">
                <a:latin typeface="Times New Roman" pitchFamily="18" charset="0"/>
                <a:cs typeface="Times New Roman" pitchFamily="18" charset="0"/>
              </a:rPr>
              <a:t>     display: block;</a:t>
            </a:r>
          </a:p>
          <a:p>
            <a:r>
              <a:rPr lang="en-US" sz="1400" dirty="0">
                <a:latin typeface="Times New Roman" pitchFamily="18" charset="0"/>
                <a:cs typeface="Times New Roman" pitchFamily="18" charset="0"/>
              </a:rPr>
              <a:t>     float: none</a:t>
            </a:r>
            <a:r>
              <a:rPr lang="en-US" sz="1400" dirty="0" smtClean="0">
                <a:latin typeface="Times New Roman" pitchFamily="18" charset="0"/>
                <a:cs typeface="Times New Roman" pitchFamily="18" charset="0"/>
              </a:rPr>
              <a:t>;}</a:t>
            </a:r>
            <a:endParaRPr lang="en-US" sz="1400" dirty="0">
              <a:latin typeface="Times New Roman" pitchFamily="18" charset="0"/>
              <a:cs typeface="Times New Roman" pitchFamily="18" charset="0"/>
            </a:endParaRPr>
          </a:p>
          <a:p>
            <a:r>
              <a:rPr lang="en-US" sz="1400" dirty="0">
                <a:latin typeface="Times New Roman" pitchFamily="18" charset="0"/>
                <a:cs typeface="Times New Roman" pitchFamily="18" charset="0"/>
              </a:rPr>
              <a:t>  .cancelbtn {</a:t>
            </a:r>
          </a:p>
          <a:p>
            <a:r>
              <a:rPr lang="en-US" sz="1400" dirty="0">
                <a:latin typeface="Times New Roman" pitchFamily="18" charset="0"/>
                <a:cs typeface="Times New Roman" pitchFamily="18" charset="0"/>
              </a:rPr>
              <a:t>     width: 30</a:t>
            </a:r>
            <a:r>
              <a:rPr lang="en-US" sz="1400" dirty="0" smtClean="0">
                <a:latin typeface="Times New Roman" pitchFamily="18" charset="0"/>
                <a:cs typeface="Times New Roman" pitchFamily="18" charset="0"/>
              </a:rPr>
              <a:t>%;}}</a:t>
            </a:r>
            <a:endParaRPr lang="en-US" sz="1400" dirty="0">
              <a:latin typeface="Times New Roman" pitchFamily="18" charset="0"/>
              <a:cs typeface="Times New Roman" pitchFamily="18" charset="0"/>
            </a:endParaRPr>
          </a:p>
          <a:p>
            <a:r>
              <a:rPr lang="en-US" sz="1400" dirty="0">
                <a:latin typeface="Times New Roman" pitchFamily="18" charset="0"/>
                <a:cs typeface="Times New Roman" pitchFamily="18" charset="0"/>
              </a:rPr>
              <a:t>.bg-img {</a:t>
            </a:r>
          </a:p>
          <a:p>
            <a:r>
              <a:rPr lang="en-US" sz="1400" dirty="0">
                <a:latin typeface="Times New Roman" pitchFamily="18" charset="0"/>
                <a:cs typeface="Times New Roman" pitchFamily="18" charset="0"/>
              </a:rPr>
              <a:t>  /* The image used */</a:t>
            </a:r>
          </a:p>
          <a:p>
            <a:r>
              <a:rPr lang="en-US" sz="1400" dirty="0">
                <a:latin typeface="Times New Roman" pitchFamily="18" charset="0"/>
                <a:cs typeface="Times New Roman" pitchFamily="18" charset="0"/>
              </a:rPr>
              <a:t>  background-image: url("background 2.jpg");</a:t>
            </a:r>
          </a:p>
          <a:p>
            <a:r>
              <a:rPr lang="en-US" sz="1400" dirty="0" smtClean="0">
                <a:latin typeface="Times New Roman" pitchFamily="18" charset="0"/>
                <a:cs typeface="Times New Roman" pitchFamily="18" charset="0"/>
              </a:rPr>
              <a:t>min-height</a:t>
            </a:r>
            <a:r>
              <a:rPr lang="en-US" sz="1400" dirty="0">
                <a:latin typeface="Times New Roman" pitchFamily="18" charset="0"/>
                <a:cs typeface="Times New Roman" pitchFamily="18" charset="0"/>
              </a:rPr>
              <a:t>: 380px;</a:t>
            </a:r>
          </a:p>
          <a:p>
            <a:pPr algn="ctr"/>
            <a:endParaRPr lang="en-US" sz="2000" dirty="0">
              <a:latin typeface="Times New Roman" pitchFamily="18" charset="0"/>
              <a:cs typeface="Times New Roman" pitchFamily="18" charset="0"/>
            </a:endParaRPr>
          </a:p>
          <a:p>
            <a:pPr algn="ctr"/>
            <a:endParaRPr lang="en-US" sz="2000" dirty="0">
              <a:latin typeface="Times New Roman" pitchFamily="18" charset="0"/>
              <a:cs typeface="Times New Roman" pitchFamily="18" charset="0"/>
            </a:endParaRPr>
          </a:p>
          <a:p>
            <a:r>
              <a:rPr lang="en-US" sz="2000" dirty="0"/>
              <a:t> </a:t>
            </a:r>
          </a:p>
          <a:p>
            <a:endParaRPr lang="en-US" sz="2000" dirty="0">
              <a:latin typeface="Times New Roman" pitchFamily="18" charset="0"/>
              <a:cs typeface="Times New Roman" pitchFamily="18" charset="0"/>
            </a:endParaRPr>
          </a:p>
          <a:p>
            <a:endParaRPr lang="en-US" sz="2000" b="1"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27281129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27857"/>
            <a:ext cx="7108904" cy="9906000"/>
          </a:xfrm>
          <a:prstGeom prst="rect">
            <a:avLst/>
          </a:prstGeom>
        </p:spPr>
      </p:pic>
      <p:sp>
        <p:nvSpPr>
          <p:cNvPr id="5" name="Rectangle 4"/>
          <p:cNvSpPr/>
          <p:nvPr/>
        </p:nvSpPr>
        <p:spPr>
          <a:xfrm>
            <a:off x="503296" y="8526446"/>
            <a:ext cx="319318" cy="307777"/>
          </a:xfrm>
          <a:prstGeom prst="rect">
            <a:avLst/>
          </a:prstGeom>
        </p:spPr>
        <p:txBody>
          <a:bodyPr wrap="none">
            <a:spAutoFit/>
          </a:bodyPr>
          <a:lstStyle/>
          <a:p>
            <a:r>
              <a:rPr lang="en-IN" sz="1400" dirty="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503296" y="9033086"/>
            <a:ext cx="1505843" cy="6097"/>
          </a:xfrm>
          <a:prstGeom prst="rect">
            <a:avLst/>
          </a:prstGeom>
        </p:spPr>
      </p:pic>
      <p:sp>
        <p:nvSpPr>
          <p:cNvPr id="9" name="Rectangle 8"/>
          <p:cNvSpPr/>
          <p:nvPr/>
        </p:nvSpPr>
        <p:spPr>
          <a:xfrm>
            <a:off x="1113174" y="4662377"/>
            <a:ext cx="6939643" cy="307777"/>
          </a:xfrm>
          <a:prstGeom prst="rect">
            <a:avLst/>
          </a:prstGeom>
        </p:spPr>
        <p:txBody>
          <a:bodyPr wrap="square">
            <a:spAutoFit/>
          </a:bodyPr>
          <a:lstStyle/>
          <a:p>
            <a:endParaRPr lang="en-US" sz="14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699531" y="676656"/>
            <a:ext cx="5829285" cy="6617196"/>
          </a:xfrm>
          <a:prstGeom prst="rect">
            <a:avLst/>
          </a:prstGeom>
          <a:noFill/>
        </p:spPr>
        <p:txBody>
          <a:bodyPr wrap="square" rtlCol="0">
            <a:spAutoFit/>
          </a:bodyPr>
          <a:lstStyle/>
          <a:p>
            <a:r>
              <a:rPr lang="en-US" sz="1400" dirty="0" smtClean="0">
                <a:latin typeface="Times New Roman" pitchFamily="18" charset="0"/>
                <a:cs typeface="Times New Roman" pitchFamily="18" charset="0"/>
              </a:rPr>
              <a:t>  </a:t>
            </a:r>
            <a:r>
              <a:rPr lang="en-US" sz="1400" dirty="0">
                <a:latin typeface="Times New Roman" pitchFamily="18" charset="0"/>
                <a:cs typeface="Times New Roman" pitchFamily="18" charset="0"/>
              </a:rPr>
              <a:t>/* Center and scale the image nicely */</a:t>
            </a:r>
          </a:p>
          <a:p>
            <a:r>
              <a:rPr lang="en-US" sz="1400" dirty="0">
                <a:latin typeface="Times New Roman" pitchFamily="18" charset="0"/>
                <a:cs typeface="Times New Roman" pitchFamily="18" charset="0"/>
              </a:rPr>
              <a:t>  background-position: center;</a:t>
            </a:r>
          </a:p>
          <a:p>
            <a:r>
              <a:rPr lang="en-US" sz="1400" dirty="0">
                <a:latin typeface="Times New Roman" pitchFamily="18" charset="0"/>
                <a:cs typeface="Times New Roman" pitchFamily="18" charset="0"/>
              </a:rPr>
              <a:t>  background-repeat: no-repeat;</a:t>
            </a:r>
          </a:p>
          <a:p>
            <a:r>
              <a:rPr lang="en-US" sz="1400" dirty="0">
                <a:latin typeface="Times New Roman" pitchFamily="18" charset="0"/>
                <a:cs typeface="Times New Roman" pitchFamily="18" charset="0"/>
              </a:rPr>
              <a:t>  background-size: cover;</a:t>
            </a:r>
          </a:p>
          <a:p>
            <a:r>
              <a:rPr lang="en-US" sz="1400" dirty="0">
                <a:latin typeface="Times New Roman" pitchFamily="18" charset="0"/>
                <a:cs typeface="Times New Roman" pitchFamily="18" charset="0"/>
              </a:rPr>
              <a:t>  position: relative</a:t>
            </a:r>
            <a:r>
              <a:rPr lang="en-US" sz="1400" dirty="0" smtClean="0">
                <a:latin typeface="Times New Roman" pitchFamily="18" charset="0"/>
                <a:cs typeface="Times New Roman" pitchFamily="18" charset="0"/>
              </a:rPr>
              <a:t>;}</a:t>
            </a:r>
            <a:endParaRPr lang="en-US" sz="1400" dirty="0">
              <a:latin typeface="Times New Roman" pitchFamily="18" charset="0"/>
              <a:cs typeface="Times New Roman" pitchFamily="18" charset="0"/>
            </a:endParaRPr>
          </a:p>
          <a:p>
            <a:r>
              <a:rPr lang="en-US" sz="1400" dirty="0">
                <a:latin typeface="Times New Roman" pitchFamily="18" charset="0"/>
                <a:cs typeface="Times New Roman" pitchFamily="18" charset="0"/>
              </a:rPr>
              <a:t>&lt;/style</a:t>
            </a:r>
            <a:r>
              <a:rPr lang="en-US" sz="1400" dirty="0" smtClean="0">
                <a:latin typeface="Times New Roman" pitchFamily="18" charset="0"/>
                <a:cs typeface="Times New Roman" pitchFamily="18" charset="0"/>
              </a:rPr>
              <a:t>&gt;&lt;/</a:t>
            </a:r>
            <a:r>
              <a:rPr lang="en-US" sz="1400" dirty="0">
                <a:latin typeface="Times New Roman" pitchFamily="18" charset="0"/>
                <a:cs typeface="Times New Roman" pitchFamily="18" charset="0"/>
              </a:rPr>
              <a:t>head</a:t>
            </a:r>
            <a:r>
              <a:rPr lang="en-US" sz="1400" dirty="0" smtClean="0">
                <a:latin typeface="Times New Roman" pitchFamily="18" charset="0"/>
                <a:cs typeface="Times New Roman" pitchFamily="18" charset="0"/>
              </a:rPr>
              <a:t>&gt;&lt;</a:t>
            </a:r>
            <a:r>
              <a:rPr lang="en-US" sz="1400" dirty="0">
                <a:latin typeface="Times New Roman" pitchFamily="18" charset="0"/>
                <a:cs typeface="Times New Roman" pitchFamily="18" charset="0"/>
              </a:rPr>
              <a:t>body</a:t>
            </a:r>
            <a:r>
              <a:rPr lang="en-US" sz="1400" dirty="0" smtClean="0">
                <a:latin typeface="Times New Roman" pitchFamily="18" charset="0"/>
                <a:cs typeface="Times New Roman" pitchFamily="18" charset="0"/>
              </a:rPr>
              <a:t>&gt;</a:t>
            </a:r>
            <a:endParaRPr lang="en-US" sz="1400" dirty="0">
              <a:latin typeface="Times New Roman" pitchFamily="18" charset="0"/>
              <a:cs typeface="Times New Roman" pitchFamily="18" charset="0"/>
            </a:endParaRPr>
          </a:p>
          <a:p>
            <a:r>
              <a:rPr lang="en-US" sz="1400" dirty="0">
                <a:latin typeface="Times New Roman" pitchFamily="18" charset="0"/>
                <a:cs typeface="Times New Roman" pitchFamily="18" charset="0"/>
              </a:rPr>
              <a:t>&lt;h2&gt;Login Form&lt;/h2</a:t>
            </a:r>
            <a:r>
              <a:rPr lang="en-US" sz="1400" dirty="0" smtClean="0">
                <a:latin typeface="Times New Roman" pitchFamily="18" charset="0"/>
                <a:cs typeface="Times New Roman" pitchFamily="18" charset="0"/>
              </a:rPr>
              <a:t>&gt;</a:t>
            </a:r>
            <a:endParaRPr lang="en-US" sz="1400" dirty="0">
              <a:latin typeface="Times New Roman" pitchFamily="18" charset="0"/>
              <a:cs typeface="Times New Roman" pitchFamily="18" charset="0"/>
            </a:endParaRPr>
          </a:p>
          <a:p>
            <a:r>
              <a:rPr lang="en-US" sz="1400" dirty="0">
                <a:latin typeface="Times New Roman" pitchFamily="18" charset="0"/>
                <a:cs typeface="Times New Roman" pitchFamily="18" charset="0"/>
              </a:rPr>
              <a:t>&lt;form action="/action_page.php</a:t>
            </a:r>
            <a:r>
              <a:rPr lang="en-US" sz="1400" dirty="0" smtClean="0">
                <a:latin typeface="Times New Roman" pitchFamily="18" charset="0"/>
                <a:cs typeface="Times New Roman" pitchFamily="18" charset="0"/>
              </a:rPr>
              <a:t>"&gt;</a:t>
            </a:r>
            <a:endParaRPr lang="en-US" sz="1400" dirty="0">
              <a:latin typeface="Times New Roman" pitchFamily="18" charset="0"/>
              <a:cs typeface="Times New Roman" pitchFamily="18" charset="0"/>
            </a:endParaRPr>
          </a:p>
          <a:p>
            <a:r>
              <a:rPr lang="en-US" sz="1400" dirty="0">
                <a:latin typeface="Times New Roman" pitchFamily="18" charset="0"/>
                <a:cs typeface="Times New Roman" pitchFamily="18" charset="0"/>
              </a:rPr>
              <a:t>  &lt;div class="container"&gt;</a:t>
            </a:r>
          </a:p>
          <a:p>
            <a:r>
              <a:rPr lang="en-US" sz="1400" dirty="0">
                <a:latin typeface="Times New Roman" pitchFamily="18" charset="0"/>
                <a:cs typeface="Times New Roman" pitchFamily="18" charset="0"/>
              </a:rPr>
              <a:t>    &lt;label for="uname"&gt;&lt;b&gt;Username&lt;/b&gt;&lt;/label&gt;</a:t>
            </a:r>
          </a:p>
          <a:p>
            <a:r>
              <a:rPr lang="en-US" sz="1400" dirty="0">
                <a:latin typeface="Times New Roman" pitchFamily="18" charset="0"/>
                <a:cs typeface="Times New Roman" pitchFamily="18" charset="0"/>
              </a:rPr>
              <a:t>   &lt;br&gt; &lt;input type="text" placeholder="Enter Username" name="uname" required&gt;&lt;/br</a:t>
            </a:r>
            <a:r>
              <a:rPr lang="en-US" sz="1400" dirty="0" smtClean="0">
                <a:latin typeface="Times New Roman" pitchFamily="18" charset="0"/>
                <a:cs typeface="Times New Roman" pitchFamily="18" charset="0"/>
              </a:rPr>
              <a:t>&gt;</a:t>
            </a:r>
            <a:endParaRPr lang="en-US" sz="1400" dirty="0">
              <a:latin typeface="Times New Roman" pitchFamily="18" charset="0"/>
              <a:cs typeface="Times New Roman" pitchFamily="18" charset="0"/>
            </a:endParaRPr>
          </a:p>
          <a:p>
            <a:r>
              <a:rPr lang="en-US" sz="1400" dirty="0">
                <a:latin typeface="Times New Roman" pitchFamily="18" charset="0"/>
                <a:cs typeface="Times New Roman" pitchFamily="18" charset="0"/>
              </a:rPr>
              <a:t>    &lt;label for="psw"&gt;&lt;b&gt;Password&lt;/b&gt;&lt;/label&gt;</a:t>
            </a:r>
          </a:p>
          <a:p>
            <a:r>
              <a:rPr lang="en-US" sz="1400" dirty="0">
                <a:latin typeface="Times New Roman" pitchFamily="18" charset="0"/>
                <a:cs typeface="Times New Roman" pitchFamily="18" charset="0"/>
              </a:rPr>
              <a:t>   &lt;br&gt; &lt;input type="password" placeholder="Enter Password" name="psw" required&gt;&lt;/</a:t>
            </a:r>
            <a:r>
              <a:rPr lang="en-US" sz="1400" dirty="0" smtClean="0">
                <a:latin typeface="Times New Roman" pitchFamily="18" charset="0"/>
                <a:cs typeface="Times New Roman" pitchFamily="18" charset="0"/>
              </a:rPr>
              <a:t>br&gt;</a:t>
            </a:r>
            <a:endParaRPr lang="en-US" sz="1400" dirty="0">
              <a:latin typeface="Times New Roman" pitchFamily="18" charset="0"/>
              <a:cs typeface="Times New Roman" pitchFamily="18" charset="0"/>
            </a:endParaRPr>
          </a:p>
          <a:p>
            <a:r>
              <a:rPr lang="en-US" sz="1400" dirty="0">
                <a:latin typeface="Times New Roman" pitchFamily="18" charset="0"/>
                <a:cs typeface="Times New Roman" pitchFamily="18" charset="0"/>
              </a:rPr>
              <a:t>    &lt;button type="submit"&gt;Login&lt;/button&gt;</a:t>
            </a:r>
          </a:p>
          <a:p>
            <a:r>
              <a:rPr lang="en-US" sz="1400" dirty="0">
                <a:latin typeface="Times New Roman" pitchFamily="18" charset="0"/>
                <a:cs typeface="Times New Roman" pitchFamily="18" charset="0"/>
              </a:rPr>
              <a:t>    &lt;label&gt;</a:t>
            </a:r>
          </a:p>
          <a:p>
            <a:r>
              <a:rPr lang="en-US" sz="1400" dirty="0">
                <a:latin typeface="Times New Roman" pitchFamily="18" charset="0"/>
                <a:cs typeface="Times New Roman" pitchFamily="18" charset="0"/>
              </a:rPr>
              <a:t>    &lt;br&gt;  &lt;input type="checkbox" checked="checked" name="remember"&gt; Remember me&lt;/br&gt;</a:t>
            </a:r>
          </a:p>
          <a:p>
            <a:r>
              <a:rPr lang="en-US" sz="1400" dirty="0">
                <a:latin typeface="Times New Roman" pitchFamily="18" charset="0"/>
                <a:cs typeface="Times New Roman" pitchFamily="18" charset="0"/>
              </a:rPr>
              <a:t>    &lt;/label&gt;</a:t>
            </a:r>
          </a:p>
          <a:p>
            <a:r>
              <a:rPr lang="en-US" sz="1400" dirty="0">
                <a:latin typeface="Times New Roman" pitchFamily="18" charset="0"/>
                <a:cs typeface="Times New Roman" pitchFamily="18" charset="0"/>
              </a:rPr>
              <a:t>  &lt;/div</a:t>
            </a:r>
            <a:r>
              <a:rPr lang="en-US" sz="1400" dirty="0" smtClean="0">
                <a:latin typeface="Times New Roman" pitchFamily="18" charset="0"/>
                <a:cs typeface="Times New Roman" pitchFamily="18" charset="0"/>
              </a:rPr>
              <a:t>&gt;</a:t>
            </a:r>
            <a:endParaRPr lang="en-US" sz="1400" dirty="0">
              <a:latin typeface="Times New Roman" pitchFamily="18" charset="0"/>
              <a:cs typeface="Times New Roman" pitchFamily="18" charset="0"/>
            </a:endParaRPr>
          </a:p>
          <a:p>
            <a:r>
              <a:rPr lang="en-US" sz="1400" dirty="0">
                <a:latin typeface="Times New Roman" pitchFamily="18" charset="0"/>
                <a:cs typeface="Times New Roman" pitchFamily="18" charset="0"/>
              </a:rPr>
              <a:t>  &lt;div class="container" style="background-color:#f1f1f1"&gt;</a:t>
            </a:r>
          </a:p>
          <a:p>
            <a:r>
              <a:rPr lang="en-US" sz="1400" dirty="0">
                <a:latin typeface="Times New Roman" pitchFamily="18" charset="0"/>
                <a:cs typeface="Times New Roman" pitchFamily="18" charset="0"/>
              </a:rPr>
              <a:t>    &lt;button type="button" class="cancelbtn"&gt;Cancel&lt;/button</a:t>
            </a:r>
            <a:r>
              <a:rPr lang="en-US" sz="1400" dirty="0" smtClean="0">
                <a:latin typeface="Times New Roman" pitchFamily="18" charset="0"/>
                <a:cs typeface="Times New Roman" pitchFamily="18" charset="0"/>
              </a:rPr>
              <a:t>&gt;</a:t>
            </a:r>
          </a:p>
          <a:p>
            <a:r>
              <a:rPr lang="en-US" sz="1400" dirty="0">
                <a:latin typeface="Times New Roman" pitchFamily="18" charset="0"/>
                <a:cs typeface="Times New Roman" pitchFamily="18" charset="0"/>
              </a:rPr>
              <a:t>&lt;span class="psw"&gt;Forgot &lt;a href="#"&gt;password?&lt;/a&gt;&lt;/span&gt;</a:t>
            </a:r>
          </a:p>
          <a:p>
            <a:r>
              <a:rPr lang="en-US" sz="1400" dirty="0">
                <a:latin typeface="Times New Roman" pitchFamily="18" charset="0"/>
                <a:cs typeface="Times New Roman" pitchFamily="18" charset="0"/>
              </a:rPr>
              <a:t>  &lt;/div</a:t>
            </a:r>
            <a:r>
              <a:rPr lang="en-US" sz="1400" dirty="0" smtClean="0">
                <a:latin typeface="Times New Roman" pitchFamily="18" charset="0"/>
                <a:cs typeface="Times New Roman" pitchFamily="18" charset="0"/>
              </a:rPr>
              <a:t>&gt;&lt;/form&gt;     &lt;/body&gt;</a:t>
            </a:r>
          </a:p>
          <a:p>
            <a:r>
              <a:rPr lang="en-US" sz="1400" dirty="0">
                <a:latin typeface="Times New Roman" pitchFamily="18" charset="0"/>
                <a:cs typeface="Times New Roman" pitchFamily="18" charset="0"/>
              </a:rPr>
              <a:t> </a:t>
            </a:r>
            <a:r>
              <a:rPr lang="en-US" sz="1400" dirty="0" smtClean="0">
                <a:latin typeface="Times New Roman" pitchFamily="18" charset="0"/>
                <a:cs typeface="Times New Roman" pitchFamily="18" charset="0"/>
              </a:rPr>
              <a:t>                               &lt;/html&gt;</a:t>
            </a:r>
            <a:endParaRPr lang="en-US" sz="14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358491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27857"/>
            <a:ext cx="7108904" cy="9906000"/>
          </a:xfrm>
          <a:prstGeom prst="rect">
            <a:avLst/>
          </a:prstGeom>
        </p:spPr>
      </p:pic>
      <p:sp>
        <p:nvSpPr>
          <p:cNvPr id="5" name="Rectangle 4"/>
          <p:cNvSpPr/>
          <p:nvPr/>
        </p:nvSpPr>
        <p:spPr>
          <a:xfrm>
            <a:off x="503296" y="8526446"/>
            <a:ext cx="319318" cy="307777"/>
          </a:xfrm>
          <a:prstGeom prst="rect">
            <a:avLst/>
          </a:prstGeom>
        </p:spPr>
        <p:txBody>
          <a:bodyPr wrap="none">
            <a:spAutoFit/>
          </a:bodyPr>
          <a:lstStyle/>
          <a:p>
            <a:r>
              <a:rPr lang="en-IN" sz="1400" dirty="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503296" y="9033086"/>
            <a:ext cx="1505843" cy="6097"/>
          </a:xfrm>
          <a:prstGeom prst="rect">
            <a:avLst/>
          </a:prstGeom>
        </p:spPr>
      </p:pic>
      <p:sp>
        <p:nvSpPr>
          <p:cNvPr id="9" name="Rectangle 8"/>
          <p:cNvSpPr/>
          <p:nvPr/>
        </p:nvSpPr>
        <p:spPr>
          <a:xfrm>
            <a:off x="1113174" y="4662377"/>
            <a:ext cx="6939643" cy="307777"/>
          </a:xfrm>
          <a:prstGeom prst="rect">
            <a:avLst/>
          </a:prstGeom>
        </p:spPr>
        <p:txBody>
          <a:bodyPr wrap="square">
            <a:spAutoFit/>
          </a:bodyPr>
          <a:lstStyle/>
          <a:p>
            <a:endParaRPr lang="en-US" sz="14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755227" y="794643"/>
            <a:ext cx="5829285" cy="4524315"/>
          </a:xfrm>
          <a:prstGeom prst="rect">
            <a:avLst/>
          </a:prstGeom>
          <a:noFill/>
        </p:spPr>
        <p:txBody>
          <a:bodyPr wrap="square" rtlCol="0">
            <a:spAutoFit/>
          </a:bodyPr>
          <a:lstStyle/>
          <a:p>
            <a:pPr algn="ctr"/>
            <a:r>
              <a:rPr lang="en-US" sz="1600" b="1" dirty="0" smtClean="0">
                <a:latin typeface="Times New Roman" pitchFamily="18" charset="0"/>
                <a:cs typeface="Times New Roman" pitchFamily="18" charset="0"/>
              </a:rPr>
              <a:t>FRONT END_CODE 3</a:t>
            </a:r>
          </a:p>
          <a:p>
            <a:r>
              <a:rPr lang="en-US" sz="1400" dirty="0" smtClean="0">
                <a:latin typeface="Times New Roman" pitchFamily="18" charset="0"/>
                <a:cs typeface="Times New Roman" pitchFamily="18" charset="0"/>
              </a:rPr>
              <a:t>&lt;html</a:t>
            </a:r>
            <a:r>
              <a:rPr lang="en-US" sz="1400" dirty="0">
                <a:latin typeface="Times New Roman" pitchFamily="18" charset="0"/>
                <a:cs typeface="Times New Roman" pitchFamily="18" charset="0"/>
              </a:rPr>
              <a:t>&gt;</a:t>
            </a:r>
          </a:p>
          <a:p>
            <a:r>
              <a:rPr lang="en-US" sz="1400" dirty="0">
                <a:latin typeface="Times New Roman" pitchFamily="18" charset="0"/>
                <a:cs typeface="Times New Roman" pitchFamily="18" charset="0"/>
              </a:rPr>
              <a:t>&lt;head&gt;</a:t>
            </a:r>
          </a:p>
          <a:p>
            <a:r>
              <a:rPr lang="en-US" sz="1400" dirty="0">
                <a:latin typeface="Times New Roman" pitchFamily="18" charset="0"/>
                <a:cs typeface="Times New Roman" pitchFamily="18" charset="0"/>
              </a:rPr>
              <a:t>&lt;title&gt;Details&lt;/title&gt;</a:t>
            </a:r>
          </a:p>
          <a:p>
            <a:r>
              <a:rPr lang="en-US" sz="1400" dirty="0">
                <a:latin typeface="Times New Roman" pitchFamily="18" charset="0"/>
                <a:cs typeface="Times New Roman" pitchFamily="18" charset="0"/>
              </a:rPr>
              <a:t>&lt;body background="C:\Users\HP'\Desktop\picture1.jpg"&gt;</a:t>
            </a:r>
          </a:p>
          <a:p>
            <a:r>
              <a:rPr lang="en-US" sz="1400" dirty="0">
                <a:latin typeface="Times New Roman" pitchFamily="18" charset="0"/>
                <a:cs typeface="Times New Roman" pitchFamily="18" charset="0"/>
              </a:rPr>
              <a:t>&lt;br&gt; &lt;/br&gt;</a:t>
            </a:r>
          </a:p>
          <a:p>
            <a:r>
              <a:rPr lang="en-US" sz="1400" dirty="0">
                <a:latin typeface="Times New Roman" pitchFamily="18" charset="0"/>
                <a:cs typeface="Times New Roman" pitchFamily="18" charset="0"/>
              </a:rPr>
              <a:t>&lt;br&gt; &lt;/br&gt;</a:t>
            </a:r>
          </a:p>
          <a:p>
            <a:r>
              <a:rPr lang="en-US" sz="1400" dirty="0">
                <a:latin typeface="Times New Roman" pitchFamily="18" charset="0"/>
                <a:cs typeface="Times New Roman" pitchFamily="18" charset="0"/>
              </a:rPr>
              <a:t>&lt;i&gt;&lt;h1 &gt; Name              :                   &lt;/h1&gt;&lt;/i&gt;</a:t>
            </a:r>
          </a:p>
          <a:p>
            <a:r>
              <a:rPr lang="en-US" sz="1400" dirty="0">
                <a:latin typeface="Times New Roman" pitchFamily="18" charset="0"/>
                <a:cs typeface="Times New Roman" pitchFamily="18" charset="0"/>
              </a:rPr>
              <a:t>&lt;i&gt;&lt;h1 &gt; Roll No           :                   &lt;/h1&gt;&lt;/i&gt;</a:t>
            </a:r>
          </a:p>
          <a:p>
            <a:r>
              <a:rPr lang="en-US" sz="1400" dirty="0">
                <a:latin typeface="Times New Roman" pitchFamily="18" charset="0"/>
                <a:cs typeface="Times New Roman" pitchFamily="18" charset="0"/>
              </a:rPr>
              <a:t>&lt;i&gt;&lt;h1 &gt; Branch            :                   &lt;/h1&gt;&lt;/i&gt;</a:t>
            </a:r>
          </a:p>
          <a:p>
            <a:r>
              <a:rPr lang="en-US" sz="1400" dirty="0">
                <a:latin typeface="Times New Roman" pitchFamily="18" charset="0"/>
                <a:cs typeface="Times New Roman" pitchFamily="18" charset="0"/>
              </a:rPr>
              <a:t>&lt;i&gt;&lt;h1 &gt; Courses           :                   &lt;/h1&gt;&lt;/i&gt;</a:t>
            </a:r>
          </a:p>
          <a:p>
            <a:r>
              <a:rPr lang="en-US" sz="1400" dirty="0">
                <a:latin typeface="Times New Roman" pitchFamily="18" charset="0"/>
                <a:cs typeface="Times New Roman" pitchFamily="18" charset="0"/>
              </a:rPr>
              <a:t>&lt;i&gt;&lt;h1 &gt; Certifications    :                   &lt;/h1&gt;&lt;/i&gt;</a:t>
            </a:r>
          </a:p>
          <a:p>
            <a:r>
              <a:rPr lang="en-US" sz="1400" dirty="0">
                <a:latin typeface="Times New Roman" pitchFamily="18" charset="0"/>
                <a:cs typeface="Times New Roman" pitchFamily="18" charset="0"/>
              </a:rPr>
              <a:t>&lt;i&gt;&lt;h1 &gt; Ongoing Projects  :                   &lt;/h1&gt;&lt;/i&gt;</a:t>
            </a:r>
          </a:p>
          <a:p>
            <a:r>
              <a:rPr lang="en-US" sz="1400" dirty="0">
                <a:latin typeface="Times New Roman" pitchFamily="18" charset="0"/>
                <a:cs typeface="Times New Roman" pitchFamily="18" charset="0"/>
              </a:rPr>
              <a:t>&lt;i&gt;&lt;h1 &gt; Completed Projects:                   &lt;/h1&gt;&lt;/i&gt;</a:t>
            </a:r>
          </a:p>
          <a:p>
            <a:r>
              <a:rPr lang="en-US" sz="1400" dirty="0">
                <a:latin typeface="Times New Roman" pitchFamily="18" charset="0"/>
                <a:cs typeface="Times New Roman" pitchFamily="18" charset="0"/>
              </a:rPr>
              <a:t>&lt;i&gt;&lt;h1 &gt; Awards            :                   &lt;/h1&gt;&lt;/i&gt;</a:t>
            </a:r>
          </a:p>
          <a:p>
            <a:r>
              <a:rPr lang="en-US" sz="1400" dirty="0">
                <a:latin typeface="Times New Roman" pitchFamily="18" charset="0"/>
                <a:cs typeface="Times New Roman" pitchFamily="18" charset="0"/>
              </a:rPr>
              <a:t>&lt;i&gt;&lt;h1 &gt; Mentors           :                   &lt;/h1&gt;&lt;/i&gt;</a:t>
            </a:r>
          </a:p>
          <a:p>
            <a:r>
              <a:rPr lang="en-US" sz="1400" dirty="0">
                <a:latin typeface="Times New Roman" pitchFamily="18" charset="0"/>
                <a:cs typeface="Times New Roman" pitchFamily="18" charset="0"/>
              </a:rPr>
              <a:t>&lt;/body&gt;</a:t>
            </a:r>
          </a:p>
          <a:p>
            <a:r>
              <a:rPr lang="en-US" sz="1400" dirty="0">
                <a:latin typeface="Times New Roman" pitchFamily="18" charset="0"/>
                <a:cs typeface="Times New Roman" pitchFamily="18" charset="0"/>
              </a:rPr>
              <a:t>&lt;/head&gt;</a:t>
            </a:r>
          </a:p>
          <a:p>
            <a:r>
              <a:rPr lang="en-US" sz="1400" dirty="0">
                <a:latin typeface="Times New Roman" pitchFamily="18" charset="0"/>
                <a:cs typeface="Times New Roman" pitchFamily="18" charset="0"/>
              </a:rPr>
              <a:t>&lt;/html&gt;</a:t>
            </a:r>
          </a:p>
          <a:p>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799583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0"/>
            <a:ext cx="6858000" cy="990600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692839" y="586784"/>
            <a:ext cx="3533878" cy="1659578"/>
          </a:xfrm>
          <a:prstGeom prst="rect">
            <a:avLst/>
          </a:prstGeom>
        </p:spPr>
      </p:pic>
      <p:sp>
        <p:nvSpPr>
          <p:cNvPr id="9" name="Rectangle 8"/>
          <p:cNvSpPr/>
          <p:nvPr/>
        </p:nvSpPr>
        <p:spPr>
          <a:xfrm>
            <a:off x="927770" y="1801462"/>
            <a:ext cx="5064015" cy="584775"/>
          </a:xfrm>
          <a:prstGeom prst="rect">
            <a:avLst/>
          </a:prstGeom>
        </p:spPr>
        <p:txBody>
          <a:bodyPr wrap="none">
            <a:spAutoFit/>
          </a:bodyPr>
          <a:lstStyle/>
          <a:p>
            <a:r>
              <a:rPr lang="en-IN" sz="3200" b="1" dirty="0">
                <a:latin typeface="Times New Roman" panose="02020603050405020304" pitchFamily="18" charset="0"/>
                <a:ea typeface="STLiti" panose="02010800040101010101" pitchFamily="2" charset="-122"/>
                <a:cs typeface="Times New Roman" panose="02020603050405020304" pitchFamily="18" charset="0"/>
              </a:rPr>
              <a:t>Advanced Academic Center</a:t>
            </a:r>
          </a:p>
        </p:txBody>
      </p:sp>
      <p:sp>
        <p:nvSpPr>
          <p:cNvPr id="10" name="Rectangle 9"/>
          <p:cNvSpPr/>
          <p:nvPr/>
        </p:nvSpPr>
        <p:spPr>
          <a:xfrm>
            <a:off x="286750" y="2526113"/>
            <a:ext cx="6457281" cy="523220"/>
          </a:xfrm>
          <a:prstGeom prst="rect">
            <a:avLst/>
          </a:prstGeom>
        </p:spPr>
        <p:txBody>
          <a:bodyPr wrap="none">
            <a:spAutoFit/>
          </a:bodyPr>
          <a:lstStyle/>
          <a:p>
            <a:r>
              <a:rPr lang="en-IN" sz="2800" b="1" dirty="0">
                <a:latin typeface="Times New Roman" panose="02020603050405020304" pitchFamily="18" charset="0"/>
                <a:ea typeface="STLiti" panose="02010800040101010101" pitchFamily="2" charset="-122"/>
                <a:cs typeface="Times New Roman" panose="02020603050405020304" pitchFamily="18" charset="0"/>
              </a:rPr>
              <a:t>  </a:t>
            </a:r>
            <a:r>
              <a:rPr lang="en-IN" sz="2600" b="1" dirty="0">
                <a:latin typeface="Times New Roman" panose="02020603050405020304" pitchFamily="18" charset="0"/>
                <a:ea typeface="STLiti" panose="02010800040101010101" pitchFamily="2" charset="-122"/>
                <a:cs typeface="Times New Roman" panose="02020603050405020304" pitchFamily="18" charset="0"/>
              </a:rPr>
              <a:t>( A Center For Inter-Discilinary Research )</a:t>
            </a:r>
            <a:endParaRPr lang="en-US" sz="2600" b="1" dirty="0">
              <a:latin typeface="Times New Roman" panose="02020603050405020304" pitchFamily="18" charset="0"/>
              <a:ea typeface="STLiti" panose="02010800040101010101" pitchFamily="2" charset="-122"/>
              <a:cs typeface="Times New Roman" panose="02020603050405020304" pitchFamily="18" charset="0"/>
            </a:endParaRPr>
          </a:p>
        </p:txBody>
      </p:sp>
      <p:sp>
        <p:nvSpPr>
          <p:cNvPr id="11" name="Rectangle 10"/>
          <p:cNvSpPr/>
          <p:nvPr/>
        </p:nvSpPr>
        <p:spPr>
          <a:xfrm>
            <a:off x="823834" y="3052430"/>
            <a:ext cx="4973462" cy="646331"/>
          </a:xfrm>
          <a:prstGeom prst="rect">
            <a:avLst/>
          </a:prstGeom>
        </p:spPr>
        <p:txBody>
          <a:bodyPr wrap="square">
            <a:spAutoFit/>
          </a:bodyPr>
          <a:lstStyle/>
          <a:p>
            <a:pPr algn="ctr"/>
            <a:r>
              <a:rPr lang="en-US" sz="3600" dirty="0" smtClean="0">
                <a:latin typeface="Times New Roman" panose="02020603050405020304" pitchFamily="18" charset="0"/>
                <a:cs typeface="Times New Roman" panose="02020603050405020304" pitchFamily="18" charset="0"/>
              </a:rPr>
              <a:t>  This </a:t>
            </a:r>
            <a:r>
              <a:rPr lang="en-US" sz="3600" dirty="0">
                <a:latin typeface="Times New Roman" panose="02020603050405020304" pitchFamily="18" charset="0"/>
                <a:cs typeface="Times New Roman" panose="02020603050405020304" pitchFamily="18" charset="0"/>
              </a:rPr>
              <a:t>is to certify that </a:t>
            </a:r>
          </a:p>
        </p:txBody>
      </p:sp>
      <p:sp>
        <p:nvSpPr>
          <p:cNvPr id="12" name="Rectangle 11"/>
          <p:cNvSpPr/>
          <p:nvPr/>
        </p:nvSpPr>
        <p:spPr>
          <a:xfrm>
            <a:off x="530352" y="3577734"/>
            <a:ext cx="5941523" cy="2893100"/>
          </a:xfrm>
          <a:prstGeom prst="rect">
            <a:avLst/>
          </a:prstGeom>
        </p:spPr>
        <p:txBody>
          <a:bodyPr wrap="square">
            <a:spAutoFit/>
          </a:bodyPr>
          <a:lstStyle/>
          <a:p>
            <a:pPr algn="ctr"/>
            <a:r>
              <a:rPr lang="en-US" sz="2400" dirty="0" smtClean="0">
                <a:latin typeface="Times New Roman" panose="02020603050405020304" pitchFamily="18" charset="0"/>
                <a:cs typeface="Times New Roman" panose="02020603050405020304" pitchFamily="18" charset="0"/>
              </a:rPr>
              <a:t>AAC LOGIN FORM</a:t>
            </a:r>
          </a:p>
          <a:p>
            <a:pPr algn="ct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is a bonafide work carried out by the following students in partial fulfilment of the requirements for Advanced Academic Center intern, submitted to the chair, A</a:t>
            </a:r>
            <a:r>
              <a:rPr lang="en-SG" altLang="en-US" sz="2200" dirty="0">
                <a:latin typeface="Times New Roman" panose="02020603050405020304" pitchFamily="18" charset="0"/>
                <a:cs typeface="Times New Roman" panose="02020603050405020304" pitchFamily="18" charset="0"/>
              </a:rPr>
              <a:t>AC </a:t>
            </a:r>
            <a:r>
              <a:rPr lang="en-US" sz="2200" dirty="0">
                <a:latin typeface="Times New Roman" panose="02020603050405020304" pitchFamily="18" charset="0"/>
                <a:cs typeface="Times New Roman" panose="02020603050405020304" pitchFamily="18" charset="0"/>
              </a:rPr>
              <a:t>during the academic </a:t>
            </a:r>
            <a:r>
              <a:rPr lang="en-US" sz="2200" dirty="0" smtClean="0">
                <a:latin typeface="Times New Roman" panose="02020603050405020304" pitchFamily="18" charset="0"/>
                <a:cs typeface="Times New Roman" panose="02020603050405020304" pitchFamily="18" charset="0"/>
              </a:rPr>
              <a:t>year __________2018-19_____________</a:t>
            </a:r>
          </a:p>
          <a:p>
            <a:pPr algn="ctr"/>
            <a:endParaRPr lang="en-US" sz="2400" dirty="0">
              <a:latin typeface="Times New Roman" panose="02020603050405020304" pitchFamily="18" charset="0"/>
              <a:cs typeface="Times New Roman" panose="02020603050405020304" pitchFamily="18" charset="0"/>
            </a:endParaRPr>
          </a:p>
        </p:txBody>
      </p:sp>
      <p:graphicFrame>
        <p:nvGraphicFramePr>
          <p:cNvPr id="13" name="Table 12"/>
          <p:cNvGraphicFramePr>
            <a:graphicFrameLocks noGrp="1"/>
          </p:cNvGraphicFramePr>
          <p:nvPr>
            <p:extLst>
              <p:ext uri="{D42A27DB-BD31-4B8C-83A1-F6EECF244321}">
                <p14:modId xmlns:p14="http://schemas.microsoft.com/office/powerpoint/2010/main" xmlns="" val="3761263152"/>
              </p:ext>
            </p:extLst>
          </p:nvPr>
        </p:nvGraphicFramePr>
        <p:xfrm>
          <a:off x="591354" y="6115393"/>
          <a:ext cx="5848077" cy="1476091"/>
        </p:xfrm>
        <a:graphic>
          <a:graphicData uri="http://schemas.openxmlformats.org/drawingml/2006/table">
            <a:tbl>
              <a:tblPr firstRow="1" bandRow="1">
                <a:tableStyleId>{5C22544A-7EE6-4342-B048-85BDC9FD1C3A}</a:tableStyleId>
              </a:tblPr>
              <a:tblGrid>
                <a:gridCol w="1949359">
                  <a:extLst>
                    <a:ext uri="{9D8B030D-6E8A-4147-A177-3AD203B41FA5}">
                      <a16:colId xmlns="" xmlns:a16="http://schemas.microsoft.com/office/drawing/2014/main" val="20000"/>
                    </a:ext>
                  </a:extLst>
                </a:gridCol>
                <a:gridCol w="1949359">
                  <a:extLst>
                    <a:ext uri="{9D8B030D-6E8A-4147-A177-3AD203B41FA5}">
                      <a16:colId xmlns="" xmlns:a16="http://schemas.microsoft.com/office/drawing/2014/main" val="20001"/>
                    </a:ext>
                  </a:extLst>
                </a:gridCol>
                <a:gridCol w="1949359">
                  <a:extLst>
                    <a:ext uri="{9D8B030D-6E8A-4147-A177-3AD203B41FA5}">
                      <a16:colId xmlns="" xmlns:a16="http://schemas.microsoft.com/office/drawing/2014/main" val="20002"/>
                    </a:ext>
                  </a:extLst>
                </a:gridCol>
              </a:tblGrid>
              <a:tr h="532361">
                <a:tc>
                  <a:txBody>
                    <a:bodyPr/>
                    <a:lstStyle/>
                    <a:p>
                      <a:pPr algn="ctr"/>
                      <a:r>
                        <a:rPr lang="en-IN" sz="2000" dirty="0"/>
                        <a:t>NAME</a:t>
                      </a:r>
                      <a:endParaRPr lang="en-US" sz="2000" dirty="0"/>
                    </a:p>
                  </a:txBody>
                  <a:tcPr/>
                </a:tc>
                <a:tc>
                  <a:txBody>
                    <a:bodyPr/>
                    <a:lstStyle/>
                    <a:p>
                      <a:pPr algn="ctr"/>
                      <a:r>
                        <a:rPr lang="en-IN" sz="2000" dirty="0"/>
                        <a:t>ROLL</a:t>
                      </a:r>
                      <a:r>
                        <a:rPr lang="en-IN" sz="2000" baseline="0" dirty="0"/>
                        <a:t> NO.</a:t>
                      </a:r>
                      <a:endParaRPr lang="en-US" sz="2000" dirty="0"/>
                    </a:p>
                  </a:txBody>
                  <a:tcPr/>
                </a:tc>
                <a:tc>
                  <a:txBody>
                    <a:bodyPr/>
                    <a:lstStyle/>
                    <a:p>
                      <a:pPr algn="ctr"/>
                      <a:r>
                        <a:rPr lang="en-IN" sz="2000" dirty="0"/>
                        <a:t>BRANCH</a:t>
                      </a:r>
                      <a:endParaRPr lang="en-US" sz="2000" dirty="0"/>
                    </a:p>
                  </a:txBody>
                  <a:tcPr/>
                </a:tc>
                <a:extLst>
                  <a:ext uri="{0D108BD9-81ED-4DB2-BD59-A6C34878D82A}">
                    <a16:rowId xmlns="" xmlns:a16="http://schemas.microsoft.com/office/drawing/2014/main" val="10000"/>
                  </a:ext>
                </a:extLst>
              </a:tr>
              <a:tr h="471865">
                <a:tc>
                  <a:txBody>
                    <a:bodyPr/>
                    <a:lstStyle/>
                    <a:p>
                      <a:r>
                        <a:rPr lang="en-IN" dirty="0" smtClean="0">
                          <a:latin typeface="Times New Roman" pitchFamily="18" charset="0"/>
                          <a:cs typeface="Times New Roman" pitchFamily="18" charset="0"/>
                        </a:rPr>
                        <a:t>P.Ramya</a:t>
                      </a:r>
                      <a:endParaRPr lang="en-US" dirty="0">
                        <a:latin typeface="Times New Roman" pitchFamily="18" charset="0"/>
                        <a:cs typeface="Times New Roman" pitchFamily="18" charset="0"/>
                      </a:endParaRPr>
                    </a:p>
                  </a:txBody>
                  <a:tcPr/>
                </a:tc>
                <a:tc>
                  <a:txBody>
                    <a:bodyPr/>
                    <a:lstStyle/>
                    <a:p>
                      <a:r>
                        <a:rPr lang="en-IN" dirty="0" smtClean="0"/>
                        <a:t>18241A05M4</a:t>
                      </a:r>
                      <a:endParaRPr lang="en-US" dirty="0"/>
                    </a:p>
                  </a:txBody>
                  <a:tcPr/>
                </a:tc>
                <a:tc>
                  <a:txBody>
                    <a:bodyPr/>
                    <a:lstStyle/>
                    <a:p>
                      <a:r>
                        <a:rPr lang="en-IN" dirty="0" smtClean="0"/>
                        <a:t>CSE</a:t>
                      </a:r>
                      <a:endParaRPr lang="en-US" dirty="0"/>
                    </a:p>
                  </a:txBody>
                  <a:tcPr/>
                </a:tc>
                <a:extLst>
                  <a:ext uri="{0D108BD9-81ED-4DB2-BD59-A6C34878D82A}">
                    <a16:rowId xmlns="" xmlns:a16="http://schemas.microsoft.com/office/drawing/2014/main" val="10001"/>
                  </a:ext>
                </a:extLst>
              </a:tr>
              <a:tr h="471865">
                <a:tc>
                  <a:txBody>
                    <a:bodyPr/>
                    <a:lstStyle/>
                    <a:p>
                      <a:r>
                        <a:rPr lang="en-IN" dirty="0" smtClean="0"/>
                        <a:t>V Niharika</a:t>
                      </a:r>
                      <a:endParaRPr lang="en-US" dirty="0"/>
                    </a:p>
                  </a:txBody>
                  <a:tcPr/>
                </a:tc>
                <a:tc>
                  <a:txBody>
                    <a:bodyPr/>
                    <a:lstStyle/>
                    <a:p>
                      <a:r>
                        <a:rPr lang="en-IN" dirty="0" smtClean="0"/>
                        <a:t>18241A05T8</a:t>
                      </a:r>
                      <a:endParaRPr lang="en-US" dirty="0"/>
                    </a:p>
                  </a:txBody>
                  <a:tcPr/>
                </a:tc>
                <a:tc>
                  <a:txBody>
                    <a:bodyPr/>
                    <a:lstStyle/>
                    <a:p>
                      <a:r>
                        <a:rPr lang="en-IN" dirty="0" smtClean="0"/>
                        <a:t>CSE</a:t>
                      </a:r>
                      <a:endParaRPr lang="en-US" dirty="0"/>
                    </a:p>
                  </a:txBody>
                  <a:tcPr/>
                </a:tc>
                <a:extLst>
                  <a:ext uri="{0D108BD9-81ED-4DB2-BD59-A6C34878D82A}">
                    <a16:rowId xmlns="" xmlns:a16="http://schemas.microsoft.com/office/drawing/2014/main" val="10003"/>
                  </a:ext>
                </a:extLst>
              </a:tr>
            </a:tbl>
          </a:graphicData>
        </a:graphic>
      </p:graphicFrame>
      <p:cxnSp>
        <p:nvCxnSpPr>
          <p:cNvPr id="4" name="Straight Connector 3"/>
          <p:cNvCxnSpPr/>
          <p:nvPr/>
        </p:nvCxnSpPr>
        <p:spPr>
          <a:xfrm>
            <a:off x="1444752" y="4187952"/>
            <a:ext cx="42245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27857"/>
            <a:ext cx="7108904" cy="9906000"/>
          </a:xfrm>
          <a:prstGeom prst="rect">
            <a:avLst/>
          </a:prstGeom>
        </p:spPr>
      </p:pic>
      <p:sp>
        <p:nvSpPr>
          <p:cNvPr id="5" name="Rectangle 4"/>
          <p:cNvSpPr/>
          <p:nvPr/>
        </p:nvSpPr>
        <p:spPr>
          <a:xfrm>
            <a:off x="503296" y="8526446"/>
            <a:ext cx="319318" cy="307777"/>
          </a:xfrm>
          <a:prstGeom prst="rect">
            <a:avLst/>
          </a:prstGeom>
        </p:spPr>
        <p:txBody>
          <a:bodyPr wrap="none">
            <a:spAutoFit/>
          </a:bodyPr>
          <a:lstStyle/>
          <a:p>
            <a:r>
              <a:rPr lang="en-IN" sz="1400" dirty="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503296" y="9033086"/>
            <a:ext cx="1505843" cy="6097"/>
          </a:xfrm>
          <a:prstGeom prst="rect">
            <a:avLst/>
          </a:prstGeom>
        </p:spPr>
      </p:pic>
      <p:sp>
        <p:nvSpPr>
          <p:cNvPr id="9" name="Rectangle 8"/>
          <p:cNvSpPr/>
          <p:nvPr/>
        </p:nvSpPr>
        <p:spPr>
          <a:xfrm>
            <a:off x="1113174" y="4662377"/>
            <a:ext cx="6939643" cy="307777"/>
          </a:xfrm>
          <a:prstGeom prst="rect">
            <a:avLst/>
          </a:prstGeom>
        </p:spPr>
        <p:txBody>
          <a:bodyPr wrap="square">
            <a:spAutoFit/>
          </a:bodyPr>
          <a:lstStyle/>
          <a:p>
            <a:endParaRPr lang="en-US" sz="14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699531" y="676656"/>
            <a:ext cx="5829285" cy="5724644"/>
          </a:xfrm>
          <a:prstGeom prst="rect">
            <a:avLst/>
          </a:prstGeom>
          <a:noFill/>
        </p:spPr>
        <p:txBody>
          <a:bodyPr wrap="square" rtlCol="0">
            <a:spAutoFit/>
          </a:bodyPr>
          <a:lstStyle/>
          <a:p>
            <a:pPr algn="ctr"/>
            <a:r>
              <a:rPr lang="en-US" sz="1600" b="1" dirty="0" smtClean="0">
                <a:latin typeface="Times New Roman" pitchFamily="18" charset="0"/>
                <a:cs typeface="Times New Roman" pitchFamily="18" charset="0"/>
              </a:rPr>
              <a:t>FRONT END_CODE 4</a:t>
            </a:r>
          </a:p>
          <a:p>
            <a:r>
              <a:rPr lang="en-US" sz="1400" dirty="0" smtClean="0">
                <a:latin typeface="Times New Roman" pitchFamily="18" charset="0"/>
                <a:cs typeface="Times New Roman" pitchFamily="18" charset="0"/>
              </a:rPr>
              <a:t>&lt;html</a:t>
            </a:r>
            <a:r>
              <a:rPr lang="en-US" sz="1400" dirty="0">
                <a:latin typeface="Times New Roman" pitchFamily="18" charset="0"/>
                <a:cs typeface="Times New Roman" pitchFamily="18" charset="0"/>
              </a:rPr>
              <a:t>&gt;</a:t>
            </a:r>
          </a:p>
          <a:p>
            <a:r>
              <a:rPr lang="en-US" sz="1400" dirty="0">
                <a:latin typeface="Times New Roman" pitchFamily="18" charset="0"/>
                <a:cs typeface="Times New Roman" pitchFamily="18" charset="0"/>
              </a:rPr>
              <a:t>&lt;head&gt;</a:t>
            </a:r>
          </a:p>
          <a:p>
            <a:r>
              <a:rPr lang="en-US" sz="1400" dirty="0">
                <a:latin typeface="Times New Roman" pitchFamily="18" charset="0"/>
                <a:cs typeface="Times New Roman" pitchFamily="18" charset="0"/>
              </a:rPr>
              <a:t>&lt;title&gt;Sign Up&lt;/title&gt;</a:t>
            </a:r>
          </a:p>
          <a:p>
            <a:r>
              <a:rPr lang="en-US" sz="1400" dirty="0">
                <a:latin typeface="Times New Roman" pitchFamily="18" charset="0"/>
                <a:cs typeface="Times New Roman" pitchFamily="18" charset="0"/>
              </a:rPr>
              <a:t>&lt;body background="background 2.png</a:t>
            </a:r>
            <a:r>
              <a:rPr lang="en-US" sz="1400" dirty="0" smtClean="0">
                <a:latin typeface="Times New Roman" pitchFamily="18" charset="0"/>
                <a:cs typeface="Times New Roman" pitchFamily="18" charset="0"/>
              </a:rPr>
              <a:t>"&gt; &lt;style&gt;</a:t>
            </a:r>
            <a:endParaRPr lang="en-US" sz="1400" dirty="0">
              <a:latin typeface="Times New Roman" pitchFamily="18" charset="0"/>
              <a:cs typeface="Times New Roman" pitchFamily="18" charset="0"/>
            </a:endParaRPr>
          </a:p>
          <a:p>
            <a:r>
              <a:rPr lang="en-US" sz="1400" dirty="0" smtClean="0">
                <a:latin typeface="Times New Roman" pitchFamily="18" charset="0"/>
                <a:cs typeface="Times New Roman" pitchFamily="18" charset="0"/>
              </a:rPr>
              <a:t>input[type=text</a:t>
            </a:r>
            <a:r>
              <a:rPr lang="en-US" sz="1400" dirty="0">
                <a:latin typeface="Times New Roman" pitchFamily="18" charset="0"/>
                <a:cs typeface="Times New Roman" pitchFamily="18" charset="0"/>
              </a:rPr>
              <a:t>],input[type=text]</a:t>
            </a:r>
          </a:p>
          <a:p>
            <a:r>
              <a:rPr lang="en-US" sz="1400" dirty="0">
                <a:latin typeface="Times New Roman" pitchFamily="18" charset="0"/>
                <a:cs typeface="Times New Roman" pitchFamily="18" charset="0"/>
              </a:rPr>
              <a:t>{</a:t>
            </a:r>
          </a:p>
          <a:p>
            <a:r>
              <a:rPr lang="en-US" sz="1400" dirty="0">
                <a:latin typeface="Times New Roman" pitchFamily="18" charset="0"/>
                <a:cs typeface="Times New Roman" pitchFamily="18" charset="0"/>
              </a:rPr>
              <a:t>  width:70%;</a:t>
            </a:r>
          </a:p>
          <a:p>
            <a:r>
              <a:rPr lang="en-US" sz="1400" dirty="0">
                <a:latin typeface="Times New Roman" pitchFamily="18" charset="0"/>
                <a:cs typeface="Times New Roman" pitchFamily="18" charset="0"/>
              </a:rPr>
              <a:t>  align:"center";</a:t>
            </a:r>
          </a:p>
          <a:p>
            <a:r>
              <a:rPr lang="en-US" sz="1400" dirty="0">
                <a:latin typeface="Times New Roman" pitchFamily="18" charset="0"/>
                <a:cs typeface="Times New Roman" pitchFamily="18" charset="0"/>
              </a:rPr>
              <a:t>  padding: 12px 20px;</a:t>
            </a:r>
          </a:p>
          <a:p>
            <a:r>
              <a:rPr lang="en-US" sz="1400" dirty="0">
                <a:latin typeface="Times New Roman" pitchFamily="18" charset="0"/>
                <a:cs typeface="Times New Roman" pitchFamily="18" charset="0"/>
              </a:rPr>
              <a:t>  margin: 8px 0;</a:t>
            </a:r>
          </a:p>
          <a:p>
            <a:r>
              <a:rPr lang="en-US" sz="1400" dirty="0">
                <a:latin typeface="Times New Roman" pitchFamily="18" charset="0"/>
                <a:cs typeface="Times New Roman" pitchFamily="18" charset="0"/>
              </a:rPr>
              <a:t>  display:inline-block;</a:t>
            </a:r>
          </a:p>
          <a:p>
            <a:r>
              <a:rPr lang="en-US" sz="1400" dirty="0">
                <a:latin typeface="Times New Roman" pitchFamily="18" charset="0"/>
                <a:cs typeface="Times New Roman" pitchFamily="18" charset="0"/>
              </a:rPr>
              <a:t>}</a:t>
            </a:r>
          </a:p>
          <a:p>
            <a:r>
              <a:rPr lang="en-US" sz="1400" dirty="0">
                <a:latin typeface="Times New Roman" pitchFamily="18" charset="0"/>
                <a:cs typeface="Times New Roman" pitchFamily="18" charset="0"/>
              </a:rPr>
              <a:t>&lt;/style&gt;</a:t>
            </a:r>
          </a:p>
          <a:p>
            <a:r>
              <a:rPr lang="en-US" sz="1400" dirty="0">
                <a:latin typeface="Times New Roman" pitchFamily="18" charset="0"/>
                <a:cs typeface="Times New Roman" pitchFamily="18" charset="0"/>
              </a:rPr>
              <a:t>&lt;br&gt;</a:t>
            </a:r>
          </a:p>
          <a:p>
            <a:r>
              <a:rPr lang="en-US" sz="1400" dirty="0">
                <a:latin typeface="Times New Roman" pitchFamily="18" charset="0"/>
                <a:cs typeface="Times New Roman" pitchFamily="18" charset="0"/>
              </a:rPr>
              <a:t>&lt;input type="text"</a:t>
            </a:r>
          </a:p>
          <a:p>
            <a:r>
              <a:rPr lang="en-US" sz="1400" dirty="0">
                <a:latin typeface="Times New Roman" pitchFamily="18" charset="0"/>
                <a:cs typeface="Times New Roman" pitchFamily="18" charset="0"/>
              </a:rPr>
              <a:t>placeholder="Name                                  :                              "</a:t>
            </a:r>
          </a:p>
          <a:p>
            <a:r>
              <a:rPr lang="en-US" sz="1400" dirty="0">
                <a:latin typeface="Times New Roman" pitchFamily="18" charset="0"/>
                <a:cs typeface="Times New Roman" pitchFamily="18" charset="0"/>
              </a:rPr>
              <a:t>name="name" required&gt;</a:t>
            </a:r>
          </a:p>
          <a:p>
            <a:r>
              <a:rPr lang="en-US" sz="1400" dirty="0">
                <a:latin typeface="Times New Roman" pitchFamily="18" charset="0"/>
                <a:cs typeface="Times New Roman" pitchFamily="18" charset="0"/>
              </a:rPr>
              <a:t>&lt;/br&gt;</a:t>
            </a:r>
          </a:p>
          <a:p>
            <a:r>
              <a:rPr lang="en-US" sz="1400" dirty="0">
                <a:latin typeface="Times New Roman" pitchFamily="18" charset="0"/>
                <a:cs typeface="Times New Roman" pitchFamily="18" charset="0"/>
              </a:rPr>
              <a:t>&lt;br&gt;</a:t>
            </a:r>
          </a:p>
          <a:p>
            <a:r>
              <a:rPr lang="en-US" sz="1400" dirty="0">
                <a:latin typeface="Times New Roman" pitchFamily="18" charset="0"/>
                <a:cs typeface="Times New Roman" pitchFamily="18" charset="0"/>
              </a:rPr>
              <a:t>&lt;input type="text"</a:t>
            </a:r>
          </a:p>
          <a:p>
            <a:r>
              <a:rPr lang="en-US" sz="1400" dirty="0">
                <a:latin typeface="Times New Roman" pitchFamily="18" charset="0"/>
                <a:cs typeface="Times New Roman" pitchFamily="18" charset="0"/>
              </a:rPr>
              <a:t>placeholder="Roll no                               :                             </a:t>
            </a:r>
            <a:r>
              <a:rPr lang="en-US" sz="1400" dirty="0" smtClean="0">
                <a:latin typeface="Times New Roman" pitchFamily="18" charset="0"/>
                <a:cs typeface="Times New Roman" pitchFamily="18" charset="0"/>
              </a:rPr>
              <a:t>"</a:t>
            </a:r>
            <a:endParaRPr lang="en-US" sz="1400" dirty="0">
              <a:latin typeface="Times New Roman" pitchFamily="18" charset="0"/>
              <a:cs typeface="Times New Roman" pitchFamily="18" charset="0"/>
            </a:endParaRPr>
          </a:p>
          <a:p>
            <a:r>
              <a:rPr lang="en-US" sz="1400" dirty="0">
                <a:latin typeface="Times New Roman" pitchFamily="18" charset="0"/>
                <a:cs typeface="Times New Roman" pitchFamily="18" charset="0"/>
              </a:rPr>
              <a:t>roll no="roll no" required&gt;</a:t>
            </a:r>
          </a:p>
          <a:p>
            <a:r>
              <a:rPr lang="en-US" sz="1400" dirty="0">
                <a:latin typeface="Times New Roman" pitchFamily="18" charset="0"/>
                <a:cs typeface="Times New Roman" pitchFamily="18" charset="0"/>
              </a:rPr>
              <a:t>&lt;/br</a:t>
            </a:r>
            <a:r>
              <a:rPr lang="en-US" sz="1400" dirty="0" smtClean="0">
                <a:latin typeface="Times New Roman" pitchFamily="18" charset="0"/>
                <a:cs typeface="Times New Roman" pitchFamily="18" charset="0"/>
              </a:rPr>
              <a:t>&gt;</a:t>
            </a:r>
            <a:endParaRPr lang="en-US" sz="1400" dirty="0">
              <a:latin typeface="Times New Roman" pitchFamily="18" charset="0"/>
              <a:cs typeface="Times New Roman" pitchFamily="18" charset="0"/>
            </a:endParaRPr>
          </a:p>
          <a:p>
            <a:r>
              <a:rPr lang="en-US" sz="1400" dirty="0">
                <a:latin typeface="Times New Roman" pitchFamily="18" charset="0"/>
                <a:cs typeface="Times New Roman" pitchFamily="18" charset="0"/>
              </a:rPr>
              <a:t>&lt;/body&gt;</a:t>
            </a:r>
          </a:p>
          <a:p>
            <a:r>
              <a:rPr lang="en-US" sz="1400" dirty="0">
                <a:latin typeface="Times New Roman" pitchFamily="18" charset="0"/>
                <a:cs typeface="Times New Roman" pitchFamily="18" charset="0"/>
              </a:rPr>
              <a:t>&lt;/head</a:t>
            </a:r>
            <a:r>
              <a:rPr lang="en-US" sz="1400" dirty="0" smtClean="0">
                <a:latin typeface="Times New Roman" pitchFamily="18" charset="0"/>
                <a:cs typeface="Times New Roman" pitchFamily="18" charset="0"/>
              </a:rPr>
              <a:t>&gt;&lt; /</a:t>
            </a:r>
            <a:r>
              <a:rPr lang="en-US" sz="1400" dirty="0">
                <a:latin typeface="Times New Roman" pitchFamily="18" charset="0"/>
                <a:cs typeface="Times New Roman" pitchFamily="18" charset="0"/>
              </a:rPr>
              <a:t>html&gt;</a:t>
            </a:r>
          </a:p>
        </p:txBody>
      </p:sp>
    </p:spTree>
    <p:extLst>
      <p:ext uri="{BB962C8B-B14F-4D97-AF65-F5344CB8AC3E}">
        <p14:creationId xmlns:p14="http://schemas.microsoft.com/office/powerpoint/2010/main" xmlns="" val="33457124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27857"/>
            <a:ext cx="7108904" cy="9906000"/>
          </a:xfrm>
          <a:prstGeom prst="rect">
            <a:avLst/>
          </a:prstGeom>
        </p:spPr>
      </p:pic>
      <p:sp>
        <p:nvSpPr>
          <p:cNvPr id="5" name="Rectangle 4"/>
          <p:cNvSpPr/>
          <p:nvPr/>
        </p:nvSpPr>
        <p:spPr>
          <a:xfrm>
            <a:off x="503296" y="8526446"/>
            <a:ext cx="319318" cy="307777"/>
          </a:xfrm>
          <a:prstGeom prst="rect">
            <a:avLst/>
          </a:prstGeom>
        </p:spPr>
        <p:txBody>
          <a:bodyPr wrap="none">
            <a:spAutoFit/>
          </a:bodyPr>
          <a:lstStyle/>
          <a:p>
            <a:r>
              <a:rPr lang="en-IN" sz="1400" dirty="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503296" y="9033086"/>
            <a:ext cx="1505843" cy="6097"/>
          </a:xfrm>
          <a:prstGeom prst="rect">
            <a:avLst/>
          </a:prstGeom>
        </p:spPr>
      </p:pic>
      <p:sp>
        <p:nvSpPr>
          <p:cNvPr id="9" name="Rectangle 8"/>
          <p:cNvSpPr/>
          <p:nvPr/>
        </p:nvSpPr>
        <p:spPr>
          <a:xfrm>
            <a:off x="1113174" y="4662377"/>
            <a:ext cx="6939643" cy="307777"/>
          </a:xfrm>
          <a:prstGeom prst="rect">
            <a:avLst/>
          </a:prstGeom>
        </p:spPr>
        <p:txBody>
          <a:bodyPr wrap="square">
            <a:spAutoFit/>
          </a:bodyPr>
          <a:lstStyle/>
          <a:p>
            <a:endParaRPr lang="en-US" sz="14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699531" y="676656"/>
            <a:ext cx="5829285" cy="6524863"/>
          </a:xfrm>
          <a:prstGeom prst="rect">
            <a:avLst/>
          </a:prstGeom>
          <a:noFill/>
        </p:spPr>
        <p:txBody>
          <a:bodyPr wrap="square" rtlCol="0">
            <a:spAutoFit/>
          </a:bodyPr>
          <a:lstStyle/>
          <a:p>
            <a:pPr algn="ctr"/>
            <a:r>
              <a:rPr lang="en-IN" sz="1600" b="1" dirty="0" smtClean="0">
                <a:latin typeface="Times New Roman" pitchFamily="18" charset="0"/>
                <a:cs typeface="Times New Roman" pitchFamily="18" charset="0"/>
              </a:rPr>
              <a:t>BACK END</a:t>
            </a:r>
          </a:p>
          <a:p>
            <a:endParaRPr lang="en-IN" sz="1400" dirty="0" smtClean="0">
              <a:latin typeface="Times New Roman" pitchFamily="18" charset="0"/>
              <a:cs typeface="Times New Roman" pitchFamily="18" charset="0"/>
            </a:endParaRPr>
          </a:p>
          <a:p>
            <a:r>
              <a:rPr lang="en-IN" sz="1400" dirty="0" smtClean="0">
                <a:latin typeface="Times New Roman" pitchFamily="18" charset="0"/>
                <a:cs typeface="Times New Roman" pitchFamily="18" charset="0"/>
              </a:rPr>
              <a:t>from </a:t>
            </a:r>
            <a:r>
              <a:rPr lang="en-IN" sz="1400" dirty="0">
                <a:latin typeface="Times New Roman" pitchFamily="18" charset="0"/>
                <a:cs typeface="Times New Roman" pitchFamily="18" charset="0"/>
              </a:rPr>
              <a:t>django import forms</a:t>
            </a:r>
          </a:p>
          <a:p>
            <a:r>
              <a:rPr lang="en-IN" sz="1400" dirty="0">
                <a:latin typeface="Times New Roman" pitchFamily="18" charset="0"/>
                <a:cs typeface="Times New Roman" pitchFamily="18" charset="0"/>
              </a:rPr>
              <a:t>from django.contrib.auth import (</a:t>
            </a:r>
          </a:p>
          <a:p>
            <a:r>
              <a:rPr lang="en-IN" sz="1400" dirty="0">
                <a:latin typeface="Times New Roman" pitchFamily="18" charset="0"/>
                <a:cs typeface="Times New Roman" pitchFamily="18" charset="0"/>
              </a:rPr>
              <a:t>    authenticate,</a:t>
            </a:r>
          </a:p>
          <a:p>
            <a:r>
              <a:rPr lang="en-IN" sz="1400" dirty="0">
                <a:latin typeface="Times New Roman" pitchFamily="18" charset="0"/>
                <a:cs typeface="Times New Roman" pitchFamily="18" charset="0"/>
              </a:rPr>
              <a:t>    get_user_model</a:t>
            </a:r>
            <a:r>
              <a:rPr lang="en-IN" sz="1400" dirty="0" smtClean="0">
                <a:latin typeface="Times New Roman" pitchFamily="18" charset="0"/>
                <a:cs typeface="Times New Roman" pitchFamily="18" charset="0"/>
              </a:rPr>
              <a:t>,</a:t>
            </a:r>
          </a:p>
          <a:p>
            <a:r>
              <a:rPr lang="en-IN" sz="1400" dirty="0" smtClean="0">
                <a:latin typeface="Times New Roman" pitchFamily="18" charset="0"/>
                <a:cs typeface="Times New Roman" pitchFamily="18" charset="0"/>
              </a:rPr>
              <a:t>)</a:t>
            </a:r>
            <a:endParaRPr lang="en-IN" sz="1400" dirty="0">
              <a:latin typeface="Times New Roman" pitchFamily="18" charset="0"/>
              <a:cs typeface="Times New Roman" pitchFamily="18" charset="0"/>
            </a:endParaRPr>
          </a:p>
          <a:p>
            <a:r>
              <a:rPr lang="en-IN" sz="1400" dirty="0" smtClean="0">
                <a:latin typeface="Times New Roman" pitchFamily="18" charset="0"/>
                <a:cs typeface="Times New Roman" pitchFamily="18" charset="0"/>
              </a:rPr>
              <a:t>User </a:t>
            </a:r>
            <a:r>
              <a:rPr lang="en-IN" sz="1400" dirty="0">
                <a:latin typeface="Times New Roman" pitchFamily="18" charset="0"/>
                <a:cs typeface="Times New Roman" pitchFamily="18" charset="0"/>
              </a:rPr>
              <a:t>= get_user_model()</a:t>
            </a:r>
          </a:p>
          <a:p>
            <a:r>
              <a:rPr lang="en-IN" sz="1400" dirty="0" smtClean="0">
                <a:latin typeface="Times New Roman" pitchFamily="18" charset="0"/>
                <a:cs typeface="Times New Roman" pitchFamily="18" charset="0"/>
              </a:rPr>
              <a:t>class </a:t>
            </a:r>
            <a:r>
              <a:rPr lang="en-IN" sz="1400" dirty="0">
                <a:latin typeface="Times New Roman" pitchFamily="18" charset="0"/>
                <a:cs typeface="Times New Roman" pitchFamily="18" charset="0"/>
              </a:rPr>
              <a:t>UserLoginForm(forms.Form):</a:t>
            </a:r>
          </a:p>
          <a:p>
            <a:r>
              <a:rPr lang="en-IN" sz="1400" dirty="0">
                <a:latin typeface="Times New Roman" pitchFamily="18" charset="0"/>
                <a:cs typeface="Times New Roman" pitchFamily="18" charset="0"/>
              </a:rPr>
              <a:t>    username = forms.CharField()</a:t>
            </a:r>
          </a:p>
          <a:p>
            <a:r>
              <a:rPr lang="en-IN" sz="1400" dirty="0">
                <a:latin typeface="Times New Roman" pitchFamily="18" charset="0"/>
                <a:cs typeface="Times New Roman" pitchFamily="18" charset="0"/>
              </a:rPr>
              <a:t>    password = forms.CharField(widget=forms.PasswordInput</a:t>
            </a:r>
            <a:r>
              <a:rPr lang="en-IN" sz="1400" dirty="0" smtClean="0">
                <a:latin typeface="Times New Roman" pitchFamily="18" charset="0"/>
                <a:cs typeface="Times New Roman" pitchFamily="18" charset="0"/>
              </a:rPr>
              <a:t>)</a:t>
            </a:r>
          </a:p>
          <a:p>
            <a:r>
              <a:rPr lang="en-IN" sz="1400" dirty="0" smtClean="0">
                <a:latin typeface="Times New Roman" pitchFamily="18" charset="0"/>
                <a:cs typeface="Times New Roman" pitchFamily="18" charset="0"/>
              </a:rPr>
              <a:t>def clean(self,*args,**kwargs):</a:t>
            </a:r>
          </a:p>
          <a:p>
            <a:r>
              <a:rPr lang="en-IN" sz="1400" dirty="0" smtClean="0">
                <a:latin typeface="Times New Roman" pitchFamily="18" charset="0"/>
                <a:cs typeface="Times New Roman" pitchFamily="18" charset="0"/>
              </a:rPr>
              <a:t>        </a:t>
            </a:r>
            <a:r>
              <a:rPr lang="en-IN" sz="1400" dirty="0">
                <a:latin typeface="Times New Roman" pitchFamily="18" charset="0"/>
                <a:cs typeface="Times New Roman" pitchFamily="18" charset="0"/>
              </a:rPr>
              <a:t>username = self.cleaned_data.get('username')</a:t>
            </a:r>
          </a:p>
          <a:p>
            <a:r>
              <a:rPr lang="en-IN" sz="1400" dirty="0">
                <a:latin typeface="Times New Roman" pitchFamily="18" charset="0"/>
                <a:cs typeface="Times New Roman" pitchFamily="18" charset="0"/>
              </a:rPr>
              <a:t>        password = self.cleaned_data.get('password')</a:t>
            </a:r>
          </a:p>
          <a:p>
            <a:r>
              <a:rPr lang="en-IN" sz="1400" dirty="0" smtClean="0">
                <a:latin typeface="Times New Roman" pitchFamily="18" charset="0"/>
                <a:cs typeface="Times New Roman" pitchFamily="18" charset="0"/>
              </a:rPr>
              <a:t> </a:t>
            </a:r>
            <a:r>
              <a:rPr lang="en-IN" sz="1400" dirty="0">
                <a:latin typeface="Times New Roman" pitchFamily="18" charset="0"/>
                <a:cs typeface="Times New Roman" pitchFamily="18" charset="0"/>
              </a:rPr>
              <a:t>if username and password:</a:t>
            </a:r>
          </a:p>
          <a:p>
            <a:r>
              <a:rPr lang="en-IN" sz="1400" dirty="0">
                <a:latin typeface="Times New Roman" pitchFamily="18" charset="0"/>
                <a:cs typeface="Times New Roman" pitchFamily="18" charset="0"/>
              </a:rPr>
              <a:t>            user = authenticate(username=username,password=password)</a:t>
            </a:r>
          </a:p>
          <a:p>
            <a:r>
              <a:rPr lang="en-IN" sz="1400" dirty="0">
                <a:latin typeface="Times New Roman" pitchFamily="18" charset="0"/>
                <a:cs typeface="Times New Roman" pitchFamily="18" charset="0"/>
              </a:rPr>
              <a:t>            if not user:</a:t>
            </a:r>
          </a:p>
          <a:p>
            <a:r>
              <a:rPr lang="en-IN" sz="1400" dirty="0">
                <a:latin typeface="Times New Roman" pitchFamily="18" charset="0"/>
                <a:cs typeface="Times New Roman" pitchFamily="18" charset="0"/>
              </a:rPr>
              <a:t>                raise forms.ValidationError('This user does not exit')</a:t>
            </a:r>
          </a:p>
          <a:p>
            <a:r>
              <a:rPr lang="en-IN" sz="1400" dirty="0">
                <a:latin typeface="Times New Roman" pitchFamily="18" charset="0"/>
                <a:cs typeface="Times New Roman" pitchFamily="18" charset="0"/>
              </a:rPr>
              <a:t>            if not user.check_password(password</a:t>
            </a:r>
            <a:r>
              <a:rPr lang="en-IN" sz="1400" dirty="0" smtClean="0">
                <a:latin typeface="Times New Roman" pitchFamily="18" charset="0"/>
                <a:cs typeface="Times New Roman" pitchFamily="18" charset="0"/>
              </a:rPr>
              <a:t>):</a:t>
            </a:r>
          </a:p>
          <a:p>
            <a:r>
              <a:rPr lang="en-US" sz="1400" dirty="0">
                <a:latin typeface="Times New Roman" pitchFamily="18" charset="0"/>
                <a:cs typeface="Times New Roman" pitchFamily="18" charset="0"/>
              </a:rPr>
              <a:t>raise forms.ValidationError('Incorrect Password')</a:t>
            </a:r>
          </a:p>
          <a:p>
            <a:r>
              <a:rPr lang="en-US" sz="1400" dirty="0">
                <a:latin typeface="Times New Roman" pitchFamily="18" charset="0"/>
                <a:cs typeface="Times New Roman" pitchFamily="18" charset="0"/>
              </a:rPr>
              <a:t>            if not user.is_active</a:t>
            </a:r>
            <a:r>
              <a:rPr lang="en-US" sz="1400" dirty="0" smtClean="0">
                <a:latin typeface="Times New Roman" pitchFamily="18" charset="0"/>
                <a:cs typeface="Times New Roman" pitchFamily="18" charset="0"/>
              </a:rPr>
              <a:t>:</a:t>
            </a:r>
          </a:p>
          <a:p>
            <a:r>
              <a:rPr lang="en-US" sz="1400" dirty="0">
                <a:latin typeface="Times New Roman" pitchFamily="18" charset="0"/>
                <a:cs typeface="Times New Roman" pitchFamily="18" charset="0"/>
              </a:rPr>
              <a:t>raise forms.ValidationError('This user is not active')</a:t>
            </a:r>
          </a:p>
          <a:p>
            <a:r>
              <a:rPr lang="en-US" sz="1400" dirty="0">
                <a:latin typeface="Times New Roman" pitchFamily="18" charset="0"/>
                <a:cs typeface="Times New Roman" pitchFamily="18" charset="0"/>
              </a:rPr>
              <a:t> return</a:t>
            </a:r>
          </a:p>
          <a:p>
            <a:endParaRPr lang="en-IN" sz="1400" dirty="0" smtClean="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                </a:t>
            </a:r>
            <a:endParaRPr lang="en-IN" sz="2000" dirty="0" smtClean="0">
              <a:latin typeface="Times New Roman" pitchFamily="18" charset="0"/>
              <a:cs typeface="Times New Roman" pitchFamily="18" charset="0"/>
            </a:endParaRPr>
          </a:p>
          <a:p>
            <a:endParaRPr lang="en-IN"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26472855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27857"/>
            <a:ext cx="7108904" cy="9906000"/>
          </a:xfrm>
          <a:prstGeom prst="rect">
            <a:avLst/>
          </a:prstGeom>
        </p:spPr>
      </p:pic>
      <p:sp>
        <p:nvSpPr>
          <p:cNvPr id="5" name="Rectangle 4"/>
          <p:cNvSpPr/>
          <p:nvPr/>
        </p:nvSpPr>
        <p:spPr>
          <a:xfrm>
            <a:off x="503296" y="8526446"/>
            <a:ext cx="319318" cy="307777"/>
          </a:xfrm>
          <a:prstGeom prst="rect">
            <a:avLst/>
          </a:prstGeom>
        </p:spPr>
        <p:txBody>
          <a:bodyPr wrap="none">
            <a:spAutoFit/>
          </a:bodyPr>
          <a:lstStyle/>
          <a:p>
            <a:r>
              <a:rPr lang="en-IN" sz="1400" dirty="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503296" y="9033086"/>
            <a:ext cx="1505843" cy="6097"/>
          </a:xfrm>
          <a:prstGeom prst="rect">
            <a:avLst/>
          </a:prstGeom>
        </p:spPr>
      </p:pic>
      <p:sp>
        <p:nvSpPr>
          <p:cNvPr id="9" name="Rectangle 8"/>
          <p:cNvSpPr/>
          <p:nvPr/>
        </p:nvSpPr>
        <p:spPr>
          <a:xfrm>
            <a:off x="1113174" y="4662377"/>
            <a:ext cx="6939643" cy="307777"/>
          </a:xfrm>
          <a:prstGeom prst="rect">
            <a:avLst/>
          </a:prstGeom>
        </p:spPr>
        <p:txBody>
          <a:bodyPr wrap="square">
            <a:spAutoFit/>
          </a:bodyPr>
          <a:lstStyle/>
          <a:p>
            <a:endParaRPr lang="en-US" sz="14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699531" y="676656"/>
            <a:ext cx="5829285" cy="5478423"/>
          </a:xfrm>
          <a:prstGeom prst="rect">
            <a:avLst/>
          </a:prstGeom>
          <a:noFill/>
        </p:spPr>
        <p:txBody>
          <a:bodyPr wrap="square" rtlCol="0">
            <a:spAutoFit/>
          </a:bodyPr>
          <a:lstStyle/>
          <a:p>
            <a:r>
              <a:rPr lang="en-US" sz="1400" dirty="0" smtClean="0">
                <a:latin typeface="Times New Roman" pitchFamily="18" charset="0"/>
                <a:cs typeface="Times New Roman" pitchFamily="18" charset="0"/>
              </a:rPr>
              <a:t>super(UserLoginForm,self</a:t>
            </a:r>
            <a:r>
              <a:rPr lang="en-US" sz="1400" dirty="0">
                <a:latin typeface="Times New Roman" pitchFamily="18" charset="0"/>
                <a:cs typeface="Times New Roman" pitchFamily="18" charset="0"/>
              </a:rPr>
              <a:t>).clean(*args,**kwargs)    </a:t>
            </a:r>
          </a:p>
          <a:p>
            <a:r>
              <a:rPr lang="en-US" sz="1400" dirty="0" smtClean="0">
                <a:latin typeface="Times New Roman" pitchFamily="18" charset="0"/>
                <a:cs typeface="Times New Roman" pitchFamily="18" charset="0"/>
              </a:rPr>
              <a:t>class </a:t>
            </a:r>
            <a:r>
              <a:rPr lang="en-US" sz="1400" dirty="0">
                <a:latin typeface="Times New Roman" pitchFamily="18" charset="0"/>
                <a:cs typeface="Times New Roman" pitchFamily="18" charset="0"/>
              </a:rPr>
              <a:t>UserRegisterForm(forms.ModelForm):</a:t>
            </a:r>
          </a:p>
          <a:p>
            <a:r>
              <a:rPr lang="en-US" sz="1400" dirty="0">
                <a:latin typeface="Times New Roman" pitchFamily="18" charset="0"/>
                <a:cs typeface="Times New Roman" pitchFamily="18" charset="0"/>
              </a:rPr>
              <a:t>    email = forms.EmailField(label='Email Address')</a:t>
            </a:r>
          </a:p>
          <a:p>
            <a:r>
              <a:rPr lang="en-US" sz="1400" dirty="0">
                <a:latin typeface="Times New Roman" pitchFamily="18" charset="0"/>
                <a:cs typeface="Times New Roman" pitchFamily="18" charset="0"/>
              </a:rPr>
              <a:t>    email2 = forms.EmailField(label='Confirm email')</a:t>
            </a:r>
          </a:p>
          <a:p>
            <a:r>
              <a:rPr lang="en-US" sz="1400" dirty="0">
                <a:latin typeface="Times New Roman" pitchFamily="18" charset="0"/>
                <a:cs typeface="Times New Roman" pitchFamily="18" charset="0"/>
              </a:rPr>
              <a:t>    password = forms.CharField(widget=forms.PasswordInput)</a:t>
            </a:r>
          </a:p>
          <a:p>
            <a:r>
              <a:rPr lang="en-US" sz="1400" dirty="0">
                <a:latin typeface="Times New Roman" pitchFamily="18" charset="0"/>
                <a:cs typeface="Times New Roman" pitchFamily="18" charset="0"/>
              </a:rPr>
              <a:t>    </a:t>
            </a:r>
            <a:r>
              <a:rPr lang="en-US" sz="1400" dirty="0" smtClean="0">
                <a:latin typeface="Times New Roman" pitchFamily="18" charset="0"/>
                <a:cs typeface="Times New Roman" pitchFamily="18" charset="0"/>
              </a:rPr>
              <a:t> </a:t>
            </a:r>
            <a:r>
              <a:rPr lang="en-US" sz="1400" dirty="0">
                <a:latin typeface="Times New Roman" pitchFamily="18" charset="0"/>
                <a:cs typeface="Times New Roman" pitchFamily="18" charset="0"/>
              </a:rPr>
              <a:t>class Meta:</a:t>
            </a:r>
          </a:p>
          <a:p>
            <a:r>
              <a:rPr lang="en-US" sz="1400" dirty="0">
                <a:latin typeface="Times New Roman" pitchFamily="18" charset="0"/>
                <a:cs typeface="Times New Roman" pitchFamily="18" charset="0"/>
              </a:rPr>
              <a:t>        model = User</a:t>
            </a:r>
          </a:p>
          <a:p>
            <a:r>
              <a:rPr lang="en-US" sz="1400" dirty="0">
                <a:latin typeface="Times New Roman" pitchFamily="18" charset="0"/>
                <a:cs typeface="Times New Roman" pitchFamily="18" charset="0"/>
              </a:rPr>
              <a:t>        fields = [</a:t>
            </a:r>
          </a:p>
          <a:p>
            <a:r>
              <a:rPr lang="en-US" sz="1400" dirty="0">
                <a:latin typeface="Times New Roman" pitchFamily="18" charset="0"/>
                <a:cs typeface="Times New Roman" pitchFamily="18" charset="0"/>
              </a:rPr>
              <a:t>            'username',</a:t>
            </a:r>
          </a:p>
          <a:p>
            <a:r>
              <a:rPr lang="en-US" sz="1400" dirty="0">
                <a:latin typeface="Times New Roman" pitchFamily="18" charset="0"/>
                <a:cs typeface="Times New Roman" pitchFamily="18" charset="0"/>
              </a:rPr>
              <a:t>            'email',</a:t>
            </a:r>
          </a:p>
          <a:p>
            <a:r>
              <a:rPr lang="en-US" sz="1400" dirty="0">
                <a:latin typeface="Times New Roman" pitchFamily="18" charset="0"/>
                <a:cs typeface="Times New Roman" pitchFamily="18" charset="0"/>
              </a:rPr>
              <a:t>            'email2',</a:t>
            </a:r>
          </a:p>
          <a:p>
            <a:r>
              <a:rPr lang="en-US" sz="1400" dirty="0">
                <a:latin typeface="Times New Roman" pitchFamily="18" charset="0"/>
                <a:cs typeface="Times New Roman" pitchFamily="18" charset="0"/>
              </a:rPr>
              <a:t>            'password'</a:t>
            </a:r>
          </a:p>
          <a:p>
            <a:r>
              <a:rPr lang="en-US" sz="1400" dirty="0">
                <a:latin typeface="Times New Roman" pitchFamily="18" charset="0"/>
                <a:cs typeface="Times New Roman" pitchFamily="18" charset="0"/>
              </a:rPr>
              <a:t>        ]</a:t>
            </a:r>
          </a:p>
          <a:p>
            <a:r>
              <a:rPr lang="en-US" sz="1400" dirty="0">
                <a:latin typeface="Times New Roman" pitchFamily="18" charset="0"/>
                <a:cs typeface="Times New Roman" pitchFamily="18" charset="0"/>
              </a:rPr>
              <a:t>    def clean_email(self):</a:t>
            </a:r>
          </a:p>
          <a:p>
            <a:r>
              <a:rPr lang="en-US" sz="1400" dirty="0">
                <a:latin typeface="Times New Roman" pitchFamily="18" charset="0"/>
                <a:cs typeface="Times New Roman" pitchFamily="18" charset="0"/>
              </a:rPr>
              <a:t>        email = self.cleaned_data.get('email')</a:t>
            </a:r>
          </a:p>
          <a:p>
            <a:r>
              <a:rPr lang="en-US" sz="1400" dirty="0">
                <a:latin typeface="Times New Roman" pitchFamily="18" charset="0"/>
                <a:cs typeface="Times New Roman" pitchFamily="18" charset="0"/>
              </a:rPr>
              <a:t>        email2 = self.cleaned_data.get('email2')</a:t>
            </a:r>
          </a:p>
          <a:p>
            <a:r>
              <a:rPr lang="en-US" sz="1400" dirty="0">
                <a:latin typeface="Times New Roman" pitchFamily="18" charset="0"/>
                <a:cs typeface="Times New Roman" pitchFamily="18" charset="0"/>
              </a:rPr>
              <a:t>        if email != email2:</a:t>
            </a:r>
          </a:p>
          <a:p>
            <a:r>
              <a:rPr lang="en-US" sz="1400" dirty="0">
                <a:latin typeface="Times New Roman" pitchFamily="18" charset="0"/>
                <a:cs typeface="Times New Roman" pitchFamily="18" charset="0"/>
              </a:rPr>
              <a:t>            raise forms.ValidationError('emails must match')</a:t>
            </a:r>
          </a:p>
          <a:p>
            <a:r>
              <a:rPr lang="en-US" sz="1400" dirty="0">
                <a:latin typeface="Times New Roman" pitchFamily="18" charset="0"/>
                <a:cs typeface="Times New Roman" pitchFamily="18" charset="0"/>
              </a:rPr>
              <a:t>        email_qs = User.objects.filter(email=email)</a:t>
            </a:r>
          </a:p>
          <a:p>
            <a:r>
              <a:rPr lang="en-US" sz="1400" dirty="0">
                <a:latin typeface="Times New Roman" pitchFamily="18" charset="0"/>
                <a:cs typeface="Times New Roman" pitchFamily="18" charset="0"/>
              </a:rPr>
              <a:t>        if email_qs.exists():</a:t>
            </a:r>
          </a:p>
          <a:p>
            <a:r>
              <a:rPr lang="en-US" sz="1400" dirty="0">
                <a:latin typeface="Times New Roman" pitchFamily="18" charset="0"/>
                <a:cs typeface="Times New Roman" pitchFamily="18" charset="0"/>
              </a:rPr>
              <a:t>            raise forms.ValidationError('this email exists already')</a:t>
            </a:r>
          </a:p>
          <a:p>
            <a:endParaRPr lang="en-US" sz="1400" dirty="0">
              <a:latin typeface="Times New Roman" pitchFamily="18" charset="0"/>
              <a:cs typeface="Times New Roman" pitchFamily="18" charset="0"/>
            </a:endParaRPr>
          </a:p>
          <a:p>
            <a:r>
              <a:rPr lang="en-US" sz="1400" dirty="0">
                <a:latin typeface="Times New Roman" pitchFamily="18" charset="0"/>
                <a:cs typeface="Times New Roman" pitchFamily="18" charset="0"/>
              </a:rPr>
              <a:t>        return email    </a:t>
            </a:r>
          </a:p>
          <a:p>
            <a:endParaRPr lang="en-US" sz="1400" dirty="0">
              <a:latin typeface="Times New Roman" pitchFamily="18" charset="0"/>
              <a:cs typeface="Times New Roman" pitchFamily="18" charset="0"/>
            </a:endParaRPr>
          </a:p>
          <a:p>
            <a:endParaRPr lang="en-US" sz="1400" dirty="0">
              <a:latin typeface="Times New Roman" pitchFamily="18" charset="0"/>
              <a:cs typeface="Times New Roman" pitchFamily="18" charset="0"/>
            </a:endParaRPr>
          </a:p>
        </p:txBody>
      </p:sp>
    </p:spTree>
    <p:extLst>
      <p:ext uri="{BB962C8B-B14F-4D97-AF65-F5344CB8AC3E}">
        <p14:creationId xmlns:p14="http://schemas.microsoft.com/office/powerpoint/2010/main" xmlns="" val="9939746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91440"/>
            <a:ext cx="7108904" cy="9997440"/>
          </a:xfrm>
          <a:prstGeom prst="rect">
            <a:avLst/>
          </a:prstGeom>
        </p:spPr>
      </p:pic>
      <p:sp>
        <p:nvSpPr>
          <p:cNvPr id="5" name="Rectangle 4"/>
          <p:cNvSpPr/>
          <p:nvPr/>
        </p:nvSpPr>
        <p:spPr>
          <a:xfrm>
            <a:off x="503296" y="8526446"/>
            <a:ext cx="319318" cy="307777"/>
          </a:xfrm>
          <a:prstGeom prst="rect">
            <a:avLst/>
          </a:prstGeom>
        </p:spPr>
        <p:txBody>
          <a:bodyPr wrap="none">
            <a:spAutoFit/>
          </a:bodyPr>
          <a:lstStyle/>
          <a:p>
            <a:r>
              <a:rPr lang="en-IN" sz="1400" dirty="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503296" y="9033086"/>
            <a:ext cx="1505843" cy="6097"/>
          </a:xfrm>
          <a:prstGeom prst="rect">
            <a:avLst/>
          </a:prstGeom>
        </p:spPr>
      </p:pic>
      <p:sp>
        <p:nvSpPr>
          <p:cNvPr id="9" name="Rectangle 8"/>
          <p:cNvSpPr/>
          <p:nvPr/>
        </p:nvSpPr>
        <p:spPr>
          <a:xfrm>
            <a:off x="1113174" y="4662377"/>
            <a:ext cx="6939643" cy="307777"/>
          </a:xfrm>
          <a:prstGeom prst="rect">
            <a:avLst/>
          </a:prstGeom>
        </p:spPr>
        <p:txBody>
          <a:bodyPr wrap="square">
            <a:spAutoFit/>
          </a:bodyPr>
          <a:lstStyle/>
          <a:p>
            <a:endParaRPr lang="en-US" sz="14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503296" y="769003"/>
            <a:ext cx="5988945" cy="4585871"/>
          </a:xfrm>
          <a:prstGeom prst="rect">
            <a:avLst/>
          </a:prstGeom>
          <a:noFill/>
        </p:spPr>
        <p:txBody>
          <a:bodyPr wrap="square" rtlCol="0">
            <a:spAutoFit/>
          </a:bodyPr>
          <a:lstStyle/>
          <a:p>
            <a:r>
              <a:rPr lang="en-US" sz="1600" b="1" dirty="0" smtClean="0">
                <a:latin typeface="Times New Roman" pitchFamily="18" charset="0"/>
                <a:cs typeface="Times New Roman" pitchFamily="18" charset="0"/>
              </a:rPr>
              <a:t>6. FUTURE SCOPE</a:t>
            </a:r>
          </a:p>
          <a:p>
            <a:r>
              <a:rPr lang="en-IN" sz="1400" dirty="0" smtClean="0">
                <a:latin typeface="Times New Roman" pitchFamily="18" charset="0"/>
                <a:cs typeface="Times New Roman" pitchFamily="18" charset="0"/>
              </a:rPr>
              <a:t>A well web design helps a company to raise queries that helps to increases sales in the internet world website act as an important tool  that helps companies to locate there target and tapping there market</a:t>
            </a:r>
          </a:p>
          <a:p>
            <a:r>
              <a:rPr lang="en-IN" sz="1400" dirty="0" smtClean="0">
                <a:latin typeface="Times New Roman" pitchFamily="18" charset="0"/>
                <a:cs typeface="Times New Roman" pitchFamily="18" charset="0"/>
              </a:rPr>
              <a:t>An Indian website firm has the best designers ion the industry who are equipped in the domain expertise and have the experience extending the services to the large number of domestic as well as international clienteles while working with them you need not spend any huge amount .Just by spending a few dollars you can also make your site highly attractive thus, compelling web visitors come to your site and stay there until you make good business with them</a:t>
            </a:r>
          </a:p>
          <a:p>
            <a:r>
              <a:rPr lang="en-IN" sz="1400" dirty="0" smtClean="0">
                <a:latin typeface="Times New Roman" pitchFamily="18" charset="0"/>
                <a:cs typeface="Times New Roman" pitchFamily="18" charset="0"/>
              </a:rPr>
              <a:t>This will be a secured account , only self accounts can be accessed.</a:t>
            </a:r>
          </a:p>
          <a:p>
            <a:endParaRPr lang="en-IN" sz="1600" b="1" dirty="0" smtClean="0">
              <a:latin typeface="Times New Roman" pitchFamily="18" charset="0"/>
              <a:cs typeface="Times New Roman" pitchFamily="18" charset="0"/>
            </a:endParaRPr>
          </a:p>
          <a:p>
            <a:r>
              <a:rPr lang="en-IN" sz="1600" b="1" dirty="0" smtClean="0">
                <a:latin typeface="Times New Roman" pitchFamily="18" charset="0"/>
                <a:cs typeface="Times New Roman" pitchFamily="18" charset="0"/>
              </a:rPr>
              <a:t>7.REFERENCES</a:t>
            </a:r>
            <a:endParaRPr lang="en-IN" sz="1600" b="1" dirty="0">
              <a:latin typeface="Times New Roman" pitchFamily="18" charset="0"/>
              <a:cs typeface="Times New Roman" pitchFamily="18" charset="0"/>
            </a:endParaRPr>
          </a:p>
          <a:p>
            <a:r>
              <a:rPr lang="en-IN" sz="1400" dirty="0" smtClean="0">
                <a:latin typeface="Times New Roman" pitchFamily="18" charset="0"/>
                <a:cs typeface="Times New Roman" pitchFamily="18" charset="0"/>
              </a:rPr>
              <a:t>W3SCHOOLS.COM</a:t>
            </a:r>
          </a:p>
          <a:p>
            <a:r>
              <a:rPr lang="en-IN" sz="1400" dirty="0" smtClean="0">
                <a:latin typeface="Times New Roman" pitchFamily="18" charset="0"/>
                <a:cs typeface="Times New Roman" pitchFamily="18" charset="0"/>
              </a:rPr>
              <a:t>DEVDOCS</a:t>
            </a:r>
          </a:p>
          <a:p>
            <a:r>
              <a:rPr lang="en-IN" sz="1400" dirty="0" smtClean="0">
                <a:latin typeface="Times New Roman" pitchFamily="18" charset="0"/>
                <a:cs typeface="Times New Roman" pitchFamily="18" charset="0"/>
              </a:rPr>
              <a:t>FREECODECHAMPGUIDES</a:t>
            </a:r>
          </a:p>
          <a:p>
            <a:r>
              <a:rPr lang="en-IN" sz="1400" dirty="0" smtClean="0">
                <a:latin typeface="Times New Roman" pitchFamily="18" charset="0"/>
                <a:cs typeface="Times New Roman" pitchFamily="18" charset="0"/>
              </a:rPr>
              <a:t>MDN WEB DOCS</a:t>
            </a:r>
          </a:p>
          <a:p>
            <a:r>
              <a:rPr lang="en-IN" sz="1400" dirty="0" smtClean="0">
                <a:latin typeface="Times New Roman" pitchFamily="18" charset="0"/>
                <a:cs typeface="Times New Roman" pitchFamily="18" charset="0"/>
              </a:rPr>
              <a:t>CODROPS CSS REFERENCE</a:t>
            </a:r>
          </a:p>
          <a:p>
            <a:r>
              <a:rPr lang="en-IN" sz="1400" dirty="0" smtClean="0">
                <a:latin typeface="Times New Roman" pitchFamily="18" charset="0"/>
                <a:cs typeface="Times New Roman" pitchFamily="18" charset="0"/>
              </a:rPr>
              <a:t>STACK OVERFLOW</a:t>
            </a:r>
            <a:r>
              <a:rPr lang="en-IN" sz="2000" dirty="0">
                <a:latin typeface="Times New Roman" pitchFamily="18" charset="0"/>
                <a:cs typeface="Times New Roman" pitchFamily="18" charset="0"/>
              </a:rPr>
              <a:t/>
            </a:r>
            <a:br>
              <a:rPr lang="en-IN" sz="2000" dirty="0">
                <a:latin typeface="Times New Roman" pitchFamily="18" charset="0"/>
                <a:cs typeface="Times New Roman" pitchFamily="18" charset="0"/>
              </a:rPr>
            </a:b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3093472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54864"/>
            <a:ext cx="7108904" cy="9906000"/>
          </a:xfrm>
          <a:prstGeom prst="rect">
            <a:avLst/>
          </a:prstGeom>
        </p:spPr>
      </p:pic>
      <p:sp>
        <p:nvSpPr>
          <p:cNvPr id="5" name="Rectangle 4"/>
          <p:cNvSpPr/>
          <p:nvPr/>
        </p:nvSpPr>
        <p:spPr>
          <a:xfrm>
            <a:off x="503296" y="8526446"/>
            <a:ext cx="319318" cy="307777"/>
          </a:xfrm>
          <a:prstGeom prst="rect">
            <a:avLst/>
          </a:prstGeom>
        </p:spPr>
        <p:txBody>
          <a:bodyPr wrap="none">
            <a:spAutoFit/>
          </a:bodyPr>
          <a:lstStyle/>
          <a:p>
            <a:r>
              <a:rPr lang="en-IN" sz="1400" dirty="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503296" y="9033086"/>
            <a:ext cx="1505843" cy="6097"/>
          </a:xfrm>
          <a:prstGeom prst="rect">
            <a:avLst/>
          </a:prstGeom>
        </p:spPr>
      </p:pic>
      <p:sp>
        <p:nvSpPr>
          <p:cNvPr id="9" name="Rectangle 8"/>
          <p:cNvSpPr/>
          <p:nvPr/>
        </p:nvSpPr>
        <p:spPr>
          <a:xfrm>
            <a:off x="1113174" y="4662377"/>
            <a:ext cx="6939643" cy="307777"/>
          </a:xfrm>
          <a:prstGeom prst="rect">
            <a:avLst/>
          </a:prstGeom>
        </p:spPr>
        <p:txBody>
          <a:bodyPr wrap="square">
            <a:spAutoFit/>
          </a:bodyPr>
          <a:lstStyle/>
          <a:p>
            <a:endParaRPr lang="en-US" sz="14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503296" y="769003"/>
            <a:ext cx="5988945" cy="6001643"/>
          </a:xfrm>
          <a:prstGeom prst="rect">
            <a:avLst/>
          </a:prstGeom>
          <a:noFill/>
        </p:spPr>
        <p:txBody>
          <a:bodyPr wrap="square" rtlCol="0">
            <a:spAutoFit/>
          </a:bodyPr>
          <a:lstStyle/>
          <a:p>
            <a:r>
              <a:rPr lang="en-IN" sz="1600" b="1" dirty="0">
                <a:latin typeface="Times New Roman" pitchFamily="18" charset="0"/>
                <a:cs typeface="Times New Roman" pitchFamily="18" charset="0"/>
              </a:rPr>
              <a:t>8.GLOSSARY</a:t>
            </a:r>
            <a:endParaRPr lang="en-US" sz="1600" dirty="0">
              <a:latin typeface="Times New Roman" pitchFamily="18" charset="0"/>
              <a:cs typeface="Times New Roman" pitchFamily="18" charset="0"/>
            </a:endParaRPr>
          </a:p>
          <a:p>
            <a:r>
              <a:rPr lang="en-IN" sz="1400" b="1" dirty="0">
                <a:latin typeface="Times New Roman" pitchFamily="18" charset="0"/>
                <a:cs typeface="Times New Roman" pitchFamily="18" charset="0"/>
              </a:rPr>
              <a:t>1.WEB PAGE-</a:t>
            </a:r>
            <a:r>
              <a:rPr lang="en-IN" sz="1400" dirty="0">
                <a:latin typeface="Times New Roman" pitchFamily="18" charset="0"/>
                <a:cs typeface="Times New Roman" pitchFamily="18" charset="0"/>
              </a:rPr>
              <a:t>A hypertext document context to the world wide web.</a:t>
            </a:r>
            <a:endParaRPr lang="en-US" sz="1400" dirty="0">
              <a:latin typeface="Times New Roman" pitchFamily="18" charset="0"/>
              <a:cs typeface="Times New Roman" pitchFamily="18" charset="0"/>
            </a:endParaRPr>
          </a:p>
          <a:p>
            <a:r>
              <a:rPr lang="en-IN" sz="1400" b="1" dirty="0">
                <a:latin typeface="Times New Roman" pitchFamily="18" charset="0"/>
                <a:cs typeface="Times New Roman" pitchFamily="18" charset="0"/>
              </a:rPr>
              <a:t>2.FRONT END-</a:t>
            </a:r>
            <a:r>
              <a:rPr lang="en-IN" sz="1400" dirty="0">
                <a:latin typeface="Times New Roman" pitchFamily="18" charset="0"/>
                <a:cs typeface="Times New Roman" pitchFamily="18" charset="0"/>
              </a:rPr>
              <a:t>It refers to the client side.</a:t>
            </a:r>
            <a:endParaRPr lang="en-US" sz="1400" dirty="0">
              <a:latin typeface="Times New Roman" pitchFamily="18" charset="0"/>
              <a:cs typeface="Times New Roman" pitchFamily="18" charset="0"/>
            </a:endParaRPr>
          </a:p>
          <a:p>
            <a:r>
              <a:rPr lang="en-IN" sz="1400" b="1" dirty="0">
                <a:latin typeface="Times New Roman" pitchFamily="18" charset="0"/>
                <a:cs typeface="Times New Roman" pitchFamily="18" charset="0"/>
              </a:rPr>
              <a:t>3.BACK END-</a:t>
            </a:r>
            <a:r>
              <a:rPr lang="en-IN" sz="1400" dirty="0">
                <a:latin typeface="Times New Roman" pitchFamily="18" charset="0"/>
                <a:cs typeface="Times New Roman" pitchFamily="18" charset="0"/>
              </a:rPr>
              <a:t>It refers to the server side of the application.</a:t>
            </a:r>
            <a:endParaRPr lang="en-US" sz="1400" dirty="0">
              <a:latin typeface="Times New Roman" pitchFamily="18" charset="0"/>
              <a:cs typeface="Times New Roman" pitchFamily="18" charset="0"/>
            </a:endParaRPr>
          </a:p>
          <a:p>
            <a:r>
              <a:rPr lang="en-IN" sz="1400" b="1" dirty="0" smtClean="0">
                <a:latin typeface="Times New Roman" pitchFamily="18" charset="0"/>
                <a:cs typeface="Times New Roman" pitchFamily="18" charset="0"/>
              </a:rPr>
              <a:t>4.FRONT </a:t>
            </a:r>
            <a:r>
              <a:rPr lang="en-IN" sz="1400" b="1" dirty="0">
                <a:latin typeface="Times New Roman" pitchFamily="18" charset="0"/>
                <a:cs typeface="Times New Roman" pitchFamily="18" charset="0"/>
              </a:rPr>
              <a:t>END DEVELOPERS-</a:t>
            </a:r>
            <a:r>
              <a:rPr lang="en-IN" sz="1400" dirty="0">
                <a:latin typeface="Times New Roman" pitchFamily="18" charset="0"/>
                <a:cs typeface="Times New Roman" pitchFamily="18" charset="0"/>
              </a:rPr>
              <a:t>A frontend developer is atype of compter programmer that codes and creates the visual front end elements of a software , application or a website.</a:t>
            </a:r>
            <a:endParaRPr lang="en-US" sz="1400" dirty="0">
              <a:latin typeface="Times New Roman" pitchFamily="18" charset="0"/>
              <a:cs typeface="Times New Roman" pitchFamily="18" charset="0"/>
            </a:endParaRPr>
          </a:p>
          <a:p>
            <a:r>
              <a:rPr lang="en-IN" sz="1400" b="1" dirty="0">
                <a:latin typeface="Times New Roman" pitchFamily="18" charset="0"/>
                <a:cs typeface="Times New Roman" pitchFamily="18" charset="0"/>
              </a:rPr>
              <a:t>5.BACK END DEVELOPERS-</a:t>
            </a:r>
            <a:r>
              <a:rPr lang="en-IN" sz="1400" dirty="0">
                <a:latin typeface="Times New Roman" pitchFamily="18" charset="0"/>
                <a:cs typeface="Times New Roman" pitchFamily="18" charset="0"/>
              </a:rPr>
              <a:t>A type of programmer who creates the logical backend and core computational logic of a website , software.</a:t>
            </a:r>
            <a:endParaRPr lang="en-US" sz="1400" dirty="0">
              <a:latin typeface="Times New Roman" pitchFamily="18" charset="0"/>
              <a:cs typeface="Times New Roman" pitchFamily="18" charset="0"/>
            </a:endParaRPr>
          </a:p>
          <a:p>
            <a:r>
              <a:rPr lang="en-IN" sz="1400" b="1" dirty="0">
                <a:latin typeface="Times New Roman" pitchFamily="18" charset="0"/>
                <a:cs typeface="Times New Roman" pitchFamily="18" charset="0"/>
              </a:rPr>
              <a:t>6.HTML-</a:t>
            </a:r>
            <a:r>
              <a:rPr lang="en-IN" sz="1400" dirty="0">
                <a:latin typeface="Times New Roman" pitchFamily="18" charset="0"/>
                <a:cs typeface="Times New Roman" pitchFamily="18" charset="0"/>
              </a:rPr>
              <a:t>Hyper text markup language is the programming language for developing a website/website.</a:t>
            </a:r>
            <a:endParaRPr lang="en-US" sz="1400" dirty="0">
              <a:latin typeface="Times New Roman" pitchFamily="18" charset="0"/>
              <a:cs typeface="Times New Roman" pitchFamily="18" charset="0"/>
            </a:endParaRPr>
          </a:p>
          <a:p>
            <a:r>
              <a:rPr lang="en-IN" sz="1400" b="1" dirty="0">
                <a:latin typeface="Times New Roman" pitchFamily="18" charset="0"/>
                <a:cs typeface="Times New Roman" pitchFamily="18" charset="0"/>
              </a:rPr>
              <a:t>7.CSS-</a:t>
            </a:r>
            <a:r>
              <a:rPr lang="en-IN" sz="1400" dirty="0">
                <a:latin typeface="Times New Roman" pitchFamily="18" charset="0"/>
                <a:cs typeface="Times New Roman" pitchFamily="18" charset="0"/>
              </a:rPr>
              <a:t>Cascading style sheets is a style sheet language used for describing the presentation of a document written in HTML.</a:t>
            </a:r>
            <a:endParaRPr lang="en-US" sz="1400" dirty="0">
              <a:latin typeface="Times New Roman" pitchFamily="18" charset="0"/>
              <a:cs typeface="Times New Roman" pitchFamily="18" charset="0"/>
            </a:endParaRPr>
          </a:p>
          <a:p>
            <a:r>
              <a:rPr lang="en-IN" sz="1400" b="1" dirty="0">
                <a:latin typeface="Times New Roman" pitchFamily="18" charset="0"/>
                <a:cs typeface="Times New Roman" pitchFamily="18" charset="0"/>
              </a:rPr>
              <a:t>8.JAVA SCRIPT-</a:t>
            </a:r>
            <a:r>
              <a:rPr lang="en-IN" sz="1400" dirty="0">
                <a:latin typeface="Times New Roman" pitchFamily="18" charset="0"/>
                <a:cs typeface="Times New Roman" pitchFamily="18" charset="0"/>
              </a:rPr>
              <a:t>Java script is a high level programming language that conforms to the ECMA script specification.</a:t>
            </a:r>
            <a:endParaRPr lang="en-US" sz="1400" dirty="0">
              <a:latin typeface="Times New Roman" pitchFamily="18" charset="0"/>
              <a:cs typeface="Times New Roman" pitchFamily="18" charset="0"/>
            </a:endParaRPr>
          </a:p>
          <a:p>
            <a:r>
              <a:rPr lang="en-IN" sz="1400" b="1" dirty="0">
                <a:latin typeface="Times New Roman" pitchFamily="18" charset="0"/>
                <a:cs typeface="Times New Roman" pitchFamily="18" charset="0"/>
              </a:rPr>
              <a:t>9.WEB SITE-</a:t>
            </a:r>
            <a:r>
              <a:rPr lang="en-IN" sz="1400" dirty="0">
                <a:latin typeface="Times New Roman" pitchFamily="18" charset="0"/>
                <a:cs typeface="Times New Roman" pitchFamily="18" charset="0"/>
              </a:rPr>
              <a:t>Website is a collection of related network web resources , such as web pages.</a:t>
            </a:r>
            <a:endParaRPr lang="en-US" sz="1400" dirty="0">
              <a:latin typeface="Times New Roman" pitchFamily="18" charset="0"/>
              <a:cs typeface="Times New Roman" pitchFamily="18" charset="0"/>
            </a:endParaRPr>
          </a:p>
          <a:p>
            <a:r>
              <a:rPr lang="en-IN" sz="1400" b="1" dirty="0">
                <a:latin typeface="Times New Roman" pitchFamily="18" charset="0"/>
                <a:cs typeface="Times New Roman" pitchFamily="18" charset="0"/>
              </a:rPr>
              <a:t>10.DATA BASE-</a:t>
            </a:r>
            <a:r>
              <a:rPr lang="en-IN" sz="1400" dirty="0">
                <a:latin typeface="Times New Roman" pitchFamily="18" charset="0"/>
                <a:cs typeface="Times New Roman" pitchFamily="18" charset="0"/>
              </a:rPr>
              <a:t>A large amount of data that is stored in a computer and can easily be used , added to , etc.</a:t>
            </a:r>
            <a:endParaRPr lang="en-US" sz="1400" dirty="0">
              <a:latin typeface="Times New Roman" pitchFamily="18" charset="0"/>
              <a:cs typeface="Times New Roman" pitchFamily="18" charset="0"/>
            </a:endParaRPr>
          </a:p>
          <a:p>
            <a:r>
              <a:rPr lang="en-IN" sz="1400" b="1" dirty="0">
                <a:latin typeface="Times New Roman" pitchFamily="18" charset="0"/>
                <a:cs typeface="Times New Roman" pitchFamily="18" charset="0"/>
              </a:rPr>
              <a:t>11.SOFT WARE-</a:t>
            </a:r>
            <a:r>
              <a:rPr lang="en-IN" sz="1400" dirty="0">
                <a:latin typeface="Times New Roman" pitchFamily="18" charset="0"/>
                <a:cs typeface="Times New Roman" pitchFamily="18" charset="0"/>
              </a:rPr>
              <a:t>It is a set of instructions , data or programs use to operate computers and execute specific tasks.</a:t>
            </a:r>
            <a:endParaRPr lang="en-US" sz="1400" dirty="0">
              <a:latin typeface="Times New Roman" pitchFamily="18" charset="0"/>
              <a:cs typeface="Times New Roman" pitchFamily="18" charset="0"/>
            </a:endParaRPr>
          </a:p>
          <a:p>
            <a:r>
              <a:rPr lang="en-IN" sz="1400" b="1" dirty="0">
                <a:latin typeface="Times New Roman" pitchFamily="18" charset="0"/>
                <a:cs typeface="Times New Roman" pitchFamily="18" charset="0"/>
              </a:rPr>
              <a:t>12.HARD WARE-</a:t>
            </a:r>
            <a:r>
              <a:rPr lang="en-IN" sz="1400" dirty="0">
                <a:latin typeface="Times New Roman" pitchFamily="18" charset="0"/>
                <a:cs typeface="Times New Roman" pitchFamily="18" charset="0"/>
              </a:rPr>
              <a:t>Computer hardware includes the physical tangible parts or components of a computer.</a:t>
            </a:r>
            <a:endParaRPr lang="en-US" sz="1400" dirty="0">
              <a:latin typeface="Times New Roman" pitchFamily="18" charset="0"/>
              <a:cs typeface="Times New Roman" pitchFamily="18" charset="0"/>
            </a:endParaRPr>
          </a:p>
          <a:p>
            <a:r>
              <a:rPr lang="en-IN" sz="2000" dirty="0"/>
              <a:t> </a:t>
            </a:r>
            <a:endParaRPr lang="en-US" sz="2000" dirty="0"/>
          </a:p>
          <a:p>
            <a:r>
              <a:rPr lang="en-IN" sz="2000" dirty="0"/>
              <a:t> </a:t>
            </a:r>
            <a:endParaRPr lang="en-US" sz="2000" dirty="0"/>
          </a:p>
          <a:p>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2954841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40372"/>
            <a:ext cx="7108904" cy="9906000"/>
          </a:xfrm>
          <a:prstGeom prst="rect">
            <a:avLst/>
          </a:prstGeom>
        </p:spPr>
      </p:pic>
      <p:sp>
        <p:nvSpPr>
          <p:cNvPr id="3" name="Rectangle 2"/>
          <p:cNvSpPr/>
          <p:nvPr/>
        </p:nvSpPr>
        <p:spPr>
          <a:xfrm>
            <a:off x="2376811" y="8759280"/>
            <a:ext cx="2025450" cy="523220"/>
          </a:xfrm>
          <a:prstGeom prst="rect">
            <a:avLst/>
          </a:prstGeom>
        </p:spPr>
        <p:txBody>
          <a:bodyPr wrap="square">
            <a:spAutoFit/>
          </a:bodyPr>
          <a:lstStyle/>
          <a:p>
            <a:pPr algn="ctr"/>
            <a:r>
              <a:rPr lang="en-IN" sz="1400" dirty="0">
                <a:latin typeface="Times New Roman" panose="02020603050405020304" pitchFamily="18" charset="0"/>
                <a:cs typeface="Times New Roman" panose="02020603050405020304" pitchFamily="18" charset="0"/>
              </a:rPr>
              <a:t>Dr.B.R.K.Reddy</a:t>
            </a:r>
          </a:p>
          <a:p>
            <a:pPr algn="ctr"/>
            <a:r>
              <a:rPr lang="en-IN" sz="1400" dirty="0">
                <a:latin typeface="Times New Roman" panose="02020603050405020304" pitchFamily="18" charset="0"/>
                <a:cs typeface="Times New Roman" panose="02020603050405020304" pitchFamily="18" charset="0"/>
              </a:rPr>
              <a:t>Program Coordinator</a:t>
            </a:r>
            <a:endParaRPr lang="en-US" sz="1400" dirty="0">
              <a:latin typeface="Times New Roman" panose="02020603050405020304" pitchFamily="18" charset="0"/>
              <a:cs typeface="Times New Roman" panose="02020603050405020304" pitchFamily="18" charset="0"/>
            </a:endParaRPr>
          </a:p>
        </p:txBody>
      </p:sp>
      <p:sp>
        <p:nvSpPr>
          <p:cNvPr id="4" name="Rectangle 3"/>
          <p:cNvSpPr/>
          <p:nvPr/>
        </p:nvSpPr>
        <p:spPr>
          <a:xfrm>
            <a:off x="3854722" y="8771476"/>
            <a:ext cx="3429000" cy="523220"/>
          </a:xfrm>
          <a:prstGeom prst="rect">
            <a:avLst/>
          </a:prstGeom>
        </p:spPr>
        <p:txBody>
          <a:bodyPr>
            <a:spAutoFit/>
          </a:bodyPr>
          <a:lstStyle/>
          <a:p>
            <a:pPr algn="ctr"/>
            <a:r>
              <a:rPr lang="en-IN" sz="1400" dirty="0">
                <a:latin typeface="Times New Roman" panose="02020603050405020304" pitchFamily="18" charset="0"/>
                <a:cs typeface="Times New Roman" panose="02020603050405020304" pitchFamily="18" charset="0"/>
              </a:rPr>
              <a:t>Dr.Ramamurthy  Suri</a:t>
            </a:r>
          </a:p>
          <a:p>
            <a:pPr algn="ctr"/>
            <a:r>
              <a:rPr lang="en-IN" sz="1400" dirty="0">
                <a:latin typeface="Times New Roman" panose="02020603050405020304" pitchFamily="18" charset="0"/>
                <a:cs typeface="Times New Roman" panose="02020603050405020304" pitchFamily="18" charset="0"/>
              </a:rPr>
              <a:t>Associate Dean,AAC</a:t>
            </a:r>
            <a:endParaRPr lang="en-US" sz="1400" dirty="0">
              <a:latin typeface="Times New Roman" panose="02020603050405020304" pitchFamily="18" charset="0"/>
              <a:cs typeface="Times New Roman" panose="02020603050405020304" pitchFamily="18" charset="0"/>
            </a:endParaRPr>
          </a:p>
        </p:txBody>
      </p:sp>
      <p:sp>
        <p:nvSpPr>
          <p:cNvPr id="5" name="Rectangle 4"/>
          <p:cNvSpPr/>
          <p:nvPr/>
        </p:nvSpPr>
        <p:spPr>
          <a:xfrm>
            <a:off x="503296" y="8526446"/>
            <a:ext cx="1154483" cy="338554"/>
          </a:xfrm>
          <a:prstGeom prst="rect">
            <a:avLst/>
          </a:prstGeom>
        </p:spPr>
        <p:txBody>
          <a:bodyPr wrap="none">
            <a:spAutoFit/>
          </a:bodyPr>
          <a:lstStyle/>
          <a:p>
            <a:r>
              <a:rPr lang="en-IN" sz="1400" dirty="0">
                <a:latin typeface="Times New Roman" panose="02020603050405020304" pitchFamily="18" charset="0"/>
                <a:cs typeface="Times New Roman" panose="02020603050405020304" pitchFamily="18" charset="0"/>
              </a:rPr>
              <a:t>   Dr/Ms./Mr</a:t>
            </a:r>
            <a:r>
              <a:rPr lang="en-IN" sz="1600" dirty="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503296" y="9033086"/>
            <a:ext cx="1505843" cy="6097"/>
          </a:xfrm>
          <a:prstGeom prst="rect">
            <a:avLst/>
          </a:prstGeom>
        </p:spPr>
      </p:pic>
      <p:sp>
        <p:nvSpPr>
          <p:cNvPr id="7" name="Rectangle 6"/>
          <p:cNvSpPr/>
          <p:nvPr/>
        </p:nvSpPr>
        <p:spPr>
          <a:xfrm>
            <a:off x="349788" y="9017697"/>
            <a:ext cx="1637371" cy="307777"/>
          </a:xfrm>
          <a:prstGeom prst="rect">
            <a:avLst/>
          </a:prstGeom>
        </p:spPr>
        <p:txBody>
          <a:bodyPr wrap="none">
            <a:spAutoFit/>
          </a:bodyPr>
          <a:lstStyle/>
          <a:p>
            <a:r>
              <a:rPr lang="en-IN" sz="1400" dirty="0">
                <a:latin typeface="Times New Roman" panose="02020603050405020304" pitchFamily="18" charset="0"/>
                <a:cs typeface="Times New Roman" panose="02020603050405020304" pitchFamily="18" charset="0"/>
              </a:rPr>
              <a:t>   Project Supervisor</a:t>
            </a:r>
            <a:endParaRPr lang="en-US" sz="1400" dirty="0">
              <a:latin typeface="Times New Roman" panose="02020603050405020304" pitchFamily="18" charset="0"/>
              <a:cs typeface="Times New Roman" panose="02020603050405020304" pitchFamily="18" charset="0"/>
            </a:endParaRPr>
          </a:p>
        </p:txBody>
      </p:sp>
      <p:graphicFrame>
        <p:nvGraphicFramePr>
          <p:cNvPr id="8" name="Table 7"/>
          <p:cNvGraphicFramePr>
            <a:graphicFrameLocks noGrp="1"/>
          </p:cNvGraphicFramePr>
          <p:nvPr>
            <p:extLst>
              <p:ext uri="{D42A27DB-BD31-4B8C-83A1-F6EECF244321}">
                <p14:modId xmlns:p14="http://schemas.microsoft.com/office/powerpoint/2010/main" xmlns="" val="3587500974"/>
              </p:ext>
            </p:extLst>
          </p:nvPr>
        </p:nvGraphicFramePr>
        <p:xfrm>
          <a:off x="571500" y="1623661"/>
          <a:ext cx="5885984" cy="1841060"/>
        </p:xfrm>
        <a:graphic>
          <a:graphicData uri="http://schemas.openxmlformats.org/drawingml/2006/table">
            <a:tbl>
              <a:tblPr firstRow="1" bandRow="1">
                <a:tableStyleId>{5C22544A-7EE6-4342-B048-85BDC9FD1C3A}</a:tableStyleId>
              </a:tblPr>
              <a:tblGrid>
                <a:gridCol w="2015274">
                  <a:extLst>
                    <a:ext uri="{9D8B030D-6E8A-4147-A177-3AD203B41FA5}">
                      <a16:colId xmlns="" xmlns:a16="http://schemas.microsoft.com/office/drawing/2014/main" val="20000"/>
                    </a:ext>
                  </a:extLst>
                </a:gridCol>
                <a:gridCol w="1935355">
                  <a:extLst>
                    <a:ext uri="{9D8B030D-6E8A-4147-A177-3AD203B41FA5}">
                      <a16:colId xmlns="" xmlns:a16="http://schemas.microsoft.com/office/drawing/2014/main" val="20001"/>
                    </a:ext>
                  </a:extLst>
                </a:gridCol>
                <a:gridCol w="1935355">
                  <a:extLst>
                    <a:ext uri="{9D8B030D-6E8A-4147-A177-3AD203B41FA5}">
                      <a16:colId xmlns="" xmlns:a16="http://schemas.microsoft.com/office/drawing/2014/main" val="20002"/>
                    </a:ext>
                  </a:extLst>
                </a:gridCol>
              </a:tblGrid>
              <a:tr h="485358">
                <a:tc>
                  <a:txBody>
                    <a:bodyPr/>
                    <a:lstStyle/>
                    <a:p>
                      <a:pPr algn="ctr"/>
                      <a:r>
                        <a:rPr lang="en-SG" sz="2000" dirty="0"/>
                        <a:t>         NAME</a:t>
                      </a:r>
                    </a:p>
                  </a:txBody>
                  <a:tcPr/>
                </a:tc>
                <a:tc>
                  <a:txBody>
                    <a:bodyPr/>
                    <a:lstStyle/>
                    <a:p>
                      <a:pPr algn="ctr"/>
                      <a:r>
                        <a:rPr lang="en-SG" sz="2000" dirty="0"/>
                        <a:t>ROLL N0</a:t>
                      </a:r>
                    </a:p>
                  </a:txBody>
                  <a:tcPr/>
                </a:tc>
                <a:tc>
                  <a:txBody>
                    <a:bodyPr/>
                    <a:lstStyle/>
                    <a:p>
                      <a:pPr algn="ctr"/>
                      <a:r>
                        <a:rPr lang="en-SG" sz="2000" dirty="0"/>
                        <a:t>BRANCH</a:t>
                      </a:r>
                    </a:p>
                  </a:txBody>
                  <a:tcPr/>
                </a:tc>
                <a:extLst>
                  <a:ext uri="{0D108BD9-81ED-4DB2-BD59-A6C34878D82A}">
                    <a16:rowId xmlns="" xmlns:a16="http://schemas.microsoft.com/office/drawing/2014/main" val="10000"/>
                  </a:ext>
                </a:extLst>
              </a:tr>
              <a:tr h="414018">
                <a:tc>
                  <a:txBody>
                    <a:bodyPr/>
                    <a:lstStyle/>
                    <a:p>
                      <a:r>
                        <a:rPr lang="en-SG" baseline="0" dirty="0" smtClean="0">
                          <a:latin typeface="Times New Roman" pitchFamily="18" charset="0"/>
                          <a:cs typeface="Times New Roman" pitchFamily="18" charset="0"/>
                        </a:rPr>
                        <a:t>M Poojitha</a:t>
                      </a:r>
                      <a:endParaRPr lang="en-SG" dirty="0">
                        <a:latin typeface="Times New Roman" pitchFamily="18" charset="0"/>
                        <a:cs typeface="Times New Roman" pitchFamily="18" charset="0"/>
                      </a:endParaRPr>
                    </a:p>
                  </a:txBody>
                  <a:tcPr/>
                </a:tc>
                <a:tc>
                  <a:txBody>
                    <a:bodyPr/>
                    <a:lstStyle/>
                    <a:p>
                      <a:r>
                        <a:rPr lang="en-SG" dirty="0" smtClean="0">
                          <a:latin typeface="Times New Roman" pitchFamily="18" charset="0"/>
                          <a:cs typeface="Times New Roman" pitchFamily="18" charset="0"/>
                        </a:rPr>
                        <a:t>18241A05X1</a:t>
                      </a:r>
                      <a:endParaRPr lang="en-SG" dirty="0">
                        <a:latin typeface="Times New Roman" pitchFamily="18" charset="0"/>
                        <a:cs typeface="Times New Roman" pitchFamily="18" charset="0"/>
                      </a:endParaRPr>
                    </a:p>
                  </a:txBody>
                  <a:tcPr/>
                </a:tc>
                <a:tc>
                  <a:txBody>
                    <a:bodyPr/>
                    <a:lstStyle/>
                    <a:p>
                      <a:r>
                        <a:rPr lang="en-SG" dirty="0" smtClean="0">
                          <a:latin typeface="Times New Roman" pitchFamily="18" charset="0"/>
                          <a:cs typeface="Times New Roman" pitchFamily="18" charset="0"/>
                        </a:rPr>
                        <a:t>CSE</a:t>
                      </a:r>
                      <a:endParaRPr lang="en-SG" dirty="0">
                        <a:latin typeface="Times New Roman" pitchFamily="18" charset="0"/>
                        <a:cs typeface="Times New Roman" pitchFamily="18" charset="0"/>
                      </a:endParaRPr>
                    </a:p>
                  </a:txBody>
                  <a:tcPr/>
                </a:tc>
                <a:extLst>
                  <a:ext uri="{0D108BD9-81ED-4DB2-BD59-A6C34878D82A}">
                    <a16:rowId xmlns="" xmlns:a16="http://schemas.microsoft.com/office/drawing/2014/main" val="10001"/>
                  </a:ext>
                </a:extLst>
              </a:tr>
              <a:tr h="277800">
                <a:tc>
                  <a:txBody>
                    <a:bodyPr/>
                    <a:lstStyle/>
                    <a:p>
                      <a:r>
                        <a:rPr lang="en-SG" dirty="0" smtClean="0">
                          <a:latin typeface="Times New Roman" pitchFamily="18" charset="0"/>
                          <a:cs typeface="Times New Roman" pitchFamily="18" charset="0"/>
                        </a:rPr>
                        <a:t>U</a:t>
                      </a:r>
                      <a:r>
                        <a:rPr lang="en-SG" baseline="0" dirty="0" smtClean="0">
                          <a:latin typeface="Times New Roman" pitchFamily="18" charset="0"/>
                          <a:cs typeface="Times New Roman" pitchFamily="18" charset="0"/>
                        </a:rPr>
                        <a:t> Reshma Shravani</a:t>
                      </a:r>
                      <a:endParaRPr lang="en-SG" dirty="0">
                        <a:latin typeface="Times New Roman" pitchFamily="18" charset="0"/>
                        <a:cs typeface="Times New Roman" pitchFamily="18" charset="0"/>
                      </a:endParaRPr>
                    </a:p>
                  </a:txBody>
                  <a:tcPr/>
                </a:tc>
                <a:tc>
                  <a:txBody>
                    <a:bodyPr/>
                    <a:lstStyle/>
                    <a:p>
                      <a:r>
                        <a:rPr lang="en-SG" dirty="0" smtClean="0">
                          <a:latin typeface="Times New Roman" pitchFamily="18" charset="0"/>
                          <a:cs typeface="Times New Roman" pitchFamily="18" charset="0"/>
                        </a:rPr>
                        <a:t>18241A05Z5</a:t>
                      </a:r>
                      <a:endParaRPr lang="en-SG" dirty="0">
                        <a:latin typeface="Times New Roman" pitchFamily="18" charset="0"/>
                        <a:cs typeface="Times New Roman" pitchFamily="18" charset="0"/>
                      </a:endParaRPr>
                    </a:p>
                  </a:txBody>
                  <a:tcPr/>
                </a:tc>
                <a:tc>
                  <a:txBody>
                    <a:bodyPr/>
                    <a:lstStyle/>
                    <a:p>
                      <a:r>
                        <a:rPr lang="en-SG" dirty="0" smtClean="0">
                          <a:latin typeface="Times New Roman" pitchFamily="18" charset="0"/>
                          <a:cs typeface="Times New Roman" pitchFamily="18" charset="0"/>
                        </a:rPr>
                        <a:t>CSE</a:t>
                      </a:r>
                      <a:endParaRPr lang="en-SG" dirty="0">
                        <a:latin typeface="Times New Roman" pitchFamily="18" charset="0"/>
                        <a:cs typeface="Times New Roman" pitchFamily="18" charset="0"/>
                      </a:endParaRPr>
                    </a:p>
                  </a:txBody>
                  <a:tcPr/>
                </a:tc>
                <a:extLst>
                  <a:ext uri="{0D108BD9-81ED-4DB2-BD59-A6C34878D82A}">
                    <a16:rowId xmlns="" xmlns:a16="http://schemas.microsoft.com/office/drawing/2014/main" val="10003"/>
                  </a:ext>
                </a:extLst>
              </a:tr>
              <a:tr h="322252">
                <a:tc>
                  <a:txBody>
                    <a:bodyPr/>
                    <a:lstStyle/>
                    <a:p>
                      <a:r>
                        <a:rPr lang="en-SG" dirty="0" smtClean="0">
                          <a:latin typeface="Times New Roman" pitchFamily="18" charset="0"/>
                          <a:cs typeface="Times New Roman" pitchFamily="18" charset="0"/>
                        </a:rPr>
                        <a:t>D Teja</a:t>
                      </a:r>
                      <a:r>
                        <a:rPr lang="en-SG" baseline="0" dirty="0" smtClean="0">
                          <a:latin typeface="Times New Roman" pitchFamily="18" charset="0"/>
                          <a:cs typeface="Times New Roman" pitchFamily="18" charset="0"/>
                        </a:rPr>
                        <a:t> sree</a:t>
                      </a:r>
                      <a:endParaRPr lang="en-SG" dirty="0">
                        <a:latin typeface="Times New Roman" pitchFamily="18" charset="0"/>
                        <a:cs typeface="Times New Roman" pitchFamily="18" charset="0"/>
                      </a:endParaRPr>
                    </a:p>
                  </a:txBody>
                  <a:tcPr/>
                </a:tc>
                <a:tc>
                  <a:txBody>
                    <a:bodyPr/>
                    <a:lstStyle/>
                    <a:p>
                      <a:r>
                        <a:rPr lang="en-SG" dirty="0" smtClean="0">
                          <a:latin typeface="Times New Roman" pitchFamily="18" charset="0"/>
                          <a:cs typeface="Times New Roman" pitchFamily="18" charset="0"/>
                        </a:rPr>
                        <a:t>18241A05P1</a:t>
                      </a:r>
                      <a:endParaRPr lang="en-SG" dirty="0">
                        <a:latin typeface="Times New Roman" pitchFamily="18" charset="0"/>
                        <a:cs typeface="Times New Roman" pitchFamily="18" charset="0"/>
                      </a:endParaRPr>
                    </a:p>
                  </a:txBody>
                  <a:tcPr/>
                </a:tc>
                <a:tc>
                  <a:txBody>
                    <a:bodyPr/>
                    <a:lstStyle/>
                    <a:p>
                      <a:r>
                        <a:rPr lang="en-SG" dirty="0" smtClean="0">
                          <a:latin typeface="Times New Roman" pitchFamily="18" charset="0"/>
                          <a:cs typeface="Times New Roman" pitchFamily="18" charset="0"/>
                        </a:rPr>
                        <a:t>CSE</a:t>
                      </a:r>
                      <a:endParaRPr lang="en-SG" dirty="0">
                        <a:latin typeface="Times New Roman" pitchFamily="18" charset="0"/>
                        <a:cs typeface="Times New Roman" pitchFamily="18" charset="0"/>
                      </a:endParaRPr>
                    </a:p>
                  </a:txBody>
                  <a:tcPr/>
                </a:tc>
                <a:extLst>
                  <a:ext uri="{0D108BD9-81ED-4DB2-BD59-A6C34878D82A}">
                    <a16:rowId xmlns="" xmlns:a16="http://schemas.microsoft.com/office/drawing/2014/main" val="10004"/>
                  </a:ext>
                </a:extLst>
              </a:tr>
              <a:tr h="322252">
                <a:tc>
                  <a:txBody>
                    <a:bodyPr/>
                    <a:lstStyle/>
                    <a:p>
                      <a:r>
                        <a:rPr lang="en-SG" dirty="0" smtClean="0">
                          <a:latin typeface="Times New Roman" pitchFamily="18" charset="0"/>
                          <a:cs typeface="Times New Roman" pitchFamily="18" charset="0"/>
                        </a:rPr>
                        <a:t>A</a:t>
                      </a:r>
                      <a:r>
                        <a:rPr lang="en-SG" baseline="0" dirty="0" smtClean="0">
                          <a:latin typeface="Times New Roman" pitchFamily="18" charset="0"/>
                          <a:cs typeface="Times New Roman" pitchFamily="18" charset="0"/>
                        </a:rPr>
                        <a:t> Harshitha</a:t>
                      </a:r>
                      <a:endParaRPr lang="en-SG" dirty="0">
                        <a:latin typeface="Times New Roman" pitchFamily="18" charset="0"/>
                        <a:cs typeface="Times New Roman" pitchFamily="18" charset="0"/>
                      </a:endParaRPr>
                    </a:p>
                  </a:txBody>
                  <a:tcPr/>
                </a:tc>
                <a:tc>
                  <a:txBody>
                    <a:bodyPr/>
                    <a:lstStyle/>
                    <a:p>
                      <a:r>
                        <a:rPr lang="en-SG" dirty="0" smtClean="0">
                          <a:latin typeface="Times New Roman" pitchFamily="18" charset="0"/>
                          <a:cs typeface="Times New Roman" pitchFamily="18" charset="0"/>
                        </a:rPr>
                        <a:t>18241A05I5</a:t>
                      </a:r>
                      <a:endParaRPr lang="en-SG" dirty="0">
                        <a:latin typeface="Times New Roman" pitchFamily="18" charset="0"/>
                        <a:cs typeface="Times New Roman" pitchFamily="18" charset="0"/>
                      </a:endParaRPr>
                    </a:p>
                  </a:txBody>
                  <a:tcPr/>
                </a:tc>
                <a:tc>
                  <a:txBody>
                    <a:bodyPr/>
                    <a:lstStyle/>
                    <a:p>
                      <a:r>
                        <a:rPr lang="en-SG" dirty="0" smtClean="0">
                          <a:latin typeface="Times New Roman" pitchFamily="18" charset="0"/>
                          <a:cs typeface="Times New Roman" pitchFamily="18" charset="0"/>
                        </a:rPr>
                        <a:t>CSE</a:t>
                      </a:r>
                      <a:endParaRPr lang="en-SG" dirty="0">
                        <a:latin typeface="Times New Roman" pitchFamily="18" charset="0"/>
                        <a:cs typeface="Times New Roman" pitchFamily="18" charset="0"/>
                      </a:endParaRPr>
                    </a:p>
                  </a:txBody>
                  <a:tcPr/>
                </a:tc>
              </a:tr>
            </a:tbl>
          </a:graphicData>
        </a:graphic>
      </p:graphicFrame>
      <p:sp>
        <p:nvSpPr>
          <p:cNvPr id="9" name="Rectangle 8"/>
          <p:cNvSpPr/>
          <p:nvPr/>
        </p:nvSpPr>
        <p:spPr>
          <a:xfrm>
            <a:off x="1113174" y="4662377"/>
            <a:ext cx="6939643" cy="307777"/>
          </a:xfrm>
          <a:prstGeom prst="rect">
            <a:avLst/>
          </a:prstGeom>
        </p:spPr>
        <p:txBody>
          <a:bodyPr wrap="square">
            <a:spAutoFit/>
          </a:bodyPr>
          <a:lstStyle/>
          <a:p>
            <a:endParaRPr lang="en-US"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dirty="0"/>
          </a:p>
        </p:txBody>
      </p:sp>
      <p:sp>
        <p:nvSpPr>
          <p:cNvPr id="3" name="Subtitle 2"/>
          <p:cNvSpPr>
            <a:spLocks noGrp="1"/>
          </p:cNvSpPr>
          <p:nvPr>
            <p:ph type="subTitle" idx="1"/>
          </p:nvPr>
        </p:nvSpPr>
        <p:spPr/>
        <p:txBody>
          <a:bodyPr/>
          <a:lstStyle/>
          <a:p>
            <a:endParaRPr lang="en-IN" dirty="0"/>
          </a:p>
        </p:txBody>
      </p:sp>
      <p:pic>
        <p:nvPicPr>
          <p:cNvPr id="4" name="Picture 3"/>
          <p:cNvPicPr>
            <a:picLocks noChangeAspect="1"/>
          </p:cNvPicPr>
          <p:nvPr/>
        </p:nvPicPr>
        <p:blipFill>
          <a:blip r:embed="rId2"/>
          <a:stretch>
            <a:fillRect/>
          </a:stretch>
        </p:blipFill>
        <p:spPr>
          <a:xfrm>
            <a:off x="0" y="36576"/>
            <a:ext cx="6858000" cy="9906000"/>
          </a:xfrm>
          <a:prstGeom prst="rect">
            <a:avLst/>
          </a:prstGeom>
        </p:spPr>
      </p:pic>
      <p:pic>
        <p:nvPicPr>
          <p:cNvPr id="5" name="Picture 4"/>
          <p:cNvPicPr>
            <a:picLocks noChangeAspect="1"/>
          </p:cNvPicPr>
          <p:nvPr/>
        </p:nvPicPr>
        <p:blipFill>
          <a:blip r:embed="rId3"/>
          <a:stretch>
            <a:fillRect/>
          </a:stretch>
        </p:blipFill>
        <p:spPr>
          <a:xfrm>
            <a:off x="580030" y="1047218"/>
            <a:ext cx="1448801" cy="1204373"/>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4443215" y="1126348"/>
            <a:ext cx="1887080" cy="1046112"/>
          </a:xfrm>
          <a:prstGeom prst="rect">
            <a:avLst/>
          </a:prstGeom>
        </p:spPr>
      </p:pic>
      <p:sp>
        <p:nvSpPr>
          <p:cNvPr id="8" name="TextBox 7"/>
          <p:cNvSpPr txBox="1"/>
          <p:nvPr/>
        </p:nvSpPr>
        <p:spPr>
          <a:xfrm>
            <a:off x="1173223" y="2384588"/>
            <a:ext cx="4511553" cy="523220"/>
          </a:xfrm>
          <a:prstGeom prst="rect">
            <a:avLst/>
          </a:prstGeom>
          <a:noFill/>
        </p:spPr>
        <p:txBody>
          <a:bodyPr wrap="square" rtlCol="0">
            <a:spAutoFit/>
          </a:bodyPr>
          <a:lstStyle/>
          <a:p>
            <a:r>
              <a:rPr lang="en-IN" sz="28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ACKNOWLEDGEMENTS</a:t>
            </a:r>
          </a:p>
        </p:txBody>
      </p:sp>
      <p:sp>
        <p:nvSpPr>
          <p:cNvPr id="9" name="TextBox 8"/>
          <p:cNvSpPr txBox="1"/>
          <p:nvPr/>
        </p:nvSpPr>
        <p:spPr>
          <a:xfrm>
            <a:off x="514350" y="3121105"/>
            <a:ext cx="6191982" cy="5324535"/>
          </a:xfrm>
          <a:prstGeom prst="rect">
            <a:avLst/>
          </a:prstGeom>
          <a:noFill/>
        </p:spPr>
        <p:txBody>
          <a:bodyPr wrap="square" rtlCol="0">
            <a:spAutoFit/>
          </a:bodyPr>
          <a:lstStyle/>
          <a:p>
            <a:r>
              <a:rPr lang="en-GB" sz="2000" dirty="0">
                <a:latin typeface="Times New Roman" panose="02020603050405020304" pitchFamily="18" charset="0"/>
                <a:cs typeface="Times New Roman" panose="02020603050405020304" pitchFamily="18" charset="0"/>
              </a:rPr>
              <a:t>We express our deep sense of gratitude to our </a:t>
            </a:r>
            <a:r>
              <a:rPr lang="en-SG" altLang="en-GB" sz="2000" dirty="0">
                <a:latin typeface="Times New Roman" panose="02020603050405020304" pitchFamily="18" charset="0"/>
                <a:cs typeface="Times New Roman" panose="02020603050405020304" pitchFamily="18" charset="0"/>
              </a:rPr>
              <a:t>respected</a:t>
            </a:r>
            <a:r>
              <a:rPr lang="en-GB" sz="2000" dirty="0">
                <a:latin typeface="Times New Roman" panose="02020603050405020304" pitchFamily="18" charset="0"/>
                <a:cs typeface="Times New Roman" panose="02020603050405020304" pitchFamily="18" charset="0"/>
              </a:rPr>
              <a:t> Director , Gokaraju Rangaraju Institute of Engineering and Technology for the valuable guidance and for permitting us to carry out this project. </a:t>
            </a:r>
          </a:p>
          <a:p>
            <a:endParaRPr lang="en-GB" sz="2000" dirty="0">
              <a:latin typeface="Times New Roman" panose="02020603050405020304" pitchFamily="18" charset="0"/>
              <a:cs typeface="Times New Roman" panose="02020603050405020304" pitchFamily="18" charset="0"/>
            </a:endParaRPr>
          </a:p>
          <a:p>
            <a:r>
              <a:rPr lang="en-GB" sz="2000" dirty="0">
                <a:latin typeface="Times New Roman" panose="02020603050405020304" pitchFamily="18" charset="0"/>
                <a:cs typeface="Times New Roman" panose="02020603050405020304" pitchFamily="18" charset="0"/>
              </a:rPr>
              <a:t>With immense pleasure, we record our deep sense of gratitude to our </a:t>
            </a:r>
            <a:r>
              <a:rPr lang="en-SG" altLang="en-GB" sz="2000" dirty="0">
                <a:latin typeface="Times New Roman" panose="02020603050405020304" pitchFamily="18" charset="0"/>
                <a:cs typeface="Times New Roman" panose="02020603050405020304" pitchFamily="18" charset="0"/>
              </a:rPr>
              <a:t>respected</a:t>
            </a:r>
            <a:r>
              <a:rPr lang="en-GB" sz="2000" dirty="0">
                <a:latin typeface="Times New Roman" panose="02020603050405020304" pitchFamily="18" charset="0"/>
                <a:cs typeface="Times New Roman" panose="02020603050405020304" pitchFamily="18" charset="0"/>
              </a:rPr>
              <a:t> principal, for permitting us to carry out this project.</a:t>
            </a:r>
          </a:p>
          <a:p>
            <a:endParaRPr lang="en-GB" sz="2000" dirty="0">
              <a:latin typeface="Times New Roman" panose="02020603050405020304" pitchFamily="18" charset="0"/>
              <a:cs typeface="Times New Roman" panose="02020603050405020304" pitchFamily="18" charset="0"/>
            </a:endParaRPr>
          </a:p>
          <a:p>
            <a:r>
              <a:rPr lang="en-GB" sz="2000" dirty="0">
                <a:latin typeface="Times New Roman" panose="02020603050405020304" pitchFamily="18" charset="0"/>
                <a:cs typeface="Times New Roman" panose="02020603050405020304" pitchFamily="18" charset="0"/>
              </a:rPr>
              <a:t>We are thankful to Associate Dean ,Advance Academic Centre  for providing us appropriate e</a:t>
            </a:r>
            <a:r>
              <a:rPr lang="en-SG" altLang="en-GB" sz="2000" dirty="0">
                <a:latin typeface="Times New Roman" panose="02020603050405020304" pitchFamily="18" charset="0"/>
                <a:cs typeface="Times New Roman" panose="02020603050405020304" pitchFamily="18" charset="0"/>
              </a:rPr>
              <a:t>cosystem</a:t>
            </a:r>
            <a:r>
              <a:rPr lang="en-GB" sz="2000" dirty="0">
                <a:latin typeface="Times New Roman" panose="02020603050405020304" pitchFamily="18" charset="0"/>
                <a:cs typeface="Times New Roman" panose="02020603050405020304" pitchFamily="18" charset="0"/>
              </a:rPr>
              <a:t> required for the project to complete.</a:t>
            </a:r>
          </a:p>
          <a:p>
            <a:endParaRPr lang="en-GB" sz="2000" dirty="0">
              <a:latin typeface="Times New Roman" panose="02020603050405020304" pitchFamily="18" charset="0"/>
              <a:cs typeface="Times New Roman" panose="02020603050405020304" pitchFamily="18" charset="0"/>
            </a:endParaRPr>
          </a:p>
          <a:p>
            <a:r>
              <a:rPr lang="en-GB" sz="2000" dirty="0">
                <a:latin typeface="Times New Roman" panose="02020603050405020304" pitchFamily="18" charset="0"/>
                <a:cs typeface="Times New Roman" panose="02020603050405020304" pitchFamily="18" charset="0"/>
              </a:rPr>
              <a:t>We are thankful to </a:t>
            </a:r>
            <a:r>
              <a:rPr lang="en-SG" altLang="en-GB" sz="2000" dirty="0">
                <a:latin typeface="Times New Roman" panose="02020603050405020304" pitchFamily="18" charset="0"/>
                <a:cs typeface="Times New Roman" panose="02020603050405020304" pitchFamily="18" charset="0"/>
              </a:rPr>
              <a:t>our</a:t>
            </a:r>
            <a:r>
              <a:rPr lang="en-GB" sz="2000" dirty="0">
                <a:latin typeface="Times New Roman" panose="02020603050405020304" pitchFamily="18" charset="0"/>
                <a:cs typeface="Times New Roman" panose="02020603050405020304" pitchFamily="18" charset="0"/>
              </a:rPr>
              <a:t> project </a:t>
            </a:r>
            <a:r>
              <a:rPr lang="en-SG" altLang="en-GB" sz="2000" dirty="0">
                <a:latin typeface="Times New Roman" panose="02020603050405020304" pitchFamily="18" charset="0"/>
                <a:cs typeface="Times New Roman" panose="02020603050405020304" pitchFamily="18" charset="0"/>
              </a:rPr>
              <a:t>s</a:t>
            </a:r>
            <a:r>
              <a:rPr lang="en-GB" sz="2000" dirty="0">
                <a:latin typeface="Times New Roman" panose="02020603050405020304" pitchFamily="18" charset="0"/>
                <a:cs typeface="Times New Roman" panose="02020603050405020304" pitchFamily="18" charset="0"/>
              </a:rPr>
              <a:t>upervisor who spared valuable time </a:t>
            </a:r>
            <a:r>
              <a:rPr lang="en-SG" altLang="en-GB" sz="2000" dirty="0">
                <a:latin typeface="Times New Roman" panose="02020603050405020304" pitchFamily="18" charset="0"/>
                <a:cs typeface="Times New Roman" panose="02020603050405020304" pitchFamily="18" charset="0"/>
              </a:rPr>
              <a:t>for us </a:t>
            </a:r>
            <a:r>
              <a:rPr lang="en-GB" sz="2000" dirty="0">
                <a:latin typeface="Times New Roman" panose="02020603050405020304" pitchFamily="18" charset="0"/>
                <a:cs typeface="Times New Roman" panose="02020603050405020304" pitchFamily="18" charset="0"/>
              </a:rPr>
              <a:t>and </a:t>
            </a:r>
            <a:r>
              <a:rPr lang="en-SG" altLang="en-GB" sz="2000" dirty="0">
                <a:latin typeface="Times New Roman" panose="02020603050405020304" pitchFamily="18" charset="0"/>
                <a:cs typeface="Times New Roman" panose="02020603050405020304" pitchFamily="18" charset="0"/>
              </a:rPr>
              <a:t>influence </a:t>
            </a:r>
            <a:r>
              <a:rPr lang="en-GB" sz="2000" dirty="0">
                <a:latin typeface="Times New Roman" panose="02020603050405020304" pitchFamily="18" charset="0"/>
                <a:cs typeface="Times New Roman" panose="02020603050405020304" pitchFamily="18" charset="0"/>
              </a:rPr>
              <a:t>novel ideas to guide us</a:t>
            </a:r>
            <a:r>
              <a:rPr lang="en-SG" altLang="en-GB" sz="2000" dirty="0">
                <a:latin typeface="Times New Roman" panose="02020603050405020304" pitchFamily="18" charset="0"/>
                <a:cs typeface="Times New Roman" panose="02020603050405020304" pitchFamily="18" charset="0"/>
              </a:rPr>
              <a:t>.</a:t>
            </a:r>
            <a:r>
              <a:rPr lang="en-GB" sz="2000" dirty="0">
                <a:latin typeface="Times New Roman" panose="02020603050405020304" pitchFamily="18" charset="0"/>
                <a:cs typeface="Times New Roman" panose="02020603050405020304" pitchFamily="18" charset="0"/>
              </a:rPr>
              <a:t> I am indebted to </a:t>
            </a:r>
            <a:r>
              <a:rPr lang="en-SG" altLang="en-GB" sz="2000" dirty="0">
                <a:latin typeface="Times New Roman" panose="02020603050405020304" pitchFamily="18" charset="0"/>
                <a:cs typeface="Times New Roman" panose="02020603050405020304" pitchFamily="18" charset="0"/>
              </a:rPr>
              <a:t>all the above </a:t>
            </a:r>
            <a:r>
              <a:rPr lang="en-GB" sz="2000" dirty="0">
                <a:latin typeface="Times New Roman" panose="02020603050405020304" pitchFamily="18" charset="0"/>
                <a:cs typeface="Times New Roman" panose="02020603050405020304" pitchFamily="18" charset="0"/>
              </a:rPr>
              <a:t>without whom I would not have c</a:t>
            </a:r>
            <a:r>
              <a:rPr lang="en-SG" altLang="en-GB" sz="2000" dirty="0">
                <a:latin typeface="Times New Roman" panose="02020603050405020304" pitchFamily="18" charset="0"/>
                <a:cs typeface="Times New Roman" panose="02020603050405020304" pitchFamily="18" charset="0"/>
              </a:rPr>
              <a:t>oncluded</a:t>
            </a:r>
            <a:r>
              <a:rPr lang="en-GB" sz="2000" dirty="0">
                <a:latin typeface="Times New Roman" panose="02020603050405020304" pitchFamily="18" charset="0"/>
                <a:cs typeface="Times New Roman" panose="02020603050405020304" pitchFamily="18" charset="0"/>
              </a:rPr>
              <a:t> the project.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801490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21322"/>
            <a:ext cx="7108904" cy="9906000"/>
          </a:xfrm>
          <a:prstGeom prst="rect">
            <a:avLst/>
          </a:prstGeom>
        </p:spPr>
      </p:pic>
      <p:sp>
        <p:nvSpPr>
          <p:cNvPr id="5" name="Rectangle 4"/>
          <p:cNvSpPr/>
          <p:nvPr/>
        </p:nvSpPr>
        <p:spPr>
          <a:xfrm>
            <a:off x="503296" y="8526446"/>
            <a:ext cx="319318" cy="307777"/>
          </a:xfrm>
          <a:prstGeom prst="rect">
            <a:avLst/>
          </a:prstGeom>
        </p:spPr>
        <p:txBody>
          <a:bodyPr wrap="none">
            <a:spAutoFit/>
          </a:bodyPr>
          <a:lstStyle/>
          <a:p>
            <a:r>
              <a:rPr lang="en-IN" sz="1400" dirty="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503296" y="9033086"/>
            <a:ext cx="1505843" cy="6097"/>
          </a:xfrm>
          <a:prstGeom prst="rect">
            <a:avLst/>
          </a:prstGeom>
        </p:spPr>
      </p:pic>
      <p:sp>
        <p:nvSpPr>
          <p:cNvPr id="9" name="Rectangle 8"/>
          <p:cNvSpPr/>
          <p:nvPr/>
        </p:nvSpPr>
        <p:spPr>
          <a:xfrm>
            <a:off x="1113174" y="4662377"/>
            <a:ext cx="6939643" cy="307777"/>
          </a:xfrm>
          <a:prstGeom prst="rect">
            <a:avLst/>
          </a:prstGeom>
        </p:spPr>
        <p:txBody>
          <a:bodyPr wrap="square">
            <a:spAutoFit/>
          </a:bodyPr>
          <a:lstStyle/>
          <a:p>
            <a:endParaRPr lang="en-US" sz="1400" dirty="0">
              <a:latin typeface="Times New Roman" panose="02020603050405020304" pitchFamily="18" charset="0"/>
              <a:cs typeface="Times New Roman" panose="02020603050405020304" pitchFamily="18" charset="0"/>
            </a:endParaRPr>
          </a:p>
        </p:txBody>
      </p:sp>
      <p:graphicFrame>
        <p:nvGraphicFramePr>
          <p:cNvPr id="12" name="Table 11"/>
          <p:cNvGraphicFramePr>
            <a:graphicFrameLocks noGrp="1"/>
          </p:cNvGraphicFramePr>
          <p:nvPr>
            <p:extLst>
              <p:ext uri="{D42A27DB-BD31-4B8C-83A1-F6EECF244321}">
                <p14:modId xmlns:p14="http://schemas.microsoft.com/office/powerpoint/2010/main" xmlns="" val="2765861709"/>
              </p:ext>
            </p:extLst>
          </p:nvPr>
        </p:nvGraphicFramePr>
        <p:xfrm>
          <a:off x="615708" y="1088362"/>
          <a:ext cx="5877488" cy="8185755"/>
        </p:xfrm>
        <a:graphic>
          <a:graphicData uri="http://schemas.openxmlformats.org/drawingml/2006/table">
            <a:tbl>
              <a:tblPr firstRow="1" bandRow="1"/>
              <a:tblGrid>
                <a:gridCol w="1155970"/>
                <a:gridCol w="3058722"/>
                <a:gridCol w="1662796"/>
              </a:tblGrid>
              <a:tr h="753881">
                <a:tc>
                  <a:txBody>
                    <a:bodyPr/>
                    <a:lstStyle/>
                    <a:p>
                      <a:r>
                        <a:rPr lang="en-IN" sz="1400" dirty="0" smtClean="0">
                          <a:latin typeface="Times New Roman" pitchFamily="18" charset="0"/>
                          <a:cs typeface="Times New Roman" pitchFamily="18" charset="0"/>
                        </a:rPr>
                        <a:t>1.</a:t>
                      </a:r>
                      <a:endParaRPr lang="en-US" sz="1400" dirty="0">
                        <a:latin typeface="Times New Roman" pitchFamily="18" charset="0"/>
                        <a:cs typeface="Times New Roman" pitchFamily="18" charset="0"/>
                      </a:endParaRPr>
                    </a:p>
                  </a:txBody>
                  <a:tcPr/>
                </a:tc>
                <a:tc>
                  <a:txBody>
                    <a:bodyPr/>
                    <a:lstStyle/>
                    <a:p>
                      <a:r>
                        <a:rPr lang="en-IN" sz="1400" dirty="0" smtClean="0">
                          <a:latin typeface="Times New Roman" pitchFamily="18" charset="0"/>
                          <a:cs typeface="Times New Roman" pitchFamily="18" charset="0"/>
                        </a:rPr>
                        <a:t>AUTHORISATION</a:t>
                      </a:r>
                      <a:endParaRPr lang="en-US" sz="1400" dirty="0">
                        <a:latin typeface="Times New Roman" pitchFamily="18" charset="0"/>
                        <a:cs typeface="Times New Roman" pitchFamily="18" charset="0"/>
                      </a:endParaRPr>
                    </a:p>
                  </a:txBody>
                  <a:tcPr/>
                </a:tc>
                <a:tc>
                  <a:txBody>
                    <a:bodyPr/>
                    <a:lstStyle/>
                    <a:p>
                      <a:r>
                        <a:rPr lang="en-IN" sz="1400" dirty="0" smtClean="0">
                          <a:latin typeface="Times New Roman" pitchFamily="18" charset="0"/>
                          <a:cs typeface="Times New Roman" pitchFamily="18" charset="0"/>
                        </a:rPr>
                        <a:t>i</a:t>
                      </a:r>
                      <a:endParaRPr lang="en-US" sz="1400" dirty="0">
                        <a:latin typeface="Times New Roman" pitchFamily="18" charset="0"/>
                        <a:cs typeface="Times New Roman" pitchFamily="18" charset="0"/>
                      </a:endParaRPr>
                    </a:p>
                  </a:txBody>
                  <a:tcPr/>
                </a:tc>
              </a:tr>
              <a:tr h="753881">
                <a:tc>
                  <a:txBody>
                    <a:bodyPr/>
                    <a:lstStyle/>
                    <a:p>
                      <a:r>
                        <a:rPr lang="en-IN" sz="1400" dirty="0" smtClean="0">
                          <a:latin typeface="Times New Roman" pitchFamily="18" charset="0"/>
                          <a:cs typeface="Times New Roman" pitchFamily="18" charset="0"/>
                        </a:rPr>
                        <a:t>2</a:t>
                      </a:r>
                      <a:endParaRPr lang="en-US" sz="1400" dirty="0">
                        <a:latin typeface="Times New Roman" pitchFamily="18" charset="0"/>
                        <a:cs typeface="Times New Roman" pitchFamily="18" charset="0"/>
                      </a:endParaRPr>
                    </a:p>
                  </a:txBody>
                  <a:tcPr/>
                </a:tc>
                <a:tc>
                  <a:txBody>
                    <a:bodyPr/>
                    <a:lstStyle/>
                    <a:p>
                      <a:r>
                        <a:rPr lang="en-IN" sz="1400" dirty="0" smtClean="0">
                          <a:latin typeface="Times New Roman" pitchFamily="18" charset="0"/>
                          <a:cs typeface="Times New Roman" pitchFamily="18" charset="0"/>
                        </a:rPr>
                        <a:t>ACKNOWLEDGEMENTS</a:t>
                      </a:r>
                      <a:endParaRPr lang="en-US" sz="1400" dirty="0">
                        <a:latin typeface="Times New Roman" pitchFamily="18" charset="0"/>
                        <a:cs typeface="Times New Roman" pitchFamily="18" charset="0"/>
                      </a:endParaRPr>
                    </a:p>
                  </a:txBody>
                  <a:tcPr/>
                </a:tc>
                <a:tc>
                  <a:txBody>
                    <a:bodyPr/>
                    <a:lstStyle/>
                    <a:p>
                      <a:r>
                        <a:rPr lang="en-IN" sz="1400" dirty="0" smtClean="0">
                          <a:latin typeface="Times New Roman" pitchFamily="18" charset="0"/>
                          <a:cs typeface="Times New Roman" pitchFamily="18" charset="0"/>
                        </a:rPr>
                        <a:t>ii</a:t>
                      </a:r>
                      <a:endParaRPr lang="en-US" sz="1400" dirty="0">
                        <a:latin typeface="Times New Roman" pitchFamily="18" charset="0"/>
                        <a:cs typeface="Times New Roman" pitchFamily="18" charset="0"/>
                      </a:endParaRPr>
                    </a:p>
                  </a:txBody>
                  <a:tcPr/>
                </a:tc>
              </a:tr>
              <a:tr h="753881">
                <a:tc>
                  <a:txBody>
                    <a:bodyPr/>
                    <a:lstStyle/>
                    <a:p>
                      <a:r>
                        <a:rPr lang="en-IN" sz="1400" dirty="0" smtClean="0">
                          <a:latin typeface="Times New Roman" pitchFamily="18" charset="0"/>
                          <a:cs typeface="Times New Roman" pitchFamily="18" charset="0"/>
                        </a:rPr>
                        <a:t>3</a:t>
                      </a:r>
                      <a:endParaRPr lang="en-US" sz="1400" dirty="0">
                        <a:latin typeface="Times New Roman" pitchFamily="18" charset="0"/>
                        <a:cs typeface="Times New Roman" pitchFamily="18" charset="0"/>
                      </a:endParaRPr>
                    </a:p>
                  </a:txBody>
                  <a:tcPr/>
                </a:tc>
                <a:tc>
                  <a:txBody>
                    <a:bodyPr/>
                    <a:lstStyle/>
                    <a:p>
                      <a:r>
                        <a:rPr lang="en-IN" sz="1400" dirty="0" smtClean="0">
                          <a:latin typeface="Times New Roman" pitchFamily="18" charset="0"/>
                          <a:cs typeface="Times New Roman" pitchFamily="18" charset="0"/>
                        </a:rPr>
                        <a:t>SUMMARY</a:t>
                      </a:r>
                      <a:endParaRPr lang="en-US" sz="1400" dirty="0">
                        <a:latin typeface="Times New Roman" pitchFamily="18" charset="0"/>
                        <a:cs typeface="Times New Roman" pitchFamily="18" charset="0"/>
                      </a:endParaRPr>
                    </a:p>
                  </a:txBody>
                  <a:tcPr/>
                </a:tc>
                <a:tc>
                  <a:txBody>
                    <a:bodyPr/>
                    <a:lstStyle/>
                    <a:p>
                      <a:r>
                        <a:rPr lang="en-IN" sz="1400" dirty="0" smtClean="0">
                          <a:latin typeface="Times New Roman" pitchFamily="18" charset="0"/>
                          <a:cs typeface="Times New Roman" pitchFamily="18" charset="0"/>
                        </a:rPr>
                        <a:t>6</a:t>
                      </a:r>
                      <a:endParaRPr lang="en-US" sz="1400" dirty="0">
                        <a:latin typeface="Times New Roman" pitchFamily="18" charset="0"/>
                        <a:cs typeface="Times New Roman" pitchFamily="18" charset="0"/>
                      </a:endParaRPr>
                    </a:p>
                  </a:txBody>
                  <a:tcPr/>
                </a:tc>
              </a:tr>
              <a:tr h="753881">
                <a:tc>
                  <a:txBody>
                    <a:bodyPr/>
                    <a:lstStyle/>
                    <a:p>
                      <a:r>
                        <a:rPr lang="en-IN" sz="1400" dirty="0" smtClean="0">
                          <a:latin typeface="Times New Roman" pitchFamily="18" charset="0"/>
                          <a:cs typeface="Times New Roman" pitchFamily="18" charset="0"/>
                        </a:rPr>
                        <a:t>4</a:t>
                      </a:r>
                      <a:endParaRPr lang="en-US" sz="1400" dirty="0">
                        <a:latin typeface="Times New Roman" pitchFamily="18" charset="0"/>
                        <a:cs typeface="Times New Roman" pitchFamily="18" charset="0"/>
                      </a:endParaRP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IN" sz="1400" dirty="0" smtClean="0">
                          <a:latin typeface="Times New Roman" pitchFamily="18" charset="0"/>
                          <a:cs typeface="Times New Roman" pitchFamily="18" charset="0"/>
                        </a:rPr>
                        <a:t>INTRODUCTION</a:t>
                      </a:r>
                      <a:endParaRPr lang="en-US" sz="1400" dirty="0" smtClean="0">
                        <a:latin typeface="Times New Roman" pitchFamily="18" charset="0"/>
                        <a:cs typeface="Times New Roman" pitchFamily="18" charset="0"/>
                      </a:endParaRPr>
                    </a:p>
                    <a:p>
                      <a:endParaRPr lang="en-US" sz="140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7</a:t>
                      </a:r>
                      <a:endParaRPr lang="en-US" sz="1400" dirty="0">
                        <a:latin typeface="Times New Roman" pitchFamily="18" charset="0"/>
                        <a:cs typeface="Times New Roman" pitchFamily="18" charset="0"/>
                      </a:endParaRPr>
                    </a:p>
                  </a:txBody>
                  <a:tcPr/>
                </a:tc>
              </a:tr>
              <a:tr h="753881">
                <a:tc>
                  <a:txBody>
                    <a:bodyPr/>
                    <a:lstStyle/>
                    <a:p>
                      <a:r>
                        <a:rPr lang="en-IN" sz="1400" dirty="0" smtClean="0">
                          <a:latin typeface="Times New Roman" pitchFamily="18" charset="0"/>
                          <a:cs typeface="Times New Roman" pitchFamily="18" charset="0"/>
                        </a:rPr>
                        <a:t>5</a:t>
                      </a:r>
                      <a:endParaRPr lang="en-US" sz="140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ABSTRACT</a:t>
                      </a:r>
                      <a:endParaRPr lang="en-US" sz="140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8</a:t>
                      </a:r>
                      <a:endParaRPr lang="en-US" sz="1400" dirty="0">
                        <a:latin typeface="Times New Roman" pitchFamily="18" charset="0"/>
                        <a:cs typeface="Times New Roman" pitchFamily="18" charset="0"/>
                      </a:endParaRPr>
                    </a:p>
                  </a:txBody>
                  <a:tcPr/>
                </a:tc>
              </a:tr>
              <a:tr h="753881">
                <a:tc>
                  <a:txBody>
                    <a:bodyPr/>
                    <a:lstStyle/>
                    <a:p>
                      <a:r>
                        <a:rPr lang="en-IN" sz="1400" dirty="0" smtClean="0">
                          <a:latin typeface="Times New Roman" pitchFamily="18" charset="0"/>
                          <a:cs typeface="Times New Roman" pitchFamily="18" charset="0"/>
                        </a:rPr>
                        <a:t>6</a:t>
                      </a:r>
                      <a:endParaRPr lang="en-US" sz="1400" dirty="0">
                        <a:latin typeface="Times New Roman" pitchFamily="18" charset="0"/>
                        <a:cs typeface="Times New Roman" pitchFamily="18" charset="0"/>
                      </a:endParaRPr>
                    </a:p>
                  </a:txBody>
                  <a:tcPr/>
                </a:tc>
                <a:tc>
                  <a:txBody>
                    <a:bodyPr/>
                    <a:lstStyle/>
                    <a:p>
                      <a:r>
                        <a:rPr lang="en-IN" sz="1400" dirty="0" smtClean="0">
                          <a:latin typeface="Times New Roman" pitchFamily="18" charset="0"/>
                          <a:cs typeface="Times New Roman" pitchFamily="18" charset="0"/>
                        </a:rPr>
                        <a:t>WORKING OF A WEB PAGE</a:t>
                      </a:r>
                      <a:endParaRPr lang="en-US" sz="140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9</a:t>
                      </a:r>
                      <a:endParaRPr lang="en-US" sz="1400" dirty="0">
                        <a:latin typeface="Times New Roman" pitchFamily="18" charset="0"/>
                        <a:cs typeface="Times New Roman" pitchFamily="18" charset="0"/>
                      </a:endParaRPr>
                    </a:p>
                  </a:txBody>
                  <a:tcPr/>
                </a:tc>
              </a:tr>
              <a:tr h="753881">
                <a:tc>
                  <a:txBody>
                    <a:bodyPr/>
                    <a:lstStyle/>
                    <a:p>
                      <a:r>
                        <a:rPr lang="en-IN" sz="1400" dirty="0" smtClean="0">
                          <a:latin typeface="Times New Roman" pitchFamily="18" charset="0"/>
                          <a:cs typeface="Times New Roman" pitchFamily="18" charset="0"/>
                        </a:rPr>
                        <a:t>7</a:t>
                      </a:r>
                      <a:endParaRPr lang="en-US" sz="1400" dirty="0">
                        <a:latin typeface="Times New Roman" pitchFamily="18" charset="0"/>
                        <a:cs typeface="Times New Roman" pitchFamily="18" charset="0"/>
                      </a:endParaRPr>
                    </a:p>
                  </a:txBody>
                  <a:tcPr/>
                </a:tc>
                <a:tc>
                  <a:txBody>
                    <a:bodyPr/>
                    <a:lstStyle/>
                    <a:p>
                      <a:r>
                        <a:rPr lang="en-IN" sz="1400" dirty="0" smtClean="0">
                          <a:latin typeface="Times New Roman" pitchFamily="18" charset="0"/>
                          <a:cs typeface="Times New Roman" pitchFamily="18" charset="0"/>
                        </a:rPr>
                        <a:t>FLOW</a:t>
                      </a:r>
                      <a:r>
                        <a:rPr lang="en-IN" sz="1400" baseline="0" dirty="0" smtClean="0">
                          <a:latin typeface="Times New Roman" pitchFamily="18" charset="0"/>
                          <a:cs typeface="Times New Roman" pitchFamily="18" charset="0"/>
                        </a:rPr>
                        <a:t> OF THE PROJECT</a:t>
                      </a:r>
                      <a:endParaRPr lang="en-US" sz="1400" dirty="0">
                        <a:latin typeface="Times New Roman" pitchFamily="18" charset="0"/>
                        <a:cs typeface="Times New Roman" pitchFamily="18" charset="0"/>
                      </a:endParaRPr>
                    </a:p>
                  </a:txBody>
                  <a:tcPr/>
                </a:tc>
                <a:tc>
                  <a:txBody>
                    <a:bodyPr/>
                    <a:lstStyle/>
                    <a:p>
                      <a:r>
                        <a:rPr lang="en-IN" sz="1400" dirty="0" smtClean="0">
                          <a:latin typeface="Times New Roman" pitchFamily="18" charset="0"/>
                          <a:cs typeface="Times New Roman" pitchFamily="18" charset="0"/>
                        </a:rPr>
                        <a:t>12</a:t>
                      </a:r>
                      <a:endParaRPr lang="en-US" sz="1400" dirty="0">
                        <a:latin typeface="Times New Roman" pitchFamily="18" charset="0"/>
                        <a:cs typeface="Times New Roman" pitchFamily="18" charset="0"/>
                      </a:endParaRPr>
                    </a:p>
                  </a:txBody>
                  <a:tcPr/>
                </a:tc>
              </a:tr>
              <a:tr h="753881">
                <a:tc>
                  <a:txBody>
                    <a:bodyPr/>
                    <a:lstStyle/>
                    <a:p>
                      <a:r>
                        <a:rPr lang="en-IN" sz="1400" dirty="0" smtClean="0">
                          <a:latin typeface="Times New Roman" pitchFamily="18" charset="0"/>
                          <a:cs typeface="Times New Roman" pitchFamily="18" charset="0"/>
                        </a:rPr>
                        <a:t>8</a:t>
                      </a:r>
                      <a:endParaRPr lang="en-US" sz="1400" dirty="0">
                        <a:latin typeface="Times New Roman" pitchFamily="18" charset="0"/>
                        <a:cs typeface="Times New Roman" pitchFamily="18" charset="0"/>
                      </a:endParaRP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IN" sz="1400" dirty="0" smtClean="0">
                          <a:latin typeface="Times New Roman" pitchFamily="18" charset="0"/>
                          <a:cs typeface="Times New Roman" pitchFamily="18" charset="0"/>
                        </a:rPr>
                        <a:t>ATTACHMENTS</a:t>
                      </a:r>
                      <a:endParaRPr lang="en-US" sz="1400" dirty="0" smtClean="0">
                        <a:latin typeface="Times New Roman" pitchFamily="18" charset="0"/>
                        <a:cs typeface="Times New Roman" pitchFamily="18" charset="0"/>
                      </a:endParaRPr>
                    </a:p>
                    <a:p>
                      <a:endParaRPr lang="en-US" sz="140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14</a:t>
                      </a:r>
                      <a:endParaRPr lang="en-US" sz="1400" dirty="0">
                        <a:latin typeface="Times New Roman" pitchFamily="18" charset="0"/>
                        <a:cs typeface="Times New Roman" pitchFamily="18" charset="0"/>
                      </a:endParaRPr>
                    </a:p>
                  </a:txBody>
                  <a:tcPr/>
                </a:tc>
              </a:tr>
              <a:tr h="753881">
                <a:tc>
                  <a:txBody>
                    <a:bodyPr/>
                    <a:lstStyle/>
                    <a:p>
                      <a:r>
                        <a:rPr lang="en-IN" sz="1400" dirty="0" smtClean="0">
                          <a:latin typeface="Times New Roman" pitchFamily="18" charset="0"/>
                          <a:cs typeface="Times New Roman" pitchFamily="18" charset="0"/>
                        </a:rPr>
                        <a:t>9</a:t>
                      </a:r>
                      <a:endParaRPr lang="en-US" sz="1400" dirty="0">
                        <a:latin typeface="Times New Roman" pitchFamily="18" charset="0"/>
                        <a:cs typeface="Times New Roman" pitchFamily="18" charset="0"/>
                      </a:endParaRPr>
                    </a:p>
                  </a:txBody>
                  <a:tcPr/>
                </a:tc>
                <a:tc>
                  <a:txBody>
                    <a:bodyPr/>
                    <a:lstStyle/>
                    <a:p>
                      <a:r>
                        <a:rPr lang="en-IN" sz="1400" dirty="0" smtClean="0">
                          <a:latin typeface="Times New Roman" pitchFamily="18" charset="0"/>
                          <a:cs typeface="Times New Roman" pitchFamily="18" charset="0"/>
                        </a:rPr>
                        <a:t>FUTURE SCOPE</a:t>
                      </a:r>
                      <a:endParaRPr lang="en-US" sz="140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23</a:t>
                      </a:r>
                      <a:endParaRPr lang="en-US" sz="1400" dirty="0">
                        <a:latin typeface="Times New Roman" pitchFamily="18" charset="0"/>
                        <a:cs typeface="Times New Roman" pitchFamily="18" charset="0"/>
                      </a:endParaRPr>
                    </a:p>
                  </a:txBody>
                  <a:tcPr/>
                </a:tc>
              </a:tr>
              <a:tr h="753881">
                <a:tc>
                  <a:txBody>
                    <a:bodyPr/>
                    <a:lstStyle/>
                    <a:p>
                      <a:r>
                        <a:rPr lang="en-IN" sz="1400" dirty="0" smtClean="0">
                          <a:latin typeface="Times New Roman" pitchFamily="18" charset="0"/>
                          <a:cs typeface="Times New Roman" pitchFamily="18" charset="0"/>
                        </a:rPr>
                        <a:t>10</a:t>
                      </a:r>
                      <a:endParaRPr lang="en-US" sz="1400" dirty="0">
                        <a:latin typeface="Times New Roman" pitchFamily="18" charset="0"/>
                        <a:cs typeface="Times New Roman" pitchFamily="18" charset="0"/>
                      </a:endParaRPr>
                    </a:p>
                  </a:txBody>
                  <a:tcPr/>
                </a:tc>
                <a:tc>
                  <a:txBody>
                    <a:bodyPr/>
                    <a:lstStyle/>
                    <a:p>
                      <a:r>
                        <a:rPr lang="en-IN" sz="1400" dirty="0" smtClean="0">
                          <a:latin typeface="Times New Roman" pitchFamily="18" charset="0"/>
                          <a:cs typeface="Times New Roman" pitchFamily="18" charset="0"/>
                        </a:rPr>
                        <a:t>REFRENCES</a:t>
                      </a:r>
                      <a:endParaRPr lang="en-US" sz="140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23</a:t>
                      </a:r>
                      <a:endParaRPr lang="en-US" sz="1400" dirty="0">
                        <a:latin typeface="Times New Roman" pitchFamily="18" charset="0"/>
                        <a:cs typeface="Times New Roman" pitchFamily="18" charset="0"/>
                      </a:endParaRPr>
                    </a:p>
                  </a:txBody>
                  <a:tcPr/>
                </a:tc>
              </a:tr>
              <a:tr h="646945">
                <a:tc>
                  <a:txBody>
                    <a:bodyPr/>
                    <a:lstStyle/>
                    <a:p>
                      <a:r>
                        <a:rPr lang="en-IN" sz="1400" dirty="0" smtClean="0">
                          <a:latin typeface="Times New Roman" pitchFamily="18" charset="0"/>
                          <a:cs typeface="Times New Roman" pitchFamily="18" charset="0"/>
                        </a:rPr>
                        <a:t>11</a:t>
                      </a:r>
                      <a:endParaRPr lang="en-US" sz="1400" dirty="0">
                        <a:latin typeface="Times New Roman" pitchFamily="18" charset="0"/>
                        <a:cs typeface="Times New Roman" pitchFamily="18" charset="0"/>
                      </a:endParaRPr>
                    </a:p>
                  </a:txBody>
                  <a:tcPr/>
                </a:tc>
                <a:tc>
                  <a:txBody>
                    <a:bodyPr/>
                    <a:lstStyle/>
                    <a:p>
                      <a:r>
                        <a:rPr lang="en-IN" sz="1400" dirty="0" smtClean="0">
                          <a:latin typeface="Times New Roman" pitchFamily="18" charset="0"/>
                          <a:cs typeface="Times New Roman" pitchFamily="18" charset="0"/>
                        </a:rPr>
                        <a:t>GLOSSARY</a:t>
                      </a:r>
                      <a:endParaRPr lang="en-US" sz="140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24</a:t>
                      </a:r>
                      <a:endParaRPr lang="en-US" sz="1400" dirty="0">
                        <a:latin typeface="Times New Roman" pitchFamily="18" charset="0"/>
                        <a:cs typeface="Times New Roman" pitchFamily="18" charset="0"/>
                      </a:endParaRPr>
                    </a:p>
                  </a:txBody>
                  <a:tcPr/>
                </a:tc>
              </a:tr>
            </a:tbl>
          </a:graphicData>
        </a:graphic>
      </p:graphicFrame>
      <p:sp>
        <p:nvSpPr>
          <p:cNvPr id="13" name="TextBox 12"/>
          <p:cNvSpPr txBox="1"/>
          <p:nvPr/>
        </p:nvSpPr>
        <p:spPr>
          <a:xfrm>
            <a:off x="662955" y="749808"/>
            <a:ext cx="5536677" cy="338554"/>
          </a:xfrm>
          <a:prstGeom prst="rect">
            <a:avLst/>
          </a:prstGeom>
          <a:noFill/>
        </p:spPr>
        <p:txBody>
          <a:bodyPr wrap="square" rtlCol="0">
            <a:spAutoFit/>
          </a:bodyPr>
          <a:lstStyle/>
          <a:p>
            <a:pPr algn="ctr"/>
            <a:r>
              <a:rPr lang="en-IN" sz="1600" b="1" dirty="0" smtClean="0">
                <a:latin typeface="Times New Roman" pitchFamily="18" charset="0"/>
                <a:cs typeface="Times New Roman" pitchFamily="18" charset="0"/>
              </a:rPr>
              <a:t>TABLE OF CONTENTS</a:t>
            </a:r>
            <a:endParaRPr 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xmlns="" val="863891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40372"/>
            <a:ext cx="6858000" cy="9906000"/>
          </a:xfrm>
          <a:prstGeom prst="rect">
            <a:avLst/>
          </a:prstGeom>
        </p:spPr>
      </p:pic>
      <p:sp>
        <p:nvSpPr>
          <p:cNvPr id="5" name="Rectangle 4"/>
          <p:cNvSpPr/>
          <p:nvPr/>
        </p:nvSpPr>
        <p:spPr>
          <a:xfrm>
            <a:off x="503296" y="8526446"/>
            <a:ext cx="319318" cy="307777"/>
          </a:xfrm>
          <a:prstGeom prst="rect">
            <a:avLst/>
          </a:prstGeom>
        </p:spPr>
        <p:txBody>
          <a:bodyPr wrap="none">
            <a:spAutoFit/>
          </a:bodyPr>
          <a:lstStyle/>
          <a:p>
            <a:r>
              <a:rPr lang="en-IN" sz="1400" dirty="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503296" y="9033086"/>
            <a:ext cx="1505843" cy="6097"/>
          </a:xfrm>
          <a:prstGeom prst="rect">
            <a:avLst/>
          </a:prstGeom>
        </p:spPr>
      </p:pic>
      <p:sp>
        <p:nvSpPr>
          <p:cNvPr id="9" name="Rectangle 8"/>
          <p:cNvSpPr/>
          <p:nvPr/>
        </p:nvSpPr>
        <p:spPr>
          <a:xfrm>
            <a:off x="1113174" y="4662377"/>
            <a:ext cx="6939643" cy="307777"/>
          </a:xfrm>
          <a:prstGeom prst="rect">
            <a:avLst/>
          </a:prstGeom>
        </p:spPr>
        <p:txBody>
          <a:bodyPr wrap="square">
            <a:spAutoFit/>
          </a:bodyPr>
          <a:lstStyle/>
          <a:p>
            <a:endParaRPr lang="en-US" sz="14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662955" y="877824"/>
            <a:ext cx="5591541" cy="584775"/>
          </a:xfrm>
          <a:prstGeom prst="rect">
            <a:avLst/>
          </a:prstGeom>
          <a:noFill/>
        </p:spPr>
        <p:txBody>
          <a:bodyPr wrap="square" rtlCol="0">
            <a:spAutoFit/>
          </a:bodyPr>
          <a:lstStyle/>
          <a:p>
            <a:pPr algn="ctr"/>
            <a:r>
              <a:rPr lang="en-IN" sz="1600" b="1" dirty="0" smtClean="0">
                <a:latin typeface="Times New Roman" pitchFamily="18" charset="0"/>
                <a:cs typeface="Times New Roman" pitchFamily="18" charset="0"/>
              </a:rPr>
              <a:t>SUMMARY</a:t>
            </a:r>
          </a:p>
          <a:p>
            <a:endParaRPr lang="en-US" sz="1600" dirty="0"/>
          </a:p>
        </p:txBody>
      </p:sp>
      <p:sp>
        <p:nvSpPr>
          <p:cNvPr id="7" name="TextBox 6"/>
          <p:cNvSpPr txBox="1"/>
          <p:nvPr/>
        </p:nvSpPr>
        <p:spPr>
          <a:xfrm>
            <a:off x="503296" y="1739598"/>
            <a:ext cx="6025520" cy="2677656"/>
          </a:xfrm>
          <a:prstGeom prst="rect">
            <a:avLst/>
          </a:prstGeom>
          <a:noFill/>
        </p:spPr>
        <p:txBody>
          <a:bodyPr wrap="square" rtlCol="0">
            <a:spAutoFit/>
          </a:bodyPr>
          <a:lstStyle/>
          <a:p>
            <a:r>
              <a:rPr lang="en-IN" sz="1400" dirty="0" smtClean="0">
                <a:latin typeface="Times New Roman" pitchFamily="18" charset="0"/>
                <a:cs typeface="Times New Roman" pitchFamily="18" charset="0"/>
              </a:rPr>
              <a:t>“AAC LOGIN FORM” is about a web page, Through this webpage , one </a:t>
            </a:r>
            <a:r>
              <a:rPr lang="en-IN" sz="1400" dirty="0">
                <a:latin typeface="Times New Roman" pitchFamily="18" charset="0"/>
                <a:cs typeface="Times New Roman" pitchFamily="18" charset="0"/>
              </a:rPr>
              <a:t>can access to a web site </a:t>
            </a:r>
            <a:r>
              <a:rPr lang="en-IN" sz="1400" dirty="0" smtClean="0">
                <a:latin typeface="Times New Roman" pitchFamily="18" charset="0"/>
                <a:cs typeface="Times New Roman" pitchFamily="18" charset="0"/>
              </a:rPr>
              <a:t>. </a:t>
            </a:r>
            <a:r>
              <a:rPr lang="en-IN" sz="1400" dirty="0">
                <a:latin typeface="Times New Roman" pitchFamily="18" charset="0"/>
                <a:cs typeface="Times New Roman" pitchFamily="18" charset="0"/>
              </a:rPr>
              <a:t>The website includes webpage by creating accounts in order to access the website </a:t>
            </a:r>
            <a:r>
              <a:rPr lang="en-IN" sz="1400" dirty="0" smtClean="0">
                <a:latin typeface="Times New Roman" pitchFamily="18" charset="0"/>
                <a:cs typeface="Times New Roman" pitchFamily="18" charset="0"/>
              </a:rPr>
              <a:t>information by </a:t>
            </a:r>
            <a:r>
              <a:rPr lang="en-IN" sz="1400" dirty="0">
                <a:latin typeface="Times New Roman" pitchFamily="18" charset="0"/>
                <a:cs typeface="Times New Roman" pitchFamily="18" charset="0"/>
              </a:rPr>
              <a:t>creating Id and password </a:t>
            </a:r>
            <a:r>
              <a:rPr lang="en-IN" sz="1400" dirty="0" smtClean="0">
                <a:latin typeface="Times New Roman" pitchFamily="18" charset="0"/>
                <a:cs typeface="Times New Roman" pitchFamily="18" charset="0"/>
              </a:rPr>
              <a:t>, the </a:t>
            </a:r>
            <a:r>
              <a:rPr lang="en-IN" sz="1400" dirty="0">
                <a:latin typeface="Times New Roman" pitchFamily="18" charset="0"/>
                <a:cs typeface="Times New Roman" pitchFamily="18" charset="0"/>
              </a:rPr>
              <a:t>webpage stores information about the </a:t>
            </a:r>
            <a:r>
              <a:rPr lang="en-IN" sz="1400" dirty="0" smtClean="0">
                <a:latin typeface="Times New Roman" pitchFamily="18" charset="0"/>
                <a:cs typeface="Times New Roman" pitchFamily="18" charset="0"/>
              </a:rPr>
              <a:t>user who get login. </a:t>
            </a:r>
            <a:r>
              <a:rPr lang="en-IN" sz="1400" dirty="0">
                <a:latin typeface="Times New Roman" pitchFamily="18" charset="0"/>
                <a:cs typeface="Times New Roman" pitchFamily="18" charset="0"/>
              </a:rPr>
              <a:t>next time when </a:t>
            </a:r>
            <a:r>
              <a:rPr lang="en-IN" sz="1400" dirty="0" smtClean="0">
                <a:latin typeface="Times New Roman" pitchFamily="18" charset="0"/>
                <a:cs typeface="Times New Roman" pitchFamily="18" charset="0"/>
              </a:rPr>
              <a:t>the user get login </a:t>
            </a:r>
            <a:r>
              <a:rPr lang="en-IN" sz="1400" dirty="0">
                <a:latin typeface="Times New Roman" pitchFamily="18" charset="0"/>
                <a:cs typeface="Times New Roman" pitchFamily="18" charset="0"/>
              </a:rPr>
              <a:t>it </a:t>
            </a:r>
            <a:r>
              <a:rPr lang="en-IN" sz="1400" dirty="0" smtClean="0">
                <a:latin typeface="Times New Roman" pitchFamily="18" charset="0"/>
                <a:cs typeface="Times New Roman" pitchFamily="18" charset="0"/>
              </a:rPr>
              <a:t>automatically displays </a:t>
            </a:r>
            <a:r>
              <a:rPr lang="en-IN" sz="1400" dirty="0">
                <a:latin typeface="Times New Roman" pitchFamily="18" charset="0"/>
                <a:cs typeface="Times New Roman" pitchFamily="18" charset="0"/>
              </a:rPr>
              <a:t>the user details , It is a layout for any website which displays the </a:t>
            </a:r>
            <a:r>
              <a:rPr lang="en-IN" sz="1400" dirty="0" smtClean="0">
                <a:latin typeface="Times New Roman" pitchFamily="18" charset="0"/>
                <a:cs typeface="Times New Roman" pitchFamily="18" charset="0"/>
              </a:rPr>
              <a:t>information.This AAC login account is a secured account  which can be used by any user by creating their own their own passwords.</a:t>
            </a:r>
          </a:p>
          <a:p>
            <a:r>
              <a:rPr lang="en-IN" sz="1400" dirty="0">
                <a:latin typeface="Times New Roman" pitchFamily="18" charset="0"/>
                <a:cs typeface="Times New Roman" pitchFamily="18" charset="0"/>
              </a:rPr>
              <a:t>Our project contains visuals, technology delivery and purpose</a:t>
            </a:r>
            <a:r>
              <a:rPr lang="en-IN" sz="1400" dirty="0" smtClean="0">
                <a:latin typeface="Times New Roman" pitchFamily="18" charset="0"/>
                <a:cs typeface="Times New Roman" pitchFamily="18" charset="0"/>
              </a:rPr>
              <a:t>.</a:t>
            </a:r>
          </a:p>
          <a:p>
            <a:r>
              <a:rPr lang="en-IN" sz="1400" dirty="0" smtClean="0">
                <a:latin typeface="Times New Roman" pitchFamily="18" charset="0"/>
                <a:cs typeface="Times New Roman" pitchFamily="18" charset="0"/>
              </a:rPr>
              <a:t>This is a secure account , in which only self accounts can be accessed . It is easy to access  user content . It usually include information such as the colours of the text and backgrounds and very often contain links to images.</a:t>
            </a:r>
            <a:r>
              <a:rPr lang="en-IN" sz="1400" dirty="0">
                <a:latin typeface="Times New Roman" pitchFamily="18" charset="0"/>
                <a:cs typeface="Times New Roman" pitchFamily="18" charset="0"/>
              </a:rPr>
              <a:t/>
            </a:r>
            <a:br>
              <a:rPr lang="en-IN" sz="1400" dirty="0">
                <a:latin typeface="Times New Roman" pitchFamily="18" charset="0"/>
                <a:cs typeface="Times New Roman" pitchFamily="18" charset="0"/>
              </a:rPr>
            </a:br>
            <a:endParaRPr lang="en-US" sz="1400" dirty="0">
              <a:latin typeface="Times New Roman" pitchFamily="18" charset="0"/>
              <a:cs typeface="Times New Roman" pitchFamily="18" charset="0"/>
            </a:endParaRPr>
          </a:p>
        </p:txBody>
      </p:sp>
    </p:spTree>
    <p:extLst>
      <p:ext uri="{BB962C8B-B14F-4D97-AF65-F5344CB8AC3E}">
        <p14:creationId xmlns:p14="http://schemas.microsoft.com/office/powerpoint/2010/main" xmlns="" val="2580514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58660"/>
            <a:ext cx="6858000" cy="9906000"/>
          </a:xfrm>
          <a:prstGeom prst="rect">
            <a:avLst/>
          </a:prstGeom>
        </p:spPr>
      </p:pic>
      <p:sp>
        <p:nvSpPr>
          <p:cNvPr id="5" name="Rectangle 4"/>
          <p:cNvSpPr/>
          <p:nvPr/>
        </p:nvSpPr>
        <p:spPr>
          <a:xfrm>
            <a:off x="503296" y="8526446"/>
            <a:ext cx="319318" cy="307777"/>
          </a:xfrm>
          <a:prstGeom prst="rect">
            <a:avLst/>
          </a:prstGeom>
        </p:spPr>
        <p:txBody>
          <a:bodyPr wrap="none">
            <a:spAutoFit/>
          </a:bodyPr>
          <a:lstStyle/>
          <a:p>
            <a:r>
              <a:rPr lang="en-IN" sz="1400" dirty="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503296" y="9033086"/>
            <a:ext cx="1505843" cy="6097"/>
          </a:xfrm>
          <a:prstGeom prst="rect">
            <a:avLst/>
          </a:prstGeom>
        </p:spPr>
      </p:pic>
      <p:sp>
        <p:nvSpPr>
          <p:cNvPr id="9" name="Rectangle 8"/>
          <p:cNvSpPr/>
          <p:nvPr/>
        </p:nvSpPr>
        <p:spPr>
          <a:xfrm>
            <a:off x="1113174" y="4662377"/>
            <a:ext cx="6939643" cy="307777"/>
          </a:xfrm>
          <a:prstGeom prst="rect">
            <a:avLst/>
          </a:prstGeom>
        </p:spPr>
        <p:txBody>
          <a:bodyPr wrap="square">
            <a:spAutoFit/>
          </a:bodyPr>
          <a:lstStyle/>
          <a:p>
            <a:endParaRPr lang="en-US" sz="14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662955" y="877824"/>
            <a:ext cx="5591541" cy="615553"/>
          </a:xfrm>
          <a:prstGeom prst="rect">
            <a:avLst/>
          </a:prstGeom>
          <a:noFill/>
        </p:spPr>
        <p:txBody>
          <a:bodyPr wrap="square" rtlCol="0">
            <a:spAutoFit/>
          </a:bodyPr>
          <a:lstStyle/>
          <a:p>
            <a:pPr algn="ctr"/>
            <a:endParaRPr lang="en-IN" sz="1600" b="1" dirty="0" smtClean="0">
              <a:latin typeface="Times New Roman" pitchFamily="18" charset="0"/>
              <a:cs typeface="Times New Roman" pitchFamily="18" charset="0"/>
            </a:endParaRPr>
          </a:p>
          <a:p>
            <a:pPr algn="ctr"/>
            <a:r>
              <a:rPr lang="en-IN" b="1" dirty="0" smtClean="0">
                <a:latin typeface="Times New Roman" pitchFamily="18" charset="0"/>
                <a:cs typeface="Times New Roman" pitchFamily="18" charset="0"/>
              </a:rPr>
              <a:t>INTRODUCTION</a:t>
            </a:r>
            <a:endParaRPr lang="en-US" b="1" dirty="0">
              <a:latin typeface="Times New Roman" pitchFamily="18" charset="0"/>
              <a:cs typeface="Times New Roman" pitchFamily="18" charset="0"/>
            </a:endParaRPr>
          </a:p>
        </p:txBody>
      </p:sp>
      <p:sp>
        <p:nvSpPr>
          <p:cNvPr id="7" name="TextBox 6"/>
          <p:cNvSpPr txBox="1"/>
          <p:nvPr/>
        </p:nvSpPr>
        <p:spPr>
          <a:xfrm>
            <a:off x="503296" y="1739598"/>
            <a:ext cx="6025520" cy="4616648"/>
          </a:xfrm>
          <a:prstGeom prst="rect">
            <a:avLst/>
          </a:prstGeom>
          <a:noFill/>
        </p:spPr>
        <p:txBody>
          <a:bodyPr wrap="square" rtlCol="0">
            <a:spAutoFit/>
          </a:bodyPr>
          <a:lstStyle/>
          <a:p>
            <a:r>
              <a:rPr lang="en-IN" sz="1400" dirty="0">
                <a:latin typeface="Times New Roman" pitchFamily="18" charset="0"/>
                <a:cs typeface="Times New Roman" pitchFamily="18" charset="0"/>
              </a:rPr>
              <a:t>The  formation of  Web page is </a:t>
            </a:r>
            <a:r>
              <a:rPr lang="en-IN" sz="1400" dirty="0" smtClean="0">
                <a:latin typeface="Times New Roman" pitchFamily="18" charset="0"/>
                <a:cs typeface="Times New Roman" pitchFamily="18" charset="0"/>
              </a:rPr>
              <a:t>been </a:t>
            </a:r>
            <a:r>
              <a:rPr lang="en-IN" sz="1400" dirty="0">
                <a:latin typeface="Times New Roman" pitchFamily="18" charset="0"/>
                <a:cs typeface="Times New Roman" pitchFamily="18" charset="0"/>
              </a:rPr>
              <a:t>projected  in this </a:t>
            </a:r>
            <a:r>
              <a:rPr lang="en-IN" sz="1400" dirty="0" smtClean="0">
                <a:latin typeface="Times New Roman" pitchFamily="18" charset="0"/>
                <a:cs typeface="Times New Roman" pitchFamily="18" charset="0"/>
              </a:rPr>
              <a:t>project . The user can store their details </a:t>
            </a:r>
            <a:r>
              <a:rPr lang="en-IN" sz="1400" dirty="0">
                <a:latin typeface="Times New Roman" pitchFamily="18" charset="0"/>
                <a:cs typeface="Times New Roman" pitchFamily="18" charset="0"/>
              </a:rPr>
              <a:t>by creating accounts in order  to view the </a:t>
            </a:r>
            <a:r>
              <a:rPr lang="en-IN" sz="1400" dirty="0" smtClean="0">
                <a:latin typeface="Times New Roman" pitchFamily="18" charset="0"/>
                <a:cs typeface="Times New Roman" pitchFamily="18" charset="0"/>
              </a:rPr>
              <a:t>user information.</a:t>
            </a:r>
            <a:r>
              <a:rPr lang="en-US" sz="1400" dirty="0" smtClean="0">
                <a:latin typeface="Times New Roman" pitchFamily="18" charset="0"/>
                <a:cs typeface="Times New Roman" pitchFamily="18" charset="0"/>
              </a:rPr>
              <a:t> if the user is </a:t>
            </a:r>
            <a:r>
              <a:rPr lang="en-US" sz="1400" dirty="0">
                <a:latin typeface="Times New Roman" pitchFamily="18" charset="0"/>
                <a:cs typeface="Times New Roman" pitchFamily="18" charset="0"/>
              </a:rPr>
              <a:t>accessed for the first time, the login page will be displayed. This page provides a security mechanism that prevents unauthorized users from accessing the system. In order to </a:t>
            </a:r>
            <a:r>
              <a:rPr lang="en-US" sz="1400" dirty="0" smtClean="0">
                <a:latin typeface="Times New Roman" pitchFamily="18" charset="0"/>
                <a:cs typeface="Times New Roman" pitchFamily="18" charset="0"/>
              </a:rPr>
              <a:t>get the user details, </a:t>
            </a:r>
            <a:r>
              <a:rPr lang="en-US" sz="1400" dirty="0">
                <a:latin typeface="Times New Roman" pitchFamily="18" charset="0"/>
                <a:cs typeface="Times New Roman" pitchFamily="18" charset="0"/>
              </a:rPr>
              <a:t>the visitor must provide a valid username and password. </a:t>
            </a:r>
            <a:endParaRPr lang="en-US" sz="1400" dirty="0" smtClean="0">
              <a:latin typeface="Times New Roman" pitchFamily="18" charset="0"/>
              <a:cs typeface="Times New Roman" pitchFamily="18" charset="0"/>
            </a:endParaRPr>
          </a:p>
          <a:p>
            <a:r>
              <a:rPr lang="en-IN" sz="1400" dirty="0" smtClean="0">
                <a:latin typeface="Times New Roman" pitchFamily="18" charset="0"/>
                <a:cs typeface="Times New Roman" pitchFamily="18" charset="0"/>
              </a:rPr>
              <a:t>It is </a:t>
            </a:r>
            <a:r>
              <a:rPr lang="en-IN" sz="1400" dirty="0">
                <a:latin typeface="Times New Roman" pitchFamily="18" charset="0"/>
                <a:cs typeface="Times New Roman" pitchFamily="18" charset="0"/>
              </a:rPr>
              <a:t>common and basic for the all websites which helps the users to know about the website and helps to login in </a:t>
            </a:r>
            <a:r>
              <a:rPr lang="en-IN" sz="1400" dirty="0" smtClean="0">
                <a:latin typeface="Times New Roman" pitchFamily="18" charset="0"/>
                <a:cs typeface="Times New Roman" pitchFamily="18" charset="0"/>
              </a:rPr>
              <a:t>that </a:t>
            </a:r>
            <a:r>
              <a:rPr lang="en-IN" sz="1400" dirty="0">
                <a:latin typeface="Times New Roman" pitchFamily="18" charset="0"/>
                <a:cs typeface="Times New Roman" pitchFamily="18" charset="0"/>
              </a:rPr>
              <a:t>particular </a:t>
            </a:r>
            <a:r>
              <a:rPr lang="en-IN" sz="1400" dirty="0" smtClean="0">
                <a:latin typeface="Times New Roman" pitchFamily="18" charset="0"/>
                <a:cs typeface="Times New Roman" pitchFamily="18" charset="0"/>
              </a:rPr>
              <a:t>application </a:t>
            </a:r>
            <a:r>
              <a:rPr lang="en-IN" sz="1400" dirty="0">
                <a:latin typeface="Times New Roman" pitchFamily="18" charset="0"/>
                <a:cs typeface="Times New Roman" pitchFamily="18" charset="0"/>
              </a:rPr>
              <a:t>or website.</a:t>
            </a:r>
          </a:p>
          <a:p>
            <a:r>
              <a:rPr lang="en-US" sz="1400" dirty="0">
                <a:latin typeface="Times New Roman" pitchFamily="18" charset="0"/>
                <a:cs typeface="Times New Roman" pitchFamily="18" charset="0"/>
              </a:rPr>
              <a:t>A web page is a document that is suitable to act as a web </a:t>
            </a:r>
            <a:r>
              <a:rPr lang="en-US" sz="1400" dirty="0" smtClean="0">
                <a:latin typeface="Times New Roman" pitchFamily="18" charset="0"/>
                <a:cs typeface="Times New Roman" pitchFamily="18" charset="0"/>
              </a:rPr>
              <a:t>resource </a:t>
            </a:r>
            <a:r>
              <a:rPr lang="en-US" sz="1400" dirty="0">
                <a:latin typeface="Times New Roman" pitchFamily="18" charset="0"/>
                <a:cs typeface="Times New Roman" pitchFamily="18" charset="0"/>
              </a:rPr>
              <a:t>on the World Wide Web. In order to graphically display a web page, a web browser is needed. This is a type of software that can retrieve web pages from the Internet . When accessed  by a web browser it may be displayed as a web page on a </a:t>
            </a:r>
            <a:r>
              <a:rPr lang="en-US" sz="1400" dirty="0" smtClean="0">
                <a:latin typeface="Times New Roman" pitchFamily="18" charset="0"/>
                <a:cs typeface="Times New Roman" pitchFamily="18" charset="0"/>
              </a:rPr>
              <a:t>screen </a:t>
            </a:r>
            <a:r>
              <a:rPr lang="en-US" sz="1400" dirty="0">
                <a:latin typeface="Times New Roman" pitchFamily="18" charset="0"/>
                <a:cs typeface="Times New Roman" pitchFamily="18" charset="0"/>
              </a:rPr>
              <a:t>Typical web pages are hypertext documents which contain </a:t>
            </a:r>
            <a:r>
              <a:rPr lang="en-US" sz="1400" dirty="0" smtClean="0">
                <a:latin typeface="Times New Roman" pitchFamily="18" charset="0"/>
                <a:cs typeface="Times New Roman" pitchFamily="18" charset="0"/>
              </a:rPr>
              <a:t>hyperlinks  </a:t>
            </a:r>
            <a:r>
              <a:rPr lang="en-US" sz="1400" dirty="0">
                <a:latin typeface="Times New Roman" pitchFamily="18" charset="0"/>
                <a:cs typeface="Times New Roman" pitchFamily="18" charset="0"/>
              </a:rPr>
              <a:t>often referred to as </a:t>
            </a:r>
            <a:r>
              <a:rPr lang="en-US" sz="1400" i="1" dirty="0">
                <a:latin typeface="Times New Roman" pitchFamily="18" charset="0"/>
                <a:cs typeface="Times New Roman" pitchFamily="18" charset="0"/>
              </a:rPr>
              <a:t>links</a:t>
            </a:r>
            <a:r>
              <a:rPr lang="en-US" sz="1400" dirty="0">
                <a:latin typeface="Times New Roman" pitchFamily="18" charset="0"/>
                <a:cs typeface="Times New Roman" pitchFamily="18" charset="0"/>
              </a:rPr>
              <a:t> for browsing to other web pages</a:t>
            </a:r>
            <a:r>
              <a:rPr lang="en-US" sz="1400" dirty="0" smtClean="0">
                <a:latin typeface="Times New Roman" pitchFamily="18" charset="0"/>
                <a:cs typeface="Times New Roman" pitchFamily="18" charset="0"/>
              </a:rPr>
              <a:t>.</a:t>
            </a:r>
          </a:p>
          <a:p>
            <a:r>
              <a:rPr lang="en-IN" sz="1400" dirty="0" smtClean="0">
                <a:latin typeface="Times New Roman" pitchFamily="18" charset="0"/>
                <a:cs typeface="Times New Roman" pitchFamily="18" charset="0"/>
              </a:rPr>
              <a:t>Web page delivers user information exactly as stored</a:t>
            </a:r>
            <a:endParaRPr lang="en-US" sz="1400" dirty="0">
              <a:latin typeface="Times New Roman" pitchFamily="18" charset="0"/>
              <a:cs typeface="Times New Roman" pitchFamily="18" charset="0"/>
            </a:endParaRPr>
          </a:p>
          <a:p>
            <a:r>
              <a:rPr lang="en-IN" sz="1400" dirty="0" smtClean="0">
                <a:latin typeface="Times New Roman" pitchFamily="18" charset="0"/>
                <a:cs typeface="Times New Roman" pitchFamily="18" charset="0"/>
              </a:rPr>
              <a:t>a)Any </a:t>
            </a:r>
            <a:r>
              <a:rPr lang="en-IN" sz="1400" dirty="0">
                <a:latin typeface="Times New Roman" pitchFamily="18" charset="0"/>
                <a:cs typeface="Times New Roman" pitchFamily="18" charset="0"/>
              </a:rPr>
              <a:t>website can add this </a:t>
            </a:r>
            <a:r>
              <a:rPr lang="en-IN" sz="1400" dirty="0" smtClean="0">
                <a:latin typeface="Times New Roman" pitchFamily="18" charset="0"/>
                <a:cs typeface="Times New Roman" pitchFamily="18" charset="0"/>
              </a:rPr>
              <a:t>webpage in order </a:t>
            </a:r>
            <a:r>
              <a:rPr lang="en-IN" sz="1400" dirty="0">
                <a:latin typeface="Times New Roman" pitchFamily="18" charset="0"/>
                <a:cs typeface="Times New Roman" pitchFamily="18" charset="0"/>
              </a:rPr>
              <a:t>to access the website information by creating accounts   </a:t>
            </a:r>
            <a:endParaRPr lang="en-US" sz="1400" dirty="0">
              <a:latin typeface="Times New Roman" pitchFamily="18" charset="0"/>
              <a:cs typeface="Times New Roman" pitchFamily="18" charset="0"/>
            </a:endParaRPr>
          </a:p>
          <a:p>
            <a:r>
              <a:rPr lang="en-IN" sz="1400" dirty="0">
                <a:latin typeface="Times New Roman" pitchFamily="18" charset="0"/>
                <a:cs typeface="Times New Roman" pitchFamily="18" charset="0"/>
              </a:rPr>
              <a:t>b)If you already had an account ,then  you can directly login to your accounts by entering your username and password.</a:t>
            </a:r>
            <a:endParaRPr lang="en-US" sz="1400" dirty="0">
              <a:latin typeface="Times New Roman" pitchFamily="18" charset="0"/>
              <a:cs typeface="Times New Roman" pitchFamily="18" charset="0"/>
            </a:endParaRPr>
          </a:p>
          <a:p>
            <a:r>
              <a:rPr lang="en-IN" sz="1400" dirty="0">
                <a:latin typeface="Times New Roman" pitchFamily="18" charset="0"/>
                <a:cs typeface="Times New Roman" pitchFamily="18" charset="0"/>
              </a:rPr>
              <a:t>c)It then displays your details like name , roll number , course , on going projects , completed projects , certifications , awards , mentor etc</a:t>
            </a:r>
            <a:r>
              <a:rPr lang="en-IN" sz="1400" dirty="0" smtClean="0">
                <a:latin typeface="Times New Roman" pitchFamily="18" charset="0"/>
                <a:cs typeface="Times New Roman" pitchFamily="18" charset="0"/>
              </a:rPr>
              <a:t>.</a:t>
            </a:r>
            <a:endParaRPr lang="en-IN" sz="1400" dirty="0">
              <a:latin typeface="Times New Roman" pitchFamily="18" charset="0"/>
              <a:cs typeface="Times New Roman" pitchFamily="18" charset="0"/>
            </a:endParaRPr>
          </a:p>
        </p:txBody>
      </p:sp>
    </p:spTree>
    <p:extLst>
      <p:ext uri="{BB962C8B-B14F-4D97-AF65-F5344CB8AC3E}">
        <p14:creationId xmlns:p14="http://schemas.microsoft.com/office/powerpoint/2010/main" xmlns="" val="1519657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0404" y="0"/>
            <a:ext cx="7108904" cy="9906000"/>
          </a:xfrm>
          <a:prstGeom prst="rect">
            <a:avLst/>
          </a:prstGeom>
        </p:spPr>
      </p:pic>
      <p:sp>
        <p:nvSpPr>
          <p:cNvPr id="5" name="Rectangle 4"/>
          <p:cNvSpPr/>
          <p:nvPr/>
        </p:nvSpPr>
        <p:spPr>
          <a:xfrm>
            <a:off x="503296" y="8526446"/>
            <a:ext cx="319318" cy="307777"/>
          </a:xfrm>
          <a:prstGeom prst="rect">
            <a:avLst/>
          </a:prstGeom>
        </p:spPr>
        <p:txBody>
          <a:bodyPr wrap="none">
            <a:spAutoFit/>
          </a:bodyPr>
          <a:lstStyle/>
          <a:p>
            <a:r>
              <a:rPr lang="en-IN" sz="1400" dirty="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503296" y="9033086"/>
            <a:ext cx="1505843" cy="6097"/>
          </a:xfrm>
          <a:prstGeom prst="rect">
            <a:avLst/>
          </a:prstGeom>
        </p:spPr>
      </p:pic>
      <p:sp>
        <p:nvSpPr>
          <p:cNvPr id="9" name="Rectangle 8"/>
          <p:cNvSpPr/>
          <p:nvPr/>
        </p:nvSpPr>
        <p:spPr>
          <a:xfrm>
            <a:off x="1113174" y="4662377"/>
            <a:ext cx="6939643" cy="307777"/>
          </a:xfrm>
          <a:prstGeom prst="rect">
            <a:avLst/>
          </a:prstGeom>
        </p:spPr>
        <p:txBody>
          <a:bodyPr wrap="square">
            <a:spAutoFit/>
          </a:bodyPr>
          <a:lstStyle/>
          <a:p>
            <a:endParaRPr lang="en-US" sz="14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541692" y="878963"/>
            <a:ext cx="6025520" cy="5724644"/>
          </a:xfrm>
          <a:prstGeom prst="rect">
            <a:avLst/>
          </a:prstGeom>
          <a:noFill/>
        </p:spPr>
        <p:txBody>
          <a:bodyPr wrap="square" rtlCol="0">
            <a:spAutoFit/>
          </a:bodyPr>
          <a:lstStyle/>
          <a:p>
            <a:r>
              <a:rPr lang="en-IN" sz="1400" dirty="0">
                <a:latin typeface="Times New Roman" pitchFamily="18" charset="0"/>
                <a:cs typeface="Times New Roman" pitchFamily="18" charset="0"/>
              </a:rPr>
              <a:t>d)In </a:t>
            </a:r>
            <a:r>
              <a:rPr lang="en-IN" sz="1400" dirty="0" smtClean="0">
                <a:latin typeface="Times New Roman" pitchFamily="18" charset="0"/>
                <a:cs typeface="Times New Roman" pitchFamily="18" charset="0"/>
              </a:rPr>
              <a:t>case, if </a:t>
            </a:r>
            <a:r>
              <a:rPr lang="en-IN" sz="1400" dirty="0">
                <a:latin typeface="Times New Roman" pitchFamily="18" charset="0"/>
                <a:cs typeface="Times New Roman" pitchFamily="18" charset="0"/>
              </a:rPr>
              <a:t>you don’t have an account , you can sign up by entering your name and roll number on the other page.</a:t>
            </a:r>
            <a:endParaRPr lang="en-US" sz="1400" dirty="0">
              <a:latin typeface="Times New Roman" pitchFamily="18" charset="0"/>
              <a:cs typeface="Times New Roman" pitchFamily="18" charset="0"/>
            </a:endParaRPr>
          </a:p>
          <a:p>
            <a:r>
              <a:rPr lang="en-IN" sz="1400" dirty="0">
                <a:latin typeface="Times New Roman" pitchFamily="18" charset="0"/>
                <a:cs typeface="Times New Roman" pitchFamily="18" charset="0"/>
              </a:rPr>
              <a:t>e)Don’t worry if you forgot your password , there is </a:t>
            </a:r>
            <a:r>
              <a:rPr lang="en-IN" sz="1400" dirty="0" smtClean="0">
                <a:latin typeface="Times New Roman" pitchFamily="18" charset="0"/>
                <a:cs typeface="Times New Roman" pitchFamily="18" charset="0"/>
              </a:rPr>
              <a:t>option called </a:t>
            </a:r>
            <a:r>
              <a:rPr lang="en-IN" sz="1400" dirty="0">
                <a:latin typeface="Times New Roman" pitchFamily="18" charset="0"/>
                <a:cs typeface="Times New Roman" pitchFamily="18" charset="0"/>
              </a:rPr>
              <a:t>forgot password.</a:t>
            </a:r>
            <a:endParaRPr lang="en-US" sz="1400" dirty="0">
              <a:latin typeface="Times New Roman" pitchFamily="18" charset="0"/>
              <a:cs typeface="Times New Roman" pitchFamily="18" charset="0"/>
            </a:endParaRPr>
          </a:p>
          <a:p>
            <a:r>
              <a:rPr lang="en-IN" sz="1400" dirty="0" smtClean="0">
                <a:latin typeface="Times New Roman" pitchFamily="18" charset="0"/>
                <a:cs typeface="Times New Roman" pitchFamily="18" charset="0"/>
              </a:rPr>
              <a:t>f)With </a:t>
            </a:r>
            <a:r>
              <a:rPr lang="en-IN" sz="1400" dirty="0">
                <a:latin typeface="Times New Roman" pitchFamily="18" charset="0"/>
                <a:cs typeface="Times New Roman" pitchFamily="18" charset="0"/>
              </a:rPr>
              <a:t>this web page , we can </a:t>
            </a:r>
            <a:r>
              <a:rPr lang="en-IN" sz="1400" dirty="0" smtClean="0">
                <a:latin typeface="Times New Roman" pitchFamily="18" charset="0"/>
                <a:cs typeface="Times New Roman" pitchFamily="18" charset="0"/>
              </a:rPr>
              <a:t>know also  </a:t>
            </a:r>
            <a:r>
              <a:rPr lang="en-IN" sz="1400" dirty="0">
                <a:latin typeface="Times New Roman" pitchFamily="18" charset="0"/>
                <a:cs typeface="Times New Roman" pitchFamily="18" charset="0"/>
              </a:rPr>
              <a:t>the details of every AAC student who are dealing with projects and also their certifications.</a:t>
            </a:r>
            <a:endParaRPr lang="en-US" sz="1400" dirty="0">
              <a:latin typeface="Times New Roman" pitchFamily="18" charset="0"/>
              <a:cs typeface="Times New Roman" pitchFamily="18" charset="0"/>
            </a:endParaRPr>
          </a:p>
          <a:p>
            <a:r>
              <a:rPr lang="en-IN" sz="1400" dirty="0" smtClean="0">
                <a:latin typeface="Times New Roman" pitchFamily="18" charset="0"/>
                <a:cs typeface="Times New Roman" pitchFamily="18" charset="0"/>
              </a:rPr>
              <a:t>g)This </a:t>
            </a:r>
            <a:r>
              <a:rPr lang="en-IN" sz="1400" dirty="0">
                <a:latin typeface="Times New Roman" pitchFamily="18" charset="0"/>
                <a:cs typeface="Times New Roman" pitchFamily="18" charset="0"/>
              </a:rPr>
              <a:t>also helps the mentors to know about their students and their projects.</a:t>
            </a:r>
            <a:endParaRPr lang="en-US" sz="1400" dirty="0">
              <a:latin typeface="Times New Roman" pitchFamily="18" charset="0"/>
              <a:cs typeface="Times New Roman" pitchFamily="18" charset="0"/>
            </a:endParaRPr>
          </a:p>
          <a:p>
            <a:r>
              <a:rPr lang="en-IN" sz="1400" dirty="0" smtClean="0">
                <a:latin typeface="Times New Roman" pitchFamily="18" charset="0"/>
                <a:cs typeface="Times New Roman" pitchFamily="18" charset="0"/>
              </a:rPr>
              <a:t>Web page is accessed by entering a URL address and may contain text graphics and hyper links and other webpages and files.it is all about making web pages viewable by people that use devices to browse the websites </a:t>
            </a:r>
          </a:p>
          <a:p>
            <a:pPr algn="ctr"/>
            <a:endParaRPr lang="en-IN" sz="1600" b="1" dirty="0" smtClean="0">
              <a:latin typeface="Times New Roman" pitchFamily="18" charset="0"/>
              <a:cs typeface="Times New Roman" pitchFamily="18" charset="0"/>
            </a:endParaRPr>
          </a:p>
          <a:p>
            <a:pPr algn="ctr"/>
            <a:r>
              <a:rPr lang="en-IN" sz="1600" b="1" dirty="0" smtClean="0">
                <a:latin typeface="Times New Roman" pitchFamily="18" charset="0"/>
                <a:cs typeface="Times New Roman" pitchFamily="18" charset="0"/>
              </a:rPr>
              <a:t>ABSTRACT</a:t>
            </a:r>
            <a:endParaRPr lang="en-IN" sz="1600" b="1" dirty="0">
              <a:latin typeface="Times New Roman" pitchFamily="18" charset="0"/>
              <a:cs typeface="Times New Roman" pitchFamily="18" charset="0"/>
            </a:endParaRPr>
          </a:p>
          <a:p>
            <a:endParaRPr lang="en-IN" sz="1400" dirty="0">
              <a:latin typeface="Times New Roman" pitchFamily="18" charset="0"/>
              <a:cs typeface="Times New Roman" pitchFamily="18" charset="0"/>
            </a:endParaRPr>
          </a:p>
          <a:p>
            <a:r>
              <a:rPr lang="en-IN" sz="1400" dirty="0">
                <a:latin typeface="Times New Roman" pitchFamily="18" charset="0"/>
                <a:cs typeface="Times New Roman" pitchFamily="18" charset="0"/>
              </a:rPr>
              <a:t>AAC  LOGIN FORM  is a login account  whose  main aim is to provide all the details of AAC students regarding their projects, certifications and awards. AAC login form usually a text file containing hyper text written in HTML or a comparable marked language. This helps the </a:t>
            </a:r>
            <a:r>
              <a:rPr lang="en-IN" sz="1400" dirty="0" smtClean="0">
                <a:latin typeface="Times New Roman" pitchFamily="18" charset="0"/>
                <a:cs typeface="Times New Roman" pitchFamily="18" charset="0"/>
              </a:rPr>
              <a:t>user </a:t>
            </a:r>
            <a:r>
              <a:rPr lang="en-IN" sz="1400" dirty="0">
                <a:latin typeface="Times New Roman" pitchFamily="18" charset="0"/>
                <a:cs typeface="Times New Roman" pitchFamily="18" charset="0"/>
              </a:rPr>
              <a:t>to know the details about AAC students. It collects data when the user gets </a:t>
            </a:r>
            <a:r>
              <a:rPr lang="en-IN" sz="1400" dirty="0" smtClean="0">
                <a:latin typeface="Times New Roman" pitchFamily="18" charset="0"/>
                <a:cs typeface="Times New Roman" pitchFamily="18" charset="0"/>
              </a:rPr>
              <a:t>login</a:t>
            </a:r>
            <a:r>
              <a:rPr lang="en-IN" sz="1400" dirty="0">
                <a:latin typeface="Times New Roman" pitchFamily="18" charset="0"/>
                <a:cs typeface="Times New Roman" pitchFamily="18" charset="0"/>
              </a:rPr>
              <a:t>.</a:t>
            </a:r>
          </a:p>
          <a:p>
            <a:r>
              <a:rPr lang="en-IN" sz="1400" dirty="0">
                <a:latin typeface="Times New Roman" pitchFamily="18" charset="0"/>
                <a:cs typeface="Times New Roman" pitchFamily="18" charset="0"/>
              </a:rPr>
              <a:t>It is accessible through any network using an internet browser . This webpage can be added to any website.</a:t>
            </a:r>
            <a:endParaRPr lang="en-US" sz="1400" dirty="0">
              <a:latin typeface="Times New Roman" pitchFamily="18" charset="0"/>
              <a:cs typeface="Times New Roman" pitchFamily="18" charset="0"/>
            </a:endParaRPr>
          </a:p>
          <a:p>
            <a:r>
              <a:rPr lang="en-IN" sz="1400" dirty="0">
                <a:latin typeface="Times New Roman" pitchFamily="18" charset="0"/>
                <a:cs typeface="Times New Roman" pitchFamily="18" charset="0"/>
              </a:rPr>
              <a:t>It is based on the planning and creation of websites , which includes site structure , layout , navigation ,fonts , image ,colours etc.</a:t>
            </a:r>
            <a:endParaRPr lang="en-US" sz="1400" dirty="0">
              <a:latin typeface="Times New Roman" pitchFamily="18" charset="0"/>
              <a:cs typeface="Times New Roman" pitchFamily="18" charset="0"/>
            </a:endParaRPr>
          </a:p>
          <a:p>
            <a:endParaRPr lang="en-IN" dirty="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3630495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18448"/>
            <a:ext cx="7193906" cy="10024447"/>
          </a:xfrm>
          <a:prstGeom prst="rect">
            <a:avLst/>
          </a:prstGeom>
        </p:spPr>
      </p:pic>
      <p:sp>
        <p:nvSpPr>
          <p:cNvPr id="5" name="Rectangle 4"/>
          <p:cNvSpPr/>
          <p:nvPr/>
        </p:nvSpPr>
        <p:spPr>
          <a:xfrm>
            <a:off x="503296" y="8526446"/>
            <a:ext cx="319318" cy="307777"/>
          </a:xfrm>
          <a:prstGeom prst="rect">
            <a:avLst/>
          </a:prstGeom>
        </p:spPr>
        <p:txBody>
          <a:bodyPr wrap="none">
            <a:spAutoFit/>
          </a:bodyPr>
          <a:lstStyle/>
          <a:p>
            <a:r>
              <a:rPr lang="en-IN" sz="1400" dirty="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503296" y="9033086"/>
            <a:ext cx="1505843" cy="6097"/>
          </a:xfrm>
          <a:prstGeom prst="rect">
            <a:avLst/>
          </a:prstGeom>
        </p:spPr>
      </p:pic>
      <p:sp>
        <p:nvSpPr>
          <p:cNvPr id="9" name="Rectangle 8"/>
          <p:cNvSpPr/>
          <p:nvPr/>
        </p:nvSpPr>
        <p:spPr>
          <a:xfrm>
            <a:off x="1113174" y="4662377"/>
            <a:ext cx="6939643" cy="307777"/>
          </a:xfrm>
          <a:prstGeom prst="rect">
            <a:avLst/>
          </a:prstGeom>
        </p:spPr>
        <p:txBody>
          <a:bodyPr wrap="square">
            <a:spAutoFit/>
          </a:bodyPr>
          <a:lstStyle/>
          <a:p>
            <a:endParaRPr lang="en-US" sz="14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398297" y="535967"/>
            <a:ext cx="6312309" cy="5755422"/>
          </a:xfrm>
          <a:prstGeom prst="rect">
            <a:avLst/>
          </a:prstGeom>
          <a:noFill/>
        </p:spPr>
        <p:txBody>
          <a:bodyPr wrap="square" rtlCol="0">
            <a:spAutoFit/>
          </a:bodyPr>
          <a:lstStyle/>
          <a:p>
            <a:r>
              <a:rPr lang="en-IN" sz="1600" b="1" dirty="0" smtClean="0">
                <a:latin typeface="Times New Roman" pitchFamily="18" charset="0"/>
                <a:cs typeface="Times New Roman" pitchFamily="18" charset="0"/>
              </a:rPr>
              <a:t>4</a:t>
            </a:r>
            <a:r>
              <a:rPr lang="en-IN" sz="1600" b="1" dirty="0">
                <a:latin typeface="Times New Roman" pitchFamily="18" charset="0"/>
                <a:cs typeface="Times New Roman" pitchFamily="18" charset="0"/>
              </a:rPr>
              <a:t>. WORKING OF A WEB PAGE</a:t>
            </a:r>
            <a:endParaRPr lang="en-US" sz="1600" dirty="0">
              <a:latin typeface="Times New Roman" pitchFamily="18" charset="0"/>
              <a:cs typeface="Times New Roman" pitchFamily="18" charset="0"/>
            </a:endParaRPr>
          </a:p>
          <a:p>
            <a:r>
              <a:rPr lang="en-IN" sz="1400" dirty="0">
                <a:latin typeface="Times New Roman" pitchFamily="18" charset="0"/>
                <a:cs typeface="Times New Roman" pitchFamily="18" charset="0"/>
              </a:rPr>
              <a:t>Web page includes page layout , front end , back end.</a:t>
            </a:r>
            <a:endParaRPr lang="en-US" sz="1400" dirty="0">
              <a:latin typeface="Times New Roman" pitchFamily="18" charset="0"/>
              <a:cs typeface="Times New Roman" pitchFamily="18" charset="0"/>
            </a:endParaRPr>
          </a:p>
          <a:p>
            <a:endParaRPr lang="en-IN" sz="1400" b="1" dirty="0" smtClean="0">
              <a:latin typeface="Times New Roman" pitchFamily="18" charset="0"/>
              <a:cs typeface="Times New Roman" pitchFamily="18" charset="0"/>
            </a:endParaRPr>
          </a:p>
          <a:p>
            <a:r>
              <a:rPr lang="en-IN" sz="1400" b="1" dirty="0" smtClean="0">
                <a:latin typeface="Times New Roman" pitchFamily="18" charset="0"/>
                <a:cs typeface="Times New Roman" pitchFamily="18" charset="0"/>
              </a:rPr>
              <a:t>4.1.LAYOUT</a:t>
            </a:r>
            <a:endParaRPr lang="en-IN" sz="1400" b="1" dirty="0">
              <a:latin typeface="Times New Roman" pitchFamily="18" charset="0"/>
              <a:cs typeface="Times New Roman" pitchFamily="18" charset="0"/>
            </a:endParaRPr>
          </a:p>
          <a:p>
            <a:r>
              <a:rPr lang="en-IN" sz="1400" b="1" dirty="0" smtClean="0">
                <a:latin typeface="Times New Roman" pitchFamily="18" charset="0"/>
                <a:cs typeface="Times New Roman" pitchFamily="18" charset="0"/>
              </a:rPr>
              <a:t> </a:t>
            </a:r>
            <a:r>
              <a:rPr lang="en-US" sz="1400" dirty="0">
                <a:latin typeface="Times New Roman" pitchFamily="18" charset="0"/>
                <a:cs typeface="Times New Roman" pitchFamily="18" charset="0"/>
              </a:rPr>
              <a:t>A </a:t>
            </a:r>
            <a:r>
              <a:rPr lang="en-US" sz="1400" dirty="0" smtClean="0">
                <a:latin typeface="Times New Roman" pitchFamily="18" charset="0"/>
                <a:cs typeface="Times New Roman" pitchFamily="18" charset="0"/>
              </a:rPr>
              <a:t>webpage layout </a:t>
            </a:r>
            <a:r>
              <a:rPr lang="en-US" sz="1400" dirty="0">
                <a:latin typeface="Times New Roman" pitchFamily="18" charset="0"/>
                <a:cs typeface="Times New Roman" pitchFamily="18" charset="0"/>
              </a:rPr>
              <a:t>is a pattern (or framework) that defines a website's structure. </a:t>
            </a:r>
            <a:r>
              <a:rPr lang="en-US" sz="1400" dirty="0" smtClean="0">
                <a:latin typeface="Times New Roman" pitchFamily="18" charset="0"/>
                <a:cs typeface="Times New Roman" pitchFamily="18" charset="0"/>
              </a:rPr>
              <a:t>After opening the webpage, we can have two options(login,signin) .  Clicking on the Login button, It gives you the login form which asks for username and password . By entering  username and password , you can  view your details regarding AAC . Clicking on the Sign in button , you can register to create a new account.</a:t>
            </a:r>
            <a:endParaRPr lang="en-US" sz="1400" b="1" dirty="0" smtClean="0">
              <a:latin typeface="Times New Roman" pitchFamily="18" charset="0"/>
              <a:cs typeface="Times New Roman" pitchFamily="18" charset="0"/>
              <a:hlinkClick r:id="rId4"/>
            </a:endParaRPr>
          </a:p>
          <a:p>
            <a:endParaRPr lang="en-US" sz="1400" b="1" dirty="0" smtClean="0">
              <a:latin typeface="Times New Roman" pitchFamily="18" charset="0"/>
              <a:cs typeface="Times New Roman" pitchFamily="18" charset="0"/>
              <a:hlinkClick r:id="rId4"/>
            </a:endParaRPr>
          </a:p>
          <a:p>
            <a:pPr algn="just"/>
            <a:r>
              <a:rPr lang="en-IN" sz="1400" b="1" dirty="0" smtClean="0">
                <a:latin typeface="Times New Roman" pitchFamily="18" charset="0"/>
                <a:cs typeface="Times New Roman" pitchFamily="18" charset="0"/>
              </a:rPr>
              <a:t>4.2</a:t>
            </a:r>
            <a:r>
              <a:rPr lang="en-IN" sz="1400" b="1" dirty="0">
                <a:latin typeface="Times New Roman" pitchFamily="18" charset="0"/>
                <a:cs typeface="Times New Roman" pitchFamily="18" charset="0"/>
              </a:rPr>
              <a:t>. FRONT END</a:t>
            </a:r>
            <a:endParaRPr lang="en-US" sz="1400" dirty="0">
              <a:latin typeface="Times New Roman" pitchFamily="18" charset="0"/>
              <a:cs typeface="Times New Roman" pitchFamily="18" charset="0"/>
            </a:endParaRPr>
          </a:p>
          <a:p>
            <a:r>
              <a:rPr lang="en-IN" sz="1400" dirty="0" smtClean="0">
                <a:latin typeface="Times New Roman" pitchFamily="18" charset="0"/>
                <a:cs typeface="Times New Roman" pitchFamily="18" charset="0"/>
              </a:rPr>
              <a:t>Front </a:t>
            </a:r>
            <a:r>
              <a:rPr lang="en-IN" sz="1400" dirty="0">
                <a:latin typeface="Times New Roman" pitchFamily="18" charset="0"/>
                <a:cs typeface="Times New Roman" pitchFamily="18" charset="0"/>
              </a:rPr>
              <a:t>end is the graphical representation user interface </a:t>
            </a:r>
            <a:r>
              <a:rPr lang="en-IN" sz="1400" dirty="0" smtClean="0">
                <a:latin typeface="Times New Roman" pitchFamily="18" charset="0"/>
                <a:cs typeface="Times New Roman" pitchFamily="18" charset="0"/>
              </a:rPr>
              <a:t>of a webpage </a:t>
            </a:r>
            <a:r>
              <a:rPr lang="en-IN" sz="1400" dirty="0">
                <a:latin typeface="Times New Roman" pitchFamily="18" charset="0"/>
                <a:cs typeface="Times New Roman" pitchFamily="18" charset="0"/>
              </a:rPr>
              <a:t>that makes it easier to </a:t>
            </a:r>
            <a:r>
              <a:rPr lang="en-IN" sz="1400" dirty="0" smtClean="0">
                <a:latin typeface="Times New Roman" pitchFamily="18" charset="0"/>
                <a:cs typeface="Times New Roman" pitchFamily="18" charset="0"/>
              </a:rPr>
              <a:t>use. Front end includes HTML and CSS .HTML  includes inserting images. Images can improve the design and the appearance of a webpage, writing headings and paragraphs. This also includes class attribute which is used to define equal styles for elements, id attribute specifies a unique id for a html element. Setting the style of an HTML element, can be done with the style attribute. The CSS background properties are used to define the background effects for elements.CSS back ground properties includes background-color, background image,background-position.CSS border properties allows you to specify the style, width and color of an elements- border. CSS padding properties are used to generate space around an element’s content, inside of any defined border. The CSS font properties defines</a:t>
            </a:r>
            <a:r>
              <a:rPr lang="en-IN" sz="1400" dirty="0">
                <a:latin typeface="Times New Roman" pitchFamily="18" charset="0"/>
                <a:cs typeface="Times New Roman" pitchFamily="18" charset="0"/>
              </a:rPr>
              <a:t> </a:t>
            </a:r>
            <a:r>
              <a:rPr lang="en-IN" sz="1400" dirty="0" smtClean="0">
                <a:latin typeface="Times New Roman" pitchFamily="18" charset="0"/>
                <a:cs typeface="Times New Roman" pitchFamily="18" charset="0"/>
              </a:rPr>
              <a:t>the font family, boldness, size and the style of a text. CSS inline-block allows to set a width and height on the element. </a:t>
            </a:r>
            <a:endParaRPr lang="en-US" sz="1400" dirty="0">
              <a:latin typeface="Times New Roman" pitchFamily="18" charset="0"/>
              <a:cs typeface="Times New Roman" pitchFamily="18" charset="0"/>
            </a:endParaRPr>
          </a:p>
          <a:p>
            <a:pPr algn="just"/>
            <a:r>
              <a:rPr lang="en-IN" sz="1400" dirty="0">
                <a:latin typeface="Times New Roman" pitchFamily="18" charset="0"/>
                <a:cs typeface="Times New Roman" pitchFamily="18" charset="0"/>
              </a:rPr>
              <a:t/>
            </a:r>
            <a:br>
              <a:rPr lang="en-IN" sz="1400" dirty="0">
                <a:latin typeface="Times New Roman" pitchFamily="18" charset="0"/>
                <a:cs typeface="Times New Roman" pitchFamily="18" charset="0"/>
              </a:rPr>
            </a:br>
            <a:endParaRPr lang="en-US" sz="1400" dirty="0">
              <a:latin typeface="Times New Roman" pitchFamily="18" charset="0"/>
              <a:cs typeface="Times New Roman" pitchFamily="18" charset="0"/>
            </a:endParaRPr>
          </a:p>
        </p:txBody>
      </p:sp>
    </p:spTree>
    <p:extLst>
      <p:ext uri="{BB962C8B-B14F-4D97-AF65-F5344CB8AC3E}">
        <p14:creationId xmlns:p14="http://schemas.microsoft.com/office/powerpoint/2010/main" xmlns="" val="80673170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DOcumentation</Template>
  <TotalTime>1260</TotalTime>
  <Words>3393</Words>
  <Application>Microsoft Office PowerPoint</Application>
  <PresentationFormat>A4 Paper (210x297 mm)</PresentationFormat>
  <Paragraphs>472</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Jeetesh Chamana</dc:creator>
  <cp:lastModifiedBy>slekha761@gmail.com</cp:lastModifiedBy>
  <cp:revision>114</cp:revision>
  <dcterms:created xsi:type="dcterms:W3CDTF">2019-07-03T09:30:00Z</dcterms:created>
  <dcterms:modified xsi:type="dcterms:W3CDTF">2019-07-22T12:16:11Z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1033-11.2.0.8668</vt:lpwstr>
  </property>
</Properties>
</file>