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085" autoAdjust="0"/>
  </p:normalViewPr>
  <p:slideViewPr>
    <p:cSldViewPr snapToGrid="0" snapToObjects="1">
      <p:cViewPr varScale="1">
        <p:scale>
          <a:sx n="44" d="100"/>
          <a:sy n="44" d="100"/>
        </p:scale>
        <p:origin x="1920" y="40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088EA-3081-4B4A-96EE-E1DCBD42CD92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3BAD3-EB0A-4B54-B48E-0F4DF2CEF3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32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Hello everyone! We are [your names], and today we’ll talk about the </a:t>
            </a:r>
            <a:r>
              <a:rPr lang="en-US" b="1" i="1" dirty="0"/>
              <a:t>N-Queens Problem</a:t>
            </a:r>
            <a:r>
              <a:rPr lang="en-US" i="1" dirty="0"/>
              <a:t>. </a:t>
            </a:r>
          </a:p>
          <a:p>
            <a:r>
              <a:rPr lang="en-US" i="1" dirty="0"/>
              <a:t>It’s a puzzle where we place queens on a chessboard without them attacking each other. </a:t>
            </a:r>
          </a:p>
          <a:p>
            <a:r>
              <a:rPr lang="en-US" i="1" dirty="0"/>
              <a:t>But it’s more than just a game—it’s used in AI, scheduling, and solving tricky problems. </a:t>
            </a:r>
          </a:p>
          <a:p>
            <a:r>
              <a:rPr lang="en-US" i="1" dirty="0"/>
              <a:t>We’ll explain how it works in a simple way. </a:t>
            </a:r>
          </a:p>
          <a:p>
            <a:r>
              <a:rPr lang="en-US" i="1" dirty="0"/>
              <a:t>Let’s begin!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3BAD3-EB0A-4B54-B48E-0F4DF2CEF3E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904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"Bade N </a:t>
            </a:r>
            <a:r>
              <a:rPr lang="en-IN" dirty="0" err="1"/>
              <a:t>ke</a:t>
            </a:r>
            <a:r>
              <a:rPr lang="en-IN" dirty="0"/>
              <a:t> liye problem solve </a:t>
            </a:r>
            <a:r>
              <a:rPr lang="en-IN" dirty="0" err="1"/>
              <a:t>karna</a:t>
            </a:r>
            <a:r>
              <a:rPr lang="en-IN" dirty="0"/>
              <a:t> slow </a:t>
            </a:r>
            <a:r>
              <a:rPr lang="en-IN" dirty="0" err="1"/>
              <a:t>ho</a:t>
            </a:r>
            <a:r>
              <a:rPr lang="en-IN" dirty="0"/>
              <a:t> </a:t>
            </a:r>
            <a:r>
              <a:rPr lang="en-IN" dirty="0" err="1"/>
              <a:t>jata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 aur memory bhi </a:t>
            </a:r>
            <a:r>
              <a:rPr lang="en-IN" dirty="0" err="1"/>
              <a:t>zyada</a:t>
            </a:r>
            <a:r>
              <a:rPr lang="en-IN" dirty="0"/>
              <a:t> </a:t>
            </a:r>
            <a:r>
              <a:rPr lang="en-IN" dirty="0" err="1"/>
              <a:t>lagti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Isko improve </a:t>
            </a:r>
            <a:r>
              <a:rPr lang="en-IN" dirty="0" err="1"/>
              <a:t>karne</a:t>
            </a:r>
            <a:r>
              <a:rPr lang="en-IN" dirty="0"/>
              <a:t> </a:t>
            </a:r>
            <a:r>
              <a:rPr lang="en-IN" dirty="0" err="1"/>
              <a:t>ke</a:t>
            </a:r>
            <a:r>
              <a:rPr lang="en-IN" dirty="0"/>
              <a:t> liye future </a:t>
            </a:r>
            <a:r>
              <a:rPr lang="en-IN" dirty="0" err="1"/>
              <a:t>mein</a:t>
            </a:r>
            <a:r>
              <a:rPr lang="en-IN" dirty="0"/>
              <a:t> heuristic methods, parallel computing,</a:t>
            </a:r>
            <a:br>
              <a:rPr lang="en-IN" dirty="0"/>
            </a:br>
            <a:r>
              <a:rPr lang="en-IN" dirty="0"/>
              <a:t>aur AI techniques </a:t>
            </a:r>
            <a:r>
              <a:rPr lang="en-IN" dirty="0" err="1"/>
              <a:t>jaise</a:t>
            </a:r>
            <a:r>
              <a:rPr lang="en-IN" dirty="0"/>
              <a:t> genetic algorithm use </a:t>
            </a:r>
            <a:r>
              <a:rPr lang="en-IN" dirty="0" err="1"/>
              <a:t>kiye</a:t>
            </a:r>
            <a:r>
              <a:rPr lang="en-IN" dirty="0"/>
              <a:t> </a:t>
            </a:r>
            <a:r>
              <a:rPr lang="en-IN" dirty="0" err="1"/>
              <a:t>ja</a:t>
            </a:r>
            <a:r>
              <a:rPr lang="en-IN" dirty="0"/>
              <a:t> </a:t>
            </a:r>
            <a:r>
              <a:rPr lang="en-IN" dirty="0" err="1"/>
              <a:t>sakte</a:t>
            </a:r>
            <a:r>
              <a:rPr lang="en-IN" dirty="0"/>
              <a:t> hain </a:t>
            </a:r>
            <a:r>
              <a:rPr lang="en-IN" dirty="0" err="1"/>
              <a:t>taaki</a:t>
            </a:r>
            <a:r>
              <a:rPr lang="en-IN" dirty="0"/>
              <a:t> solution fast mile."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3BAD3-EB0A-4B54-B48E-0F4DF2CEF3E4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626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N-Queens problem backtracking aur constraint satisfaction ka best example </a:t>
            </a:r>
            <a:r>
              <a:rPr lang="en-IN" dirty="0" err="1"/>
              <a:t>hai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Hamari approach small to medium N </a:t>
            </a:r>
            <a:r>
              <a:rPr lang="en-IN" dirty="0" err="1"/>
              <a:t>ke</a:t>
            </a:r>
            <a:r>
              <a:rPr lang="en-IN" dirty="0"/>
              <a:t> liye solutions easily find </a:t>
            </a:r>
            <a:r>
              <a:rPr lang="en-IN" dirty="0" err="1"/>
              <a:t>karti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Future </a:t>
            </a:r>
            <a:r>
              <a:rPr lang="en-IN" dirty="0" err="1"/>
              <a:t>mein</a:t>
            </a:r>
            <a:r>
              <a:rPr lang="en-IN" dirty="0"/>
              <a:t> optimizations se large N </a:t>
            </a:r>
            <a:r>
              <a:rPr lang="en-IN" dirty="0" err="1"/>
              <a:t>ke</a:t>
            </a:r>
            <a:r>
              <a:rPr lang="en-IN" dirty="0"/>
              <a:t> liye performance better </a:t>
            </a:r>
            <a:r>
              <a:rPr lang="en-IN" dirty="0" err="1"/>
              <a:t>ho</a:t>
            </a:r>
            <a:r>
              <a:rPr lang="en-IN" dirty="0"/>
              <a:t> </a:t>
            </a:r>
            <a:r>
              <a:rPr lang="en-IN" dirty="0" err="1"/>
              <a:t>sakti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Backtracking powerful technique </a:t>
            </a:r>
            <a:r>
              <a:rPr lang="en-IN" dirty="0" err="1"/>
              <a:t>hai</a:t>
            </a:r>
            <a:r>
              <a:rPr lang="en-IN" dirty="0"/>
              <a:t>, visualization se </a:t>
            </a:r>
            <a:r>
              <a:rPr lang="en-IN" dirty="0" err="1"/>
              <a:t>samajh</a:t>
            </a:r>
            <a:r>
              <a:rPr lang="en-IN" dirty="0"/>
              <a:t> aur clear </a:t>
            </a:r>
            <a:r>
              <a:rPr lang="en-IN" dirty="0" err="1"/>
              <a:t>hoti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/>
              <a:t>aur jo problem-solving skills hum </a:t>
            </a:r>
            <a:r>
              <a:rPr lang="en-IN" dirty="0" err="1"/>
              <a:t>seekhte</a:t>
            </a:r>
            <a:r>
              <a:rPr lang="en-IN" dirty="0"/>
              <a:t> hain, wo real-world problems </a:t>
            </a:r>
            <a:r>
              <a:rPr lang="en-IN" dirty="0" err="1"/>
              <a:t>mein</a:t>
            </a:r>
            <a:r>
              <a:rPr lang="en-IN" dirty="0"/>
              <a:t> kaam aati hain."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3BAD3-EB0A-4B54-B48E-0F4DF2CEF3E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67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That’s all about the N-Queens problem! Thank you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3BAD3-EB0A-4B54-B48E-0F4DF2CEF3E4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23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The N-Queens problem is an important challenge in discrete optimization. It’s widely used in AI, game theory, and solving real-world problems like scheduling and circuit design. The problem also demonstrates recursive backtracking, a key technique in computer science for finding efficient solutions.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3BAD3-EB0A-4B54-B48E-0F4DF2CEF3E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134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The N-Queens problem requires placing N queens on an N x N chessboard while ensuring no two queens share the same row, column, or diagonal. The challenge is to find valid placements that satisfy these constraints. </a:t>
            </a:r>
          </a:p>
          <a:p>
            <a:r>
              <a:rPr lang="en-US" i="1" dirty="0"/>
              <a:t>For example, a possible solution for N = 4 is shown as a matrix representation.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3BAD3-EB0A-4B54-B48E-0F4DF2CEF3E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614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The N-Queens problem has an exponential number of solutions, making brute-force checking inefficient. </a:t>
            </a:r>
          </a:p>
          <a:p>
            <a:r>
              <a:rPr lang="en-US" i="1" dirty="0"/>
              <a:t>Backtracking optimizes the process by systematically placing queens row by row while eliminating invalid placements early. </a:t>
            </a:r>
          </a:p>
          <a:p>
            <a:r>
              <a:rPr lang="en-US" i="1" dirty="0"/>
              <a:t>If conflicts arise, the algorithm backtracks to find a valid solution efficiently.</a:t>
            </a:r>
            <a:br>
              <a:rPr lang="en-US" i="1" dirty="0"/>
            </a:br>
            <a:endParaRPr lang="en-US" i="1" dirty="0"/>
          </a:p>
          <a:p>
            <a:r>
              <a:rPr lang="en-US" b="1" i="1" dirty="0"/>
              <a:t>(Explain the process)</a:t>
            </a:r>
            <a:endParaRPr lang="en-US" b="1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3BAD3-EB0A-4B54-B48E-0F4DF2CEF3E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74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None/>
            </a:pPr>
            <a:r>
              <a:rPr lang="en-IN" dirty="0"/>
              <a:t>"Pehle board ko 0 se initialize </a:t>
            </a:r>
            <a:r>
              <a:rPr lang="en-IN" dirty="0" err="1"/>
              <a:t>karte</a:t>
            </a:r>
            <a:r>
              <a:rPr lang="en-IN" dirty="0"/>
              <a:t> hain.</a:t>
            </a:r>
            <a:br>
              <a:rPr lang="en-IN" dirty="0"/>
            </a:br>
            <a:r>
              <a:rPr lang="en-IN" dirty="0" err="1"/>
              <a:t>isSafe</a:t>
            </a:r>
            <a:r>
              <a:rPr lang="en-IN" dirty="0"/>
              <a:t>() check </a:t>
            </a:r>
            <a:r>
              <a:rPr lang="en-IN" dirty="0" err="1"/>
              <a:t>karta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 queen safe </a:t>
            </a:r>
            <a:r>
              <a:rPr lang="en-IN" dirty="0" err="1"/>
              <a:t>hai</a:t>
            </a:r>
            <a:r>
              <a:rPr lang="en-IN" dirty="0"/>
              <a:t> </a:t>
            </a:r>
            <a:r>
              <a:rPr lang="en-IN" dirty="0" err="1"/>
              <a:t>ya</a:t>
            </a:r>
            <a:r>
              <a:rPr lang="en-IN" dirty="0"/>
              <a:t> </a:t>
            </a:r>
            <a:r>
              <a:rPr lang="en-IN" dirty="0" err="1"/>
              <a:t>nahi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 err="1"/>
              <a:t>solveNQUtil</a:t>
            </a:r>
            <a:r>
              <a:rPr lang="en-IN" dirty="0"/>
              <a:t>() se queens ko row by row place </a:t>
            </a:r>
            <a:r>
              <a:rPr lang="en-IN" dirty="0" err="1"/>
              <a:t>karte</a:t>
            </a:r>
            <a:r>
              <a:rPr lang="en-IN" dirty="0"/>
              <a:t> hain.</a:t>
            </a:r>
            <a:br>
              <a:rPr lang="en-IN" dirty="0"/>
            </a:br>
            <a:r>
              <a:rPr lang="en-IN" dirty="0"/>
              <a:t>Agar </a:t>
            </a:r>
            <a:r>
              <a:rPr lang="en-IN" dirty="0" err="1"/>
              <a:t>kahin</a:t>
            </a:r>
            <a:r>
              <a:rPr lang="en-IN" dirty="0"/>
              <a:t> conflict </a:t>
            </a:r>
            <a:r>
              <a:rPr lang="en-IN" dirty="0" err="1"/>
              <a:t>ho</a:t>
            </a:r>
            <a:r>
              <a:rPr lang="en-IN" dirty="0"/>
              <a:t>, </a:t>
            </a:r>
            <a:r>
              <a:rPr lang="en-IN" dirty="0" err="1"/>
              <a:t>toh</a:t>
            </a:r>
            <a:r>
              <a:rPr lang="en-IN" dirty="0"/>
              <a:t> backtrack </a:t>
            </a:r>
            <a:r>
              <a:rPr lang="en-IN" dirty="0" err="1"/>
              <a:t>karte</a:t>
            </a:r>
            <a:r>
              <a:rPr lang="en-IN" dirty="0"/>
              <a:t> hain.</a:t>
            </a:r>
            <a:br>
              <a:rPr lang="en-IN" dirty="0"/>
            </a:br>
            <a:r>
              <a:rPr lang="en-IN" dirty="0"/>
              <a:t>Solution </a:t>
            </a:r>
            <a:r>
              <a:rPr lang="en-IN" dirty="0" err="1"/>
              <a:t>milne</a:t>
            </a:r>
            <a:r>
              <a:rPr lang="en-IN" dirty="0"/>
              <a:t> par board print aur matplotlib se visualize </a:t>
            </a:r>
            <a:r>
              <a:rPr lang="en-IN" dirty="0" err="1"/>
              <a:t>karte</a:t>
            </a:r>
            <a:r>
              <a:rPr lang="en-IN" dirty="0"/>
              <a:t> hain."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3BAD3-EB0A-4B54-B48E-0F4DF2CEF3E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82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"Ye algorithm Python </a:t>
            </a:r>
            <a:r>
              <a:rPr lang="en-IN" dirty="0" err="1"/>
              <a:t>mein</a:t>
            </a:r>
            <a:r>
              <a:rPr lang="en-IN" dirty="0"/>
              <a:t> recursion aur backtracking se </a:t>
            </a:r>
            <a:r>
              <a:rPr lang="en-IN" dirty="0" err="1"/>
              <a:t>banaya</a:t>
            </a:r>
            <a:r>
              <a:rPr lang="en-IN" dirty="0"/>
              <a:t> </a:t>
            </a:r>
            <a:r>
              <a:rPr lang="en-IN" dirty="0" err="1"/>
              <a:t>gaya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 err="1"/>
              <a:t>isSafe</a:t>
            </a:r>
            <a:r>
              <a:rPr lang="en-IN" dirty="0"/>
              <a:t>() position check </a:t>
            </a:r>
            <a:r>
              <a:rPr lang="en-IN" dirty="0" err="1"/>
              <a:t>karta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 err="1"/>
              <a:t>solveNQUtil</a:t>
            </a:r>
            <a:r>
              <a:rPr lang="en-IN" dirty="0"/>
              <a:t>() queens ko place </a:t>
            </a:r>
            <a:r>
              <a:rPr lang="en-IN" dirty="0" err="1"/>
              <a:t>karta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,</a:t>
            </a:r>
            <a:br>
              <a:rPr lang="en-IN" dirty="0"/>
            </a:br>
            <a:r>
              <a:rPr lang="en-IN" dirty="0"/>
              <a:t>aur </a:t>
            </a:r>
            <a:r>
              <a:rPr lang="en-IN" dirty="0" err="1"/>
              <a:t>visualizeBoard</a:t>
            </a:r>
            <a:r>
              <a:rPr lang="en-IN" dirty="0"/>
              <a:t>() board ko show </a:t>
            </a:r>
            <a:r>
              <a:rPr lang="en-IN" dirty="0" err="1"/>
              <a:t>karta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3BAD3-EB0A-4B54-B48E-0F4DF2CEF3E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002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IN" dirty="0"/>
              <a:t>*"Jab N </a:t>
            </a:r>
            <a:r>
              <a:rPr lang="en-IN" dirty="0" err="1"/>
              <a:t>badhta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, </a:t>
            </a:r>
            <a:r>
              <a:rPr lang="en-IN" dirty="0" err="1"/>
              <a:t>toh</a:t>
            </a:r>
            <a:r>
              <a:rPr lang="en-IN" dirty="0"/>
              <a:t> possible queen arrangements bahut </a:t>
            </a:r>
            <a:r>
              <a:rPr lang="en-IN" dirty="0" err="1"/>
              <a:t>tezi</a:t>
            </a:r>
            <a:r>
              <a:rPr lang="en-IN" dirty="0"/>
              <a:t> se (exponentially) </a:t>
            </a:r>
            <a:r>
              <a:rPr lang="en-IN" dirty="0" err="1"/>
              <a:t>badhne</a:t>
            </a:r>
            <a:r>
              <a:rPr lang="en-IN" dirty="0"/>
              <a:t> </a:t>
            </a:r>
            <a:r>
              <a:rPr lang="en-IN" dirty="0" err="1"/>
              <a:t>lagte</a:t>
            </a:r>
            <a:r>
              <a:rPr lang="en-IN" dirty="0"/>
              <a:t> hain.</a:t>
            </a:r>
            <a:br>
              <a:rPr lang="en-IN" dirty="0"/>
            </a:br>
            <a:r>
              <a:rPr lang="en-IN" dirty="0"/>
              <a:t>Worst-case </a:t>
            </a:r>
            <a:r>
              <a:rPr lang="en-IN" dirty="0" err="1"/>
              <a:t>mein</a:t>
            </a:r>
            <a:r>
              <a:rPr lang="en-IN" dirty="0"/>
              <a:t> </a:t>
            </a:r>
            <a:r>
              <a:rPr lang="en-IN" dirty="0" err="1"/>
              <a:t>iska</a:t>
            </a:r>
            <a:r>
              <a:rPr lang="en-IN" dirty="0"/>
              <a:t> time complexity O(N!) </a:t>
            </a:r>
            <a:r>
              <a:rPr lang="en-IN" dirty="0" err="1"/>
              <a:t>hota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, jo </a:t>
            </a:r>
            <a:r>
              <a:rPr lang="en-IN" dirty="0" err="1"/>
              <a:t>kaafi</a:t>
            </a:r>
            <a:r>
              <a:rPr lang="en-IN" dirty="0"/>
              <a:t> slow </a:t>
            </a:r>
            <a:r>
              <a:rPr lang="en-IN" dirty="0" err="1"/>
              <a:t>hota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 err="1"/>
              <a:t>Isliye</a:t>
            </a:r>
            <a:r>
              <a:rPr lang="en-IN" dirty="0"/>
              <a:t> time </a:t>
            </a:r>
            <a:r>
              <a:rPr lang="en-IN" dirty="0" err="1"/>
              <a:t>bachaane</a:t>
            </a:r>
            <a:r>
              <a:rPr lang="en-IN" dirty="0"/>
              <a:t> </a:t>
            </a:r>
            <a:r>
              <a:rPr lang="en-IN" dirty="0" err="1"/>
              <a:t>ke</a:t>
            </a:r>
            <a:r>
              <a:rPr lang="en-IN" dirty="0"/>
              <a:t> liye kuch optimizations use </a:t>
            </a:r>
            <a:r>
              <a:rPr lang="en-IN" dirty="0" err="1"/>
              <a:t>kiye</a:t>
            </a:r>
            <a:r>
              <a:rPr lang="en-IN" dirty="0"/>
              <a:t> </a:t>
            </a:r>
            <a:r>
              <a:rPr lang="en-IN" dirty="0" err="1"/>
              <a:t>ja</a:t>
            </a:r>
            <a:r>
              <a:rPr lang="en-IN" dirty="0"/>
              <a:t> </a:t>
            </a:r>
            <a:r>
              <a:rPr lang="en-IN" dirty="0" err="1"/>
              <a:t>sakte</a:t>
            </a:r>
            <a:r>
              <a:rPr lang="en-IN" dirty="0"/>
              <a:t> hain — </a:t>
            </a:r>
            <a:r>
              <a:rPr lang="en-IN" dirty="0" err="1"/>
              <a:t>jaise</a:t>
            </a:r>
            <a:r>
              <a:rPr lang="en-IN" dirty="0"/>
              <a:t> invalid positions ko early hi </a:t>
            </a:r>
            <a:r>
              <a:rPr lang="en-IN" dirty="0" err="1"/>
              <a:t>hata</a:t>
            </a:r>
            <a:r>
              <a:rPr lang="en-IN" dirty="0"/>
              <a:t> </a:t>
            </a:r>
            <a:r>
              <a:rPr lang="en-IN" dirty="0" err="1"/>
              <a:t>dena</a:t>
            </a:r>
            <a:r>
              <a:rPr lang="en-IN" dirty="0"/>
              <a:t> (pruning),</a:t>
            </a:r>
            <a:br>
              <a:rPr lang="en-IN" dirty="0"/>
            </a:br>
            <a:r>
              <a:rPr lang="en-IN" dirty="0"/>
              <a:t>aur smart techniques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3BAD3-EB0A-4B54-B48E-0F4DF2CEF3E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809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Solution ko chessboard </a:t>
            </a:r>
            <a:r>
              <a:rPr lang="en-IN" dirty="0" err="1"/>
              <a:t>ke</a:t>
            </a:r>
            <a:r>
              <a:rPr lang="en-IN" dirty="0"/>
              <a:t> visual form </a:t>
            </a:r>
            <a:r>
              <a:rPr lang="en-IN" dirty="0" err="1"/>
              <a:t>mein</a:t>
            </a:r>
            <a:r>
              <a:rPr lang="en-IN" dirty="0"/>
              <a:t> </a:t>
            </a:r>
            <a:r>
              <a:rPr lang="en-IN" dirty="0" err="1"/>
              <a:t>dikhaya</a:t>
            </a:r>
            <a:r>
              <a:rPr lang="en-IN" dirty="0"/>
              <a:t> </a:t>
            </a:r>
            <a:r>
              <a:rPr lang="en-IN" dirty="0" err="1"/>
              <a:t>gaya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Matplotlib ka use </a:t>
            </a:r>
            <a:r>
              <a:rPr lang="en-IN" dirty="0" err="1"/>
              <a:t>karke</a:t>
            </a:r>
            <a:r>
              <a:rPr lang="en-IN" dirty="0"/>
              <a:t> queens </a:t>
            </a:r>
            <a:r>
              <a:rPr lang="en-IN" dirty="0" err="1"/>
              <a:t>ke</a:t>
            </a:r>
            <a:r>
              <a:rPr lang="en-IN" dirty="0"/>
              <a:t> placements ko graphically show kiya </a:t>
            </a:r>
            <a:r>
              <a:rPr lang="en-IN" dirty="0" err="1"/>
              <a:t>gaya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N = 5 </a:t>
            </a:r>
            <a:r>
              <a:rPr lang="en-IN" dirty="0" err="1"/>
              <a:t>ke</a:t>
            </a:r>
            <a:r>
              <a:rPr lang="en-IN" dirty="0"/>
              <a:t> example </a:t>
            </a:r>
            <a:r>
              <a:rPr lang="en-IN" dirty="0" err="1"/>
              <a:t>mein</a:t>
            </a:r>
            <a:r>
              <a:rPr lang="en-IN" dirty="0"/>
              <a:t>, board color-coded </a:t>
            </a:r>
            <a:r>
              <a:rPr lang="en-IN" dirty="0" err="1"/>
              <a:t>hai</a:t>
            </a:r>
            <a:r>
              <a:rPr lang="en-IN" dirty="0"/>
              <a:t> aur green se queens ko mark kiya </a:t>
            </a:r>
            <a:r>
              <a:rPr lang="en-IN" dirty="0" err="1"/>
              <a:t>gaya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.</a:t>
            </a:r>
            <a:br>
              <a:rPr lang="en-IN" dirty="0"/>
            </a:br>
            <a:r>
              <a:rPr lang="en-IN" dirty="0"/>
              <a:t>Yeh </a:t>
            </a:r>
            <a:r>
              <a:rPr lang="en-IN" dirty="0" err="1"/>
              <a:t>dikhata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 ki </a:t>
            </a:r>
            <a:r>
              <a:rPr lang="en-IN" dirty="0" err="1"/>
              <a:t>saari</a:t>
            </a:r>
            <a:r>
              <a:rPr lang="en-IN" dirty="0"/>
              <a:t> queens safe position par placed hain."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3BAD3-EB0A-4B54-B48E-0F4DF2CEF3E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73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"N-Queens </a:t>
            </a:r>
            <a:r>
              <a:rPr lang="en-IN" dirty="0" err="1"/>
              <a:t>shuruaat</a:t>
            </a:r>
            <a:r>
              <a:rPr lang="en-IN" dirty="0"/>
              <a:t> </a:t>
            </a:r>
            <a:r>
              <a:rPr lang="en-IN" dirty="0" err="1"/>
              <a:t>mein</a:t>
            </a:r>
            <a:r>
              <a:rPr lang="en-IN" dirty="0"/>
              <a:t> ek puzzle tha, </a:t>
            </a:r>
            <a:r>
              <a:rPr lang="en-IN" dirty="0" err="1"/>
              <a:t>lekin</a:t>
            </a:r>
            <a:r>
              <a:rPr lang="en-IN" dirty="0"/>
              <a:t> </a:t>
            </a:r>
            <a:r>
              <a:rPr lang="en-IN" dirty="0" err="1"/>
              <a:t>iska</a:t>
            </a:r>
            <a:r>
              <a:rPr lang="en-IN" dirty="0"/>
              <a:t> use </a:t>
            </a:r>
            <a:r>
              <a:rPr lang="en-IN" dirty="0" err="1"/>
              <a:t>kaafi</a:t>
            </a:r>
            <a:r>
              <a:rPr lang="en-IN" dirty="0"/>
              <a:t> fields </a:t>
            </a:r>
            <a:r>
              <a:rPr lang="en-IN" dirty="0" err="1"/>
              <a:t>mein</a:t>
            </a:r>
            <a:r>
              <a:rPr lang="en-IN" dirty="0"/>
              <a:t> </a:t>
            </a:r>
            <a:r>
              <a:rPr lang="en-IN" dirty="0" err="1"/>
              <a:t>hota</a:t>
            </a:r>
            <a:r>
              <a:rPr lang="en-IN" dirty="0"/>
              <a:t> </a:t>
            </a:r>
            <a:r>
              <a:rPr lang="en-IN" dirty="0" err="1"/>
              <a:t>hai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Robotics </a:t>
            </a:r>
            <a:r>
              <a:rPr lang="en-IN" dirty="0" err="1"/>
              <a:t>mein</a:t>
            </a:r>
            <a:r>
              <a:rPr lang="en-IN" dirty="0"/>
              <a:t> robot </a:t>
            </a:r>
            <a:r>
              <a:rPr lang="en-IN" dirty="0" err="1"/>
              <a:t>ke</a:t>
            </a:r>
            <a:r>
              <a:rPr lang="en-IN" dirty="0"/>
              <a:t> movements optimize </a:t>
            </a:r>
            <a:r>
              <a:rPr lang="en-IN" dirty="0" err="1"/>
              <a:t>karne</a:t>
            </a:r>
            <a:r>
              <a:rPr lang="en-IN" dirty="0"/>
              <a:t> </a:t>
            </a:r>
            <a:r>
              <a:rPr lang="en-IN" dirty="0" err="1"/>
              <a:t>ke</a:t>
            </a:r>
            <a:r>
              <a:rPr lang="en-IN" dirty="0"/>
              <a:t> liye,</a:t>
            </a:r>
            <a:br>
              <a:rPr lang="en-IN" dirty="0"/>
            </a:br>
            <a:r>
              <a:rPr lang="en-IN" dirty="0"/>
              <a:t>AI/ML </a:t>
            </a:r>
            <a:r>
              <a:rPr lang="en-IN" dirty="0" err="1"/>
              <a:t>mein</a:t>
            </a:r>
            <a:r>
              <a:rPr lang="en-IN" dirty="0"/>
              <a:t> constraint satisfaction problems solve </a:t>
            </a:r>
            <a:r>
              <a:rPr lang="en-IN" dirty="0" err="1"/>
              <a:t>karne</a:t>
            </a:r>
            <a:r>
              <a:rPr lang="en-IN" dirty="0"/>
              <a:t> </a:t>
            </a:r>
            <a:r>
              <a:rPr lang="en-IN" dirty="0" err="1"/>
              <a:t>ke</a:t>
            </a:r>
            <a:r>
              <a:rPr lang="en-IN" dirty="0"/>
              <a:t> liye,</a:t>
            </a:r>
            <a:br>
              <a:rPr lang="en-IN" dirty="0"/>
            </a:br>
            <a:r>
              <a:rPr lang="en-IN" dirty="0"/>
              <a:t>Parallel processing </a:t>
            </a:r>
            <a:r>
              <a:rPr lang="en-IN" dirty="0" err="1"/>
              <a:t>mein</a:t>
            </a:r>
            <a:r>
              <a:rPr lang="en-IN" dirty="0"/>
              <a:t> task scheduling </a:t>
            </a:r>
            <a:r>
              <a:rPr lang="en-IN" dirty="0" err="1"/>
              <a:t>ke</a:t>
            </a:r>
            <a:r>
              <a:rPr lang="en-IN" dirty="0"/>
              <a:t> liye,</a:t>
            </a:r>
            <a:br>
              <a:rPr lang="en-IN" dirty="0"/>
            </a:br>
            <a:r>
              <a:rPr lang="en-IN" dirty="0"/>
              <a:t>aur game development </a:t>
            </a:r>
            <a:r>
              <a:rPr lang="en-IN" dirty="0" err="1"/>
              <a:t>mein</a:t>
            </a:r>
            <a:r>
              <a:rPr lang="en-IN" dirty="0"/>
              <a:t> smart AI strategies </a:t>
            </a:r>
            <a:r>
              <a:rPr lang="en-IN" dirty="0" err="1"/>
              <a:t>banane</a:t>
            </a:r>
            <a:r>
              <a:rPr lang="en-IN" dirty="0"/>
              <a:t> </a:t>
            </a:r>
            <a:r>
              <a:rPr lang="en-IN" dirty="0" err="1"/>
              <a:t>ke</a:t>
            </a:r>
            <a:r>
              <a:rPr lang="en-IN" dirty="0"/>
              <a:t> liye."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3BAD3-EB0A-4B54-B48E-0F4DF2CEF3E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36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02853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algn="ctr">
              <a:buNone/>
            </a:pPr>
            <a:r>
              <a:rPr lang="en-IN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 </a:t>
            </a:r>
          </a:p>
          <a:p>
            <a:pPr algn="ctr">
              <a:buNone/>
            </a:pPr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IN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N-Queens Problem</a:t>
            </a:r>
          </a:p>
          <a:p>
            <a:pPr algn="ctr">
              <a:buNone/>
            </a:pPr>
            <a:endParaRPr lang="en-US" sz="5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IN" b="1" dirty="0"/>
              <a:t> </a:t>
            </a:r>
            <a:endParaRPr lang="en-US" dirty="0"/>
          </a:p>
          <a:p>
            <a:pPr>
              <a:buNone/>
            </a:pPr>
            <a:r>
              <a:rPr lang="en-IN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4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>
              <a:buNone/>
            </a:pPr>
            <a:endParaRPr lang="en-US" sz="4200" dirty="0"/>
          </a:p>
          <a:p>
            <a:pPr>
              <a:buNone/>
            </a:pPr>
            <a:r>
              <a:rPr lang="en-IN" sz="4200" b="1" dirty="0"/>
              <a:t>	Preksha Ruhela</a:t>
            </a:r>
            <a:r>
              <a:rPr lang="en-IN" sz="4200" dirty="0"/>
              <a:t>			202410116100148</a:t>
            </a:r>
          </a:p>
          <a:p>
            <a:pPr>
              <a:buNone/>
            </a:pPr>
            <a:endParaRPr lang="en-IN" sz="4200" dirty="0"/>
          </a:p>
          <a:p>
            <a:pPr>
              <a:buNone/>
            </a:pPr>
            <a:r>
              <a:rPr lang="en-IN" sz="4200" b="1" dirty="0"/>
              <a:t>	Nikhil </a:t>
            </a:r>
            <a:r>
              <a:rPr lang="en-IN" sz="4200" dirty="0"/>
              <a:t>					202410116100132</a:t>
            </a:r>
          </a:p>
          <a:p>
            <a:pPr>
              <a:buNone/>
            </a:pPr>
            <a:endParaRPr lang="en-US" sz="4200" dirty="0"/>
          </a:p>
          <a:p>
            <a:pPr>
              <a:buNone/>
            </a:pPr>
            <a:r>
              <a:rPr lang="en-IN" sz="4200" b="1" dirty="0"/>
              <a:t>	Priyakant Tyagi	</a:t>
            </a:r>
            <a:r>
              <a:rPr lang="en-IN" sz="4200" dirty="0"/>
              <a:t>		202410116100151</a:t>
            </a:r>
            <a:endParaRPr lang="en-US" sz="4200" dirty="0"/>
          </a:p>
          <a:p>
            <a:pPr>
              <a:buNone/>
            </a:pPr>
            <a:endParaRPr lang="en-US" sz="4200" dirty="0"/>
          </a:p>
          <a:p>
            <a:pPr>
              <a:buNone/>
            </a:pPr>
            <a:r>
              <a:rPr lang="en-IN" sz="4200" dirty="0"/>
              <a:t>	MCA 1</a:t>
            </a:r>
            <a:r>
              <a:rPr lang="en-IN" sz="4200" baseline="30000" dirty="0"/>
              <a:t>st</a:t>
            </a:r>
            <a:r>
              <a:rPr lang="en-IN" sz="4200" dirty="0"/>
              <a:t> year (Sec-C)</a:t>
            </a:r>
            <a:br>
              <a:rPr lang="en-IN" b="1" dirty="0"/>
            </a:b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" y="274638"/>
            <a:ext cx="8586215" cy="132556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521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sz="2200" b="1" u="sng" dirty="0"/>
              <a:t>Challenges:</a:t>
            </a:r>
          </a:p>
          <a:p>
            <a:r>
              <a:rPr sz="2200" dirty="0"/>
              <a:t>   High computational cost for large N values.</a:t>
            </a:r>
            <a:endParaRPr lang="en-GB" sz="2200" dirty="0"/>
          </a:p>
          <a:p>
            <a:endParaRPr sz="2200" dirty="0"/>
          </a:p>
          <a:p>
            <a:r>
              <a:rPr sz="2200" dirty="0"/>
              <a:t>   Memory limitations when solving large board sizes.</a:t>
            </a:r>
          </a:p>
          <a:p>
            <a:endParaRPr sz="2200" dirty="0"/>
          </a:p>
          <a:p>
            <a:pPr>
              <a:buNone/>
            </a:pPr>
            <a:r>
              <a:rPr sz="2200" b="1" u="sng" dirty="0"/>
              <a:t>Future Improvements:</a:t>
            </a:r>
          </a:p>
          <a:p>
            <a:r>
              <a:rPr sz="2200" dirty="0"/>
              <a:t>   Implementing heuristic-based approaches.</a:t>
            </a:r>
            <a:endParaRPr lang="en-GB" sz="2200" dirty="0"/>
          </a:p>
          <a:p>
            <a:endParaRPr sz="2200" dirty="0"/>
          </a:p>
          <a:p>
            <a:r>
              <a:rPr sz="2200" dirty="0"/>
              <a:t>   Using parallel computing to improve efficiency.</a:t>
            </a:r>
            <a:endParaRPr lang="en-GB" sz="2200" dirty="0"/>
          </a:p>
          <a:p>
            <a:endParaRPr sz="2200" dirty="0"/>
          </a:p>
          <a:p>
            <a:r>
              <a:rPr sz="2200" dirty="0"/>
              <a:t>   Exploring alternative AI techniques for faster solutions.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76922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sz="2000" dirty="0"/>
              <a:t>The N-Queens problem is an excellent example of backtracking and constraint satisfaction.</a:t>
            </a:r>
            <a:endParaRPr lang="en-GB" sz="2000" dirty="0"/>
          </a:p>
          <a:p>
            <a:endParaRPr sz="2000" dirty="0"/>
          </a:p>
          <a:p>
            <a:r>
              <a:rPr sz="2000" dirty="0"/>
              <a:t> Our implementation efficiently finds valid solutions for small to medium values of N.</a:t>
            </a:r>
            <a:endParaRPr lang="en-GB" sz="2000" dirty="0"/>
          </a:p>
          <a:p>
            <a:endParaRPr sz="2000" dirty="0"/>
          </a:p>
          <a:p>
            <a:r>
              <a:rPr sz="2000" dirty="0"/>
              <a:t> Future optimizations can improve performance for larger values.</a:t>
            </a:r>
          </a:p>
          <a:p>
            <a:pPr marL="0" indent="0">
              <a:buNone/>
            </a:pPr>
            <a:endParaRPr sz="2000" dirty="0"/>
          </a:p>
          <a:p>
            <a:pPr>
              <a:buNone/>
            </a:pPr>
            <a:r>
              <a:rPr sz="2000" b="1" dirty="0"/>
              <a:t> Key takeaways:</a:t>
            </a:r>
            <a:endParaRPr lang="en-IN" sz="2000" b="1" dirty="0"/>
          </a:p>
          <a:p>
            <a:pPr>
              <a:buNone/>
            </a:pPr>
            <a:endParaRPr sz="2000" b="1" dirty="0"/>
          </a:p>
          <a:p>
            <a:pPr>
              <a:buFont typeface="+mj-lt"/>
              <a:buAutoNum type="arabicPeriod"/>
            </a:pPr>
            <a:r>
              <a:rPr sz="2000" dirty="0"/>
              <a:t>Backtracking is a powerful algorithmic technique.</a:t>
            </a:r>
          </a:p>
          <a:p>
            <a:pPr>
              <a:buFont typeface="+mj-lt"/>
              <a:buAutoNum type="arabicPeriod"/>
            </a:pPr>
            <a:r>
              <a:rPr sz="2000" dirty="0"/>
              <a:t>Visualization enhances understanding.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P</a:t>
            </a:r>
            <a:r>
              <a:rPr sz="2000" dirty="0" err="1"/>
              <a:t>roblem</a:t>
            </a:r>
            <a:r>
              <a:rPr sz="2000" dirty="0"/>
              <a:t>-solving skills learned can be applied to real-world challenges.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15768"/>
            <a:ext cx="8229600" cy="1143000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868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The N-Queens problem is a fundamental challenge in combinatorial optimization. It involves placing N queens on an N x N chessboard in such a way that no two queens attack each other.</a:t>
            </a:r>
          </a:p>
          <a:p>
            <a:endParaRPr sz="2400" dirty="0"/>
          </a:p>
          <a:p>
            <a:pPr>
              <a:buNone/>
            </a:pPr>
            <a:r>
              <a:rPr sz="2400" b="1" u="sng" dirty="0"/>
              <a:t>Why is this important?</a:t>
            </a:r>
            <a:endParaRPr lang="en-IN" sz="2400" b="1" u="sng" dirty="0"/>
          </a:p>
          <a:p>
            <a:pPr>
              <a:buNone/>
            </a:pPr>
            <a:endParaRPr sz="2400" b="1" u="sng" dirty="0"/>
          </a:p>
          <a:p>
            <a:pPr>
              <a:buNone/>
            </a:pPr>
            <a:r>
              <a:rPr sz="2400" dirty="0"/>
              <a:t>• Used in AI, optimization problems, and game theory.</a:t>
            </a:r>
          </a:p>
          <a:p>
            <a:pPr>
              <a:buNone/>
            </a:pPr>
            <a:r>
              <a:rPr sz="2400" dirty="0"/>
              <a:t>• Demonstrates recursive backtracking principles.</a:t>
            </a:r>
          </a:p>
          <a:p>
            <a:pPr>
              <a:buNone/>
            </a:pPr>
            <a:r>
              <a:rPr sz="2400" dirty="0"/>
              <a:t>• Applied in scheduling, circuit design, and resource allocation.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953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500"/>
            <a:ext cx="8229600" cy="4927600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dirty="0"/>
              <a:t> The goal is to place N queens on an N x N chessboard.</a:t>
            </a:r>
          </a:p>
          <a:p>
            <a:pPr>
              <a:buNone/>
            </a:pPr>
            <a:r>
              <a:rPr dirty="0"/>
              <a:t> Constraints:</a:t>
            </a:r>
            <a:endParaRPr lang="en-GB" dirty="0"/>
          </a:p>
          <a:p>
            <a:pPr>
              <a:buNone/>
            </a:pPr>
            <a:endParaRPr dirty="0"/>
          </a:p>
          <a:p>
            <a:r>
              <a:rPr dirty="0"/>
              <a:t>No two queens can share the same row.</a:t>
            </a:r>
          </a:p>
          <a:p>
            <a:r>
              <a:rPr dirty="0"/>
              <a:t>No two queens can share the same column.</a:t>
            </a:r>
          </a:p>
          <a:p>
            <a:r>
              <a:rPr dirty="0"/>
              <a:t>No two queens can share the same diagonal.</a:t>
            </a:r>
          </a:p>
          <a:p>
            <a:endParaRPr dirty="0"/>
          </a:p>
          <a:p>
            <a:pPr>
              <a:buNone/>
            </a:pPr>
            <a:r>
              <a:rPr b="1" u="sng" dirty="0"/>
              <a:t>Example:</a:t>
            </a:r>
            <a:endParaRPr lang="en-GB" b="1" u="sng" dirty="0"/>
          </a:p>
          <a:p>
            <a:pPr>
              <a:buNone/>
            </a:pPr>
            <a:endParaRPr b="1" u="sng" dirty="0"/>
          </a:p>
          <a:p>
            <a:pPr>
              <a:buNone/>
            </a:pPr>
            <a:r>
              <a:rPr dirty="0"/>
              <a:t>For N = 4, one possible solution is:</a:t>
            </a:r>
            <a:endParaRPr lang="en-IN" dirty="0"/>
          </a:p>
          <a:p>
            <a:pPr>
              <a:buNone/>
            </a:pPr>
            <a:endParaRPr dirty="0"/>
          </a:p>
          <a:p>
            <a:pPr>
              <a:buNone/>
            </a:pPr>
            <a:r>
              <a:rPr dirty="0"/>
              <a:t>[0, 1, 0, 0]</a:t>
            </a:r>
          </a:p>
          <a:p>
            <a:pPr>
              <a:buNone/>
            </a:pPr>
            <a:r>
              <a:rPr dirty="0"/>
              <a:t>[0, 0, 0, 1]</a:t>
            </a:r>
          </a:p>
          <a:p>
            <a:pPr>
              <a:buNone/>
            </a:pPr>
            <a:r>
              <a:rPr dirty="0"/>
              <a:t>[1, 0, 0, 0]</a:t>
            </a:r>
          </a:p>
          <a:p>
            <a:pPr>
              <a:buNone/>
            </a:pPr>
            <a:r>
              <a:rPr dirty="0"/>
              <a:t>[0, 0, 1, 0]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8952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Backtracking?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The problem has an exponential number of possible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Brute-force checking is inefficient for larger N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 Backtracking systematically explores valid queen placements while eliminating incorrect placements early.</a:t>
            </a:r>
          </a:p>
          <a:p>
            <a:endParaRPr dirty="0"/>
          </a:p>
          <a:p>
            <a:pPr>
              <a:buNone/>
            </a:pPr>
            <a:r>
              <a:rPr b="1" u="sng" dirty="0"/>
              <a:t>Process:</a:t>
            </a:r>
            <a:endParaRPr lang="en-GB" b="1" u="sng" dirty="0"/>
          </a:p>
          <a:p>
            <a:pPr>
              <a:buNone/>
            </a:pPr>
            <a:endParaRPr b="1" u="sng" dirty="0"/>
          </a:p>
          <a:p>
            <a:r>
              <a:rPr dirty="0"/>
              <a:t>  Start with an empty board.</a:t>
            </a:r>
          </a:p>
          <a:p>
            <a:r>
              <a:rPr dirty="0"/>
              <a:t>  Place queens row by row.</a:t>
            </a:r>
          </a:p>
          <a:p>
            <a:r>
              <a:rPr dirty="0"/>
              <a:t>  If a conflict arises, backtrack and try a different placement.</a:t>
            </a:r>
          </a:p>
          <a:p>
            <a:r>
              <a:rPr dirty="0"/>
              <a:t>  Repeat until a valid solution is found.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41248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95436"/>
            <a:ext cx="8229600" cy="4525963"/>
          </a:xfrm>
        </p:spPr>
        <p:txBody>
          <a:bodyPr>
            <a:noAutofit/>
          </a:bodyPr>
          <a:lstStyle/>
          <a:p>
            <a:pPr marL="180000">
              <a:lnSpc>
                <a:spcPct val="150000"/>
              </a:lnSpc>
              <a:buNone/>
            </a:pPr>
            <a:r>
              <a:rPr sz="1800" b="1" dirty="0"/>
              <a:t>1.</a:t>
            </a:r>
            <a:r>
              <a:rPr sz="1800" dirty="0"/>
              <a:t> Initialize an N x N board with all cells set to 0.</a:t>
            </a:r>
          </a:p>
          <a:p>
            <a:pPr marL="180000">
              <a:lnSpc>
                <a:spcPct val="150000"/>
              </a:lnSpc>
              <a:buNone/>
            </a:pPr>
            <a:r>
              <a:rPr sz="1800" b="1" dirty="0"/>
              <a:t>2.</a:t>
            </a:r>
            <a:r>
              <a:rPr sz="1800" dirty="0"/>
              <a:t> Define the </a:t>
            </a:r>
            <a:r>
              <a:rPr sz="1800" dirty="0" err="1"/>
              <a:t>isSafe</a:t>
            </a:r>
            <a:r>
              <a:rPr sz="1800" dirty="0"/>
              <a:t>() function to check if a queen can be placed at a given position.</a:t>
            </a:r>
          </a:p>
          <a:p>
            <a:pPr marL="180000">
              <a:lnSpc>
                <a:spcPct val="150000"/>
              </a:lnSpc>
              <a:buNone/>
            </a:pPr>
            <a:r>
              <a:rPr sz="1800" b="1" dirty="0"/>
              <a:t>3.</a:t>
            </a:r>
            <a:r>
              <a:rPr sz="1800" dirty="0"/>
              <a:t> Use a recursive function </a:t>
            </a:r>
            <a:r>
              <a:rPr sz="1800" dirty="0" err="1"/>
              <a:t>solveNQUtil</a:t>
            </a:r>
            <a:r>
              <a:rPr sz="1800" dirty="0"/>
              <a:t>() to:</a:t>
            </a:r>
          </a:p>
          <a:p>
            <a:pPr marL="180000">
              <a:lnSpc>
                <a:spcPct val="150000"/>
              </a:lnSpc>
              <a:buNone/>
            </a:pPr>
            <a:r>
              <a:rPr lang="en-GB" sz="1800" b="1" dirty="0"/>
              <a:t>4.</a:t>
            </a:r>
            <a:r>
              <a:rPr sz="1800" dirty="0"/>
              <a:t> Place a queen in the first available row of a column.</a:t>
            </a:r>
          </a:p>
          <a:p>
            <a:pPr marL="180000">
              <a:lnSpc>
                <a:spcPct val="150000"/>
              </a:lnSpc>
              <a:buNone/>
            </a:pPr>
            <a:r>
              <a:rPr lang="en-GB" sz="1800" b="1" dirty="0"/>
              <a:t>5.</a:t>
            </a:r>
            <a:r>
              <a:rPr sz="1800" dirty="0"/>
              <a:t> Move to the next column and repeat.</a:t>
            </a:r>
          </a:p>
          <a:p>
            <a:pPr marL="180000">
              <a:lnSpc>
                <a:spcPct val="150000"/>
              </a:lnSpc>
              <a:buNone/>
            </a:pPr>
            <a:r>
              <a:rPr lang="en-GB" sz="1800" b="1" dirty="0"/>
              <a:t>6.</a:t>
            </a:r>
            <a:r>
              <a:rPr sz="1800" dirty="0"/>
              <a:t> If a column has no valid placement, backtrack to the previous column and adjust.</a:t>
            </a:r>
          </a:p>
          <a:p>
            <a:pPr marL="180000">
              <a:lnSpc>
                <a:spcPct val="150000"/>
              </a:lnSpc>
              <a:buNone/>
            </a:pPr>
            <a:r>
              <a:rPr lang="en-GB" sz="1800" b="1" dirty="0"/>
              <a:t>7.</a:t>
            </a:r>
            <a:r>
              <a:rPr lang="en-GB" sz="1800" dirty="0"/>
              <a:t> </a:t>
            </a:r>
            <a:r>
              <a:rPr sz="1800" dirty="0"/>
              <a:t>If all queens are placed successfully, print the board.</a:t>
            </a:r>
          </a:p>
          <a:p>
            <a:pPr marL="180000">
              <a:lnSpc>
                <a:spcPct val="150000"/>
              </a:lnSpc>
              <a:buNone/>
            </a:pPr>
            <a:r>
              <a:rPr lang="en-GB" sz="1800" b="1" dirty="0"/>
              <a:t>8.</a:t>
            </a:r>
            <a:r>
              <a:rPr lang="en-GB" sz="1800" dirty="0"/>
              <a:t> </a:t>
            </a:r>
            <a:r>
              <a:rPr sz="1800" dirty="0"/>
              <a:t>If a solution is found, visualize it using </a:t>
            </a:r>
            <a:r>
              <a:rPr sz="1800" dirty="0" err="1"/>
              <a:t>matplotlib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007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5256"/>
            <a:ext cx="8229600" cy="5047488"/>
          </a:xfrm>
        </p:spPr>
        <p:txBody>
          <a:bodyPr>
            <a:noAutofit/>
          </a:bodyPr>
          <a:lstStyle/>
          <a:p>
            <a:pPr>
              <a:buNone/>
            </a:pPr>
            <a:r>
              <a:rPr sz="1800" dirty="0"/>
              <a:t>The algorithm is implemented in Python using recursion and backtracking.</a:t>
            </a:r>
            <a:endParaRPr lang="en-GB" sz="1800" dirty="0"/>
          </a:p>
          <a:p>
            <a:endParaRPr sz="1800" dirty="0"/>
          </a:p>
          <a:p>
            <a:pPr>
              <a:buNone/>
            </a:pPr>
            <a:r>
              <a:rPr sz="2000" b="1" u="sng" dirty="0"/>
              <a:t>Key functions:</a:t>
            </a:r>
            <a:endParaRPr lang="en-GB" sz="2000" b="1" u="sng" dirty="0"/>
          </a:p>
          <a:p>
            <a:pPr>
              <a:buNone/>
            </a:pPr>
            <a:endParaRPr sz="1800" b="1" u="sng" dirty="0"/>
          </a:p>
          <a:p>
            <a:r>
              <a:rPr sz="1800" dirty="0"/>
              <a:t>  </a:t>
            </a:r>
            <a:r>
              <a:rPr sz="1800" dirty="0" err="1"/>
              <a:t>isSafe</a:t>
            </a:r>
            <a:r>
              <a:rPr sz="1800" dirty="0"/>
              <a:t>(): Checks if a position is valid.</a:t>
            </a:r>
          </a:p>
          <a:p>
            <a:r>
              <a:rPr sz="1800" dirty="0"/>
              <a:t>  </a:t>
            </a:r>
            <a:r>
              <a:rPr sz="1800" dirty="0" err="1"/>
              <a:t>solveNQUtil</a:t>
            </a:r>
            <a:r>
              <a:rPr sz="1800" dirty="0"/>
              <a:t>(): Implements the backtracking logic.</a:t>
            </a:r>
          </a:p>
          <a:p>
            <a:r>
              <a:rPr sz="1800" dirty="0"/>
              <a:t>  </a:t>
            </a:r>
            <a:r>
              <a:rPr sz="1800" dirty="0" err="1"/>
              <a:t>visualizeBoard</a:t>
            </a:r>
            <a:r>
              <a:rPr sz="1800" dirty="0"/>
              <a:t>(): Displays the chessboard with placed queens.</a:t>
            </a:r>
          </a:p>
          <a:p>
            <a:endParaRPr sz="1800" dirty="0"/>
          </a:p>
          <a:p>
            <a:pPr>
              <a:buNone/>
            </a:pPr>
            <a:r>
              <a:rPr sz="2000" b="1" u="sng" dirty="0"/>
              <a:t>Code snippet:</a:t>
            </a:r>
            <a:endParaRPr lang="en-GB" sz="2000" b="1" u="sng" dirty="0"/>
          </a:p>
          <a:p>
            <a:pPr>
              <a:buNone/>
            </a:pPr>
            <a:endParaRPr sz="1800" dirty="0"/>
          </a:p>
          <a:p>
            <a:pPr>
              <a:buNone/>
            </a:pPr>
            <a:r>
              <a:rPr sz="1800" dirty="0"/>
              <a:t>def </a:t>
            </a:r>
            <a:r>
              <a:rPr sz="1800" dirty="0" err="1"/>
              <a:t>isSafe</a:t>
            </a:r>
            <a:r>
              <a:rPr sz="1800" dirty="0"/>
              <a:t>(board, row, </a:t>
            </a:r>
            <a:r>
              <a:rPr sz="1800" dirty="0" err="1"/>
              <a:t>col</a:t>
            </a:r>
            <a:r>
              <a:rPr sz="1800" dirty="0"/>
              <a:t>, N):</a:t>
            </a:r>
          </a:p>
          <a:p>
            <a:pPr>
              <a:buNone/>
            </a:pPr>
            <a:r>
              <a:rPr lang="en-GB" sz="1800" dirty="0"/>
              <a:t>	</a:t>
            </a:r>
            <a:r>
              <a:rPr sz="1800" dirty="0"/>
              <a:t>for </a:t>
            </a:r>
            <a:r>
              <a:rPr sz="1800" dirty="0" err="1"/>
              <a:t>i</a:t>
            </a:r>
            <a:r>
              <a:rPr sz="1800" dirty="0"/>
              <a:t> in range(</a:t>
            </a:r>
            <a:r>
              <a:rPr sz="1800" dirty="0" err="1"/>
              <a:t>col</a:t>
            </a:r>
            <a:r>
              <a:rPr sz="1800" dirty="0"/>
              <a:t>):</a:t>
            </a:r>
          </a:p>
          <a:p>
            <a:pPr>
              <a:buNone/>
            </a:pPr>
            <a:r>
              <a:rPr lang="en-GB" sz="1800" dirty="0"/>
              <a:t>			</a:t>
            </a:r>
            <a:r>
              <a:rPr sz="1800" dirty="0"/>
              <a:t>if board[row][</a:t>
            </a:r>
            <a:r>
              <a:rPr sz="1800" dirty="0" err="1"/>
              <a:t>i</a:t>
            </a:r>
            <a:r>
              <a:rPr sz="1800" dirty="0"/>
              <a:t>] == 1:</a:t>
            </a:r>
          </a:p>
          <a:p>
            <a:pPr>
              <a:buNone/>
            </a:pPr>
            <a:r>
              <a:rPr lang="en-GB" sz="1800" dirty="0"/>
              <a:t>	</a:t>
            </a:r>
            <a:r>
              <a:rPr sz="1800" dirty="0"/>
              <a:t>              return False</a:t>
            </a:r>
          </a:p>
          <a:p>
            <a:pPr>
              <a:buNone/>
            </a:pPr>
            <a:r>
              <a:rPr lang="en-GB" sz="1800" dirty="0"/>
              <a:t>	</a:t>
            </a:r>
            <a:r>
              <a:rPr sz="1800" dirty="0"/>
              <a:t>      return True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521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08100"/>
            <a:ext cx="8229600" cy="4525963"/>
          </a:xfrm>
        </p:spPr>
        <p:txBody>
          <a:bodyPr>
            <a:normAutofit/>
          </a:bodyPr>
          <a:lstStyle/>
          <a:p>
            <a:r>
              <a:rPr sz="2000" dirty="0"/>
              <a:t> </a:t>
            </a:r>
            <a:r>
              <a:rPr sz="2400" dirty="0"/>
              <a:t>The number of possible arrangements grows exponentially with N.</a:t>
            </a:r>
            <a:endParaRPr lang="en-GB" sz="2400" dirty="0"/>
          </a:p>
          <a:p>
            <a:pPr>
              <a:buNone/>
            </a:pPr>
            <a:endParaRPr sz="2400" dirty="0"/>
          </a:p>
          <a:p>
            <a:r>
              <a:rPr sz="2400" dirty="0"/>
              <a:t>Worst-case complexity: O(N!) due to factorial growth.</a:t>
            </a:r>
            <a:endParaRPr lang="en-GB" sz="2400" dirty="0"/>
          </a:p>
          <a:p>
            <a:pPr>
              <a:buNone/>
            </a:pPr>
            <a:endParaRPr sz="2400" dirty="0"/>
          </a:p>
          <a:p>
            <a:r>
              <a:rPr sz="2400" dirty="0"/>
              <a:t>Optimizations can reduce time complexity:</a:t>
            </a:r>
            <a:endParaRPr lang="en-GB" sz="2400" dirty="0"/>
          </a:p>
          <a:p>
            <a:pPr>
              <a:buNone/>
            </a:pPr>
            <a:endParaRPr sz="2400" dirty="0"/>
          </a:p>
          <a:p>
            <a:r>
              <a:rPr sz="2400" dirty="0"/>
              <a:t>Pruning invalid positions early.</a:t>
            </a:r>
            <a:endParaRPr lang="en-GB" sz="2400" dirty="0"/>
          </a:p>
          <a:p>
            <a:pPr>
              <a:buNone/>
            </a:pPr>
            <a:endParaRPr sz="2400" dirty="0"/>
          </a:p>
          <a:p>
            <a:r>
              <a:rPr sz="2400" dirty="0"/>
              <a:t>Using heuristics like Most Constrained Variable (MCV).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750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07" y="1470818"/>
            <a:ext cx="561993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sz="2400" dirty="0"/>
              <a:t>The solution is displayed using a chessboard visualization.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sz="2400" dirty="0"/>
          </a:p>
          <a:p>
            <a:pPr>
              <a:buFont typeface="Arial" panose="020B0604020202020204" pitchFamily="34" charset="0"/>
              <a:buChar char="•"/>
            </a:pPr>
            <a:r>
              <a:rPr sz="2400" dirty="0" err="1"/>
              <a:t>Matplotlib</a:t>
            </a:r>
            <a:r>
              <a:rPr sz="2400" dirty="0"/>
              <a:t> is used to represent valid queen placements graphically.</a:t>
            </a:r>
            <a:endParaRPr lang="en-GB" sz="2400" dirty="0"/>
          </a:p>
          <a:p>
            <a:pPr>
              <a:buNone/>
            </a:pPr>
            <a:endParaRPr sz="2400" dirty="0"/>
          </a:p>
          <a:p>
            <a:pPr>
              <a:buNone/>
            </a:pPr>
            <a:r>
              <a:rPr sz="2400" dirty="0"/>
              <a:t> Example for N = </a:t>
            </a:r>
            <a:r>
              <a:rPr lang="en-IN" sz="2400" dirty="0"/>
              <a:t>5</a:t>
            </a:r>
            <a:r>
              <a:rPr sz="2400" dirty="0"/>
              <a:t>:</a:t>
            </a:r>
            <a:endParaRPr lang="en-GB" sz="2400" dirty="0"/>
          </a:p>
          <a:p>
            <a:pPr>
              <a:buNone/>
            </a:pPr>
            <a:endParaRPr sz="2400" dirty="0"/>
          </a:p>
          <a:p>
            <a:pPr>
              <a:buFont typeface="Arial" panose="020B0604020202020204" pitchFamily="34" charset="0"/>
              <a:buChar char="•"/>
            </a:pPr>
            <a:r>
              <a:rPr sz="2400" dirty="0"/>
              <a:t> The board is color-coded with queens marked in green.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sz="2400" dirty="0"/>
          </a:p>
          <a:p>
            <a:pPr>
              <a:buFont typeface="Arial" panose="020B0604020202020204" pitchFamily="34" charset="0"/>
              <a:buChar char="•"/>
            </a:pPr>
            <a:r>
              <a:rPr sz="2400" dirty="0"/>
              <a:t>Shows safe placement of all queens.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44BC4-E8B9-945B-C4FE-BF012BA20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648" t="6598" r="10417"/>
          <a:stretch/>
        </p:blipFill>
        <p:spPr>
          <a:xfrm>
            <a:off x="6032499" y="3124200"/>
            <a:ext cx="2489201" cy="268852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5256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2700"/>
            <a:ext cx="8229600" cy="4525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sz="2400" dirty="0"/>
              <a:t>Although initially a puzzle, the N-Queens problem has applications in: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sz="2400" dirty="0"/>
          </a:p>
          <a:p>
            <a:pPr>
              <a:buFont typeface="Arial" panose="020B0604020202020204" pitchFamily="34" charset="0"/>
              <a:buChar char="•"/>
            </a:pPr>
            <a:r>
              <a:rPr sz="2400" dirty="0"/>
              <a:t>Robotics: Optimizing robot movements.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sz="2400" dirty="0"/>
          </a:p>
          <a:p>
            <a:pPr>
              <a:buFont typeface="Arial" panose="020B0604020202020204" pitchFamily="34" charset="0"/>
              <a:buChar char="•"/>
            </a:pPr>
            <a:r>
              <a:rPr sz="2400" dirty="0"/>
              <a:t> AI and Machine Learning: Constraint satisfaction problems.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sz="2400" dirty="0"/>
          </a:p>
          <a:p>
            <a:pPr>
              <a:buFont typeface="Arial" panose="020B0604020202020204" pitchFamily="34" charset="0"/>
              <a:buChar char="•"/>
            </a:pPr>
            <a:r>
              <a:rPr sz="2400" dirty="0"/>
              <a:t> Parallel Processing: Task scheduling and register allocation.</a:t>
            </a:r>
            <a:endParaRPr lang="en-GB" sz="2400" dirty="0"/>
          </a:p>
          <a:p>
            <a:pPr>
              <a:buFont typeface="Arial" panose="020B0604020202020204" pitchFamily="34" charset="0"/>
              <a:buChar char="•"/>
            </a:pPr>
            <a:endParaRPr sz="2400" dirty="0"/>
          </a:p>
          <a:p>
            <a:pPr>
              <a:buFont typeface="Arial" panose="020B0604020202020204" pitchFamily="34" charset="0"/>
              <a:buChar char="•"/>
            </a:pPr>
            <a:r>
              <a:rPr sz="2400" dirty="0"/>
              <a:t> Game Development: AI-based game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1400</Words>
  <Application>Microsoft Office PowerPoint</Application>
  <PresentationFormat>On-screen Show (4:3)</PresentationFormat>
  <Paragraphs>161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PowerPoint Presentation</vt:lpstr>
      <vt:lpstr>Introduction</vt:lpstr>
      <vt:lpstr>Problem Definition</vt:lpstr>
      <vt:lpstr>Why Backtracking?</vt:lpstr>
      <vt:lpstr>Step-by-Step Algorithm</vt:lpstr>
      <vt:lpstr>Code Implementation (Python)</vt:lpstr>
      <vt:lpstr>Time Complexity Analysis</vt:lpstr>
      <vt:lpstr>Visualization of the Solution</vt:lpstr>
      <vt:lpstr>Real-World Applications</vt:lpstr>
      <vt:lpstr>Challenges and Future Scope</vt:lpstr>
      <vt:lpstr>Conclusion</vt:lpstr>
      <vt:lpstr>Thank You!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N-Queens Problem</dc:title>
  <dc:creator>ASUS</dc:creator>
  <dc:description>generated using python-pptx</dc:description>
  <cp:lastModifiedBy>Preksha Ruhela</cp:lastModifiedBy>
  <cp:revision>7</cp:revision>
  <dcterms:created xsi:type="dcterms:W3CDTF">2013-01-27T09:14:16Z</dcterms:created>
  <dcterms:modified xsi:type="dcterms:W3CDTF">2025-04-04T04:31:26Z</dcterms:modified>
</cp:coreProperties>
</file>