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83" r:id="rId5"/>
    <p:sldId id="282" r:id="rId6"/>
    <p:sldId id="284" r:id="rId7"/>
    <p:sldId id="290" r:id="rId8"/>
    <p:sldId id="287" r:id="rId9"/>
    <p:sldId id="294"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09" autoAdjust="0"/>
  </p:normalViewPr>
  <p:slideViewPr>
    <p:cSldViewPr snapToGrid="0" snapToObjects="1">
      <p:cViewPr>
        <p:scale>
          <a:sx n="125" d="100"/>
          <a:sy n="125" d="100"/>
        </p:scale>
        <p:origin x="-252" y="9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Mini-project 2 analysis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Artem Chernigel</a:t>
            </a:r>
          </a:p>
          <a:p>
            <a:r>
              <a:rPr lang="en-US" dirty="0"/>
              <a:t>40115241</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Artem Chernigel</a:t>
            </a:r>
          </a:p>
          <a:p>
            <a:r>
              <a:rPr lang="en-US" dirty="0"/>
              <a:t>40115241​</a:t>
            </a:r>
          </a:p>
          <a:p>
            <a:r>
              <a:rPr lang="en-US" dirty="0"/>
              <a:t>chernigelartem@gmail.com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Length of Solutions​</a:t>
            </a:r>
          </a:p>
          <a:p>
            <a:r>
              <a:rPr lang="en-US" dirty="0"/>
              <a:t>Admissibility of Each Heuristic</a:t>
            </a:r>
          </a:p>
          <a:p>
            <a:r>
              <a:rPr lang="en-US" dirty="0"/>
              <a:t>​Execution Time</a:t>
            </a:r>
          </a:p>
          <a:p>
            <a:r>
              <a:rPr lang="en-US" dirty="0"/>
              <a:t>Interesting Facts</a:t>
            </a:r>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838074" y="934720"/>
            <a:ext cx="7832558" cy="768096"/>
          </a:xfrm>
        </p:spPr>
        <p:txBody>
          <a:bodyPr/>
          <a:lstStyle/>
          <a:p>
            <a:r>
              <a:rPr lang="en-US" dirty="0"/>
              <a:t>Length of solutions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838074" y="1906015"/>
            <a:ext cx="6766560" cy="4638219"/>
          </a:xfrm>
        </p:spPr>
        <p:txBody>
          <a:bodyPr/>
          <a:lstStyle/>
          <a:p>
            <a:r>
              <a:rPr lang="en-US" sz="1600" b="1" dirty="0"/>
              <a:t>UCS</a:t>
            </a:r>
            <a:r>
              <a:rPr lang="en-US" sz="1600" dirty="0"/>
              <a:t> – </a:t>
            </a:r>
            <a:r>
              <a:rPr lang="en-US" sz="1600" b="1" dirty="0">
                <a:solidFill>
                  <a:schemeClr val="accent4">
                    <a:lumMod val="75000"/>
                  </a:schemeClr>
                </a:solidFill>
              </a:rPr>
              <a:t>showcased best results</a:t>
            </a:r>
            <a:r>
              <a:rPr lang="en-US" sz="1600" dirty="0"/>
              <a:t>: the shortest solutions were always found by Uniform Cost Search</a:t>
            </a:r>
            <a:endParaRPr lang="en-US" sz="1600" b="1" dirty="0"/>
          </a:p>
          <a:p>
            <a:r>
              <a:rPr lang="en-US" sz="1600" b="1" dirty="0"/>
              <a:t>GBFS</a:t>
            </a:r>
            <a:r>
              <a:rPr lang="en-US" sz="1600" dirty="0"/>
              <a:t> – </a:t>
            </a:r>
            <a:r>
              <a:rPr lang="en-US" sz="1600" b="1" dirty="0">
                <a:solidFill>
                  <a:schemeClr val="accent2">
                    <a:lumMod val="75000"/>
                  </a:schemeClr>
                </a:solidFill>
              </a:rPr>
              <a:t>results varied</a:t>
            </a:r>
            <a:r>
              <a:rPr lang="en-US" sz="1600" dirty="0">
                <a:solidFill>
                  <a:schemeClr val="accent2">
                    <a:lumMod val="75000"/>
                  </a:schemeClr>
                </a:solidFill>
              </a:rPr>
              <a:t> </a:t>
            </a:r>
            <a:r>
              <a:rPr lang="en-US" sz="1600" dirty="0"/>
              <a:t>depending on the heuristic. H1 &amp; H2 &amp; H3 showcased same results: </a:t>
            </a:r>
            <a:r>
              <a:rPr lang="en-US" sz="1600" b="1" dirty="0">
                <a:solidFill>
                  <a:schemeClr val="accent2">
                    <a:lumMod val="75000"/>
                  </a:schemeClr>
                </a:solidFill>
              </a:rPr>
              <a:t>worse than UCS</a:t>
            </a:r>
            <a:r>
              <a:rPr lang="en-US" sz="1600" dirty="0"/>
              <a:t>, worse than H4, </a:t>
            </a:r>
            <a:r>
              <a:rPr lang="en-US" sz="1600" b="1" dirty="0">
                <a:solidFill>
                  <a:schemeClr val="accent2">
                    <a:lumMod val="75000"/>
                  </a:schemeClr>
                </a:solidFill>
              </a:rPr>
              <a:t>worse than A</a:t>
            </a:r>
          </a:p>
          <a:p>
            <a:pPr marL="971550" lvl="1" indent="-285750"/>
            <a:r>
              <a:rPr lang="en-US" sz="1600" b="1" dirty="0"/>
              <a:t>h1 &amp; h2 &amp; h3</a:t>
            </a:r>
            <a:r>
              <a:rPr lang="en-US" sz="1600" dirty="0"/>
              <a:t> – solutions </a:t>
            </a:r>
            <a:r>
              <a:rPr lang="en-US" sz="1600" b="1" dirty="0">
                <a:solidFill>
                  <a:schemeClr val="accent2">
                    <a:lumMod val="75000"/>
                  </a:schemeClr>
                </a:solidFill>
              </a:rPr>
              <a:t>longer</a:t>
            </a:r>
            <a:r>
              <a:rPr lang="en-US" sz="1600" dirty="0"/>
              <a:t> than UCS by one move </a:t>
            </a:r>
            <a:r>
              <a:rPr lang="en-US" sz="1600" b="1" dirty="0">
                <a:solidFill>
                  <a:schemeClr val="accent2">
                    <a:lumMod val="75000"/>
                  </a:schemeClr>
                </a:solidFill>
              </a:rPr>
              <a:t>up to a multiple of 10</a:t>
            </a:r>
            <a:r>
              <a:rPr lang="en-US" sz="1600" dirty="0">
                <a:solidFill>
                  <a:schemeClr val="accent2">
                    <a:lumMod val="75000"/>
                  </a:schemeClr>
                </a:solidFill>
              </a:rPr>
              <a:t> </a:t>
            </a:r>
            <a:r>
              <a:rPr lang="en-US" sz="1600" dirty="0"/>
              <a:t>(puzzle 15)</a:t>
            </a:r>
            <a:endParaRPr lang="en-US" sz="1600" b="1" dirty="0"/>
          </a:p>
          <a:p>
            <a:pPr marL="971550" lvl="1" indent="-285750"/>
            <a:r>
              <a:rPr lang="en-US" sz="1600" b="1" dirty="0"/>
              <a:t>h4</a:t>
            </a:r>
            <a:r>
              <a:rPr lang="en-US" sz="1600" dirty="0"/>
              <a:t> – solutions, in general, </a:t>
            </a:r>
            <a:r>
              <a:rPr lang="en-US" sz="1600" b="1" dirty="0">
                <a:solidFill>
                  <a:schemeClr val="accent2">
                    <a:lumMod val="75000"/>
                  </a:schemeClr>
                </a:solidFill>
              </a:rPr>
              <a:t>shorter</a:t>
            </a:r>
            <a:r>
              <a:rPr lang="en-US" sz="1600" dirty="0"/>
              <a:t> than h1 &amp; h2 &amp; h3 by one move </a:t>
            </a:r>
            <a:r>
              <a:rPr lang="en-US" sz="1600" b="1" dirty="0">
                <a:solidFill>
                  <a:schemeClr val="accent2">
                    <a:lumMod val="75000"/>
                  </a:schemeClr>
                </a:solidFill>
              </a:rPr>
              <a:t>up to a multiple of 4 </a:t>
            </a:r>
            <a:r>
              <a:rPr lang="en-US" sz="1600" dirty="0"/>
              <a:t>(puzzle 21). Solutions still longer than UCS</a:t>
            </a:r>
            <a:endParaRPr lang="en-US" sz="1600" b="1" dirty="0"/>
          </a:p>
          <a:p>
            <a:pPr marL="285750" indent="-285750"/>
            <a:r>
              <a:rPr lang="en-US" sz="1600" b="1" dirty="0"/>
              <a:t>A</a:t>
            </a:r>
            <a:r>
              <a:rPr lang="en-US" sz="1600" dirty="0"/>
              <a:t> – </a:t>
            </a:r>
            <a:r>
              <a:rPr lang="en-US" sz="1600" b="1" dirty="0">
                <a:solidFill>
                  <a:schemeClr val="accent4">
                    <a:lumMod val="75000"/>
                  </a:schemeClr>
                </a:solidFill>
              </a:rPr>
              <a:t>showcased best results</a:t>
            </a:r>
            <a:r>
              <a:rPr lang="en-US" sz="1600" dirty="0"/>
              <a:t>: the shortest solutions were always found by A Search. H1 &amp; H2 &amp; H3 showcased same performance as UCS, better than GBFS</a:t>
            </a:r>
            <a:endParaRPr lang="en-US" sz="1600" b="1" dirty="0"/>
          </a:p>
          <a:p>
            <a:pPr marL="971550" lvl="1" indent="-285750"/>
            <a:r>
              <a:rPr lang="en-US" sz="1600" b="1" dirty="0"/>
              <a:t>h1 &amp; h2 &amp; h3</a:t>
            </a:r>
            <a:r>
              <a:rPr lang="en-US" sz="1600" dirty="0"/>
              <a:t> – solutions of the </a:t>
            </a:r>
            <a:r>
              <a:rPr lang="en-US" sz="1600" b="1" dirty="0">
                <a:solidFill>
                  <a:schemeClr val="accent4">
                    <a:lumMod val="75000"/>
                  </a:schemeClr>
                </a:solidFill>
              </a:rPr>
              <a:t>same length as Uniform Cost Search</a:t>
            </a:r>
            <a:r>
              <a:rPr lang="en-US" sz="1600" dirty="0"/>
              <a:t>. Solutions shorter than GBFS</a:t>
            </a:r>
            <a:endParaRPr lang="en-US" sz="1600" b="1" dirty="0"/>
          </a:p>
          <a:p>
            <a:pPr marL="971550" lvl="1" indent="-285750"/>
            <a:r>
              <a:rPr lang="en-US" sz="1600" b="1" dirty="0"/>
              <a:t>h4</a:t>
            </a:r>
            <a:r>
              <a:rPr lang="en-US" sz="1600" dirty="0"/>
              <a:t> – results almost the </a:t>
            </a:r>
            <a:r>
              <a:rPr lang="en-US" sz="1600" b="1" dirty="0">
                <a:solidFill>
                  <a:schemeClr val="accent4">
                    <a:lumMod val="75000"/>
                  </a:schemeClr>
                </a:solidFill>
              </a:rPr>
              <a:t>same</a:t>
            </a:r>
            <a:r>
              <a:rPr lang="en-US" sz="1600" dirty="0"/>
              <a:t> as for h1 &amp; h2 &amp; h3, with </a:t>
            </a:r>
            <a:r>
              <a:rPr lang="en-US" sz="1600" b="1" dirty="0">
                <a:solidFill>
                  <a:schemeClr val="accent4">
                    <a:lumMod val="75000"/>
                  </a:schemeClr>
                </a:solidFill>
              </a:rPr>
              <a:t>minor exceptions</a:t>
            </a:r>
            <a:r>
              <a:rPr lang="en-US" sz="1600" dirty="0"/>
              <a:t> such as increased length of solution by a multiple of 1.5 (puzzle 17)</a:t>
            </a:r>
            <a:endParaRPr lang="en-US" sz="1600" b="1"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MINI-PROJECT 2 ANALYSIS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Length of solutions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MINI-PROJECT 2 ANALYSIS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9" name="Content Placeholder 8">
            <a:extLst>
              <a:ext uri="{FF2B5EF4-FFF2-40B4-BE49-F238E27FC236}">
                <a16:creationId xmlns:a16="http://schemas.microsoft.com/office/drawing/2014/main" id="{D29444D9-AC30-65E7-C42F-6C5367CC64EC}"/>
              </a:ext>
            </a:extLst>
          </p:cNvPr>
          <p:cNvPicPr>
            <a:picLocks noGrp="1" noChangeAspect="1"/>
          </p:cNvPicPr>
          <p:nvPr>
            <p:ph sz="half" idx="1"/>
          </p:nvPr>
        </p:nvPicPr>
        <p:blipFill rotWithShape="1">
          <a:blip r:embed="rId2"/>
          <a:srcRect l="282"/>
          <a:stretch/>
        </p:blipFill>
        <p:spPr>
          <a:xfrm>
            <a:off x="530223" y="2348751"/>
            <a:ext cx="5385535" cy="1708161"/>
          </a:xfrm>
        </p:spPr>
      </p:pic>
      <p:pic>
        <p:nvPicPr>
          <p:cNvPr id="11" name="Picture 10">
            <a:extLst>
              <a:ext uri="{FF2B5EF4-FFF2-40B4-BE49-F238E27FC236}">
                <a16:creationId xmlns:a16="http://schemas.microsoft.com/office/drawing/2014/main" id="{AEB86344-365F-DE31-AA4B-EB6C86CE940C}"/>
              </a:ext>
            </a:extLst>
          </p:cNvPr>
          <p:cNvPicPr>
            <a:picLocks noChangeAspect="1"/>
          </p:cNvPicPr>
          <p:nvPr/>
        </p:nvPicPr>
        <p:blipFill>
          <a:blip r:embed="rId3"/>
          <a:stretch>
            <a:fillRect/>
          </a:stretch>
        </p:blipFill>
        <p:spPr>
          <a:xfrm>
            <a:off x="6221486" y="2348752"/>
            <a:ext cx="5393744" cy="1708161"/>
          </a:xfrm>
          <a:prstGeom prst="rect">
            <a:avLst/>
          </a:prstGeom>
        </p:spPr>
      </p:pic>
      <p:pic>
        <p:nvPicPr>
          <p:cNvPr id="13" name="Picture 12">
            <a:extLst>
              <a:ext uri="{FF2B5EF4-FFF2-40B4-BE49-F238E27FC236}">
                <a16:creationId xmlns:a16="http://schemas.microsoft.com/office/drawing/2014/main" id="{7D26B9B9-F304-2585-45D9-0313F7D62D25}"/>
              </a:ext>
            </a:extLst>
          </p:cNvPr>
          <p:cNvPicPr>
            <a:picLocks noChangeAspect="1"/>
          </p:cNvPicPr>
          <p:nvPr/>
        </p:nvPicPr>
        <p:blipFill>
          <a:blip r:embed="rId4"/>
          <a:stretch>
            <a:fillRect/>
          </a:stretch>
        </p:blipFill>
        <p:spPr>
          <a:xfrm>
            <a:off x="6221486" y="2174346"/>
            <a:ext cx="5400768" cy="172849"/>
          </a:xfrm>
          <a:prstGeom prst="rect">
            <a:avLst/>
          </a:prstGeom>
        </p:spPr>
      </p:pic>
      <p:pic>
        <p:nvPicPr>
          <p:cNvPr id="15" name="Picture 14">
            <a:extLst>
              <a:ext uri="{FF2B5EF4-FFF2-40B4-BE49-F238E27FC236}">
                <a16:creationId xmlns:a16="http://schemas.microsoft.com/office/drawing/2014/main" id="{125E4226-E5EB-FF94-A896-92CF49E6F70C}"/>
              </a:ext>
            </a:extLst>
          </p:cNvPr>
          <p:cNvPicPr>
            <a:picLocks noChangeAspect="1"/>
          </p:cNvPicPr>
          <p:nvPr/>
        </p:nvPicPr>
        <p:blipFill>
          <a:blip r:embed="rId4"/>
          <a:stretch>
            <a:fillRect/>
          </a:stretch>
        </p:blipFill>
        <p:spPr>
          <a:xfrm>
            <a:off x="522606" y="2174347"/>
            <a:ext cx="5400768" cy="172849"/>
          </a:xfrm>
          <a:prstGeom prst="rect">
            <a:avLst/>
          </a:prstGeom>
        </p:spPr>
      </p:pic>
      <p:graphicFrame>
        <p:nvGraphicFramePr>
          <p:cNvPr id="18" name="Table 18">
            <a:extLst>
              <a:ext uri="{FF2B5EF4-FFF2-40B4-BE49-F238E27FC236}">
                <a16:creationId xmlns:a16="http://schemas.microsoft.com/office/drawing/2014/main" id="{114DF5A9-70FF-6932-81D0-FE2DD8313CBD}"/>
              </a:ext>
            </a:extLst>
          </p:cNvPr>
          <p:cNvGraphicFramePr>
            <a:graphicFrameLocks noGrp="1"/>
          </p:cNvGraphicFramePr>
          <p:nvPr>
            <p:extLst>
              <p:ext uri="{D42A27DB-BD31-4B8C-83A1-F6EECF244321}">
                <p14:modId xmlns:p14="http://schemas.microsoft.com/office/powerpoint/2010/main" val="1543176704"/>
              </p:ext>
            </p:extLst>
          </p:nvPr>
        </p:nvGraphicFramePr>
        <p:xfrm>
          <a:off x="1566566" y="4630928"/>
          <a:ext cx="9055820" cy="1010920"/>
        </p:xfrm>
        <a:graphic>
          <a:graphicData uri="http://schemas.openxmlformats.org/drawingml/2006/table">
            <a:tbl>
              <a:tblPr firstRow="1" bandRow="1">
                <a:tableStyleId>{21E4AEA4-8DFA-4A89-87EB-49C32662AFE0}</a:tableStyleId>
              </a:tblPr>
              <a:tblGrid>
                <a:gridCol w="1111623">
                  <a:extLst>
                    <a:ext uri="{9D8B030D-6E8A-4147-A177-3AD203B41FA5}">
                      <a16:colId xmlns:a16="http://schemas.microsoft.com/office/drawing/2014/main" val="1281189370"/>
                    </a:ext>
                  </a:extLst>
                </a:gridCol>
                <a:gridCol w="699541">
                  <a:extLst>
                    <a:ext uri="{9D8B030D-6E8A-4147-A177-3AD203B41FA5}">
                      <a16:colId xmlns:a16="http://schemas.microsoft.com/office/drawing/2014/main" val="2671542313"/>
                    </a:ext>
                  </a:extLst>
                </a:gridCol>
                <a:gridCol w="1093401">
                  <a:extLst>
                    <a:ext uri="{9D8B030D-6E8A-4147-A177-3AD203B41FA5}">
                      <a16:colId xmlns:a16="http://schemas.microsoft.com/office/drawing/2014/main" val="148987140"/>
                    </a:ext>
                  </a:extLst>
                </a:gridCol>
                <a:gridCol w="1111623">
                  <a:extLst>
                    <a:ext uri="{9D8B030D-6E8A-4147-A177-3AD203B41FA5}">
                      <a16:colId xmlns:a16="http://schemas.microsoft.com/office/drawing/2014/main" val="3528521892"/>
                    </a:ext>
                  </a:extLst>
                </a:gridCol>
                <a:gridCol w="1120588">
                  <a:extLst>
                    <a:ext uri="{9D8B030D-6E8A-4147-A177-3AD203B41FA5}">
                      <a16:colId xmlns:a16="http://schemas.microsoft.com/office/drawing/2014/main" val="3616673324"/>
                    </a:ext>
                  </a:extLst>
                </a:gridCol>
                <a:gridCol w="1102659">
                  <a:extLst>
                    <a:ext uri="{9D8B030D-6E8A-4147-A177-3AD203B41FA5}">
                      <a16:colId xmlns:a16="http://schemas.microsoft.com/office/drawing/2014/main" val="3363688749"/>
                    </a:ext>
                  </a:extLst>
                </a:gridCol>
                <a:gridCol w="708212">
                  <a:extLst>
                    <a:ext uri="{9D8B030D-6E8A-4147-A177-3AD203B41FA5}">
                      <a16:colId xmlns:a16="http://schemas.microsoft.com/office/drawing/2014/main" val="1681139174"/>
                    </a:ext>
                  </a:extLst>
                </a:gridCol>
                <a:gridCol w="708212">
                  <a:extLst>
                    <a:ext uri="{9D8B030D-6E8A-4147-A177-3AD203B41FA5}">
                      <a16:colId xmlns:a16="http://schemas.microsoft.com/office/drawing/2014/main" val="2437295365"/>
                    </a:ext>
                  </a:extLst>
                </a:gridCol>
                <a:gridCol w="699247">
                  <a:extLst>
                    <a:ext uri="{9D8B030D-6E8A-4147-A177-3AD203B41FA5}">
                      <a16:colId xmlns:a16="http://schemas.microsoft.com/office/drawing/2014/main" val="1763262171"/>
                    </a:ext>
                  </a:extLst>
                </a:gridCol>
                <a:gridCol w="700714">
                  <a:extLst>
                    <a:ext uri="{9D8B030D-6E8A-4147-A177-3AD203B41FA5}">
                      <a16:colId xmlns:a16="http://schemas.microsoft.com/office/drawing/2014/main" val="2705712928"/>
                    </a:ext>
                  </a:extLst>
                </a:gridCol>
              </a:tblGrid>
              <a:tr h="370840">
                <a:tc>
                  <a:txBody>
                    <a:bodyPr/>
                    <a:lstStyle/>
                    <a:p>
                      <a:endParaRPr lang="en-CA" dirty="0"/>
                    </a:p>
                  </a:txBody>
                  <a:tcPr/>
                </a:tc>
                <a:tc>
                  <a:txBody>
                    <a:bodyPr/>
                    <a:lstStyle/>
                    <a:p>
                      <a:r>
                        <a:rPr lang="en-US" dirty="0"/>
                        <a:t>UCS</a:t>
                      </a:r>
                      <a:endParaRPr lang="en-CA" dirty="0"/>
                    </a:p>
                  </a:txBody>
                  <a:tcPr/>
                </a:tc>
                <a:tc>
                  <a:txBody>
                    <a:bodyPr/>
                    <a:lstStyle/>
                    <a:p>
                      <a:r>
                        <a:rPr lang="en-US" dirty="0"/>
                        <a:t>GBFS-h1</a:t>
                      </a:r>
                      <a:endParaRPr lang="en-CA" dirty="0"/>
                    </a:p>
                  </a:txBody>
                  <a:tcPr/>
                </a:tc>
                <a:tc>
                  <a:txBody>
                    <a:bodyPr/>
                    <a:lstStyle/>
                    <a:p>
                      <a:r>
                        <a:rPr lang="en-US" dirty="0"/>
                        <a:t>GBFS-h2</a:t>
                      </a:r>
                      <a:endParaRPr lang="en-CA" dirty="0"/>
                    </a:p>
                  </a:txBody>
                  <a:tcPr/>
                </a:tc>
                <a:tc>
                  <a:txBody>
                    <a:bodyPr/>
                    <a:lstStyle/>
                    <a:p>
                      <a:r>
                        <a:rPr lang="en-US" dirty="0"/>
                        <a:t>GBFS-h3</a:t>
                      </a:r>
                      <a:endParaRPr lang="en-CA" dirty="0"/>
                    </a:p>
                  </a:txBody>
                  <a:tcPr/>
                </a:tc>
                <a:tc>
                  <a:txBody>
                    <a:bodyPr/>
                    <a:lstStyle/>
                    <a:p>
                      <a:r>
                        <a:rPr lang="en-US" dirty="0"/>
                        <a:t>GBFS-h4</a:t>
                      </a:r>
                      <a:endParaRPr lang="en-CA" dirty="0"/>
                    </a:p>
                  </a:txBody>
                  <a:tcPr/>
                </a:tc>
                <a:tc>
                  <a:txBody>
                    <a:bodyPr/>
                    <a:lstStyle/>
                    <a:p>
                      <a:r>
                        <a:rPr lang="en-US" dirty="0"/>
                        <a:t>A-h1</a:t>
                      </a:r>
                      <a:endParaRPr lang="en-CA" dirty="0"/>
                    </a:p>
                  </a:txBody>
                  <a:tcPr/>
                </a:tc>
                <a:tc>
                  <a:txBody>
                    <a:bodyPr/>
                    <a:lstStyle/>
                    <a:p>
                      <a:r>
                        <a:rPr lang="en-US" dirty="0"/>
                        <a:t>A-h2</a:t>
                      </a:r>
                      <a:endParaRPr lang="en-CA" dirty="0"/>
                    </a:p>
                  </a:txBody>
                  <a:tcPr/>
                </a:tc>
                <a:tc>
                  <a:txBody>
                    <a:bodyPr/>
                    <a:lstStyle/>
                    <a:p>
                      <a:r>
                        <a:rPr lang="en-US" dirty="0"/>
                        <a:t>A-h3</a:t>
                      </a:r>
                      <a:endParaRPr lang="en-CA" dirty="0"/>
                    </a:p>
                  </a:txBody>
                  <a:tcPr/>
                </a:tc>
                <a:tc>
                  <a:txBody>
                    <a:bodyPr/>
                    <a:lstStyle/>
                    <a:p>
                      <a:r>
                        <a:rPr lang="en-US" dirty="0"/>
                        <a:t>A-h4</a:t>
                      </a:r>
                      <a:endParaRPr lang="en-CA" dirty="0"/>
                    </a:p>
                  </a:txBody>
                  <a:tcPr/>
                </a:tc>
                <a:extLst>
                  <a:ext uri="{0D108BD9-81ED-4DB2-BD59-A6C34878D82A}">
                    <a16:rowId xmlns:a16="http://schemas.microsoft.com/office/drawing/2014/main" val="3010943695"/>
                  </a:ext>
                </a:extLst>
              </a:tr>
              <a:tr h="370840">
                <a:tc>
                  <a:txBody>
                    <a:bodyPr/>
                    <a:lstStyle/>
                    <a:p>
                      <a:pPr algn="ctr"/>
                      <a:r>
                        <a:rPr lang="en-US" dirty="0"/>
                        <a:t>Average # of moves</a:t>
                      </a:r>
                      <a:endParaRPr lang="en-CA" dirty="0"/>
                    </a:p>
                  </a:txBody>
                  <a:tcPr/>
                </a:tc>
                <a:tc>
                  <a:txBody>
                    <a:bodyPr/>
                    <a:lstStyle/>
                    <a:p>
                      <a:pPr algn="ctr"/>
                      <a:r>
                        <a:rPr lang="en-US" dirty="0"/>
                        <a:t>16.12</a:t>
                      </a:r>
                      <a:endParaRPr lang="en-CA" dirty="0"/>
                    </a:p>
                  </a:txBody>
                  <a:tcPr/>
                </a:tc>
                <a:tc>
                  <a:txBody>
                    <a:bodyPr/>
                    <a:lstStyle/>
                    <a:p>
                      <a:pPr algn="ctr"/>
                      <a:r>
                        <a:rPr lang="en-US" dirty="0"/>
                        <a:t>57.26</a:t>
                      </a:r>
                      <a:endParaRPr lang="en-CA" dirty="0"/>
                    </a:p>
                  </a:txBody>
                  <a:tcPr/>
                </a:tc>
                <a:tc>
                  <a:txBody>
                    <a:bodyPr/>
                    <a:lstStyle/>
                    <a:p>
                      <a:pPr algn="ctr"/>
                      <a:r>
                        <a:rPr lang="en-US" dirty="0"/>
                        <a:t>57.26</a:t>
                      </a:r>
                      <a:endParaRPr lang="en-CA" dirty="0"/>
                    </a:p>
                  </a:txBody>
                  <a:tcPr/>
                </a:tc>
                <a:tc>
                  <a:txBody>
                    <a:bodyPr/>
                    <a:lstStyle/>
                    <a:p>
                      <a:pPr algn="ctr"/>
                      <a:r>
                        <a:rPr lang="en-US" dirty="0"/>
                        <a:t>57.26</a:t>
                      </a:r>
                      <a:endParaRPr lang="en-CA" dirty="0"/>
                    </a:p>
                  </a:txBody>
                  <a:tcPr/>
                </a:tc>
                <a:tc>
                  <a:txBody>
                    <a:bodyPr/>
                    <a:lstStyle/>
                    <a:p>
                      <a:pPr algn="ctr"/>
                      <a:r>
                        <a:rPr lang="en-US" dirty="0"/>
                        <a:t>37.72</a:t>
                      </a:r>
                      <a:endParaRPr lang="en-CA" dirty="0"/>
                    </a:p>
                  </a:txBody>
                  <a:tcPr/>
                </a:tc>
                <a:tc>
                  <a:txBody>
                    <a:bodyPr/>
                    <a:lstStyle/>
                    <a:p>
                      <a:pPr algn="ctr"/>
                      <a:r>
                        <a:rPr lang="en-US" dirty="0"/>
                        <a:t>16.12</a:t>
                      </a:r>
                      <a:endParaRPr lang="en-CA" dirty="0"/>
                    </a:p>
                  </a:txBody>
                  <a:tcPr/>
                </a:tc>
                <a:tc>
                  <a:txBody>
                    <a:bodyPr/>
                    <a:lstStyle/>
                    <a:p>
                      <a:pPr algn="ctr"/>
                      <a:r>
                        <a:rPr lang="en-US" dirty="0"/>
                        <a:t>16.12</a:t>
                      </a:r>
                      <a:endParaRPr lang="en-CA" dirty="0"/>
                    </a:p>
                  </a:txBody>
                  <a:tcPr/>
                </a:tc>
                <a:tc>
                  <a:txBody>
                    <a:bodyPr/>
                    <a:lstStyle/>
                    <a:p>
                      <a:pPr algn="ctr"/>
                      <a:r>
                        <a:rPr lang="en-US" dirty="0"/>
                        <a:t>16.78</a:t>
                      </a:r>
                      <a:endParaRPr lang="en-CA" dirty="0"/>
                    </a:p>
                  </a:txBody>
                  <a:tcPr/>
                </a:tc>
                <a:tc>
                  <a:txBody>
                    <a:bodyPr/>
                    <a:lstStyle/>
                    <a:p>
                      <a:pPr algn="ctr"/>
                      <a:r>
                        <a:rPr lang="en-US" dirty="0"/>
                        <a:t>16.64</a:t>
                      </a:r>
                      <a:endParaRPr lang="en-CA" dirty="0"/>
                    </a:p>
                  </a:txBody>
                  <a:tcPr/>
                </a:tc>
                <a:extLst>
                  <a:ext uri="{0D108BD9-81ED-4DB2-BD59-A6C34878D82A}">
                    <a16:rowId xmlns:a16="http://schemas.microsoft.com/office/drawing/2014/main" val="1747067077"/>
                  </a:ext>
                </a:extLst>
              </a:tr>
            </a:tbl>
          </a:graphicData>
        </a:graphic>
      </p:graphicFrame>
      <p:sp>
        <p:nvSpPr>
          <p:cNvPr id="19" name="Rectangle 18">
            <a:extLst>
              <a:ext uri="{FF2B5EF4-FFF2-40B4-BE49-F238E27FC236}">
                <a16:creationId xmlns:a16="http://schemas.microsoft.com/office/drawing/2014/main" id="{8A06E077-8203-D7A0-0FBC-19D6460ED860}"/>
              </a:ext>
            </a:extLst>
          </p:cNvPr>
          <p:cNvSpPr/>
          <p:nvPr/>
        </p:nvSpPr>
        <p:spPr>
          <a:xfrm>
            <a:off x="530223" y="2174347"/>
            <a:ext cx="5385535" cy="1882565"/>
          </a:xfrm>
          <a:prstGeom prst="rect">
            <a:avLst/>
          </a:prstGeom>
          <a:noFill/>
          <a:ln w="19050" cap="flat" cmpd="sng" algn="ctr">
            <a:solidFill>
              <a:schemeClr val="accent6">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20" name="Rectangle 19">
            <a:extLst>
              <a:ext uri="{FF2B5EF4-FFF2-40B4-BE49-F238E27FC236}">
                <a16:creationId xmlns:a16="http://schemas.microsoft.com/office/drawing/2014/main" id="{B74789A0-A2C0-0A02-ACE2-D9BFFC6D8AC6}"/>
              </a:ext>
            </a:extLst>
          </p:cNvPr>
          <p:cNvSpPr/>
          <p:nvPr/>
        </p:nvSpPr>
        <p:spPr>
          <a:xfrm>
            <a:off x="6236719" y="2176276"/>
            <a:ext cx="5385535" cy="1882565"/>
          </a:xfrm>
          <a:prstGeom prst="rect">
            <a:avLst/>
          </a:prstGeom>
          <a:noFill/>
          <a:ln w="19050" cap="flat" cmpd="sng" algn="ctr">
            <a:solidFill>
              <a:schemeClr val="accent6">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21" name="Rectangle 20">
            <a:extLst>
              <a:ext uri="{FF2B5EF4-FFF2-40B4-BE49-F238E27FC236}">
                <a16:creationId xmlns:a16="http://schemas.microsoft.com/office/drawing/2014/main" id="{E39AA7F1-CBD8-7B27-8790-ED6EFE6BEAAD}"/>
              </a:ext>
            </a:extLst>
          </p:cNvPr>
          <p:cNvSpPr/>
          <p:nvPr/>
        </p:nvSpPr>
        <p:spPr>
          <a:xfrm>
            <a:off x="2428875" y="2172792"/>
            <a:ext cx="1000125" cy="1882565"/>
          </a:xfrm>
          <a:prstGeom prst="rect">
            <a:avLst/>
          </a:prstGeom>
          <a:noFill/>
          <a:ln w="19050"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22" name="Rectangle 21">
            <a:extLst>
              <a:ext uri="{FF2B5EF4-FFF2-40B4-BE49-F238E27FC236}">
                <a16:creationId xmlns:a16="http://schemas.microsoft.com/office/drawing/2014/main" id="{7EB38D6B-D6D2-E531-C37B-A3B436D06123}"/>
              </a:ext>
            </a:extLst>
          </p:cNvPr>
          <p:cNvSpPr/>
          <p:nvPr/>
        </p:nvSpPr>
        <p:spPr>
          <a:xfrm>
            <a:off x="8110009" y="2176276"/>
            <a:ext cx="1000125" cy="1879081"/>
          </a:xfrm>
          <a:prstGeom prst="rect">
            <a:avLst/>
          </a:prstGeom>
          <a:noFill/>
          <a:ln w="19050"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Tree>
    <p:extLst>
      <p:ext uri="{BB962C8B-B14F-4D97-AF65-F5344CB8AC3E}">
        <p14:creationId xmlns:p14="http://schemas.microsoft.com/office/powerpoint/2010/main" val="29038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765176" y="2117247"/>
            <a:ext cx="7673968" cy="1627632"/>
          </a:xfrm>
        </p:spPr>
        <p:txBody>
          <a:bodyPr/>
          <a:lstStyle/>
          <a:p>
            <a:pPr algn="ctr"/>
            <a:r>
              <a:rPr lang="en-US" sz="4400" dirty="0">
                <a:latin typeface="+mj-lt"/>
              </a:rPr>
              <a:t>Admissibility of each heuristic</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3926937"/>
            <a:ext cx="7013448" cy="1760631"/>
          </a:xfrm>
        </p:spPr>
        <p:txBody>
          <a:bodyPr/>
          <a:lstStyle/>
          <a:p>
            <a:r>
              <a:rPr lang="en-US" sz="1800" dirty="0"/>
              <a:t>As a result of a admissibility check of each heuristic using python code, it was concluded that:</a:t>
            </a:r>
          </a:p>
          <a:p>
            <a:pPr marL="971550" lvl="1" indent="-285750"/>
            <a:r>
              <a:rPr lang="en-US" sz="1800" b="1" dirty="0"/>
              <a:t>h1 </a:t>
            </a:r>
            <a:r>
              <a:rPr lang="en-US" sz="1800" dirty="0"/>
              <a:t>and </a:t>
            </a:r>
            <a:r>
              <a:rPr lang="en-US" sz="1800" b="1" dirty="0"/>
              <a:t>h2</a:t>
            </a:r>
            <a:r>
              <a:rPr lang="en-US" sz="1800" dirty="0"/>
              <a:t> are </a:t>
            </a:r>
            <a:r>
              <a:rPr lang="en-US" sz="1800" b="1" dirty="0">
                <a:solidFill>
                  <a:schemeClr val="accent4">
                    <a:lumMod val="75000"/>
                  </a:schemeClr>
                </a:solidFill>
              </a:rPr>
              <a:t>admissible</a:t>
            </a:r>
            <a:r>
              <a:rPr lang="en-US" sz="1800" dirty="0"/>
              <a:t>. </a:t>
            </a:r>
          </a:p>
          <a:p>
            <a:pPr marL="285750" indent="-285750"/>
            <a:r>
              <a:rPr lang="en-US" sz="1800" dirty="0"/>
              <a:t>However, with regards to the other two heuristic, it was determined that:</a:t>
            </a:r>
          </a:p>
          <a:p>
            <a:pPr marL="971550" lvl="1" indent="-285750"/>
            <a:r>
              <a:rPr lang="en-US" sz="1800" b="1" dirty="0"/>
              <a:t>h3 </a:t>
            </a:r>
            <a:r>
              <a:rPr lang="en-US" sz="1800" dirty="0"/>
              <a:t>and </a:t>
            </a:r>
            <a:r>
              <a:rPr lang="en-US" sz="1800" b="1" dirty="0"/>
              <a:t>h4 </a:t>
            </a:r>
            <a:r>
              <a:rPr lang="en-US" sz="1800" dirty="0"/>
              <a:t>are </a:t>
            </a:r>
            <a:r>
              <a:rPr lang="en-US" sz="1800" b="1" dirty="0">
                <a:solidFill>
                  <a:schemeClr val="accent2">
                    <a:lumMod val="75000"/>
                  </a:schemeClr>
                </a:solidFill>
              </a:rPr>
              <a:t>not admissible</a:t>
            </a:r>
            <a:r>
              <a:rPr lang="en-US" sz="1800"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t>Admissibility of each heuristic</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MINI-PROJECT 2 ANALYSIS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DB0E5FB3-F28A-448B-B6B2-BBB6147FD766}"/>
              </a:ext>
            </a:extLst>
          </p:cNvPr>
          <p:cNvSpPr>
            <a:spLocks noGrp="1"/>
          </p:cNvSpPr>
          <p:nvPr>
            <p:ph sz="half" idx="1"/>
          </p:nvPr>
        </p:nvSpPr>
        <p:spPr>
          <a:xfrm>
            <a:off x="755904" y="2608730"/>
            <a:ext cx="10680192" cy="3917576"/>
          </a:xfrm>
        </p:spPr>
        <p:txBody>
          <a:bodyPr/>
          <a:lstStyle/>
          <a:p>
            <a:pPr marL="0" indent="0">
              <a:buNone/>
            </a:pPr>
            <a:r>
              <a:rPr lang="en-US" b="1" dirty="0"/>
              <a:t>h1</a:t>
            </a:r>
            <a:r>
              <a:rPr lang="en-US" dirty="0"/>
              <a:t> – the number of blocking vehicles</a:t>
            </a:r>
          </a:p>
          <a:p>
            <a:pPr lvl="1"/>
            <a:r>
              <a:rPr lang="en-US" b="1" dirty="0">
                <a:solidFill>
                  <a:schemeClr val="accent4">
                    <a:lumMod val="75000"/>
                  </a:schemeClr>
                </a:solidFill>
              </a:rPr>
              <a:t>H1 will always produce a value less than the actual cost from node n to the goal</a:t>
            </a:r>
            <a:r>
              <a:rPr lang="en-US" dirty="0"/>
              <a:t>, since in order to reach the goal, it is necessary to remove the vehicles that are blocking the way of the ambulance, which requires at least (number of blocking vehicles) number of moves.</a:t>
            </a:r>
          </a:p>
          <a:p>
            <a:pPr marL="0" indent="0">
              <a:buNone/>
            </a:pPr>
            <a:r>
              <a:rPr lang="en-US" b="1" dirty="0"/>
              <a:t>h2 </a:t>
            </a:r>
            <a:r>
              <a:rPr lang="en-US" dirty="0"/>
              <a:t>– the number of blocked positions</a:t>
            </a:r>
          </a:p>
          <a:p>
            <a:pPr lvl="1"/>
            <a:r>
              <a:rPr lang="en-US" b="1" dirty="0">
                <a:solidFill>
                  <a:schemeClr val="accent4">
                    <a:lumMod val="75000"/>
                  </a:schemeClr>
                </a:solidFill>
              </a:rPr>
              <a:t>Same explanation as for h1</a:t>
            </a:r>
            <a:r>
              <a:rPr lang="en-US" dirty="0"/>
              <a:t>, since heuristics are almost identical</a:t>
            </a:r>
          </a:p>
          <a:p>
            <a:pPr marL="0" indent="0">
              <a:buNone/>
            </a:pPr>
            <a:r>
              <a:rPr lang="en-CA" b="1" dirty="0"/>
              <a:t>h3</a:t>
            </a:r>
            <a:r>
              <a:rPr lang="en-CA" dirty="0"/>
              <a:t> – the value of h1 multiplied by a constant 5</a:t>
            </a:r>
          </a:p>
          <a:p>
            <a:pPr lvl="1"/>
            <a:r>
              <a:rPr lang="en-CA" b="1" dirty="0">
                <a:solidFill>
                  <a:schemeClr val="accent2">
                    <a:lumMod val="75000"/>
                  </a:schemeClr>
                </a:solidFill>
              </a:rPr>
              <a:t>H3 is not guaranteed to produce a value less than the actual cost from node n to the goal</a:t>
            </a:r>
            <a:r>
              <a:rPr lang="en-CA" dirty="0"/>
              <a:t>. Easy to prove by imagining a simple situation when a pathway of the ambulance is blocked by a single vertically-oriented vehicle, which can be removed from the pathway by a single move. The actual cost of the solution is less than 5</a:t>
            </a:r>
          </a:p>
          <a:p>
            <a:pPr marL="0" indent="0">
              <a:buNone/>
            </a:pPr>
            <a:r>
              <a:rPr lang="en-CA" b="1" dirty="0"/>
              <a:t>h4 </a:t>
            </a:r>
            <a:r>
              <a:rPr lang="en-CA" dirty="0"/>
              <a:t>– the number of vehicles that cannot move </a:t>
            </a:r>
            <a:endParaRPr lang="en-CA" b="1" dirty="0"/>
          </a:p>
          <a:p>
            <a:pPr lvl="1"/>
            <a:r>
              <a:rPr lang="en-CA" b="1" dirty="0">
                <a:solidFill>
                  <a:schemeClr val="accent2">
                    <a:lumMod val="75000"/>
                  </a:schemeClr>
                </a:solidFill>
              </a:rPr>
              <a:t>H4 is not guaranteed to produce a value less than the actual cost from node n to the goal</a:t>
            </a:r>
            <a:r>
              <a:rPr lang="en-CA" dirty="0"/>
              <a:t>. Easy to prove by imagining a situation when only the ambulance can move and the pathway is free. The actual cost of the solution is less than (number of vehicles that cannot move) </a:t>
            </a:r>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Execution Time</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214282"/>
            <a:ext cx="7511886" cy="4347618"/>
          </a:xfrm>
        </p:spPr>
        <p:txBody>
          <a:bodyPr/>
          <a:lstStyle/>
          <a:p>
            <a:r>
              <a:rPr lang="en-US" sz="1600" b="1" dirty="0"/>
              <a:t>UCS</a:t>
            </a:r>
            <a:r>
              <a:rPr lang="en-US" sz="1600" dirty="0"/>
              <a:t> – </a:t>
            </a:r>
            <a:r>
              <a:rPr lang="en-US" sz="1600" b="1" dirty="0">
                <a:solidFill>
                  <a:schemeClr val="accent2">
                    <a:lumMod val="75000"/>
                  </a:schemeClr>
                </a:solidFill>
              </a:rPr>
              <a:t>showcased worst results</a:t>
            </a:r>
            <a:r>
              <a:rPr lang="en-US" sz="1600" dirty="0"/>
              <a:t>: the longest execution time solutions was always performed by Uniform Cost Search (except A h4)</a:t>
            </a:r>
            <a:endParaRPr lang="en-US" sz="1600" b="1" dirty="0"/>
          </a:p>
          <a:p>
            <a:r>
              <a:rPr lang="en-US" sz="1600" b="1" dirty="0"/>
              <a:t>GBFS</a:t>
            </a:r>
            <a:r>
              <a:rPr lang="en-US" sz="1600" dirty="0"/>
              <a:t> – </a:t>
            </a:r>
            <a:r>
              <a:rPr lang="en-US" sz="1600" b="1" dirty="0">
                <a:solidFill>
                  <a:schemeClr val="accent2">
                    <a:lumMod val="75000"/>
                  </a:schemeClr>
                </a:solidFill>
              </a:rPr>
              <a:t>results varied </a:t>
            </a:r>
            <a:r>
              <a:rPr lang="en-US" sz="1600" dirty="0"/>
              <a:t>depending on the heuristic. H1 &amp; H2 &amp; H3 </a:t>
            </a:r>
            <a:r>
              <a:rPr lang="en-US" sz="1600" b="1" dirty="0">
                <a:solidFill>
                  <a:schemeClr val="accent4">
                    <a:lumMod val="75000"/>
                  </a:schemeClr>
                </a:solidFill>
              </a:rPr>
              <a:t>showcased the best results</a:t>
            </a:r>
            <a:r>
              <a:rPr lang="en-US" sz="1600" dirty="0"/>
              <a:t>, while h4 performed slower on average, but still faster than UCS</a:t>
            </a:r>
            <a:endParaRPr lang="en-US" sz="1600" b="1" dirty="0"/>
          </a:p>
          <a:p>
            <a:pPr marL="971550" lvl="1" indent="-285750"/>
            <a:r>
              <a:rPr lang="en-US" sz="1600" b="1" dirty="0"/>
              <a:t>h1 &amp; h2 &amp; h3</a:t>
            </a:r>
            <a:r>
              <a:rPr lang="en-US" sz="1600" dirty="0"/>
              <a:t> – </a:t>
            </a:r>
            <a:r>
              <a:rPr lang="en-US" sz="1600" b="1" dirty="0">
                <a:solidFill>
                  <a:schemeClr val="accent4">
                    <a:lumMod val="75000"/>
                  </a:schemeClr>
                </a:solidFill>
              </a:rPr>
              <a:t>fastest solutions</a:t>
            </a:r>
          </a:p>
          <a:p>
            <a:pPr marL="971550" lvl="1" indent="-285750"/>
            <a:r>
              <a:rPr lang="en-US" sz="1600" b="1" dirty="0"/>
              <a:t>h4</a:t>
            </a:r>
            <a:r>
              <a:rPr lang="en-US" sz="1600" dirty="0"/>
              <a:t> – execution time </a:t>
            </a:r>
            <a:r>
              <a:rPr lang="en-US" sz="1600" b="1" dirty="0">
                <a:solidFill>
                  <a:schemeClr val="accent2">
                    <a:lumMod val="75000"/>
                  </a:schemeClr>
                </a:solidFill>
              </a:rPr>
              <a:t>slower than h2 &amp; h3 &amp; h4</a:t>
            </a:r>
            <a:r>
              <a:rPr lang="en-US" sz="1600" dirty="0"/>
              <a:t>, but </a:t>
            </a:r>
            <a:r>
              <a:rPr lang="en-US" sz="1600" b="1" dirty="0">
                <a:solidFill>
                  <a:schemeClr val="accent4">
                    <a:lumMod val="75000"/>
                  </a:schemeClr>
                </a:solidFill>
              </a:rPr>
              <a:t>faster than UCS</a:t>
            </a:r>
          </a:p>
          <a:p>
            <a:pPr marL="285750" indent="-285750"/>
            <a:r>
              <a:rPr lang="en-US" sz="1600" b="1" dirty="0"/>
              <a:t>A</a:t>
            </a:r>
            <a:r>
              <a:rPr lang="en-US" sz="1600" dirty="0"/>
              <a:t> – showcased </a:t>
            </a:r>
            <a:r>
              <a:rPr lang="en-US" sz="1600" b="1" dirty="0">
                <a:solidFill>
                  <a:schemeClr val="accent4">
                    <a:lumMod val="75000"/>
                  </a:schemeClr>
                </a:solidFill>
              </a:rPr>
              <a:t>second to best results</a:t>
            </a:r>
            <a:r>
              <a:rPr lang="en-US" sz="1600" dirty="0"/>
              <a:t>: execution time </a:t>
            </a:r>
            <a:r>
              <a:rPr lang="en-US" sz="1600" b="1" dirty="0">
                <a:solidFill>
                  <a:schemeClr val="accent4">
                    <a:lumMod val="75000"/>
                  </a:schemeClr>
                </a:solidFill>
              </a:rPr>
              <a:t>faster than UCS</a:t>
            </a:r>
            <a:r>
              <a:rPr lang="en-US" sz="1600" dirty="0"/>
              <a:t>, but </a:t>
            </a:r>
            <a:r>
              <a:rPr lang="en-US" sz="1600" b="1" dirty="0">
                <a:solidFill>
                  <a:schemeClr val="accent2">
                    <a:lumMod val="75000"/>
                  </a:schemeClr>
                </a:solidFill>
              </a:rPr>
              <a:t>slower than GBFS</a:t>
            </a:r>
            <a:r>
              <a:rPr lang="en-US" sz="1600" dirty="0"/>
              <a:t>. Results varied depending on the heuristic as well</a:t>
            </a:r>
            <a:endParaRPr lang="en-US" sz="1600" b="1" dirty="0"/>
          </a:p>
          <a:p>
            <a:pPr marL="971550" lvl="1" indent="-285750"/>
            <a:r>
              <a:rPr lang="en-US" sz="1600" b="1" dirty="0"/>
              <a:t>h1 &amp; h2 &amp; h3</a:t>
            </a:r>
            <a:r>
              <a:rPr lang="en-US" sz="1600" dirty="0"/>
              <a:t> – almost the same execution time, with the exception of h3, which performed slower by 1.5 seconds on average</a:t>
            </a:r>
            <a:endParaRPr lang="en-US" sz="1600" b="1" dirty="0"/>
          </a:p>
          <a:p>
            <a:pPr marL="971550" lvl="1" indent="-285750"/>
            <a:r>
              <a:rPr lang="en-US" sz="1600" b="1" dirty="0"/>
              <a:t>h4</a:t>
            </a:r>
            <a:r>
              <a:rPr lang="en-US" sz="1600" dirty="0"/>
              <a:t> – </a:t>
            </a:r>
            <a:r>
              <a:rPr lang="en-US" sz="1600" b="1" dirty="0">
                <a:solidFill>
                  <a:schemeClr val="accent2">
                    <a:lumMod val="75000"/>
                  </a:schemeClr>
                </a:solidFill>
              </a:rPr>
              <a:t>execution time doubled from </a:t>
            </a:r>
            <a:r>
              <a:rPr lang="en-US" sz="1600" dirty="0"/>
              <a:t>what </a:t>
            </a:r>
            <a:r>
              <a:rPr lang="en-US" sz="1600" b="1" dirty="0">
                <a:solidFill>
                  <a:schemeClr val="accent2">
                    <a:lumMod val="75000"/>
                  </a:schemeClr>
                </a:solidFill>
              </a:rPr>
              <a:t>other heuristics </a:t>
            </a:r>
            <a:r>
              <a:rPr lang="en-US" sz="1600" dirty="0"/>
              <a:t>have. </a:t>
            </a:r>
            <a:r>
              <a:rPr lang="en-US" sz="1600" b="1" dirty="0">
                <a:solidFill>
                  <a:schemeClr val="accent2">
                    <a:lumMod val="75000"/>
                  </a:schemeClr>
                </a:solidFill>
              </a:rPr>
              <a:t>Slowest ET</a:t>
            </a:r>
            <a:r>
              <a:rPr lang="en-US" sz="1600" dirty="0"/>
              <a:t> out of all heuristics and search methods</a:t>
            </a:r>
            <a:endParaRPr lang="en-US" sz="1600" b="1" dirty="0"/>
          </a:p>
          <a:p>
            <a:pPr marL="0" indent="0">
              <a:buNone/>
            </a:pPr>
            <a:endParaRPr lang="en-US" dirty="0"/>
          </a:p>
        </p:txBody>
      </p:sp>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Execution time</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59" name="Content Placeholder 8">
            <a:extLst>
              <a:ext uri="{FF2B5EF4-FFF2-40B4-BE49-F238E27FC236}">
                <a16:creationId xmlns:a16="http://schemas.microsoft.com/office/drawing/2014/main" id="{6D0736A9-8CDD-2CC5-420A-245276AFA0DD}"/>
              </a:ext>
            </a:extLst>
          </p:cNvPr>
          <p:cNvPicPr>
            <a:picLocks noChangeAspect="1"/>
          </p:cNvPicPr>
          <p:nvPr/>
        </p:nvPicPr>
        <p:blipFill rotWithShape="1">
          <a:blip r:embed="rId2"/>
          <a:srcRect l="282"/>
          <a:stretch/>
        </p:blipFill>
        <p:spPr>
          <a:xfrm>
            <a:off x="530223" y="2348751"/>
            <a:ext cx="5385535" cy="1708161"/>
          </a:xfrm>
          <a:prstGeom prst="rect">
            <a:avLst/>
          </a:prstGeom>
        </p:spPr>
      </p:pic>
      <p:pic>
        <p:nvPicPr>
          <p:cNvPr id="60" name="Picture 59">
            <a:extLst>
              <a:ext uri="{FF2B5EF4-FFF2-40B4-BE49-F238E27FC236}">
                <a16:creationId xmlns:a16="http://schemas.microsoft.com/office/drawing/2014/main" id="{89CA9436-4A2F-14F5-8468-082583029001}"/>
              </a:ext>
            </a:extLst>
          </p:cNvPr>
          <p:cNvPicPr>
            <a:picLocks noChangeAspect="1"/>
          </p:cNvPicPr>
          <p:nvPr/>
        </p:nvPicPr>
        <p:blipFill>
          <a:blip r:embed="rId3"/>
          <a:stretch>
            <a:fillRect/>
          </a:stretch>
        </p:blipFill>
        <p:spPr>
          <a:xfrm>
            <a:off x="6221486" y="2348752"/>
            <a:ext cx="5393744" cy="1708161"/>
          </a:xfrm>
          <a:prstGeom prst="rect">
            <a:avLst/>
          </a:prstGeom>
        </p:spPr>
      </p:pic>
      <p:pic>
        <p:nvPicPr>
          <p:cNvPr id="61" name="Picture 60">
            <a:extLst>
              <a:ext uri="{FF2B5EF4-FFF2-40B4-BE49-F238E27FC236}">
                <a16:creationId xmlns:a16="http://schemas.microsoft.com/office/drawing/2014/main" id="{C150A80B-CEC1-3A0B-37E7-387AD82E5617}"/>
              </a:ext>
            </a:extLst>
          </p:cNvPr>
          <p:cNvPicPr>
            <a:picLocks noChangeAspect="1"/>
          </p:cNvPicPr>
          <p:nvPr/>
        </p:nvPicPr>
        <p:blipFill>
          <a:blip r:embed="rId4"/>
          <a:stretch>
            <a:fillRect/>
          </a:stretch>
        </p:blipFill>
        <p:spPr>
          <a:xfrm>
            <a:off x="6221486" y="2174346"/>
            <a:ext cx="5400768" cy="172849"/>
          </a:xfrm>
          <a:prstGeom prst="rect">
            <a:avLst/>
          </a:prstGeom>
        </p:spPr>
      </p:pic>
      <p:pic>
        <p:nvPicPr>
          <p:cNvPr id="62" name="Picture 61">
            <a:extLst>
              <a:ext uri="{FF2B5EF4-FFF2-40B4-BE49-F238E27FC236}">
                <a16:creationId xmlns:a16="http://schemas.microsoft.com/office/drawing/2014/main" id="{BEC3FC0C-9904-EC96-4E00-28CC77CC5218}"/>
              </a:ext>
            </a:extLst>
          </p:cNvPr>
          <p:cNvPicPr>
            <a:picLocks noChangeAspect="1"/>
          </p:cNvPicPr>
          <p:nvPr/>
        </p:nvPicPr>
        <p:blipFill>
          <a:blip r:embed="rId4"/>
          <a:stretch>
            <a:fillRect/>
          </a:stretch>
        </p:blipFill>
        <p:spPr>
          <a:xfrm>
            <a:off x="530224" y="2174347"/>
            <a:ext cx="5400768" cy="172849"/>
          </a:xfrm>
          <a:prstGeom prst="rect">
            <a:avLst/>
          </a:prstGeom>
        </p:spPr>
      </p:pic>
      <p:graphicFrame>
        <p:nvGraphicFramePr>
          <p:cNvPr id="63" name="Table 18">
            <a:extLst>
              <a:ext uri="{FF2B5EF4-FFF2-40B4-BE49-F238E27FC236}">
                <a16:creationId xmlns:a16="http://schemas.microsoft.com/office/drawing/2014/main" id="{92DFA9DD-6F0C-5119-17CC-79A998F33027}"/>
              </a:ext>
            </a:extLst>
          </p:cNvPr>
          <p:cNvGraphicFramePr>
            <a:graphicFrameLocks noGrp="1"/>
          </p:cNvGraphicFramePr>
          <p:nvPr>
            <p:extLst>
              <p:ext uri="{D42A27DB-BD31-4B8C-83A1-F6EECF244321}">
                <p14:modId xmlns:p14="http://schemas.microsoft.com/office/powerpoint/2010/main" val="2731167700"/>
              </p:ext>
            </p:extLst>
          </p:nvPr>
        </p:nvGraphicFramePr>
        <p:xfrm>
          <a:off x="1566566" y="4630928"/>
          <a:ext cx="9055820" cy="1010920"/>
        </p:xfrm>
        <a:graphic>
          <a:graphicData uri="http://schemas.openxmlformats.org/drawingml/2006/table">
            <a:tbl>
              <a:tblPr firstRow="1" bandRow="1">
                <a:tableStyleId>{21E4AEA4-8DFA-4A89-87EB-49C32662AFE0}</a:tableStyleId>
              </a:tblPr>
              <a:tblGrid>
                <a:gridCol w="1111623">
                  <a:extLst>
                    <a:ext uri="{9D8B030D-6E8A-4147-A177-3AD203B41FA5}">
                      <a16:colId xmlns:a16="http://schemas.microsoft.com/office/drawing/2014/main" val="1281189370"/>
                    </a:ext>
                  </a:extLst>
                </a:gridCol>
                <a:gridCol w="699541">
                  <a:extLst>
                    <a:ext uri="{9D8B030D-6E8A-4147-A177-3AD203B41FA5}">
                      <a16:colId xmlns:a16="http://schemas.microsoft.com/office/drawing/2014/main" val="2671542313"/>
                    </a:ext>
                  </a:extLst>
                </a:gridCol>
                <a:gridCol w="1093401">
                  <a:extLst>
                    <a:ext uri="{9D8B030D-6E8A-4147-A177-3AD203B41FA5}">
                      <a16:colId xmlns:a16="http://schemas.microsoft.com/office/drawing/2014/main" val="148987140"/>
                    </a:ext>
                  </a:extLst>
                </a:gridCol>
                <a:gridCol w="1111623">
                  <a:extLst>
                    <a:ext uri="{9D8B030D-6E8A-4147-A177-3AD203B41FA5}">
                      <a16:colId xmlns:a16="http://schemas.microsoft.com/office/drawing/2014/main" val="3528521892"/>
                    </a:ext>
                  </a:extLst>
                </a:gridCol>
                <a:gridCol w="1120588">
                  <a:extLst>
                    <a:ext uri="{9D8B030D-6E8A-4147-A177-3AD203B41FA5}">
                      <a16:colId xmlns:a16="http://schemas.microsoft.com/office/drawing/2014/main" val="3616673324"/>
                    </a:ext>
                  </a:extLst>
                </a:gridCol>
                <a:gridCol w="1102659">
                  <a:extLst>
                    <a:ext uri="{9D8B030D-6E8A-4147-A177-3AD203B41FA5}">
                      <a16:colId xmlns:a16="http://schemas.microsoft.com/office/drawing/2014/main" val="3363688749"/>
                    </a:ext>
                  </a:extLst>
                </a:gridCol>
                <a:gridCol w="708212">
                  <a:extLst>
                    <a:ext uri="{9D8B030D-6E8A-4147-A177-3AD203B41FA5}">
                      <a16:colId xmlns:a16="http://schemas.microsoft.com/office/drawing/2014/main" val="1681139174"/>
                    </a:ext>
                  </a:extLst>
                </a:gridCol>
                <a:gridCol w="708212">
                  <a:extLst>
                    <a:ext uri="{9D8B030D-6E8A-4147-A177-3AD203B41FA5}">
                      <a16:colId xmlns:a16="http://schemas.microsoft.com/office/drawing/2014/main" val="2437295365"/>
                    </a:ext>
                  </a:extLst>
                </a:gridCol>
                <a:gridCol w="699247">
                  <a:extLst>
                    <a:ext uri="{9D8B030D-6E8A-4147-A177-3AD203B41FA5}">
                      <a16:colId xmlns:a16="http://schemas.microsoft.com/office/drawing/2014/main" val="1763262171"/>
                    </a:ext>
                  </a:extLst>
                </a:gridCol>
                <a:gridCol w="700714">
                  <a:extLst>
                    <a:ext uri="{9D8B030D-6E8A-4147-A177-3AD203B41FA5}">
                      <a16:colId xmlns:a16="http://schemas.microsoft.com/office/drawing/2014/main" val="2705712928"/>
                    </a:ext>
                  </a:extLst>
                </a:gridCol>
              </a:tblGrid>
              <a:tr h="370840">
                <a:tc>
                  <a:txBody>
                    <a:bodyPr/>
                    <a:lstStyle/>
                    <a:p>
                      <a:endParaRPr lang="en-CA" dirty="0"/>
                    </a:p>
                  </a:txBody>
                  <a:tcPr/>
                </a:tc>
                <a:tc>
                  <a:txBody>
                    <a:bodyPr/>
                    <a:lstStyle/>
                    <a:p>
                      <a:r>
                        <a:rPr lang="en-US" dirty="0"/>
                        <a:t>UCS</a:t>
                      </a:r>
                      <a:endParaRPr lang="en-CA" dirty="0"/>
                    </a:p>
                  </a:txBody>
                  <a:tcPr/>
                </a:tc>
                <a:tc>
                  <a:txBody>
                    <a:bodyPr/>
                    <a:lstStyle/>
                    <a:p>
                      <a:r>
                        <a:rPr lang="en-US" dirty="0"/>
                        <a:t>GBFS-h1</a:t>
                      </a:r>
                      <a:endParaRPr lang="en-CA" dirty="0"/>
                    </a:p>
                  </a:txBody>
                  <a:tcPr/>
                </a:tc>
                <a:tc>
                  <a:txBody>
                    <a:bodyPr/>
                    <a:lstStyle/>
                    <a:p>
                      <a:r>
                        <a:rPr lang="en-US" dirty="0"/>
                        <a:t>GBFS-h2</a:t>
                      </a:r>
                      <a:endParaRPr lang="en-CA" dirty="0"/>
                    </a:p>
                  </a:txBody>
                  <a:tcPr/>
                </a:tc>
                <a:tc>
                  <a:txBody>
                    <a:bodyPr/>
                    <a:lstStyle/>
                    <a:p>
                      <a:r>
                        <a:rPr lang="en-US" dirty="0"/>
                        <a:t>GBFS-h3</a:t>
                      </a:r>
                      <a:endParaRPr lang="en-CA" dirty="0"/>
                    </a:p>
                  </a:txBody>
                  <a:tcPr/>
                </a:tc>
                <a:tc>
                  <a:txBody>
                    <a:bodyPr/>
                    <a:lstStyle/>
                    <a:p>
                      <a:r>
                        <a:rPr lang="en-US" dirty="0"/>
                        <a:t>GBFS-h4</a:t>
                      </a:r>
                      <a:endParaRPr lang="en-CA" dirty="0"/>
                    </a:p>
                  </a:txBody>
                  <a:tcPr/>
                </a:tc>
                <a:tc>
                  <a:txBody>
                    <a:bodyPr/>
                    <a:lstStyle/>
                    <a:p>
                      <a:r>
                        <a:rPr lang="en-US" dirty="0"/>
                        <a:t>A-h1</a:t>
                      </a:r>
                      <a:endParaRPr lang="en-CA" dirty="0"/>
                    </a:p>
                  </a:txBody>
                  <a:tcPr/>
                </a:tc>
                <a:tc>
                  <a:txBody>
                    <a:bodyPr/>
                    <a:lstStyle/>
                    <a:p>
                      <a:r>
                        <a:rPr lang="en-US" dirty="0"/>
                        <a:t>A-h2</a:t>
                      </a:r>
                      <a:endParaRPr lang="en-CA" dirty="0"/>
                    </a:p>
                  </a:txBody>
                  <a:tcPr/>
                </a:tc>
                <a:tc>
                  <a:txBody>
                    <a:bodyPr/>
                    <a:lstStyle/>
                    <a:p>
                      <a:r>
                        <a:rPr lang="en-US" dirty="0"/>
                        <a:t>A-h3</a:t>
                      </a:r>
                      <a:endParaRPr lang="en-CA" dirty="0"/>
                    </a:p>
                  </a:txBody>
                  <a:tcPr/>
                </a:tc>
                <a:tc>
                  <a:txBody>
                    <a:bodyPr/>
                    <a:lstStyle/>
                    <a:p>
                      <a:r>
                        <a:rPr lang="en-US" dirty="0"/>
                        <a:t>A-h4</a:t>
                      </a:r>
                      <a:endParaRPr lang="en-CA" dirty="0"/>
                    </a:p>
                  </a:txBody>
                  <a:tcPr/>
                </a:tc>
                <a:extLst>
                  <a:ext uri="{0D108BD9-81ED-4DB2-BD59-A6C34878D82A}">
                    <a16:rowId xmlns:a16="http://schemas.microsoft.com/office/drawing/2014/main" val="3010943695"/>
                  </a:ext>
                </a:extLst>
              </a:tr>
              <a:tr h="370840">
                <a:tc>
                  <a:txBody>
                    <a:bodyPr/>
                    <a:lstStyle/>
                    <a:p>
                      <a:pPr algn="ctr"/>
                      <a:r>
                        <a:rPr lang="en-US" dirty="0"/>
                        <a:t>Average ET</a:t>
                      </a:r>
                      <a:endParaRPr lang="en-CA" dirty="0"/>
                    </a:p>
                  </a:txBody>
                  <a:tcPr/>
                </a:tc>
                <a:tc>
                  <a:txBody>
                    <a:bodyPr/>
                    <a:lstStyle/>
                    <a:p>
                      <a:pPr algn="ctr"/>
                      <a:r>
                        <a:rPr lang="en-US" dirty="0"/>
                        <a:t>8.51</a:t>
                      </a:r>
                      <a:endParaRPr lang="en-CA" dirty="0"/>
                    </a:p>
                  </a:txBody>
                  <a:tcPr/>
                </a:tc>
                <a:tc>
                  <a:txBody>
                    <a:bodyPr/>
                    <a:lstStyle/>
                    <a:p>
                      <a:pPr algn="ctr"/>
                      <a:r>
                        <a:rPr lang="en-US" dirty="0"/>
                        <a:t>2.56</a:t>
                      </a:r>
                      <a:endParaRPr lang="en-CA" dirty="0"/>
                    </a:p>
                  </a:txBody>
                  <a:tcPr/>
                </a:tc>
                <a:tc>
                  <a:txBody>
                    <a:bodyPr/>
                    <a:lstStyle/>
                    <a:p>
                      <a:pPr algn="ctr"/>
                      <a:r>
                        <a:rPr lang="en-US" dirty="0"/>
                        <a:t>2.62</a:t>
                      </a:r>
                      <a:endParaRPr lang="en-CA" dirty="0"/>
                    </a:p>
                  </a:txBody>
                  <a:tcPr/>
                </a:tc>
                <a:tc>
                  <a:txBody>
                    <a:bodyPr/>
                    <a:lstStyle/>
                    <a:p>
                      <a:pPr algn="ctr"/>
                      <a:r>
                        <a:rPr lang="en-US" dirty="0"/>
                        <a:t>2.54</a:t>
                      </a:r>
                      <a:endParaRPr lang="en-CA" dirty="0"/>
                    </a:p>
                  </a:txBody>
                  <a:tcPr/>
                </a:tc>
                <a:tc>
                  <a:txBody>
                    <a:bodyPr/>
                    <a:lstStyle/>
                    <a:p>
                      <a:pPr algn="ctr"/>
                      <a:r>
                        <a:rPr lang="en-US" dirty="0"/>
                        <a:t>6.24</a:t>
                      </a:r>
                      <a:endParaRPr lang="en-CA" dirty="0"/>
                    </a:p>
                  </a:txBody>
                  <a:tcPr/>
                </a:tc>
                <a:tc>
                  <a:txBody>
                    <a:bodyPr/>
                    <a:lstStyle/>
                    <a:p>
                      <a:pPr algn="ctr"/>
                      <a:r>
                        <a:rPr lang="en-US" dirty="0"/>
                        <a:t>5.95</a:t>
                      </a:r>
                      <a:endParaRPr lang="en-CA" dirty="0"/>
                    </a:p>
                  </a:txBody>
                  <a:tcPr/>
                </a:tc>
                <a:tc>
                  <a:txBody>
                    <a:bodyPr/>
                    <a:lstStyle/>
                    <a:p>
                      <a:pPr algn="ctr"/>
                      <a:r>
                        <a:rPr lang="en-US" dirty="0"/>
                        <a:t>7.31</a:t>
                      </a:r>
                      <a:endParaRPr lang="en-CA" dirty="0"/>
                    </a:p>
                  </a:txBody>
                  <a:tcPr/>
                </a:tc>
                <a:tc>
                  <a:txBody>
                    <a:bodyPr/>
                    <a:lstStyle/>
                    <a:p>
                      <a:pPr algn="ctr"/>
                      <a:r>
                        <a:rPr lang="en-US" dirty="0"/>
                        <a:t>5.20</a:t>
                      </a:r>
                      <a:endParaRPr lang="en-CA" dirty="0"/>
                    </a:p>
                  </a:txBody>
                  <a:tcPr/>
                </a:tc>
                <a:tc>
                  <a:txBody>
                    <a:bodyPr/>
                    <a:lstStyle/>
                    <a:p>
                      <a:pPr algn="ctr"/>
                      <a:r>
                        <a:rPr lang="en-US" dirty="0"/>
                        <a:t>11.21</a:t>
                      </a:r>
                      <a:endParaRPr lang="en-CA" dirty="0"/>
                    </a:p>
                  </a:txBody>
                  <a:tcPr/>
                </a:tc>
                <a:extLst>
                  <a:ext uri="{0D108BD9-81ED-4DB2-BD59-A6C34878D82A}">
                    <a16:rowId xmlns:a16="http://schemas.microsoft.com/office/drawing/2014/main" val="1747067077"/>
                  </a:ext>
                </a:extLst>
              </a:tr>
            </a:tbl>
          </a:graphicData>
        </a:graphic>
      </p:graphicFrame>
      <p:sp>
        <p:nvSpPr>
          <p:cNvPr id="74" name="Rectangle 73">
            <a:extLst>
              <a:ext uri="{FF2B5EF4-FFF2-40B4-BE49-F238E27FC236}">
                <a16:creationId xmlns:a16="http://schemas.microsoft.com/office/drawing/2014/main" id="{E5B5C328-01FF-1CCA-79D0-C6CB7C2F20CC}"/>
              </a:ext>
            </a:extLst>
          </p:cNvPr>
          <p:cNvSpPr/>
          <p:nvPr/>
        </p:nvSpPr>
        <p:spPr>
          <a:xfrm>
            <a:off x="530223" y="2174347"/>
            <a:ext cx="5385535" cy="1882565"/>
          </a:xfrm>
          <a:prstGeom prst="rect">
            <a:avLst/>
          </a:prstGeom>
          <a:noFill/>
          <a:ln w="19050" cap="flat" cmpd="sng" algn="ctr">
            <a:solidFill>
              <a:schemeClr val="accent6">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75" name="Rectangle 74">
            <a:extLst>
              <a:ext uri="{FF2B5EF4-FFF2-40B4-BE49-F238E27FC236}">
                <a16:creationId xmlns:a16="http://schemas.microsoft.com/office/drawing/2014/main" id="{ADE590AA-F749-F48A-ADED-7AB1D611010A}"/>
              </a:ext>
            </a:extLst>
          </p:cNvPr>
          <p:cNvSpPr/>
          <p:nvPr/>
        </p:nvSpPr>
        <p:spPr>
          <a:xfrm>
            <a:off x="6229695" y="2176276"/>
            <a:ext cx="5385535" cy="1882565"/>
          </a:xfrm>
          <a:prstGeom prst="rect">
            <a:avLst/>
          </a:prstGeom>
          <a:noFill/>
          <a:ln w="19050" cap="flat" cmpd="sng" algn="ctr">
            <a:solidFill>
              <a:schemeClr val="accent6">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76" name="Rectangle 75">
            <a:extLst>
              <a:ext uri="{FF2B5EF4-FFF2-40B4-BE49-F238E27FC236}">
                <a16:creationId xmlns:a16="http://schemas.microsoft.com/office/drawing/2014/main" id="{10C038E2-FCB2-E05B-2708-8A7F4647685A}"/>
              </a:ext>
            </a:extLst>
          </p:cNvPr>
          <p:cNvSpPr/>
          <p:nvPr/>
        </p:nvSpPr>
        <p:spPr>
          <a:xfrm>
            <a:off x="4613275" y="2172792"/>
            <a:ext cx="1302483" cy="1882565"/>
          </a:xfrm>
          <a:prstGeom prst="rect">
            <a:avLst/>
          </a:prstGeom>
          <a:noFill/>
          <a:ln w="19050"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77" name="Rectangle 76">
            <a:extLst>
              <a:ext uri="{FF2B5EF4-FFF2-40B4-BE49-F238E27FC236}">
                <a16:creationId xmlns:a16="http://schemas.microsoft.com/office/drawing/2014/main" id="{83B9422A-54A0-FCC1-7853-85A51E84BDEA}"/>
              </a:ext>
            </a:extLst>
          </p:cNvPr>
          <p:cNvSpPr/>
          <p:nvPr/>
        </p:nvSpPr>
        <p:spPr>
          <a:xfrm>
            <a:off x="10312747" y="2176276"/>
            <a:ext cx="1302483" cy="1879081"/>
          </a:xfrm>
          <a:prstGeom prst="rect">
            <a:avLst/>
          </a:prstGeom>
          <a:noFill/>
          <a:ln w="19050"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Tree>
    <p:extLst>
      <p:ext uri="{BB962C8B-B14F-4D97-AF65-F5344CB8AC3E}">
        <p14:creationId xmlns:p14="http://schemas.microsoft.com/office/powerpoint/2010/main" val="2452269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4A31985-33AA-864F-9424-5AD2F1FBA626}"/>
              </a:ext>
            </a:extLst>
          </p:cNvPr>
          <p:cNvSpPr>
            <a:spLocks noGrp="1"/>
          </p:cNvSpPr>
          <p:nvPr>
            <p:ph type="title"/>
          </p:nvPr>
        </p:nvSpPr>
        <p:spPr/>
        <p:txBody>
          <a:bodyPr/>
          <a:lstStyle/>
          <a:p>
            <a:r>
              <a:rPr lang="en-US" dirty="0"/>
              <a:t>Interesting Facts</a:t>
            </a:r>
            <a:endParaRPr lang="en-CA" dirty="0"/>
          </a:p>
        </p:txBody>
      </p:sp>
      <p:sp>
        <p:nvSpPr>
          <p:cNvPr id="4" name="Slide Number Placeholder 3">
            <a:extLst>
              <a:ext uri="{FF2B5EF4-FFF2-40B4-BE49-F238E27FC236}">
                <a16:creationId xmlns:a16="http://schemas.microsoft.com/office/drawing/2014/main" id="{50E026C7-E4C5-D31B-A6BD-FDB49EF52C7C}"/>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45" name="Text Placeholder 44">
            <a:extLst>
              <a:ext uri="{FF2B5EF4-FFF2-40B4-BE49-F238E27FC236}">
                <a16:creationId xmlns:a16="http://schemas.microsoft.com/office/drawing/2014/main" id="{4609ABCF-64F6-3BB2-963D-94AEB75EB8A4}"/>
              </a:ext>
            </a:extLst>
          </p:cNvPr>
          <p:cNvSpPr>
            <a:spLocks noGrp="1"/>
          </p:cNvSpPr>
          <p:nvPr>
            <p:ph type="body" idx="1"/>
          </p:nvPr>
        </p:nvSpPr>
        <p:spPr>
          <a:xfrm>
            <a:off x="1158356" y="3017520"/>
            <a:ext cx="3330556" cy="557784"/>
          </a:xfrm>
        </p:spPr>
        <p:txBody>
          <a:bodyPr/>
          <a:lstStyle/>
          <a:p>
            <a:r>
              <a:rPr lang="en-US" dirty="0"/>
              <a:t>Search paths</a:t>
            </a:r>
            <a:endParaRPr lang="en-CA" dirty="0"/>
          </a:p>
        </p:txBody>
      </p:sp>
      <p:sp>
        <p:nvSpPr>
          <p:cNvPr id="46" name="Text Placeholder 45">
            <a:extLst>
              <a:ext uri="{FF2B5EF4-FFF2-40B4-BE49-F238E27FC236}">
                <a16:creationId xmlns:a16="http://schemas.microsoft.com/office/drawing/2014/main" id="{27922D56-41E4-6D52-3635-0E0C2553DD0C}"/>
              </a:ext>
            </a:extLst>
          </p:cNvPr>
          <p:cNvSpPr>
            <a:spLocks noGrp="1"/>
          </p:cNvSpPr>
          <p:nvPr>
            <p:ph type="body" sz="quarter" idx="3"/>
          </p:nvPr>
        </p:nvSpPr>
        <p:spPr>
          <a:xfrm>
            <a:off x="7703088" y="3017520"/>
            <a:ext cx="3330556" cy="557784"/>
          </a:xfrm>
        </p:spPr>
        <p:txBody>
          <a:bodyPr/>
          <a:lstStyle/>
          <a:p>
            <a:r>
              <a:rPr lang="en-US" dirty="0"/>
              <a:t>Heuristic #4</a:t>
            </a:r>
            <a:endParaRPr lang="en-CA" dirty="0"/>
          </a:p>
        </p:txBody>
      </p:sp>
      <p:sp>
        <p:nvSpPr>
          <p:cNvPr id="50" name="Text Placeholder 49">
            <a:extLst>
              <a:ext uri="{FF2B5EF4-FFF2-40B4-BE49-F238E27FC236}">
                <a16:creationId xmlns:a16="http://schemas.microsoft.com/office/drawing/2014/main" id="{0DD84366-3D1A-3782-3FDB-54D796340C69}"/>
              </a:ext>
            </a:extLst>
          </p:cNvPr>
          <p:cNvSpPr>
            <a:spLocks noGrp="1"/>
          </p:cNvSpPr>
          <p:nvPr>
            <p:ph type="body" sz="quarter" idx="18"/>
          </p:nvPr>
        </p:nvSpPr>
        <p:spPr>
          <a:xfrm>
            <a:off x="345669" y="5262016"/>
            <a:ext cx="5022197" cy="1467665"/>
          </a:xfrm>
        </p:spPr>
        <p:txBody>
          <a:bodyPr/>
          <a:lstStyle/>
          <a:p>
            <a:pPr algn="l"/>
            <a:r>
              <a:rPr lang="en-US" b="1" dirty="0">
                <a:solidFill>
                  <a:schemeClr val="accent2">
                    <a:lumMod val="75000"/>
                  </a:schemeClr>
                </a:solidFill>
              </a:rPr>
              <a:t>Longest Search Paths </a:t>
            </a:r>
            <a:r>
              <a:rPr lang="en-US" dirty="0"/>
              <a:t>–  produced by </a:t>
            </a:r>
            <a:r>
              <a:rPr lang="en-US" b="1" dirty="0"/>
              <a:t>UCS</a:t>
            </a:r>
            <a:r>
              <a:rPr lang="en-US" dirty="0"/>
              <a:t>, following by </a:t>
            </a:r>
            <a:r>
              <a:rPr lang="en-US" b="1" dirty="0"/>
              <a:t>A-h4</a:t>
            </a:r>
            <a:r>
              <a:rPr lang="en-US" dirty="0"/>
              <a:t> and </a:t>
            </a:r>
            <a:r>
              <a:rPr lang="en-US" b="1" dirty="0"/>
              <a:t>A-h1</a:t>
            </a:r>
            <a:r>
              <a:rPr lang="en-US" dirty="0"/>
              <a:t> (even though A-h4 has longest ET!)</a:t>
            </a:r>
          </a:p>
          <a:p>
            <a:pPr algn="l"/>
            <a:r>
              <a:rPr lang="en-US" b="1" dirty="0">
                <a:solidFill>
                  <a:schemeClr val="accent6">
                    <a:lumMod val="40000"/>
                    <a:lumOff val="60000"/>
                  </a:schemeClr>
                </a:solidFill>
              </a:rPr>
              <a:t>Medium Length Search Paths</a:t>
            </a:r>
            <a:r>
              <a:rPr lang="en-US" dirty="0">
                <a:solidFill>
                  <a:schemeClr val="accent6">
                    <a:lumMod val="40000"/>
                    <a:lumOff val="60000"/>
                  </a:schemeClr>
                </a:solidFill>
              </a:rPr>
              <a:t> </a:t>
            </a:r>
            <a:r>
              <a:rPr lang="en-US" dirty="0"/>
              <a:t>– produced by </a:t>
            </a:r>
            <a:r>
              <a:rPr lang="en-US" b="1" dirty="0"/>
              <a:t>GBFS-h4</a:t>
            </a:r>
            <a:r>
              <a:rPr lang="en-US" dirty="0"/>
              <a:t>, </a:t>
            </a:r>
            <a:r>
              <a:rPr lang="en-US" b="1" dirty="0"/>
              <a:t>GBFS-h3</a:t>
            </a:r>
            <a:r>
              <a:rPr lang="en-US" dirty="0"/>
              <a:t>, </a:t>
            </a:r>
            <a:r>
              <a:rPr lang="en-US" b="1" dirty="0"/>
              <a:t>A-h3</a:t>
            </a:r>
            <a:r>
              <a:rPr lang="en-US" dirty="0"/>
              <a:t>, and </a:t>
            </a:r>
            <a:r>
              <a:rPr lang="en-US" b="1" dirty="0"/>
              <a:t>A-h2</a:t>
            </a:r>
            <a:r>
              <a:rPr lang="en-US" dirty="0"/>
              <a:t> (even though GBFS-h3 has shortest ET!)</a:t>
            </a:r>
          </a:p>
          <a:p>
            <a:pPr algn="l"/>
            <a:r>
              <a:rPr lang="en-US" b="1" dirty="0">
                <a:solidFill>
                  <a:schemeClr val="accent4">
                    <a:lumMod val="75000"/>
                  </a:schemeClr>
                </a:solidFill>
              </a:rPr>
              <a:t>Shortest Search Paths</a:t>
            </a:r>
            <a:r>
              <a:rPr lang="en-US" dirty="0">
                <a:solidFill>
                  <a:schemeClr val="accent4">
                    <a:lumMod val="75000"/>
                  </a:schemeClr>
                </a:solidFill>
              </a:rPr>
              <a:t> </a:t>
            </a:r>
            <a:r>
              <a:rPr lang="en-US" dirty="0"/>
              <a:t>– produced by </a:t>
            </a:r>
            <a:r>
              <a:rPr lang="en-US" b="1" dirty="0"/>
              <a:t>GBFS-h1</a:t>
            </a:r>
            <a:r>
              <a:rPr lang="en-US" dirty="0"/>
              <a:t> and </a:t>
            </a:r>
            <a:r>
              <a:rPr lang="en-US" b="1" dirty="0"/>
              <a:t>GBFS-h2</a:t>
            </a:r>
            <a:r>
              <a:rPr lang="en-US" dirty="0"/>
              <a:t> </a:t>
            </a:r>
            <a:endParaRPr lang="en-CA" b="1" dirty="0"/>
          </a:p>
        </p:txBody>
      </p:sp>
      <p:sp>
        <p:nvSpPr>
          <p:cNvPr id="51" name="Text Placeholder 50">
            <a:extLst>
              <a:ext uri="{FF2B5EF4-FFF2-40B4-BE49-F238E27FC236}">
                <a16:creationId xmlns:a16="http://schemas.microsoft.com/office/drawing/2014/main" id="{3C66F271-E8D0-61F9-3A7D-36C078214F19}"/>
              </a:ext>
            </a:extLst>
          </p:cNvPr>
          <p:cNvSpPr>
            <a:spLocks noGrp="1"/>
          </p:cNvSpPr>
          <p:nvPr>
            <p:ph type="body" sz="quarter" idx="19"/>
          </p:nvPr>
        </p:nvSpPr>
        <p:spPr>
          <a:xfrm>
            <a:off x="7326822" y="4404793"/>
            <a:ext cx="4165600" cy="2199207"/>
          </a:xfrm>
        </p:spPr>
        <p:txBody>
          <a:bodyPr/>
          <a:lstStyle/>
          <a:p>
            <a:pPr algn="l"/>
            <a:r>
              <a:rPr lang="en-US" dirty="0"/>
              <a:t>Interesting enough, heuristic #4 managed to drastically </a:t>
            </a:r>
            <a:r>
              <a:rPr lang="en-US" b="1" dirty="0">
                <a:solidFill>
                  <a:schemeClr val="accent4">
                    <a:lumMod val="75000"/>
                  </a:schemeClr>
                </a:solidFill>
              </a:rPr>
              <a:t>reduce</a:t>
            </a:r>
            <a:r>
              <a:rPr lang="en-US" dirty="0"/>
              <a:t> (by almost  </a:t>
            </a:r>
            <a:r>
              <a:rPr lang="en-US" b="1" dirty="0">
                <a:solidFill>
                  <a:schemeClr val="accent4">
                    <a:lumMod val="75000"/>
                  </a:schemeClr>
                </a:solidFill>
              </a:rPr>
              <a:t>35%</a:t>
            </a:r>
            <a:r>
              <a:rPr lang="en-US" dirty="0"/>
              <a:t>) the </a:t>
            </a:r>
            <a:r>
              <a:rPr lang="en-US" b="1" dirty="0">
                <a:solidFill>
                  <a:schemeClr val="accent4">
                    <a:lumMod val="75000"/>
                  </a:schemeClr>
                </a:solidFill>
              </a:rPr>
              <a:t>length of solution of GBFS</a:t>
            </a:r>
            <a:r>
              <a:rPr lang="en-US" dirty="0"/>
              <a:t> relative to other heuristics. Nevertheless, the heuristic had </a:t>
            </a:r>
            <a:r>
              <a:rPr lang="en-US" b="1" dirty="0">
                <a:solidFill>
                  <a:schemeClr val="accent2">
                    <a:lumMod val="75000"/>
                  </a:schemeClr>
                </a:solidFill>
              </a:rPr>
              <a:t>no effect </a:t>
            </a:r>
            <a:r>
              <a:rPr lang="en-US" dirty="0"/>
              <a:t>whatsoever on the length of solution for algorithm </a:t>
            </a:r>
            <a:r>
              <a:rPr lang="en-US" b="1" dirty="0">
                <a:solidFill>
                  <a:schemeClr val="accent2">
                    <a:lumMod val="75000"/>
                  </a:schemeClr>
                </a:solidFill>
              </a:rPr>
              <a:t>A</a:t>
            </a:r>
            <a:r>
              <a:rPr lang="en-US" dirty="0"/>
              <a:t>. Even though the solution path was reduced on average, the </a:t>
            </a:r>
            <a:r>
              <a:rPr lang="en-US" b="1" dirty="0">
                <a:solidFill>
                  <a:schemeClr val="accent2">
                    <a:lumMod val="75000"/>
                  </a:schemeClr>
                </a:solidFill>
              </a:rPr>
              <a:t>execution time almost doubled</a:t>
            </a:r>
            <a:r>
              <a:rPr lang="en-US" dirty="0"/>
              <a:t> both for GBFS and A.</a:t>
            </a:r>
            <a:endParaRPr lang="en-CA" dirty="0"/>
          </a:p>
        </p:txBody>
      </p:sp>
      <p:sp>
        <p:nvSpPr>
          <p:cNvPr id="3" name="Footer Placeholder 2">
            <a:extLst>
              <a:ext uri="{FF2B5EF4-FFF2-40B4-BE49-F238E27FC236}">
                <a16:creationId xmlns:a16="http://schemas.microsoft.com/office/drawing/2014/main" id="{53ACEEF8-0CCB-1B98-6DE2-AF571CACE0C7}"/>
              </a:ext>
            </a:extLst>
          </p:cNvPr>
          <p:cNvSpPr>
            <a:spLocks noGrp="1"/>
          </p:cNvSpPr>
          <p:nvPr>
            <p:ph type="ftr" sz="quarter" idx="4294967295"/>
          </p:nvPr>
        </p:nvSpPr>
        <p:spPr>
          <a:xfrm>
            <a:off x="0" y="356298"/>
            <a:ext cx="3200400" cy="274638"/>
          </a:xfrm>
        </p:spPr>
        <p:txBody>
          <a:bodyPr/>
          <a:lstStyle/>
          <a:p>
            <a:r>
              <a:rPr lang="en-US" dirty="0"/>
              <a:t>MINI-PROJECT 2 ANALYSIS</a:t>
            </a:r>
          </a:p>
        </p:txBody>
      </p:sp>
      <p:sp>
        <p:nvSpPr>
          <p:cNvPr id="55" name="Rectangle 54">
            <a:extLst>
              <a:ext uri="{FF2B5EF4-FFF2-40B4-BE49-F238E27FC236}">
                <a16:creationId xmlns:a16="http://schemas.microsoft.com/office/drawing/2014/main" id="{7C78E946-1D1F-8119-ACED-32E0D0E052A5}"/>
              </a:ext>
            </a:extLst>
          </p:cNvPr>
          <p:cNvSpPr/>
          <p:nvPr/>
        </p:nvSpPr>
        <p:spPr>
          <a:xfrm>
            <a:off x="2616201" y="4140200"/>
            <a:ext cx="414866" cy="1016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ectangle 55">
            <a:extLst>
              <a:ext uri="{FF2B5EF4-FFF2-40B4-BE49-F238E27FC236}">
                <a16:creationId xmlns:a16="http://schemas.microsoft.com/office/drawing/2014/main" id="{2F1DD5A7-7931-6C0D-207D-373B3EB90440}"/>
              </a:ext>
            </a:extLst>
          </p:cNvPr>
          <p:cNvSpPr/>
          <p:nvPr/>
        </p:nvSpPr>
        <p:spPr>
          <a:xfrm>
            <a:off x="9160933" y="4140200"/>
            <a:ext cx="414866" cy="10160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7" name="Table 18">
            <a:extLst>
              <a:ext uri="{FF2B5EF4-FFF2-40B4-BE49-F238E27FC236}">
                <a16:creationId xmlns:a16="http://schemas.microsoft.com/office/drawing/2014/main" id="{A189CAC3-96E8-87AC-44F5-0307484CE607}"/>
              </a:ext>
            </a:extLst>
          </p:cNvPr>
          <p:cNvGraphicFramePr>
            <a:graphicFrameLocks noGrp="1"/>
          </p:cNvGraphicFramePr>
          <p:nvPr>
            <p:extLst>
              <p:ext uri="{D42A27DB-BD31-4B8C-83A1-F6EECF244321}">
                <p14:modId xmlns:p14="http://schemas.microsoft.com/office/powerpoint/2010/main" val="1250244215"/>
              </p:ext>
            </p:extLst>
          </p:nvPr>
        </p:nvGraphicFramePr>
        <p:xfrm>
          <a:off x="194033" y="4404793"/>
          <a:ext cx="5259202" cy="803806"/>
        </p:xfrm>
        <a:graphic>
          <a:graphicData uri="http://schemas.openxmlformats.org/drawingml/2006/table">
            <a:tbl>
              <a:tblPr firstRow="1" bandRow="1">
                <a:tableStyleId>{93296810-A885-4BE3-A3E7-6D5BEEA58F35}</a:tableStyleId>
              </a:tblPr>
              <a:tblGrid>
                <a:gridCol w="585602">
                  <a:extLst>
                    <a:ext uri="{9D8B030D-6E8A-4147-A177-3AD203B41FA5}">
                      <a16:colId xmlns:a16="http://schemas.microsoft.com/office/drawing/2014/main" val="1281189370"/>
                    </a:ext>
                  </a:extLst>
                </a:gridCol>
                <a:gridCol w="389467">
                  <a:extLst>
                    <a:ext uri="{9D8B030D-6E8A-4147-A177-3AD203B41FA5}">
                      <a16:colId xmlns:a16="http://schemas.microsoft.com/office/drawing/2014/main" val="2671542313"/>
                    </a:ext>
                  </a:extLst>
                </a:gridCol>
                <a:gridCol w="651933">
                  <a:extLst>
                    <a:ext uri="{9D8B030D-6E8A-4147-A177-3AD203B41FA5}">
                      <a16:colId xmlns:a16="http://schemas.microsoft.com/office/drawing/2014/main" val="148987140"/>
                    </a:ext>
                  </a:extLst>
                </a:gridCol>
                <a:gridCol w="660400">
                  <a:extLst>
                    <a:ext uri="{9D8B030D-6E8A-4147-A177-3AD203B41FA5}">
                      <a16:colId xmlns:a16="http://schemas.microsoft.com/office/drawing/2014/main" val="3528521892"/>
                    </a:ext>
                  </a:extLst>
                </a:gridCol>
                <a:gridCol w="668867">
                  <a:extLst>
                    <a:ext uri="{9D8B030D-6E8A-4147-A177-3AD203B41FA5}">
                      <a16:colId xmlns:a16="http://schemas.microsoft.com/office/drawing/2014/main" val="3616673324"/>
                    </a:ext>
                  </a:extLst>
                </a:gridCol>
                <a:gridCol w="660400">
                  <a:extLst>
                    <a:ext uri="{9D8B030D-6E8A-4147-A177-3AD203B41FA5}">
                      <a16:colId xmlns:a16="http://schemas.microsoft.com/office/drawing/2014/main" val="3363688749"/>
                    </a:ext>
                  </a:extLst>
                </a:gridCol>
                <a:gridCol w="414867">
                  <a:extLst>
                    <a:ext uri="{9D8B030D-6E8A-4147-A177-3AD203B41FA5}">
                      <a16:colId xmlns:a16="http://schemas.microsoft.com/office/drawing/2014/main" val="1681139174"/>
                    </a:ext>
                  </a:extLst>
                </a:gridCol>
                <a:gridCol w="397933">
                  <a:extLst>
                    <a:ext uri="{9D8B030D-6E8A-4147-A177-3AD203B41FA5}">
                      <a16:colId xmlns:a16="http://schemas.microsoft.com/office/drawing/2014/main" val="2437295365"/>
                    </a:ext>
                  </a:extLst>
                </a:gridCol>
                <a:gridCol w="414867">
                  <a:extLst>
                    <a:ext uri="{9D8B030D-6E8A-4147-A177-3AD203B41FA5}">
                      <a16:colId xmlns:a16="http://schemas.microsoft.com/office/drawing/2014/main" val="1763262171"/>
                    </a:ext>
                  </a:extLst>
                </a:gridCol>
                <a:gridCol w="414866">
                  <a:extLst>
                    <a:ext uri="{9D8B030D-6E8A-4147-A177-3AD203B41FA5}">
                      <a16:colId xmlns:a16="http://schemas.microsoft.com/office/drawing/2014/main" val="2705712928"/>
                    </a:ext>
                  </a:extLst>
                </a:gridCol>
              </a:tblGrid>
              <a:tr h="401903">
                <a:tc>
                  <a:txBody>
                    <a:bodyPr/>
                    <a:lstStyle/>
                    <a:p>
                      <a:endParaRPr lang="en-CA" sz="1100" dirty="0"/>
                    </a:p>
                  </a:txBody>
                  <a:tcPr marL="52606" marR="52606" marT="26302" marB="26302"/>
                </a:tc>
                <a:tc>
                  <a:txBody>
                    <a:bodyPr/>
                    <a:lstStyle/>
                    <a:p>
                      <a:r>
                        <a:rPr lang="en-US" sz="1100" dirty="0"/>
                        <a:t>UCS</a:t>
                      </a:r>
                      <a:endParaRPr lang="en-CA" sz="1100" dirty="0"/>
                    </a:p>
                  </a:txBody>
                  <a:tcPr marL="52606" marR="52606" marT="26302" marB="26302"/>
                </a:tc>
                <a:tc>
                  <a:txBody>
                    <a:bodyPr/>
                    <a:lstStyle/>
                    <a:p>
                      <a:r>
                        <a:rPr lang="en-US" sz="1100" dirty="0"/>
                        <a:t>GBFS-h1</a:t>
                      </a:r>
                      <a:endParaRPr lang="en-CA" sz="1100" dirty="0"/>
                    </a:p>
                  </a:txBody>
                  <a:tcPr marL="52606" marR="52606" marT="26302" marB="26302"/>
                </a:tc>
                <a:tc>
                  <a:txBody>
                    <a:bodyPr/>
                    <a:lstStyle/>
                    <a:p>
                      <a:r>
                        <a:rPr lang="en-US" sz="1100" dirty="0"/>
                        <a:t>GBFS-h2</a:t>
                      </a:r>
                      <a:endParaRPr lang="en-CA" sz="1100" dirty="0"/>
                    </a:p>
                  </a:txBody>
                  <a:tcPr marL="52606" marR="52606" marT="26302" marB="26302"/>
                </a:tc>
                <a:tc>
                  <a:txBody>
                    <a:bodyPr/>
                    <a:lstStyle/>
                    <a:p>
                      <a:r>
                        <a:rPr lang="en-US" sz="1100" dirty="0"/>
                        <a:t>GBFS-h3</a:t>
                      </a:r>
                      <a:endParaRPr lang="en-CA" sz="1100" dirty="0"/>
                    </a:p>
                  </a:txBody>
                  <a:tcPr marL="52606" marR="52606" marT="26302" marB="26302"/>
                </a:tc>
                <a:tc>
                  <a:txBody>
                    <a:bodyPr/>
                    <a:lstStyle/>
                    <a:p>
                      <a:r>
                        <a:rPr lang="en-US" sz="1100" dirty="0"/>
                        <a:t>GBFS-h4</a:t>
                      </a:r>
                      <a:endParaRPr lang="en-CA" sz="1100" dirty="0"/>
                    </a:p>
                  </a:txBody>
                  <a:tcPr marL="52606" marR="52606" marT="26302" marB="26302"/>
                </a:tc>
                <a:tc>
                  <a:txBody>
                    <a:bodyPr/>
                    <a:lstStyle/>
                    <a:p>
                      <a:r>
                        <a:rPr lang="en-US" sz="1100" dirty="0"/>
                        <a:t>A-h1</a:t>
                      </a:r>
                      <a:endParaRPr lang="en-CA" sz="1100" dirty="0"/>
                    </a:p>
                  </a:txBody>
                  <a:tcPr marL="52606" marR="52606" marT="26302" marB="26302"/>
                </a:tc>
                <a:tc>
                  <a:txBody>
                    <a:bodyPr/>
                    <a:lstStyle/>
                    <a:p>
                      <a:r>
                        <a:rPr lang="en-US" sz="1100" dirty="0"/>
                        <a:t>A-h2</a:t>
                      </a:r>
                      <a:endParaRPr lang="en-CA" sz="1100" dirty="0"/>
                    </a:p>
                  </a:txBody>
                  <a:tcPr marL="52606" marR="52606" marT="26302" marB="26302"/>
                </a:tc>
                <a:tc>
                  <a:txBody>
                    <a:bodyPr/>
                    <a:lstStyle/>
                    <a:p>
                      <a:r>
                        <a:rPr lang="en-US" sz="1100" dirty="0"/>
                        <a:t>A-h3</a:t>
                      </a:r>
                      <a:endParaRPr lang="en-CA" sz="1100" dirty="0"/>
                    </a:p>
                  </a:txBody>
                  <a:tcPr marL="52606" marR="52606" marT="26302" marB="26302"/>
                </a:tc>
                <a:tc>
                  <a:txBody>
                    <a:bodyPr/>
                    <a:lstStyle/>
                    <a:p>
                      <a:r>
                        <a:rPr lang="en-US" sz="1100" dirty="0"/>
                        <a:t>A-h4</a:t>
                      </a:r>
                      <a:endParaRPr lang="en-CA" sz="1100" dirty="0"/>
                    </a:p>
                  </a:txBody>
                  <a:tcPr marL="52606" marR="52606" marT="26302" marB="26302"/>
                </a:tc>
                <a:extLst>
                  <a:ext uri="{0D108BD9-81ED-4DB2-BD59-A6C34878D82A}">
                    <a16:rowId xmlns:a16="http://schemas.microsoft.com/office/drawing/2014/main" val="3010943695"/>
                  </a:ext>
                </a:extLst>
              </a:tr>
              <a:tr h="401903">
                <a:tc>
                  <a:txBody>
                    <a:bodyPr/>
                    <a:lstStyle/>
                    <a:p>
                      <a:pPr algn="ctr"/>
                      <a:r>
                        <a:rPr lang="en-US" sz="1100" dirty="0"/>
                        <a:t>Average Search</a:t>
                      </a:r>
                      <a:endParaRPr lang="en-CA" sz="1100" dirty="0"/>
                    </a:p>
                  </a:txBody>
                  <a:tcPr marL="52606" marR="52606" marT="26302" marB="26302"/>
                </a:tc>
                <a:tc>
                  <a:txBody>
                    <a:bodyPr/>
                    <a:lstStyle/>
                    <a:p>
                      <a:pPr algn="ctr"/>
                      <a:r>
                        <a:rPr lang="en-US" sz="1100" dirty="0"/>
                        <a:t>1575</a:t>
                      </a:r>
                      <a:endParaRPr lang="en-CA" sz="1100" dirty="0"/>
                    </a:p>
                  </a:txBody>
                  <a:tcPr marL="52606" marR="52606" marT="26302" marB="26302"/>
                </a:tc>
                <a:tc>
                  <a:txBody>
                    <a:bodyPr/>
                    <a:lstStyle/>
                    <a:p>
                      <a:pPr algn="ctr"/>
                      <a:r>
                        <a:rPr lang="en-US" sz="1100" dirty="0"/>
                        <a:t>682</a:t>
                      </a:r>
                      <a:endParaRPr lang="en-CA" sz="1100" dirty="0"/>
                    </a:p>
                  </a:txBody>
                  <a:tcPr marL="52606" marR="52606" marT="26302" marB="26302"/>
                </a:tc>
                <a:tc>
                  <a:txBody>
                    <a:bodyPr/>
                    <a:lstStyle/>
                    <a:p>
                      <a:pPr algn="ctr"/>
                      <a:r>
                        <a:rPr lang="en-US" sz="1100" dirty="0"/>
                        <a:t>682</a:t>
                      </a:r>
                      <a:endParaRPr lang="en-CA" sz="1100" dirty="0"/>
                    </a:p>
                  </a:txBody>
                  <a:tcPr marL="52606" marR="52606" marT="26302" marB="26302"/>
                </a:tc>
                <a:tc>
                  <a:txBody>
                    <a:bodyPr/>
                    <a:lstStyle/>
                    <a:p>
                      <a:pPr algn="ctr"/>
                      <a:r>
                        <a:rPr lang="en-US" sz="1100" dirty="0"/>
                        <a:t>992</a:t>
                      </a:r>
                      <a:endParaRPr lang="en-CA" sz="1100" dirty="0"/>
                    </a:p>
                  </a:txBody>
                  <a:tcPr marL="52606" marR="52606" marT="26302" marB="26302"/>
                </a:tc>
                <a:tc>
                  <a:txBody>
                    <a:bodyPr/>
                    <a:lstStyle/>
                    <a:p>
                      <a:pPr algn="ctr"/>
                      <a:r>
                        <a:rPr lang="en-US" sz="1100" dirty="0"/>
                        <a:t>993</a:t>
                      </a:r>
                      <a:endParaRPr lang="en-CA" sz="1100" dirty="0"/>
                    </a:p>
                  </a:txBody>
                  <a:tcPr marL="52606" marR="52606" marT="26302" marB="26302"/>
                </a:tc>
                <a:tc>
                  <a:txBody>
                    <a:bodyPr/>
                    <a:lstStyle/>
                    <a:p>
                      <a:pPr algn="ctr"/>
                      <a:r>
                        <a:rPr lang="en-US" sz="1100" dirty="0"/>
                        <a:t>1205</a:t>
                      </a:r>
                      <a:endParaRPr lang="en-CA" sz="1100" dirty="0"/>
                    </a:p>
                  </a:txBody>
                  <a:tcPr marL="52606" marR="52606" marT="26302" marB="26302"/>
                </a:tc>
                <a:tc>
                  <a:txBody>
                    <a:bodyPr/>
                    <a:lstStyle/>
                    <a:p>
                      <a:pPr algn="ctr"/>
                      <a:r>
                        <a:rPr lang="en-US" sz="1100" dirty="0"/>
                        <a:t>952</a:t>
                      </a:r>
                      <a:endParaRPr lang="en-CA" sz="1100" dirty="0"/>
                    </a:p>
                  </a:txBody>
                  <a:tcPr marL="52606" marR="52606" marT="26302" marB="26302"/>
                </a:tc>
                <a:tc>
                  <a:txBody>
                    <a:bodyPr/>
                    <a:lstStyle/>
                    <a:p>
                      <a:pPr algn="ctr"/>
                      <a:r>
                        <a:rPr lang="en-US" sz="1100" dirty="0"/>
                        <a:t>974</a:t>
                      </a:r>
                      <a:endParaRPr lang="en-CA" sz="1100" dirty="0"/>
                    </a:p>
                  </a:txBody>
                  <a:tcPr marL="52606" marR="52606" marT="26302" marB="26302"/>
                </a:tc>
                <a:tc>
                  <a:txBody>
                    <a:bodyPr/>
                    <a:lstStyle/>
                    <a:p>
                      <a:pPr algn="ctr"/>
                      <a:r>
                        <a:rPr lang="en-US" sz="1100" dirty="0"/>
                        <a:t>1408</a:t>
                      </a:r>
                      <a:endParaRPr lang="en-CA" sz="1100" dirty="0"/>
                    </a:p>
                  </a:txBody>
                  <a:tcPr marL="52606" marR="52606" marT="26302" marB="26302"/>
                </a:tc>
                <a:extLst>
                  <a:ext uri="{0D108BD9-81ED-4DB2-BD59-A6C34878D82A}">
                    <a16:rowId xmlns:a16="http://schemas.microsoft.com/office/drawing/2014/main" val="1747067077"/>
                  </a:ext>
                </a:extLst>
              </a:tr>
            </a:tbl>
          </a:graphicData>
        </a:graphic>
      </p:graphicFrame>
    </p:spTree>
    <p:extLst>
      <p:ext uri="{BB962C8B-B14F-4D97-AF65-F5344CB8AC3E}">
        <p14:creationId xmlns:p14="http://schemas.microsoft.com/office/powerpoint/2010/main" val="89191417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{9102F9AB-86B6-453F-A873-EA3973316DEF}tf78438558_win32</Template>
  <TotalTime>1928</TotalTime>
  <Words>857</Words>
  <Application>Microsoft Office PowerPoint</Application>
  <PresentationFormat>Widescreen</PresentationFormat>
  <Paragraphs>119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Sabon Next LT</vt:lpstr>
      <vt:lpstr>Office Theme</vt:lpstr>
      <vt:lpstr>Mini-project 2 analysis </vt:lpstr>
      <vt:lpstr>AGENDA</vt:lpstr>
      <vt:lpstr>Length of solutions</vt:lpstr>
      <vt:lpstr>Length of solutions</vt:lpstr>
      <vt:lpstr>Admissibility of each heuristic</vt:lpstr>
      <vt:lpstr>Admissibility of each heuristic</vt:lpstr>
      <vt:lpstr>Execution Time </vt:lpstr>
      <vt:lpstr>Execution time</vt:lpstr>
      <vt:lpstr>Interesting Facts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2 analysis </dc:title>
  <dc:subject/>
  <dc:creator>Artem Chernigel</dc:creator>
  <cp:lastModifiedBy>Artem Chernigel</cp:lastModifiedBy>
  <cp:revision>92</cp:revision>
  <dcterms:created xsi:type="dcterms:W3CDTF">2022-12-01T21:58:12Z</dcterms:created>
  <dcterms:modified xsi:type="dcterms:W3CDTF">2022-12-03T06:06:59Z</dcterms:modified>
</cp:coreProperties>
</file>