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71" r:id="rId11"/>
    <p:sldId id="266" r:id="rId12"/>
    <p:sldId id="272" r:id="rId13"/>
    <p:sldId id="267" r:id="rId14"/>
    <p:sldId id="268" r:id="rId15"/>
    <p:sldId id="269" r:id="rId16"/>
    <p:sldId id="270" r:id="rId17"/>
    <p:sldId id="274" r:id="rId18"/>
    <p:sldId id="273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1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00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03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4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2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2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7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B06F-7D10-48EA-8D13-00C8BA5C5D7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7020-B95A-4483-A85F-4F766BDC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ba.org/cifs/docs/what-is-smb.html#What_Is_SMB" TargetMode="External"/><Relationship Id="rId7" Type="http://schemas.openxmlformats.org/officeDocument/2006/relationships/hyperlink" Target="https://www.samba.org/samba/docs/using_samba/ch05.html" TargetMode="External"/><Relationship Id="rId2" Type="http://schemas.openxmlformats.org/officeDocument/2006/relationships/hyperlink" Target="https://www.samba.org/samba/what_is_samb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mba.org/samba/docs/using_samba/ch06.html" TargetMode="External"/><Relationship Id="rId5" Type="http://schemas.openxmlformats.org/officeDocument/2006/relationships/hyperlink" Target="https://technet.microsoft.com/en-us/library/cc939973.aspx" TargetMode="External"/><Relationship Id="rId4" Type="http://schemas.openxmlformats.org/officeDocument/2006/relationships/hyperlink" Target="http://searchnetworking.techtarget.com/definition/NetBI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9544" y="2818642"/>
            <a:ext cx="9144000" cy="1090750"/>
          </a:xfrm>
        </p:spPr>
        <p:txBody>
          <a:bodyPr>
            <a:normAutofit/>
          </a:bodyPr>
          <a:lstStyle/>
          <a:p>
            <a:r>
              <a:rPr lang="en-US"/>
              <a:t>Introduction to </a:t>
            </a:r>
            <a:r>
              <a:rPr lang="en-US" dirty="0"/>
              <a:t>Samba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Fabian Cooper &amp; Aesia Cohen</a:t>
            </a:r>
          </a:p>
        </p:txBody>
      </p:sp>
    </p:spTree>
    <p:extLst>
      <p:ext uri="{BB962C8B-B14F-4D97-AF65-F5344CB8AC3E}">
        <p14:creationId xmlns:p14="http://schemas.microsoft.com/office/powerpoint/2010/main" val="86001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Samba: Share Folder Creation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875" y="1834166"/>
            <a:ext cx="9613861" cy="502383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Two Ways of Creating the Share Folder :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Use an Existing Directory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Pros: Faster to Implement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Cons: Change Permissions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Create a Directory 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Pros: Share folder is secured to samba group users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Cons: More steps to implement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9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Samba: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01" y="2062552"/>
            <a:ext cx="9613861" cy="4795448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[global] Section:</a:t>
            </a:r>
          </a:p>
          <a:p>
            <a:pPr lvl="2"/>
            <a:r>
              <a:rPr lang="en-US" sz="2000" dirty="0"/>
              <a:t>Server-Wide Settings </a:t>
            </a:r>
          </a:p>
          <a:p>
            <a:pPr lvl="2"/>
            <a:r>
              <a:rPr lang="en-US" sz="2000" dirty="0"/>
              <a:t>Default Share Definitions</a:t>
            </a:r>
          </a:p>
          <a:p>
            <a:pPr lvl="1"/>
            <a:r>
              <a:rPr lang="en-US" sz="2400" dirty="0"/>
              <a:t>[homes] Section:</a:t>
            </a:r>
          </a:p>
          <a:p>
            <a:pPr lvl="2"/>
            <a:r>
              <a:rPr lang="en-US" sz="2000" dirty="0"/>
              <a:t>Unresolved share name is resolved here</a:t>
            </a:r>
          </a:p>
          <a:p>
            <a:pPr lvl="2"/>
            <a:r>
              <a:rPr lang="en-US" sz="2000" dirty="0"/>
              <a:t>User creation and password definition can be defined here</a:t>
            </a:r>
          </a:p>
          <a:p>
            <a:pPr lvl="1"/>
            <a:r>
              <a:rPr lang="en-US" sz="2400" dirty="0"/>
              <a:t>[printers] Section:</a:t>
            </a:r>
          </a:p>
          <a:p>
            <a:pPr lvl="2"/>
            <a:r>
              <a:rPr lang="en-US" sz="2000" dirty="0"/>
              <a:t>If share name resolution still is unresolved</a:t>
            </a:r>
          </a:p>
          <a:p>
            <a:pPr lvl="2"/>
            <a:r>
              <a:rPr lang="en-US" sz="2000" dirty="0"/>
              <a:t>Reads printer capabilities file (/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printcap</a:t>
            </a:r>
            <a:r>
              <a:rPr lang="en-US" sz="2000" dirty="0"/>
              <a:t>)</a:t>
            </a:r>
          </a:p>
          <a:p>
            <a:pPr lvl="1"/>
            <a:r>
              <a:rPr lang="en-US" sz="2400" dirty="0"/>
              <a:t>[user defined share] Section:</a:t>
            </a:r>
          </a:p>
          <a:p>
            <a:pPr lvl="2"/>
            <a:r>
              <a:rPr lang="en-US" sz="2000" dirty="0"/>
              <a:t>Overrules [global] share defaults</a:t>
            </a:r>
          </a:p>
          <a:p>
            <a:pPr lvl="2"/>
            <a:r>
              <a:rPr lang="en-US" sz="2000" dirty="0"/>
              <a:t>Shared folder access permissions defined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202492" y="2334296"/>
            <a:ext cx="3707568" cy="4251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3862" y="2408182"/>
            <a:ext cx="35561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&gt;&gt;vim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/samba/</a:t>
            </a:r>
            <a:r>
              <a:rPr lang="en-US" dirty="0" err="1">
                <a:solidFill>
                  <a:schemeClr val="bg1"/>
                </a:solidFill>
              </a:rPr>
              <a:t>smb.conf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[global]</a:t>
            </a:r>
          </a:p>
          <a:p>
            <a:r>
              <a:rPr lang="en-US" dirty="0">
                <a:solidFill>
                  <a:schemeClr val="bg1"/>
                </a:solidFill>
              </a:rPr>
              <a:t>		…</a:t>
            </a:r>
          </a:p>
          <a:p>
            <a:r>
              <a:rPr lang="en-US" dirty="0">
                <a:solidFill>
                  <a:schemeClr val="bg1"/>
                </a:solidFill>
              </a:rPr>
              <a:t>		…</a:t>
            </a:r>
          </a:p>
          <a:p>
            <a:r>
              <a:rPr lang="en-US" dirty="0">
                <a:solidFill>
                  <a:schemeClr val="bg1"/>
                </a:solidFill>
              </a:rPr>
              <a:t>[homes]</a:t>
            </a:r>
          </a:p>
          <a:p>
            <a:r>
              <a:rPr lang="en-US" dirty="0">
                <a:solidFill>
                  <a:schemeClr val="bg1"/>
                </a:solidFill>
              </a:rPr>
              <a:t>		….</a:t>
            </a:r>
          </a:p>
          <a:p>
            <a:r>
              <a:rPr lang="en-US" dirty="0">
                <a:solidFill>
                  <a:schemeClr val="bg1"/>
                </a:solidFill>
              </a:rPr>
              <a:t>		…</a:t>
            </a:r>
          </a:p>
          <a:p>
            <a:r>
              <a:rPr lang="en-US" dirty="0">
                <a:solidFill>
                  <a:schemeClr val="bg1"/>
                </a:solidFill>
              </a:rPr>
              <a:t>[printers]</a:t>
            </a:r>
          </a:p>
          <a:p>
            <a:r>
              <a:rPr lang="en-US" dirty="0">
                <a:solidFill>
                  <a:schemeClr val="bg1"/>
                </a:solidFill>
              </a:rPr>
              <a:t>		…</a:t>
            </a:r>
          </a:p>
          <a:p>
            <a:r>
              <a:rPr lang="en-US" dirty="0">
                <a:solidFill>
                  <a:schemeClr val="bg1"/>
                </a:solidFill>
              </a:rPr>
              <a:t>		…</a:t>
            </a:r>
          </a:p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smbdemo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</a:rPr>
              <a:t>		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</a:t>
            </a:r>
            <a:r>
              <a:rPr lang="en-US" dirty="0" err="1">
                <a:solidFill>
                  <a:schemeClr val="bg1"/>
                </a:solidFill>
              </a:rPr>
              <a:t>testparm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6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Samba: Basic Stand-Alone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22" y="2037582"/>
            <a:ext cx="3257418" cy="46146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96" y="2486977"/>
            <a:ext cx="5089208" cy="36351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41796" y="2155642"/>
            <a:ext cx="1118170" cy="331335"/>
          </a:xfrm>
          <a:prstGeom prst="rect">
            <a:avLst/>
          </a:prstGeom>
          <a:solidFill>
            <a:srgbClr val="282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35183" y="2321309"/>
            <a:ext cx="1033670" cy="283728"/>
          </a:xfrm>
          <a:prstGeom prst="rect">
            <a:avLst/>
          </a:prstGeom>
          <a:solidFill>
            <a:srgbClr val="282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80243" y="4532243"/>
            <a:ext cx="2517914" cy="238540"/>
          </a:xfrm>
          <a:prstGeom prst="rect">
            <a:avLst/>
          </a:prstGeom>
          <a:solidFill>
            <a:srgbClr val="282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42424" y="4304551"/>
            <a:ext cx="763163" cy="227692"/>
          </a:xfrm>
          <a:prstGeom prst="rect">
            <a:avLst/>
          </a:prstGeom>
          <a:solidFill>
            <a:srgbClr val="282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8170" y="4363452"/>
            <a:ext cx="763163" cy="168791"/>
          </a:xfrm>
          <a:prstGeom prst="rect">
            <a:avLst/>
          </a:prstGeom>
          <a:solidFill>
            <a:srgbClr val="282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7618" y="5309748"/>
            <a:ext cx="1836564" cy="256864"/>
          </a:xfrm>
          <a:prstGeom prst="rect">
            <a:avLst/>
          </a:prstGeom>
          <a:solidFill>
            <a:srgbClr val="282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Samba: CIFS Integration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61" y="2192306"/>
            <a:ext cx="11511679" cy="447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&gt;&gt;vim 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fstab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400" dirty="0"/>
              <a:t>//&lt;</a:t>
            </a:r>
            <a:r>
              <a:rPr lang="en-US" sz="2400" dirty="0" err="1"/>
              <a:t>inet</a:t>
            </a:r>
            <a:r>
              <a:rPr lang="en-US" sz="2400" dirty="0"/>
              <a:t> address&gt;/&lt;share folder&gt; 	/media/samba 		</a:t>
            </a:r>
            <a:r>
              <a:rPr lang="en-US" sz="2400" dirty="0" err="1"/>
              <a:t>cifs</a:t>
            </a:r>
            <a:r>
              <a:rPr lang="en-US" sz="2400" dirty="0"/>
              <a:t>	credentials=/</a:t>
            </a:r>
            <a:r>
              <a:rPr lang="en-US" sz="2400" dirty="0" err="1"/>
              <a:t>etc</a:t>
            </a:r>
            <a:r>
              <a:rPr lang="en-US" sz="2400" dirty="0"/>
              <a:t>/samba/</a:t>
            </a:r>
            <a:r>
              <a:rPr lang="en-US" sz="2400" dirty="0" err="1"/>
              <a:t>user.cred</a:t>
            </a:r>
            <a:r>
              <a:rPr lang="en-US" sz="2400" dirty="0"/>
              <a:t> 	0 0</a:t>
            </a:r>
          </a:p>
          <a:p>
            <a:pPr marL="457200" lvl="1" indent="0">
              <a:buNone/>
            </a:pPr>
            <a:r>
              <a:rPr lang="en-US" sz="2400" dirty="0"/>
              <a:t>&gt;&gt;</a:t>
            </a:r>
            <a:r>
              <a:rPr lang="en-US" sz="2400" dirty="0" err="1"/>
              <a:t>chmod</a:t>
            </a:r>
            <a:r>
              <a:rPr lang="en-US" sz="2400" dirty="0"/>
              <a:t> 600 /</a:t>
            </a:r>
            <a:r>
              <a:rPr lang="en-US" sz="2400" dirty="0" err="1"/>
              <a:t>etc</a:t>
            </a:r>
            <a:r>
              <a:rPr lang="en-US" sz="2400" dirty="0"/>
              <a:t>/samba/</a:t>
            </a:r>
            <a:r>
              <a:rPr lang="en-US" sz="2400" dirty="0" err="1"/>
              <a:t>user.cred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From Home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&gt;&gt;</a:t>
            </a:r>
            <a:r>
              <a:rPr lang="en-US" sz="2400" dirty="0" err="1"/>
              <a:t>mkdir</a:t>
            </a:r>
            <a:r>
              <a:rPr lang="en-US" sz="2400" dirty="0"/>
              <a:t> /media/samba</a:t>
            </a:r>
          </a:p>
          <a:p>
            <a:pPr marL="457200" lvl="1" indent="0">
              <a:buNone/>
            </a:pPr>
            <a:r>
              <a:rPr lang="en-US" sz="2400" dirty="0"/>
              <a:t>&gt;&gt;</a:t>
            </a:r>
            <a:r>
              <a:rPr lang="en-US" sz="2400" dirty="0" err="1"/>
              <a:t>chmod</a:t>
            </a:r>
            <a:r>
              <a:rPr lang="en-US" sz="2400" dirty="0"/>
              <a:t> 777 /media/samba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5322" y="4608750"/>
            <a:ext cx="10063879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6" y="4066380"/>
            <a:ext cx="10578788" cy="10847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06" y="4608749"/>
            <a:ext cx="10207034" cy="243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7206" y="4608749"/>
            <a:ext cx="10207034" cy="243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Samba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7046"/>
            <a:ext cx="12192000" cy="5339044"/>
          </a:xfrm>
        </p:spPr>
        <p:txBody>
          <a:bodyPr>
            <a:noAutofit/>
          </a:bodyPr>
          <a:lstStyle/>
          <a:p>
            <a:r>
              <a:rPr lang="en-US" sz="2800" dirty="0"/>
              <a:t>From the Server Host </a:t>
            </a:r>
          </a:p>
          <a:p>
            <a:pPr marL="0" indent="0">
              <a:buNone/>
            </a:pPr>
            <a:r>
              <a:rPr lang="en-US" dirty="0"/>
              <a:t>	&gt;&gt;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smb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&gt;&gt;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smb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&gt;&gt;</a:t>
            </a:r>
            <a:r>
              <a:rPr lang="en-US" dirty="0" err="1"/>
              <a:t>systemctl</a:t>
            </a:r>
            <a:r>
              <a:rPr lang="en-US" dirty="0"/>
              <a:t> status </a:t>
            </a:r>
            <a:r>
              <a:rPr lang="en-US" dirty="0" err="1"/>
              <a:t>smb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pPr marL="457200" lvl="1" indent="0">
              <a:buNone/>
            </a:pPr>
            <a:r>
              <a:rPr lang="en-US" sz="2400" dirty="0"/>
              <a:t>	&gt;&gt;mount –t </a:t>
            </a:r>
            <a:r>
              <a:rPr lang="en-US" sz="2400" dirty="0" err="1"/>
              <a:t>cifs</a:t>
            </a:r>
            <a:r>
              <a:rPr lang="en-US" sz="2400" dirty="0"/>
              <a:t> //&lt;</a:t>
            </a:r>
            <a:r>
              <a:rPr lang="en-US" sz="2400" dirty="0" err="1"/>
              <a:t>inet</a:t>
            </a:r>
            <a:r>
              <a:rPr lang="en-US" sz="2400" dirty="0"/>
              <a:t> address of server&gt;/&lt;share folder&gt; -o username=&lt;samba 		user&gt; /media/samba</a:t>
            </a:r>
          </a:p>
          <a:p>
            <a:pPr marL="457200" lvl="1" indent="0">
              <a:buNone/>
            </a:pPr>
            <a:r>
              <a:rPr lang="en-US" sz="2400" dirty="0"/>
              <a:t>	&gt;&gt;mount –a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18" y="3892983"/>
            <a:ext cx="7612065" cy="18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Samba: Connecting to the SMB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81" y="2314012"/>
            <a:ext cx="12166999" cy="4246807"/>
          </a:xfrm>
        </p:spPr>
        <p:txBody>
          <a:bodyPr>
            <a:normAutofit/>
          </a:bodyPr>
          <a:lstStyle/>
          <a:p>
            <a:r>
              <a:rPr lang="en-US" sz="3600" dirty="0"/>
              <a:t>From the Client </a:t>
            </a:r>
          </a:p>
          <a:p>
            <a:pPr lvl="1"/>
            <a:r>
              <a:rPr lang="en-US" sz="3200" dirty="0"/>
              <a:t>GUI:</a:t>
            </a:r>
          </a:p>
          <a:p>
            <a:pPr marL="914400" lvl="2" indent="0">
              <a:buNone/>
            </a:pPr>
            <a:r>
              <a:rPr lang="en-US" sz="2800" dirty="0"/>
              <a:t>Applications </a:t>
            </a:r>
            <a:r>
              <a:rPr lang="en-US" sz="2800" dirty="0">
                <a:sym typeface="Wingdings" panose="05000000000000000000" pitchFamily="2" charset="2"/>
              </a:rPr>
              <a:t> Files  Connect to Server</a:t>
            </a:r>
          </a:p>
          <a:p>
            <a:pPr marL="914400" lvl="2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&gt;&gt;Server Address : smb://&lt;inet of server&gt;/&lt;</a:t>
            </a:r>
            <a:r>
              <a:rPr lang="en-US" sz="2800" dirty="0" err="1">
                <a:sym typeface="Wingdings" panose="05000000000000000000" pitchFamily="2" charset="2"/>
              </a:rPr>
              <a:t>sharefolder</a:t>
            </a:r>
            <a:r>
              <a:rPr lang="en-US" sz="2800" dirty="0">
                <a:sym typeface="Wingdings" panose="05000000000000000000" pitchFamily="2" charset="2"/>
              </a:rPr>
              <a:t>&gt;</a:t>
            </a:r>
          </a:p>
          <a:p>
            <a:pPr marL="914400" lvl="2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&gt;&gt;Username = &lt;samba user&gt;</a:t>
            </a:r>
          </a:p>
          <a:p>
            <a:pPr marL="914400" lvl="2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&gt;&gt;Domain = SAMBA</a:t>
            </a:r>
          </a:p>
          <a:p>
            <a:pPr marL="914400" lvl="2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&gt;&gt;Password = &lt;samba user password&gt;</a:t>
            </a:r>
          </a:p>
          <a:p>
            <a:pPr marL="914400" lvl="2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&gt;&gt;Use text editors to edit files 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403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Samba: Connecting to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19" y="2131346"/>
            <a:ext cx="11224261" cy="3835114"/>
          </a:xfrm>
        </p:spPr>
        <p:txBody>
          <a:bodyPr/>
          <a:lstStyle/>
          <a:p>
            <a:r>
              <a:rPr lang="en-US" sz="3200" dirty="0"/>
              <a:t>From the Client cont.</a:t>
            </a:r>
          </a:p>
          <a:p>
            <a:pPr lvl="1"/>
            <a:r>
              <a:rPr lang="en-US" sz="2800" dirty="0"/>
              <a:t>Terminal</a:t>
            </a:r>
          </a:p>
          <a:p>
            <a:pPr marL="914400" lvl="2" indent="0">
              <a:buNone/>
            </a:pPr>
            <a:r>
              <a:rPr lang="en-US" sz="2400" dirty="0"/>
              <a:t>&gt;&gt;</a:t>
            </a:r>
            <a:r>
              <a:rPr lang="en-US" sz="2400" dirty="0" err="1"/>
              <a:t>smbclient</a:t>
            </a:r>
            <a:r>
              <a:rPr lang="en-US" sz="2400" dirty="0"/>
              <a:t> //&lt;server </a:t>
            </a:r>
            <a:r>
              <a:rPr lang="en-US" sz="2400" dirty="0" err="1"/>
              <a:t>inet</a:t>
            </a:r>
            <a:r>
              <a:rPr lang="en-US" sz="2400" dirty="0"/>
              <a:t> address&gt;/&lt;share folder&gt; -U &lt;samba user&gt; 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70" y="3548118"/>
            <a:ext cx="5790110" cy="33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 : </a:t>
            </a:r>
            <a:r>
              <a:rPr lang="en-US" dirty="0" err="1"/>
              <a:t>smbclient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05292"/>
            <a:ext cx="9613861" cy="47495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FTP-like client to access SMB/CIFS resources on servers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smbclient</a:t>
            </a:r>
            <a:r>
              <a:rPr lang="en-US" sz="2800" dirty="0"/>
              <a:t> Functionality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Basic </a:t>
            </a:r>
            <a:r>
              <a:rPr lang="en-US" sz="2400" dirty="0" err="1"/>
              <a:t>linux</a:t>
            </a:r>
            <a:r>
              <a:rPr lang="en-US" sz="2400" dirty="0"/>
              <a:t> commands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Scripting capabilities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Print options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Backup options </a:t>
            </a:r>
          </a:p>
        </p:txBody>
      </p:sp>
    </p:spTree>
    <p:extLst>
      <p:ext uri="{BB962C8B-B14F-4D97-AF65-F5344CB8AC3E}">
        <p14:creationId xmlns:p14="http://schemas.microsoft.com/office/powerpoint/2010/main" val="392042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Samba: </a:t>
            </a:r>
            <a:r>
              <a:rPr lang="en-US" dirty="0" err="1"/>
              <a:t>smbclient</a:t>
            </a:r>
            <a:r>
              <a:rPr lang="en-US" dirty="0"/>
              <a:t> Commands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05304"/>
              </p:ext>
            </p:extLst>
          </p:nvPr>
        </p:nvGraphicFramePr>
        <p:xfrm>
          <a:off x="435541" y="2105438"/>
          <a:ext cx="11328082" cy="429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826">
                  <a:extLst>
                    <a:ext uri="{9D8B030D-6E8A-4147-A177-3AD203B41FA5}">
                      <a16:colId xmlns:a16="http://schemas.microsoft.com/office/drawing/2014/main" val="3567866646"/>
                    </a:ext>
                  </a:extLst>
                </a:gridCol>
                <a:gridCol w="8467256">
                  <a:extLst>
                    <a:ext uri="{9D8B030D-6E8A-4147-A177-3AD203B41FA5}">
                      <a16:colId xmlns:a16="http://schemas.microsoft.com/office/drawing/2014/main" val="1468840036"/>
                    </a:ext>
                  </a:extLst>
                </a:gridCol>
              </a:tblGrid>
              <a:tr h="3475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64871"/>
                  </a:ext>
                </a:extLst>
              </a:tr>
              <a:tr h="4575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lcd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Changes the</a:t>
                      </a:r>
                      <a:r>
                        <a:rPr lang="en-US" sz="2000" baseline="0" dirty="0"/>
                        <a:t> current local directory to the one given.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52590"/>
                  </a:ext>
                </a:extLst>
              </a:tr>
              <a:tr h="4588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Transfers</a:t>
                      </a:r>
                      <a:r>
                        <a:rPr lang="en-US" sz="2000" baseline="0" dirty="0"/>
                        <a:t> a single file from the server host to the client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52431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Copies a single</a:t>
                      </a:r>
                      <a:r>
                        <a:rPr lang="en-US" sz="2000" baseline="0" dirty="0"/>
                        <a:t> file from the client to the server host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78289"/>
                  </a:ext>
                </a:extLst>
              </a:tr>
              <a:tr h="6660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mget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Copies all files from</a:t>
                      </a:r>
                      <a:r>
                        <a:rPr lang="en-US" sz="2000" baseline="0" dirty="0"/>
                        <a:t> the server host directory to the current client directory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0697"/>
                  </a:ext>
                </a:extLst>
              </a:tr>
              <a:tr h="5290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mput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Copies</a:t>
                      </a:r>
                      <a:r>
                        <a:rPr lang="en-US" sz="2000" baseline="0" dirty="0"/>
                        <a:t> all files from the current client directory to the server host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40855"/>
                  </a:ext>
                </a:extLst>
              </a:tr>
              <a:tr h="4244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Turn</a:t>
                      </a:r>
                      <a:r>
                        <a:rPr lang="en-US" sz="2000" baseline="0" dirty="0"/>
                        <a:t> on/off prompting when copying files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68624"/>
                  </a:ext>
                </a:extLst>
              </a:tr>
              <a:tr h="46111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recurse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Turn</a:t>
                      </a:r>
                      <a:r>
                        <a:rPr lang="en-US" sz="2000" baseline="0" dirty="0"/>
                        <a:t> on/of when copying directory and, if warranted, its content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84521"/>
                  </a:ext>
                </a:extLst>
              </a:tr>
              <a:tr h="452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Exit /Quit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Disconnect</a:t>
                      </a:r>
                      <a:r>
                        <a:rPr lang="en-US" sz="2000" baseline="0" dirty="0"/>
                        <a:t> from the server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6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34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79773"/>
            <a:ext cx="9613861" cy="317238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https://www.samba.org/samba/what_is_samba.html</a:t>
            </a:r>
            <a:endParaRPr lang="en-US" dirty="0"/>
          </a:p>
          <a:p>
            <a:r>
              <a:rPr lang="en-US" dirty="0">
                <a:hlinkClick r:id="rId3"/>
              </a:rPr>
              <a:t>https://www.samba.org/cifs/docs/what-is-smb.html#What_Is_SMB</a:t>
            </a:r>
            <a:endParaRPr lang="en-US" dirty="0"/>
          </a:p>
          <a:p>
            <a:r>
              <a:rPr lang="en-US" dirty="0">
                <a:hlinkClick r:id="rId4"/>
              </a:rPr>
              <a:t>http://searchnetworking.techtarget.com/definition/NetBIOS</a:t>
            </a:r>
            <a:endParaRPr lang="en-US" dirty="0"/>
          </a:p>
          <a:p>
            <a:r>
              <a:rPr lang="en-US" dirty="0">
                <a:hlinkClick r:id="rId5"/>
              </a:rPr>
              <a:t>https://technet.microsoft.com/en-us/library/cc939973.aspx</a:t>
            </a:r>
            <a:endParaRPr lang="en-US" dirty="0"/>
          </a:p>
          <a:p>
            <a:r>
              <a:rPr lang="en-US" dirty="0">
                <a:hlinkClick r:id="rId6"/>
              </a:rPr>
              <a:t>https://www.samba.org/samba/docs/using_samba/ch06.html</a:t>
            </a:r>
            <a:endParaRPr lang="en-US" dirty="0"/>
          </a:p>
          <a:p>
            <a:r>
              <a:rPr lang="en-US" dirty="0">
                <a:hlinkClick r:id="rId7"/>
              </a:rPr>
              <a:t>https://www.samba.org/samba/docs/using_samba/ch05.html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Samba?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47" y="2429639"/>
            <a:ext cx="6307863" cy="4289214"/>
          </a:xfrm>
        </p:spPr>
        <p:txBody>
          <a:bodyPr/>
          <a:lstStyle/>
          <a:p>
            <a:r>
              <a:rPr lang="en-US" sz="2800" dirty="0"/>
              <a:t>Open-Source Software suite </a:t>
            </a:r>
          </a:p>
          <a:p>
            <a:pPr lvl="1"/>
            <a:r>
              <a:rPr lang="en-US" sz="2800" dirty="0"/>
              <a:t>File sharing </a:t>
            </a:r>
          </a:p>
          <a:p>
            <a:pPr lvl="1"/>
            <a:r>
              <a:rPr lang="en-US" sz="2800" dirty="0"/>
              <a:t>Printing services</a:t>
            </a:r>
          </a:p>
          <a:p>
            <a:r>
              <a:rPr lang="en-US" sz="2800" dirty="0"/>
              <a:t>Utilizes SMB and CIFS clients </a:t>
            </a:r>
          </a:p>
          <a:p>
            <a:r>
              <a:rPr lang="en-US" sz="2800" dirty="0"/>
              <a:t>Most often used for sharing between Linux and Windows systems.</a:t>
            </a:r>
          </a:p>
          <a:p>
            <a:pPr lvl="1"/>
            <a:r>
              <a:rPr lang="en-US" sz="2800" dirty="0"/>
              <a:t>Can be utilized for all systems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7610" y="3008243"/>
            <a:ext cx="5535120" cy="2822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93" y="2832638"/>
            <a:ext cx="5760407" cy="29983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51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SMB: Server Message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2085625"/>
            <a:ext cx="5006340" cy="4520914"/>
          </a:xfrm>
        </p:spPr>
        <p:txBody>
          <a:bodyPr>
            <a:normAutofit/>
          </a:bodyPr>
          <a:lstStyle/>
          <a:p>
            <a:r>
              <a:rPr lang="en-US" sz="2800" dirty="0"/>
              <a:t>Client Server/ Request-Response Protocol for share servers </a:t>
            </a:r>
          </a:p>
          <a:p>
            <a:pPr lvl="1"/>
            <a:r>
              <a:rPr lang="en-US" sz="2800" dirty="0"/>
              <a:t>Files, printers, serial ports, etc.</a:t>
            </a:r>
          </a:p>
          <a:p>
            <a:pPr lvl="1"/>
            <a:r>
              <a:rPr lang="en-US" sz="2800" dirty="0"/>
              <a:t>Exception being if there is a oplock; lock on file hosted on the server.</a:t>
            </a:r>
          </a:p>
          <a:p>
            <a:r>
              <a:rPr lang="en-US" sz="2800" dirty="0"/>
              <a:t>Clients connect using NetBIOS over TCP/IP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9" t="20300" r="17430" b="16014"/>
          <a:stretch/>
        </p:blipFill>
        <p:spPr>
          <a:xfrm>
            <a:off x="5381234" y="2755822"/>
            <a:ext cx="6242480" cy="2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NetBIOS: Network Basic </a:t>
            </a:r>
            <a:r>
              <a:rPr lang="en-US" dirty="0" err="1"/>
              <a:t>Input/Output</a:t>
            </a:r>
            <a:r>
              <a:rPr lang="en-US" dirty="0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8333"/>
            <a:ext cx="9613861" cy="4660275"/>
          </a:xfrm>
        </p:spPr>
        <p:txBody>
          <a:bodyPr>
            <a:noAutofit/>
          </a:bodyPr>
          <a:lstStyle/>
          <a:p>
            <a:r>
              <a:rPr lang="en-US" sz="2800" dirty="0"/>
              <a:t>A program that allows for communication on a LAN (local area network) connection.</a:t>
            </a:r>
          </a:p>
          <a:p>
            <a:r>
              <a:rPr lang="en-US" sz="2800" dirty="0"/>
              <a:t>Provides a message location and the name of the destination in the form of a NCB (Network Control Block).</a:t>
            </a:r>
          </a:p>
          <a:p>
            <a:r>
              <a:rPr lang="en-US" sz="2800" dirty="0"/>
              <a:t>Two Modes:</a:t>
            </a:r>
          </a:p>
          <a:p>
            <a:pPr lvl="1"/>
            <a:r>
              <a:rPr lang="en-US" sz="2800" dirty="0"/>
              <a:t>Session : Conversation between computers. Allows for large message handling and error detection/recovery</a:t>
            </a:r>
          </a:p>
          <a:p>
            <a:pPr lvl="1"/>
            <a:r>
              <a:rPr lang="en-US" sz="2800" dirty="0"/>
              <a:t>Datagram : Connectionless; messages sent independently and the application is responsible for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35542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SMB: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95" y="2131132"/>
            <a:ext cx="11100862" cy="4521127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Share Level:</a:t>
            </a:r>
          </a:p>
          <a:p>
            <a:pPr lvl="1"/>
            <a:r>
              <a:rPr lang="en-US" sz="3100" dirty="0"/>
              <a:t>All files are available to the client</a:t>
            </a:r>
          </a:p>
          <a:p>
            <a:pPr lvl="1"/>
            <a:r>
              <a:rPr lang="en-US" sz="3100" dirty="0"/>
              <a:t>Share can be password protected</a:t>
            </a:r>
          </a:p>
          <a:p>
            <a:r>
              <a:rPr lang="en-US" sz="3100" dirty="0"/>
              <a:t>User Level:</a:t>
            </a:r>
          </a:p>
          <a:p>
            <a:pPr lvl="1"/>
            <a:r>
              <a:rPr lang="en-US" sz="3100" dirty="0"/>
              <a:t>Applied to individual files </a:t>
            </a:r>
          </a:p>
          <a:p>
            <a:pPr lvl="1"/>
            <a:r>
              <a:rPr lang="en-US" sz="3100" dirty="0"/>
              <a:t>Users must log in and be authenticated</a:t>
            </a:r>
          </a:p>
          <a:p>
            <a:pPr lvl="1"/>
            <a:endParaRPr lang="en-US" sz="3100" dirty="0"/>
          </a:p>
          <a:p>
            <a:r>
              <a:rPr lang="en-US" sz="3100" dirty="0"/>
              <a:t>Common Issues:</a:t>
            </a:r>
          </a:p>
          <a:p>
            <a:pPr lvl="1"/>
            <a:r>
              <a:rPr lang="en-US" sz="3100" dirty="0"/>
              <a:t>TCP/IP environments aren’t usually sent outside of the originating subnet</a:t>
            </a:r>
          </a:p>
          <a:p>
            <a:r>
              <a:rPr lang="en-US" sz="3100" dirty="0"/>
              <a:t>Solution:</a:t>
            </a:r>
          </a:p>
          <a:p>
            <a:pPr lvl="1"/>
            <a:r>
              <a:rPr lang="en-US" sz="2800" dirty="0"/>
              <a:t>Microsoft introduced WINS (Windows Internet Name Service)</a:t>
            </a:r>
            <a:endParaRPr lang="en-US" sz="2700" dirty="0"/>
          </a:p>
          <a:p>
            <a:pPr lvl="1"/>
            <a:r>
              <a:rPr lang="en-US" sz="2700" dirty="0"/>
              <a:t>Introduction of CIFS</a:t>
            </a:r>
          </a:p>
        </p:txBody>
      </p:sp>
    </p:spTree>
    <p:extLst>
      <p:ext uri="{BB962C8B-B14F-4D97-AF65-F5344CB8AC3E}">
        <p14:creationId xmlns:p14="http://schemas.microsoft.com/office/powerpoint/2010/main" val="270134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CIFS: Common Internet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99712"/>
            <a:ext cx="10510842" cy="485423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File Sharing Protocol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Starts and ends a redirector connection to a shared resource at the server.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Namespace / File Manipulation Messages: Gain access to files to read and write to them.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Printer Messages: Send data to the print queue and get information about the print queue.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Other Messages: Write to </a:t>
            </a:r>
            <a:r>
              <a:rPr lang="en-US" sz="2200" dirty="0" err="1"/>
              <a:t>mailslots</a:t>
            </a:r>
            <a:r>
              <a:rPr lang="en-US" sz="2200" dirty="0"/>
              <a:t> and named pipes. </a:t>
            </a:r>
          </a:p>
        </p:txBody>
      </p:sp>
    </p:spTree>
    <p:extLst>
      <p:ext uri="{BB962C8B-B14F-4D97-AF65-F5344CB8AC3E}">
        <p14:creationId xmlns:p14="http://schemas.microsoft.com/office/powerpoint/2010/main" val="37781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Samba: Prerequisite Setup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08273"/>
            <a:ext cx="11023999" cy="518406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600" dirty="0"/>
              <a:t>Before Opening VM:</a:t>
            </a:r>
          </a:p>
          <a:p>
            <a:pPr lvl="2"/>
            <a:r>
              <a:rPr lang="en-US" sz="2600" dirty="0"/>
              <a:t>Change </a:t>
            </a:r>
            <a:r>
              <a:rPr lang="en-US" sz="2600" dirty="0" err="1"/>
              <a:t>inet</a:t>
            </a:r>
            <a:r>
              <a:rPr lang="en-US" sz="2600" dirty="0"/>
              <a:t> address of VM’s </a:t>
            </a:r>
          </a:p>
          <a:p>
            <a:pPr lvl="3"/>
            <a:r>
              <a:rPr lang="en-US" sz="2600" dirty="0"/>
              <a:t>The CentOS7 </a:t>
            </a:r>
            <a:r>
              <a:rPr lang="en-US" sz="2600" dirty="0" err="1"/>
              <a:t>inet</a:t>
            </a:r>
            <a:r>
              <a:rPr lang="en-US" sz="2600" dirty="0"/>
              <a:t> address is set to 10.0.2.15 by default</a:t>
            </a:r>
          </a:p>
          <a:p>
            <a:pPr lvl="3"/>
            <a:r>
              <a:rPr lang="en-US" sz="2600" dirty="0"/>
              <a:t>Settings </a:t>
            </a:r>
            <a:r>
              <a:rPr lang="en-US" sz="2600" dirty="0">
                <a:sym typeface="Wingdings" panose="05000000000000000000" pitchFamily="2" charset="2"/>
              </a:rPr>
              <a:t> Network  Attached to: Bridged Adapter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Once in the VM:</a:t>
            </a:r>
          </a:p>
          <a:p>
            <a:pPr lvl="1"/>
            <a:r>
              <a:rPr lang="en-US" sz="2600" dirty="0"/>
              <a:t>Remove the following File Locking files</a:t>
            </a:r>
          </a:p>
          <a:p>
            <a:pPr marL="914400" lvl="2" indent="0">
              <a:buNone/>
            </a:pPr>
            <a:r>
              <a:rPr lang="en-US" sz="2600" dirty="0"/>
              <a:t>&gt;&gt;</a:t>
            </a:r>
            <a:r>
              <a:rPr lang="en-US" sz="2600" dirty="0" err="1"/>
              <a:t>rm</a:t>
            </a:r>
            <a:r>
              <a:rPr lang="en-US" sz="2600" dirty="0"/>
              <a:t> -f</a:t>
            </a:r>
          </a:p>
          <a:p>
            <a:pPr lvl="3"/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passwd.lock</a:t>
            </a:r>
            <a:r>
              <a:rPr lang="en-US" sz="2400" dirty="0"/>
              <a:t> </a:t>
            </a:r>
          </a:p>
          <a:p>
            <a:pPr lvl="3"/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group.lock</a:t>
            </a:r>
            <a:r>
              <a:rPr lang="en-US" sz="2400" dirty="0"/>
              <a:t> </a:t>
            </a:r>
          </a:p>
          <a:p>
            <a:pPr lvl="3"/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gshadow.lock</a:t>
            </a:r>
            <a:r>
              <a:rPr lang="en-US" sz="2400" dirty="0"/>
              <a:t> </a:t>
            </a:r>
          </a:p>
          <a:p>
            <a:pPr lvl="3"/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shadow.lock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15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Samba: Prerequisite Setup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25558"/>
            <a:ext cx="11003679" cy="3903907"/>
          </a:xfrm>
        </p:spPr>
        <p:txBody>
          <a:bodyPr/>
          <a:lstStyle/>
          <a:p>
            <a:pPr lvl="1"/>
            <a:r>
              <a:rPr lang="en-US" sz="3200" dirty="0"/>
              <a:t>Switch to Root:</a:t>
            </a:r>
          </a:p>
          <a:p>
            <a:pPr lvl="2"/>
            <a:r>
              <a:rPr lang="en-US" sz="2800" dirty="0"/>
              <a:t>All commands in samba / </a:t>
            </a:r>
            <a:r>
              <a:rPr lang="en-US" sz="2800" dirty="0" err="1"/>
              <a:t>smbclient</a:t>
            </a:r>
            <a:r>
              <a:rPr lang="en-US" sz="2800" dirty="0"/>
              <a:t> require root access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Get </a:t>
            </a:r>
            <a:r>
              <a:rPr lang="en-US" sz="3200" dirty="0" err="1"/>
              <a:t>NetBios</a:t>
            </a:r>
            <a:r>
              <a:rPr lang="en-US" sz="3200" dirty="0"/>
              <a:t> name, Workgroup name, </a:t>
            </a:r>
            <a:r>
              <a:rPr lang="en-US" sz="3200" dirty="0" err="1"/>
              <a:t>inet</a:t>
            </a:r>
            <a:r>
              <a:rPr lang="en-US" sz="3200" dirty="0"/>
              <a:t> Address </a:t>
            </a:r>
          </a:p>
          <a:p>
            <a:pPr marL="914400" lvl="2" indent="0">
              <a:buNone/>
            </a:pPr>
            <a:r>
              <a:rPr lang="en-US" sz="2600" dirty="0"/>
              <a:t>&gt;&gt;</a:t>
            </a:r>
            <a:r>
              <a:rPr lang="en-US" sz="2600" dirty="0" err="1"/>
              <a:t>ifconfig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 err="1">
                <a:sym typeface="Wingdings" panose="05000000000000000000" pitchFamily="2" charset="2"/>
              </a:rPr>
              <a:t>inet</a:t>
            </a:r>
            <a:r>
              <a:rPr lang="en-US" sz="2600" dirty="0">
                <a:sym typeface="Wingdings" panose="05000000000000000000" pitchFamily="2" charset="2"/>
              </a:rPr>
              <a:t> address (enp0s3)</a:t>
            </a:r>
          </a:p>
          <a:p>
            <a:pPr marL="914400" lvl="2" indent="0">
              <a:buNone/>
            </a:pPr>
            <a:r>
              <a:rPr lang="en-US" sz="2800" dirty="0"/>
              <a:t>&gt;&gt;</a:t>
            </a:r>
            <a:r>
              <a:rPr lang="en-US" sz="2800" dirty="0" err="1"/>
              <a:t>nmap</a:t>
            </a:r>
            <a:r>
              <a:rPr lang="en-US" sz="2800" dirty="0"/>
              <a:t> &lt;</a:t>
            </a:r>
            <a:r>
              <a:rPr lang="en-US" sz="2800" dirty="0" err="1"/>
              <a:t>inet</a:t>
            </a:r>
            <a:r>
              <a:rPr lang="en-US" sz="2800" dirty="0"/>
              <a:t> address&gt;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NetBios</a:t>
            </a:r>
            <a:r>
              <a:rPr lang="en-US" sz="2800" dirty="0">
                <a:sym typeface="Wingdings" panose="05000000000000000000" pitchFamily="2" charset="2"/>
              </a:rPr>
              <a:t> and Workgroup names </a:t>
            </a:r>
          </a:p>
          <a:p>
            <a:pPr marL="914400" lvl="2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Samba: User Creations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055" y="2096841"/>
            <a:ext cx="12304159" cy="4761160"/>
          </a:xfrm>
        </p:spPr>
        <p:txBody>
          <a:bodyPr>
            <a:normAutofit/>
          </a:bodyPr>
          <a:lstStyle/>
          <a:p>
            <a:r>
              <a:rPr lang="en-US" sz="2800" dirty="0"/>
              <a:t>Add a user to the samba database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400" dirty="0"/>
              <a:t>&gt;&gt;</a:t>
            </a:r>
            <a:r>
              <a:rPr lang="en-US" sz="2400" dirty="0" err="1"/>
              <a:t>smbpasswd</a:t>
            </a:r>
            <a:r>
              <a:rPr lang="en-US" sz="2400" dirty="0"/>
              <a:t> –a &lt;existing </a:t>
            </a:r>
            <a:r>
              <a:rPr lang="en-US" sz="2400" dirty="0" err="1"/>
              <a:t>linux</a:t>
            </a:r>
            <a:r>
              <a:rPr lang="en-US" sz="2400" dirty="0"/>
              <a:t> user&gt;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400" dirty="0"/>
              <a:t>&gt;&gt; touch /</a:t>
            </a:r>
            <a:r>
              <a:rPr lang="en-US" sz="2400" dirty="0" err="1"/>
              <a:t>etc</a:t>
            </a:r>
            <a:r>
              <a:rPr lang="en-US" sz="2400" dirty="0"/>
              <a:t>/samba/</a:t>
            </a:r>
            <a:r>
              <a:rPr lang="en-US" sz="2400" dirty="0" err="1"/>
              <a:t>user.cred</a:t>
            </a:r>
            <a:endParaRPr lang="en-US" sz="24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400" dirty="0"/>
              <a:t>&gt;&gt;vim /</a:t>
            </a:r>
            <a:r>
              <a:rPr lang="en-US" sz="2400" dirty="0" err="1"/>
              <a:t>etc</a:t>
            </a:r>
            <a:r>
              <a:rPr lang="en-US" sz="2400" dirty="0"/>
              <a:t>/samba/</a:t>
            </a:r>
            <a:r>
              <a:rPr lang="en-US" sz="2400" dirty="0" err="1"/>
              <a:t>user.cred</a:t>
            </a:r>
            <a:endParaRPr lang="en-US" sz="2400" dirty="0"/>
          </a:p>
          <a:p>
            <a:r>
              <a:rPr lang="en-US" sz="2800" dirty="0"/>
              <a:t>Add the Following Lines: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400" dirty="0"/>
              <a:t>&gt;&gt;username = &lt;samba user&gt;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400" dirty="0"/>
              <a:t>&gt;&gt;password = &lt;samba user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70000"/>
              </a:lnSpc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34" y="3022671"/>
            <a:ext cx="5416145" cy="29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016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851</TotalTime>
  <Words>810</Words>
  <Application>Microsoft Office PowerPoint</Application>
  <PresentationFormat>Widescreen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</vt:lpstr>
      <vt:lpstr>Berlin</vt:lpstr>
      <vt:lpstr>Introduction to Samba</vt:lpstr>
      <vt:lpstr>What is Samba?</vt:lpstr>
      <vt:lpstr>SMB: Server Message Block</vt:lpstr>
      <vt:lpstr>NetBIOS: Network Basic Input/Output System</vt:lpstr>
      <vt:lpstr>SMB: Security</vt:lpstr>
      <vt:lpstr>CIFS: Common Internet File System</vt:lpstr>
      <vt:lpstr>Samba: Prerequisite Setup </vt:lpstr>
      <vt:lpstr>Samba: Prerequisite Setup cont. </vt:lpstr>
      <vt:lpstr>Samba: User Creations</vt:lpstr>
      <vt:lpstr>Samba: Share Folder Creation </vt:lpstr>
      <vt:lpstr>Samba: Configuration File</vt:lpstr>
      <vt:lpstr>Samba: Basic Stand-Alone Server</vt:lpstr>
      <vt:lpstr>Samba: CIFS Integration </vt:lpstr>
      <vt:lpstr>Starting the Samba Server</vt:lpstr>
      <vt:lpstr>Samba: Connecting to the SMB Server</vt:lpstr>
      <vt:lpstr>Samba: Connecting to the Server</vt:lpstr>
      <vt:lpstr>Samba : smbclient</vt:lpstr>
      <vt:lpstr>Samba: smbclient Commands 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Samba</dc:title>
  <dc:creator>Aesia Cohen</dc:creator>
  <cp:lastModifiedBy>Aesia Cohen</cp:lastModifiedBy>
  <cp:revision>78</cp:revision>
  <dcterms:created xsi:type="dcterms:W3CDTF">2017-04-27T14:10:23Z</dcterms:created>
  <dcterms:modified xsi:type="dcterms:W3CDTF">2017-05-06T01:27:54Z</dcterms:modified>
</cp:coreProperties>
</file>