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5" r:id="rId3"/>
    <p:sldId id="273" r:id="rId4"/>
    <p:sldId id="257" r:id="rId5"/>
    <p:sldId id="272" r:id="rId6"/>
    <p:sldId id="258" r:id="rId7"/>
    <p:sldId id="259" r:id="rId8"/>
    <p:sldId id="260" r:id="rId9"/>
    <p:sldId id="274" r:id="rId10"/>
    <p:sldId id="276" r:id="rId11"/>
    <p:sldId id="277" r:id="rId12"/>
    <p:sldId id="280" r:id="rId13"/>
    <p:sldId id="279" r:id="rId14"/>
    <p:sldId id="278" r:id="rId15"/>
    <p:sldId id="281" r:id="rId16"/>
    <p:sldId id="284" r:id="rId17"/>
    <p:sldId id="264" r:id="rId18"/>
  </p:sldIdLst>
  <p:sldSz cx="9144000" cy="5143500" type="screen16x9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19" autoAdjust="0"/>
    <p:restoredTop sz="86462" autoAdjust="0"/>
  </p:normalViewPr>
  <p:slideViewPr>
    <p:cSldViewPr snapToGrid="0" snapToObjects="1">
      <p:cViewPr varScale="1">
        <p:scale>
          <a:sx n="100" d="100"/>
          <a:sy n="100" d="100"/>
        </p:scale>
        <p:origin x="-232" y="-1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119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9A03B-5EF1-6B48-A2B6-1C28277C0A2D}" type="datetimeFigureOut">
              <a:rPr kumimoji="1" lang="zh-TW" altLang="en-US" smtClean="0"/>
              <a:t>16/6/4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7232E-421B-3D4D-98F9-7487BD56EA8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00662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3BA32-32AB-4D4C-B592-18990068DD81}" type="datetimeFigureOut">
              <a:rPr kumimoji="1" lang="zh-TW" altLang="en-US" smtClean="0"/>
              <a:t>16/6/4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B4093-1E9A-D84E-9C75-98A40A985ED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263904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39752" y="411510"/>
            <a:ext cx="6172200" cy="1242138"/>
          </a:xfrm>
        </p:spPr>
        <p:txBody>
          <a:bodyPr/>
          <a:lstStyle>
            <a:lvl1pPr algn="ctr">
              <a:defRPr b="1"/>
            </a:lvl1pPr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3752492"/>
            <a:ext cx="6172200" cy="475853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dirty="0" smtClean="0"/>
              <a:t>按一下以編輯母片子標題樣式</a:t>
            </a:r>
            <a:endParaRPr kumimoji="0" lang="en-US" dirty="0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4341114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3371850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3696527"/>
            <a:ext cx="609600" cy="388143"/>
          </a:xfrm>
        </p:spPr>
        <p:txBody>
          <a:bodyPr/>
          <a:lstStyle/>
          <a:p>
            <a:fld id="{BCD3AF2A-BF99-0943-A891-6C4A34621F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C435-8F2C-B14F-8396-4A291832AD6B}" type="datetime1">
              <a:rPr kumimoji="1" lang="zh-TW" altLang="en-US" smtClean="0"/>
              <a:t>16/6/4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Cicilia Lee @ PyCon TW 2016</a:t>
            </a:r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AF2A-BF99-0943-A891-6C4A34621F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1676400" cy="4388644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0AFD-9FE3-0640-8F47-F29169E7062B}" type="datetime1">
              <a:rPr kumimoji="1" lang="zh-TW" altLang="en-US" smtClean="0"/>
              <a:t>16/6/4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Cicilia Lee @ PyCon TW 2016</a:t>
            </a:r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AF2A-BF99-0943-A891-6C4A34621F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7467600" cy="3655314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ECC725C-CCE0-2A40-A9B1-B1409D1D81DA}" type="datetime1">
              <a:rPr kumimoji="1" lang="zh-TW" altLang="en-US" smtClean="0"/>
              <a:t>16/6/4</a:t>
            </a:fld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CD3AF2A-BF99-0943-A891-6C4A34621F47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kumimoji="1" lang="en-US" altLang="zh-TW" smtClean="0"/>
              <a:t>Cicilia Lee @ PyCon TW 2016</a:t>
            </a:r>
            <a:endParaRPr kumimoji="1"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171701"/>
            <a:ext cx="6172200" cy="1540193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3757613"/>
            <a:ext cx="6172200" cy="10287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49006" y="830199"/>
            <a:ext cx="1714500" cy="381000"/>
          </a:xfrm>
        </p:spPr>
        <p:txBody>
          <a:bodyPr/>
          <a:lstStyle/>
          <a:p>
            <a:fld id="{F7A5BB2D-50FB-0549-8891-C3015042317D}" type="datetime1">
              <a:rPr kumimoji="1" lang="zh-TW" altLang="en-US" smtClean="0"/>
              <a:t>16/6/4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656" y="3086100"/>
            <a:ext cx="2743200" cy="384048"/>
          </a:xfrm>
        </p:spPr>
        <p:txBody>
          <a:bodyPr/>
          <a:lstStyle/>
          <a:p>
            <a:r>
              <a:rPr kumimoji="1" lang="en-US" altLang="zh-TW" smtClean="0"/>
              <a:t>Cicilia Lee @ PyCon TW 2016</a:t>
            </a:r>
            <a:endParaRPr kumimoji="1"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324704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橢圓 21"/>
          <p:cNvSpPr/>
          <p:nvPr/>
        </p:nvSpPr>
        <p:spPr bwMode="auto">
          <a:xfrm>
            <a:off x="1664208" y="4343400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879040" y="3359916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9097944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3696527"/>
            <a:ext cx="609600" cy="388143"/>
          </a:xfrm>
        </p:spPr>
        <p:txBody>
          <a:bodyPr/>
          <a:lstStyle/>
          <a:p>
            <a:fld id="{BCD3AF2A-BF99-0943-A891-6C4A34621F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CB635-870D-6F47-92DD-94711D754DCB}" type="datetime1">
              <a:rPr kumimoji="1" lang="zh-TW" altLang="en-US" smtClean="0"/>
              <a:t>16/6/4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Cicilia Lee @ PyCon TW 2016</a:t>
            </a:r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AF2A-BF99-0943-A891-6C4A34621F47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7543800" cy="85725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D691-5F67-9649-B67D-F4D96AD4719E}" type="datetime1">
              <a:rPr kumimoji="1" lang="zh-TW" altLang="en-US" smtClean="0"/>
              <a:t>16/6/4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Cicilia Lee @ PyCon TW 2016</a:t>
            </a:r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AF2A-BF99-0943-A891-6C4A34621F47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0E4C644-EBC4-6148-9674-D153B45D852A}" type="datetime1">
              <a:rPr kumimoji="1" lang="zh-TW" altLang="en-US" smtClean="0"/>
              <a:t>16/6/4</a:t>
            </a:fld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CD3AF2A-BF99-0943-A891-6C4A34621F47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kumimoji="1" lang="en-US" altLang="zh-TW" smtClean="0"/>
              <a:t>Cicilia Lee @ PyCon TW 2016</a:t>
            </a:r>
            <a:endParaRPr kumimoji="1"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869A4-EE41-0344-AB24-2E8A9E494CAF}" type="datetime1">
              <a:rPr kumimoji="1" lang="zh-TW" altLang="en-US" smtClean="0"/>
              <a:t>16/6/4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Cicilia Lee @ PyCon TW 2016</a:t>
            </a:r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AF2A-BF99-0943-A891-6C4A34621F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4160520" y="2343150"/>
            <a:ext cx="473202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05740"/>
            <a:ext cx="1527048" cy="373761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05740"/>
            <a:ext cx="5638800" cy="4745736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31E898E-4215-D444-8A35-CE52A5C3B9C5}" type="datetime1">
              <a:rPr kumimoji="1" lang="zh-TW" altLang="en-US" smtClean="0"/>
              <a:t>16/6/4</a:t>
            </a:fld>
            <a:endParaRPr kumimoji="1"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CD3AF2A-BF99-0943-A891-6C4A34621F47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kumimoji="1" lang="en-US" altLang="zh-TW" smtClean="0"/>
              <a:t>Cicilia Lee @ PyCon TW 2016</a:t>
            </a:r>
            <a:endParaRPr kumimoji="1"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4138803" y="2343150"/>
            <a:ext cx="473202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51435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 smtClean="0"/>
              <a:t>將圖片拖曳至版面配置區或按一下圖示以新增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198596"/>
            <a:ext cx="1524000" cy="3717036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B533EA3-1B30-FA4C-8939-D6ED9382C847}" type="datetime1">
              <a:rPr kumimoji="1" lang="zh-TW" altLang="en-US" smtClean="0"/>
              <a:t>16/6/4</a:t>
            </a:fld>
            <a:endParaRPr kumimoji="1"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CD3AF2A-BF99-0943-A891-6C4A34621F47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kumimoji="1" lang="en-US" altLang="zh-TW" smtClean="0"/>
              <a:t>Cicilia Lee @ PyCon TW 2016</a:t>
            </a:r>
            <a:endParaRPr kumimoji="1"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05978"/>
            <a:ext cx="7467600" cy="63758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951570"/>
            <a:ext cx="7467600" cy="35404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 smtClean="0"/>
              <a:t>第二層</a:t>
            </a:r>
          </a:p>
          <a:p>
            <a:pPr lvl="2" eaLnBrk="1" latinLnBrk="0" hangingPunct="1"/>
            <a:r>
              <a:rPr kumimoji="0" lang="zh-TW" altLang="en-US" dirty="0" smtClean="0"/>
              <a:t>第三層</a:t>
            </a:r>
          </a:p>
          <a:p>
            <a:pPr lvl="3" eaLnBrk="1" latinLnBrk="0" hangingPunct="1"/>
            <a:r>
              <a:rPr kumimoji="0" lang="zh-TW" altLang="en-US" dirty="0" smtClean="0"/>
              <a:t>第四層</a:t>
            </a:r>
          </a:p>
          <a:p>
            <a:pPr lvl="4" eaLnBrk="1" latinLnBrk="0" hangingPunct="1"/>
            <a:r>
              <a:rPr kumimoji="0" lang="zh-TW" altLang="en-US" dirty="0" smtClean="0"/>
              <a:t>第五層</a:t>
            </a:r>
            <a:endParaRPr kumimoji="0" lang="en-US" dirty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948264" y="4623978"/>
            <a:ext cx="931560" cy="288036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C1869FB-D84C-E741-A973-93878F9272F7}" type="datetime1">
              <a:rPr kumimoji="1" lang="zh-TW" altLang="en-US" smtClean="0"/>
              <a:t>16/6/4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467544" y="4623978"/>
            <a:ext cx="6336704" cy="274320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kumimoji="1" lang="en-US" altLang="zh-TW" smtClean="0"/>
              <a:t>Cicilia Lee @ PyCon TW 2016</a:t>
            </a:r>
            <a:endParaRPr kumimoji="1"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8064798" y="4364504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037730" y="4364504"/>
            <a:ext cx="609600" cy="390906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chemeClr val="tx1"/>
                </a:solidFill>
              </a:defRPr>
            </a:lvl1pPr>
          </a:lstStyle>
          <a:p>
            <a:fld id="{BCD3AF2A-BF99-0943-A891-6C4A34621F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none" baseline="0">
          <a:solidFill>
            <a:srgbClr val="00B050"/>
          </a:solidFill>
          <a:latin typeface="Arial Unicode MS" pitchFamily="34" charset="-120"/>
          <a:ea typeface="標楷體" pitchFamily="65" charset="-120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800" kern="1200" baseline="0">
          <a:solidFill>
            <a:schemeClr val="tx1"/>
          </a:solidFill>
          <a:latin typeface="Arial Unicode MS" pitchFamily="34" charset="-120"/>
          <a:ea typeface="標楷體" pitchFamily="65" charset="-120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400" kern="1200" baseline="0">
          <a:solidFill>
            <a:schemeClr val="tx1"/>
          </a:solidFill>
          <a:latin typeface="Arial Unicode MS" pitchFamily="34" charset="-120"/>
          <a:ea typeface="標楷體" pitchFamily="65" charset="-120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2000" kern="1200" baseline="0">
          <a:solidFill>
            <a:schemeClr val="tx1"/>
          </a:solidFill>
          <a:latin typeface="Arial Unicode MS" pitchFamily="34" charset="-120"/>
          <a:ea typeface="標楷體" pitchFamily="65" charset="-120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2000" kern="1200" baseline="0">
          <a:solidFill>
            <a:schemeClr val="tx1"/>
          </a:solidFill>
          <a:latin typeface="Arial Unicode MS" pitchFamily="34" charset="-120"/>
          <a:ea typeface="標楷體" pitchFamily="65" charset="-120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2000" kern="1200" baseline="0">
          <a:solidFill>
            <a:schemeClr val="tx1"/>
          </a:solidFill>
          <a:latin typeface="Arial Unicode MS" pitchFamily="34" charset="-120"/>
          <a:ea typeface="標楷體" pitchFamily="65" charset="-120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cikit-learn.org/stable/tutorial/machine_learning_map/index.html" TargetMode="External"/><Relationship Id="rId3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auto_examples/classification/plot_digits_classification.html" TargetMode="External"/><Relationship Id="rId4" Type="http://schemas.openxmlformats.org/officeDocument/2006/relationships/hyperlink" Target="http://scikit-learn.org/stable/tutorial/machine_learning_map/index.html" TargetMode="External"/><Relationship Id="rId5" Type="http://schemas.openxmlformats.org/officeDocument/2006/relationships/hyperlink" Target="https://www.youtube.com/playlist?list=PLXVfgk9fNX2I7tB6oIINGBmW50rrmFTq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cikit-learn.org/stable/index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cikit-learn.org/stable/auto_examples/classification/plot_digits_classification.html" TargetMode="Externa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981206" y="729011"/>
            <a:ext cx="6172200" cy="1242138"/>
          </a:xfrm>
        </p:spPr>
        <p:txBody>
          <a:bodyPr>
            <a:normAutofit fontScale="90000"/>
          </a:bodyPr>
          <a:lstStyle/>
          <a:p>
            <a:r>
              <a:rPr kumimoji="1" lang="zh-TW" altLang="en-US" dirty="0"/>
              <a:t>連淡水阿嬤都聽得懂</a:t>
            </a:r>
            <a:r>
              <a:rPr kumimoji="1" lang="zh-TW" altLang="en-US" dirty="0" smtClean="0"/>
              <a:t>的</a:t>
            </a:r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r>
              <a:rPr kumimoji="1" lang="zh-TW" altLang="en-US" dirty="0" smtClean="0"/>
              <a:t>機器學習入門 </a:t>
            </a:r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r>
              <a:rPr kumimoji="1" lang="en-US" altLang="zh-TW" dirty="0" err="1" smtClean="0"/>
              <a:t>scikit</a:t>
            </a:r>
            <a:r>
              <a:rPr kumimoji="1" lang="en-US" altLang="zh-TW" dirty="0"/>
              <a:t>-</a:t>
            </a:r>
            <a:r>
              <a:rPr kumimoji="1" lang="en-US" altLang="zh-TW" dirty="0" smtClean="0"/>
              <a:t>learn 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981206" y="3004019"/>
            <a:ext cx="6172200" cy="692509"/>
          </a:xfrm>
        </p:spPr>
        <p:txBody>
          <a:bodyPr>
            <a:noAutofit/>
          </a:bodyPr>
          <a:lstStyle/>
          <a:p>
            <a:r>
              <a:rPr kumimoji="1" lang="en-US" altLang="zh-TW" dirty="0" smtClean="0"/>
              <a:t>Cicilia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Lee</a:t>
            </a:r>
            <a:r>
              <a:rPr kumimoji="1" lang="zh-TW" altLang="en-US" dirty="0" smtClean="0"/>
              <a:t> 李佳穎</a:t>
            </a:r>
            <a:r>
              <a:rPr kumimoji="1" lang="en-US" altLang="zh-TW" dirty="0" smtClean="0"/>
              <a:t> </a:t>
            </a:r>
            <a:br>
              <a:rPr kumimoji="1" lang="en-US" altLang="zh-TW" dirty="0" smtClean="0"/>
            </a:br>
            <a:r>
              <a:rPr kumimoji="1" lang="en-US" altLang="zh-TW" dirty="0" err="1" smtClean="0"/>
              <a:t>PyCon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TW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2016/06/04</a:t>
            </a:r>
          </a:p>
          <a:p>
            <a:r>
              <a:rPr kumimoji="1" lang="en-US" altLang="zh-TW" dirty="0" smtClean="0"/>
              <a:t>aacs0130@gmail.com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AF2A-BF99-0943-A891-6C4A34621F47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65750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Scikit</a:t>
            </a:r>
            <a:r>
              <a:rPr kumimoji="1" lang="zh-TW" altLang="en-US" dirty="0"/>
              <a:t> </a:t>
            </a:r>
            <a:r>
              <a:rPr kumimoji="1" lang="en-US" altLang="zh-TW" dirty="0"/>
              <a:t>Learn</a:t>
            </a:r>
            <a:r>
              <a:rPr kumimoji="1" lang="zh-TW" altLang="en-US" dirty="0"/>
              <a:t> 數字辨識 </a:t>
            </a:r>
            <a:r>
              <a:rPr kumimoji="1" lang="en-US" altLang="zh-TW" dirty="0" smtClean="0"/>
              <a:t>(2/3)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200" dirty="0" smtClean="0">
                <a:solidFill>
                  <a:srgbClr val="008000"/>
                </a:solidFill>
              </a:rPr>
              <a:t>#</a:t>
            </a:r>
            <a:r>
              <a:rPr lang="en-US" altLang="zh-TW" sz="2200" dirty="0">
                <a:solidFill>
                  <a:srgbClr val="008000"/>
                </a:solidFill>
              </a:rPr>
              <a:t>## 2. Set a classifier</a:t>
            </a:r>
          </a:p>
          <a:p>
            <a:pPr marL="0" indent="0">
              <a:buNone/>
            </a:pPr>
            <a:r>
              <a:rPr lang="en-US" altLang="zh-TW" sz="2200" dirty="0">
                <a:solidFill>
                  <a:srgbClr val="008000"/>
                </a:solidFill>
              </a:rPr>
              <a:t># Create a classifier: a support vector classifier</a:t>
            </a:r>
          </a:p>
          <a:p>
            <a:pPr marL="0" indent="0">
              <a:buNone/>
            </a:pPr>
            <a:r>
              <a:rPr lang="en-US" altLang="zh-TW" sz="2200" dirty="0"/>
              <a:t>classifier = </a:t>
            </a:r>
            <a:r>
              <a:rPr lang="en-US" altLang="zh-TW" sz="2200" dirty="0" err="1"/>
              <a:t>svm.SVC</a:t>
            </a:r>
            <a:r>
              <a:rPr lang="en-US" altLang="zh-TW" sz="2200" dirty="0"/>
              <a:t>(gamma=0.001)</a:t>
            </a:r>
          </a:p>
          <a:p>
            <a:pPr marL="0" indent="0">
              <a:buNone/>
            </a:pPr>
            <a:endParaRPr lang="en-US" altLang="zh-TW" sz="2200" dirty="0" smtClean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altLang="zh-TW" sz="2200" dirty="0" smtClean="0">
                <a:solidFill>
                  <a:srgbClr val="008000"/>
                </a:solidFill>
              </a:rPr>
              <a:t>#</a:t>
            </a:r>
            <a:r>
              <a:rPr lang="en-US" altLang="zh-TW" sz="2200" dirty="0">
                <a:solidFill>
                  <a:srgbClr val="008000"/>
                </a:solidFill>
              </a:rPr>
              <a:t>## 3. Learn a model</a:t>
            </a:r>
          </a:p>
          <a:p>
            <a:pPr marL="0" indent="0">
              <a:buNone/>
            </a:pPr>
            <a:r>
              <a:rPr lang="en-US" altLang="zh-TW" sz="2200" dirty="0">
                <a:solidFill>
                  <a:srgbClr val="008000"/>
                </a:solidFill>
              </a:rPr>
              <a:t># We learn the digits on the first half of the digits</a:t>
            </a:r>
          </a:p>
          <a:p>
            <a:pPr marL="0" indent="0">
              <a:buNone/>
            </a:pPr>
            <a:r>
              <a:rPr lang="en-US" altLang="zh-TW" sz="2200" dirty="0" err="1"/>
              <a:t>classifier.</a:t>
            </a:r>
            <a:r>
              <a:rPr lang="en-US" altLang="zh-TW" sz="2200" dirty="0" err="1">
                <a:solidFill>
                  <a:srgbClr val="FF6600"/>
                </a:solidFill>
              </a:rPr>
              <a:t>fit</a:t>
            </a:r>
            <a:r>
              <a:rPr lang="en-US" altLang="zh-TW" sz="2200" dirty="0"/>
              <a:t>(data[:</a:t>
            </a:r>
            <a:r>
              <a:rPr lang="en-US" altLang="zh-TW" sz="2200" dirty="0" err="1"/>
              <a:t>n_samples</a:t>
            </a:r>
            <a:r>
              <a:rPr lang="en-US" altLang="zh-TW" sz="2200" dirty="0"/>
              <a:t> / 2], </a:t>
            </a:r>
            <a:r>
              <a:rPr lang="en-US" altLang="zh-TW" sz="2200" dirty="0" err="1"/>
              <a:t>digits.target</a:t>
            </a:r>
            <a:r>
              <a:rPr lang="en-US" altLang="zh-TW" sz="2200" dirty="0"/>
              <a:t>[:</a:t>
            </a:r>
            <a:r>
              <a:rPr lang="en-US" altLang="zh-TW" sz="2200" dirty="0" err="1"/>
              <a:t>n_samples</a:t>
            </a:r>
            <a:r>
              <a:rPr lang="en-US" altLang="zh-TW" sz="2200" dirty="0"/>
              <a:t> / 2]) </a:t>
            </a:r>
          </a:p>
          <a:p>
            <a:pPr marL="0" indent="0">
              <a:buNone/>
            </a:pPr>
            <a:endParaRPr lang="en-US" altLang="zh-TW" sz="2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CD3AF2A-BF99-0943-A891-6C4A34621F47}" type="slidenum">
              <a:rPr kumimoji="1" lang="zh-TW" altLang="en-US" smtClean="0"/>
              <a:t>10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kumimoji="1" lang="en-US" altLang="zh-TW" dirty="0" smtClean="0"/>
              <a:t>Cicilia Lee @ </a:t>
            </a:r>
            <a:r>
              <a:rPr kumimoji="1" lang="en-US" altLang="zh-TW" dirty="0" err="1" smtClean="0"/>
              <a:t>PyCon</a:t>
            </a:r>
            <a:r>
              <a:rPr kumimoji="1" lang="en-US" altLang="zh-TW" dirty="0" smtClean="0"/>
              <a:t> TW 2016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6542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Scikit</a:t>
            </a:r>
            <a:r>
              <a:rPr kumimoji="1" lang="zh-TW" altLang="en-US" dirty="0"/>
              <a:t> </a:t>
            </a:r>
            <a:r>
              <a:rPr kumimoji="1" lang="en-US" altLang="zh-TW" dirty="0"/>
              <a:t>Learn</a:t>
            </a:r>
            <a:r>
              <a:rPr kumimoji="1" lang="zh-TW" altLang="en-US" dirty="0"/>
              <a:t> 數字辨識 </a:t>
            </a:r>
            <a:r>
              <a:rPr kumimoji="1" lang="en-US" altLang="zh-TW" dirty="0" smtClean="0"/>
              <a:t>(3/</a:t>
            </a:r>
            <a:r>
              <a:rPr kumimoji="1" lang="en-US" altLang="zh-TW" dirty="0"/>
              <a:t>3)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900" dirty="0">
                <a:solidFill>
                  <a:srgbClr val="008000"/>
                </a:solidFill>
              </a:rPr>
              <a:t>### 4. Predict the result</a:t>
            </a:r>
          </a:p>
          <a:p>
            <a:pPr marL="0" indent="0">
              <a:buNone/>
            </a:pPr>
            <a:r>
              <a:rPr lang="en-US" altLang="zh-TW" sz="1900" dirty="0">
                <a:solidFill>
                  <a:srgbClr val="008000"/>
                </a:solidFill>
              </a:rPr>
              <a:t># Now predict the value of the digit on the second half:</a:t>
            </a:r>
          </a:p>
          <a:p>
            <a:pPr marL="0" indent="0">
              <a:buNone/>
            </a:pPr>
            <a:r>
              <a:rPr lang="en-US" altLang="zh-TW" sz="1900" dirty="0"/>
              <a:t>expected = </a:t>
            </a:r>
            <a:r>
              <a:rPr lang="en-US" altLang="zh-TW" sz="1900" dirty="0" err="1"/>
              <a:t>digits.target</a:t>
            </a:r>
            <a:r>
              <a:rPr lang="en-US" altLang="zh-TW" sz="1900" dirty="0"/>
              <a:t>[</a:t>
            </a:r>
            <a:r>
              <a:rPr lang="en-US" altLang="zh-TW" sz="1900" dirty="0" err="1"/>
              <a:t>n_samples</a:t>
            </a:r>
            <a:r>
              <a:rPr lang="en-US" altLang="zh-TW" sz="1900" dirty="0"/>
              <a:t> / 2:] </a:t>
            </a:r>
          </a:p>
          <a:p>
            <a:pPr marL="0" indent="0">
              <a:buNone/>
            </a:pPr>
            <a:r>
              <a:rPr lang="en-US" altLang="zh-TW" sz="1900" dirty="0"/>
              <a:t>predicted = </a:t>
            </a:r>
            <a:r>
              <a:rPr lang="en-US" altLang="zh-TW" sz="1900" dirty="0" err="1"/>
              <a:t>classifier.</a:t>
            </a:r>
            <a:r>
              <a:rPr lang="en-US" altLang="zh-TW" sz="1900" dirty="0" err="1">
                <a:solidFill>
                  <a:srgbClr val="FF6600"/>
                </a:solidFill>
              </a:rPr>
              <a:t>predict</a:t>
            </a:r>
            <a:r>
              <a:rPr lang="en-US" altLang="zh-TW" sz="1900" dirty="0"/>
              <a:t>(data[</a:t>
            </a:r>
            <a:r>
              <a:rPr lang="en-US" altLang="zh-TW" sz="1900" dirty="0" err="1"/>
              <a:t>n_samples</a:t>
            </a:r>
            <a:r>
              <a:rPr lang="en-US" altLang="zh-TW" sz="1900" dirty="0"/>
              <a:t> / 2:])</a:t>
            </a:r>
            <a:endParaRPr kumimoji="1" lang="zh-TW" altLang="en-US" sz="1900" dirty="0"/>
          </a:p>
          <a:p>
            <a:pPr marL="0" indent="0">
              <a:buNone/>
            </a:pPr>
            <a:endParaRPr lang="ro-RO" altLang="zh-TW" sz="1900" dirty="0" smtClean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ro-RO" altLang="zh-TW" sz="1900" dirty="0" smtClean="0">
                <a:solidFill>
                  <a:srgbClr val="008000"/>
                </a:solidFill>
              </a:rPr>
              <a:t>#</a:t>
            </a:r>
            <a:r>
              <a:rPr lang="ro-RO" altLang="zh-TW" sz="1900" dirty="0">
                <a:solidFill>
                  <a:srgbClr val="008000"/>
                </a:solidFill>
              </a:rPr>
              <a:t>## 5. Evaluate</a:t>
            </a:r>
          </a:p>
          <a:p>
            <a:pPr marL="0" indent="0">
              <a:buNone/>
            </a:pPr>
            <a:r>
              <a:rPr lang="ro-RO" altLang="zh-TW" sz="1900" dirty="0"/>
              <a:t>print("Classification report for classifier %s:\n%s\n"</a:t>
            </a:r>
          </a:p>
          <a:p>
            <a:pPr marL="0" indent="0">
              <a:buNone/>
            </a:pPr>
            <a:r>
              <a:rPr lang="ro-RO" altLang="zh-TW" sz="1900" dirty="0"/>
              <a:t> </a:t>
            </a:r>
            <a:r>
              <a:rPr lang="ro-RO" altLang="zh-TW" sz="1900" dirty="0" smtClean="0"/>
              <a:t>% </a:t>
            </a:r>
            <a:r>
              <a:rPr lang="ro-RO" altLang="zh-TW" sz="1900" dirty="0"/>
              <a:t>(classifier</a:t>
            </a:r>
            <a:r>
              <a:rPr lang="ro-RO" altLang="zh-TW" sz="1900" dirty="0" smtClean="0"/>
              <a:t>,</a:t>
            </a:r>
            <a:r>
              <a:rPr lang="zh-TW" altLang="en-US" sz="1900" dirty="0" smtClean="0"/>
              <a:t> </a:t>
            </a:r>
            <a:r>
              <a:rPr lang="ro-RO" altLang="zh-TW" sz="1900" dirty="0" smtClean="0"/>
              <a:t>metrics.</a:t>
            </a:r>
            <a:r>
              <a:rPr lang="ro-RO" altLang="zh-TW" sz="1900" dirty="0" smtClean="0">
                <a:solidFill>
                  <a:srgbClr val="FF6600"/>
                </a:solidFill>
              </a:rPr>
              <a:t>classification_report</a:t>
            </a:r>
            <a:r>
              <a:rPr lang="ro-RO" altLang="zh-TW" sz="1900" dirty="0"/>
              <a:t>(expected, predicted)))</a:t>
            </a:r>
          </a:p>
          <a:p>
            <a:pPr marL="0" indent="0">
              <a:buNone/>
            </a:pPr>
            <a:r>
              <a:rPr lang="ro-RO" altLang="zh-TW" sz="1900" dirty="0"/>
              <a:t>print("Confusion matrix:\n%s" </a:t>
            </a:r>
            <a:endParaRPr lang="ro-RO" altLang="zh-TW" sz="1900" dirty="0" smtClean="0"/>
          </a:p>
          <a:p>
            <a:pPr marL="0" indent="0">
              <a:buNone/>
            </a:pPr>
            <a:r>
              <a:rPr lang="zh-TW" altLang="en-US" sz="1900" dirty="0" smtClean="0"/>
              <a:t>  </a:t>
            </a:r>
            <a:r>
              <a:rPr lang="ro-RO" altLang="zh-TW" sz="1900" dirty="0" smtClean="0"/>
              <a:t>% </a:t>
            </a:r>
            <a:r>
              <a:rPr lang="ro-RO" altLang="zh-TW" sz="1900" dirty="0"/>
              <a:t>metrics.</a:t>
            </a:r>
            <a:r>
              <a:rPr lang="ro-RO" altLang="zh-TW" sz="1900" dirty="0">
                <a:solidFill>
                  <a:srgbClr val="FF6600"/>
                </a:solidFill>
              </a:rPr>
              <a:t>confusion_matrix</a:t>
            </a:r>
            <a:r>
              <a:rPr lang="ro-RO" altLang="zh-TW" sz="1900" dirty="0"/>
              <a:t>(expected, predicted))</a:t>
            </a:r>
            <a:endParaRPr kumimoji="1" lang="zh-TW" altLang="en-US" sz="19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CD3AF2A-BF99-0943-A891-6C4A34621F47}" type="slidenum">
              <a:rPr kumimoji="1" lang="zh-TW" altLang="en-US" smtClean="0"/>
              <a:t>11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kumimoji="1" lang="en-US" altLang="zh-TW" smtClean="0"/>
              <a:t>Cicilia Lee @ PyCon TW 2016</a:t>
            </a:r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59317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Script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output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(1/2)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843558"/>
            <a:ext cx="7467600" cy="401190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kumimoji="1" lang="zh-TW" altLang="en-US" sz="2000" dirty="0" smtClean="0"/>
              <a:t> </a:t>
            </a:r>
            <a:r>
              <a:rPr kumimoji="1" lang="de-DE" altLang="zh-TW" sz="2000" dirty="0" err="1" smtClean="0"/>
              <a:t>Classification</a:t>
            </a:r>
            <a:r>
              <a:rPr kumimoji="1" lang="de-DE" altLang="zh-TW" sz="2000" dirty="0" smtClean="0"/>
              <a:t> </a:t>
            </a:r>
            <a:r>
              <a:rPr kumimoji="1" lang="de-DE" altLang="zh-TW" sz="2000" dirty="0" err="1" smtClean="0"/>
              <a:t>report</a:t>
            </a:r>
            <a:r>
              <a:rPr kumimoji="1" lang="de-DE" altLang="zh-TW" sz="2000" dirty="0" smtClean="0"/>
              <a:t> </a:t>
            </a:r>
            <a:r>
              <a:rPr kumimoji="1" lang="de-DE" altLang="zh-TW" sz="2000" dirty="0" err="1" smtClean="0"/>
              <a:t>for</a:t>
            </a:r>
            <a:r>
              <a:rPr kumimoji="1" lang="de-DE" altLang="zh-TW" sz="2000" dirty="0" smtClean="0"/>
              <a:t> </a:t>
            </a:r>
            <a:r>
              <a:rPr kumimoji="1" lang="de-DE" altLang="zh-TW" sz="2000" dirty="0" err="1" smtClean="0"/>
              <a:t>classifier</a:t>
            </a:r>
            <a:r>
              <a:rPr kumimoji="1" lang="de-DE" altLang="zh-TW" sz="2000" dirty="0" smtClean="0"/>
              <a:t> SVC(C=1.0, </a:t>
            </a:r>
            <a:r>
              <a:rPr kumimoji="1" lang="de-DE" altLang="zh-TW" sz="2000" dirty="0" err="1" smtClean="0"/>
              <a:t>cache_size</a:t>
            </a:r>
            <a:r>
              <a:rPr kumimoji="1" lang="de-DE" altLang="zh-TW" sz="2000" dirty="0" smtClean="0"/>
              <a:t>=200, </a:t>
            </a:r>
            <a:r>
              <a:rPr kumimoji="1" lang="de-DE" altLang="zh-TW" sz="2000" dirty="0" err="1" smtClean="0"/>
              <a:t>class_weight</a:t>
            </a:r>
            <a:r>
              <a:rPr kumimoji="1" lang="de-DE" altLang="zh-TW" sz="2000" dirty="0" smtClean="0"/>
              <a:t>=None, coef0=0.0,</a:t>
            </a:r>
          </a:p>
          <a:p>
            <a:pPr marL="0" indent="0">
              <a:buNone/>
            </a:pPr>
            <a:r>
              <a:rPr kumimoji="1" lang="de-DE" altLang="zh-TW" sz="2000" dirty="0" smtClean="0"/>
              <a:t>  </a:t>
            </a:r>
            <a:r>
              <a:rPr kumimoji="1" lang="de-DE" altLang="zh-TW" sz="2000" dirty="0" err="1" smtClean="0"/>
              <a:t>decision_function_shape</a:t>
            </a:r>
            <a:r>
              <a:rPr kumimoji="1" lang="de-DE" altLang="zh-TW" sz="2000" dirty="0" smtClean="0"/>
              <a:t>=None, </a:t>
            </a:r>
            <a:r>
              <a:rPr kumimoji="1" lang="de-DE" altLang="zh-TW" sz="2000" dirty="0" err="1" smtClean="0"/>
              <a:t>degree</a:t>
            </a:r>
            <a:r>
              <a:rPr kumimoji="1" lang="de-DE" altLang="zh-TW" sz="2000" dirty="0" smtClean="0"/>
              <a:t>=3, </a:t>
            </a:r>
            <a:r>
              <a:rPr kumimoji="1" lang="de-DE" altLang="zh-TW" sz="2000" dirty="0" err="1" smtClean="0"/>
              <a:t>gamma</a:t>
            </a:r>
            <a:r>
              <a:rPr kumimoji="1" lang="de-DE" altLang="zh-TW" sz="2000" dirty="0" smtClean="0"/>
              <a:t>=0.001, </a:t>
            </a:r>
            <a:r>
              <a:rPr kumimoji="1" lang="de-DE" altLang="zh-TW" sz="2000" dirty="0" err="1" smtClean="0"/>
              <a:t>kernel</a:t>
            </a:r>
            <a:r>
              <a:rPr kumimoji="1" lang="de-DE" altLang="zh-TW" sz="2000" dirty="0" smtClean="0"/>
              <a:t>='</a:t>
            </a:r>
            <a:r>
              <a:rPr kumimoji="1" lang="de-DE" altLang="zh-TW" sz="2000" dirty="0" err="1" smtClean="0"/>
              <a:t>rbf</a:t>
            </a:r>
            <a:r>
              <a:rPr kumimoji="1" lang="de-DE" altLang="zh-TW" sz="2000" dirty="0" smtClean="0"/>
              <a:t>',</a:t>
            </a:r>
          </a:p>
          <a:p>
            <a:pPr marL="0" indent="0">
              <a:buNone/>
            </a:pPr>
            <a:r>
              <a:rPr kumimoji="1" lang="de-DE" altLang="zh-TW" sz="2000" dirty="0" smtClean="0"/>
              <a:t>  </a:t>
            </a:r>
            <a:r>
              <a:rPr kumimoji="1" lang="de-DE" altLang="zh-TW" sz="2000" dirty="0" err="1" smtClean="0"/>
              <a:t>max_iter</a:t>
            </a:r>
            <a:r>
              <a:rPr kumimoji="1" lang="de-DE" altLang="zh-TW" sz="2000" dirty="0" smtClean="0"/>
              <a:t>=-1, </a:t>
            </a:r>
            <a:r>
              <a:rPr kumimoji="1" lang="de-DE" altLang="zh-TW" sz="2000" dirty="0" err="1" smtClean="0"/>
              <a:t>probability</a:t>
            </a:r>
            <a:r>
              <a:rPr kumimoji="1" lang="de-DE" altLang="zh-TW" sz="2000" dirty="0" smtClean="0"/>
              <a:t>=</a:t>
            </a:r>
            <a:r>
              <a:rPr kumimoji="1" lang="de-DE" altLang="zh-TW" sz="2000" dirty="0" err="1" smtClean="0"/>
              <a:t>False</a:t>
            </a:r>
            <a:r>
              <a:rPr kumimoji="1" lang="de-DE" altLang="zh-TW" sz="2000" dirty="0" smtClean="0"/>
              <a:t>, </a:t>
            </a:r>
            <a:r>
              <a:rPr kumimoji="1" lang="de-DE" altLang="zh-TW" sz="2000" dirty="0" err="1" smtClean="0"/>
              <a:t>random_state</a:t>
            </a:r>
            <a:r>
              <a:rPr kumimoji="1" lang="de-DE" altLang="zh-TW" sz="2000" dirty="0" smtClean="0"/>
              <a:t>=None, </a:t>
            </a:r>
            <a:r>
              <a:rPr kumimoji="1" lang="de-DE" altLang="zh-TW" sz="2000" dirty="0" err="1" smtClean="0"/>
              <a:t>shrinking</a:t>
            </a:r>
            <a:r>
              <a:rPr kumimoji="1" lang="de-DE" altLang="zh-TW" sz="2000" dirty="0" smtClean="0"/>
              <a:t>=True,</a:t>
            </a:r>
          </a:p>
          <a:p>
            <a:pPr marL="0" indent="0">
              <a:buNone/>
            </a:pPr>
            <a:r>
              <a:rPr kumimoji="1" lang="de-DE" altLang="zh-TW" sz="2000" dirty="0" smtClean="0"/>
              <a:t>  </a:t>
            </a:r>
            <a:r>
              <a:rPr kumimoji="1" lang="de-DE" altLang="zh-TW" sz="2000" dirty="0" err="1" smtClean="0"/>
              <a:t>tol</a:t>
            </a:r>
            <a:r>
              <a:rPr kumimoji="1" lang="de-DE" altLang="zh-TW" sz="2000" dirty="0" smtClean="0"/>
              <a:t>=0.001, verbose=</a:t>
            </a:r>
            <a:r>
              <a:rPr kumimoji="1" lang="de-DE" altLang="zh-TW" sz="2000" dirty="0" err="1" smtClean="0"/>
              <a:t>False</a:t>
            </a:r>
            <a:r>
              <a:rPr kumimoji="1" lang="de-DE" altLang="zh-TW" sz="2000" dirty="0" smtClean="0"/>
              <a:t>):</a:t>
            </a:r>
          </a:p>
          <a:p>
            <a:pPr marL="0" indent="0">
              <a:buNone/>
            </a:pPr>
            <a:r>
              <a:rPr kumimoji="1" lang="de-DE" altLang="zh-TW" sz="2000" dirty="0" smtClean="0"/>
              <a:t>             </a:t>
            </a:r>
            <a:r>
              <a:rPr kumimoji="1" lang="de-DE" altLang="zh-TW" sz="2000" dirty="0" err="1" smtClean="0"/>
              <a:t>precision</a:t>
            </a:r>
            <a:r>
              <a:rPr kumimoji="1" lang="de-DE" altLang="zh-TW" sz="2000" dirty="0" smtClean="0"/>
              <a:t>    </a:t>
            </a:r>
            <a:r>
              <a:rPr kumimoji="1" lang="de-DE" altLang="zh-TW" sz="2000" dirty="0" err="1" smtClean="0"/>
              <a:t>recall</a:t>
            </a:r>
            <a:r>
              <a:rPr kumimoji="1" lang="de-DE" altLang="zh-TW" sz="2000" dirty="0" smtClean="0"/>
              <a:t>  f1-score   </a:t>
            </a:r>
            <a:r>
              <a:rPr kumimoji="1" lang="de-DE" altLang="zh-TW" sz="2000" dirty="0" err="1" smtClean="0"/>
              <a:t>support</a:t>
            </a:r>
            <a:endParaRPr kumimoji="1" lang="de-DE" altLang="zh-TW" sz="2000" dirty="0" smtClean="0"/>
          </a:p>
          <a:p>
            <a:pPr marL="0" indent="0">
              <a:buNone/>
            </a:pPr>
            <a:r>
              <a:rPr kumimoji="1" lang="zh-TW" altLang="en-US" sz="2000" dirty="0" smtClean="0"/>
              <a:t>          </a:t>
            </a:r>
            <a:r>
              <a:rPr kumimoji="1" lang="de-DE" altLang="zh-TW" sz="2000" dirty="0" smtClean="0"/>
              <a:t>0       1.00      0.99      0.99        88</a:t>
            </a:r>
          </a:p>
          <a:p>
            <a:pPr marL="0" indent="0">
              <a:buNone/>
            </a:pPr>
            <a:r>
              <a:rPr kumimoji="1" lang="de-DE" altLang="zh-TW" sz="2000" dirty="0" smtClean="0"/>
              <a:t>          1       0.99      0.97      0.98        91</a:t>
            </a:r>
          </a:p>
          <a:p>
            <a:pPr marL="0" indent="0">
              <a:buNone/>
            </a:pPr>
            <a:r>
              <a:rPr kumimoji="1" lang="de-DE" altLang="zh-TW" sz="2000" dirty="0" smtClean="0"/>
              <a:t>          2       0.99      0.99      0.99        86</a:t>
            </a:r>
          </a:p>
          <a:p>
            <a:pPr marL="0" indent="0">
              <a:buNone/>
            </a:pPr>
            <a:r>
              <a:rPr kumimoji="1" lang="de-DE" altLang="zh-TW" sz="2000" dirty="0" smtClean="0"/>
              <a:t>          3       0.98      0.87      0.92        91</a:t>
            </a:r>
          </a:p>
          <a:p>
            <a:pPr marL="0" indent="0">
              <a:buNone/>
            </a:pPr>
            <a:r>
              <a:rPr kumimoji="1" lang="de-DE" altLang="zh-TW" sz="2000" dirty="0" smtClean="0"/>
              <a:t>          4       0.99      0.96      0.97        92</a:t>
            </a:r>
          </a:p>
          <a:p>
            <a:pPr marL="0" indent="0">
              <a:buNone/>
            </a:pPr>
            <a:r>
              <a:rPr kumimoji="1" lang="de-DE" altLang="zh-TW" sz="2000" dirty="0" smtClean="0"/>
              <a:t>          5       0.95      0.97      0.96        91</a:t>
            </a:r>
          </a:p>
          <a:p>
            <a:pPr marL="0" indent="0">
              <a:buNone/>
            </a:pPr>
            <a:r>
              <a:rPr kumimoji="1" lang="de-DE" altLang="zh-TW" sz="2000" dirty="0" smtClean="0"/>
              <a:t>          6       0.99      0.99      0.99        91</a:t>
            </a:r>
          </a:p>
          <a:p>
            <a:pPr marL="0" indent="0">
              <a:buNone/>
            </a:pPr>
            <a:r>
              <a:rPr kumimoji="1" lang="de-DE" altLang="zh-TW" sz="2000" dirty="0" smtClean="0"/>
              <a:t>          7       0.96      0.99      0.97        89</a:t>
            </a:r>
          </a:p>
          <a:p>
            <a:pPr marL="0" indent="0">
              <a:buNone/>
            </a:pPr>
            <a:r>
              <a:rPr kumimoji="1" lang="de-DE" altLang="zh-TW" sz="2000" dirty="0" smtClean="0"/>
              <a:t>          8       0.94      1.00      0.97        88</a:t>
            </a:r>
          </a:p>
          <a:p>
            <a:pPr marL="0" indent="0">
              <a:buNone/>
            </a:pPr>
            <a:r>
              <a:rPr kumimoji="1" lang="de-DE" altLang="zh-TW" sz="2000" dirty="0" smtClean="0"/>
              <a:t>          9       0.93      0.98      0.95        92</a:t>
            </a:r>
          </a:p>
          <a:p>
            <a:pPr marL="0" indent="0">
              <a:buNone/>
            </a:pPr>
            <a:endParaRPr kumimoji="1" lang="de-DE" altLang="zh-TW" sz="2000" dirty="0" smtClean="0"/>
          </a:p>
          <a:p>
            <a:pPr marL="0" indent="0">
              <a:buNone/>
            </a:pPr>
            <a:r>
              <a:rPr kumimoji="1" lang="de-DE" altLang="zh-TW" sz="2000" dirty="0" err="1" smtClean="0"/>
              <a:t>avg</a:t>
            </a:r>
            <a:r>
              <a:rPr kumimoji="1" lang="de-DE" altLang="zh-TW" sz="2000" dirty="0" smtClean="0"/>
              <a:t> / total       0.97      0.97      0.97       899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CD3AF2A-BF99-0943-A891-6C4A34621F47}" type="slidenum">
              <a:rPr kumimoji="1" lang="zh-TW" altLang="en-US" smtClean="0"/>
              <a:t>12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kumimoji="1" lang="en-US" altLang="zh-TW" smtClean="0"/>
              <a:t>Cicilia Lee @ PyCon TW 2016</a:t>
            </a:r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90560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Script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output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(2/2)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843558"/>
            <a:ext cx="7467600" cy="40119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de-DE" altLang="zh-TW" sz="2000" dirty="0" err="1" smtClean="0"/>
              <a:t>Confusion</a:t>
            </a:r>
            <a:r>
              <a:rPr kumimoji="1" lang="de-DE" altLang="zh-TW" sz="2000" dirty="0" smtClean="0"/>
              <a:t> </a:t>
            </a:r>
            <a:r>
              <a:rPr kumimoji="1" lang="de-DE" altLang="zh-TW" sz="2000" dirty="0" err="1" smtClean="0"/>
              <a:t>matrix</a:t>
            </a:r>
            <a:r>
              <a:rPr kumimoji="1" lang="de-DE" altLang="zh-TW" sz="2000" dirty="0" smtClean="0"/>
              <a:t>:</a:t>
            </a:r>
          </a:p>
          <a:p>
            <a:pPr marL="0" indent="0">
              <a:buNone/>
            </a:pPr>
            <a:r>
              <a:rPr kumimoji="1" lang="de-DE" altLang="zh-TW" sz="2000" dirty="0" smtClean="0"/>
              <a:t>[[87  0  0  0  1  0  0  0  0  0]</a:t>
            </a:r>
          </a:p>
          <a:p>
            <a:pPr marL="0" indent="0">
              <a:buNone/>
            </a:pPr>
            <a:r>
              <a:rPr kumimoji="1" lang="de-DE" altLang="zh-TW" sz="2000" dirty="0" smtClean="0"/>
              <a:t> [ 0 88  1  0  0  0  0  0  1  1]</a:t>
            </a:r>
          </a:p>
          <a:p>
            <a:pPr marL="0" indent="0">
              <a:buNone/>
            </a:pPr>
            <a:r>
              <a:rPr kumimoji="1" lang="de-DE" altLang="zh-TW" sz="2000" dirty="0" smtClean="0"/>
              <a:t> [ 0  0 85  1  0  0  0  0  0  0]</a:t>
            </a:r>
          </a:p>
          <a:p>
            <a:pPr marL="0" indent="0">
              <a:buNone/>
            </a:pPr>
            <a:r>
              <a:rPr kumimoji="1" lang="de-DE" altLang="zh-TW" sz="2000" dirty="0" smtClean="0"/>
              <a:t> [ 0  0  0 79  0  3  0  4  5  0]</a:t>
            </a:r>
          </a:p>
          <a:p>
            <a:pPr marL="0" indent="0">
              <a:buNone/>
            </a:pPr>
            <a:r>
              <a:rPr kumimoji="1" lang="de-DE" altLang="zh-TW" sz="2000" dirty="0" smtClean="0"/>
              <a:t> [ 0  0  0  0 88  0  0  0  0  4]</a:t>
            </a:r>
          </a:p>
          <a:p>
            <a:pPr marL="0" indent="0">
              <a:buNone/>
            </a:pPr>
            <a:r>
              <a:rPr kumimoji="1" lang="de-DE" altLang="zh-TW" sz="2000" dirty="0" smtClean="0"/>
              <a:t> [ 0  0  0  0  0 88  1  0  0  2]</a:t>
            </a:r>
          </a:p>
          <a:p>
            <a:pPr marL="0" indent="0">
              <a:buNone/>
            </a:pPr>
            <a:r>
              <a:rPr kumimoji="1" lang="de-DE" altLang="zh-TW" sz="2000" dirty="0" smtClean="0"/>
              <a:t> [ 0  1  0  0  0  0 90  0  0  0]</a:t>
            </a:r>
          </a:p>
          <a:p>
            <a:pPr marL="0" indent="0">
              <a:buNone/>
            </a:pPr>
            <a:r>
              <a:rPr kumimoji="1" lang="de-DE" altLang="zh-TW" sz="2000" dirty="0" smtClean="0"/>
              <a:t> [ 0  0  0  0  0  1  0 88  0  0]</a:t>
            </a:r>
          </a:p>
          <a:p>
            <a:pPr marL="0" indent="0">
              <a:buNone/>
            </a:pPr>
            <a:r>
              <a:rPr kumimoji="1" lang="de-DE" altLang="zh-TW" sz="2000" dirty="0" smtClean="0"/>
              <a:t> [ 0  0  0  0  0  0  0  0 88  0]</a:t>
            </a:r>
          </a:p>
          <a:p>
            <a:pPr marL="0" indent="0">
              <a:buNone/>
            </a:pPr>
            <a:r>
              <a:rPr kumimoji="1" lang="de-DE" altLang="zh-TW" sz="2000" dirty="0" smtClean="0"/>
              <a:t> [ 0  0  0  1  0  1  0  0  0 90]]</a:t>
            </a:r>
            <a:endParaRPr kumimoji="1"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CD3AF2A-BF99-0943-A891-6C4A34621F47}" type="slidenum">
              <a:rPr kumimoji="1" lang="zh-TW" altLang="en-US" smtClean="0"/>
              <a:t>13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kumimoji="1" lang="en-US" altLang="zh-TW" smtClean="0"/>
              <a:t>Cicilia Lee @ PyCon TW 2016</a:t>
            </a:r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8860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/>
              <a:t>前處</a:t>
            </a:r>
            <a:r>
              <a:rPr kumimoji="1" lang="zh-TW" altLang="en-US" dirty="0" smtClean="0"/>
              <a:t>理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TW" dirty="0" smtClean="0"/>
              <a:t>Clean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data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 smtClean="0"/>
              <a:t>Feature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extraction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 smtClean="0"/>
              <a:t>Convert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category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and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string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to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number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 smtClean="0"/>
              <a:t>Sparse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data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 smtClean="0"/>
              <a:t>Feature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selection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CD3AF2A-BF99-0943-A891-6C4A34621F47}" type="slidenum">
              <a:rPr kumimoji="1" lang="zh-TW" altLang="en-US" smtClean="0"/>
              <a:t>14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kumimoji="1" lang="en-US" altLang="zh-TW" smtClean="0"/>
              <a:t>Cicilia Lee @ PyCon TW 2016</a:t>
            </a:r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73739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>
                <a:hlinkClick r:id="rId2"/>
              </a:rPr>
              <a:t>選擇機器學習</a:t>
            </a:r>
            <a:r>
              <a:rPr kumimoji="1" lang="zh-TW" altLang="en-US" dirty="0" smtClean="0">
                <a:hlinkClick r:id="rId2"/>
              </a:rPr>
              <a:t>演算法</a:t>
            </a:r>
            <a:endParaRPr kumimoji="1" lang="zh-TW" altLang="en-US" dirty="0"/>
          </a:p>
        </p:txBody>
      </p:sp>
      <p:pic>
        <p:nvPicPr>
          <p:cNvPr id="6" name="內容版面配置區 5" descr="ml_map.png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5" r="2235"/>
          <a:stretch>
            <a:fillRect/>
          </a:stretch>
        </p:blipFill>
        <p:spPr>
          <a:xfrm>
            <a:off x="457200" y="843558"/>
            <a:ext cx="8196097" cy="4011906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CD3AF2A-BF99-0943-A891-6C4A34621F47}" type="slidenum">
              <a:rPr kumimoji="1" lang="zh-TW" altLang="en-US" smtClean="0"/>
              <a:t>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kumimoji="1" lang="en-US" altLang="zh-TW" smtClean="0"/>
              <a:t>Cicilia Lee @ PyCon TW 2016</a:t>
            </a:r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72341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複習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zh-TW" altLang="en-US" dirty="0"/>
              <a:t>什麼是機器學習</a:t>
            </a:r>
            <a:r>
              <a:rPr kumimoji="1" lang="zh-TW" altLang="en-US" dirty="0" smtClean="0"/>
              <a:t>？</a:t>
            </a:r>
            <a:endParaRPr kumimoji="1"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dirty="0"/>
              <a:t>機器學習的分類</a:t>
            </a:r>
            <a:endParaRPr kumimoji="1" lang="en-US" altLang="zh-TW" dirty="0"/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dirty="0" smtClean="0"/>
              <a:t>機器學習流程</a:t>
            </a:r>
            <a:endParaRPr kumimoji="1"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 err="1" smtClean="0"/>
              <a:t>Scikit</a:t>
            </a:r>
            <a:r>
              <a:rPr kumimoji="1" lang="en-US" altLang="zh-TW" dirty="0" smtClean="0"/>
              <a:t>-learn</a:t>
            </a:r>
            <a:r>
              <a:rPr kumimoji="1" lang="zh-TW" altLang="en-US" dirty="0" smtClean="0"/>
              <a:t> 範例</a:t>
            </a:r>
            <a:endParaRPr kumimoji="1"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 err="1"/>
              <a:t>Scikit</a:t>
            </a:r>
            <a:r>
              <a:rPr kumimoji="1" lang="zh-TW" altLang="en-US" dirty="0"/>
              <a:t> </a:t>
            </a:r>
            <a:r>
              <a:rPr kumimoji="1" lang="en-US" altLang="zh-TW" dirty="0"/>
              <a:t>Learn</a:t>
            </a:r>
            <a:r>
              <a:rPr kumimoji="1" lang="zh-TW" altLang="en-US" dirty="0"/>
              <a:t> </a:t>
            </a:r>
            <a:r>
              <a:rPr kumimoji="1" lang="zh-TW" altLang="en-US" dirty="0" smtClean="0"/>
              <a:t>數字辨識步驟</a:t>
            </a:r>
            <a:endParaRPr kumimoji="1"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dirty="0" smtClean="0"/>
              <a:t>前處理</a:t>
            </a:r>
            <a:endParaRPr kumimoji="1"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dirty="0" smtClean="0"/>
              <a:t>選擇機器學習演算法</a:t>
            </a:r>
            <a:endParaRPr kumimoji="1" lang="en-US" altLang="zh-TW" dirty="0"/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CD3AF2A-BF99-0943-A891-6C4A34621F47}" type="slidenum">
              <a:rPr kumimoji="1" lang="zh-TW" altLang="en-US" smtClean="0"/>
              <a:t>16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kumimoji="1" lang="en-US" altLang="zh-TW" smtClean="0"/>
              <a:t>Cicilia Lee @ PyCon TW 2016</a:t>
            </a:r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20474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Thank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you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962314"/>
            <a:ext cx="7467600" cy="3655314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TW" dirty="0" smtClean="0"/>
              <a:t>Reference</a:t>
            </a:r>
            <a:endParaRPr kumimoji="1" lang="en-US" altLang="zh-TW" dirty="0"/>
          </a:p>
          <a:p>
            <a:pPr lvl="1"/>
            <a:r>
              <a:rPr kumimoji="1" lang="en-US" altLang="zh-TW" sz="2000" dirty="0" err="1" smtClean="0"/>
              <a:t>Scikit</a:t>
            </a:r>
            <a:r>
              <a:rPr kumimoji="1" lang="en-US" altLang="zh-TW" sz="2000" dirty="0" smtClean="0"/>
              <a:t>-learn </a:t>
            </a:r>
            <a:r>
              <a:rPr kumimoji="1" lang="zh-TW" altLang="en-US" sz="2000" dirty="0" smtClean="0"/>
              <a:t>官網：</a:t>
            </a:r>
            <a:endParaRPr kumimoji="1" lang="en-US" altLang="zh-TW" sz="2000" dirty="0" smtClean="0"/>
          </a:p>
          <a:p>
            <a:pPr marL="731520" lvl="2" indent="0">
              <a:buNone/>
            </a:pPr>
            <a:r>
              <a:rPr kumimoji="1" lang="en-US" altLang="zh-TW" dirty="0">
                <a:hlinkClick r:id="rId2"/>
              </a:rPr>
              <a:t>http://scikit-learn.org/stable/index.html</a:t>
            </a:r>
            <a:endParaRPr kumimoji="1" lang="en-US" altLang="zh-TW" dirty="0"/>
          </a:p>
          <a:p>
            <a:pPr lvl="1"/>
            <a:r>
              <a:rPr kumimoji="1" lang="en-US" altLang="zh-TW" sz="2000" dirty="0" err="1"/>
              <a:t>Scikit</a:t>
            </a:r>
            <a:r>
              <a:rPr kumimoji="1" lang="en-US" altLang="zh-TW" sz="2000" dirty="0"/>
              <a:t>-learn</a:t>
            </a:r>
            <a:r>
              <a:rPr kumimoji="1" lang="zh-TW" altLang="en-US" sz="2000" dirty="0" smtClean="0"/>
              <a:t>數字範例</a:t>
            </a:r>
            <a:endParaRPr kumimoji="1" lang="en-US" altLang="zh-TW" sz="2000" dirty="0" smtClean="0"/>
          </a:p>
          <a:p>
            <a:pPr marL="640080" lvl="2" indent="0">
              <a:buNone/>
            </a:pPr>
            <a:r>
              <a:rPr kumimoji="1" lang="zh-TW" altLang="en-US" dirty="0">
                <a:hlinkClick r:id="rId3"/>
              </a:rPr>
              <a:t>http://scikit-learn.org/stable/auto_examples/classification/plot_digits_classification.html</a:t>
            </a:r>
            <a:endParaRPr kumimoji="1" lang="zh-TW" altLang="en-US" dirty="0"/>
          </a:p>
          <a:p>
            <a:pPr lvl="1"/>
            <a:r>
              <a:rPr kumimoji="1" lang="zh-TW" altLang="en-US" sz="2000" dirty="0"/>
              <a:t>選擇機器學習演算法</a:t>
            </a:r>
            <a:endParaRPr kumimoji="1" lang="en-US" altLang="zh-TW" sz="2000" dirty="0"/>
          </a:p>
          <a:p>
            <a:pPr marL="640080" lvl="2" indent="0">
              <a:buNone/>
            </a:pPr>
            <a:r>
              <a:rPr kumimoji="1" lang="zh-TW" altLang="en-US" dirty="0">
                <a:hlinkClick r:id="rId4"/>
              </a:rPr>
              <a:t>http://scikit-learn.org/stable/tutorial/machine_learning_map/index.html</a:t>
            </a:r>
            <a:r>
              <a:rPr kumimoji="1" lang="en-US" altLang="zh-TW" dirty="0"/>
              <a:t> </a:t>
            </a:r>
          </a:p>
          <a:p>
            <a:pPr lvl="1"/>
            <a:r>
              <a:rPr kumimoji="1" lang="zh-TW" altLang="en-US" sz="2000" dirty="0" smtClean="0"/>
              <a:t>林軒田教授的機器學習教學影片</a:t>
            </a:r>
            <a:r>
              <a:rPr kumimoji="1" lang="en-US" altLang="zh-TW" sz="2000" dirty="0"/>
              <a:t/>
            </a:r>
            <a:br>
              <a:rPr kumimoji="1" lang="en-US" altLang="zh-TW" sz="2000" dirty="0"/>
            </a:br>
            <a:r>
              <a:rPr kumimoji="1" lang="en-US" altLang="zh-TW" sz="2000" dirty="0">
                <a:hlinkClick r:id="rId5"/>
              </a:rPr>
              <a:t>https://www.youtube.com/</a:t>
            </a:r>
            <a:r>
              <a:rPr kumimoji="1" lang="en-US" altLang="zh-TW" sz="2000" dirty="0" err="1">
                <a:hlinkClick r:id="rId5"/>
              </a:rPr>
              <a:t>playlist?list</a:t>
            </a:r>
            <a:r>
              <a:rPr kumimoji="1" lang="en-US" altLang="zh-TW" sz="2000" dirty="0">
                <a:hlinkClick r:id="rId5"/>
              </a:rPr>
              <a:t>=</a:t>
            </a:r>
            <a:r>
              <a:rPr kumimoji="1" lang="en-US" altLang="zh-TW" sz="2000" dirty="0" smtClean="0">
                <a:hlinkClick r:id="rId5"/>
              </a:rPr>
              <a:t>PLXVfgk9fNX2I7tB6oIINGBmW50rrmFTqf</a:t>
            </a:r>
            <a:r>
              <a:rPr kumimoji="1" lang="zh-TW" altLang="en-US" sz="2000" dirty="0" smtClean="0"/>
              <a:t> </a:t>
            </a:r>
            <a:endParaRPr kumimoji="1" lang="en-US" altLang="zh-TW" sz="2000" dirty="0" smtClean="0"/>
          </a:p>
          <a:p>
            <a:pPr lvl="1"/>
            <a:endParaRPr kumimoji="1" lang="en-US" altLang="zh-TW" dirty="0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kumimoji="1" lang="en-US" altLang="zh-TW" smtClean="0"/>
              <a:t>Cicilia Lee @ PyCon TW 2016</a:t>
            </a:r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CD3AF2A-BF99-0943-A891-6C4A34621F47}" type="slidenum">
              <a:rPr kumimoji="1" lang="zh-TW" altLang="en-US" smtClean="0"/>
              <a:t>17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81063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給門外漢的機器學習入門</a:t>
            </a:r>
            <a:endParaRPr kumimoji="1"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401180223"/>
              </p:ext>
            </p:extLst>
          </p:nvPr>
        </p:nvGraphicFramePr>
        <p:xfrm>
          <a:off x="457200" y="1200150"/>
          <a:ext cx="7467600" cy="2080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800"/>
                <a:gridCol w="4588933"/>
                <a:gridCol w="1557867"/>
              </a:tblGrid>
              <a:tr h="297180"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TW" altLang="en-US" sz="1500" dirty="0" smtClean="0"/>
                        <a:t>描述</a:t>
                      </a:r>
                      <a:endParaRPr lang="zh-TW" altLang="en-US" sz="15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TW" altLang="en-US" sz="1500" dirty="0" smtClean="0"/>
                        <a:t>程度</a:t>
                      </a:r>
                      <a:endParaRPr lang="zh-TW" altLang="en-US" sz="1500" dirty="0"/>
                    </a:p>
                  </a:txBody>
                  <a:tcPr marT="34290" marB="34290"/>
                </a:tc>
              </a:tr>
              <a:tr h="297180">
                <a:tc>
                  <a:txBody>
                    <a:bodyPr/>
                    <a:lstStyle/>
                    <a:p>
                      <a:r>
                        <a:rPr lang="en-US" altLang="zh-TW" sz="1500" dirty="0" smtClean="0"/>
                        <a:t>Level</a:t>
                      </a:r>
                      <a:r>
                        <a:rPr lang="zh-TW" altLang="en-US" sz="1500" dirty="0" smtClean="0"/>
                        <a:t> </a:t>
                      </a:r>
                      <a:r>
                        <a:rPr lang="en-US" altLang="zh-TW" sz="1500" dirty="0" smtClean="0"/>
                        <a:t>1</a:t>
                      </a:r>
                      <a:r>
                        <a:rPr lang="zh-TW" altLang="en-US" sz="1500" dirty="0" smtClean="0"/>
                        <a:t> </a:t>
                      </a:r>
                      <a:endParaRPr lang="zh-TW" altLang="en-US" sz="15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TW" altLang="en-US" sz="1500" dirty="0" smtClean="0"/>
                        <a:t>不知道什麼是機器學習</a:t>
                      </a:r>
                      <a:endParaRPr lang="zh-TW" altLang="en-US" sz="1500" dirty="0"/>
                    </a:p>
                  </a:txBody>
                  <a:tcPr marT="34290" marB="34290"/>
                </a:tc>
                <a:tc rowSpan="2">
                  <a:txBody>
                    <a:bodyPr/>
                    <a:lstStyle/>
                    <a:p>
                      <a:r>
                        <a:rPr lang="zh-TW" altLang="en-US" sz="1500" dirty="0" smtClean="0"/>
                        <a:t>門外漢</a:t>
                      </a:r>
                      <a:r>
                        <a:rPr lang="en-US" altLang="zh-TW" sz="1500" dirty="0" smtClean="0"/>
                        <a:t> (O)</a:t>
                      </a:r>
                      <a:endParaRPr lang="zh-TW" altLang="en-US" sz="1500" dirty="0"/>
                    </a:p>
                  </a:txBody>
                  <a:tcPr marT="34290" marB="34290"/>
                </a:tc>
              </a:tr>
              <a:tr h="2971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500" dirty="0" smtClean="0"/>
                        <a:t>Level</a:t>
                      </a:r>
                      <a:r>
                        <a:rPr lang="zh-TW" altLang="en-US" sz="1500" dirty="0" smtClean="0"/>
                        <a:t> </a:t>
                      </a:r>
                      <a:r>
                        <a:rPr lang="en-US" altLang="zh-TW" sz="1500" dirty="0" smtClean="0"/>
                        <a:t>2</a:t>
                      </a:r>
                      <a:endParaRPr lang="zh-TW" altLang="en-US" sz="1500" dirty="0" smtClean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TW" altLang="en-US" sz="1500" dirty="0" smtClean="0"/>
                        <a:t>知道機器學習是</a:t>
                      </a:r>
                      <a:r>
                        <a:rPr lang="en-US" altLang="zh-TW" sz="1500" dirty="0" smtClean="0"/>
                        <a:t>AI</a:t>
                      </a:r>
                      <a:r>
                        <a:rPr lang="zh-TW" altLang="en-US" sz="1500" dirty="0" smtClean="0"/>
                        <a:t>的子學門</a:t>
                      </a:r>
                      <a:endParaRPr lang="zh-TW" altLang="en-US" sz="1500" dirty="0"/>
                    </a:p>
                  </a:txBody>
                  <a:tcPr marT="34290" marB="34290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dirty="0" smtClean="0"/>
                    </a:p>
                  </a:txBody>
                  <a:tcPr/>
                </a:tc>
              </a:tr>
              <a:tr h="2971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500" dirty="0" smtClean="0"/>
                        <a:t>Level</a:t>
                      </a:r>
                      <a:r>
                        <a:rPr lang="zh-TW" altLang="en-US" sz="1500" dirty="0" smtClean="0"/>
                        <a:t> </a:t>
                      </a:r>
                      <a:r>
                        <a:rPr lang="en-US" altLang="zh-TW" sz="1500" dirty="0" smtClean="0"/>
                        <a:t>3</a:t>
                      </a:r>
                      <a:endParaRPr lang="zh-TW" altLang="en-US" sz="1500" dirty="0" smtClean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TW" altLang="en-US" sz="1500" dirty="0" smtClean="0"/>
                        <a:t>會使用機器學習套件解問題</a:t>
                      </a:r>
                      <a:endParaRPr lang="zh-TW" altLang="en-US" sz="1500" dirty="0"/>
                    </a:p>
                  </a:txBody>
                  <a:tcPr marT="34290" marB="34290"/>
                </a:tc>
                <a:tc rowSpan="2">
                  <a:txBody>
                    <a:bodyPr/>
                    <a:lstStyle/>
                    <a:p>
                      <a:r>
                        <a:rPr lang="zh-TW" altLang="en-US" sz="1500" dirty="0" smtClean="0"/>
                        <a:t>初學者</a:t>
                      </a:r>
                      <a:endParaRPr lang="zh-TW" altLang="en-US" sz="1500" dirty="0"/>
                    </a:p>
                  </a:txBody>
                  <a:tcPr marT="34290" marB="34290"/>
                </a:tc>
              </a:tr>
              <a:tr h="2971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500" dirty="0" smtClean="0"/>
                        <a:t>Level</a:t>
                      </a:r>
                      <a:r>
                        <a:rPr lang="zh-TW" altLang="en-US" sz="1500" dirty="0" smtClean="0"/>
                        <a:t> </a:t>
                      </a:r>
                      <a:r>
                        <a:rPr lang="en-US" altLang="zh-TW" sz="1500" dirty="0" smtClean="0"/>
                        <a:t>4</a:t>
                      </a:r>
                      <a:r>
                        <a:rPr lang="zh-TW" altLang="en-US" sz="1500" dirty="0" smtClean="0"/>
                        <a:t> 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TW" altLang="en-US" sz="1500" dirty="0" smtClean="0"/>
                        <a:t>會選擇適合的機器學習演算法與調參數</a:t>
                      </a:r>
                      <a:endParaRPr lang="zh-TW" altLang="en-US" sz="1500" dirty="0"/>
                    </a:p>
                  </a:txBody>
                  <a:tcPr marT="34290" marB="34290"/>
                </a:tc>
                <a:tc vMerge="1"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</a:tr>
              <a:tr h="2971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500" dirty="0" smtClean="0"/>
                        <a:t>Level</a:t>
                      </a:r>
                      <a:r>
                        <a:rPr lang="zh-TW" altLang="en-US" sz="1500" dirty="0" smtClean="0"/>
                        <a:t> </a:t>
                      </a:r>
                      <a:r>
                        <a:rPr lang="en-US" altLang="zh-TW" sz="1500" dirty="0" smtClean="0"/>
                        <a:t>5</a:t>
                      </a:r>
                      <a:r>
                        <a:rPr lang="zh-TW" altLang="en-US" sz="1500" dirty="0" smtClean="0"/>
                        <a:t> 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TW" altLang="en-US" sz="1500" dirty="0" smtClean="0"/>
                        <a:t>知道機器學習演算法的數學原理</a:t>
                      </a:r>
                      <a:endParaRPr lang="zh-TW" altLang="en-US" sz="1500" dirty="0"/>
                    </a:p>
                  </a:txBody>
                  <a:tcPr marT="34290" marB="34290"/>
                </a:tc>
                <a:tc rowSpan="2">
                  <a:txBody>
                    <a:bodyPr/>
                    <a:lstStyle/>
                    <a:p>
                      <a:r>
                        <a:rPr lang="zh-TW" altLang="en-US" sz="1500" dirty="0" smtClean="0"/>
                        <a:t>專家</a:t>
                      </a:r>
                      <a:endParaRPr lang="zh-TW" altLang="en-US" sz="1500" dirty="0"/>
                    </a:p>
                  </a:txBody>
                  <a:tcPr marT="34290" marB="34290"/>
                </a:tc>
              </a:tr>
              <a:tr h="2971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500" dirty="0" smtClean="0"/>
                        <a:t>Level</a:t>
                      </a:r>
                      <a:r>
                        <a:rPr lang="zh-TW" altLang="en-US" sz="1500" dirty="0" smtClean="0"/>
                        <a:t> </a:t>
                      </a:r>
                      <a:r>
                        <a:rPr lang="en-US" altLang="zh-TW" sz="1500" dirty="0" smtClean="0"/>
                        <a:t>6</a:t>
                      </a:r>
                      <a:endParaRPr lang="zh-TW" altLang="en-US" sz="1500" dirty="0" smtClean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TW" altLang="en-US" sz="1500" dirty="0" smtClean="0"/>
                        <a:t>會設計新的機器學習演算法</a:t>
                      </a:r>
                      <a:endParaRPr lang="zh-TW" altLang="en-US" sz="1500" dirty="0"/>
                    </a:p>
                  </a:txBody>
                  <a:tcPr marT="34290" marB="34290"/>
                </a:tc>
                <a:tc vMerge="1"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CD3AF2A-BF99-0943-A891-6C4A34621F47}" type="slidenum">
              <a:rPr kumimoji="1" lang="zh-TW" altLang="en-US" smtClean="0"/>
              <a:t>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kumimoji="1" lang="en-US" altLang="zh-TW" smtClean="0"/>
              <a:t>Cicilia Lee @ PyCon TW 2016</a:t>
            </a:r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81563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大綱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zh-TW" altLang="en-US" dirty="0"/>
              <a:t>什麼是機器學習</a:t>
            </a:r>
            <a:r>
              <a:rPr kumimoji="1" lang="zh-TW" altLang="en-US" dirty="0" smtClean="0"/>
              <a:t>？</a:t>
            </a:r>
            <a:endParaRPr kumimoji="1"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dirty="0"/>
              <a:t>機器學習的分類</a:t>
            </a:r>
            <a:endParaRPr kumimoji="1" lang="en-US" altLang="zh-TW" dirty="0"/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dirty="0" smtClean="0"/>
              <a:t>機器學習流程</a:t>
            </a:r>
            <a:endParaRPr kumimoji="1"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 err="1" smtClean="0"/>
              <a:t>Scikit</a:t>
            </a:r>
            <a:r>
              <a:rPr kumimoji="1" lang="en-US" altLang="zh-TW" dirty="0" smtClean="0"/>
              <a:t>-learn</a:t>
            </a:r>
            <a:r>
              <a:rPr kumimoji="1" lang="zh-TW" altLang="en-US" dirty="0" smtClean="0"/>
              <a:t> 範例</a:t>
            </a:r>
            <a:endParaRPr kumimoji="1"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 err="1"/>
              <a:t>Scikit</a:t>
            </a:r>
            <a:r>
              <a:rPr kumimoji="1" lang="zh-TW" altLang="en-US" dirty="0"/>
              <a:t> </a:t>
            </a:r>
            <a:r>
              <a:rPr kumimoji="1" lang="en-US" altLang="zh-TW" dirty="0"/>
              <a:t>Learn</a:t>
            </a:r>
            <a:r>
              <a:rPr kumimoji="1" lang="zh-TW" altLang="en-US" dirty="0"/>
              <a:t> </a:t>
            </a:r>
            <a:r>
              <a:rPr kumimoji="1" lang="zh-TW" altLang="en-US" dirty="0" smtClean="0"/>
              <a:t>數字辨識步驟</a:t>
            </a:r>
            <a:endParaRPr kumimoji="1"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dirty="0" smtClean="0"/>
              <a:t>前處理</a:t>
            </a:r>
            <a:endParaRPr kumimoji="1"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dirty="0" smtClean="0"/>
              <a:t>選擇機器學習演算法</a:t>
            </a:r>
            <a:endParaRPr kumimoji="1" lang="en-US" altLang="zh-TW" dirty="0"/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CD3AF2A-BF99-0943-A891-6C4A34621F47}" type="slidenum">
              <a:rPr kumimoji="1" lang="zh-TW" altLang="en-US" smtClean="0"/>
              <a:t>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kumimoji="1" lang="en-US" altLang="zh-TW" smtClean="0"/>
              <a:t>Cicilia Lee @ PyCon TW 2016</a:t>
            </a:r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66886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dirty="0" smtClean="0"/>
              <a:t>什麼是機器學習？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zh-TW" altLang="en-US" dirty="0" smtClean="0"/>
              <a:t>我們有大量的樣本資料</a:t>
            </a:r>
            <a:r>
              <a:rPr kumimoji="1" lang="en-US" altLang="zh-TW" dirty="0"/>
              <a:t>(</a:t>
            </a:r>
            <a:r>
              <a:rPr kumimoji="1" lang="en-US" altLang="zh-TW" dirty="0" smtClean="0"/>
              <a:t>sample data)</a:t>
            </a:r>
            <a:r>
              <a:rPr kumimoji="1" lang="zh-TW" altLang="en-US" dirty="0" smtClean="0"/>
              <a:t>，讓機器</a:t>
            </a:r>
            <a:r>
              <a:rPr kumimoji="1" lang="zh-TW" altLang="en-US" dirty="0" smtClean="0">
                <a:solidFill>
                  <a:srgbClr val="3366FF"/>
                </a:solidFill>
              </a:rPr>
              <a:t>自動</a:t>
            </a:r>
            <a:r>
              <a:rPr kumimoji="1" lang="zh-TW" altLang="en-US" dirty="0" smtClean="0"/>
              <a:t>從中</a:t>
            </a:r>
            <a:r>
              <a:rPr kumimoji="1" lang="zh-TW" altLang="en-US" dirty="0" smtClean="0">
                <a:solidFill>
                  <a:srgbClr val="3366FF"/>
                </a:solidFill>
              </a:rPr>
              <a:t>學習</a:t>
            </a:r>
            <a:r>
              <a:rPr kumimoji="1" lang="zh-TW" altLang="en-US" dirty="0" smtClean="0"/>
              <a:t>出規則，用來預測其他未知的資料。</a:t>
            </a:r>
            <a:endParaRPr kumimoji="1" lang="en-US" altLang="zh-TW" dirty="0" smtClean="0"/>
          </a:p>
          <a:p>
            <a:r>
              <a:rPr kumimoji="1" lang="zh-TW" altLang="en-US" dirty="0" smtClean="0"/>
              <a:t>機器學習是基於機率、統計、逼近論等數學理論的研究。</a:t>
            </a:r>
            <a:endParaRPr kumimoji="1" lang="en-US" altLang="zh-TW" dirty="0" smtClean="0"/>
          </a:p>
          <a:p>
            <a:r>
              <a:rPr kumimoji="1" lang="zh-TW" altLang="en-US" dirty="0" smtClean="0"/>
              <a:t>機器學習可應用於電腦視覺、自然語言處理、語音和手寫識別和機器人等領域。</a:t>
            </a:r>
            <a:endParaRPr kumimoji="1" lang="en-US" altLang="zh-TW" dirty="0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kumimoji="1" lang="en-US" altLang="zh-TW" smtClean="0"/>
              <a:t>Cicilia Lee @ PyCon TW 2016</a:t>
            </a:r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CD3AF2A-BF99-0943-A891-6C4A34621F47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84650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機器學習的分類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TW" dirty="0" smtClean="0"/>
              <a:t>Supervised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Learning</a:t>
            </a:r>
            <a:r>
              <a:rPr kumimoji="1" lang="zh-TW" altLang="en-US" dirty="0" smtClean="0"/>
              <a:t> 監督式學習</a:t>
            </a:r>
            <a:endParaRPr kumimoji="1" lang="en-US" altLang="zh-TW" dirty="0" smtClean="0"/>
          </a:p>
          <a:p>
            <a:pPr lvl="1"/>
            <a:r>
              <a:rPr kumimoji="1" lang="zh-TW" altLang="en-US" dirty="0"/>
              <a:t>訓練集的目標是人為標註</a:t>
            </a:r>
            <a:r>
              <a:rPr kumimoji="1" lang="zh-TW" altLang="en-US" dirty="0" smtClean="0"/>
              <a:t>的。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Classification</a:t>
            </a:r>
            <a:r>
              <a:rPr kumimoji="1" lang="zh-TW" altLang="en-US" dirty="0" smtClean="0"/>
              <a:t> 分類</a:t>
            </a:r>
            <a:r>
              <a:rPr kumimoji="1" lang="en-US" altLang="zh-TW" dirty="0" smtClean="0"/>
              <a:t> :</a:t>
            </a:r>
            <a:r>
              <a:rPr kumimoji="1" lang="zh-TW" altLang="en-US" dirty="0" smtClean="0"/>
              <a:t> 預測類別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Regression</a:t>
            </a:r>
            <a:r>
              <a:rPr kumimoji="1" lang="zh-TW" altLang="en-US" dirty="0" smtClean="0"/>
              <a:t> 回歸</a:t>
            </a:r>
            <a:r>
              <a:rPr kumimoji="1" lang="en-US" altLang="zh-TW" dirty="0" smtClean="0"/>
              <a:t> :</a:t>
            </a:r>
            <a:r>
              <a:rPr kumimoji="1" lang="zh-TW" altLang="en-US" dirty="0" smtClean="0"/>
              <a:t> 預測變量</a:t>
            </a:r>
          </a:p>
          <a:p>
            <a:r>
              <a:rPr kumimoji="1" lang="en-US" altLang="zh-TW" dirty="0" smtClean="0"/>
              <a:t>Unsupervised</a:t>
            </a:r>
            <a:r>
              <a:rPr kumimoji="1" lang="zh-TW" altLang="en-US" dirty="0" smtClean="0"/>
              <a:t> </a:t>
            </a:r>
            <a:r>
              <a:rPr kumimoji="1" lang="en-US" altLang="zh-TW" dirty="0"/>
              <a:t>Learning</a:t>
            </a:r>
            <a:r>
              <a:rPr kumimoji="1" lang="zh-TW" altLang="en-US" dirty="0" smtClean="0"/>
              <a:t> 非監督式學習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訓練集沒有人為標註的目標。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Clustering</a:t>
            </a:r>
            <a:r>
              <a:rPr kumimoji="1" lang="zh-TW" altLang="en-US" dirty="0" smtClean="0"/>
              <a:t> 分群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CD3AF2A-BF99-0943-A891-6C4A34621F47}" type="slidenum">
              <a:rPr kumimoji="1" lang="zh-TW" altLang="en-US" smtClean="0"/>
              <a:t>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kumimoji="1" lang="en-US" altLang="zh-TW" smtClean="0"/>
              <a:t>Cicilia Lee @ PyCon TW 2016</a:t>
            </a:r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04289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 descr="learning-flow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57" r="14257"/>
          <a:stretch>
            <a:fillRect/>
          </a:stretch>
        </p:blipFill>
        <p:spPr>
          <a:xfrm>
            <a:off x="1074693" y="843558"/>
            <a:ext cx="6602984" cy="3232093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機器學習流程</a:t>
            </a:r>
            <a:endParaRPr kumimoji="1"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kumimoji="1" lang="en-US" altLang="zh-TW" smtClean="0"/>
              <a:t>Cicilia Lee @ PyCon TW 2016</a:t>
            </a:r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CD3AF2A-BF99-0943-A891-6C4A34621F47}" type="slidenum">
              <a:rPr kumimoji="1" lang="zh-TW" altLang="en-US" smtClean="0"/>
              <a:t>6</a:t>
            </a:fld>
            <a:endParaRPr kumimoji="1"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251200" y="3725089"/>
            <a:ext cx="2015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 smtClean="0"/>
              <a:t>Model</a:t>
            </a:r>
            <a:r>
              <a:rPr kumimoji="1" lang="zh-TW" altLang="en-US" sz="2000" b="1" dirty="0" smtClean="0"/>
              <a:t> 模型</a:t>
            </a:r>
            <a:endParaRPr kumimoji="1" lang="zh-TW" altLang="en-US" sz="2000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1531365" y="2961034"/>
            <a:ext cx="2015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 smtClean="0"/>
              <a:t>Testing</a:t>
            </a:r>
            <a:r>
              <a:rPr kumimoji="1" lang="zh-TW" altLang="en-US" sz="2000" b="1" dirty="0" smtClean="0"/>
              <a:t> </a:t>
            </a:r>
            <a:r>
              <a:rPr kumimoji="1" lang="en-US" altLang="zh-TW" sz="2000" b="1" dirty="0" smtClean="0"/>
              <a:t>set</a:t>
            </a:r>
            <a:endParaRPr kumimoji="1" lang="zh-TW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21087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hlinkClick r:id="rId2"/>
              </a:rPr>
              <a:t>Scikit</a:t>
            </a:r>
            <a:r>
              <a:rPr kumimoji="1" lang="zh-TW" altLang="en-US" dirty="0">
                <a:hlinkClick r:id="rId2"/>
              </a:rPr>
              <a:t> </a:t>
            </a:r>
            <a:r>
              <a:rPr kumimoji="1" lang="en-US" altLang="zh-TW" dirty="0">
                <a:hlinkClick r:id="rId2"/>
              </a:rPr>
              <a:t>Learn</a:t>
            </a:r>
            <a:r>
              <a:rPr kumimoji="1" lang="zh-TW" altLang="en-US" dirty="0">
                <a:hlinkClick r:id="rId2"/>
              </a:rPr>
              <a:t> 數字辨識範例</a:t>
            </a:r>
            <a:endParaRPr kumimoji="1"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en-US" altLang="zh-TW" dirty="0" smtClean="0"/>
          </a:p>
          <a:p>
            <a:endParaRPr kumimoji="1" lang="en-US" altLang="zh-TW" dirty="0"/>
          </a:p>
          <a:p>
            <a:endParaRPr kumimoji="1" lang="en-US" altLang="zh-TW" dirty="0" smtClean="0"/>
          </a:p>
          <a:p>
            <a:r>
              <a:rPr kumimoji="1" lang="zh-TW" altLang="en-US" dirty="0" smtClean="0"/>
              <a:t>這個範例用來展示</a:t>
            </a:r>
            <a:r>
              <a:rPr kumimoji="1" lang="en-US" altLang="zh-TW" dirty="0" err="1" smtClean="0"/>
              <a:t>scikit</a:t>
            </a:r>
            <a:r>
              <a:rPr kumimoji="1" lang="en-US" altLang="zh-TW" dirty="0" smtClean="0"/>
              <a:t>-learn </a:t>
            </a:r>
            <a:r>
              <a:rPr kumimoji="1" lang="zh-TW" altLang="en-US" dirty="0" smtClean="0"/>
              <a:t>如何用</a:t>
            </a:r>
            <a:r>
              <a:rPr kumimoji="1" lang="en-US" altLang="zh-TW" dirty="0" smtClean="0"/>
              <a:t>SVM</a:t>
            </a:r>
            <a:r>
              <a:rPr kumimoji="1" lang="zh-TW" altLang="en-US" dirty="0" smtClean="0"/>
              <a:t>演算法來達成手寫的數字辨識</a:t>
            </a:r>
            <a:endParaRPr kumimoji="1" lang="en-US" altLang="zh-TW" dirty="0"/>
          </a:p>
          <a:p>
            <a:r>
              <a:rPr lang="zh-TW" altLang="en-US" sz="2000" dirty="0">
                <a:solidFill>
                  <a:srgbClr val="000000"/>
                </a:solidFill>
                <a:latin typeface="Heiti TC"/>
                <a:ea typeface="Heiti TC"/>
                <a:cs typeface="Heiti TC"/>
                <a:hlinkClick r:id="rId2"/>
              </a:rPr>
              <a:t>http://scikit-learn.org/stable/auto_examples/classification/plot_digits_classification.</a:t>
            </a:r>
            <a:r>
              <a:rPr lang="zh-TW" altLang="en-US" sz="2000" dirty="0" smtClean="0">
                <a:solidFill>
                  <a:srgbClr val="000000"/>
                </a:solidFill>
                <a:latin typeface="Heiti TC"/>
                <a:ea typeface="Heiti TC"/>
                <a:cs typeface="Heiti TC"/>
                <a:hlinkClick r:id="rId2"/>
              </a:rPr>
              <a:t>html</a:t>
            </a:r>
            <a:endParaRPr kumimoji="1"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kumimoji="1" lang="en-US" altLang="zh-TW" dirty="0" smtClean="0"/>
              <a:t>Cicilia Lee @ </a:t>
            </a:r>
            <a:r>
              <a:rPr kumimoji="1" lang="en-US" altLang="zh-TW" dirty="0" err="1" smtClean="0"/>
              <a:t>PyCon</a:t>
            </a:r>
            <a:r>
              <a:rPr kumimoji="1" lang="en-US" altLang="zh-TW" dirty="0" smtClean="0"/>
              <a:t> TW 2016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CD3AF2A-BF99-0943-A891-6C4A34621F47}" type="slidenum">
              <a:rPr kumimoji="1" lang="zh-TW" altLang="en-US" smtClean="0"/>
              <a:t>7</a:t>
            </a:fld>
            <a:endParaRPr kumimoji="1" lang="zh-TW" altLang="en-US"/>
          </a:p>
        </p:txBody>
      </p:sp>
      <p:pic>
        <p:nvPicPr>
          <p:cNvPr id="6" name="圖片 5" descr="ex1_output_7_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9" y="1066800"/>
            <a:ext cx="45466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752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Scikit</a:t>
            </a:r>
            <a:r>
              <a:rPr kumimoji="1" lang="zh-TW" altLang="en-US" dirty="0"/>
              <a:t> </a:t>
            </a:r>
            <a:r>
              <a:rPr kumimoji="1" lang="en-US" altLang="zh-TW" dirty="0"/>
              <a:t>Learn</a:t>
            </a:r>
            <a:r>
              <a:rPr kumimoji="1" lang="zh-TW" altLang="en-US" dirty="0"/>
              <a:t> </a:t>
            </a:r>
            <a:r>
              <a:rPr kumimoji="1" lang="zh-TW" altLang="en-US" dirty="0" smtClean="0"/>
              <a:t>數字辨識步驟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400" dirty="0" smtClean="0"/>
              <a:t>1</a:t>
            </a:r>
            <a:r>
              <a:rPr lang="en-US" altLang="zh-TW" sz="2400" dirty="0"/>
              <a:t>. Load data</a:t>
            </a:r>
          </a:p>
          <a:p>
            <a:pPr marL="0" indent="0">
              <a:buNone/>
            </a:pPr>
            <a:r>
              <a:rPr lang="en-US" altLang="zh-TW" sz="2400" dirty="0" smtClean="0"/>
              <a:t>2</a:t>
            </a:r>
            <a:r>
              <a:rPr lang="en-US" altLang="zh-TW" sz="2400" dirty="0"/>
              <a:t>. Set a classifier</a:t>
            </a:r>
          </a:p>
          <a:p>
            <a:pPr marL="0" indent="0">
              <a:buNone/>
            </a:pPr>
            <a:r>
              <a:rPr lang="en-US" altLang="zh-TW" sz="2400" dirty="0" smtClean="0"/>
              <a:t>3</a:t>
            </a:r>
            <a:r>
              <a:rPr lang="en-US" altLang="zh-TW" sz="2400" dirty="0"/>
              <a:t>. Learn a model</a:t>
            </a:r>
          </a:p>
          <a:p>
            <a:pPr marL="0" indent="0">
              <a:buNone/>
            </a:pPr>
            <a:r>
              <a:rPr lang="en-US" altLang="zh-TW" sz="2400" dirty="0" smtClean="0"/>
              <a:t>4</a:t>
            </a:r>
            <a:r>
              <a:rPr lang="en-US" altLang="zh-TW" sz="2400" dirty="0"/>
              <a:t>. Predict the result</a:t>
            </a:r>
          </a:p>
          <a:p>
            <a:pPr marL="0" indent="0">
              <a:buNone/>
            </a:pPr>
            <a:r>
              <a:rPr lang="ro-RO" altLang="zh-TW" sz="2400" dirty="0" smtClean="0"/>
              <a:t>5</a:t>
            </a:r>
            <a:r>
              <a:rPr lang="ro-RO" altLang="zh-TW" sz="2400" dirty="0"/>
              <a:t>. Evaluate</a:t>
            </a:r>
          </a:p>
          <a:p>
            <a:endParaRPr kumimoji="1" lang="zh-TW" altLang="en-US" sz="24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kumimoji="1" lang="en-US" altLang="zh-TW" smtClean="0"/>
              <a:t>Cicilia Lee @ PyCon TW 2016</a:t>
            </a:r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CD3AF2A-BF99-0943-A891-6C4A34621F47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89484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Scikit</a:t>
            </a:r>
            <a:r>
              <a:rPr kumimoji="1" lang="zh-TW" altLang="en-US" dirty="0"/>
              <a:t> </a:t>
            </a:r>
            <a:r>
              <a:rPr kumimoji="1" lang="en-US" altLang="zh-TW" dirty="0"/>
              <a:t>Learn</a:t>
            </a:r>
            <a:r>
              <a:rPr kumimoji="1" lang="zh-TW" altLang="en-US" dirty="0"/>
              <a:t> </a:t>
            </a:r>
            <a:r>
              <a:rPr kumimoji="1" lang="zh-TW" altLang="en-US" dirty="0" smtClean="0"/>
              <a:t>數字辨識 </a:t>
            </a:r>
            <a:r>
              <a:rPr kumimoji="1" lang="en-US" altLang="zh-TW" dirty="0" smtClean="0"/>
              <a:t>(1/3)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968664"/>
            <a:ext cx="7467600" cy="36553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sz="2000" dirty="0">
                <a:solidFill>
                  <a:srgbClr val="008000"/>
                </a:solidFill>
              </a:rPr>
              <a:t># Import datasets, classifiers and performance metrics</a:t>
            </a:r>
          </a:p>
          <a:p>
            <a:pPr marL="0" indent="0">
              <a:buNone/>
            </a:pPr>
            <a:r>
              <a:rPr lang="en-US" altLang="zh-TW" sz="2000" dirty="0"/>
              <a:t>from </a:t>
            </a:r>
            <a:r>
              <a:rPr lang="en-US" altLang="zh-TW" sz="2000" dirty="0" err="1"/>
              <a:t>sklearn</a:t>
            </a:r>
            <a:r>
              <a:rPr lang="en-US" altLang="zh-TW" sz="2000" dirty="0"/>
              <a:t> import datasets, </a:t>
            </a:r>
            <a:r>
              <a:rPr lang="en-US" altLang="zh-TW" sz="2000" dirty="0" err="1"/>
              <a:t>svm</a:t>
            </a:r>
            <a:r>
              <a:rPr lang="en-US" altLang="zh-TW" sz="2000" dirty="0"/>
              <a:t>, </a:t>
            </a:r>
            <a:r>
              <a:rPr lang="en-US" altLang="zh-TW" sz="2000" dirty="0" smtClean="0"/>
              <a:t>metrics</a:t>
            </a:r>
          </a:p>
          <a:p>
            <a:endParaRPr lang="en-US" altLang="zh-TW" sz="2000" dirty="0" smtClean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altLang="zh-TW" sz="2000" dirty="0" smtClean="0">
                <a:solidFill>
                  <a:srgbClr val="008000"/>
                </a:solidFill>
              </a:rPr>
              <a:t>#</a:t>
            </a:r>
            <a:r>
              <a:rPr lang="en-US" altLang="zh-TW" sz="2000" dirty="0">
                <a:solidFill>
                  <a:srgbClr val="008000"/>
                </a:solidFill>
              </a:rPr>
              <a:t>## 1. Load data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8000"/>
                </a:solidFill>
              </a:rPr>
              <a:t># The digits dataset</a:t>
            </a:r>
          </a:p>
          <a:p>
            <a:pPr marL="0" indent="0">
              <a:buNone/>
            </a:pPr>
            <a:r>
              <a:rPr lang="en-US" altLang="zh-TW" sz="2000" dirty="0"/>
              <a:t>digits = </a:t>
            </a:r>
            <a:r>
              <a:rPr lang="en-US" altLang="zh-TW" sz="2000" dirty="0" err="1"/>
              <a:t>datasets.load_digits</a:t>
            </a:r>
            <a:r>
              <a:rPr lang="en-US" altLang="zh-TW" sz="2000" dirty="0"/>
              <a:t>(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>
                <a:solidFill>
                  <a:srgbClr val="008000"/>
                </a:solidFill>
              </a:rPr>
              <a:t># To apply a classifier on this data, we need to flatten the image, to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8000"/>
                </a:solidFill>
              </a:rPr>
              <a:t># turn the data in a (samples, feature) matrix:</a:t>
            </a:r>
          </a:p>
          <a:p>
            <a:pPr marL="0" indent="0">
              <a:buNone/>
            </a:pPr>
            <a:r>
              <a:rPr lang="en-US" altLang="zh-TW" sz="2000" dirty="0" err="1"/>
              <a:t>n_samples</a:t>
            </a:r>
            <a:r>
              <a:rPr lang="en-US" altLang="zh-TW" sz="2000" dirty="0"/>
              <a:t> = </a:t>
            </a:r>
            <a:r>
              <a:rPr lang="en-US" altLang="zh-TW" sz="2000" dirty="0" err="1"/>
              <a:t>len</a:t>
            </a:r>
            <a:r>
              <a:rPr lang="en-US" altLang="zh-TW" sz="2000" dirty="0"/>
              <a:t>(</a:t>
            </a:r>
            <a:r>
              <a:rPr lang="en-US" altLang="zh-TW" sz="2000" dirty="0" err="1"/>
              <a:t>digits.images</a:t>
            </a:r>
            <a:r>
              <a:rPr lang="en-US" altLang="zh-TW" sz="2000" dirty="0"/>
              <a:t>)</a:t>
            </a:r>
          </a:p>
          <a:p>
            <a:pPr marL="0" indent="0">
              <a:buNone/>
            </a:pPr>
            <a:r>
              <a:rPr lang="en-US" altLang="zh-TW" sz="2000" dirty="0"/>
              <a:t>data = </a:t>
            </a:r>
            <a:r>
              <a:rPr lang="en-US" altLang="zh-TW" sz="2000" dirty="0" err="1"/>
              <a:t>digits.images.reshape</a:t>
            </a:r>
            <a:r>
              <a:rPr lang="en-US" altLang="zh-TW" sz="2000" dirty="0"/>
              <a:t>((</a:t>
            </a:r>
            <a:r>
              <a:rPr lang="en-US" altLang="zh-TW" sz="2000" dirty="0" err="1"/>
              <a:t>n_samples</a:t>
            </a:r>
            <a:r>
              <a:rPr lang="en-US" altLang="zh-TW" sz="2000" dirty="0"/>
              <a:t>, -1))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CD3AF2A-BF99-0943-A891-6C4A34621F47}" type="slidenum">
              <a:rPr kumimoji="1" lang="zh-TW" altLang="en-US" smtClean="0"/>
              <a:t>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kumimoji="1" lang="en-US" altLang="zh-TW" smtClean="0"/>
              <a:t>Cicilia Lee @ PyCon TW 2016</a:t>
            </a:r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32914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壁窗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</TotalTime>
  <Words>979</Words>
  <Application>Microsoft Macintosh PowerPoint</Application>
  <PresentationFormat>如螢幕大小 (16:9)</PresentationFormat>
  <Paragraphs>175</Paragraphs>
  <Slides>17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壁窗</vt:lpstr>
      <vt:lpstr>連淡水阿嬤都聽得懂的 機器學習入門  scikit-learn </vt:lpstr>
      <vt:lpstr>給門外漢的機器學習入門</vt:lpstr>
      <vt:lpstr>大綱</vt:lpstr>
      <vt:lpstr>什麼是機器學習？</vt:lpstr>
      <vt:lpstr>機器學習的分類</vt:lpstr>
      <vt:lpstr>機器學習流程</vt:lpstr>
      <vt:lpstr>Scikit Learn 數字辨識範例</vt:lpstr>
      <vt:lpstr>Scikit Learn 數字辨識步驟</vt:lpstr>
      <vt:lpstr>Scikit Learn 數字辨識 (1/3)</vt:lpstr>
      <vt:lpstr>Scikit Learn 數字辨識 (2/3)</vt:lpstr>
      <vt:lpstr>Scikit Learn 數字辨識 (3/3)</vt:lpstr>
      <vt:lpstr>Script output (1/2)</vt:lpstr>
      <vt:lpstr>Script output (2/2)</vt:lpstr>
      <vt:lpstr>前處理</vt:lpstr>
      <vt:lpstr>選擇機器學習演算法</vt:lpstr>
      <vt:lpstr>複習</vt:lpstr>
      <vt:lpstr>Thank you</vt:lpstr>
    </vt:vector>
  </TitlesOfParts>
  <Company>TrendMicro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Cicilia LEE</dc:creator>
  <cp:lastModifiedBy>Cicilia LEE</cp:lastModifiedBy>
  <cp:revision>41</cp:revision>
  <dcterms:created xsi:type="dcterms:W3CDTF">2016-06-03T16:10:05Z</dcterms:created>
  <dcterms:modified xsi:type="dcterms:W3CDTF">2016-06-04T02:56:54Z</dcterms:modified>
</cp:coreProperties>
</file>