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67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CC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7C8A-C9A7-4106-9B98-C832DD62CC8B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7C8B-0294-47F8-92EC-ECC2B5AC02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07C8B-0294-47F8-92EC-ECC2B5AC02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07C8B-0294-47F8-92EC-ECC2B5AC02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4D67-34D2-4071-AD61-0FDED02FD7DC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27E7-4747-4D39-8F45-808AC4400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1"/>
          <p:cNvSpPr txBox="1">
            <a:spLocks noChangeArrowheads="1"/>
          </p:cNvSpPr>
          <p:nvPr/>
        </p:nvSpPr>
        <p:spPr bwMode="auto">
          <a:xfrm>
            <a:off x="2275687" y="46038"/>
            <a:ext cx="4379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alibri" pitchFamily="34" charset="0"/>
              </a:rPr>
              <a:t>RHD2164 </a:t>
            </a:r>
            <a:r>
              <a:rPr lang="en-US" sz="2400" b="1" dirty="0" err="1" smtClean="0">
                <a:latin typeface="Calibri" pitchFamily="34" charset="0"/>
              </a:rPr>
              <a:t>Headstage</a:t>
            </a:r>
            <a:r>
              <a:rPr lang="en-US" sz="2400" b="1" dirty="0" smtClean="0">
                <a:latin typeface="Calibri" pitchFamily="34" charset="0"/>
              </a:rPr>
              <a:t> 1 Board</a:t>
            </a:r>
            <a:endParaRPr lang="en-US" sz="2400" b="1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96571" y="2191256"/>
            <a:ext cx="55538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71264" y="2337372"/>
            <a:ext cx="0" cy="83210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475684" y="1821368"/>
            <a:ext cx="226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+mn-lt"/>
              </a:rPr>
              <a:t>0.550”</a:t>
            </a:r>
            <a:endParaRPr lang="en-US" dirty="0">
              <a:latin typeface="+mn-lt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922304" y="2568758"/>
            <a:ext cx="906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+mn-lt"/>
              </a:rPr>
              <a:t>0.863”</a:t>
            </a:r>
            <a:endParaRPr lang="en-US" dirty="0">
              <a:latin typeface="+mn-lt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359532" y="471488"/>
            <a:ext cx="84249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+mn-lt"/>
              </a:rPr>
              <a:t>FR406 material, 0.036” </a:t>
            </a:r>
            <a:r>
              <a:rPr lang="en-US" dirty="0">
                <a:latin typeface="+mn-lt"/>
              </a:rPr>
              <a:t>thick, </a:t>
            </a:r>
            <a:r>
              <a:rPr lang="en-US" dirty="0" smtClean="0">
                <a:latin typeface="+mn-lt"/>
              </a:rPr>
              <a:t>ENIG (immersion gold) plating (</a:t>
            </a:r>
            <a:r>
              <a:rPr lang="en-US" dirty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</a:t>
            </a:r>
            <a:r>
              <a:rPr lang="el-GR" dirty="0" smtClean="0">
                <a:latin typeface="+mn-lt"/>
              </a:rPr>
              <a:t>μ</a:t>
            </a:r>
            <a:r>
              <a:rPr lang="en-US" dirty="0" smtClean="0">
                <a:latin typeface="+mn-lt"/>
              </a:rPr>
              <a:t>m)</a:t>
            </a:r>
            <a:endParaRPr lang="en-US" dirty="0">
              <a:latin typeface="+mn-lt"/>
            </a:endParaRPr>
          </a:p>
          <a:p>
            <a:pPr algn="ctr" eaLnBrk="1" hangingPunct="1"/>
            <a:endParaRPr lang="en-US" dirty="0">
              <a:latin typeface="+mn-lt"/>
            </a:endParaRPr>
          </a:p>
          <a:p>
            <a:pPr algn="ctr" eaLnBrk="1" hangingPunct="1"/>
            <a:r>
              <a:rPr lang="en-US" dirty="0" smtClean="0">
                <a:latin typeface="+mn-lt"/>
              </a:rPr>
              <a:t>No through-hole components; only SMDs</a:t>
            </a:r>
            <a:endParaRPr lang="en-US" dirty="0">
              <a:latin typeface="+mn-lt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37752" y="3300874"/>
            <a:ext cx="226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actual size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185866" y="3453269"/>
            <a:ext cx="1630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+mn-lt"/>
              </a:rPr>
              <a:t>0.1” hole in  corner</a:t>
            </a:r>
            <a:endParaRPr lang="en-US" sz="1400" dirty="0">
              <a:latin typeface="+mn-lt"/>
            </a:endParaRPr>
          </a:p>
        </p:txBody>
      </p:sp>
      <p:pic>
        <p:nvPicPr>
          <p:cNvPr id="1026" name="Picture 2" descr="C:\Users\Reid\Desktop\RHD2164_headstage1_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87" y="2327214"/>
            <a:ext cx="530352" cy="8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3631389" y="3098595"/>
            <a:ext cx="677698" cy="387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eid\Desktop\RHD2164_headstage1_to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6869" y="-354892"/>
            <a:ext cx="4823962" cy="80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81"/>
          <p:cNvSpPr txBox="1">
            <a:spLocks noChangeArrowheads="1"/>
          </p:cNvSpPr>
          <p:nvPr/>
        </p:nvSpPr>
        <p:spPr bwMode="auto">
          <a:xfrm>
            <a:off x="2354249" y="46038"/>
            <a:ext cx="4104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Calibri" pitchFamily="34" charset="0"/>
              </a:rPr>
              <a:t>Top Components (</a:t>
            </a:r>
            <a:r>
              <a:rPr lang="en-US" sz="2000" b="1" dirty="0">
                <a:latin typeface="Calibri" pitchFamily="34" charset="0"/>
              </a:rPr>
              <a:t>9</a:t>
            </a:r>
            <a:r>
              <a:rPr lang="en-US" sz="2000" b="1" dirty="0" smtClean="0">
                <a:latin typeface="Calibri" pitchFamily="34" charset="0"/>
              </a:rPr>
              <a:t> total)</a:t>
            </a:r>
            <a:endParaRPr lang="en-US" sz="2000" b="1" dirty="0">
              <a:latin typeface="Calibri" pitchFamily="34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 rot="5400000">
            <a:off x="5593558" y="2648162"/>
            <a:ext cx="4472183" cy="2126159"/>
            <a:chOff x="242363" y="493586"/>
            <a:chExt cx="3724620" cy="1974851"/>
          </a:xfrm>
        </p:grpSpPr>
        <p:sp>
          <p:nvSpPr>
            <p:cNvPr id="7" name="Rectangle 6"/>
            <p:cNvSpPr/>
            <p:nvPr/>
          </p:nvSpPr>
          <p:spPr>
            <a:xfrm rot="5400000">
              <a:off x="1640373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461522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282670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103819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924967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746116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567264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88413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393573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570794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748016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925237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1102459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1279680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456902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634123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Pentagon 22"/>
            <p:cNvSpPr/>
            <p:nvPr/>
          </p:nvSpPr>
          <p:spPr>
            <a:xfrm rot="16200000">
              <a:off x="149494" y="695992"/>
              <a:ext cx="514350" cy="109538"/>
            </a:xfrm>
            <a:prstGeom prst="homePlate">
              <a:avLst/>
            </a:prstGeom>
            <a:solidFill>
              <a:srgbClr val="403152">
                <a:alpha val="8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Pentagon 23"/>
            <p:cNvSpPr/>
            <p:nvPr/>
          </p:nvSpPr>
          <p:spPr>
            <a:xfrm rot="16200000">
              <a:off x="3559481" y="695993"/>
              <a:ext cx="514350" cy="109537"/>
            </a:xfrm>
            <a:prstGeom prst="homePlate">
              <a:avLst/>
            </a:prstGeom>
            <a:solidFill>
              <a:srgbClr val="403152">
                <a:alpha val="8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16352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1811345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1988567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165789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2343011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2520233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2697455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2874677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3051899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3229114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1819225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1998077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2176929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2355781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2534633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2713485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2892337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3071189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250041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428896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2363" y="1007936"/>
              <a:ext cx="3724620" cy="730250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831057" y="3160125"/>
            <a:ext cx="1463507" cy="2116138"/>
            <a:chOff x="3823792" y="4701687"/>
            <a:chExt cx="851336" cy="1230978"/>
          </a:xfrm>
        </p:grpSpPr>
        <p:sp>
          <p:nvSpPr>
            <p:cNvPr id="47" name="Rectangle 46"/>
            <p:cNvSpPr/>
            <p:nvPr/>
          </p:nvSpPr>
          <p:spPr>
            <a:xfrm>
              <a:off x="3823792" y="5067014"/>
              <a:ext cx="851336" cy="865651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3753349" y="4850736"/>
              <a:ext cx="365125" cy="6702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3879133" y="4850736"/>
              <a:ext cx="365125" cy="6702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4004917" y="4850736"/>
              <a:ext cx="365125" cy="6702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4130701" y="4850736"/>
              <a:ext cx="365125" cy="6702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4256485" y="4850736"/>
              <a:ext cx="365125" cy="6702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4382269" y="4850736"/>
              <a:ext cx="365125" cy="6702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54" name="Picture 2" descr="C:\Users\Reid\Documents\RHD2164\datasheet\RHD2164_bondpads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05822" y="2991711"/>
            <a:ext cx="2454951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/>
          <p:nvPr/>
        </p:nvCxnSpPr>
        <p:spPr>
          <a:xfrm>
            <a:off x="4778191" y="262952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78191" y="266351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78191" y="269751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78191" y="273150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78191" y="276549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78191" y="279948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78191" y="283347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778191" y="286747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778191" y="290146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778191" y="293545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78191" y="296944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78191" y="300343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78191" y="303743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778191" y="307142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78191" y="310541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78191" y="313940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778191" y="317339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778191" y="320739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78191" y="324138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78191" y="327537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778191" y="330936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778191" y="334335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78191" y="337735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778191" y="341134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78191" y="344533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78191" y="347932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778191" y="351331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78191" y="354731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78191" y="358130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78191" y="361529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78191" y="364928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778191" y="368327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778191" y="371727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778191" y="375126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778191" y="378525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78191" y="381924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78191" y="385323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778191" y="388723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78191" y="392122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78191" y="395521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78191" y="398920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78191" y="402319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78191" y="405719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78191" y="409118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78191" y="412517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778191" y="415916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78191" y="419315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78191" y="422715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78191" y="426114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778191" y="429513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78191" y="432912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78191" y="436311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78191" y="439711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78191" y="443110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778191" y="446509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778191" y="449908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78191" y="453307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778191" y="456707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78191" y="4601062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778191" y="463505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778191" y="4669046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78191" y="470303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778191" y="4737030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78191" y="4771053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205991" y="4732941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205991" y="4655492"/>
            <a:ext cx="270059" cy="164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205991" y="4508462"/>
            <a:ext cx="270059" cy="247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205991" y="4442700"/>
            <a:ext cx="270059" cy="295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205991" y="4376938"/>
            <a:ext cx="270059" cy="366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205991" y="4305193"/>
            <a:ext cx="270059" cy="531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5991" y="4246304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205991" y="4169258"/>
            <a:ext cx="270059" cy="160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05991" y="4069509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05991" y="3989206"/>
            <a:ext cx="270059" cy="216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205991" y="3895096"/>
            <a:ext cx="270059" cy="19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205991" y="3819246"/>
            <a:ext cx="270059" cy="172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205991" y="3723062"/>
            <a:ext cx="270059" cy="155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205991" y="3649286"/>
            <a:ext cx="270059" cy="103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205991" y="3008281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205991" y="2935454"/>
            <a:ext cx="270059" cy="153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205991" y="2867470"/>
            <a:ext cx="270059" cy="258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05991" y="2799486"/>
            <a:ext cx="270059" cy="77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205991" y="2731502"/>
            <a:ext cx="270059" cy="18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205991" y="2665998"/>
            <a:ext cx="2700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205991" y="2593337"/>
            <a:ext cx="270059" cy="127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3521869" y="4613262"/>
            <a:ext cx="233362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3517107" y="4797760"/>
            <a:ext cx="233362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517233" y="4802742"/>
            <a:ext cx="233362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664753" y="4600404"/>
            <a:ext cx="995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 pads not bonded</a:t>
            </a:r>
            <a:endParaRPr lang="en-US" sz="800" b="1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4493372" y="2593337"/>
            <a:ext cx="233362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629026" y="2487241"/>
            <a:ext cx="995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1</a:t>
            </a:r>
            <a:r>
              <a:rPr lang="en-US" sz="800" b="1" dirty="0" smtClean="0"/>
              <a:t> pad not bonded</a:t>
            </a:r>
            <a:endParaRPr lang="en-US" sz="800" b="1" dirty="0"/>
          </a:p>
        </p:txBody>
      </p:sp>
      <p:sp>
        <p:nvSpPr>
          <p:cNvPr id="173" name="Rectangle 172"/>
          <p:cNvSpPr/>
          <p:nvPr/>
        </p:nvSpPr>
        <p:spPr>
          <a:xfrm>
            <a:off x="2692679" y="5124226"/>
            <a:ext cx="147122" cy="247281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" name="Rectangle 173"/>
          <p:cNvSpPr/>
          <p:nvPr/>
        </p:nvSpPr>
        <p:spPr>
          <a:xfrm rot="5400000">
            <a:off x="2114781" y="5378069"/>
            <a:ext cx="147122" cy="247281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5" name="Rectangle 174"/>
          <p:cNvSpPr/>
          <p:nvPr/>
        </p:nvSpPr>
        <p:spPr>
          <a:xfrm rot="5400000">
            <a:off x="1407150" y="5375599"/>
            <a:ext cx="147122" cy="247281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75745" y="3191303"/>
            <a:ext cx="147122" cy="247281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5400000">
            <a:off x="3526556" y="1462777"/>
            <a:ext cx="226825" cy="381245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5400000">
            <a:off x="3523026" y="5525551"/>
            <a:ext cx="226825" cy="381245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067060" y="818070"/>
            <a:ext cx="1095375" cy="2769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R0: 0 </a:t>
            </a:r>
            <a:r>
              <a:rPr lang="el-GR" sz="1200" dirty="0" smtClean="0">
                <a:latin typeface="+mn-lt"/>
              </a:rPr>
              <a:t>Ω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(0402)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729071" y="818071"/>
            <a:ext cx="1240469" cy="2769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R1: 100 </a:t>
            </a:r>
            <a:r>
              <a:rPr lang="el-GR" sz="1200" dirty="0" smtClean="0">
                <a:latin typeface="+mn-lt"/>
              </a:rPr>
              <a:t>Ω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(</a:t>
            </a:r>
            <a:r>
              <a:rPr lang="en-US" sz="1200" dirty="0" smtClean="0">
                <a:latin typeface="+mn-lt"/>
              </a:rPr>
              <a:t>0201)</a:t>
            </a:r>
            <a:endParaRPr lang="en-US" sz="1200" dirty="0">
              <a:latin typeface="+mn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6601" y="6427579"/>
            <a:ext cx="1240469" cy="2769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R2: 100 </a:t>
            </a:r>
            <a:r>
              <a:rPr lang="el-GR" sz="1200" dirty="0" smtClean="0">
                <a:latin typeface="+mn-lt"/>
              </a:rPr>
              <a:t>Ω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(</a:t>
            </a:r>
            <a:r>
              <a:rPr lang="en-US" sz="1200" dirty="0" smtClean="0">
                <a:latin typeface="+mn-lt"/>
              </a:rPr>
              <a:t>0201)</a:t>
            </a:r>
            <a:endParaRPr lang="en-US" sz="1200" dirty="0">
              <a:latin typeface="+mn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444466" y="6427580"/>
            <a:ext cx="1240469" cy="2769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R3: 100 </a:t>
            </a:r>
            <a:r>
              <a:rPr lang="el-GR" sz="1200" dirty="0" smtClean="0">
                <a:latin typeface="+mn-lt"/>
              </a:rPr>
              <a:t>Ω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(</a:t>
            </a:r>
            <a:r>
              <a:rPr lang="en-US" sz="1200" dirty="0" smtClean="0">
                <a:latin typeface="+mn-lt"/>
              </a:rPr>
              <a:t>0201)</a:t>
            </a:r>
            <a:endParaRPr lang="en-US" sz="1200" dirty="0">
              <a:latin typeface="+mn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221451" y="6427694"/>
            <a:ext cx="1383538" cy="2769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C1: 0.1 </a:t>
            </a:r>
            <a:r>
              <a:rPr lang="en-US" sz="1200" dirty="0" err="1">
                <a:latin typeface="+mn-lt"/>
              </a:rPr>
              <a:t>μ</a:t>
            </a:r>
            <a:r>
              <a:rPr lang="en-US" sz="1200" dirty="0" err="1" smtClean="0">
                <a:latin typeface="+mn-lt"/>
              </a:rPr>
              <a:t>F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(0402)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771961" y="6428364"/>
            <a:ext cx="1383538" cy="2769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C2: 0.01 </a:t>
            </a:r>
            <a:r>
              <a:rPr lang="en-US" sz="1200" dirty="0" err="1">
                <a:latin typeface="+mn-lt"/>
              </a:rPr>
              <a:t>μ</a:t>
            </a:r>
            <a:r>
              <a:rPr lang="en-US" sz="1200" dirty="0" err="1" smtClean="0">
                <a:latin typeface="+mn-lt"/>
              </a:rPr>
              <a:t>F</a:t>
            </a:r>
            <a:r>
              <a:rPr lang="en-US" sz="1200" dirty="0" smtClean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(</a:t>
            </a:r>
            <a:r>
              <a:rPr lang="en-US" sz="1200" dirty="0" smtClean="0">
                <a:latin typeface="+mn-lt"/>
              </a:rPr>
              <a:t>0201)</a:t>
            </a:r>
            <a:endParaRPr lang="en-US" sz="1200" dirty="0">
              <a:latin typeface="+mn-lt"/>
            </a:endParaRPr>
          </a:p>
        </p:txBody>
      </p:sp>
      <p:cxnSp>
        <p:nvCxnSpPr>
          <p:cNvPr id="185" name="Straight Arrow Connector 184"/>
          <p:cNvCxnSpPr>
            <a:stCxn id="179" idx="2"/>
          </p:cNvCxnSpPr>
          <p:nvPr/>
        </p:nvCxnSpPr>
        <p:spPr>
          <a:xfrm flipH="1">
            <a:off x="3600572" y="1095069"/>
            <a:ext cx="14176" cy="380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0" idx="2"/>
          </p:cNvCxnSpPr>
          <p:nvPr/>
        </p:nvCxnSpPr>
        <p:spPr>
          <a:xfrm>
            <a:off x="2349306" y="1095070"/>
            <a:ext cx="5493" cy="20505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0"/>
          </p:cNvCxnSpPr>
          <p:nvPr/>
        </p:nvCxnSpPr>
        <p:spPr>
          <a:xfrm flipV="1">
            <a:off x="736836" y="5631662"/>
            <a:ext cx="710376" cy="7959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2" idx="0"/>
          </p:cNvCxnSpPr>
          <p:nvPr/>
        </p:nvCxnSpPr>
        <p:spPr>
          <a:xfrm flipV="1">
            <a:off x="2064701" y="5631662"/>
            <a:ext cx="123641" cy="795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4" idx="0"/>
          </p:cNvCxnSpPr>
          <p:nvPr/>
        </p:nvCxnSpPr>
        <p:spPr>
          <a:xfrm flipH="1" flipV="1">
            <a:off x="2766240" y="5434014"/>
            <a:ext cx="697490" cy="994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3" idx="0"/>
          </p:cNvCxnSpPr>
          <p:nvPr/>
        </p:nvCxnSpPr>
        <p:spPr>
          <a:xfrm flipH="1" flipV="1">
            <a:off x="3868615" y="5910538"/>
            <a:ext cx="1044605" cy="51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3475857" y="2981138"/>
            <a:ext cx="13351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latin typeface="+mj-lt"/>
              </a:rPr>
              <a:t>RHD2164 bare die</a:t>
            </a:r>
            <a:br>
              <a:rPr lang="en-US" sz="1100" b="1" dirty="0" smtClean="0">
                <a:latin typeface="+mj-lt"/>
              </a:rPr>
            </a:br>
            <a:r>
              <a:rPr lang="en-US" sz="1100" b="1" dirty="0" smtClean="0">
                <a:latin typeface="+mj-lt"/>
              </a:rPr>
              <a:t>(7.3 mm x 4.2 mm, 0.20 mm thick)</a:t>
            </a:r>
          </a:p>
          <a:p>
            <a:pPr algn="ctr">
              <a:defRPr/>
            </a:pPr>
            <a:endParaRPr lang="en-US" sz="1100" b="1" dirty="0">
              <a:latin typeface="+mj-lt"/>
            </a:endParaRPr>
          </a:p>
          <a:p>
            <a:pPr algn="ctr">
              <a:defRPr/>
            </a:pPr>
            <a:r>
              <a:rPr lang="en-US" sz="1100" b="1" dirty="0" smtClean="0">
                <a:latin typeface="+mj-lt"/>
              </a:rPr>
              <a:t>85 total </a:t>
            </a:r>
            <a:r>
              <a:rPr lang="en-US" sz="1100" b="1" dirty="0" err="1" smtClean="0">
                <a:latin typeface="+mj-lt"/>
              </a:rPr>
              <a:t>bondwires</a:t>
            </a:r>
            <a:endParaRPr lang="en-US" sz="1100" b="1" dirty="0">
              <a:latin typeface="+mj-lt"/>
            </a:endParaRPr>
          </a:p>
        </p:txBody>
      </p:sp>
      <p:pic>
        <p:nvPicPr>
          <p:cNvPr id="205" name="Picture 2" descr="C:\Users\Reid\Desktop\Omnetics connector photos\Omnetics 36-pin male 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7592" r="3047" b="4148"/>
          <a:stretch/>
        </p:blipFill>
        <p:spPr bwMode="auto">
          <a:xfrm>
            <a:off x="7409057" y="74979"/>
            <a:ext cx="1643181" cy="123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C:\Users\Reid\Documents\Custom Cable\Omnetics PZN-12-AA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16777" r="15935" b="16180"/>
          <a:stretch/>
        </p:blipFill>
        <p:spPr bwMode="auto">
          <a:xfrm>
            <a:off x="118620" y="122343"/>
            <a:ext cx="1330412" cy="99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/>
          <p:cNvSpPr txBox="1"/>
          <p:nvPr/>
        </p:nvSpPr>
        <p:spPr>
          <a:xfrm>
            <a:off x="6153405" y="845563"/>
            <a:ext cx="14600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Omnetics</a:t>
            </a:r>
            <a:r>
              <a:rPr lang="en-US" sz="11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A79025 connector</a:t>
            </a:r>
            <a:endParaRPr lang="en-US" sz="11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04742" y="1491581"/>
            <a:ext cx="229848" cy="1877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0333" y="1060694"/>
            <a:ext cx="14607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Omnetics</a:t>
            </a:r>
            <a:r>
              <a:rPr lang="en-US" sz="11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A79623 connector</a:t>
            </a:r>
            <a:endParaRPr lang="en-US" sz="11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8460197" y="956570"/>
            <a:ext cx="0" cy="5185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1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id\Desktop\RHD2164_headstage1_bo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2233774" y="-92131"/>
            <a:ext cx="4828032" cy="76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81"/>
          <p:cNvSpPr txBox="1">
            <a:spLocks noChangeArrowheads="1"/>
          </p:cNvSpPr>
          <p:nvPr/>
        </p:nvSpPr>
        <p:spPr bwMode="auto">
          <a:xfrm>
            <a:off x="2354249" y="46038"/>
            <a:ext cx="4104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Calibri" pitchFamily="34" charset="0"/>
              </a:rPr>
              <a:t>Bottom Components (</a:t>
            </a:r>
            <a:r>
              <a:rPr lang="en-US" sz="2000" b="1" dirty="0">
                <a:latin typeface="Calibri" pitchFamily="34" charset="0"/>
              </a:rPr>
              <a:t>1</a:t>
            </a:r>
            <a:r>
              <a:rPr lang="en-US" sz="2000" b="1" dirty="0" smtClean="0">
                <a:latin typeface="Calibri" pitchFamily="34" charset="0"/>
              </a:rPr>
              <a:t> total)</a:t>
            </a:r>
            <a:endParaRPr lang="en-US" sz="2000" b="1" dirty="0">
              <a:latin typeface="Calibri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5400000">
            <a:off x="5593558" y="2648162"/>
            <a:ext cx="4472183" cy="2126159"/>
            <a:chOff x="242363" y="493586"/>
            <a:chExt cx="3724620" cy="1974851"/>
          </a:xfrm>
        </p:grpSpPr>
        <p:sp>
          <p:nvSpPr>
            <p:cNvPr id="6" name="Rectangle 5"/>
            <p:cNvSpPr/>
            <p:nvPr/>
          </p:nvSpPr>
          <p:spPr>
            <a:xfrm rot="5400000">
              <a:off x="1640373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1461522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282670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103819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924967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746116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567264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388413" y="755612"/>
              <a:ext cx="401638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93573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70794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748016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925237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1102459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1279680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1456902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634123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Pentagon 21"/>
            <p:cNvSpPr/>
            <p:nvPr/>
          </p:nvSpPr>
          <p:spPr>
            <a:xfrm rot="16200000">
              <a:off x="149494" y="695992"/>
              <a:ext cx="514350" cy="109538"/>
            </a:xfrm>
            <a:prstGeom prst="homePlate">
              <a:avLst/>
            </a:prstGeom>
            <a:solidFill>
              <a:srgbClr val="403152">
                <a:alpha val="8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Pentagon 22"/>
            <p:cNvSpPr/>
            <p:nvPr/>
          </p:nvSpPr>
          <p:spPr>
            <a:xfrm rot="16200000">
              <a:off x="3559481" y="695993"/>
              <a:ext cx="514350" cy="109537"/>
            </a:xfrm>
            <a:prstGeom prst="homePlate">
              <a:avLst/>
            </a:prstGeom>
            <a:solidFill>
              <a:srgbClr val="403152">
                <a:alpha val="8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216352" y="2048543"/>
              <a:ext cx="730250" cy="109537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811345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1988567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2165789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343011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2520233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2697455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2874677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3051899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3229114" y="2048542"/>
              <a:ext cx="730250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1819225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1998077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2176929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2355781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2534633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2713485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2892337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071189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3250041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428896" y="755611"/>
              <a:ext cx="401638" cy="109538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363" y="1007936"/>
              <a:ext cx="3724620" cy="730250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45" name="Picture 2" descr="C:\Users\Reid\Desktop\Omnetics connector photos\Omnetics 36-pin male 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7592" r="3047" b="4148"/>
          <a:stretch/>
        </p:blipFill>
        <p:spPr bwMode="auto">
          <a:xfrm>
            <a:off x="7409057" y="74979"/>
            <a:ext cx="1643181" cy="123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53405" y="845563"/>
            <a:ext cx="14600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Omnetics</a:t>
            </a:r>
            <a:r>
              <a:rPr lang="en-US" sz="11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A79025 connector</a:t>
            </a:r>
            <a:endParaRPr lang="en-US" sz="11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4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5516" y="2160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Intan Technologies RHD2164 Bare Die</a:t>
            </a:r>
            <a:endParaRPr lang="en-US" b="1" dirty="0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7927922" y="1822496"/>
            <a:ext cx="0" cy="333940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2093462" y="1664402"/>
            <a:ext cx="569216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991498" y="3261365"/>
            <a:ext cx="111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Approximately 4.2  mm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025416" y="1291238"/>
            <a:ext cx="177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Approximately 7.3 mm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86978" y="4931068"/>
            <a:ext cx="176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Red</a:t>
            </a:r>
            <a:r>
              <a:rPr lang="en-US" sz="1200" b="1" dirty="0" smtClean="0"/>
              <a:t> </a:t>
            </a:r>
            <a:r>
              <a:rPr lang="en-US" sz="1200" dirty="0" smtClean="0"/>
              <a:t>= glass openings for bond pads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86978" y="4192907"/>
            <a:ext cx="176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</a:rPr>
              <a:t>Blue, </a:t>
            </a:r>
            <a:r>
              <a:rPr lang="en-US" sz="1200" b="1" dirty="0" smtClean="0">
                <a:solidFill>
                  <a:srgbClr val="00CC99"/>
                </a:solidFill>
              </a:rPr>
              <a:t>Green</a:t>
            </a:r>
            <a:r>
              <a:rPr lang="en-US" sz="1200" b="1" dirty="0" smtClean="0"/>
              <a:t> </a:t>
            </a:r>
            <a:r>
              <a:rPr lang="en-US" sz="1200" dirty="0" smtClean="0"/>
              <a:t>= top metal layers (highly visible)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86978" y="1793253"/>
            <a:ext cx="176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Gray </a:t>
            </a:r>
            <a:r>
              <a:rPr lang="en-US" sz="1200" dirty="0" smtClean="0"/>
              <a:t>= approximate outline of die (may vary from die to die due to variations in sawing)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86978" y="2900747"/>
            <a:ext cx="1760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CCC00"/>
                </a:solidFill>
              </a:rPr>
              <a:t>Yellow Cross </a:t>
            </a:r>
            <a:r>
              <a:rPr lang="en-US" sz="1200" dirty="0" smtClean="0"/>
              <a:t>= center of design (may not coincide precisely with center of die due to variations in sawing)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8785" y="6125605"/>
            <a:ext cx="23680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Each die is 0.20 mm (</a:t>
            </a:r>
            <a:r>
              <a:rPr lang="en-US" sz="1200" b="1" dirty="0"/>
              <a:t>8</a:t>
            </a:r>
            <a:r>
              <a:rPr lang="en-US" sz="1200" b="1" dirty="0" smtClean="0"/>
              <a:t> mils) thick</a:t>
            </a:r>
            <a:endParaRPr lang="en-US" sz="1200" dirty="0"/>
          </a:p>
        </p:txBody>
      </p:sp>
      <p:pic>
        <p:nvPicPr>
          <p:cNvPr id="1026" name="Picture 2" descr="C:\Users\Reid\Documents\RHD2164\datasheet\RHD2164_bondpa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90" y="1847752"/>
            <a:ext cx="5696712" cy="32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Reid\My Documents\RHA2116\layout\Pad_sha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7915" y="1155492"/>
            <a:ext cx="3139816" cy="47656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5516" y="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Bond Pad Dimensions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008488" y="3534329"/>
            <a:ext cx="4398819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87778" y="1124262"/>
            <a:ext cx="2765684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868454" y="3524335"/>
            <a:ext cx="2829848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69765" y="5908623"/>
            <a:ext cx="1181724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8771" y="3182216"/>
            <a:ext cx="111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74.2 </a:t>
            </a:r>
            <a:r>
              <a:rPr lang="el-GR" sz="1200" b="1" dirty="0" smtClean="0"/>
              <a:t>μ</a:t>
            </a:r>
            <a:r>
              <a:rPr lang="en-US" sz="1200" b="1" dirty="0" smtClean="0"/>
              <a:t>m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4102" y="3364596"/>
            <a:ext cx="111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116.0 </a:t>
            </a:r>
            <a:r>
              <a:rPr lang="el-GR" sz="1200" b="1" dirty="0" smtClean="0"/>
              <a:t>μ</a:t>
            </a:r>
            <a:r>
              <a:rPr lang="en-US" sz="1200" b="1" dirty="0" smtClean="0"/>
              <a:t>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7695" y="808773"/>
            <a:ext cx="111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72.0 </a:t>
            </a:r>
            <a:r>
              <a:rPr lang="el-GR" sz="1200" b="1" dirty="0" smtClean="0"/>
              <a:t>μ</a:t>
            </a:r>
            <a:r>
              <a:rPr lang="en-US" sz="1200" b="1" dirty="0" smtClean="0"/>
              <a:t>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00173" y="5952897"/>
            <a:ext cx="111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30.2 </a:t>
            </a:r>
            <a:r>
              <a:rPr lang="el-GR" sz="1200" b="1" dirty="0" smtClean="0"/>
              <a:t>μ</a:t>
            </a:r>
            <a:r>
              <a:rPr lang="en-US" sz="1200" b="1" dirty="0" smtClean="0"/>
              <a:t>m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4102" y="397239"/>
            <a:ext cx="52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Bond pad metal: </a:t>
            </a:r>
            <a:r>
              <a:rPr lang="en-US" sz="1400" dirty="0" err="1" smtClean="0"/>
              <a:t>AlCu</a:t>
            </a:r>
            <a:r>
              <a:rPr lang="en-US" sz="1400" dirty="0" smtClean="0"/>
              <a:t> (99.5% aluminum, 0.5% copper)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5853" y="6255244"/>
            <a:ext cx="685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Minimum bond pad pitch (center to center) on RHD2164</a:t>
            </a:r>
            <a:r>
              <a:rPr lang="en-US" sz="1400" dirty="0"/>
              <a:t>: 101.6 </a:t>
            </a:r>
            <a:r>
              <a:rPr lang="el-GR" sz="1400" dirty="0"/>
              <a:t>μ</a:t>
            </a:r>
            <a:r>
              <a:rPr lang="en-US" sz="1400" dirty="0"/>
              <a:t>m (</a:t>
            </a:r>
            <a:r>
              <a:rPr lang="en-US" sz="1400" dirty="0" smtClean="0"/>
              <a:t>4.000 </a:t>
            </a:r>
            <a:r>
              <a:rPr lang="en-US" sz="1400" dirty="0"/>
              <a:t>mil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242</Words>
  <Application>Microsoft Office PowerPoint</Application>
  <PresentationFormat>On-screen Show (4:3)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Reid Harrison</dc:creator>
  <cp:lastModifiedBy>jon</cp:lastModifiedBy>
  <cp:revision>138</cp:revision>
  <dcterms:created xsi:type="dcterms:W3CDTF">2010-06-20T17:28:55Z</dcterms:created>
  <dcterms:modified xsi:type="dcterms:W3CDTF">2015-07-30T14:41:17Z</dcterms:modified>
</cp:coreProperties>
</file>