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ublic Sans" charset="1" panose="00000000000000000000"/>
      <p:regular r:id="rId10"/>
    </p:embeddedFont>
    <p:embeddedFont>
      <p:font typeface="Public Sans Bold" charset="1" panose="00000000000000000000"/>
      <p:regular r:id="rId11"/>
    </p:embeddedFont>
    <p:embeddedFont>
      <p:font typeface="Public Sans Italics" charset="1" panose="00000000000000000000"/>
      <p:regular r:id="rId12"/>
    </p:embeddedFont>
    <p:embeddedFont>
      <p:font typeface="Public Sans Bold Italics" charset="1" panose="00000000000000000000"/>
      <p:regular r:id="rId13"/>
    </p:embeddedFont>
    <p:embeddedFont>
      <p:font typeface="Public Sans Thin" charset="1" panose="00000000000000000000"/>
      <p:regular r:id="rId14"/>
    </p:embeddedFont>
    <p:embeddedFont>
      <p:font typeface="Public Sans Thin Italics" charset="1" panose="00000000000000000000"/>
      <p:regular r:id="rId15"/>
    </p:embeddedFont>
    <p:embeddedFont>
      <p:font typeface="Public Sans Medium" charset="1" panose="00000000000000000000"/>
      <p:regular r:id="rId16"/>
    </p:embeddedFont>
    <p:embeddedFont>
      <p:font typeface="Public Sans Medium Italics" charset="1" panose="00000000000000000000"/>
      <p:regular r:id="rId17"/>
    </p:embeddedFont>
    <p:embeddedFont>
      <p:font typeface="Public Sans Heavy" charset="1" panose="00000000000000000000"/>
      <p:regular r:id="rId18"/>
    </p:embeddedFont>
    <p:embeddedFont>
      <p:font typeface="Public Sans Heavy Italics" charset="1" panose="00000000000000000000"/>
      <p:regular r:id="rId19"/>
    </p:embeddedFont>
    <p:embeddedFont>
      <p:font typeface="Open Sauce" charset="1" panose="00000500000000000000"/>
      <p:regular r:id="rId20"/>
    </p:embeddedFont>
    <p:embeddedFont>
      <p:font typeface="Open Sauce Bold" charset="1" panose="00000800000000000000"/>
      <p:regular r:id="rId21"/>
    </p:embeddedFont>
    <p:embeddedFont>
      <p:font typeface="Open Sauce Italics" charset="1" panose="00000500000000000000"/>
      <p:regular r:id="rId22"/>
    </p:embeddedFont>
    <p:embeddedFont>
      <p:font typeface="Open Sauce Bold Italics" charset="1" panose="00000800000000000000"/>
      <p:regular r:id="rId23"/>
    </p:embeddedFont>
    <p:embeddedFont>
      <p:font typeface="Open Sauce Light" charset="1" panose="00000400000000000000"/>
      <p:regular r:id="rId24"/>
    </p:embeddedFont>
    <p:embeddedFont>
      <p:font typeface="Open Sauce Light Italics" charset="1" panose="00000400000000000000"/>
      <p:regular r:id="rId25"/>
    </p:embeddedFont>
    <p:embeddedFont>
      <p:font typeface="Open Sauce Medium" charset="1" panose="00000600000000000000"/>
      <p:regular r:id="rId26"/>
    </p:embeddedFont>
    <p:embeddedFont>
      <p:font typeface="Open Sauce Medium Italics" charset="1" panose="00000600000000000000"/>
      <p:regular r:id="rId27"/>
    </p:embeddedFont>
    <p:embeddedFont>
      <p:font typeface="Open Sauce Semi-Bold" charset="1" panose="00000700000000000000"/>
      <p:regular r:id="rId28"/>
    </p:embeddedFont>
    <p:embeddedFont>
      <p:font typeface="Open Sauce Semi-Bold Italics" charset="1" panose="00000700000000000000"/>
      <p:regular r:id="rId29"/>
    </p:embeddedFont>
    <p:embeddedFont>
      <p:font typeface="Open Sauce Heavy" charset="1" panose="00000A00000000000000"/>
      <p:regular r:id="rId30"/>
    </p:embeddedFont>
    <p:embeddedFont>
      <p:font typeface="Open Sauce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42" Target="slides/slide11.xml" Type="http://schemas.openxmlformats.org/officeDocument/2006/relationships/slide"/><Relationship Id="rId43" Target="slides/slide12.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12" Target="../media/image20.png" Type="http://schemas.openxmlformats.org/officeDocument/2006/relationships/image"/><Relationship Id="rId13" Target="../media/image21.svg" Type="http://schemas.openxmlformats.org/officeDocument/2006/relationships/image"/><Relationship Id="rId14" Target="../media/image22.png" Type="http://schemas.openxmlformats.org/officeDocument/2006/relationships/image"/><Relationship Id="rId15" Target="../media/image23.svg" Type="http://schemas.openxmlformats.org/officeDocument/2006/relationships/image"/><Relationship Id="rId16" Target="../media/image24.png" Type="http://schemas.openxmlformats.org/officeDocument/2006/relationships/image"/><Relationship Id="rId17" Target="../media/image25.svg" Type="http://schemas.openxmlformats.org/officeDocument/2006/relationships/image"/><Relationship Id="rId18" Target="../media/image26.png" Type="http://schemas.openxmlformats.org/officeDocument/2006/relationships/image"/><Relationship Id="rId19" Target="../media/image27.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3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575206" y="0"/>
            <a:ext cx="7712794" cy="10287000"/>
          </a:xfrm>
          <a:custGeom>
            <a:avLst/>
            <a:gdLst/>
            <a:ahLst/>
            <a:cxnLst/>
            <a:rect r="r" b="b" t="t" l="l"/>
            <a:pathLst>
              <a:path h="10287000" w="7712794">
                <a:moveTo>
                  <a:pt x="0" y="0"/>
                </a:moveTo>
                <a:lnTo>
                  <a:pt x="7712794" y="0"/>
                </a:lnTo>
                <a:lnTo>
                  <a:pt x="7712794" y="10287000"/>
                </a:lnTo>
                <a:lnTo>
                  <a:pt x="0" y="10287000"/>
                </a:lnTo>
                <a:lnTo>
                  <a:pt x="0" y="0"/>
                </a:lnTo>
                <a:close/>
              </a:path>
            </a:pathLst>
          </a:custGeom>
          <a:blipFill>
            <a:blip r:embed="rId2"/>
            <a:stretch>
              <a:fillRect l="0" t="0" r="-5702" b="-18877"/>
            </a:stretch>
          </a:blipFill>
        </p:spPr>
      </p:sp>
      <p:sp>
        <p:nvSpPr>
          <p:cNvPr name="AutoShape 3" id="3"/>
          <p:cNvSpPr/>
          <p:nvPr/>
        </p:nvSpPr>
        <p:spPr>
          <a:xfrm rot="828510">
            <a:off x="5630198" y="-1721359"/>
            <a:ext cx="6407824" cy="13225606"/>
          </a:xfrm>
          <a:prstGeom prst="rect">
            <a:avLst/>
          </a:prstGeom>
          <a:solidFill>
            <a:srgbClr val="FFFFFF"/>
          </a:solidFill>
        </p:spPr>
      </p:sp>
      <p:sp>
        <p:nvSpPr>
          <p:cNvPr name="Freeform 4" id="4"/>
          <p:cNvSpPr/>
          <p:nvPr/>
        </p:nvSpPr>
        <p:spPr>
          <a:xfrm flipH="false" flipV="false" rot="0">
            <a:off x="14120123" y="0"/>
            <a:ext cx="4167877" cy="4167877"/>
          </a:xfrm>
          <a:custGeom>
            <a:avLst/>
            <a:gdLst/>
            <a:ahLst/>
            <a:cxnLst/>
            <a:rect r="r" b="b" t="t" l="l"/>
            <a:pathLst>
              <a:path h="4167877" w="4167877">
                <a:moveTo>
                  <a:pt x="0" y="0"/>
                </a:moveTo>
                <a:lnTo>
                  <a:pt x="4167877" y="0"/>
                </a:lnTo>
                <a:lnTo>
                  <a:pt x="4167877" y="4167877"/>
                </a:lnTo>
                <a:lnTo>
                  <a:pt x="0" y="4167877"/>
                </a:lnTo>
                <a:lnTo>
                  <a:pt x="0" y="0"/>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28700" y="2868704"/>
            <a:ext cx="9298122" cy="3142870"/>
          </a:xfrm>
          <a:prstGeom prst="rect">
            <a:avLst/>
          </a:prstGeom>
        </p:spPr>
        <p:txBody>
          <a:bodyPr anchor="t" rtlCol="false" tIns="0" lIns="0" bIns="0" rIns="0">
            <a:spAutoFit/>
          </a:bodyPr>
          <a:lstStyle/>
          <a:p>
            <a:pPr>
              <a:lnSpc>
                <a:spcPts val="12422"/>
              </a:lnSpc>
            </a:pPr>
            <a:r>
              <a:rPr lang="en-US" sz="10099">
                <a:solidFill>
                  <a:srgbClr val="4F674F"/>
                </a:solidFill>
                <a:latin typeface="Open Sauce Semi-Bold"/>
              </a:rPr>
              <a:t>Real State and Criminality</a:t>
            </a:r>
          </a:p>
        </p:txBody>
      </p:sp>
      <p:sp>
        <p:nvSpPr>
          <p:cNvPr name="TextBox 6" id="6"/>
          <p:cNvSpPr txBox="true"/>
          <p:nvPr/>
        </p:nvSpPr>
        <p:spPr>
          <a:xfrm rot="0">
            <a:off x="1028700" y="8318500"/>
            <a:ext cx="4764585" cy="939800"/>
          </a:xfrm>
          <a:prstGeom prst="rect">
            <a:avLst/>
          </a:prstGeom>
        </p:spPr>
        <p:txBody>
          <a:bodyPr anchor="t" rtlCol="false" tIns="0" lIns="0" bIns="0" rIns="0">
            <a:spAutoFit/>
          </a:bodyPr>
          <a:lstStyle/>
          <a:p>
            <a:pPr>
              <a:lnSpc>
                <a:spcPts val="3774"/>
              </a:lnSpc>
            </a:pPr>
            <a:r>
              <a:rPr lang="en-US" sz="2499">
                <a:solidFill>
                  <a:srgbClr val="121212"/>
                </a:solidFill>
                <a:latin typeface="Public Sans"/>
              </a:rPr>
              <a:t>Presented by </a:t>
            </a:r>
          </a:p>
          <a:p>
            <a:pPr>
              <a:lnSpc>
                <a:spcPts val="3775"/>
              </a:lnSpc>
            </a:pPr>
            <a:r>
              <a:rPr lang="en-US" sz="2500">
                <a:solidFill>
                  <a:srgbClr val="121212"/>
                </a:solidFill>
                <a:latin typeface="Public Sans Bold"/>
              </a:rPr>
              <a:t>Amelia Acuna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2044" y="2044"/>
            <a:ext cx="2555450" cy="2551362"/>
            <a:chOff x="0" y="0"/>
            <a:chExt cx="6350000" cy="6339840"/>
          </a:xfrm>
        </p:grpSpPr>
        <p:sp>
          <p:nvSpPr>
            <p:cNvPr name="Freeform 3" id="3"/>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DCB796">
                <a:alpha val="73725"/>
              </a:srgbClr>
            </a:solidFill>
          </p:spPr>
        </p:sp>
      </p:grpSp>
      <p:grpSp>
        <p:nvGrpSpPr>
          <p:cNvPr name="Group 4" id="4"/>
          <p:cNvGrpSpPr/>
          <p:nvPr/>
        </p:nvGrpSpPr>
        <p:grpSpPr>
          <a:xfrm rot="5400000">
            <a:off x="-250308" y="1280092"/>
            <a:ext cx="4159574" cy="4152919"/>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B5B5B4">
                <a:alpha val="73725"/>
              </a:srgbClr>
            </a:solidFill>
          </p:spPr>
        </p:sp>
      </p:grpSp>
      <p:sp>
        <p:nvSpPr>
          <p:cNvPr name="Freeform 6" id="6"/>
          <p:cNvSpPr/>
          <p:nvPr/>
        </p:nvSpPr>
        <p:spPr>
          <a:xfrm flipH="false" flipV="false" rot="0">
            <a:off x="4243773" y="406994"/>
            <a:ext cx="13243251" cy="7234126"/>
          </a:xfrm>
          <a:custGeom>
            <a:avLst/>
            <a:gdLst/>
            <a:ahLst/>
            <a:cxnLst/>
            <a:rect r="r" b="b" t="t" l="l"/>
            <a:pathLst>
              <a:path h="7234126" w="13243251">
                <a:moveTo>
                  <a:pt x="0" y="0"/>
                </a:moveTo>
                <a:lnTo>
                  <a:pt x="13243250" y="0"/>
                </a:lnTo>
                <a:lnTo>
                  <a:pt x="13243250" y="7234126"/>
                </a:lnTo>
                <a:lnTo>
                  <a:pt x="0" y="7234126"/>
                </a:lnTo>
                <a:lnTo>
                  <a:pt x="0" y="0"/>
                </a:lnTo>
                <a:close/>
              </a:path>
            </a:pathLst>
          </a:custGeom>
          <a:blipFill>
            <a:blip r:embed="rId2"/>
            <a:stretch>
              <a:fillRect l="0" t="0" r="0" b="0"/>
            </a:stretch>
          </a:blipFill>
        </p:spPr>
      </p:sp>
      <p:sp>
        <p:nvSpPr>
          <p:cNvPr name="TextBox 7" id="7"/>
          <p:cNvSpPr txBox="true"/>
          <p:nvPr/>
        </p:nvSpPr>
        <p:spPr>
          <a:xfrm rot="0">
            <a:off x="241640" y="1726392"/>
            <a:ext cx="4313423" cy="4661535"/>
          </a:xfrm>
          <a:prstGeom prst="rect">
            <a:avLst/>
          </a:prstGeom>
        </p:spPr>
        <p:txBody>
          <a:bodyPr anchor="t" rtlCol="false" tIns="0" lIns="0" bIns="0" rIns="0">
            <a:spAutoFit/>
          </a:bodyPr>
          <a:lstStyle/>
          <a:p>
            <a:pPr>
              <a:lnSpc>
                <a:spcPts val="7410"/>
              </a:lnSpc>
            </a:pPr>
            <a:r>
              <a:rPr lang="en-US" sz="5700">
                <a:solidFill>
                  <a:srgbClr val="527041"/>
                </a:solidFill>
                <a:latin typeface="Open Sauce Bold"/>
              </a:rPr>
              <a:t>Average Price vs State by Crime Rate Category</a:t>
            </a:r>
          </a:p>
        </p:txBody>
      </p:sp>
      <p:sp>
        <p:nvSpPr>
          <p:cNvPr name="TextBox 8" id="8"/>
          <p:cNvSpPr txBox="true"/>
          <p:nvPr/>
        </p:nvSpPr>
        <p:spPr>
          <a:xfrm rot="0">
            <a:off x="394279" y="7860442"/>
            <a:ext cx="16514667" cy="2049925"/>
          </a:xfrm>
          <a:prstGeom prst="rect">
            <a:avLst/>
          </a:prstGeom>
        </p:spPr>
        <p:txBody>
          <a:bodyPr anchor="t" rtlCol="false" tIns="0" lIns="0" bIns="0" rIns="0">
            <a:spAutoFit/>
          </a:bodyPr>
          <a:lstStyle/>
          <a:p>
            <a:pPr algn="just">
              <a:lnSpc>
                <a:spcPts val="3321"/>
              </a:lnSpc>
            </a:pPr>
            <a:r>
              <a:rPr lang="en-US" sz="2214" spc="44">
                <a:solidFill>
                  <a:srgbClr val="191919"/>
                </a:solidFill>
                <a:latin typeface="Public Sans"/>
              </a:rPr>
              <a:t>To answer the question "How does the average price per square foot vary among states with different crime levels?", the states were categorized into 'Low', 'Medium', and 'High' crime rates based on totals of crime count. </a:t>
            </a:r>
          </a:p>
          <a:p>
            <a:pPr algn="just">
              <a:lnSpc>
                <a:spcPts val="3321"/>
              </a:lnSpc>
            </a:pPr>
          </a:p>
          <a:p>
            <a:pPr algn="just">
              <a:lnSpc>
                <a:spcPts val="3321"/>
              </a:lnSpc>
            </a:pPr>
            <a:r>
              <a:rPr lang="en-US" sz="2214" spc="44">
                <a:solidFill>
                  <a:srgbClr val="191919"/>
                </a:solidFill>
                <a:latin typeface="Public Sans"/>
              </a:rPr>
              <a:t>The scatter plot below shows that states with greater crime rates do not always have lower average property values per square foot. There is not a clear, consistent pattern where states with lower crime rates have higher property values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4917900" y="6848955"/>
            <a:ext cx="3440798" cy="3435292"/>
            <a:chOff x="0" y="0"/>
            <a:chExt cx="6350000" cy="6339840"/>
          </a:xfrm>
        </p:grpSpPr>
        <p:sp>
          <p:nvSpPr>
            <p:cNvPr name="Freeform 3" id="3"/>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4F674F"/>
            </a:solidFill>
          </p:spPr>
        </p:sp>
      </p:grpSp>
      <p:grpSp>
        <p:nvGrpSpPr>
          <p:cNvPr name="Group 4" id="4"/>
          <p:cNvGrpSpPr/>
          <p:nvPr/>
        </p:nvGrpSpPr>
        <p:grpSpPr>
          <a:xfrm rot="-5400000">
            <a:off x="15607716" y="4294680"/>
            <a:ext cx="3678148" cy="3672263"/>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CBC8B8">
                <a:alpha val="37647"/>
              </a:srgbClr>
            </a:solidFill>
          </p:spPr>
        </p:sp>
      </p:grpSp>
      <p:sp>
        <p:nvSpPr>
          <p:cNvPr name="Freeform 6" id="6"/>
          <p:cNvSpPr/>
          <p:nvPr/>
        </p:nvSpPr>
        <p:spPr>
          <a:xfrm flipH="false" flipV="false" rot="0">
            <a:off x="194182" y="1602409"/>
            <a:ext cx="8654726" cy="5571480"/>
          </a:xfrm>
          <a:custGeom>
            <a:avLst/>
            <a:gdLst/>
            <a:ahLst/>
            <a:cxnLst/>
            <a:rect r="r" b="b" t="t" l="l"/>
            <a:pathLst>
              <a:path h="5571480" w="8654726">
                <a:moveTo>
                  <a:pt x="0" y="0"/>
                </a:moveTo>
                <a:lnTo>
                  <a:pt x="8654727" y="0"/>
                </a:lnTo>
                <a:lnTo>
                  <a:pt x="8654727" y="5571480"/>
                </a:lnTo>
                <a:lnTo>
                  <a:pt x="0" y="5571480"/>
                </a:lnTo>
                <a:lnTo>
                  <a:pt x="0" y="0"/>
                </a:lnTo>
                <a:close/>
              </a:path>
            </a:pathLst>
          </a:custGeom>
          <a:blipFill>
            <a:blip r:embed="rId2"/>
            <a:stretch>
              <a:fillRect l="0" t="0" r="0" b="0"/>
            </a:stretch>
          </a:blipFill>
        </p:spPr>
      </p:sp>
      <p:sp>
        <p:nvSpPr>
          <p:cNvPr name="TextBox 7" id="7"/>
          <p:cNvSpPr txBox="true"/>
          <p:nvPr/>
        </p:nvSpPr>
        <p:spPr>
          <a:xfrm rot="0">
            <a:off x="298957" y="171732"/>
            <a:ext cx="17702215" cy="767714"/>
          </a:xfrm>
          <a:prstGeom prst="rect">
            <a:avLst/>
          </a:prstGeom>
        </p:spPr>
        <p:txBody>
          <a:bodyPr anchor="t" rtlCol="false" tIns="0" lIns="0" bIns="0" rIns="0">
            <a:spAutoFit/>
          </a:bodyPr>
          <a:lstStyle/>
          <a:p>
            <a:pPr>
              <a:lnSpc>
                <a:spcPts val="6240"/>
              </a:lnSpc>
            </a:pPr>
            <a:r>
              <a:rPr lang="en-US" sz="4800">
                <a:solidFill>
                  <a:srgbClr val="D49415"/>
                </a:solidFill>
                <a:latin typeface="Open Sauce Semi-Bold"/>
              </a:rPr>
              <a:t>Property Prices Vs Violent Crime Rates Vs Burglary</a:t>
            </a:r>
          </a:p>
        </p:txBody>
      </p:sp>
      <p:sp>
        <p:nvSpPr>
          <p:cNvPr name="Freeform 8" id="8"/>
          <p:cNvSpPr/>
          <p:nvPr/>
        </p:nvSpPr>
        <p:spPr>
          <a:xfrm flipH="false" flipV="false" rot="0">
            <a:off x="9282053" y="1650590"/>
            <a:ext cx="8681019" cy="5523298"/>
          </a:xfrm>
          <a:custGeom>
            <a:avLst/>
            <a:gdLst/>
            <a:ahLst/>
            <a:cxnLst/>
            <a:rect r="r" b="b" t="t" l="l"/>
            <a:pathLst>
              <a:path h="5523298" w="8681019">
                <a:moveTo>
                  <a:pt x="0" y="0"/>
                </a:moveTo>
                <a:lnTo>
                  <a:pt x="8681019" y="0"/>
                </a:lnTo>
                <a:lnTo>
                  <a:pt x="8681019" y="5523299"/>
                </a:lnTo>
                <a:lnTo>
                  <a:pt x="0" y="5523299"/>
                </a:lnTo>
                <a:lnTo>
                  <a:pt x="0" y="0"/>
                </a:lnTo>
                <a:close/>
              </a:path>
            </a:pathLst>
          </a:custGeom>
          <a:blipFill>
            <a:blip r:embed="rId3"/>
            <a:stretch>
              <a:fillRect l="0" t="0" r="0" b="0"/>
            </a:stretch>
          </a:blipFill>
        </p:spPr>
      </p:sp>
      <p:sp>
        <p:nvSpPr>
          <p:cNvPr name="TextBox 9" id="9"/>
          <p:cNvSpPr txBox="true"/>
          <p:nvPr/>
        </p:nvSpPr>
        <p:spPr>
          <a:xfrm rot="0">
            <a:off x="1533347" y="8266347"/>
            <a:ext cx="14821623" cy="1226690"/>
          </a:xfrm>
          <a:prstGeom prst="rect">
            <a:avLst/>
          </a:prstGeom>
        </p:spPr>
        <p:txBody>
          <a:bodyPr anchor="t" rtlCol="false" tIns="0" lIns="0" bIns="0" rIns="0">
            <a:spAutoFit/>
          </a:bodyPr>
          <a:lstStyle/>
          <a:p>
            <a:pPr algn="just">
              <a:lnSpc>
                <a:spcPts val="3321"/>
              </a:lnSpc>
            </a:pPr>
            <a:r>
              <a:rPr lang="en-US" sz="2214" spc="44">
                <a:solidFill>
                  <a:srgbClr val="191919"/>
                </a:solidFill>
                <a:latin typeface="Public Sans"/>
              </a:rPr>
              <a:t>Overall, while the graphs show a statistically significant association, the actual strength of the relationship is relatively low and it has minimal practical implications due to its low R² value. It implies that variables other than violent crimes and burglary rates have a substantially larger role in influencing the property price.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2700000">
            <a:off x="-1432932" y="-1205253"/>
            <a:ext cx="21509980" cy="12906901"/>
          </a:xfrm>
          <a:prstGeom prst="rect">
            <a:avLst/>
          </a:prstGeom>
          <a:solidFill>
            <a:srgbClr val="4F674F"/>
          </a:solidFill>
        </p:spPr>
      </p:sp>
      <p:grpSp>
        <p:nvGrpSpPr>
          <p:cNvPr name="Group 3" id="3"/>
          <p:cNvGrpSpPr/>
          <p:nvPr/>
        </p:nvGrpSpPr>
        <p:grpSpPr>
          <a:xfrm rot="0">
            <a:off x="0" y="3846694"/>
            <a:ext cx="5046877" cy="5038802"/>
            <a:chOff x="0" y="0"/>
            <a:chExt cx="6350000" cy="6339840"/>
          </a:xfrm>
        </p:grpSpPr>
        <p:sp>
          <p:nvSpPr>
            <p:cNvPr name="Freeform 4" id="4"/>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B9765C">
                <a:alpha val="48627"/>
              </a:srgbClr>
            </a:solidFill>
          </p:spPr>
        </p:sp>
      </p:grpSp>
      <p:grpSp>
        <p:nvGrpSpPr>
          <p:cNvPr name="Group 5" id="5"/>
          <p:cNvGrpSpPr/>
          <p:nvPr/>
        </p:nvGrpSpPr>
        <p:grpSpPr>
          <a:xfrm rot="-10800000">
            <a:off x="13241123" y="1327293"/>
            <a:ext cx="5046877" cy="5038802"/>
            <a:chOff x="0" y="0"/>
            <a:chExt cx="6350000" cy="6339840"/>
          </a:xfrm>
        </p:grpSpPr>
        <p:sp>
          <p:nvSpPr>
            <p:cNvPr name="Freeform 6" id="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B9765C">
                <a:alpha val="48627"/>
              </a:srgbClr>
            </a:solidFill>
          </p:spPr>
        </p:sp>
      </p:grpSp>
      <p:grpSp>
        <p:nvGrpSpPr>
          <p:cNvPr name="Group 7" id="7"/>
          <p:cNvGrpSpPr/>
          <p:nvPr/>
        </p:nvGrpSpPr>
        <p:grpSpPr>
          <a:xfrm rot="0">
            <a:off x="-1054892" y="206932"/>
            <a:ext cx="20753902" cy="9873135"/>
            <a:chOff x="0" y="0"/>
            <a:chExt cx="27671870" cy="13164180"/>
          </a:xfrm>
        </p:grpSpPr>
        <p:sp>
          <p:nvSpPr>
            <p:cNvPr name="TextBox 8" id="8"/>
            <p:cNvSpPr txBox="true"/>
            <p:nvPr/>
          </p:nvSpPr>
          <p:spPr>
            <a:xfrm rot="0">
              <a:off x="2747667" y="3261356"/>
              <a:ext cx="22176536" cy="9902825"/>
            </a:xfrm>
            <a:prstGeom prst="rect">
              <a:avLst/>
            </a:prstGeom>
          </p:spPr>
          <p:txBody>
            <a:bodyPr anchor="t" rtlCol="false" tIns="0" lIns="0" bIns="0" rIns="0">
              <a:spAutoFit/>
            </a:bodyPr>
            <a:lstStyle/>
            <a:p>
              <a:pPr algn="ctr">
                <a:lnSpc>
                  <a:spcPts val="3900"/>
                </a:lnSpc>
              </a:pPr>
              <a:r>
                <a:rPr lang="en-US" sz="3000">
                  <a:solidFill>
                    <a:srgbClr val="FFFFFF"/>
                  </a:solidFill>
                  <a:latin typeface="Public Sans"/>
                </a:rPr>
                <a:t>Minimal correlation observed between property values and crime rates.</a:t>
              </a:r>
            </a:p>
            <a:p>
              <a:pPr algn="ctr">
                <a:lnSpc>
                  <a:spcPts val="3900"/>
                </a:lnSpc>
              </a:pPr>
            </a:p>
            <a:p>
              <a:pPr algn="ctr">
                <a:lnSpc>
                  <a:spcPts val="3900"/>
                </a:lnSpc>
              </a:pPr>
              <a:r>
                <a:rPr lang="en-US" sz="3000">
                  <a:solidFill>
                    <a:srgbClr val="FFFFFF"/>
                  </a:solidFill>
                  <a:latin typeface="Public Sans Bold"/>
                </a:rPr>
                <a:t>Data Granularity and Interpretation:</a:t>
              </a:r>
            </a:p>
            <a:p>
              <a:pPr algn="ctr">
                <a:lnSpc>
                  <a:spcPts val="3900"/>
                </a:lnSpc>
              </a:pPr>
              <a:r>
                <a:rPr lang="en-US" sz="3000">
                  <a:solidFill>
                    <a:srgbClr val="FFFFFF"/>
                  </a:solidFill>
                  <a:latin typeface="Public Sans"/>
                </a:rPr>
                <a:t>Crime Data: State and city level.</a:t>
              </a:r>
            </a:p>
            <a:p>
              <a:pPr algn="ctr">
                <a:lnSpc>
                  <a:spcPts val="3900"/>
                </a:lnSpc>
              </a:pPr>
              <a:r>
                <a:rPr lang="en-US" sz="3000">
                  <a:solidFill>
                    <a:srgbClr val="FFFFFF"/>
                  </a:solidFill>
                  <a:latin typeface="Public Sans"/>
                </a:rPr>
                <a:t>Property Data: More detailed, e.g., neighborhoods or specific addresses.</a:t>
              </a:r>
            </a:p>
            <a:p>
              <a:pPr algn="ctr">
                <a:lnSpc>
                  <a:spcPts val="3900"/>
                </a:lnSpc>
              </a:pPr>
              <a:r>
                <a:rPr lang="en-US" sz="3000">
                  <a:solidFill>
                    <a:srgbClr val="FFFFFF"/>
                  </a:solidFill>
                  <a:latin typeface="Public Sans"/>
                </a:rPr>
                <a:t> Differences in granularity affect the accuracy of correlation interpretation.</a:t>
              </a:r>
            </a:p>
            <a:p>
              <a:pPr algn="ctr">
                <a:lnSpc>
                  <a:spcPts val="3900"/>
                </a:lnSpc>
              </a:pPr>
              <a:r>
                <a:rPr lang="en-US" sz="3000">
                  <a:solidFill>
                    <a:srgbClr val="FFFFFF"/>
                  </a:solidFill>
                  <a:latin typeface="Public Sans"/>
                </a:rPr>
                <a:t>Example of limitation: </a:t>
              </a:r>
              <a:r>
                <a:rPr lang="en-US" sz="3000">
                  <a:solidFill>
                    <a:srgbClr val="FFFFFF"/>
                  </a:solidFill>
                  <a:latin typeface="Public Sans"/>
                </a:rPr>
                <a:t>Properties in high-crime areas of low-crime cities may still have high values, demonstrating the need for more localized crime data.</a:t>
              </a:r>
            </a:p>
            <a:p>
              <a:pPr algn="ctr">
                <a:lnSpc>
                  <a:spcPts val="3900"/>
                </a:lnSpc>
              </a:pPr>
            </a:p>
            <a:p>
              <a:pPr algn="ctr">
                <a:lnSpc>
                  <a:spcPts val="3900"/>
                </a:lnSpc>
              </a:pPr>
              <a:r>
                <a:rPr lang="en-US" sz="3000">
                  <a:solidFill>
                    <a:srgbClr val="FFFFFF"/>
                  </a:solidFill>
                  <a:latin typeface="Public Sans Bold"/>
                </a:rPr>
                <a:t>Recommendations for Future Research:</a:t>
              </a:r>
            </a:p>
            <a:p>
              <a:pPr algn="ctr">
                <a:lnSpc>
                  <a:spcPts val="3900"/>
                </a:lnSpc>
              </a:pPr>
              <a:r>
                <a:rPr lang="en-US" sz="3000">
                  <a:solidFill>
                    <a:srgbClr val="FFFFFF"/>
                  </a:solidFill>
                  <a:latin typeface="Public Sans"/>
                </a:rPr>
                <a:t>Acquire more granular crime data for a precise analysis.</a:t>
              </a:r>
            </a:p>
            <a:p>
              <a:pPr algn="ctr">
                <a:lnSpc>
                  <a:spcPts val="3900"/>
                </a:lnSpc>
              </a:pPr>
              <a:r>
                <a:rPr lang="en-US" sz="3000">
                  <a:solidFill>
                    <a:srgbClr val="FFFFFF"/>
                  </a:solidFill>
                  <a:latin typeface="Public Sans"/>
                </a:rPr>
                <a:t>Consider additional variables for a comprehensive understanding of property value determinants.</a:t>
              </a:r>
            </a:p>
            <a:p>
              <a:pPr algn="ctr" marL="647702" indent="-323851" lvl="1">
                <a:lnSpc>
                  <a:spcPts val="3900"/>
                </a:lnSpc>
                <a:buFont typeface="Arial"/>
                <a:buChar char="•"/>
              </a:pPr>
            </a:p>
            <a:p>
              <a:pPr algn="ctr">
                <a:lnSpc>
                  <a:spcPts val="3900"/>
                </a:lnSpc>
              </a:pPr>
            </a:p>
          </p:txBody>
        </p:sp>
        <p:sp>
          <p:nvSpPr>
            <p:cNvPr name="TextBox 9" id="9"/>
            <p:cNvSpPr txBox="true"/>
            <p:nvPr/>
          </p:nvSpPr>
          <p:spPr>
            <a:xfrm rot="0">
              <a:off x="0" y="0"/>
              <a:ext cx="27671870" cy="2590800"/>
            </a:xfrm>
            <a:prstGeom prst="rect">
              <a:avLst/>
            </a:prstGeom>
          </p:spPr>
          <p:txBody>
            <a:bodyPr anchor="t" rtlCol="false" tIns="0" lIns="0" bIns="0" rIns="0">
              <a:spAutoFit/>
            </a:bodyPr>
            <a:lstStyle/>
            <a:p>
              <a:pPr algn="ctr">
                <a:lnSpc>
                  <a:spcPts val="7679"/>
                </a:lnSpc>
              </a:pPr>
              <a:r>
                <a:rPr lang="en-US" sz="6399">
                  <a:solidFill>
                    <a:srgbClr val="FFFFFF"/>
                  </a:solidFill>
                  <a:latin typeface="Open Sauce Semi-Bold"/>
                </a:rPr>
                <a:t>Conclusions and </a:t>
              </a:r>
            </a:p>
            <a:p>
              <a:pPr algn="ctr">
                <a:lnSpc>
                  <a:spcPts val="7679"/>
                </a:lnSpc>
              </a:pPr>
              <a:r>
                <a:rPr lang="en-US" sz="6399">
                  <a:solidFill>
                    <a:srgbClr val="FFFFFF"/>
                  </a:solidFill>
                  <a:latin typeface="Open Sauce Semi-Bold"/>
                </a:rPr>
                <a:t>Improvements</a:t>
              </a: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2700000">
            <a:off x="-1432932" y="-1205253"/>
            <a:ext cx="21509980" cy="12906901"/>
          </a:xfrm>
          <a:prstGeom prst="rect">
            <a:avLst/>
          </a:prstGeom>
          <a:solidFill>
            <a:srgbClr val="4F674F"/>
          </a:solidFill>
        </p:spPr>
      </p:sp>
      <p:grpSp>
        <p:nvGrpSpPr>
          <p:cNvPr name="Group 3" id="3"/>
          <p:cNvGrpSpPr/>
          <p:nvPr/>
        </p:nvGrpSpPr>
        <p:grpSpPr>
          <a:xfrm rot="0">
            <a:off x="2945874" y="1765103"/>
            <a:ext cx="13361395" cy="6414926"/>
            <a:chOff x="0" y="0"/>
            <a:chExt cx="17815193" cy="8553234"/>
          </a:xfrm>
        </p:grpSpPr>
        <p:sp>
          <p:nvSpPr>
            <p:cNvPr name="TextBox 4" id="4"/>
            <p:cNvSpPr txBox="true"/>
            <p:nvPr/>
          </p:nvSpPr>
          <p:spPr>
            <a:xfrm rot="0">
              <a:off x="1768952" y="1965956"/>
              <a:ext cx="14277289" cy="6587279"/>
            </a:xfrm>
            <a:prstGeom prst="rect">
              <a:avLst/>
            </a:prstGeom>
          </p:spPr>
          <p:txBody>
            <a:bodyPr anchor="t" rtlCol="false" tIns="0" lIns="0" bIns="0" rIns="0">
              <a:spAutoFit/>
            </a:bodyPr>
            <a:lstStyle/>
            <a:p>
              <a:pPr algn="ctr">
                <a:lnSpc>
                  <a:spcPts val="4939"/>
                </a:lnSpc>
              </a:pPr>
              <a:r>
                <a:rPr lang="en-US" sz="3799">
                  <a:solidFill>
                    <a:srgbClr val="FFFFFF"/>
                  </a:solidFill>
                  <a:latin typeface="Public Sans"/>
                </a:rPr>
                <a:t>It was intended to analyze the association between real estate prices and crime rates in various U.S states and cities.</a:t>
              </a:r>
            </a:p>
            <a:p>
              <a:pPr algn="ctr">
                <a:lnSpc>
                  <a:spcPts val="4939"/>
                </a:lnSpc>
              </a:pPr>
            </a:p>
            <a:p>
              <a:pPr algn="ctr">
                <a:lnSpc>
                  <a:spcPts val="4939"/>
                </a:lnSpc>
              </a:pPr>
              <a:r>
                <a:rPr lang="en-US" sz="3799">
                  <a:solidFill>
                    <a:srgbClr val="FFFFFF"/>
                  </a:solidFill>
                  <a:latin typeface="Public Sans"/>
                </a:rPr>
                <a:t> "How do crime rates influence real estate values in different U.S states and cities?" directs the inquiry, attempting to measure the effect of crime on property prices.</a:t>
              </a:r>
            </a:p>
          </p:txBody>
        </p:sp>
        <p:sp>
          <p:nvSpPr>
            <p:cNvPr name="TextBox 5" id="5"/>
            <p:cNvSpPr txBox="true"/>
            <p:nvPr/>
          </p:nvSpPr>
          <p:spPr>
            <a:xfrm rot="0">
              <a:off x="0" y="0"/>
              <a:ext cx="17815193" cy="1295400"/>
            </a:xfrm>
            <a:prstGeom prst="rect">
              <a:avLst/>
            </a:prstGeom>
          </p:spPr>
          <p:txBody>
            <a:bodyPr anchor="t" rtlCol="false" tIns="0" lIns="0" bIns="0" rIns="0">
              <a:spAutoFit/>
            </a:bodyPr>
            <a:lstStyle/>
            <a:p>
              <a:pPr algn="ctr">
                <a:lnSpc>
                  <a:spcPts val="7679"/>
                </a:lnSpc>
              </a:pPr>
              <a:r>
                <a:rPr lang="en-US" sz="6399">
                  <a:solidFill>
                    <a:srgbClr val="FFFFFF"/>
                  </a:solidFill>
                  <a:latin typeface="Open Sauce Semi-Bold"/>
                </a:rPr>
                <a:t>Project Introduction</a:t>
              </a:r>
            </a:p>
          </p:txBody>
        </p:sp>
      </p:grpSp>
      <p:grpSp>
        <p:nvGrpSpPr>
          <p:cNvPr name="Group 6" id="6"/>
          <p:cNvGrpSpPr/>
          <p:nvPr/>
        </p:nvGrpSpPr>
        <p:grpSpPr>
          <a:xfrm rot="0">
            <a:off x="0" y="3846694"/>
            <a:ext cx="5046877" cy="5038802"/>
            <a:chOff x="0" y="0"/>
            <a:chExt cx="6350000" cy="6339840"/>
          </a:xfrm>
        </p:grpSpPr>
        <p:sp>
          <p:nvSpPr>
            <p:cNvPr name="Freeform 7" id="7"/>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B9765C">
                <a:alpha val="48627"/>
              </a:srgbClr>
            </a:solidFill>
          </p:spPr>
        </p:sp>
      </p:grpSp>
      <p:grpSp>
        <p:nvGrpSpPr>
          <p:cNvPr name="Group 8" id="8"/>
          <p:cNvGrpSpPr/>
          <p:nvPr/>
        </p:nvGrpSpPr>
        <p:grpSpPr>
          <a:xfrm rot="-10800000">
            <a:off x="13241123" y="1327293"/>
            <a:ext cx="5046877" cy="5038802"/>
            <a:chOff x="0" y="0"/>
            <a:chExt cx="6350000" cy="6339840"/>
          </a:xfrm>
        </p:grpSpPr>
        <p:sp>
          <p:nvSpPr>
            <p:cNvPr name="Freeform 9" id="9"/>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B9765C">
                <a:alpha val="48627"/>
              </a:srgbClr>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962025"/>
            <a:ext cx="7069946" cy="2319655"/>
          </a:xfrm>
          <a:prstGeom prst="rect">
            <a:avLst/>
          </a:prstGeom>
        </p:spPr>
        <p:txBody>
          <a:bodyPr anchor="t" rtlCol="false" tIns="0" lIns="0" bIns="0" rIns="0">
            <a:spAutoFit/>
          </a:bodyPr>
          <a:lstStyle/>
          <a:p>
            <a:pPr>
              <a:lnSpc>
                <a:spcPts val="9230"/>
              </a:lnSpc>
            </a:pPr>
            <a:r>
              <a:rPr lang="en-US" sz="7100">
                <a:solidFill>
                  <a:srgbClr val="4F674F"/>
                </a:solidFill>
                <a:latin typeface="Open Sauce Semi-Bold"/>
              </a:rPr>
              <a:t>Data Acquisition</a:t>
            </a:r>
          </a:p>
        </p:txBody>
      </p:sp>
      <p:grpSp>
        <p:nvGrpSpPr>
          <p:cNvPr name="Group 3" id="3"/>
          <p:cNvGrpSpPr/>
          <p:nvPr/>
        </p:nvGrpSpPr>
        <p:grpSpPr>
          <a:xfrm rot="0">
            <a:off x="8043457" y="287980"/>
            <a:ext cx="8457526" cy="3629660"/>
            <a:chOff x="0" y="0"/>
            <a:chExt cx="11276701" cy="4839547"/>
          </a:xfrm>
        </p:grpSpPr>
        <p:sp>
          <p:nvSpPr>
            <p:cNvPr name="TextBox 4" id="4"/>
            <p:cNvSpPr txBox="true"/>
            <p:nvPr/>
          </p:nvSpPr>
          <p:spPr>
            <a:xfrm rot="0">
              <a:off x="1190643" y="889326"/>
              <a:ext cx="10086058" cy="1448647"/>
            </a:xfrm>
            <a:prstGeom prst="rect">
              <a:avLst/>
            </a:prstGeom>
          </p:spPr>
          <p:txBody>
            <a:bodyPr anchor="t" rtlCol="false" tIns="0" lIns="0" bIns="0" rIns="0">
              <a:spAutoFit/>
            </a:bodyPr>
            <a:lstStyle/>
            <a:p>
              <a:pPr algn="just">
                <a:lnSpc>
                  <a:spcPts val="2860"/>
                </a:lnSpc>
              </a:pPr>
              <a:r>
                <a:rPr lang="en-US" sz="2200">
                  <a:solidFill>
                    <a:srgbClr val="121212"/>
                  </a:solidFill>
                  <a:latin typeface="Public Sans"/>
                </a:rPr>
                <a:t>Web Scraping is a technique used to collect textual data from websites that can be done through manual selection or it can involve automated crawling.</a:t>
              </a:r>
            </a:p>
          </p:txBody>
        </p:sp>
        <p:sp>
          <p:nvSpPr>
            <p:cNvPr name="TextBox 5" id="5"/>
            <p:cNvSpPr txBox="true"/>
            <p:nvPr/>
          </p:nvSpPr>
          <p:spPr>
            <a:xfrm rot="0">
              <a:off x="1190643" y="-38100"/>
              <a:ext cx="10086058" cy="623993"/>
            </a:xfrm>
            <a:prstGeom prst="rect">
              <a:avLst/>
            </a:prstGeom>
          </p:spPr>
          <p:txBody>
            <a:bodyPr anchor="t" rtlCol="false" tIns="0" lIns="0" bIns="0" rIns="0">
              <a:spAutoFit/>
            </a:bodyPr>
            <a:lstStyle/>
            <a:p>
              <a:pPr>
                <a:lnSpc>
                  <a:spcPts val="3770"/>
                </a:lnSpc>
              </a:pPr>
              <a:r>
                <a:rPr lang="en-US" sz="2900">
                  <a:solidFill>
                    <a:srgbClr val="121212"/>
                  </a:solidFill>
                  <a:latin typeface="Public Sans Bold"/>
                </a:rPr>
                <a:t>Web Scraping</a:t>
              </a:r>
            </a:p>
          </p:txBody>
        </p:sp>
        <p:sp>
          <p:nvSpPr>
            <p:cNvPr name="Freeform 6" id="6"/>
            <p:cNvSpPr/>
            <p:nvPr/>
          </p:nvSpPr>
          <p:spPr>
            <a:xfrm flipH="false" flipV="false" rot="5400000">
              <a:off x="0" y="56276"/>
              <a:ext cx="515527" cy="515527"/>
            </a:xfrm>
            <a:custGeom>
              <a:avLst/>
              <a:gdLst/>
              <a:ahLst/>
              <a:cxnLst/>
              <a:rect r="r" b="b" t="t" l="l"/>
              <a:pathLst>
                <a:path h="515527" w="515527">
                  <a:moveTo>
                    <a:pt x="0" y="0"/>
                  </a:moveTo>
                  <a:lnTo>
                    <a:pt x="515527" y="0"/>
                  </a:lnTo>
                  <a:lnTo>
                    <a:pt x="515527" y="515527"/>
                  </a:lnTo>
                  <a:lnTo>
                    <a:pt x="0" y="5155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190643" y="2589953"/>
              <a:ext cx="10086058" cy="966047"/>
            </a:xfrm>
            <a:prstGeom prst="rect">
              <a:avLst/>
            </a:prstGeom>
          </p:spPr>
          <p:txBody>
            <a:bodyPr anchor="t" rtlCol="false" tIns="0" lIns="0" bIns="0" rIns="0">
              <a:spAutoFit/>
            </a:bodyPr>
            <a:lstStyle/>
            <a:p>
              <a:pPr algn="just">
                <a:lnSpc>
                  <a:spcPts val="2860"/>
                </a:lnSpc>
              </a:pPr>
              <a:r>
                <a:rPr lang="en-US" sz="2200">
                  <a:solidFill>
                    <a:srgbClr val="121212"/>
                  </a:solidFill>
                  <a:latin typeface="Public Sans"/>
                </a:rPr>
                <a:t>Depending on the website and its content one should choose between static or dynamic scraping.</a:t>
              </a:r>
            </a:p>
          </p:txBody>
        </p:sp>
        <p:sp>
          <p:nvSpPr>
            <p:cNvPr name="TextBox 8" id="8"/>
            <p:cNvSpPr txBox="true"/>
            <p:nvPr/>
          </p:nvSpPr>
          <p:spPr>
            <a:xfrm rot="0">
              <a:off x="1190643" y="3873500"/>
              <a:ext cx="10086058" cy="966047"/>
            </a:xfrm>
            <a:prstGeom prst="rect">
              <a:avLst/>
            </a:prstGeom>
          </p:spPr>
          <p:txBody>
            <a:bodyPr anchor="t" rtlCol="false" tIns="0" lIns="0" bIns="0" rIns="0">
              <a:spAutoFit/>
            </a:bodyPr>
            <a:lstStyle/>
            <a:p>
              <a:pPr algn="just">
                <a:lnSpc>
                  <a:spcPts val="2860"/>
                </a:lnSpc>
              </a:pPr>
              <a:r>
                <a:rPr lang="en-US" sz="2200">
                  <a:solidFill>
                    <a:srgbClr val="121212"/>
                  </a:solidFill>
                  <a:latin typeface="Public Sans"/>
                </a:rPr>
                <a:t>For this study, automatic and dynamic scraping using Python targeting real estate from Zillow is used.</a:t>
              </a:r>
            </a:p>
          </p:txBody>
        </p:sp>
      </p:grpSp>
      <p:grpSp>
        <p:nvGrpSpPr>
          <p:cNvPr name="Group 9" id="9"/>
          <p:cNvGrpSpPr/>
          <p:nvPr/>
        </p:nvGrpSpPr>
        <p:grpSpPr>
          <a:xfrm rot="0">
            <a:off x="0" y="4608771"/>
            <a:ext cx="5860701" cy="5851324"/>
            <a:chOff x="0" y="0"/>
            <a:chExt cx="6350000" cy="6339840"/>
          </a:xfrm>
        </p:grpSpPr>
        <p:sp>
          <p:nvSpPr>
            <p:cNvPr name="Freeform 10" id="10"/>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CBC8B8"/>
            </a:solidFill>
          </p:spPr>
        </p:sp>
      </p:grpSp>
      <p:sp>
        <p:nvSpPr>
          <p:cNvPr name="AutoShape 11" id="11"/>
          <p:cNvSpPr/>
          <p:nvPr/>
        </p:nvSpPr>
        <p:spPr>
          <a:xfrm>
            <a:off x="8051021" y="4365777"/>
            <a:ext cx="5514196" cy="0"/>
          </a:xfrm>
          <a:prstGeom prst="line">
            <a:avLst/>
          </a:prstGeom>
          <a:ln cap="rnd" w="19050">
            <a:solidFill>
              <a:srgbClr val="527041"/>
            </a:solidFill>
            <a:prstDash val="solid"/>
            <a:headEnd type="none" len="sm" w="sm"/>
            <a:tailEnd type="none" len="sm" w="sm"/>
          </a:ln>
        </p:spPr>
      </p:sp>
      <p:grpSp>
        <p:nvGrpSpPr>
          <p:cNvPr name="Group 12" id="12"/>
          <p:cNvGrpSpPr/>
          <p:nvPr/>
        </p:nvGrpSpPr>
        <p:grpSpPr>
          <a:xfrm rot="0">
            <a:off x="8043457" y="4661608"/>
            <a:ext cx="8457526" cy="1753480"/>
            <a:chOff x="0" y="0"/>
            <a:chExt cx="11276701" cy="2337973"/>
          </a:xfrm>
        </p:grpSpPr>
        <p:sp>
          <p:nvSpPr>
            <p:cNvPr name="Freeform 13" id="13"/>
            <p:cNvSpPr/>
            <p:nvPr/>
          </p:nvSpPr>
          <p:spPr>
            <a:xfrm flipH="false" flipV="false" rot="5400000">
              <a:off x="0" y="0"/>
              <a:ext cx="515527" cy="515527"/>
            </a:xfrm>
            <a:custGeom>
              <a:avLst/>
              <a:gdLst/>
              <a:ahLst/>
              <a:cxnLst/>
              <a:rect r="r" b="b" t="t" l="l"/>
              <a:pathLst>
                <a:path h="515527" w="515527">
                  <a:moveTo>
                    <a:pt x="0" y="0"/>
                  </a:moveTo>
                  <a:lnTo>
                    <a:pt x="515527" y="0"/>
                  </a:lnTo>
                  <a:lnTo>
                    <a:pt x="515527" y="515527"/>
                  </a:lnTo>
                  <a:lnTo>
                    <a:pt x="0" y="5155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190643" y="889326"/>
              <a:ext cx="10086058" cy="1448647"/>
            </a:xfrm>
            <a:prstGeom prst="rect">
              <a:avLst/>
            </a:prstGeom>
          </p:spPr>
          <p:txBody>
            <a:bodyPr anchor="t" rtlCol="false" tIns="0" lIns="0" bIns="0" rIns="0">
              <a:spAutoFit/>
            </a:bodyPr>
            <a:lstStyle/>
            <a:p>
              <a:pPr algn="just">
                <a:lnSpc>
                  <a:spcPts val="2860"/>
                </a:lnSpc>
              </a:pPr>
              <a:r>
                <a:rPr lang="en-US" sz="2200">
                  <a:solidFill>
                    <a:srgbClr val="121212"/>
                  </a:solidFill>
                  <a:latin typeface="Public Sans"/>
                </a:rPr>
                <a:t>API allows the user to request data from third-party providers. To retrieve data related to crime in the United States, the API used for this study is ''FBI Crime Data API'</a:t>
              </a:r>
            </a:p>
          </p:txBody>
        </p:sp>
        <p:sp>
          <p:nvSpPr>
            <p:cNvPr name="TextBox 15" id="15"/>
            <p:cNvSpPr txBox="true"/>
            <p:nvPr/>
          </p:nvSpPr>
          <p:spPr>
            <a:xfrm rot="0">
              <a:off x="1190643" y="-38100"/>
              <a:ext cx="10086058" cy="623993"/>
            </a:xfrm>
            <a:prstGeom prst="rect">
              <a:avLst/>
            </a:prstGeom>
          </p:spPr>
          <p:txBody>
            <a:bodyPr anchor="t" rtlCol="false" tIns="0" lIns="0" bIns="0" rIns="0">
              <a:spAutoFit/>
            </a:bodyPr>
            <a:lstStyle/>
            <a:p>
              <a:pPr>
                <a:lnSpc>
                  <a:spcPts val="3770"/>
                </a:lnSpc>
              </a:pPr>
              <a:r>
                <a:rPr lang="en-US" sz="2900">
                  <a:solidFill>
                    <a:srgbClr val="121212"/>
                  </a:solidFill>
                  <a:latin typeface="Public Sans Bold"/>
                </a:rPr>
                <a:t>Application Programming Interface (API)</a:t>
              </a:r>
            </a:p>
          </p:txBody>
        </p:sp>
      </p:grpSp>
      <p:sp>
        <p:nvSpPr>
          <p:cNvPr name="AutoShape 16" id="16"/>
          <p:cNvSpPr/>
          <p:nvPr/>
        </p:nvSpPr>
        <p:spPr>
          <a:xfrm>
            <a:off x="11196337" y="6964103"/>
            <a:ext cx="5514196" cy="0"/>
          </a:xfrm>
          <a:prstGeom prst="line">
            <a:avLst/>
          </a:prstGeom>
          <a:ln cap="rnd" w="19050">
            <a:solidFill>
              <a:srgbClr val="B9765C"/>
            </a:solidFill>
            <a:prstDash val="solid"/>
            <a:headEnd type="none" len="sm" w="sm"/>
            <a:tailEnd type="none" len="sm" w="sm"/>
          </a:ln>
        </p:spPr>
      </p:sp>
      <p:sp>
        <p:nvSpPr>
          <p:cNvPr name="Freeform 17" id="17"/>
          <p:cNvSpPr/>
          <p:nvPr/>
        </p:nvSpPr>
        <p:spPr>
          <a:xfrm flipH="false" flipV="false" rot="5400000">
            <a:off x="7919632" y="7301930"/>
            <a:ext cx="393613" cy="393613"/>
          </a:xfrm>
          <a:custGeom>
            <a:avLst/>
            <a:gdLst/>
            <a:ahLst/>
            <a:cxnLst/>
            <a:rect r="r" b="b" t="t" l="l"/>
            <a:pathLst>
              <a:path h="393613" w="393613">
                <a:moveTo>
                  <a:pt x="0" y="0"/>
                </a:moveTo>
                <a:lnTo>
                  <a:pt x="393612" y="0"/>
                </a:lnTo>
                <a:lnTo>
                  <a:pt x="393612" y="393613"/>
                </a:lnTo>
                <a:lnTo>
                  <a:pt x="0" y="3936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8828705" y="7971934"/>
            <a:ext cx="7700853" cy="734060"/>
          </a:xfrm>
          <a:prstGeom prst="rect">
            <a:avLst/>
          </a:prstGeom>
        </p:spPr>
        <p:txBody>
          <a:bodyPr anchor="t" rtlCol="false" tIns="0" lIns="0" bIns="0" rIns="0">
            <a:spAutoFit/>
          </a:bodyPr>
          <a:lstStyle/>
          <a:p>
            <a:pPr algn="just" marL="0" indent="0" lvl="0">
              <a:lnSpc>
                <a:spcPts val="2859"/>
              </a:lnSpc>
              <a:spcBef>
                <a:spcPct val="0"/>
              </a:spcBef>
            </a:pPr>
            <a:r>
              <a:rPr lang="en-US" sz="2199" strike="noStrike" u="none">
                <a:solidFill>
                  <a:srgbClr val="121212"/>
                </a:solidFill>
                <a:latin typeface="Public Sans"/>
              </a:rPr>
              <a:t>The dataset that contains crime rates for cities in United States.</a:t>
            </a:r>
          </a:p>
        </p:txBody>
      </p:sp>
      <p:sp>
        <p:nvSpPr>
          <p:cNvPr name="TextBox 19" id="19"/>
          <p:cNvSpPr txBox="true"/>
          <p:nvPr/>
        </p:nvSpPr>
        <p:spPr>
          <a:xfrm rot="0">
            <a:off x="8828705" y="7263830"/>
            <a:ext cx="7700853" cy="477520"/>
          </a:xfrm>
          <a:prstGeom prst="rect">
            <a:avLst/>
          </a:prstGeom>
        </p:spPr>
        <p:txBody>
          <a:bodyPr anchor="t" rtlCol="false" tIns="0" lIns="0" bIns="0" rIns="0">
            <a:spAutoFit/>
          </a:bodyPr>
          <a:lstStyle/>
          <a:p>
            <a:pPr>
              <a:lnSpc>
                <a:spcPts val="3770"/>
              </a:lnSpc>
            </a:pPr>
            <a:r>
              <a:rPr lang="en-US" sz="2900">
                <a:solidFill>
                  <a:srgbClr val="121212"/>
                </a:solidFill>
                <a:latin typeface="Public Sans Bold"/>
              </a:rPr>
              <a:t>Dataset</a:t>
            </a:r>
          </a:p>
        </p:txBody>
      </p:sp>
      <p:sp>
        <p:nvSpPr>
          <p:cNvPr name="TextBox 20" id="20"/>
          <p:cNvSpPr txBox="true"/>
          <p:nvPr/>
        </p:nvSpPr>
        <p:spPr>
          <a:xfrm rot="0">
            <a:off x="8828705" y="8854974"/>
            <a:ext cx="7700853" cy="1096010"/>
          </a:xfrm>
          <a:prstGeom prst="rect">
            <a:avLst/>
          </a:prstGeom>
        </p:spPr>
        <p:txBody>
          <a:bodyPr anchor="t" rtlCol="false" tIns="0" lIns="0" bIns="0" rIns="0">
            <a:spAutoFit/>
          </a:bodyPr>
          <a:lstStyle/>
          <a:p>
            <a:pPr algn="just" marL="0" indent="0" lvl="0">
              <a:lnSpc>
                <a:spcPts val="2859"/>
              </a:lnSpc>
              <a:spcBef>
                <a:spcPct val="0"/>
              </a:spcBef>
            </a:pPr>
            <a:r>
              <a:rPr lang="en-US" sz="2199" strike="noStrike" u="none">
                <a:solidFill>
                  <a:srgbClr val="121212"/>
                </a:solidFill>
                <a:latin typeface="Public Sans"/>
              </a:rPr>
              <a:t>For this study, the following variables will be taken into account: state, city, population, violent_crime, prop_crime or property crime, and burglary</a:t>
            </a:r>
          </a:p>
        </p:txBody>
      </p:sp>
      <p:sp>
        <p:nvSpPr>
          <p:cNvPr name="Freeform 21" id="21"/>
          <p:cNvSpPr/>
          <p:nvPr/>
        </p:nvSpPr>
        <p:spPr>
          <a:xfrm flipH="false" flipV="true" rot="5400000">
            <a:off x="6667614" y="4661035"/>
            <a:ext cx="1669473" cy="926557"/>
          </a:xfrm>
          <a:custGeom>
            <a:avLst/>
            <a:gdLst/>
            <a:ahLst/>
            <a:cxnLst/>
            <a:rect r="r" b="b" t="t" l="l"/>
            <a:pathLst>
              <a:path h="926557" w="1669473">
                <a:moveTo>
                  <a:pt x="0" y="926557"/>
                </a:moveTo>
                <a:lnTo>
                  <a:pt x="1669473" y="926557"/>
                </a:lnTo>
                <a:lnTo>
                  <a:pt x="1669473" y="0"/>
                </a:lnTo>
                <a:lnTo>
                  <a:pt x="0" y="0"/>
                </a:lnTo>
                <a:lnTo>
                  <a:pt x="0" y="92655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5400000">
            <a:off x="16444859" y="7243197"/>
            <a:ext cx="1724131" cy="956893"/>
          </a:xfrm>
          <a:custGeom>
            <a:avLst/>
            <a:gdLst/>
            <a:ahLst/>
            <a:cxnLst/>
            <a:rect r="r" b="b" t="t" l="l"/>
            <a:pathLst>
              <a:path h="956893" w="1724131">
                <a:moveTo>
                  <a:pt x="0" y="0"/>
                </a:moveTo>
                <a:lnTo>
                  <a:pt x="1724132" y="0"/>
                </a:lnTo>
                <a:lnTo>
                  <a:pt x="1724132" y="956893"/>
                </a:lnTo>
                <a:lnTo>
                  <a:pt x="0" y="9568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243141" y="485865"/>
            <a:ext cx="12016159" cy="2265687"/>
            <a:chOff x="0" y="0"/>
            <a:chExt cx="3164750" cy="596724"/>
          </a:xfrm>
        </p:grpSpPr>
        <p:sp>
          <p:nvSpPr>
            <p:cNvPr name="Freeform 3" id="3"/>
            <p:cNvSpPr/>
            <p:nvPr/>
          </p:nvSpPr>
          <p:spPr>
            <a:xfrm flipH="false" flipV="false" rot="0">
              <a:off x="0" y="0"/>
              <a:ext cx="3164750" cy="596724"/>
            </a:xfrm>
            <a:custGeom>
              <a:avLst/>
              <a:gdLst/>
              <a:ahLst/>
              <a:cxnLst/>
              <a:rect r="r" b="b" t="t" l="l"/>
              <a:pathLst>
                <a:path h="596724" w="3164750">
                  <a:moveTo>
                    <a:pt x="0" y="0"/>
                  </a:moveTo>
                  <a:lnTo>
                    <a:pt x="3164750" y="0"/>
                  </a:lnTo>
                  <a:lnTo>
                    <a:pt x="3164750" y="596724"/>
                  </a:lnTo>
                  <a:lnTo>
                    <a:pt x="0" y="596724"/>
                  </a:lnTo>
                  <a:close/>
                </a:path>
              </a:pathLst>
            </a:custGeom>
            <a:solidFill>
              <a:srgbClr val="918982">
                <a:alpha val="86667"/>
              </a:srgbClr>
            </a:solidFill>
          </p:spPr>
        </p:sp>
        <p:sp>
          <p:nvSpPr>
            <p:cNvPr name="TextBox 4" id="4"/>
            <p:cNvSpPr txBox="true"/>
            <p:nvPr/>
          </p:nvSpPr>
          <p:spPr>
            <a:xfrm>
              <a:off x="0" y="-19050"/>
              <a:ext cx="3164750" cy="615774"/>
            </a:xfrm>
            <a:prstGeom prst="rect">
              <a:avLst/>
            </a:prstGeom>
          </p:spPr>
          <p:txBody>
            <a:bodyPr anchor="ctr" rtlCol="false" tIns="254000" lIns="254000" bIns="254000" rIns="254000"/>
            <a:lstStyle/>
            <a:p>
              <a:pPr>
                <a:lnSpc>
                  <a:spcPts val="3120"/>
                </a:lnSpc>
              </a:pPr>
              <a:r>
                <a:rPr lang="en-US" sz="2600">
                  <a:solidFill>
                    <a:srgbClr val="FFFFFF">
                      <a:alpha val="86667"/>
                    </a:srgbClr>
                  </a:solidFill>
                  <a:latin typeface="Public Sans Bold"/>
                </a:rPr>
                <a:t>                    STRUCTURED DATA</a:t>
              </a:r>
            </a:p>
          </p:txBody>
        </p:sp>
      </p:grpSp>
      <p:grpSp>
        <p:nvGrpSpPr>
          <p:cNvPr name="Group 5" id="5"/>
          <p:cNvGrpSpPr/>
          <p:nvPr/>
        </p:nvGrpSpPr>
        <p:grpSpPr>
          <a:xfrm rot="0">
            <a:off x="5864026" y="1386536"/>
            <a:ext cx="624897" cy="646020"/>
            <a:chOff x="0" y="0"/>
            <a:chExt cx="812800" cy="840276"/>
          </a:xfrm>
        </p:grpSpPr>
        <p:sp>
          <p:nvSpPr>
            <p:cNvPr name="Freeform 6" id="6"/>
            <p:cNvSpPr/>
            <p:nvPr/>
          </p:nvSpPr>
          <p:spPr>
            <a:xfrm flipH="false" flipV="false" rot="0">
              <a:off x="0" y="0"/>
              <a:ext cx="812800" cy="840276"/>
            </a:xfrm>
            <a:custGeom>
              <a:avLst/>
              <a:gdLst/>
              <a:ahLst/>
              <a:cxnLst/>
              <a:rect r="r" b="b" t="t" l="l"/>
              <a:pathLst>
                <a:path h="840276" w="812800">
                  <a:moveTo>
                    <a:pt x="406400" y="0"/>
                  </a:moveTo>
                  <a:cubicBezTo>
                    <a:pt x="181951" y="0"/>
                    <a:pt x="0" y="188102"/>
                    <a:pt x="0" y="420138"/>
                  </a:cubicBezTo>
                  <a:cubicBezTo>
                    <a:pt x="0" y="652173"/>
                    <a:pt x="181951" y="840276"/>
                    <a:pt x="406400" y="840276"/>
                  </a:cubicBezTo>
                  <a:cubicBezTo>
                    <a:pt x="630849" y="840276"/>
                    <a:pt x="812800" y="652173"/>
                    <a:pt x="812800" y="420138"/>
                  </a:cubicBezTo>
                  <a:cubicBezTo>
                    <a:pt x="812800" y="188102"/>
                    <a:pt x="630849" y="0"/>
                    <a:pt x="406400" y="0"/>
                  </a:cubicBezTo>
                  <a:close/>
                </a:path>
              </a:pathLst>
            </a:custGeom>
            <a:solidFill>
              <a:srgbClr val="FFFFFF"/>
            </a:solidFill>
          </p:spPr>
        </p:sp>
        <p:sp>
          <p:nvSpPr>
            <p:cNvPr name="TextBox 7" id="7"/>
            <p:cNvSpPr txBox="true"/>
            <p:nvPr/>
          </p:nvSpPr>
          <p:spPr>
            <a:xfrm>
              <a:off x="76200" y="12101"/>
              <a:ext cx="660400" cy="749399"/>
            </a:xfrm>
            <a:prstGeom prst="rect">
              <a:avLst/>
            </a:prstGeom>
          </p:spPr>
          <p:txBody>
            <a:bodyPr anchor="ctr" rtlCol="false" tIns="0" lIns="0" bIns="0" rIns="0"/>
            <a:lstStyle/>
            <a:p>
              <a:pPr algn="ctr">
                <a:lnSpc>
                  <a:spcPts val="3640"/>
                </a:lnSpc>
              </a:pPr>
            </a:p>
          </p:txBody>
        </p:sp>
      </p:grpSp>
      <p:sp>
        <p:nvSpPr>
          <p:cNvPr name="TextBox 8" id="8"/>
          <p:cNvSpPr txBox="true"/>
          <p:nvPr/>
        </p:nvSpPr>
        <p:spPr>
          <a:xfrm rot="0">
            <a:off x="10602404" y="789400"/>
            <a:ext cx="6323521" cy="1685925"/>
          </a:xfrm>
          <a:prstGeom prst="rect">
            <a:avLst/>
          </a:prstGeom>
        </p:spPr>
        <p:txBody>
          <a:bodyPr anchor="t" rtlCol="false" tIns="0" lIns="0" bIns="0" rIns="0">
            <a:spAutoFit/>
          </a:bodyPr>
          <a:lstStyle/>
          <a:p>
            <a:pPr algn="just">
              <a:lnSpc>
                <a:spcPts val="2639"/>
              </a:lnSpc>
            </a:pPr>
            <a:r>
              <a:rPr lang="en-US" sz="2199" spc="32">
                <a:solidFill>
                  <a:srgbClr val="FFFFFF"/>
                </a:solidFill>
                <a:latin typeface="Public Sans"/>
              </a:rPr>
              <a:t>From the web scraping the extracted real estate listings contains attributes like price, number of bedrooms, bathrooms, square footage which is well-structured and fits naturally a fixed schema.</a:t>
            </a:r>
          </a:p>
        </p:txBody>
      </p:sp>
      <p:sp>
        <p:nvSpPr>
          <p:cNvPr name="TextBox 9" id="9"/>
          <p:cNvSpPr txBox="true"/>
          <p:nvPr/>
        </p:nvSpPr>
        <p:spPr>
          <a:xfrm rot="0">
            <a:off x="336699" y="4084423"/>
            <a:ext cx="4007402" cy="2465705"/>
          </a:xfrm>
          <a:prstGeom prst="rect">
            <a:avLst/>
          </a:prstGeom>
        </p:spPr>
        <p:txBody>
          <a:bodyPr anchor="t" rtlCol="false" tIns="0" lIns="0" bIns="0" rIns="0">
            <a:spAutoFit/>
          </a:bodyPr>
          <a:lstStyle/>
          <a:p>
            <a:pPr>
              <a:lnSpc>
                <a:spcPts val="9879"/>
              </a:lnSpc>
            </a:pPr>
            <a:r>
              <a:rPr lang="en-US" sz="7599">
                <a:solidFill>
                  <a:srgbClr val="527041"/>
                </a:solidFill>
                <a:latin typeface="Open Sauce Bold"/>
              </a:rPr>
              <a:t>Data</a:t>
            </a:r>
          </a:p>
          <a:p>
            <a:pPr>
              <a:lnSpc>
                <a:spcPts val="9879"/>
              </a:lnSpc>
            </a:pPr>
            <a:r>
              <a:rPr lang="en-US" sz="7599">
                <a:solidFill>
                  <a:srgbClr val="527041"/>
                </a:solidFill>
                <a:latin typeface="Open Sauce Bold"/>
              </a:rPr>
              <a:t>Storage</a:t>
            </a:r>
          </a:p>
        </p:txBody>
      </p:sp>
      <p:grpSp>
        <p:nvGrpSpPr>
          <p:cNvPr name="Group 10" id="10"/>
          <p:cNvGrpSpPr/>
          <p:nvPr/>
        </p:nvGrpSpPr>
        <p:grpSpPr>
          <a:xfrm rot="0">
            <a:off x="5243141" y="2961101"/>
            <a:ext cx="12016159" cy="2265687"/>
            <a:chOff x="0" y="0"/>
            <a:chExt cx="3164750" cy="596724"/>
          </a:xfrm>
        </p:grpSpPr>
        <p:sp>
          <p:nvSpPr>
            <p:cNvPr name="Freeform 11" id="11"/>
            <p:cNvSpPr/>
            <p:nvPr/>
          </p:nvSpPr>
          <p:spPr>
            <a:xfrm flipH="false" flipV="false" rot="0">
              <a:off x="0" y="0"/>
              <a:ext cx="3164750" cy="596724"/>
            </a:xfrm>
            <a:custGeom>
              <a:avLst/>
              <a:gdLst/>
              <a:ahLst/>
              <a:cxnLst/>
              <a:rect r="r" b="b" t="t" l="l"/>
              <a:pathLst>
                <a:path h="596724" w="3164750">
                  <a:moveTo>
                    <a:pt x="0" y="0"/>
                  </a:moveTo>
                  <a:lnTo>
                    <a:pt x="3164750" y="0"/>
                  </a:lnTo>
                  <a:lnTo>
                    <a:pt x="3164750" y="596724"/>
                  </a:lnTo>
                  <a:lnTo>
                    <a:pt x="0" y="596724"/>
                  </a:lnTo>
                  <a:close/>
                </a:path>
              </a:pathLst>
            </a:custGeom>
            <a:solidFill>
              <a:srgbClr val="B9765C">
                <a:alpha val="77647"/>
              </a:srgbClr>
            </a:solidFill>
          </p:spPr>
        </p:sp>
        <p:sp>
          <p:nvSpPr>
            <p:cNvPr name="TextBox 12" id="12"/>
            <p:cNvSpPr txBox="true"/>
            <p:nvPr/>
          </p:nvSpPr>
          <p:spPr>
            <a:xfrm>
              <a:off x="0" y="-19050"/>
              <a:ext cx="3164750" cy="615774"/>
            </a:xfrm>
            <a:prstGeom prst="rect">
              <a:avLst/>
            </a:prstGeom>
          </p:spPr>
          <p:txBody>
            <a:bodyPr anchor="ctr" rtlCol="false" tIns="254000" lIns="254000" bIns="254000" rIns="254000"/>
            <a:lstStyle/>
            <a:p>
              <a:pPr>
                <a:lnSpc>
                  <a:spcPts val="3120"/>
                </a:lnSpc>
              </a:pPr>
              <a:r>
                <a:rPr lang="en-US" sz="2600">
                  <a:solidFill>
                    <a:srgbClr val="FFFFFF">
                      <a:alpha val="77647"/>
                    </a:srgbClr>
                  </a:solidFill>
                  <a:latin typeface="Public Sans Bold"/>
                </a:rPr>
                <a:t>                    ACID OVER BASE</a:t>
              </a:r>
            </a:p>
          </p:txBody>
        </p:sp>
      </p:grpSp>
      <p:sp>
        <p:nvSpPr>
          <p:cNvPr name="TextBox 13" id="13"/>
          <p:cNvSpPr txBox="true"/>
          <p:nvPr/>
        </p:nvSpPr>
        <p:spPr>
          <a:xfrm rot="0">
            <a:off x="10602404" y="3302737"/>
            <a:ext cx="6323521" cy="1685925"/>
          </a:xfrm>
          <a:prstGeom prst="rect">
            <a:avLst/>
          </a:prstGeom>
        </p:spPr>
        <p:txBody>
          <a:bodyPr anchor="t" rtlCol="false" tIns="0" lIns="0" bIns="0" rIns="0">
            <a:spAutoFit/>
          </a:bodyPr>
          <a:lstStyle/>
          <a:p>
            <a:pPr algn="just">
              <a:lnSpc>
                <a:spcPts val="2639"/>
              </a:lnSpc>
            </a:pPr>
            <a:r>
              <a:rPr lang="en-US" sz="2199" spc="32">
                <a:solidFill>
                  <a:srgbClr val="FFFFFF"/>
                </a:solidFill>
                <a:latin typeface="Public Sans"/>
              </a:rPr>
              <a:t>Based on the need for reliable, consistent and accurate analysis it seems to be more appropriate to choose an ACID approach</a:t>
            </a:r>
          </a:p>
          <a:p>
            <a:pPr algn="just">
              <a:lnSpc>
                <a:spcPts val="2639"/>
              </a:lnSpc>
            </a:pPr>
          </a:p>
          <a:p>
            <a:pPr algn="just">
              <a:lnSpc>
                <a:spcPts val="2639"/>
              </a:lnSpc>
            </a:pPr>
            <a:r>
              <a:rPr lang="en-US" sz="2199" spc="32">
                <a:solidFill>
                  <a:srgbClr val="FFFFFF"/>
                </a:solidFill>
                <a:latin typeface="Public Sans"/>
              </a:rPr>
              <a:t>Atomicity, Consistency, Isolation, Durability.</a:t>
            </a:r>
          </a:p>
        </p:txBody>
      </p:sp>
      <p:grpSp>
        <p:nvGrpSpPr>
          <p:cNvPr name="Group 14" id="14"/>
          <p:cNvGrpSpPr/>
          <p:nvPr/>
        </p:nvGrpSpPr>
        <p:grpSpPr>
          <a:xfrm rot="0">
            <a:off x="5864026" y="3832214"/>
            <a:ext cx="624897" cy="646020"/>
            <a:chOff x="0" y="0"/>
            <a:chExt cx="812800" cy="840276"/>
          </a:xfrm>
        </p:grpSpPr>
        <p:sp>
          <p:nvSpPr>
            <p:cNvPr name="Freeform 15" id="15"/>
            <p:cNvSpPr/>
            <p:nvPr/>
          </p:nvSpPr>
          <p:spPr>
            <a:xfrm flipH="false" flipV="false" rot="0">
              <a:off x="0" y="0"/>
              <a:ext cx="812800" cy="840276"/>
            </a:xfrm>
            <a:custGeom>
              <a:avLst/>
              <a:gdLst/>
              <a:ahLst/>
              <a:cxnLst/>
              <a:rect r="r" b="b" t="t" l="l"/>
              <a:pathLst>
                <a:path h="840276" w="812800">
                  <a:moveTo>
                    <a:pt x="406400" y="0"/>
                  </a:moveTo>
                  <a:cubicBezTo>
                    <a:pt x="181951" y="0"/>
                    <a:pt x="0" y="188102"/>
                    <a:pt x="0" y="420138"/>
                  </a:cubicBezTo>
                  <a:cubicBezTo>
                    <a:pt x="0" y="652173"/>
                    <a:pt x="181951" y="840276"/>
                    <a:pt x="406400" y="840276"/>
                  </a:cubicBezTo>
                  <a:cubicBezTo>
                    <a:pt x="630849" y="840276"/>
                    <a:pt x="812800" y="652173"/>
                    <a:pt x="812800" y="420138"/>
                  </a:cubicBezTo>
                  <a:cubicBezTo>
                    <a:pt x="812800" y="188102"/>
                    <a:pt x="630849" y="0"/>
                    <a:pt x="406400" y="0"/>
                  </a:cubicBezTo>
                  <a:close/>
                </a:path>
              </a:pathLst>
            </a:custGeom>
            <a:solidFill>
              <a:srgbClr val="FFFFFF"/>
            </a:solidFill>
          </p:spPr>
        </p:sp>
        <p:sp>
          <p:nvSpPr>
            <p:cNvPr name="TextBox 16" id="16"/>
            <p:cNvSpPr txBox="true"/>
            <p:nvPr/>
          </p:nvSpPr>
          <p:spPr>
            <a:xfrm>
              <a:off x="76200" y="12101"/>
              <a:ext cx="660400" cy="749399"/>
            </a:xfrm>
            <a:prstGeom prst="rect">
              <a:avLst/>
            </a:prstGeom>
          </p:spPr>
          <p:txBody>
            <a:bodyPr anchor="ctr" rtlCol="false" tIns="0" lIns="0" bIns="0" rIns="0"/>
            <a:lstStyle/>
            <a:p>
              <a:pPr algn="ctr">
                <a:lnSpc>
                  <a:spcPts val="3640"/>
                </a:lnSpc>
              </a:pPr>
            </a:p>
          </p:txBody>
        </p:sp>
      </p:grpSp>
      <p:grpSp>
        <p:nvGrpSpPr>
          <p:cNvPr name="Group 17" id="17"/>
          <p:cNvGrpSpPr/>
          <p:nvPr/>
        </p:nvGrpSpPr>
        <p:grpSpPr>
          <a:xfrm rot="0">
            <a:off x="5243141" y="5436338"/>
            <a:ext cx="12016159" cy="2161872"/>
            <a:chOff x="0" y="0"/>
            <a:chExt cx="3164750" cy="569382"/>
          </a:xfrm>
        </p:grpSpPr>
        <p:sp>
          <p:nvSpPr>
            <p:cNvPr name="Freeform 18" id="18"/>
            <p:cNvSpPr/>
            <p:nvPr/>
          </p:nvSpPr>
          <p:spPr>
            <a:xfrm flipH="false" flipV="false" rot="0">
              <a:off x="0" y="0"/>
              <a:ext cx="3164750" cy="569382"/>
            </a:xfrm>
            <a:custGeom>
              <a:avLst/>
              <a:gdLst/>
              <a:ahLst/>
              <a:cxnLst/>
              <a:rect r="r" b="b" t="t" l="l"/>
              <a:pathLst>
                <a:path h="569382" w="3164750">
                  <a:moveTo>
                    <a:pt x="0" y="0"/>
                  </a:moveTo>
                  <a:lnTo>
                    <a:pt x="3164750" y="0"/>
                  </a:lnTo>
                  <a:lnTo>
                    <a:pt x="3164750" y="569382"/>
                  </a:lnTo>
                  <a:lnTo>
                    <a:pt x="0" y="569382"/>
                  </a:lnTo>
                  <a:close/>
                </a:path>
              </a:pathLst>
            </a:custGeom>
            <a:solidFill>
              <a:srgbClr val="4F674F">
                <a:alpha val="84706"/>
              </a:srgbClr>
            </a:solidFill>
          </p:spPr>
        </p:sp>
        <p:sp>
          <p:nvSpPr>
            <p:cNvPr name="TextBox 19" id="19"/>
            <p:cNvSpPr txBox="true"/>
            <p:nvPr/>
          </p:nvSpPr>
          <p:spPr>
            <a:xfrm>
              <a:off x="0" y="-19050"/>
              <a:ext cx="3164750" cy="588432"/>
            </a:xfrm>
            <a:prstGeom prst="rect">
              <a:avLst/>
            </a:prstGeom>
          </p:spPr>
          <p:txBody>
            <a:bodyPr anchor="ctr" rtlCol="false" tIns="254000" lIns="254000" bIns="254000" rIns="254000"/>
            <a:lstStyle/>
            <a:p>
              <a:pPr>
                <a:lnSpc>
                  <a:spcPts val="3120"/>
                </a:lnSpc>
              </a:pPr>
              <a:r>
                <a:rPr lang="en-US" sz="2600">
                  <a:solidFill>
                    <a:srgbClr val="FFFFFF">
                      <a:alpha val="84706"/>
                    </a:srgbClr>
                  </a:solidFill>
                  <a:latin typeface="Public Sans Bold"/>
                </a:rPr>
                <a:t>                    DATA </a:t>
              </a:r>
            </a:p>
            <a:p>
              <a:pPr>
                <a:lnSpc>
                  <a:spcPts val="3120"/>
                </a:lnSpc>
              </a:pPr>
              <a:r>
                <a:rPr lang="en-US" sz="2600">
                  <a:solidFill>
                    <a:srgbClr val="FFFFFF">
                      <a:alpha val="84706"/>
                    </a:srgbClr>
                  </a:solidFill>
                  <a:latin typeface="Public Sans Bold"/>
                </a:rPr>
                <a:t>                    RELATIONSHIPS</a:t>
              </a:r>
            </a:p>
          </p:txBody>
        </p:sp>
      </p:grpSp>
      <p:sp>
        <p:nvSpPr>
          <p:cNvPr name="TextBox 20" id="20"/>
          <p:cNvSpPr txBox="true"/>
          <p:nvPr/>
        </p:nvSpPr>
        <p:spPr>
          <a:xfrm rot="0">
            <a:off x="10602404" y="6278036"/>
            <a:ext cx="6323521" cy="685800"/>
          </a:xfrm>
          <a:prstGeom prst="rect">
            <a:avLst/>
          </a:prstGeom>
        </p:spPr>
        <p:txBody>
          <a:bodyPr anchor="t" rtlCol="false" tIns="0" lIns="0" bIns="0" rIns="0">
            <a:spAutoFit/>
          </a:bodyPr>
          <a:lstStyle/>
          <a:p>
            <a:pPr algn="just">
              <a:lnSpc>
                <a:spcPts val="2639"/>
              </a:lnSpc>
            </a:pPr>
            <a:r>
              <a:rPr lang="en-US" sz="2199" spc="32">
                <a:solidFill>
                  <a:srgbClr val="FFFFFF"/>
                </a:solidFill>
                <a:latin typeface="Public Sans"/>
              </a:rPr>
              <a:t>It handles multiple related data f</a:t>
            </a:r>
            <a:r>
              <a:rPr lang="en-US" sz="2199" spc="32">
                <a:solidFill>
                  <a:srgbClr val="FFFFFF"/>
                </a:solidFill>
                <a:latin typeface="Public Sans"/>
              </a:rPr>
              <a:t>ields efficiently and in a straightforward manner.</a:t>
            </a:r>
          </a:p>
        </p:txBody>
      </p:sp>
      <p:grpSp>
        <p:nvGrpSpPr>
          <p:cNvPr name="Group 21" id="21"/>
          <p:cNvGrpSpPr/>
          <p:nvPr/>
        </p:nvGrpSpPr>
        <p:grpSpPr>
          <a:xfrm rot="0">
            <a:off x="5864026" y="6307451"/>
            <a:ext cx="624897" cy="646020"/>
            <a:chOff x="0" y="0"/>
            <a:chExt cx="812800" cy="840276"/>
          </a:xfrm>
        </p:grpSpPr>
        <p:sp>
          <p:nvSpPr>
            <p:cNvPr name="Freeform 22" id="22"/>
            <p:cNvSpPr/>
            <p:nvPr/>
          </p:nvSpPr>
          <p:spPr>
            <a:xfrm flipH="false" flipV="false" rot="0">
              <a:off x="0" y="0"/>
              <a:ext cx="812800" cy="840276"/>
            </a:xfrm>
            <a:custGeom>
              <a:avLst/>
              <a:gdLst/>
              <a:ahLst/>
              <a:cxnLst/>
              <a:rect r="r" b="b" t="t" l="l"/>
              <a:pathLst>
                <a:path h="840276" w="812800">
                  <a:moveTo>
                    <a:pt x="406400" y="0"/>
                  </a:moveTo>
                  <a:cubicBezTo>
                    <a:pt x="181951" y="0"/>
                    <a:pt x="0" y="188102"/>
                    <a:pt x="0" y="420138"/>
                  </a:cubicBezTo>
                  <a:cubicBezTo>
                    <a:pt x="0" y="652173"/>
                    <a:pt x="181951" y="840276"/>
                    <a:pt x="406400" y="840276"/>
                  </a:cubicBezTo>
                  <a:cubicBezTo>
                    <a:pt x="630849" y="840276"/>
                    <a:pt x="812800" y="652173"/>
                    <a:pt x="812800" y="420138"/>
                  </a:cubicBezTo>
                  <a:cubicBezTo>
                    <a:pt x="812800" y="188102"/>
                    <a:pt x="630849" y="0"/>
                    <a:pt x="406400" y="0"/>
                  </a:cubicBezTo>
                  <a:close/>
                </a:path>
              </a:pathLst>
            </a:custGeom>
            <a:solidFill>
              <a:srgbClr val="FFFFFF"/>
            </a:solidFill>
          </p:spPr>
        </p:sp>
        <p:sp>
          <p:nvSpPr>
            <p:cNvPr name="TextBox 23" id="23"/>
            <p:cNvSpPr txBox="true"/>
            <p:nvPr/>
          </p:nvSpPr>
          <p:spPr>
            <a:xfrm>
              <a:off x="76200" y="12101"/>
              <a:ext cx="660400" cy="749399"/>
            </a:xfrm>
            <a:prstGeom prst="rect">
              <a:avLst/>
            </a:prstGeom>
          </p:spPr>
          <p:txBody>
            <a:bodyPr anchor="ctr" rtlCol="false" tIns="0" lIns="0" bIns="0" rIns="0"/>
            <a:lstStyle/>
            <a:p>
              <a:pPr algn="ctr">
                <a:lnSpc>
                  <a:spcPts val="3640"/>
                </a:lnSpc>
              </a:pPr>
            </a:p>
          </p:txBody>
        </p:sp>
      </p:grpSp>
      <p:grpSp>
        <p:nvGrpSpPr>
          <p:cNvPr name="Group 24" id="24"/>
          <p:cNvGrpSpPr/>
          <p:nvPr/>
        </p:nvGrpSpPr>
        <p:grpSpPr>
          <a:xfrm rot="0">
            <a:off x="5243141" y="7811062"/>
            <a:ext cx="12016159" cy="2109964"/>
            <a:chOff x="0" y="0"/>
            <a:chExt cx="3164750" cy="555711"/>
          </a:xfrm>
        </p:grpSpPr>
        <p:sp>
          <p:nvSpPr>
            <p:cNvPr name="Freeform 25" id="25"/>
            <p:cNvSpPr/>
            <p:nvPr/>
          </p:nvSpPr>
          <p:spPr>
            <a:xfrm flipH="false" flipV="false" rot="0">
              <a:off x="0" y="0"/>
              <a:ext cx="3164750" cy="555711"/>
            </a:xfrm>
            <a:custGeom>
              <a:avLst/>
              <a:gdLst/>
              <a:ahLst/>
              <a:cxnLst/>
              <a:rect r="r" b="b" t="t" l="l"/>
              <a:pathLst>
                <a:path h="555711" w="3164750">
                  <a:moveTo>
                    <a:pt x="0" y="0"/>
                  </a:moveTo>
                  <a:lnTo>
                    <a:pt x="3164750" y="0"/>
                  </a:lnTo>
                  <a:lnTo>
                    <a:pt x="3164750" y="555711"/>
                  </a:lnTo>
                  <a:lnTo>
                    <a:pt x="0" y="555711"/>
                  </a:lnTo>
                  <a:close/>
                </a:path>
              </a:pathLst>
            </a:custGeom>
            <a:solidFill>
              <a:srgbClr val="2A281E">
                <a:alpha val="78824"/>
              </a:srgbClr>
            </a:solidFill>
          </p:spPr>
        </p:sp>
        <p:sp>
          <p:nvSpPr>
            <p:cNvPr name="TextBox 26" id="26"/>
            <p:cNvSpPr txBox="true"/>
            <p:nvPr/>
          </p:nvSpPr>
          <p:spPr>
            <a:xfrm>
              <a:off x="0" y="-19050"/>
              <a:ext cx="3164750" cy="574761"/>
            </a:xfrm>
            <a:prstGeom prst="rect">
              <a:avLst/>
            </a:prstGeom>
          </p:spPr>
          <p:txBody>
            <a:bodyPr anchor="ctr" rtlCol="false" tIns="254000" lIns="254000" bIns="254000" rIns="254000"/>
            <a:lstStyle/>
            <a:p>
              <a:pPr>
                <a:lnSpc>
                  <a:spcPts val="3120"/>
                </a:lnSpc>
              </a:pPr>
              <a:r>
                <a:rPr lang="en-US" sz="2600">
                  <a:solidFill>
                    <a:srgbClr val="FFFFFF">
                      <a:alpha val="78824"/>
                    </a:srgbClr>
                  </a:solidFill>
                  <a:latin typeface="Public Sans Bold"/>
                </a:rPr>
                <a:t>                   COMPLEX QUERIES</a:t>
              </a:r>
            </a:p>
          </p:txBody>
        </p:sp>
      </p:grpSp>
      <p:grpSp>
        <p:nvGrpSpPr>
          <p:cNvPr name="Group 27" id="27"/>
          <p:cNvGrpSpPr/>
          <p:nvPr/>
        </p:nvGrpSpPr>
        <p:grpSpPr>
          <a:xfrm rot="0">
            <a:off x="5864026" y="8574180"/>
            <a:ext cx="624897" cy="646020"/>
            <a:chOff x="0" y="0"/>
            <a:chExt cx="812800" cy="840276"/>
          </a:xfrm>
        </p:grpSpPr>
        <p:sp>
          <p:nvSpPr>
            <p:cNvPr name="Freeform 28" id="28"/>
            <p:cNvSpPr/>
            <p:nvPr/>
          </p:nvSpPr>
          <p:spPr>
            <a:xfrm flipH="false" flipV="false" rot="0">
              <a:off x="0" y="0"/>
              <a:ext cx="812800" cy="840276"/>
            </a:xfrm>
            <a:custGeom>
              <a:avLst/>
              <a:gdLst/>
              <a:ahLst/>
              <a:cxnLst/>
              <a:rect r="r" b="b" t="t" l="l"/>
              <a:pathLst>
                <a:path h="840276" w="812800">
                  <a:moveTo>
                    <a:pt x="406400" y="0"/>
                  </a:moveTo>
                  <a:cubicBezTo>
                    <a:pt x="181951" y="0"/>
                    <a:pt x="0" y="188102"/>
                    <a:pt x="0" y="420138"/>
                  </a:cubicBezTo>
                  <a:cubicBezTo>
                    <a:pt x="0" y="652173"/>
                    <a:pt x="181951" y="840276"/>
                    <a:pt x="406400" y="840276"/>
                  </a:cubicBezTo>
                  <a:cubicBezTo>
                    <a:pt x="630849" y="840276"/>
                    <a:pt x="812800" y="652173"/>
                    <a:pt x="812800" y="420138"/>
                  </a:cubicBezTo>
                  <a:cubicBezTo>
                    <a:pt x="812800" y="188102"/>
                    <a:pt x="630849" y="0"/>
                    <a:pt x="406400" y="0"/>
                  </a:cubicBezTo>
                  <a:close/>
                </a:path>
              </a:pathLst>
            </a:custGeom>
            <a:solidFill>
              <a:srgbClr val="FFFFFF"/>
            </a:solidFill>
          </p:spPr>
        </p:sp>
        <p:sp>
          <p:nvSpPr>
            <p:cNvPr name="TextBox 29" id="29"/>
            <p:cNvSpPr txBox="true"/>
            <p:nvPr/>
          </p:nvSpPr>
          <p:spPr>
            <a:xfrm>
              <a:off x="76200" y="12101"/>
              <a:ext cx="660400" cy="749399"/>
            </a:xfrm>
            <a:prstGeom prst="rect">
              <a:avLst/>
            </a:prstGeom>
          </p:spPr>
          <p:txBody>
            <a:bodyPr anchor="ctr" rtlCol="false" tIns="0" lIns="0" bIns="0" rIns="0"/>
            <a:lstStyle/>
            <a:p>
              <a:pPr algn="ctr">
                <a:lnSpc>
                  <a:spcPts val="3640"/>
                </a:lnSpc>
              </a:pPr>
            </a:p>
          </p:txBody>
        </p:sp>
      </p:grpSp>
      <p:sp>
        <p:nvSpPr>
          <p:cNvPr name="TextBox 30" id="30"/>
          <p:cNvSpPr txBox="true"/>
          <p:nvPr/>
        </p:nvSpPr>
        <p:spPr>
          <a:xfrm rot="0">
            <a:off x="10602404" y="8218344"/>
            <a:ext cx="6323521" cy="1276350"/>
          </a:xfrm>
          <a:prstGeom prst="rect">
            <a:avLst/>
          </a:prstGeom>
        </p:spPr>
        <p:txBody>
          <a:bodyPr anchor="t" rtlCol="false" tIns="0" lIns="0" bIns="0" rIns="0">
            <a:spAutoFit/>
          </a:bodyPr>
          <a:lstStyle/>
          <a:p>
            <a:pPr algn="just">
              <a:lnSpc>
                <a:spcPts val="2520"/>
              </a:lnSpc>
            </a:pPr>
            <a:r>
              <a:rPr lang="en-US" sz="2100" spc="31">
                <a:solidFill>
                  <a:srgbClr val="FFFFFF"/>
                </a:solidFill>
                <a:latin typeface="Public Sans"/>
              </a:rPr>
              <a:t>MySQL was chosen as it handles joins efficiently due to their relational nature and is less cumbersome when working with operations that require calculation over multiple rows.</a:t>
            </a:r>
          </a:p>
        </p:txBody>
      </p:sp>
      <p:grpSp>
        <p:nvGrpSpPr>
          <p:cNvPr name="Group 31" id="31"/>
          <p:cNvGrpSpPr/>
          <p:nvPr/>
        </p:nvGrpSpPr>
        <p:grpSpPr>
          <a:xfrm rot="5400000">
            <a:off x="-2044" y="2044"/>
            <a:ext cx="2555450" cy="2551362"/>
            <a:chOff x="0" y="0"/>
            <a:chExt cx="6350000" cy="6339840"/>
          </a:xfrm>
        </p:grpSpPr>
        <p:sp>
          <p:nvSpPr>
            <p:cNvPr name="Freeform 32" id="32"/>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DCB796">
                <a:alpha val="73725"/>
              </a:srgbClr>
            </a:solidFill>
          </p:spPr>
        </p:sp>
      </p:grpSp>
      <p:grpSp>
        <p:nvGrpSpPr>
          <p:cNvPr name="Group 33" id="33"/>
          <p:cNvGrpSpPr/>
          <p:nvPr/>
        </p:nvGrpSpPr>
        <p:grpSpPr>
          <a:xfrm rot="5400000">
            <a:off x="-250308" y="1280092"/>
            <a:ext cx="4159574" cy="4152919"/>
            <a:chOff x="0" y="0"/>
            <a:chExt cx="6350000" cy="6339840"/>
          </a:xfrm>
        </p:grpSpPr>
        <p:sp>
          <p:nvSpPr>
            <p:cNvPr name="Freeform 34" id="34"/>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B5B5B4">
                <a:alpha val="73725"/>
              </a:srgbClr>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760309" y="3375416"/>
            <a:ext cx="4793132" cy="4785463"/>
            <a:chOff x="0" y="0"/>
            <a:chExt cx="6350000" cy="6339840"/>
          </a:xfrm>
        </p:grpSpPr>
        <p:sp>
          <p:nvSpPr>
            <p:cNvPr name="Freeform 3" id="3"/>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D49415">
                <a:alpha val="53725"/>
              </a:srgbClr>
            </a:solidFill>
          </p:spPr>
        </p:sp>
      </p:grpSp>
      <p:grpSp>
        <p:nvGrpSpPr>
          <p:cNvPr name="Group 4" id="4"/>
          <p:cNvGrpSpPr/>
          <p:nvPr/>
        </p:nvGrpSpPr>
        <p:grpSpPr>
          <a:xfrm rot="5400000">
            <a:off x="-147189" y="-128735"/>
            <a:ext cx="5768147" cy="5758918"/>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CBC8B8">
                <a:alpha val="70980"/>
              </a:srgbClr>
            </a:solidFill>
          </p:spPr>
        </p:sp>
      </p:grpSp>
      <p:sp>
        <p:nvSpPr>
          <p:cNvPr name="Freeform 6" id="6"/>
          <p:cNvSpPr/>
          <p:nvPr/>
        </p:nvSpPr>
        <p:spPr>
          <a:xfrm flipH="false" flipV="false" rot="0">
            <a:off x="4837961" y="1930760"/>
            <a:ext cx="2398559" cy="1331200"/>
          </a:xfrm>
          <a:custGeom>
            <a:avLst/>
            <a:gdLst/>
            <a:ahLst/>
            <a:cxnLst/>
            <a:rect r="r" b="b" t="t" l="l"/>
            <a:pathLst>
              <a:path h="1331200" w="2398559">
                <a:moveTo>
                  <a:pt x="0" y="0"/>
                </a:moveTo>
                <a:lnTo>
                  <a:pt x="2398559" y="0"/>
                </a:lnTo>
                <a:lnTo>
                  <a:pt x="2398559" y="1331201"/>
                </a:lnTo>
                <a:lnTo>
                  <a:pt x="0" y="13312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true" rot="0">
            <a:off x="7011172" y="3559067"/>
            <a:ext cx="2398559" cy="1331200"/>
          </a:xfrm>
          <a:custGeom>
            <a:avLst/>
            <a:gdLst/>
            <a:ahLst/>
            <a:cxnLst/>
            <a:rect r="r" b="b" t="t" l="l"/>
            <a:pathLst>
              <a:path h="1331200" w="2398559">
                <a:moveTo>
                  <a:pt x="0" y="1331200"/>
                </a:moveTo>
                <a:lnTo>
                  <a:pt x="2398559" y="1331200"/>
                </a:lnTo>
                <a:lnTo>
                  <a:pt x="2398559" y="0"/>
                </a:lnTo>
                <a:lnTo>
                  <a:pt x="0" y="0"/>
                </a:lnTo>
                <a:lnTo>
                  <a:pt x="0" y="13312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9567988" y="2379779"/>
            <a:ext cx="1504455" cy="1504455"/>
          </a:xfrm>
          <a:custGeom>
            <a:avLst/>
            <a:gdLst/>
            <a:ahLst/>
            <a:cxnLst/>
            <a:rect r="r" b="b" t="t" l="l"/>
            <a:pathLst>
              <a:path h="1504455" w="1504455">
                <a:moveTo>
                  <a:pt x="0" y="0"/>
                </a:moveTo>
                <a:lnTo>
                  <a:pt x="1504455" y="0"/>
                </a:lnTo>
                <a:lnTo>
                  <a:pt x="1504455" y="1504455"/>
                </a:lnTo>
                <a:lnTo>
                  <a:pt x="0" y="15044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9134475" y="1930760"/>
            <a:ext cx="2398559" cy="1331200"/>
          </a:xfrm>
          <a:custGeom>
            <a:avLst/>
            <a:gdLst/>
            <a:ahLst/>
            <a:cxnLst/>
            <a:rect r="r" b="b" t="t" l="l"/>
            <a:pathLst>
              <a:path h="1331200" w="2398559">
                <a:moveTo>
                  <a:pt x="0" y="0"/>
                </a:moveTo>
                <a:lnTo>
                  <a:pt x="2398559" y="0"/>
                </a:lnTo>
                <a:lnTo>
                  <a:pt x="2398559" y="1331201"/>
                </a:lnTo>
                <a:lnTo>
                  <a:pt x="0" y="13312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true" rot="0">
            <a:off x="11307687" y="3559067"/>
            <a:ext cx="2398559" cy="1331200"/>
          </a:xfrm>
          <a:custGeom>
            <a:avLst/>
            <a:gdLst/>
            <a:ahLst/>
            <a:cxnLst/>
            <a:rect r="r" b="b" t="t" l="l"/>
            <a:pathLst>
              <a:path h="1331200" w="2398559">
                <a:moveTo>
                  <a:pt x="0" y="1331200"/>
                </a:moveTo>
                <a:lnTo>
                  <a:pt x="2398559" y="1331200"/>
                </a:lnTo>
                <a:lnTo>
                  <a:pt x="2398559" y="0"/>
                </a:lnTo>
                <a:lnTo>
                  <a:pt x="0" y="0"/>
                </a:lnTo>
                <a:lnTo>
                  <a:pt x="0" y="13312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5285013" y="2379779"/>
            <a:ext cx="1504455" cy="1504455"/>
          </a:xfrm>
          <a:custGeom>
            <a:avLst/>
            <a:gdLst/>
            <a:ahLst/>
            <a:cxnLst/>
            <a:rect r="r" b="b" t="t" l="l"/>
            <a:pathLst>
              <a:path h="1504455" w="1504455">
                <a:moveTo>
                  <a:pt x="0" y="0"/>
                </a:moveTo>
                <a:lnTo>
                  <a:pt x="1504455" y="0"/>
                </a:lnTo>
                <a:lnTo>
                  <a:pt x="1504455" y="1504455"/>
                </a:lnTo>
                <a:lnTo>
                  <a:pt x="0" y="15044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5687708" y="2782475"/>
            <a:ext cx="699064" cy="699064"/>
          </a:xfrm>
          <a:custGeom>
            <a:avLst/>
            <a:gdLst/>
            <a:ahLst/>
            <a:cxnLst/>
            <a:rect r="r" b="b" t="t" l="l"/>
            <a:pathLst>
              <a:path h="699064" w="699064">
                <a:moveTo>
                  <a:pt x="0" y="0"/>
                </a:moveTo>
                <a:lnTo>
                  <a:pt x="699064" y="0"/>
                </a:lnTo>
                <a:lnTo>
                  <a:pt x="699064" y="699064"/>
                </a:lnTo>
                <a:lnTo>
                  <a:pt x="0" y="6990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7458225" y="3065123"/>
            <a:ext cx="1504455" cy="1504455"/>
          </a:xfrm>
          <a:custGeom>
            <a:avLst/>
            <a:gdLst/>
            <a:ahLst/>
            <a:cxnLst/>
            <a:rect r="r" b="b" t="t" l="l"/>
            <a:pathLst>
              <a:path h="1504455" w="1504455">
                <a:moveTo>
                  <a:pt x="0" y="0"/>
                </a:moveTo>
                <a:lnTo>
                  <a:pt x="1504454" y="0"/>
                </a:lnTo>
                <a:lnTo>
                  <a:pt x="1504454" y="1504455"/>
                </a:lnTo>
                <a:lnTo>
                  <a:pt x="0" y="15044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9927463" y="2706665"/>
            <a:ext cx="831633" cy="831633"/>
          </a:xfrm>
          <a:custGeom>
            <a:avLst/>
            <a:gdLst/>
            <a:ahLst/>
            <a:cxnLst/>
            <a:rect r="r" b="b" t="t" l="l"/>
            <a:pathLst>
              <a:path h="831633" w="831633">
                <a:moveTo>
                  <a:pt x="0" y="0"/>
                </a:moveTo>
                <a:lnTo>
                  <a:pt x="831633" y="0"/>
                </a:lnTo>
                <a:lnTo>
                  <a:pt x="831633" y="831633"/>
                </a:lnTo>
                <a:lnTo>
                  <a:pt x="0" y="83163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11754739" y="3065123"/>
            <a:ext cx="1504455" cy="1504455"/>
          </a:xfrm>
          <a:custGeom>
            <a:avLst/>
            <a:gdLst/>
            <a:ahLst/>
            <a:cxnLst/>
            <a:rect r="r" b="b" t="t" l="l"/>
            <a:pathLst>
              <a:path h="1504455" w="1504455">
                <a:moveTo>
                  <a:pt x="0" y="0"/>
                </a:moveTo>
                <a:lnTo>
                  <a:pt x="1504454" y="0"/>
                </a:lnTo>
                <a:lnTo>
                  <a:pt x="1504454" y="1504455"/>
                </a:lnTo>
                <a:lnTo>
                  <a:pt x="0" y="150445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12139709" y="3437486"/>
            <a:ext cx="734514" cy="734514"/>
          </a:xfrm>
          <a:custGeom>
            <a:avLst/>
            <a:gdLst/>
            <a:ahLst/>
            <a:cxnLst/>
            <a:rect r="r" b="b" t="t" l="l"/>
            <a:pathLst>
              <a:path h="734514" w="734514">
                <a:moveTo>
                  <a:pt x="0" y="0"/>
                </a:moveTo>
                <a:lnTo>
                  <a:pt x="734514" y="0"/>
                </a:lnTo>
                <a:lnTo>
                  <a:pt x="734514" y="734514"/>
                </a:lnTo>
                <a:lnTo>
                  <a:pt x="0" y="73451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7830587" y="3437486"/>
            <a:ext cx="759729" cy="759729"/>
          </a:xfrm>
          <a:custGeom>
            <a:avLst/>
            <a:gdLst/>
            <a:ahLst/>
            <a:cxnLst/>
            <a:rect r="r" b="b" t="t" l="l"/>
            <a:pathLst>
              <a:path h="759729" w="759729">
                <a:moveTo>
                  <a:pt x="0" y="0"/>
                </a:moveTo>
                <a:lnTo>
                  <a:pt x="759729" y="0"/>
                </a:lnTo>
                <a:lnTo>
                  <a:pt x="759729" y="759729"/>
                </a:lnTo>
                <a:lnTo>
                  <a:pt x="0" y="75972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18" id="18"/>
          <p:cNvGrpSpPr/>
          <p:nvPr/>
        </p:nvGrpSpPr>
        <p:grpSpPr>
          <a:xfrm rot="0">
            <a:off x="9445420" y="5185542"/>
            <a:ext cx="4348932" cy="3540063"/>
            <a:chOff x="0" y="0"/>
            <a:chExt cx="5798576" cy="4720085"/>
          </a:xfrm>
        </p:grpSpPr>
        <p:sp>
          <p:nvSpPr>
            <p:cNvPr name="TextBox 19" id="19"/>
            <p:cNvSpPr txBox="true"/>
            <p:nvPr/>
          </p:nvSpPr>
          <p:spPr>
            <a:xfrm rot="0">
              <a:off x="0" y="-85725"/>
              <a:ext cx="5798576" cy="1091112"/>
            </a:xfrm>
            <a:prstGeom prst="rect">
              <a:avLst/>
            </a:prstGeom>
          </p:spPr>
          <p:txBody>
            <a:bodyPr anchor="t" rtlCol="false" tIns="0" lIns="0" bIns="0" rIns="0">
              <a:spAutoFit/>
            </a:bodyPr>
            <a:lstStyle/>
            <a:p>
              <a:pPr>
                <a:lnSpc>
                  <a:spcPts val="3313"/>
                </a:lnSpc>
              </a:pPr>
              <a:r>
                <a:rPr lang="en-US" sz="2208" spc="44">
                  <a:solidFill>
                    <a:srgbClr val="527041"/>
                  </a:solidFill>
                  <a:latin typeface="Public Sans Bold"/>
                </a:rPr>
                <a:t>Data Cleaning and Standardization:</a:t>
              </a:r>
            </a:p>
          </p:txBody>
        </p:sp>
        <p:sp>
          <p:nvSpPr>
            <p:cNvPr name="TextBox 20" id="20"/>
            <p:cNvSpPr txBox="true"/>
            <p:nvPr/>
          </p:nvSpPr>
          <p:spPr>
            <a:xfrm rot="0">
              <a:off x="0" y="1207562"/>
              <a:ext cx="5798576" cy="3512523"/>
            </a:xfrm>
            <a:prstGeom prst="rect">
              <a:avLst/>
            </a:prstGeom>
          </p:spPr>
          <p:txBody>
            <a:bodyPr anchor="t" rtlCol="false" tIns="0" lIns="0" bIns="0" rIns="0">
              <a:spAutoFit/>
            </a:bodyPr>
            <a:lstStyle/>
            <a:p>
              <a:pPr algn="just" marL="387184" indent="-193592" lvl="1">
                <a:lnSpc>
                  <a:spcPts val="2690"/>
                </a:lnSpc>
                <a:buFont typeface="Arial"/>
                <a:buChar char="•"/>
              </a:pPr>
              <a:r>
                <a:rPr lang="en-US" sz="1793" spc="35">
                  <a:solidFill>
                    <a:srgbClr val="191919"/>
                  </a:solidFill>
                  <a:latin typeface="Public Sans"/>
                </a:rPr>
                <a:t>State Names: Convert state abbreviations to full names for consistency.</a:t>
              </a:r>
            </a:p>
            <a:p>
              <a:pPr algn="just" marL="387184" indent="-193592" lvl="1">
                <a:lnSpc>
                  <a:spcPts val="2690"/>
                </a:lnSpc>
                <a:buFont typeface="Arial"/>
                <a:buChar char="•"/>
              </a:pPr>
              <a:r>
                <a:rPr lang="en-US" sz="1793" spc="35">
                  <a:solidFill>
                    <a:srgbClr val="191919"/>
                  </a:solidFill>
                  <a:latin typeface="Public Sans"/>
                </a:rPr>
                <a:t>City Names: Extract using regex from location fields.</a:t>
              </a:r>
            </a:p>
            <a:p>
              <a:pPr algn="just" marL="387184" indent="-193592" lvl="1">
                <a:lnSpc>
                  <a:spcPts val="2690"/>
                </a:lnSpc>
                <a:buFont typeface="Arial"/>
                <a:buChar char="•"/>
              </a:pPr>
              <a:r>
                <a:rPr lang="en-US" sz="1793" spc="35">
                  <a:solidFill>
                    <a:srgbClr val="191919"/>
                  </a:solidFill>
                  <a:latin typeface="Public Sans"/>
                </a:rPr>
                <a:t>Focus: Ensure uniformity and clarity in geographical identifiers.</a:t>
              </a:r>
            </a:p>
            <a:p>
              <a:pPr algn="just">
                <a:lnSpc>
                  <a:spcPts val="2690"/>
                </a:lnSpc>
              </a:pPr>
            </a:p>
          </p:txBody>
        </p:sp>
      </p:grpSp>
      <p:grpSp>
        <p:nvGrpSpPr>
          <p:cNvPr name="Group 21" id="21"/>
          <p:cNvGrpSpPr/>
          <p:nvPr/>
        </p:nvGrpSpPr>
        <p:grpSpPr>
          <a:xfrm rot="0">
            <a:off x="13972946" y="5143500"/>
            <a:ext cx="3851386" cy="4206813"/>
            <a:chOff x="0" y="0"/>
            <a:chExt cx="5135181" cy="5609085"/>
          </a:xfrm>
        </p:grpSpPr>
        <p:sp>
          <p:nvSpPr>
            <p:cNvPr name="TextBox 22" id="22"/>
            <p:cNvSpPr txBox="true"/>
            <p:nvPr/>
          </p:nvSpPr>
          <p:spPr>
            <a:xfrm rot="0">
              <a:off x="0" y="-85725"/>
              <a:ext cx="5135181" cy="1091112"/>
            </a:xfrm>
            <a:prstGeom prst="rect">
              <a:avLst/>
            </a:prstGeom>
          </p:spPr>
          <p:txBody>
            <a:bodyPr anchor="t" rtlCol="false" tIns="0" lIns="0" bIns="0" rIns="0">
              <a:spAutoFit/>
            </a:bodyPr>
            <a:lstStyle/>
            <a:p>
              <a:pPr>
                <a:lnSpc>
                  <a:spcPts val="3313"/>
                </a:lnSpc>
              </a:pPr>
              <a:r>
                <a:rPr lang="en-US" sz="2208" spc="44">
                  <a:solidFill>
                    <a:srgbClr val="527041"/>
                  </a:solidFill>
                  <a:latin typeface="Public Sans Bold"/>
                </a:rPr>
                <a:t>Enhancing with Kaggle Dataset:</a:t>
              </a:r>
            </a:p>
          </p:txBody>
        </p:sp>
        <p:sp>
          <p:nvSpPr>
            <p:cNvPr name="TextBox 23" id="23"/>
            <p:cNvSpPr txBox="true"/>
            <p:nvPr/>
          </p:nvSpPr>
          <p:spPr>
            <a:xfrm rot="0">
              <a:off x="0" y="1207562"/>
              <a:ext cx="5135181" cy="4401523"/>
            </a:xfrm>
            <a:prstGeom prst="rect">
              <a:avLst/>
            </a:prstGeom>
          </p:spPr>
          <p:txBody>
            <a:bodyPr anchor="t" rtlCol="false" tIns="0" lIns="0" bIns="0" rIns="0">
              <a:spAutoFit/>
            </a:bodyPr>
            <a:lstStyle/>
            <a:p>
              <a:pPr algn="just" marL="387184" indent="-193592" lvl="1">
                <a:lnSpc>
                  <a:spcPts val="2690"/>
                </a:lnSpc>
                <a:buFont typeface="Arial"/>
                <a:buChar char="•"/>
              </a:pPr>
              <a:r>
                <a:rPr lang="en-US" sz="1793" spc="35">
                  <a:solidFill>
                    <a:srgbClr val="191919"/>
                  </a:solidFill>
                  <a:latin typeface="Public Sans"/>
                </a:rPr>
                <a:t>Integration: City-based crime rates added from Kaggle.</a:t>
              </a:r>
            </a:p>
            <a:p>
              <a:pPr algn="just" marL="387184" indent="-193592" lvl="1">
                <a:lnSpc>
                  <a:spcPts val="2690"/>
                </a:lnSpc>
                <a:buFont typeface="Arial"/>
                <a:buChar char="•"/>
              </a:pPr>
              <a:r>
                <a:rPr lang="en-US" sz="1793" spc="35">
                  <a:solidFill>
                    <a:srgbClr val="191919"/>
                  </a:solidFill>
                  <a:latin typeface="Public Sans"/>
                </a:rPr>
                <a:t>Column Management: Removal of irrelevant columns (e.g., 'id') to streamline data.</a:t>
              </a:r>
            </a:p>
            <a:p>
              <a:pPr algn="just" marL="387184" indent="-193592" lvl="1">
                <a:lnSpc>
                  <a:spcPts val="2690"/>
                </a:lnSpc>
                <a:buFont typeface="Arial"/>
                <a:buChar char="•"/>
              </a:pPr>
              <a:r>
                <a:rPr lang="en-US" sz="1793" spc="35">
                  <a:solidFill>
                    <a:srgbClr val="191919"/>
                  </a:solidFill>
                  <a:latin typeface="Public Sans"/>
                </a:rPr>
                <a:t>Population Data: Clean and convert to float for accurate numerical analysis.</a:t>
              </a:r>
              <a:r>
                <a:rPr lang="en-US" sz="1793" spc="35">
                  <a:solidFill>
                    <a:srgbClr val="191919"/>
                  </a:solidFill>
                  <a:latin typeface="Public Sans"/>
                </a:rPr>
                <a:t>.</a:t>
              </a:r>
            </a:p>
            <a:p>
              <a:pPr algn="just">
                <a:lnSpc>
                  <a:spcPts val="2690"/>
                </a:lnSpc>
              </a:pPr>
            </a:p>
            <a:p>
              <a:pPr algn="just">
                <a:lnSpc>
                  <a:spcPts val="2690"/>
                </a:lnSpc>
              </a:pPr>
            </a:p>
          </p:txBody>
        </p:sp>
      </p:grpSp>
      <p:grpSp>
        <p:nvGrpSpPr>
          <p:cNvPr name="Group 24" id="24"/>
          <p:cNvGrpSpPr/>
          <p:nvPr/>
        </p:nvGrpSpPr>
        <p:grpSpPr>
          <a:xfrm rot="0">
            <a:off x="363719" y="5143500"/>
            <a:ext cx="3825712" cy="4540188"/>
            <a:chOff x="0" y="0"/>
            <a:chExt cx="5100950" cy="6053585"/>
          </a:xfrm>
        </p:grpSpPr>
        <p:sp>
          <p:nvSpPr>
            <p:cNvPr name="TextBox 25" id="25"/>
            <p:cNvSpPr txBox="true"/>
            <p:nvPr/>
          </p:nvSpPr>
          <p:spPr>
            <a:xfrm rot="0">
              <a:off x="0" y="-85725"/>
              <a:ext cx="5100950" cy="1091112"/>
            </a:xfrm>
            <a:prstGeom prst="rect">
              <a:avLst/>
            </a:prstGeom>
          </p:spPr>
          <p:txBody>
            <a:bodyPr anchor="t" rtlCol="false" tIns="0" lIns="0" bIns="0" rIns="0">
              <a:spAutoFit/>
            </a:bodyPr>
            <a:lstStyle/>
            <a:p>
              <a:pPr>
                <a:lnSpc>
                  <a:spcPts val="3313"/>
                </a:lnSpc>
              </a:pPr>
              <a:r>
                <a:rPr lang="en-US" sz="2208" spc="44">
                  <a:solidFill>
                    <a:srgbClr val="527041"/>
                  </a:solidFill>
                  <a:latin typeface="Public Sans Bold"/>
                </a:rPr>
                <a:t>Data Processing Techniques:</a:t>
              </a:r>
            </a:p>
          </p:txBody>
        </p:sp>
        <p:sp>
          <p:nvSpPr>
            <p:cNvPr name="TextBox 26" id="26"/>
            <p:cNvSpPr txBox="true"/>
            <p:nvPr/>
          </p:nvSpPr>
          <p:spPr>
            <a:xfrm rot="0">
              <a:off x="0" y="1207562"/>
              <a:ext cx="5100950" cy="4846023"/>
            </a:xfrm>
            <a:prstGeom prst="rect">
              <a:avLst/>
            </a:prstGeom>
          </p:spPr>
          <p:txBody>
            <a:bodyPr anchor="t" rtlCol="false" tIns="0" lIns="0" bIns="0" rIns="0">
              <a:spAutoFit/>
            </a:bodyPr>
            <a:lstStyle/>
            <a:p>
              <a:pPr algn="just" marL="387184" indent="-193592" lvl="1">
                <a:lnSpc>
                  <a:spcPts val="2690"/>
                </a:lnSpc>
                <a:buFont typeface="Arial"/>
                <a:buChar char="•"/>
              </a:pPr>
              <a:r>
                <a:rPr lang="en-US" sz="1793" spc="35">
                  <a:solidFill>
                    <a:srgbClr val="191919"/>
                  </a:solidFill>
                  <a:latin typeface="Public Sans"/>
                </a:rPr>
                <a:t>Duplicate Management: Check id_location for property data, state existence for crime data.</a:t>
              </a:r>
            </a:p>
            <a:p>
              <a:pPr algn="just" marL="387184" indent="-193592" lvl="1">
                <a:lnSpc>
                  <a:spcPts val="2690"/>
                </a:lnSpc>
                <a:buFont typeface="Arial"/>
                <a:buChar char="•"/>
              </a:pPr>
              <a:r>
                <a:rPr lang="en-US" sz="1793" spc="35">
                  <a:solidFill>
                    <a:srgbClr val="191919"/>
                  </a:solidFill>
                  <a:latin typeface="Public Sans"/>
                </a:rPr>
                <a:t>Error Handling: Commit transactions after new record insertions.</a:t>
              </a:r>
            </a:p>
            <a:p>
              <a:pPr algn="just" marL="387184" indent="-193592" lvl="1">
                <a:lnSpc>
                  <a:spcPts val="2690"/>
                </a:lnSpc>
                <a:buFont typeface="Arial"/>
                <a:buChar char="•"/>
              </a:pPr>
              <a:r>
                <a:rPr lang="en-US" sz="1793" spc="35">
                  <a:solidFill>
                    <a:srgbClr val="191919"/>
                  </a:solidFill>
                  <a:latin typeface="Public Sans"/>
                </a:rPr>
                <a:t>Missing Data Strategy: Assign 'None' for missing property data, '0' for absent crime data keys.</a:t>
              </a:r>
            </a:p>
            <a:p>
              <a:pPr algn="just">
                <a:lnSpc>
                  <a:spcPts val="2690"/>
                </a:lnSpc>
              </a:pPr>
            </a:p>
          </p:txBody>
        </p:sp>
      </p:grpSp>
      <p:sp>
        <p:nvSpPr>
          <p:cNvPr name="TextBox 27" id="27"/>
          <p:cNvSpPr txBox="true"/>
          <p:nvPr/>
        </p:nvSpPr>
        <p:spPr>
          <a:xfrm rot="0">
            <a:off x="4270394" y="462851"/>
            <a:ext cx="11365092" cy="827530"/>
          </a:xfrm>
          <a:prstGeom prst="rect">
            <a:avLst/>
          </a:prstGeom>
        </p:spPr>
        <p:txBody>
          <a:bodyPr anchor="t" rtlCol="false" tIns="0" lIns="0" bIns="0" rIns="0">
            <a:spAutoFit/>
          </a:bodyPr>
          <a:lstStyle/>
          <a:p>
            <a:pPr algn="l" marL="0" indent="0" lvl="0">
              <a:lnSpc>
                <a:spcPts val="6519"/>
              </a:lnSpc>
              <a:spcBef>
                <a:spcPct val="0"/>
              </a:spcBef>
            </a:pPr>
            <a:r>
              <a:rPr lang="en-US" sz="5300" strike="noStrike" u="none">
                <a:solidFill>
                  <a:srgbClr val="4F674F"/>
                </a:solidFill>
                <a:latin typeface="Public Sans Bold"/>
              </a:rPr>
              <a:t>Data Processing and Enrichment </a:t>
            </a:r>
          </a:p>
        </p:txBody>
      </p:sp>
      <p:grpSp>
        <p:nvGrpSpPr>
          <p:cNvPr name="Group 28" id="28"/>
          <p:cNvGrpSpPr/>
          <p:nvPr/>
        </p:nvGrpSpPr>
        <p:grpSpPr>
          <a:xfrm rot="0">
            <a:off x="4618057" y="5185542"/>
            <a:ext cx="4563045" cy="3540063"/>
            <a:chOff x="0" y="0"/>
            <a:chExt cx="6084060" cy="4720085"/>
          </a:xfrm>
        </p:grpSpPr>
        <p:sp>
          <p:nvSpPr>
            <p:cNvPr name="TextBox 29" id="29"/>
            <p:cNvSpPr txBox="true"/>
            <p:nvPr/>
          </p:nvSpPr>
          <p:spPr>
            <a:xfrm rot="0">
              <a:off x="0" y="-85725"/>
              <a:ext cx="6084060" cy="1091112"/>
            </a:xfrm>
            <a:prstGeom prst="rect">
              <a:avLst/>
            </a:prstGeom>
          </p:spPr>
          <p:txBody>
            <a:bodyPr anchor="t" rtlCol="false" tIns="0" lIns="0" bIns="0" rIns="0">
              <a:spAutoFit/>
            </a:bodyPr>
            <a:lstStyle/>
            <a:p>
              <a:pPr>
                <a:lnSpc>
                  <a:spcPts val="3313"/>
                </a:lnSpc>
              </a:pPr>
              <a:r>
                <a:rPr lang="en-US" sz="2208" spc="44">
                  <a:solidFill>
                    <a:srgbClr val="527041"/>
                  </a:solidFill>
                  <a:latin typeface="Public Sans Bold"/>
                </a:rPr>
                <a:t>Merging Enrichment and Merging:</a:t>
              </a:r>
            </a:p>
          </p:txBody>
        </p:sp>
        <p:sp>
          <p:nvSpPr>
            <p:cNvPr name="TextBox 30" id="30"/>
            <p:cNvSpPr txBox="true"/>
            <p:nvPr/>
          </p:nvSpPr>
          <p:spPr>
            <a:xfrm rot="0">
              <a:off x="0" y="1207562"/>
              <a:ext cx="6084060" cy="3512523"/>
            </a:xfrm>
            <a:prstGeom prst="rect">
              <a:avLst/>
            </a:prstGeom>
          </p:spPr>
          <p:txBody>
            <a:bodyPr anchor="t" rtlCol="false" tIns="0" lIns="0" bIns="0" rIns="0">
              <a:spAutoFit/>
            </a:bodyPr>
            <a:lstStyle/>
            <a:p>
              <a:pPr algn="just" marL="387184" indent="-193592" lvl="1">
                <a:lnSpc>
                  <a:spcPts val="2690"/>
                </a:lnSpc>
                <a:buFont typeface="Arial"/>
                <a:buChar char="•"/>
              </a:pPr>
              <a:r>
                <a:rPr lang="en-US" sz="1793" spc="35">
                  <a:solidFill>
                    <a:srgbClr val="191919"/>
                  </a:solidFill>
                  <a:latin typeface="Public Sans"/>
                </a:rPr>
                <a:t>Source Tables: web_scrapper_table (Real Estate Data from Zillow), api_table (Crime Data).</a:t>
              </a:r>
            </a:p>
            <a:p>
              <a:pPr algn="just" marL="387184" indent="-193592" lvl="1">
                <a:lnSpc>
                  <a:spcPts val="2690"/>
                </a:lnSpc>
                <a:buFont typeface="Arial"/>
                <a:buChar char="•"/>
              </a:pPr>
              <a:r>
                <a:rPr lang="en-US" sz="1793" spc="35">
                  <a:solidFill>
                    <a:srgbClr val="191919"/>
                  </a:solidFill>
                  <a:latin typeface="Public Sans"/>
                </a:rPr>
                <a:t>Process: Join operations in MySQL to combine tables.</a:t>
              </a:r>
            </a:p>
            <a:p>
              <a:pPr algn="just" marL="387184" indent="-193592" lvl="1">
                <a:lnSpc>
                  <a:spcPts val="2690"/>
                </a:lnSpc>
                <a:buFont typeface="Arial"/>
                <a:buChar char="•"/>
              </a:pPr>
              <a:r>
                <a:rPr lang="en-US" sz="1793" spc="35">
                  <a:solidFill>
                    <a:srgbClr val="191919"/>
                  </a:solidFill>
                  <a:latin typeface="Public Sans"/>
                </a:rPr>
                <a:t>Result: Integrated dataset imported into a Pandas DataFrame for analysis.</a:t>
              </a:r>
            </a:p>
            <a:p>
              <a:pPr algn="just">
                <a:lnSpc>
                  <a:spcPts val="2690"/>
                </a:lnSpc>
              </a:pPr>
            </a:p>
          </p:txBody>
        </p:sp>
      </p:grpSp>
      <p:sp>
        <p:nvSpPr>
          <p:cNvPr name="AutoShape 31" id="31"/>
          <p:cNvSpPr/>
          <p:nvPr/>
        </p:nvSpPr>
        <p:spPr>
          <a:xfrm flipV="true">
            <a:off x="4403744" y="5891972"/>
            <a:ext cx="0" cy="3343927"/>
          </a:xfrm>
          <a:prstGeom prst="line">
            <a:avLst/>
          </a:prstGeom>
          <a:ln cap="rnd" w="28575">
            <a:solidFill>
              <a:srgbClr val="121212"/>
            </a:solidFill>
            <a:prstDash val="solid"/>
            <a:headEnd type="none" len="sm" w="sm"/>
            <a:tailEnd type="none" len="sm" w="sm"/>
          </a:ln>
        </p:spPr>
      </p:sp>
      <p:sp>
        <p:nvSpPr>
          <p:cNvPr name="AutoShape 32" id="32"/>
          <p:cNvSpPr/>
          <p:nvPr/>
        </p:nvSpPr>
        <p:spPr>
          <a:xfrm flipV="true">
            <a:off x="9357314" y="5926251"/>
            <a:ext cx="0" cy="3343927"/>
          </a:xfrm>
          <a:prstGeom prst="line">
            <a:avLst/>
          </a:prstGeom>
          <a:ln cap="rnd" w="28575">
            <a:solidFill>
              <a:srgbClr val="121212"/>
            </a:solidFill>
            <a:prstDash val="solid"/>
            <a:headEnd type="none" len="sm" w="sm"/>
            <a:tailEnd type="none" len="sm" w="sm"/>
          </a:ln>
        </p:spPr>
      </p:sp>
      <p:sp>
        <p:nvSpPr>
          <p:cNvPr name="AutoShape 33" id="33"/>
          <p:cNvSpPr/>
          <p:nvPr/>
        </p:nvSpPr>
        <p:spPr>
          <a:xfrm flipV="true">
            <a:off x="13882458" y="5926251"/>
            <a:ext cx="0" cy="3343927"/>
          </a:xfrm>
          <a:prstGeom prst="line">
            <a:avLst/>
          </a:prstGeom>
          <a:ln cap="rnd" w="28575">
            <a:solidFill>
              <a:srgbClr val="121212"/>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403031" y="-1095115"/>
            <a:ext cx="8037622" cy="8024762"/>
            <a:chOff x="0" y="0"/>
            <a:chExt cx="6350000" cy="6339840"/>
          </a:xfrm>
        </p:grpSpPr>
        <p:sp>
          <p:nvSpPr>
            <p:cNvPr name="Freeform 3" id="3"/>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4F674F">
                <a:alpha val="41961"/>
              </a:srgbClr>
            </a:solidFill>
          </p:spPr>
        </p:sp>
      </p:grpSp>
      <p:grpSp>
        <p:nvGrpSpPr>
          <p:cNvPr name="Group 4" id="4"/>
          <p:cNvGrpSpPr/>
          <p:nvPr/>
        </p:nvGrpSpPr>
        <p:grpSpPr>
          <a:xfrm rot="-10800000">
            <a:off x="14048118" y="7808478"/>
            <a:ext cx="4964988" cy="4957044"/>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D49415">
                <a:alpha val="60784"/>
              </a:srgbClr>
            </a:solidFill>
          </p:spPr>
        </p:sp>
      </p:grpSp>
      <p:sp>
        <p:nvSpPr>
          <p:cNvPr name="TextBox 6" id="6"/>
          <p:cNvSpPr txBox="true"/>
          <p:nvPr/>
        </p:nvSpPr>
        <p:spPr>
          <a:xfrm rot="0">
            <a:off x="7628161" y="1266119"/>
            <a:ext cx="10054861" cy="1096010"/>
          </a:xfrm>
          <a:prstGeom prst="rect">
            <a:avLst/>
          </a:prstGeom>
        </p:spPr>
        <p:txBody>
          <a:bodyPr anchor="t" rtlCol="false" tIns="0" lIns="0" bIns="0" rIns="0">
            <a:spAutoFit/>
          </a:bodyPr>
          <a:lstStyle/>
          <a:p>
            <a:pPr algn="just">
              <a:lnSpc>
                <a:spcPts val="2859"/>
              </a:lnSpc>
            </a:pPr>
            <a:r>
              <a:rPr lang="en-US" sz="2199">
                <a:solidFill>
                  <a:srgbClr val="121212"/>
                </a:solidFill>
                <a:latin typeface="Public Sans"/>
              </a:rPr>
              <a:t>The quality of the data was assessed mainly through a completeness check and consistency verification. </a:t>
            </a:r>
          </a:p>
          <a:p>
            <a:pPr algn="just" marL="0" indent="0" lvl="0">
              <a:lnSpc>
                <a:spcPts val="2859"/>
              </a:lnSpc>
              <a:spcBef>
                <a:spcPct val="0"/>
              </a:spcBef>
            </a:pPr>
          </a:p>
        </p:txBody>
      </p:sp>
      <p:sp>
        <p:nvSpPr>
          <p:cNvPr name="AutoShape 7" id="7"/>
          <p:cNvSpPr/>
          <p:nvPr/>
        </p:nvSpPr>
        <p:spPr>
          <a:xfrm flipV="true">
            <a:off x="9144000" y="2285942"/>
            <a:ext cx="9525" cy="7237920"/>
          </a:xfrm>
          <a:prstGeom prst="line">
            <a:avLst/>
          </a:prstGeom>
          <a:ln cap="rnd" w="19050">
            <a:solidFill>
              <a:srgbClr val="121212"/>
            </a:solidFill>
            <a:prstDash val="solid"/>
            <a:headEnd type="none" len="sm" w="sm"/>
            <a:tailEnd type="none" len="sm" w="sm"/>
          </a:ln>
        </p:spPr>
      </p:sp>
      <p:sp>
        <p:nvSpPr>
          <p:cNvPr name="Freeform 8" id="8"/>
          <p:cNvSpPr/>
          <p:nvPr/>
        </p:nvSpPr>
        <p:spPr>
          <a:xfrm flipH="false" flipV="false" rot="0">
            <a:off x="11068355" y="5434356"/>
            <a:ext cx="5323944" cy="3823944"/>
          </a:xfrm>
          <a:custGeom>
            <a:avLst/>
            <a:gdLst/>
            <a:ahLst/>
            <a:cxnLst/>
            <a:rect r="r" b="b" t="t" l="l"/>
            <a:pathLst>
              <a:path h="3823944" w="5323944">
                <a:moveTo>
                  <a:pt x="0" y="0"/>
                </a:moveTo>
                <a:lnTo>
                  <a:pt x="5323943" y="0"/>
                </a:lnTo>
                <a:lnTo>
                  <a:pt x="5323943" y="3823944"/>
                </a:lnTo>
                <a:lnTo>
                  <a:pt x="0" y="3823944"/>
                </a:lnTo>
                <a:lnTo>
                  <a:pt x="0" y="0"/>
                </a:lnTo>
                <a:close/>
              </a:path>
            </a:pathLst>
          </a:custGeom>
          <a:blipFill>
            <a:blip r:embed="rId2"/>
            <a:stretch>
              <a:fillRect l="0" t="0" r="0" b="0"/>
            </a:stretch>
          </a:blipFill>
        </p:spPr>
      </p:sp>
      <p:sp>
        <p:nvSpPr>
          <p:cNvPr name="Freeform 9" id="9"/>
          <p:cNvSpPr/>
          <p:nvPr/>
        </p:nvSpPr>
        <p:spPr>
          <a:xfrm flipH="false" flipV="false" rot="0">
            <a:off x="2534279" y="4968145"/>
            <a:ext cx="4200577" cy="3116557"/>
          </a:xfrm>
          <a:custGeom>
            <a:avLst/>
            <a:gdLst/>
            <a:ahLst/>
            <a:cxnLst/>
            <a:rect r="r" b="b" t="t" l="l"/>
            <a:pathLst>
              <a:path h="3116557" w="4200577">
                <a:moveTo>
                  <a:pt x="0" y="0"/>
                </a:moveTo>
                <a:lnTo>
                  <a:pt x="4200576" y="0"/>
                </a:lnTo>
                <a:lnTo>
                  <a:pt x="4200576" y="3116557"/>
                </a:lnTo>
                <a:lnTo>
                  <a:pt x="0" y="3116557"/>
                </a:lnTo>
                <a:lnTo>
                  <a:pt x="0" y="0"/>
                </a:lnTo>
                <a:close/>
              </a:path>
            </a:pathLst>
          </a:custGeom>
          <a:blipFill>
            <a:blip r:embed="rId3"/>
            <a:stretch>
              <a:fillRect l="0" t="0" r="0" b="0"/>
            </a:stretch>
          </a:blipFill>
        </p:spPr>
      </p:sp>
      <p:sp>
        <p:nvSpPr>
          <p:cNvPr name="TextBox 10" id="10"/>
          <p:cNvSpPr txBox="true"/>
          <p:nvPr/>
        </p:nvSpPr>
        <p:spPr>
          <a:xfrm rot="0">
            <a:off x="10836935" y="40841"/>
            <a:ext cx="6422365" cy="1139825"/>
          </a:xfrm>
          <a:prstGeom prst="rect">
            <a:avLst/>
          </a:prstGeom>
        </p:spPr>
        <p:txBody>
          <a:bodyPr anchor="t" rtlCol="false" tIns="0" lIns="0" bIns="0" rIns="0">
            <a:spAutoFit/>
          </a:bodyPr>
          <a:lstStyle/>
          <a:p>
            <a:pPr algn="just">
              <a:lnSpc>
                <a:spcPts val="9100"/>
              </a:lnSpc>
            </a:pPr>
            <a:r>
              <a:rPr lang="en-US" sz="7000">
                <a:solidFill>
                  <a:srgbClr val="4F674F"/>
                </a:solidFill>
                <a:latin typeface="Open Sauce Semi-Bold"/>
              </a:rPr>
              <a:t>Data Quality</a:t>
            </a:r>
          </a:p>
        </p:txBody>
      </p:sp>
      <p:sp>
        <p:nvSpPr>
          <p:cNvPr name="TextBox 11" id="11"/>
          <p:cNvSpPr txBox="true"/>
          <p:nvPr/>
        </p:nvSpPr>
        <p:spPr>
          <a:xfrm rot="0">
            <a:off x="3552482" y="2459431"/>
            <a:ext cx="2945755" cy="477520"/>
          </a:xfrm>
          <a:prstGeom prst="rect">
            <a:avLst/>
          </a:prstGeom>
        </p:spPr>
        <p:txBody>
          <a:bodyPr anchor="t" rtlCol="false" tIns="0" lIns="0" bIns="0" rIns="0">
            <a:spAutoFit/>
          </a:bodyPr>
          <a:lstStyle/>
          <a:p>
            <a:pPr>
              <a:lnSpc>
                <a:spcPts val="3770"/>
              </a:lnSpc>
            </a:pPr>
            <a:r>
              <a:rPr lang="en-US" sz="2900">
                <a:solidFill>
                  <a:srgbClr val="121212"/>
                </a:solidFill>
                <a:latin typeface="Public Sans Bold"/>
              </a:rPr>
              <a:t>Completeness</a:t>
            </a:r>
          </a:p>
        </p:txBody>
      </p:sp>
      <p:sp>
        <p:nvSpPr>
          <p:cNvPr name="TextBox 12" id="12"/>
          <p:cNvSpPr txBox="true"/>
          <p:nvPr/>
        </p:nvSpPr>
        <p:spPr>
          <a:xfrm rot="0">
            <a:off x="762628" y="3123565"/>
            <a:ext cx="7854216" cy="2181860"/>
          </a:xfrm>
          <a:prstGeom prst="rect">
            <a:avLst/>
          </a:prstGeom>
        </p:spPr>
        <p:txBody>
          <a:bodyPr anchor="t" rtlCol="false" tIns="0" lIns="0" bIns="0" rIns="0">
            <a:spAutoFit/>
          </a:bodyPr>
          <a:lstStyle/>
          <a:p>
            <a:pPr algn="just">
              <a:lnSpc>
                <a:spcPts val="2859"/>
              </a:lnSpc>
            </a:pPr>
            <a:r>
              <a:rPr lang="en-US" sz="2199">
                <a:solidFill>
                  <a:srgbClr val="121212"/>
                </a:solidFill>
                <a:latin typeface="Public Sans"/>
              </a:rPr>
              <a:t>The percentage of </a:t>
            </a:r>
            <a:r>
              <a:rPr lang="en-US" sz="2199">
                <a:solidFill>
                  <a:srgbClr val="121212"/>
                </a:solidFill>
                <a:latin typeface="Public Sans Bold"/>
              </a:rPr>
              <a:t>non-null values</a:t>
            </a:r>
            <a:r>
              <a:rPr lang="en-US" sz="2199">
                <a:solidFill>
                  <a:srgbClr val="121212"/>
                </a:solidFill>
                <a:latin typeface="Public Sans"/>
              </a:rPr>
              <a:t> for each column was estimated with this line of code: </a:t>
            </a:r>
          </a:p>
          <a:p>
            <a:pPr algn="just">
              <a:lnSpc>
                <a:spcPts val="2859"/>
              </a:lnSpc>
            </a:pPr>
          </a:p>
          <a:p>
            <a:pPr algn="just">
              <a:lnSpc>
                <a:spcPts val="2859"/>
              </a:lnSpc>
            </a:pPr>
            <a:r>
              <a:rPr lang="en-US" sz="2199">
                <a:solidFill>
                  <a:srgbClr val="121212"/>
                </a:solidFill>
                <a:latin typeface="Public Sans"/>
              </a:rPr>
              <a:t>100 - web_scrapper_api_property_data_df. \ notnull().mean() * 100 </a:t>
            </a:r>
          </a:p>
          <a:p>
            <a:pPr algn="just" marL="0" indent="0" lvl="0">
              <a:lnSpc>
                <a:spcPts val="2859"/>
              </a:lnSpc>
              <a:spcBef>
                <a:spcPct val="0"/>
              </a:spcBef>
            </a:pPr>
          </a:p>
        </p:txBody>
      </p:sp>
      <p:sp>
        <p:nvSpPr>
          <p:cNvPr name="TextBox 13" id="13"/>
          <p:cNvSpPr txBox="true"/>
          <p:nvPr/>
        </p:nvSpPr>
        <p:spPr>
          <a:xfrm rot="0">
            <a:off x="503687" y="8427852"/>
            <a:ext cx="8372098" cy="1096010"/>
          </a:xfrm>
          <a:prstGeom prst="rect">
            <a:avLst/>
          </a:prstGeom>
        </p:spPr>
        <p:txBody>
          <a:bodyPr anchor="t" rtlCol="false" tIns="0" lIns="0" bIns="0" rIns="0">
            <a:spAutoFit/>
          </a:bodyPr>
          <a:lstStyle/>
          <a:p>
            <a:pPr algn="just" marL="0" indent="0" lvl="0">
              <a:lnSpc>
                <a:spcPts val="2859"/>
              </a:lnSpc>
              <a:spcBef>
                <a:spcPct val="0"/>
              </a:spcBef>
            </a:pPr>
            <a:r>
              <a:rPr lang="en-US" sz="2199">
                <a:solidFill>
                  <a:srgbClr val="121212"/>
                </a:solidFill>
                <a:latin typeface="Public Sans"/>
              </a:rPr>
              <a:t>Key columns such as price and state, among others, are fully completed, promising that the wanted analysis of these factors will not be hindered for the available data.</a:t>
            </a:r>
          </a:p>
        </p:txBody>
      </p:sp>
      <p:sp>
        <p:nvSpPr>
          <p:cNvPr name="TextBox 14" id="14"/>
          <p:cNvSpPr txBox="true"/>
          <p:nvPr/>
        </p:nvSpPr>
        <p:spPr>
          <a:xfrm rot="0">
            <a:off x="12575240" y="2471775"/>
            <a:ext cx="2310173" cy="477520"/>
          </a:xfrm>
          <a:prstGeom prst="rect">
            <a:avLst/>
          </a:prstGeom>
        </p:spPr>
        <p:txBody>
          <a:bodyPr anchor="t" rtlCol="false" tIns="0" lIns="0" bIns="0" rIns="0">
            <a:spAutoFit/>
          </a:bodyPr>
          <a:lstStyle/>
          <a:p>
            <a:pPr>
              <a:lnSpc>
                <a:spcPts val="3770"/>
              </a:lnSpc>
            </a:pPr>
            <a:r>
              <a:rPr lang="en-US" sz="2900">
                <a:solidFill>
                  <a:srgbClr val="121212"/>
                </a:solidFill>
                <a:latin typeface="Public Sans Bold"/>
              </a:rPr>
              <a:t>Consistency</a:t>
            </a:r>
          </a:p>
        </p:txBody>
      </p:sp>
      <p:sp>
        <p:nvSpPr>
          <p:cNvPr name="TextBox 15" id="15"/>
          <p:cNvSpPr txBox="true"/>
          <p:nvPr/>
        </p:nvSpPr>
        <p:spPr>
          <a:xfrm rot="0">
            <a:off x="9828806" y="3235045"/>
            <a:ext cx="7854216" cy="1819910"/>
          </a:xfrm>
          <a:prstGeom prst="rect">
            <a:avLst/>
          </a:prstGeom>
        </p:spPr>
        <p:txBody>
          <a:bodyPr anchor="t" rtlCol="false" tIns="0" lIns="0" bIns="0" rIns="0">
            <a:spAutoFit/>
          </a:bodyPr>
          <a:lstStyle/>
          <a:p>
            <a:pPr algn="just" marL="0" indent="0" lvl="0">
              <a:lnSpc>
                <a:spcPts val="2859"/>
              </a:lnSpc>
              <a:spcBef>
                <a:spcPct val="0"/>
              </a:spcBef>
            </a:pPr>
            <a:r>
              <a:rPr lang="en-US" sz="2199">
                <a:solidFill>
                  <a:srgbClr val="121212"/>
                </a:solidFill>
                <a:latin typeface="Public Sans"/>
              </a:rPr>
              <a:t>The web_scrapper_api_property_data_df.dtypes function checks the data types of each column in the main DataFrame. This phase ensures that </a:t>
            </a:r>
            <a:r>
              <a:rPr lang="en-US" sz="2199">
                <a:solidFill>
                  <a:srgbClr val="121212"/>
                </a:solidFill>
                <a:latin typeface="Public Sans Bold"/>
              </a:rPr>
              <a:t>each column contains the expected type of data</a:t>
            </a:r>
            <a:r>
              <a:rPr lang="en-US" sz="2199">
                <a:solidFill>
                  <a:srgbClr val="121212"/>
                </a:solidFill>
                <a:latin typeface="Public Sans"/>
              </a:rPr>
              <a:t>, which is required for accurate analysis.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2271" y="5324475"/>
            <a:ext cx="4964988" cy="4957044"/>
            <a:chOff x="0" y="0"/>
            <a:chExt cx="6350000" cy="6339840"/>
          </a:xfrm>
        </p:grpSpPr>
        <p:sp>
          <p:nvSpPr>
            <p:cNvPr name="Freeform 3" id="3"/>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D49415">
                <a:alpha val="60784"/>
              </a:srgbClr>
            </a:solidFill>
          </p:spPr>
        </p:sp>
      </p:grpSp>
      <p:sp>
        <p:nvSpPr>
          <p:cNvPr name="TextBox 4" id="4"/>
          <p:cNvSpPr txBox="true"/>
          <p:nvPr/>
        </p:nvSpPr>
        <p:spPr>
          <a:xfrm rot="0">
            <a:off x="7628161" y="1266119"/>
            <a:ext cx="10054861" cy="1096010"/>
          </a:xfrm>
          <a:prstGeom prst="rect">
            <a:avLst/>
          </a:prstGeom>
        </p:spPr>
        <p:txBody>
          <a:bodyPr anchor="t" rtlCol="false" tIns="0" lIns="0" bIns="0" rIns="0">
            <a:spAutoFit/>
          </a:bodyPr>
          <a:lstStyle/>
          <a:p>
            <a:pPr algn="just">
              <a:lnSpc>
                <a:spcPts val="2859"/>
              </a:lnSpc>
            </a:pPr>
            <a:r>
              <a:rPr lang="en-US" sz="2199">
                <a:solidFill>
                  <a:srgbClr val="121212"/>
                </a:solidFill>
                <a:latin typeface="Public Sans"/>
              </a:rPr>
              <a:t>The quality of the data was assessed mainly through a completeness check and consistency verification. </a:t>
            </a:r>
          </a:p>
          <a:p>
            <a:pPr algn="just" marL="0" indent="0" lvl="0">
              <a:lnSpc>
                <a:spcPts val="2859"/>
              </a:lnSpc>
              <a:spcBef>
                <a:spcPct val="0"/>
              </a:spcBef>
            </a:pPr>
          </a:p>
        </p:txBody>
      </p:sp>
      <p:sp>
        <p:nvSpPr>
          <p:cNvPr name="AutoShape 5" id="5"/>
          <p:cNvSpPr/>
          <p:nvPr/>
        </p:nvSpPr>
        <p:spPr>
          <a:xfrm flipV="true">
            <a:off x="9144000" y="2285942"/>
            <a:ext cx="9525" cy="7237920"/>
          </a:xfrm>
          <a:prstGeom prst="line">
            <a:avLst/>
          </a:prstGeom>
          <a:ln cap="rnd" w="19050">
            <a:solidFill>
              <a:srgbClr val="121212"/>
            </a:solidFill>
            <a:prstDash val="solid"/>
            <a:headEnd type="none" len="sm" w="sm"/>
            <a:tailEnd type="none" len="sm" w="sm"/>
          </a:ln>
        </p:spPr>
      </p:sp>
      <p:sp>
        <p:nvSpPr>
          <p:cNvPr name="TextBox 6" id="6"/>
          <p:cNvSpPr txBox="true"/>
          <p:nvPr/>
        </p:nvSpPr>
        <p:spPr>
          <a:xfrm rot="0">
            <a:off x="10836935" y="40841"/>
            <a:ext cx="6422365" cy="1139825"/>
          </a:xfrm>
          <a:prstGeom prst="rect">
            <a:avLst/>
          </a:prstGeom>
        </p:spPr>
        <p:txBody>
          <a:bodyPr anchor="t" rtlCol="false" tIns="0" lIns="0" bIns="0" rIns="0">
            <a:spAutoFit/>
          </a:bodyPr>
          <a:lstStyle/>
          <a:p>
            <a:pPr algn="just">
              <a:lnSpc>
                <a:spcPts val="9100"/>
              </a:lnSpc>
            </a:pPr>
            <a:r>
              <a:rPr lang="en-US" sz="7000">
                <a:solidFill>
                  <a:srgbClr val="4F674F"/>
                </a:solidFill>
                <a:latin typeface="Open Sauce Semi-Bold"/>
              </a:rPr>
              <a:t>Data Quality</a:t>
            </a:r>
          </a:p>
        </p:txBody>
      </p:sp>
      <p:sp>
        <p:nvSpPr>
          <p:cNvPr name="TextBox 7" id="7"/>
          <p:cNvSpPr txBox="true"/>
          <p:nvPr/>
        </p:nvSpPr>
        <p:spPr>
          <a:xfrm rot="0">
            <a:off x="762628" y="3605502"/>
            <a:ext cx="7854216" cy="1096010"/>
          </a:xfrm>
          <a:prstGeom prst="rect">
            <a:avLst/>
          </a:prstGeom>
        </p:spPr>
        <p:txBody>
          <a:bodyPr anchor="t" rtlCol="false" tIns="0" lIns="0" bIns="0" rIns="0">
            <a:spAutoFit/>
          </a:bodyPr>
          <a:lstStyle/>
          <a:p>
            <a:pPr algn="just" marL="0" indent="0" lvl="0">
              <a:lnSpc>
                <a:spcPts val="2859"/>
              </a:lnSpc>
              <a:spcBef>
                <a:spcPct val="0"/>
              </a:spcBef>
            </a:pPr>
            <a:r>
              <a:rPr lang="en-US" sz="2199">
                <a:solidFill>
                  <a:srgbClr val="121212"/>
                </a:solidFill>
                <a:latin typeface="Public Sans"/>
              </a:rPr>
              <a:t>As a preventive and necessary measure before inserting data into the tables, there are some instances that uniqueness is verified:</a:t>
            </a:r>
          </a:p>
        </p:txBody>
      </p:sp>
      <p:grpSp>
        <p:nvGrpSpPr>
          <p:cNvPr name="Group 8" id="8"/>
          <p:cNvGrpSpPr/>
          <p:nvPr/>
        </p:nvGrpSpPr>
        <p:grpSpPr>
          <a:xfrm rot="0">
            <a:off x="2388312" y="6516385"/>
            <a:ext cx="4964988" cy="4957044"/>
            <a:chOff x="0" y="0"/>
            <a:chExt cx="6350000" cy="6339840"/>
          </a:xfrm>
        </p:grpSpPr>
        <p:sp>
          <p:nvSpPr>
            <p:cNvPr name="Freeform 9" id="9"/>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CBC8B8">
                <a:alpha val="60784"/>
              </a:srgbClr>
            </a:solidFill>
          </p:spPr>
        </p:sp>
      </p:grpSp>
      <p:sp>
        <p:nvSpPr>
          <p:cNvPr name="TextBox 10" id="10"/>
          <p:cNvSpPr txBox="true"/>
          <p:nvPr/>
        </p:nvSpPr>
        <p:spPr>
          <a:xfrm rot="0">
            <a:off x="503687" y="5016855"/>
            <a:ext cx="8372098" cy="2181860"/>
          </a:xfrm>
          <a:prstGeom prst="rect">
            <a:avLst/>
          </a:prstGeom>
        </p:spPr>
        <p:txBody>
          <a:bodyPr anchor="t" rtlCol="false" tIns="0" lIns="0" bIns="0" rIns="0">
            <a:spAutoFit/>
          </a:bodyPr>
          <a:lstStyle/>
          <a:p>
            <a:pPr algn="just" marL="474979" indent="-237490" lvl="1">
              <a:lnSpc>
                <a:spcPts val="2859"/>
              </a:lnSpc>
              <a:buFont typeface="Arial"/>
              <a:buChar char="•"/>
            </a:pPr>
            <a:r>
              <a:rPr lang="en-US" sz="2199">
                <a:solidFill>
                  <a:srgbClr val="121212"/>
                </a:solidFill>
                <a:latin typeface="Public Sans"/>
              </a:rPr>
              <a:t>web_scrapper_table: Should first verify whether </a:t>
            </a:r>
            <a:r>
              <a:rPr lang="en-US" sz="2199">
                <a:solidFill>
                  <a:srgbClr val="121212"/>
                </a:solidFill>
                <a:latin typeface="Public Sans Bold"/>
              </a:rPr>
              <a:t>id_location</a:t>
            </a:r>
            <a:r>
              <a:rPr lang="en-US" sz="2199">
                <a:solidFill>
                  <a:srgbClr val="121212"/>
                </a:solidFill>
                <a:latin typeface="Public Sans"/>
              </a:rPr>
              <a:t> already exists before inserting a new property.</a:t>
            </a:r>
          </a:p>
          <a:p>
            <a:pPr algn="just">
              <a:lnSpc>
                <a:spcPts val="2859"/>
              </a:lnSpc>
            </a:pPr>
          </a:p>
          <a:p>
            <a:pPr algn="just" marL="474979" indent="-237490" lvl="1">
              <a:lnSpc>
                <a:spcPts val="2859"/>
              </a:lnSpc>
              <a:spcBef>
                <a:spcPct val="0"/>
              </a:spcBef>
              <a:buFont typeface="Arial"/>
              <a:buChar char="•"/>
            </a:pPr>
            <a:r>
              <a:rPr lang="en-US" sz="2199">
                <a:solidFill>
                  <a:srgbClr val="121212"/>
                </a:solidFill>
                <a:latin typeface="Public Sans"/>
              </a:rPr>
              <a:t>api_script.py: </a:t>
            </a:r>
            <a:r>
              <a:rPr lang="en-US" sz="2199">
                <a:solidFill>
                  <a:srgbClr val="121212"/>
                </a:solidFill>
                <a:latin typeface="Public Sans Bold"/>
              </a:rPr>
              <a:t>Checks if state is already</a:t>
            </a:r>
            <a:r>
              <a:rPr lang="en-US" sz="2199">
                <a:solidFill>
                  <a:srgbClr val="121212"/>
                </a:solidFill>
                <a:latin typeface="Public Sans"/>
              </a:rPr>
              <a:t> present before fetching and adding new data.</a:t>
            </a:r>
          </a:p>
          <a:p>
            <a:pPr algn="just" marL="0" indent="0" lvl="0">
              <a:lnSpc>
                <a:spcPts val="2859"/>
              </a:lnSpc>
              <a:spcBef>
                <a:spcPct val="0"/>
              </a:spcBef>
            </a:pPr>
          </a:p>
        </p:txBody>
      </p:sp>
      <p:sp>
        <p:nvSpPr>
          <p:cNvPr name="TextBox 11" id="11"/>
          <p:cNvSpPr txBox="true"/>
          <p:nvPr/>
        </p:nvSpPr>
        <p:spPr>
          <a:xfrm rot="0">
            <a:off x="12875257" y="2679141"/>
            <a:ext cx="1761313" cy="477520"/>
          </a:xfrm>
          <a:prstGeom prst="rect">
            <a:avLst/>
          </a:prstGeom>
        </p:spPr>
        <p:txBody>
          <a:bodyPr anchor="t" rtlCol="false" tIns="0" lIns="0" bIns="0" rIns="0">
            <a:spAutoFit/>
          </a:bodyPr>
          <a:lstStyle/>
          <a:p>
            <a:pPr>
              <a:lnSpc>
                <a:spcPts val="3770"/>
              </a:lnSpc>
            </a:pPr>
            <a:r>
              <a:rPr lang="en-US" sz="2900">
                <a:solidFill>
                  <a:srgbClr val="121212"/>
                </a:solidFill>
                <a:latin typeface="Public Sans Bold"/>
              </a:rPr>
              <a:t>Accuracy</a:t>
            </a:r>
          </a:p>
        </p:txBody>
      </p:sp>
      <p:sp>
        <p:nvSpPr>
          <p:cNvPr name="TextBox 12" id="12"/>
          <p:cNvSpPr txBox="true"/>
          <p:nvPr/>
        </p:nvSpPr>
        <p:spPr>
          <a:xfrm rot="0">
            <a:off x="9828806" y="4134457"/>
            <a:ext cx="7854216" cy="3267710"/>
          </a:xfrm>
          <a:prstGeom prst="rect">
            <a:avLst/>
          </a:prstGeom>
        </p:spPr>
        <p:txBody>
          <a:bodyPr anchor="t" rtlCol="false" tIns="0" lIns="0" bIns="0" rIns="0">
            <a:spAutoFit/>
          </a:bodyPr>
          <a:lstStyle/>
          <a:p>
            <a:pPr algn="just">
              <a:lnSpc>
                <a:spcPts val="2859"/>
              </a:lnSpc>
            </a:pPr>
            <a:r>
              <a:rPr lang="en-US" sz="2199">
                <a:solidFill>
                  <a:srgbClr val="121212"/>
                </a:solidFill>
                <a:latin typeface="Public Sans"/>
              </a:rPr>
              <a:t>Range Checks: Verification that the data related to price falls within expected ranges (e.g., </a:t>
            </a:r>
            <a:r>
              <a:rPr lang="en-US" sz="2199">
                <a:solidFill>
                  <a:srgbClr val="121212"/>
                </a:solidFill>
                <a:latin typeface="Public Sans Bold"/>
              </a:rPr>
              <a:t>no negative values, prices equal to 0 or below 10,000 USD</a:t>
            </a:r>
            <a:r>
              <a:rPr lang="en-US" sz="2199">
                <a:solidFill>
                  <a:srgbClr val="121212"/>
                </a:solidFill>
                <a:latin typeface="Public Sans"/>
              </a:rPr>
              <a:t>) </a:t>
            </a:r>
          </a:p>
          <a:p>
            <a:pPr algn="just">
              <a:lnSpc>
                <a:spcPts val="2859"/>
              </a:lnSpc>
            </a:pPr>
          </a:p>
          <a:p>
            <a:pPr algn="just">
              <a:lnSpc>
                <a:spcPts val="2859"/>
              </a:lnSpc>
            </a:pPr>
            <a:r>
              <a:rPr lang="en-US" sz="2199">
                <a:solidFill>
                  <a:srgbClr val="121212"/>
                </a:solidFill>
                <a:latin typeface="Public Sans"/>
              </a:rPr>
              <a:t>11 rows were dropped with a DELETE query in the corresponding table.</a:t>
            </a:r>
          </a:p>
          <a:p>
            <a:pPr algn="just">
              <a:lnSpc>
                <a:spcPts val="2859"/>
              </a:lnSpc>
            </a:pPr>
          </a:p>
          <a:p>
            <a:pPr algn="just" marL="0" indent="0" lvl="0">
              <a:lnSpc>
                <a:spcPts val="2859"/>
              </a:lnSpc>
              <a:spcBef>
                <a:spcPct val="0"/>
              </a:spcBef>
            </a:pPr>
            <a:r>
              <a:rPr lang="en-US" sz="2199">
                <a:solidFill>
                  <a:srgbClr val="121212"/>
                </a:solidFill>
                <a:latin typeface="Public Sans"/>
              </a:rPr>
              <a:t>web_scrapper_api_property_data_df[web_scrapper_api_property_data_df['price'] &lt;= 10000]['price'].count()</a:t>
            </a:r>
          </a:p>
        </p:txBody>
      </p:sp>
      <p:sp>
        <p:nvSpPr>
          <p:cNvPr name="TextBox 13" id="13"/>
          <p:cNvSpPr txBox="true"/>
          <p:nvPr/>
        </p:nvSpPr>
        <p:spPr>
          <a:xfrm rot="0">
            <a:off x="3603715" y="2679141"/>
            <a:ext cx="2172043" cy="477520"/>
          </a:xfrm>
          <a:prstGeom prst="rect">
            <a:avLst/>
          </a:prstGeom>
        </p:spPr>
        <p:txBody>
          <a:bodyPr anchor="t" rtlCol="false" tIns="0" lIns="0" bIns="0" rIns="0">
            <a:spAutoFit/>
          </a:bodyPr>
          <a:lstStyle/>
          <a:p>
            <a:pPr>
              <a:lnSpc>
                <a:spcPts val="3770"/>
              </a:lnSpc>
            </a:pPr>
            <a:r>
              <a:rPr lang="en-US" sz="2900">
                <a:solidFill>
                  <a:srgbClr val="121212"/>
                </a:solidFill>
                <a:latin typeface="Public Sans Bold"/>
              </a:rPr>
              <a:t>Uniqueness</a:t>
            </a:r>
          </a:p>
        </p:txBody>
      </p:sp>
      <p:sp>
        <p:nvSpPr>
          <p:cNvPr name="TextBox 14" id="14"/>
          <p:cNvSpPr txBox="true"/>
          <p:nvPr/>
        </p:nvSpPr>
        <p:spPr>
          <a:xfrm rot="0">
            <a:off x="943698" y="7379690"/>
            <a:ext cx="7854216" cy="2181860"/>
          </a:xfrm>
          <a:prstGeom prst="rect">
            <a:avLst/>
          </a:prstGeom>
        </p:spPr>
        <p:txBody>
          <a:bodyPr anchor="t" rtlCol="false" tIns="0" lIns="0" bIns="0" rIns="0">
            <a:spAutoFit/>
          </a:bodyPr>
          <a:lstStyle/>
          <a:p>
            <a:pPr algn="just">
              <a:lnSpc>
                <a:spcPts val="2859"/>
              </a:lnSpc>
            </a:pPr>
            <a:r>
              <a:rPr lang="en-US" sz="2199">
                <a:solidFill>
                  <a:srgbClr val="121212"/>
                </a:solidFill>
                <a:latin typeface="Public Sans Bold"/>
              </a:rPr>
              <a:t>print(df.duplicated().sum()) was 0</a:t>
            </a:r>
          </a:p>
          <a:p>
            <a:pPr algn="just">
              <a:lnSpc>
                <a:spcPts val="2859"/>
              </a:lnSpc>
            </a:pPr>
          </a:p>
          <a:p>
            <a:pPr algn="just">
              <a:lnSpc>
                <a:spcPts val="2859"/>
              </a:lnSpc>
            </a:pPr>
            <a:r>
              <a:rPr lang="en-US" sz="2199">
                <a:solidFill>
                  <a:srgbClr val="121212"/>
                </a:solidFill>
                <a:latin typeface="Public Sans"/>
              </a:rPr>
              <a:t>The results of these two lines are the same : </a:t>
            </a:r>
            <a:r>
              <a:rPr lang="en-US" sz="2199">
                <a:solidFill>
                  <a:srgbClr val="121212"/>
                </a:solidFill>
                <a:latin typeface="Public Sans Bold"/>
              </a:rPr>
              <a:t>web_scrapper_api_property_data_df.nunique() len(web_scrapper_api_property_data_df)</a:t>
            </a:r>
          </a:p>
          <a:p>
            <a:pPr algn="just" marL="0" indent="0" lvl="0">
              <a:lnSpc>
                <a:spcPts val="285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3012260" y="-238321"/>
            <a:ext cx="5275740" cy="5267299"/>
            <a:chOff x="0" y="0"/>
            <a:chExt cx="6350000" cy="6339840"/>
          </a:xfrm>
        </p:grpSpPr>
        <p:sp>
          <p:nvSpPr>
            <p:cNvPr name="Freeform 3" id="3"/>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D49415"/>
            </a:solidFill>
          </p:spPr>
        </p:sp>
      </p:grpSp>
      <p:grpSp>
        <p:nvGrpSpPr>
          <p:cNvPr name="Group 4" id="4"/>
          <p:cNvGrpSpPr/>
          <p:nvPr/>
        </p:nvGrpSpPr>
        <p:grpSpPr>
          <a:xfrm rot="-10800000">
            <a:off x="14801591" y="2820187"/>
            <a:ext cx="3486409" cy="3480831"/>
            <a:chOff x="0" y="0"/>
            <a:chExt cx="6350000" cy="6339840"/>
          </a:xfrm>
        </p:grpSpPr>
        <p:sp>
          <p:nvSpPr>
            <p:cNvPr name="Freeform 5" id="5"/>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D49415">
                <a:alpha val="62745"/>
              </a:srgbClr>
            </a:solidFill>
          </p:spPr>
        </p:sp>
      </p:grpSp>
      <p:sp>
        <p:nvSpPr>
          <p:cNvPr name="Freeform 6" id="6"/>
          <p:cNvSpPr/>
          <p:nvPr/>
        </p:nvSpPr>
        <p:spPr>
          <a:xfrm flipH="false" flipV="false" rot="0">
            <a:off x="9690590" y="5679081"/>
            <a:ext cx="7137343" cy="4469761"/>
          </a:xfrm>
          <a:custGeom>
            <a:avLst/>
            <a:gdLst/>
            <a:ahLst/>
            <a:cxnLst/>
            <a:rect r="r" b="b" t="t" l="l"/>
            <a:pathLst>
              <a:path h="4469761" w="7137343">
                <a:moveTo>
                  <a:pt x="0" y="0"/>
                </a:moveTo>
                <a:lnTo>
                  <a:pt x="7137342" y="0"/>
                </a:lnTo>
                <a:lnTo>
                  <a:pt x="7137342" y="4469760"/>
                </a:lnTo>
                <a:lnTo>
                  <a:pt x="0" y="4469760"/>
                </a:lnTo>
                <a:lnTo>
                  <a:pt x="0" y="0"/>
                </a:lnTo>
                <a:close/>
              </a:path>
            </a:pathLst>
          </a:custGeom>
          <a:blipFill>
            <a:blip r:embed="rId2"/>
            <a:stretch>
              <a:fillRect l="0" t="0" r="0" b="0"/>
            </a:stretch>
          </a:blipFill>
        </p:spPr>
      </p:sp>
      <p:sp>
        <p:nvSpPr>
          <p:cNvPr name="AutoShape 7" id="7"/>
          <p:cNvSpPr/>
          <p:nvPr/>
        </p:nvSpPr>
        <p:spPr>
          <a:xfrm flipV="true">
            <a:off x="8877300" y="4846365"/>
            <a:ext cx="9525" cy="7237920"/>
          </a:xfrm>
          <a:prstGeom prst="line">
            <a:avLst/>
          </a:prstGeom>
          <a:ln cap="rnd" w="19050">
            <a:solidFill>
              <a:srgbClr val="121212"/>
            </a:solidFill>
            <a:prstDash val="solid"/>
            <a:headEnd type="none" len="sm" w="sm"/>
            <a:tailEnd type="none" len="sm" w="sm"/>
          </a:ln>
        </p:spPr>
      </p:sp>
      <p:sp>
        <p:nvSpPr>
          <p:cNvPr name="Freeform 8" id="8"/>
          <p:cNvSpPr/>
          <p:nvPr/>
        </p:nvSpPr>
        <p:spPr>
          <a:xfrm flipH="false" flipV="false" rot="0">
            <a:off x="1028700" y="5525286"/>
            <a:ext cx="6930713" cy="4461647"/>
          </a:xfrm>
          <a:custGeom>
            <a:avLst/>
            <a:gdLst/>
            <a:ahLst/>
            <a:cxnLst/>
            <a:rect r="r" b="b" t="t" l="l"/>
            <a:pathLst>
              <a:path h="4461647" w="6930713">
                <a:moveTo>
                  <a:pt x="0" y="0"/>
                </a:moveTo>
                <a:lnTo>
                  <a:pt x="6930713" y="0"/>
                </a:lnTo>
                <a:lnTo>
                  <a:pt x="6930713" y="4461647"/>
                </a:lnTo>
                <a:lnTo>
                  <a:pt x="0" y="4461647"/>
                </a:lnTo>
                <a:lnTo>
                  <a:pt x="0" y="0"/>
                </a:lnTo>
                <a:close/>
              </a:path>
            </a:pathLst>
          </a:custGeom>
          <a:blipFill>
            <a:blip r:embed="rId3"/>
            <a:stretch>
              <a:fillRect l="0" t="0" r="0" b="0"/>
            </a:stretch>
          </a:blipFill>
        </p:spPr>
      </p:sp>
      <p:sp>
        <p:nvSpPr>
          <p:cNvPr name="Freeform 9" id="9"/>
          <p:cNvSpPr/>
          <p:nvPr/>
        </p:nvSpPr>
        <p:spPr>
          <a:xfrm flipH="false" flipV="false" rot="0">
            <a:off x="4031846" y="1982883"/>
            <a:ext cx="9320380" cy="2501519"/>
          </a:xfrm>
          <a:custGeom>
            <a:avLst/>
            <a:gdLst/>
            <a:ahLst/>
            <a:cxnLst/>
            <a:rect r="r" b="b" t="t" l="l"/>
            <a:pathLst>
              <a:path h="2501519" w="9320380">
                <a:moveTo>
                  <a:pt x="0" y="0"/>
                </a:moveTo>
                <a:lnTo>
                  <a:pt x="9320379" y="0"/>
                </a:lnTo>
                <a:lnTo>
                  <a:pt x="9320379" y="2501519"/>
                </a:lnTo>
                <a:lnTo>
                  <a:pt x="0" y="2501519"/>
                </a:lnTo>
                <a:lnTo>
                  <a:pt x="0" y="0"/>
                </a:lnTo>
                <a:close/>
              </a:path>
            </a:pathLst>
          </a:custGeom>
          <a:blipFill>
            <a:blip r:embed="rId4"/>
            <a:stretch>
              <a:fillRect l="0" t="0" r="0" b="0"/>
            </a:stretch>
          </a:blipFill>
        </p:spPr>
      </p:sp>
      <p:sp>
        <p:nvSpPr>
          <p:cNvPr name="TextBox 10" id="10"/>
          <p:cNvSpPr txBox="true"/>
          <p:nvPr/>
        </p:nvSpPr>
        <p:spPr>
          <a:xfrm rot="0">
            <a:off x="228337" y="183123"/>
            <a:ext cx="8463698" cy="1024890"/>
          </a:xfrm>
          <a:prstGeom prst="rect">
            <a:avLst/>
          </a:prstGeom>
        </p:spPr>
        <p:txBody>
          <a:bodyPr anchor="t" rtlCol="false" tIns="0" lIns="0" bIns="0" rIns="0">
            <a:spAutoFit/>
          </a:bodyPr>
          <a:lstStyle/>
          <a:p>
            <a:pPr>
              <a:lnSpc>
                <a:spcPts val="8190"/>
              </a:lnSpc>
            </a:pPr>
            <a:r>
              <a:rPr lang="en-US" sz="6300">
                <a:solidFill>
                  <a:srgbClr val="4F674F"/>
                </a:solidFill>
                <a:latin typeface="Open Sauce Semi-Bold"/>
              </a:rPr>
              <a:t>Exploratory Analysis</a:t>
            </a:r>
          </a:p>
        </p:txBody>
      </p:sp>
      <p:sp>
        <p:nvSpPr>
          <p:cNvPr name="TextBox 11" id="11"/>
          <p:cNvSpPr txBox="true"/>
          <p:nvPr/>
        </p:nvSpPr>
        <p:spPr>
          <a:xfrm rot="0">
            <a:off x="9357372" y="4692558"/>
            <a:ext cx="8405953" cy="815072"/>
          </a:xfrm>
          <a:prstGeom prst="rect">
            <a:avLst/>
          </a:prstGeom>
        </p:spPr>
        <p:txBody>
          <a:bodyPr anchor="t" rtlCol="false" tIns="0" lIns="0" bIns="0" rIns="0">
            <a:spAutoFit/>
          </a:bodyPr>
          <a:lstStyle/>
          <a:p>
            <a:pPr algn="just">
              <a:lnSpc>
                <a:spcPts val="3321"/>
              </a:lnSpc>
            </a:pPr>
            <a:r>
              <a:rPr lang="en-US" sz="2214" spc="44">
                <a:solidFill>
                  <a:srgbClr val="191919"/>
                </a:solidFill>
                <a:latin typeface="Public Sans"/>
              </a:rPr>
              <a:t>Average price of property depending on the number of bedroom (excepting 7 as it seems to be affected by outliers)</a:t>
            </a:r>
          </a:p>
        </p:txBody>
      </p:sp>
      <p:sp>
        <p:nvSpPr>
          <p:cNvPr name="TextBox 12" id="12"/>
          <p:cNvSpPr txBox="true"/>
          <p:nvPr/>
        </p:nvSpPr>
        <p:spPr>
          <a:xfrm rot="0">
            <a:off x="1297023" y="4952778"/>
            <a:ext cx="6662390" cy="410937"/>
          </a:xfrm>
          <a:prstGeom prst="rect">
            <a:avLst/>
          </a:prstGeom>
        </p:spPr>
        <p:txBody>
          <a:bodyPr anchor="t" rtlCol="false" tIns="0" lIns="0" bIns="0" rIns="0">
            <a:spAutoFit/>
          </a:bodyPr>
          <a:lstStyle/>
          <a:p>
            <a:pPr algn="just">
              <a:lnSpc>
                <a:spcPts val="3321"/>
              </a:lnSpc>
            </a:pPr>
            <a:r>
              <a:rPr lang="en-US" sz="2214" spc="44">
                <a:solidFill>
                  <a:srgbClr val="191919"/>
                </a:solidFill>
                <a:latin typeface="Public Sans Bold"/>
              </a:rPr>
              <a:t>Distribution of property prices</a:t>
            </a:r>
          </a:p>
        </p:txBody>
      </p:sp>
      <p:sp>
        <p:nvSpPr>
          <p:cNvPr name="TextBox 13" id="13"/>
          <p:cNvSpPr txBox="true"/>
          <p:nvPr/>
        </p:nvSpPr>
        <p:spPr>
          <a:xfrm rot="0">
            <a:off x="2876879" y="1371921"/>
            <a:ext cx="12141209" cy="410937"/>
          </a:xfrm>
          <a:prstGeom prst="rect">
            <a:avLst/>
          </a:prstGeom>
        </p:spPr>
        <p:txBody>
          <a:bodyPr anchor="t" rtlCol="false" tIns="0" lIns="0" bIns="0" rIns="0">
            <a:spAutoFit/>
          </a:bodyPr>
          <a:lstStyle/>
          <a:p>
            <a:pPr algn="just">
              <a:lnSpc>
                <a:spcPts val="3321"/>
              </a:lnSpc>
            </a:pPr>
            <a:r>
              <a:rPr lang="en-US" sz="2214" spc="44">
                <a:solidFill>
                  <a:srgbClr val="191919"/>
                </a:solidFill>
                <a:latin typeface="Public Sans"/>
              </a:rPr>
              <a:t>Top most expensive and cheapest properties from the real estate listing were retrieved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50787" y="147647"/>
            <a:ext cx="15337544" cy="1631949"/>
          </a:xfrm>
          <a:prstGeom prst="rect">
            <a:avLst/>
          </a:prstGeom>
        </p:spPr>
        <p:txBody>
          <a:bodyPr anchor="t" rtlCol="false" tIns="0" lIns="0" bIns="0" rIns="0">
            <a:spAutoFit/>
          </a:bodyPr>
          <a:lstStyle/>
          <a:p>
            <a:pPr>
              <a:lnSpc>
                <a:spcPts val="6500"/>
              </a:lnSpc>
            </a:pPr>
            <a:r>
              <a:rPr lang="en-US" sz="5000">
                <a:solidFill>
                  <a:srgbClr val="4F674F"/>
                </a:solidFill>
                <a:latin typeface="Open Sauce Semi-Bold"/>
              </a:rPr>
              <a:t>Correlation Heatmap between Propery Prices and Crime Stadistics</a:t>
            </a:r>
          </a:p>
        </p:txBody>
      </p:sp>
      <p:grpSp>
        <p:nvGrpSpPr>
          <p:cNvPr name="Group 3" id="3"/>
          <p:cNvGrpSpPr/>
          <p:nvPr/>
        </p:nvGrpSpPr>
        <p:grpSpPr>
          <a:xfrm rot="-10800000">
            <a:off x="14030430" y="0"/>
            <a:ext cx="4257570" cy="4250758"/>
            <a:chOff x="0" y="0"/>
            <a:chExt cx="6350000" cy="6339840"/>
          </a:xfrm>
        </p:grpSpPr>
        <p:sp>
          <p:nvSpPr>
            <p:cNvPr name="Freeform 4" id="4"/>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DCB796"/>
            </a:solidFill>
          </p:spPr>
        </p:sp>
      </p:grpSp>
      <p:grpSp>
        <p:nvGrpSpPr>
          <p:cNvPr name="Group 5" id="5"/>
          <p:cNvGrpSpPr/>
          <p:nvPr/>
        </p:nvGrpSpPr>
        <p:grpSpPr>
          <a:xfrm rot="0">
            <a:off x="0" y="7253491"/>
            <a:ext cx="3038370" cy="3033509"/>
            <a:chOff x="0" y="0"/>
            <a:chExt cx="6350000" cy="6339840"/>
          </a:xfrm>
        </p:grpSpPr>
        <p:sp>
          <p:nvSpPr>
            <p:cNvPr name="Freeform 6" id="6"/>
            <p:cNvSpPr/>
            <p:nvPr/>
          </p:nvSpPr>
          <p:spPr>
            <a:xfrm flipH="false" flipV="false" rot="0">
              <a:off x="0" y="0"/>
              <a:ext cx="6350000" cy="6339840"/>
            </a:xfrm>
            <a:custGeom>
              <a:avLst/>
              <a:gdLst/>
              <a:ahLst/>
              <a:cxnLst/>
              <a:rect r="r" b="b" t="t" l="l"/>
              <a:pathLst>
                <a:path h="6339840" w="6350000">
                  <a:moveTo>
                    <a:pt x="6350000" y="6339840"/>
                  </a:moveTo>
                  <a:lnTo>
                    <a:pt x="0" y="6339840"/>
                  </a:lnTo>
                  <a:lnTo>
                    <a:pt x="0" y="0"/>
                  </a:lnTo>
                  <a:lnTo>
                    <a:pt x="6350000" y="6339840"/>
                  </a:lnTo>
                  <a:close/>
                </a:path>
              </a:pathLst>
            </a:custGeom>
            <a:solidFill>
              <a:srgbClr val="CBC8B8"/>
            </a:solidFill>
          </p:spPr>
        </p:sp>
      </p:grpSp>
      <p:sp>
        <p:nvSpPr>
          <p:cNvPr name="Freeform 7" id="7"/>
          <p:cNvSpPr/>
          <p:nvPr/>
        </p:nvSpPr>
        <p:spPr>
          <a:xfrm flipH="false" flipV="false" rot="0">
            <a:off x="8974828" y="1560516"/>
            <a:ext cx="9017371" cy="8056336"/>
          </a:xfrm>
          <a:custGeom>
            <a:avLst/>
            <a:gdLst/>
            <a:ahLst/>
            <a:cxnLst/>
            <a:rect r="r" b="b" t="t" l="l"/>
            <a:pathLst>
              <a:path h="8056336" w="9017371">
                <a:moveTo>
                  <a:pt x="0" y="0"/>
                </a:moveTo>
                <a:lnTo>
                  <a:pt x="9017372" y="0"/>
                </a:lnTo>
                <a:lnTo>
                  <a:pt x="9017372" y="8056336"/>
                </a:lnTo>
                <a:lnTo>
                  <a:pt x="0" y="8056336"/>
                </a:lnTo>
                <a:lnTo>
                  <a:pt x="0" y="0"/>
                </a:lnTo>
                <a:close/>
              </a:path>
            </a:pathLst>
          </a:custGeom>
          <a:blipFill>
            <a:blip r:embed="rId2"/>
            <a:stretch>
              <a:fillRect l="0" t="0" r="0" b="0"/>
            </a:stretch>
          </a:blipFill>
        </p:spPr>
      </p:sp>
      <p:sp>
        <p:nvSpPr>
          <p:cNvPr name="TextBox 8" id="8"/>
          <p:cNvSpPr txBox="true"/>
          <p:nvPr/>
        </p:nvSpPr>
        <p:spPr>
          <a:xfrm rot="0">
            <a:off x="1028700" y="2604145"/>
            <a:ext cx="6445787" cy="6166101"/>
          </a:xfrm>
          <a:prstGeom prst="rect">
            <a:avLst/>
          </a:prstGeom>
        </p:spPr>
        <p:txBody>
          <a:bodyPr anchor="t" rtlCol="false" tIns="0" lIns="0" bIns="0" rIns="0">
            <a:spAutoFit/>
          </a:bodyPr>
          <a:lstStyle/>
          <a:p>
            <a:pPr algn="just">
              <a:lnSpc>
                <a:spcPts val="3321"/>
              </a:lnSpc>
            </a:pPr>
            <a:r>
              <a:rPr lang="en-US" sz="2214" spc="44">
                <a:solidFill>
                  <a:srgbClr val="191919"/>
                </a:solidFill>
                <a:latin typeface="Public Sans"/>
              </a:rPr>
              <a:t>The values suggested a weak positive correlation (between 0.22 and 0.24), meaning that as the crime counts increase there is a slight tendency to get higher prices. </a:t>
            </a:r>
          </a:p>
          <a:p>
            <a:pPr algn="just">
              <a:lnSpc>
                <a:spcPts val="3321"/>
              </a:lnSpc>
            </a:pPr>
          </a:p>
          <a:p>
            <a:pPr algn="just">
              <a:lnSpc>
                <a:spcPts val="3321"/>
              </a:lnSpc>
            </a:pPr>
            <a:r>
              <a:rPr lang="en-US" sz="2214" spc="44">
                <a:solidFill>
                  <a:srgbClr val="191919"/>
                </a:solidFill>
                <a:latin typeface="Public Sans"/>
              </a:rPr>
              <a:t>This could be counterintuitive, but due to the lack of more granular data one may suggest that higher property values are frequently seen in cities, which also have higher absolute crime rates. </a:t>
            </a:r>
          </a:p>
          <a:p>
            <a:pPr algn="just">
              <a:lnSpc>
                <a:spcPts val="3321"/>
              </a:lnSpc>
            </a:pPr>
          </a:p>
          <a:p>
            <a:pPr algn="just">
              <a:lnSpc>
                <a:spcPts val="3321"/>
              </a:lnSpc>
            </a:pPr>
            <a:r>
              <a:rPr lang="en-US" sz="2214" spc="44">
                <a:solidFill>
                  <a:srgbClr val="191919"/>
                </a:solidFill>
                <a:latin typeface="Public Sans"/>
              </a:rPr>
              <a:t>The correlation between the types of crimes studied is high (between 0.82 and 0.952) indicating that high rates of one crime represent high rates of others too.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DAF6K-iCLKw</dc:identifier>
  <dcterms:modified xsi:type="dcterms:W3CDTF">2011-08-01T06:04:30Z</dcterms:modified>
  <cp:revision>1</cp:revision>
  <dc:title>Real State and Criminality</dc:title>
</cp:coreProperties>
</file>