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7D6370E-F6C1-489D-9586-267BB2CD310A}" type="datetimeFigureOut">
              <a:rPr lang="en-IN" smtClean="0"/>
              <a:t>25-07-2022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7378149-A0D0-4904-82CD-EB0E894E8CB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55262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6370E-F6C1-489D-9586-267BB2CD310A}"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362221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6370E-F6C1-489D-9586-267BB2CD310A}"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50044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6370E-F6C1-489D-9586-267BB2CD310A}"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128268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6370E-F6C1-489D-9586-267BB2CD310A}"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78149-A0D0-4904-82CD-EB0E894E8CB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389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6370E-F6C1-489D-9586-267BB2CD310A}"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243874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6370E-F6C1-489D-9586-267BB2CD310A}"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2743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6370E-F6C1-489D-9586-267BB2CD310A}"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160818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6370E-F6C1-489D-9586-267BB2CD310A}" type="datetimeFigureOut">
              <a:rPr lang="en-IN" smtClean="0"/>
              <a:t>25-07-2022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369757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6370E-F6C1-489D-9586-267BB2CD310A}"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55400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6370E-F6C1-489D-9586-267BB2CD310A}"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378149-A0D0-4904-82CD-EB0E894E8CB6}" type="slidenum">
              <a:rPr lang="en-IN" smtClean="0"/>
              <a:t>‹#›</a:t>
            </a:fld>
            <a:endParaRPr lang="en-IN"/>
          </a:p>
        </p:txBody>
      </p:sp>
    </p:spTree>
    <p:extLst>
      <p:ext uri="{BB962C8B-B14F-4D97-AF65-F5344CB8AC3E}">
        <p14:creationId xmlns:p14="http://schemas.microsoft.com/office/powerpoint/2010/main" val="2112090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D6370E-F6C1-489D-9586-267BB2CD310A}" type="datetimeFigureOut">
              <a:rPr lang="en-IN" smtClean="0"/>
              <a:t>25-07-2022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7378149-A0D0-4904-82CD-EB0E894E8CB6}" type="slidenum">
              <a:rPr lang="en-IN" smtClean="0"/>
              <a:t>‹#›</a:t>
            </a:fld>
            <a:endParaRPr lang="en-IN"/>
          </a:p>
        </p:txBody>
      </p:sp>
    </p:spTree>
    <p:extLst>
      <p:ext uri="{BB962C8B-B14F-4D97-AF65-F5344CB8AC3E}">
        <p14:creationId xmlns:p14="http://schemas.microsoft.com/office/powerpoint/2010/main" val="79770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DD35-C4B8-18E7-AE8C-B1D49894C23D}"/>
              </a:ext>
            </a:extLst>
          </p:cNvPr>
          <p:cNvSpPr>
            <a:spLocks noGrp="1"/>
          </p:cNvSpPr>
          <p:nvPr>
            <p:ph type="ctrTitle"/>
          </p:nvPr>
        </p:nvSpPr>
        <p:spPr/>
        <p:txBody>
          <a:bodyPr/>
          <a:lstStyle/>
          <a:p>
            <a:r>
              <a:rPr lang="en-IN" dirty="0"/>
              <a:t>FILE INTEGRITY MONITOR</a:t>
            </a:r>
          </a:p>
        </p:txBody>
      </p:sp>
      <p:sp>
        <p:nvSpPr>
          <p:cNvPr id="3" name="Subtitle 2">
            <a:extLst>
              <a:ext uri="{FF2B5EF4-FFF2-40B4-BE49-F238E27FC236}">
                <a16:creationId xmlns:a16="http://schemas.microsoft.com/office/drawing/2014/main" id="{54E98F4A-0DD6-B4E3-64D3-DA4B054B0290}"/>
              </a:ext>
            </a:extLst>
          </p:cNvPr>
          <p:cNvSpPr>
            <a:spLocks noGrp="1"/>
          </p:cNvSpPr>
          <p:nvPr>
            <p:ph type="subTitle" idx="1"/>
          </p:nvPr>
        </p:nvSpPr>
        <p:spPr/>
        <p:txBody>
          <a:bodyPr/>
          <a:lstStyle/>
          <a:p>
            <a:pPr algn="r"/>
            <a:r>
              <a:rPr lang="en-IN" dirty="0"/>
              <a:t>Done by: Govind K G</a:t>
            </a:r>
          </a:p>
          <a:p>
            <a:pPr algn="r"/>
            <a:r>
              <a:rPr lang="en-IN" dirty="0"/>
              <a:t>Enrolment Number: 104CTMSCS2122019</a:t>
            </a:r>
          </a:p>
          <a:p>
            <a:pPr algn="r"/>
            <a:r>
              <a:rPr lang="en-IN" dirty="0"/>
              <a:t>Guide: Aishwarya Dave</a:t>
            </a:r>
          </a:p>
        </p:txBody>
      </p:sp>
    </p:spTree>
    <p:extLst>
      <p:ext uri="{BB962C8B-B14F-4D97-AF65-F5344CB8AC3E}">
        <p14:creationId xmlns:p14="http://schemas.microsoft.com/office/powerpoint/2010/main" val="15940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EC7E-B7C4-2FF6-F43B-961834729B1C}"/>
              </a:ext>
            </a:extLst>
          </p:cNvPr>
          <p:cNvSpPr>
            <a:spLocks noGrp="1"/>
          </p:cNvSpPr>
          <p:nvPr>
            <p:ph type="title"/>
          </p:nvPr>
        </p:nvSpPr>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955892CB-1C19-237F-9586-A863A66CD16C}"/>
              </a:ext>
            </a:extLst>
          </p:cNvPr>
          <p:cNvSpPr>
            <a:spLocks noGrp="1"/>
          </p:cNvSpPr>
          <p:nvPr>
            <p:ph idx="1"/>
          </p:nvPr>
        </p:nvSpPr>
        <p:spPr/>
        <p:txBody>
          <a:bodyPr/>
          <a:lstStyle/>
          <a:p>
            <a:pPr marL="0" indent="0" algn="just">
              <a:buNone/>
            </a:pPr>
            <a:r>
              <a:rPr lang="en-IN" dirty="0"/>
              <a:t>Why You Need File Integrity Monitoring?</a:t>
            </a:r>
          </a:p>
          <a:p>
            <a:pPr marL="0" indent="0" algn="just">
              <a:buNone/>
            </a:pPr>
            <a:r>
              <a:rPr lang="en-US" dirty="0"/>
              <a:t>FIM helps organizations detect improper changes to critical files on their systems, which reduces the risk of data being stolen or compromised, which would cost you time and money in lost productivity, lost revenue, reputation damage, and legal and compliance penalties.</a:t>
            </a:r>
          </a:p>
          <a:p>
            <a:pPr marL="0" indent="0" algn="just">
              <a:buNone/>
            </a:pPr>
            <a:r>
              <a:rPr lang="en-US" dirty="0"/>
              <a:t>So an Automated FIM can help anyone to keep their files secure and safe.</a:t>
            </a:r>
          </a:p>
        </p:txBody>
      </p:sp>
    </p:spTree>
    <p:extLst>
      <p:ext uri="{BB962C8B-B14F-4D97-AF65-F5344CB8AC3E}">
        <p14:creationId xmlns:p14="http://schemas.microsoft.com/office/powerpoint/2010/main" val="217622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5E27-ECBC-7A45-DDCD-00DC020D180A}"/>
              </a:ext>
            </a:extLst>
          </p:cNvPr>
          <p:cNvSpPr>
            <a:spLocks noGrp="1"/>
          </p:cNvSpPr>
          <p:nvPr>
            <p:ph type="title"/>
          </p:nvPr>
        </p:nvSpPr>
        <p:spPr/>
        <p:txBody>
          <a:bodyPr>
            <a:normAutofit/>
          </a:bodyPr>
          <a:lstStyle/>
          <a:p>
            <a:r>
              <a:rPr lang="en-IN" sz="4000" b="1" dirty="0"/>
              <a:t>WHAT DOES FILE INTEGRITY MEANS?</a:t>
            </a:r>
          </a:p>
        </p:txBody>
      </p:sp>
      <p:sp>
        <p:nvSpPr>
          <p:cNvPr id="3" name="Content Placeholder 2">
            <a:extLst>
              <a:ext uri="{FF2B5EF4-FFF2-40B4-BE49-F238E27FC236}">
                <a16:creationId xmlns:a16="http://schemas.microsoft.com/office/drawing/2014/main" id="{2BD1EA48-C03D-091A-6EFB-D9EC8079A9B2}"/>
              </a:ext>
            </a:extLst>
          </p:cNvPr>
          <p:cNvSpPr>
            <a:spLocks noGrp="1"/>
          </p:cNvSpPr>
          <p:nvPr>
            <p:ph idx="1"/>
          </p:nvPr>
        </p:nvSpPr>
        <p:spPr/>
        <p:txBody>
          <a:bodyPr/>
          <a:lstStyle/>
          <a:p>
            <a:pPr marL="0" indent="0" algn="just">
              <a:lnSpc>
                <a:spcPct val="150000"/>
              </a:lnSpc>
              <a:buNone/>
            </a:pPr>
            <a:r>
              <a:rPr lang="en-US" b="0" i="0" dirty="0">
                <a:solidFill>
                  <a:srgbClr val="424242"/>
                </a:solidFill>
                <a:effectLst/>
              </a:rPr>
              <a:t>File integrity in IT refers to the process of protecting a file from unauthorized changes, including cyber-attacks. In other words, a file’s 'integrity’ is validated to determine whether or not it has been altered after its creation, curation, archiving or other qualifying event.</a:t>
            </a:r>
            <a:endParaRPr lang="en-IN" dirty="0"/>
          </a:p>
        </p:txBody>
      </p:sp>
    </p:spTree>
    <p:extLst>
      <p:ext uri="{BB962C8B-B14F-4D97-AF65-F5344CB8AC3E}">
        <p14:creationId xmlns:p14="http://schemas.microsoft.com/office/powerpoint/2010/main" val="154239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6227-7892-41D8-377B-08A3D9884B12}"/>
              </a:ext>
            </a:extLst>
          </p:cNvPr>
          <p:cNvSpPr>
            <a:spLocks noGrp="1"/>
          </p:cNvSpPr>
          <p:nvPr>
            <p:ph type="title"/>
          </p:nvPr>
        </p:nvSpPr>
        <p:spPr/>
        <p:txBody>
          <a:bodyPr>
            <a:normAutofit/>
          </a:bodyPr>
          <a:lstStyle/>
          <a:p>
            <a:r>
              <a:rPr lang="en-IN" sz="4000" b="1" dirty="0"/>
              <a:t>FILE INTEGRITY</a:t>
            </a:r>
          </a:p>
        </p:txBody>
      </p:sp>
      <p:sp>
        <p:nvSpPr>
          <p:cNvPr id="3" name="Content Placeholder 2">
            <a:extLst>
              <a:ext uri="{FF2B5EF4-FFF2-40B4-BE49-F238E27FC236}">
                <a16:creationId xmlns:a16="http://schemas.microsoft.com/office/drawing/2014/main" id="{840AA517-A8B8-F710-DCAB-B474579D1083}"/>
              </a:ext>
            </a:extLst>
          </p:cNvPr>
          <p:cNvSpPr>
            <a:spLocks noGrp="1"/>
          </p:cNvSpPr>
          <p:nvPr>
            <p:ph idx="1"/>
          </p:nvPr>
        </p:nvSpPr>
        <p:spPr/>
        <p:txBody>
          <a:bodyPr/>
          <a:lstStyle/>
          <a:p>
            <a:pPr marL="0" indent="0">
              <a:buNone/>
            </a:pPr>
            <a:r>
              <a:rPr lang="en-US" b="0" i="0" dirty="0">
                <a:solidFill>
                  <a:srgbClr val="424242"/>
                </a:solidFill>
                <a:effectLst/>
              </a:rPr>
              <a:t>Tech companies have built various file integrity monitoring tools to help system administrators determine whether a file’s integrity is intact. IT pros who perform file integrity monitoring sometimes use the "checksum" method to compare two versions of a data set.</a:t>
            </a:r>
            <a:br>
              <a:rPr lang="en-US" dirty="0"/>
            </a:br>
            <a:br>
              <a:rPr lang="en-US" dirty="0"/>
            </a:br>
            <a:r>
              <a:rPr lang="en-US" b="0" i="0" dirty="0">
                <a:solidFill>
                  <a:srgbClr val="424242"/>
                </a:solidFill>
                <a:effectLst/>
              </a:rPr>
              <a:t>In addition, many file integrity monitoring tools use "hashing," a method of creating and comparing cryptographic keys to determine whether a file has been altered or whether it has integrity. Some of these tools feature new automated "agent-less" monitoring, which was developed to cut costs; these tools perform a more thorough job of integrity monitoring and require less work in terms of deployment and implementation.</a:t>
            </a:r>
            <a:endParaRPr lang="en-IN" dirty="0"/>
          </a:p>
        </p:txBody>
      </p:sp>
    </p:spTree>
    <p:extLst>
      <p:ext uri="{BB962C8B-B14F-4D97-AF65-F5344CB8AC3E}">
        <p14:creationId xmlns:p14="http://schemas.microsoft.com/office/powerpoint/2010/main" val="323797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97A8-EBC8-8D35-3EBE-2B3F9AD105AC}"/>
              </a:ext>
            </a:extLst>
          </p:cNvPr>
          <p:cNvSpPr>
            <a:spLocks noGrp="1"/>
          </p:cNvSpPr>
          <p:nvPr>
            <p:ph type="title"/>
          </p:nvPr>
        </p:nvSpPr>
        <p:spPr/>
        <p:txBody>
          <a:bodyPr>
            <a:normAutofit/>
          </a:bodyPr>
          <a:lstStyle/>
          <a:p>
            <a:r>
              <a:rPr lang="en-IN" sz="4000" b="1" dirty="0"/>
              <a:t>THE WINDOWS POWERSHELL ISE</a:t>
            </a:r>
          </a:p>
        </p:txBody>
      </p:sp>
      <p:sp>
        <p:nvSpPr>
          <p:cNvPr id="3" name="Content Placeholder 2">
            <a:extLst>
              <a:ext uri="{FF2B5EF4-FFF2-40B4-BE49-F238E27FC236}">
                <a16:creationId xmlns:a16="http://schemas.microsoft.com/office/drawing/2014/main" id="{CAC8069A-D3CA-D0A6-C1B7-19BB5A123692}"/>
              </a:ext>
            </a:extLst>
          </p:cNvPr>
          <p:cNvSpPr>
            <a:spLocks noGrp="1"/>
          </p:cNvSpPr>
          <p:nvPr>
            <p:ph idx="1"/>
          </p:nvPr>
        </p:nvSpPr>
        <p:spPr/>
        <p:txBody>
          <a:bodyPr/>
          <a:lstStyle/>
          <a:p>
            <a:pPr marL="0" indent="0" algn="just">
              <a:buNone/>
            </a:pPr>
            <a:r>
              <a:rPr lang="en-US" b="0" i="0" dirty="0">
                <a:solidFill>
                  <a:srgbClr val="171717"/>
                </a:solidFill>
                <a:effectLst/>
                <a:cs typeface="Segoe UI" panose="020B0502040204020203" pitchFamily="34" charset="0"/>
              </a:rPr>
              <a:t>The Windows PowerShell Integrated Scripting Environment (ISE) is a host application for Windows PowerShell. In the ISE, you can run commands and write, test, and debug scripts in a single Windows-based graphic user interface. The ISE provides multiline editing, tab completion, syntax coloring, selective execution, context-sensitive help, and support for right-to-left languages. Menu items and keyboard shortcuts are mapped to many of the same tasks that you would do in the Windows PowerShell console. For example, when you debug a script in the ISE, you can right-click on a line of code in the edit pane to set a breakpoint.</a:t>
            </a:r>
            <a:endParaRPr lang="en-IN" dirty="0">
              <a:cs typeface="Segoe UI" panose="020B0502040204020203" pitchFamily="34" charset="0"/>
            </a:endParaRPr>
          </a:p>
        </p:txBody>
      </p:sp>
    </p:spTree>
    <p:extLst>
      <p:ext uri="{BB962C8B-B14F-4D97-AF65-F5344CB8AC3E}">
        <p14:creationId xmlns:p14="http://schemas.microsoft.com/office/powerpoint/2010/main" val="339118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3600-9313-8C90-0BC3-629119B5310D}"/>
              </a:ext>
            </a:extLst>
          </p:cNvPr>
          <p:cNvSpPr>
            <a:spLocks noGrp="1"/>
          </p:cNvSpPr>
          <p:nvPr>
            <p:ph type="title"/>
          </p:nvPr>
        </p:nvSpPr>
        <p:spPr/>
        <p:txBody>
          <a:bodyPr>
            <a:normAutofit/>
          </a:bodyPr>
          <a:lstStyle/>
          <a:p>
            <a:r>
              <a:rPr lang="en-IN" sz="4000" b="1" dirty="0"/>
              <a:t>KEY FEATURES</a:t>
            </a:r>
          </a:p>
        </p:txBody>
      </p:sp>
      <p:sp>
        <p:nvSpPr>
          <p:cNvPr id="3" name="Content Placeholder 2">
            <a:extLst>
              <a:ext uri="{FF2B5EF4-FFF2-40B4-BE49-F238E27FC236}">
                <a16:creationId xmlns:a16="http://schemas.microsoft.com/office/drawing/2014/main" id="{D4C0E50D-01BF-537C-7CE4-AC2370CBC334}"/>
              </a:ext>
            </a:extLst>
          </p:cNvPr>
          <p:cNvSpPr>
            <a:spLocks noGrp="1"/>
          </p:cNvSpPr>
          <p:nvPr>
            <p:ph idx="1"/>
          </p:nvPr>
        </p:nvSpPr>
        <p:spPr/>
        <p:txBody>
          <a:bodyPr/>
          <a:lstStyle/>
          <a:p>
            <a:pPr marL="0" indent="0" algn="just">
              <a:buNone/>
            </a:pPr>
            <a:r>
              <a:rPr lang="en-IN" dirty="0"/>
              <a:t>Key features in Windows PowerShell ISE include:</a:t>
            </a:r>
          </a:p>
          <a:p>
            <a:pPr algn="just"/>
            <a:r>
              <a:rPr lang="en-US" dirty="0"/>
              <a:t>Multiline editing: To insert a blank line under the current line in the Command pane, press </a:t>
            </a:r>
            <a:r>
              <a:rPr lang="en-US" b="1" dirty="0"/>
              <a:t>SHIFT+ENTER</a:t>
            </a:r>
            <a:r>
              <a:rPr lang="en-US" dirty="0"/>
              <a:t>.</a:t>
            </a:r>
          </a:p>
          <a:p>
            <a:pPr algn="just"/>
            <a:r>
              <a:rPr lang="en-US" b="0" i="0" dirty="0">
                <a:solidFill>
                  <a:srgbClr val="171717"/>
                </a:solidFill>
                <a:effectLst/>
              </a:rPr>
              <a:t>Selective execution: To run part of a script, select the text you want to run, and then click the </a:t>
            </a:r>
            <a:r>
              <a:rPr lang="en-US" b="1" i="0" dirty="0">
                <a:solidFill>
                  <a:srgbClr val="171717"/>
                </a:solidFill>
                <a:effectLst/>
              </a:rPr>
              <a:t>Run Script</a:t>
            </a:r>
            <a:r>
              <a:rPr lang="en-US" b="0" i="0" dirty="0">
                <a:solidFill>
                  <a:srgbClr val="171717"/>
                </a:solidFill>
                <a:effectLst/>
              </a:rPr>
              <a:t> button. Or, press </a:t>
            </a:r>
            <a:r>
              <a:rPr lang="en-US" b="1" i="0" dirty="0">
                <a:solidFill>
                  <a:srgbClr val="171717"/>
                </a:solidFill>
                <a:effectLst/>
              </a:rPr>
              <a:t>F5</a:t>
            </a:r>
            <a:r>
              <a:rPr lang="en-US" b="0" i="0" dirty="0">
                <a:solidFill>
                  <a:srgbClr val="171717"/>
                </a:solidFill>
                <a:effectLst/>
              </a:rPr>
              <a:t>.</a:t>
            </a:r>
          </a:p>
          <a:p>
            <a:pPr algn="just"/>
            <a:r>
              <a:rPr lang="en-IN" b="0" i="0" dirty="0">
                <a:solidFill>
                  <a:srgbClr val="171717"/>
                </a:solidFill>
                <a:effectLst/>
              </a:rPr>
              <a:t>Context-sensitive help: Type </a:t>
            </a:r>
            <a:r>
              <a:rPr lang="en-IN" b="1" i="0" dirty="0">
                <a:solidFill>
                  <a:srgbClr val="171717"/>
                </a:solidFill>
                <a:effectLst/>
              </a:rPr>
              <a:t>Invoke-Item</a:t>
            </a:r>
            <a:r>
              <a:rPr lang="en-IN" b="0" i="0" dirty="0">
                <a:solidFill>
                  <a:srgbClr val="171717"/>
                </a:solidFill>
                <a:effectLst/>
              </a:rPr>
              <a:t>, and then press </a:t>
            </a:r>
            <a:r>
              <a:rPr lang="en-IN" b="1" i="0" dirty="0">
                <a:solidFill>
                  <a:srgbClr val="171717"/>
                </a:solidFill>
                <a:effectLst/>
              </a:rPr>
              <a:t>F1</a:t>
            </a:r>
            <a:r>
              <a:rPr lang="en-IN" b="0" i="0" dirty="0">
                <a:solidFill>
                  <a:srgbClr val="171717"/>
                </a:solidFill>
                <a:effectLst/>
              </a:rPr>
              <a:t>. </a:t>
            </a:r>
            <a:r>
              <a:rPr lang="en-US" b="0" i="0" dirty="0">
                <a:solidFill>
                  <a:srgbClr val="171717"/>
                </a:solidFill>
                <a:effectLst/>
              </a:rPr>
              <a:t>The Help file opens to the article for the </a:t>
            </a:r>
            <a:r>
              <a:rPr lang="en-US" b="1" i="0" dirty="0">
                <a:solidFill>
                  <a:srgbClr val="171717"/>
                </a:solidFill>
                <a:effectLst/>
              </a:rPr>
              <a:t>Invoke-Item</a:t>
            </a:r>
            <a:r>
              <a:rPr lang="en-US" b="0" i="0" dirty="0">
                <a:solidFill>
                  <a:srgbClr val="171717"/>
                </a:solidFill>
                <a:effectLst/>
              </a:rPr>
              <a:t> cmdlet.</a:t>
            </a:r>
          </a:p>
          <a:p>
            <a:pPr marL="0" indent="0" algn="just">
              <a:buNone/>
            </a:pPr>
            <a:r>
              <a:rPr lang="en-US" dirty="0"/>
              <a:t>The Windows PowerShell ISE lets you customize some aspects of its appearance. It also has its own Windows PowerShell profile script.</a:t>
            </a:r>
            <a:endParaRPr lang="en-IN" dirty="0"/>
          </a:p>
        </p:txBody>
      </p:sp>
    </p:spTree>
    <p:extLst>
      <p:ext uri="{BB962C8B-B14F-4D97-AF65-F5344CB8AC3E}">
        <p14:creationId xmlns:p14="http://schemas.microsoft.com/office/powerpoint/2010/main" val="43492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E240-5580-7C26-3DCA-752EC58E7702}"/>
              </a:ext>
            </a:extLst>
          </p:cNvPr>
          <p:cNvSpPr>
            <a:spLocks noGrp="1"/>
          </p:cNvSpPr>
          <p:nvPr>
            <p:ph type="title"/>
          </p:nvPr>
        </p:nvSpPr>
        <p:spPr/>
        <p:txBody>
          <a:bodyPr>
            <a:normAutofit/>
          </a:bodyPr>
          <a:lstStyle/>
          <a:p>
            <a:r>
              <a:rPr lang="en-IN" sz="4000" b="1" dirty="0"/>
              <a:t>MODULES</a:t>
            </a:r>
          </a:p>
        </p:txBody>
      </p:sp>
      <p:sp>
        <p:nvSpPr>
          <p:cNvPr id="3" name="Content Placeholder 2">
            <a:extLst>
              <a:ext uri="{FF2B5EF4-FFF2-40B4-BE49-F238E27FC236}">
                <a16:creationId xmlns:a16="http://schemas.microsoft.com/office/drawing/2014/main" id="{2DE76DC9-409B-DAAA-E4BA-A2C487F98933}"/>
              </a:ext>
            </a:extLst>
          </p:cNvPr>
          <p:cNvSpPr>
            <a:spLocks noGrp="1"/>
          </p:cNvSpPr>
          <p:nvPr>
            <p:ph idx="1"/>
          </p:nvPr>
        </p:nvSpPr>
        <p:spPr/>
        <p:txBody>
          <a:bodyPr/>
          <a:lstStyle/>
          <a:p>
            <a:pPr marL="0" indent="0" algn="just">
              <a:buNone/>
            </a:pPr>
            <a:r>
              <a:rPr lang="en-IN" dirty="0"/>
              <a:t>There are two modules in my project and they together make up the = automated file integrity monitoring tool, they are:</a:t>
            </a:r>
          </a:p>
          <a:p>
            <a:pPr algn="just"/>
            <a:r>
              <a:rPr lang="en-IN" dirty="0"/>
              <a:t>Collection of a new Baseline</a:t>
            </a:r>
          </a:p>
          <a:p>
            <a:pPr algn="just"/>
            <a:r>
              <a:rPr lang="en-IN" dirty="0"/>
              <a:t>Monitoring and Alerting</a:t>
            </a:r>
          </a:p>
        </p:txBody>
      </p:sp>
    </p:spTree>
    <p:extLst>
      <p:ext uri="{BB962C8B-B14F-4D97-AF65-F5344CB8AC3E}">
        <p14:creationId xmlns:p14="http://schemas.microsoft.com/office/powerpoint/2010/main" val="204940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D68C-819E-5693-63A0-E1E7B1DBBE3B}"/>
              </a:ext>
            </a:extLst>
          </p:cNvPr>
          <p:cNvSpPr>
            <a:spLocks noGrp="1"/>
          </p:cNvSpPr>
          <p:nvPr>
            <p:ph type="title"/>
          </p:nvPr>
        </p:nvSpPr>
        <p:spPr/>
        <p:txBody>
          <a:bodyPr>
            <a:normAutofit/>
          </a:bodyPr>
          <a:lstStyle/>
          <a:p>
            <a:r>
              <a:rPr lang="en-IN" sz="4000" b="1" dirty="0"/>
              <a:t>COLLECTION OF A NEW BASELINE</a:t>
            </a:r>
          </a:p>
        </p:txBody>
      </p:sp>
      <p:sp>
        <p:nvSpPr>
          <p:cNvPr id="3" name="Content Placeholder 2">
            <a:extLst>
              <a:ext uri="{FF2B5EF4-FFF2-40B4-BE49-F238E27FC236}">
                <a16:creationId xmlns:a16="http://schemas.microsoft.com/office/drawing/2014/main" id="{131C5A74-7558-FC5F-F84D-E36B4C2784FB}"/>
              </a:ext>
            </a:extLst>
          </p:cNvPr>
          <p:cNvSpPr>
            <a:spLocks noGrp="1"/>
          </p:cNvSpPr>
          <p:nvPr>
            <p:ph idx="1"/>
          </p:nvPr>
        </p:nvSpPr>
        <p:spPr/>
        <p:txBody>
          <a:bodyPr/>
          <a:lstStyle/>
          <a:p>
            <a:pPr marL="0" indent="0">
              <a:buNone/>
            </a:pPr>
            <a:r>
              <a:rPr lang="en-IN" dirty="0"/>
              <a:t>This is the first module the user should run if he is running this tool for first time or if the user wants to reset the tool. There are two functions in this module and they are:</a:t>
            </a:r>
          </a:p>
          <a:p>
            <a:r>
              <a:rPr lang="en-IN" dirty="0"/>
              <a:t>Calculate the </a:t>
            </a:r>
            <a:r>
              <a:rPr lang="en-IN" b="1" dirty="0"/>
              <a:t>HASH</a:t>
            </a:r>
            <a:r>
              <a:rPr lang="en-IN" dirty="0"/>
              <a:t> value from the target files.</a:t>
            </a:r>
          </a:p>
          <a:p>
            <a:r>
              <a:rPr lang="en-IN" dirty="0"/>
              <a:t>Store the file|hash pairs in a file like Baseline.txt</a:t>
            </a:r>
          </a:p>
        </p:txBody>
      </p:sp>
    </p:spTree>
    <p:extLst>
      <p:ext uri="{BB962C8B-B14F-4D97-AF65-F5344CB8AC3E}">
        <p14:creationId xmlns:p14="http://schemas.microsoft.com/office/powerpoint/2010/main" val="9578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2610-48FE-5AB6-5067-BFE16E46A9DD}"/>
              </a:ext>
            </a:extLst>
          </p:cNvPr>
          <p:cNvSpPr>
            <a:spLocks noGrp="1"/>
          </p:cNvSpPr>
          <p:nvPr>
            <p:ph type="title"/>
          </p:nvPr>
        </p:nvSpPr>
        <p:spPr/>
        <p:txBody>
          <a:bodyPr>
            <a:normAutofit/>
          </a:bodyPr>
          <a:lstStyle/>
          <a:p>
            <a:r>
              <a:rPr lang="en-IN" sz="4000" b="1" dirty="0"/>
              <a:t>MONITORING AND ALERTING</a:t>
            </a:r>
          </a:p>
        </p:txBody>
      </p:sp>
      <p:sp>
        <p:nvSpPr>
          <p:cNvPr id="3" name="Content Placeholder 2">
            <a:extLst>
              <a:ext uri="{FF2B5EF4-FFF2-40B4-BE49-F238E27FC236}">
                <a16:creationId xmlns:a16="http://schemas.microsoft.com/office/drawing/2014/main" id="{3FCE3F9C-2B66-316F-95D4-2781A8D2489B}"/>
              </a:ext>
            </a:extLst>
          </p:cNvPr>
          <p:cNvSpPr>
            <a:spLocks noGrp="1"/>
          </p:cNvSpPr>
          <p:nvPr>
            <p:ph idx="1"/>
          </p:nvPr>
        </p:nvSpPr>
        <p:spPr/>
        <p:txBody>
          <a:bodyPr/>
          <a:lstStyle/>
          <a:p>
            <a:pPr marL="0" indent="0" algn="just">
              <a:buNone/>
            </a:pPr>
            <a:r>
              <a:rPr lang="en-IN" dirty="0"/>
              <a:t>This module is where the monitoring and alerting starts and there are three functions in this module, they are:</a:t>
            </a:r>
          </a:p>
          <a:p>
            <a:pPr marL="342900" indent="-342900" algn="just">
              <a:buFont typeface="+mj-lt"/>
              <a:buAutoNum type="arabicPeriod"/>
            </a:pPr>
            <a:r>
              <a:rPr lang="en-IN" dirty="0"/>
              <a:t>Load file|hash pair from the Baseline.txt</a:t>
            </a:r>
          </a:p>
          <a:p>
            <a:pPr marL="342900" indent="-342900" algn="just">
              <a:buFont typeface="+mj-lt"/>
              <a:buAutoNum type="arabicPeriod"/>
            </a:pPr>
            <a:r>
              <a:rPr lang="en-US" dirty="0"/>
              <a:t>Loop through each file target file, calculate the hash, and compare the file|hash to what is baseline.txt.</a:t>
            </a:r>
          </a:p>
          <a:p>
            <a:pPr marL="342900" indent="-342900" algn="just">
              <a:buFont typeface="+mj-lt"/>
              <a:buAutoNum type="arabicPeriod"/>
            </a:pPr>
            <a:r>
              <a:rPr lang="en-US" dirty="0"/>
              <a:t>If a file's actual hash is different than what is recorded in the baseline, print to the screen, if a file has been changed or deleted and if a new file has been added to the target folder. (integrity compromise) </a:t>
            </a:r>
            <a:endParaRPr lang="en-IN" dirty="0"/>
          </a:p>
        </p:txBody>
      </p:sp>
    </p:spTree>
    <p:extLst>
      <p:ext uri="{BB962C8B-B14F-4D97-AF65-F5344CB8AC3E}">
        <p14:creationId xmlns:p14="http://schemas.microsoft.com/office/powerpoint/2010/main" val="283038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7818-4F65-853D-D81C-D7AFB19956C1}"/>
              </a:ext>
            </a:extLst>
          </p:cNvPr>
          <p:cNvSpPr>
            <a:spLocks noGrp="1"/>
          </p:cNvSpPr>
          <p:nvPr>
            <p:ph type="title"/>
          </p:nvPr>
        </p:nvSpPr>
        <p:spPr/>
        <p:txBody>
          <a:bodyPr>
            <a:normAutofit/>
          </a:bodyPr>
          <a:lstStyle/>
          <a:p>
            <a:r>
              <a:rPr lang="en-US" sz="4000" b="1" dirty="0"/>
              <a:t>File Integrity Monitoring and the CIA Triad</a:t>
            </a:r>
            <a:endParaRPr lang="en-IN" sz="4000" b="1" dirty="0"/>
          </a:p>
        </p:txBody>
      </p:sp>
      <p:sp>
        <p:nvSpPr>
          <p:cNvPr id="3" name="Content Placeholder 2">
            <a:extLst>
              <a:ext uri="{FF2B5EF4-FFF2-40B4-BE49-F238E27FC236}">
                <a16:creationId xmlns:a16="http://schemas.microsoft.com/office/drawing/2014/main" id="{C4DEE891-C27E-FF2A-0E13-954083B65EEB}"/>
              </a:ext>
            </a:extLst>
          </p:cNvPr>
          <p:cNvSpPr>
            <a:spLocks noGrp="1"/>
          </p:cNvSpPr>
          <p:nvPr>
            <p:ph idx="1"/>
          </p:nvPr>
        </p:nvSpPr>
        <p:spPr/>
        <p:txBody>
          <a:bodyPr/>
          <a:lstStyle/>
          <a:p>
            <a:pPr marL="0" indent="0" algn="just">
              <a:buNone/>
            </a:pPr>
            <a:r>
              <a:rPr lang="en-US" b="0" i="0" dirty="0">
                <a:effectLst/>
              </a:rPr>
              <a:t>The </a:t>
            </a:r>
            <a:r>
              <a:rPr lang="en-US" b="0" i="0" u="none" strike="noStrike" dirty="0">
                <a:effectLst/>
              </a:rPr>
              <a:t>CIA triad</a:t>
            </a:r>
            <a:r>
              <a:rPr lang="en-US" b="0" i="0" dirty="0">
                <a:effectLst/>
              </a:rPr>
              <a:t> refers to the confidentiality, integrity and availability of data:</a:t>
            </a:r>
          </a:p>
          <a:p>
            <a:pPr algn="just">
              <a:buFont typeface="Arial" panose="020B0604020202020204" pitchFamily="34" charset="0"/>
              <a:buChar char="•"/>
            </a:pPr>
            <a:r>
              <a:rPr lang="en-US" b="1" i="0" dirty="0">
                <a:solidFill>
                  <a:srgbClr val="54585C"/>
                </a:solidFill>
                <a:effectLst/>
              </a:rPr>
              <a:t>Confidentiality</a:t>
            </a:r>
            <a:r>
              <a:rPr lang="en-US" b="0" i="0" dirty="0">
                <a:solidFill>
                  <a:srgbClr val="54585C"/>
                </a:solidFill>
                <a:effectLst/>
              </a:rPr>
              <a:t> — Limiting access to sensitive data to authorized parties</a:t>
            </a:r>
          </a:p>
          <a:p>
            <a:pPr algn="just">
              <a:buFont typeface="Arial" panose="020B0604020202020204" pitchFamily="34" charset="0"/>
              <a:buChar char="•"/>
            </a:pPr>
            <a:r>
              <a:rPr lang="en-US" b="1" i="0" dirty="0">
                <a:solidFill>
                  <a:srgbClr val="54585C"/>
                </a:solidFill>
                <a:effectLst/>
              </a:rPr>
              <a:t>Integrity</a:t>
            </a:r>
            <a:r>
              <a:rPr lang="en-US" b="0" i="0" dirty="0">
                <a:solidFill>
                  <a:srgbClr val="54585C"/>
                </a:solidFill>
                <a:effectLst/>
              </a:rPr>
              <a:t> — Ensuring that data remains accurate, consistent, and trustworthy throughout its life cycle</a:t>
            </a:r>
          </a:p>
          <a:p>
            <a:pPr algn="just">
              <a:buFont typeface="Arial" panose="020B0604020202020204" pitchFamily="34" charset="0"/>
              <a:buChar char="•"/>
            </a:pPr>
            <a:r>
              <a:rPr lang="en-US" b="1" i="0" dirty="0">
                <a:solidFill>
                  <a:srgbClr val="54585C"/>
                </a:solidFill>
                <a:effectLst/>
              </a:rPr>
              <a:t>Availability</a:t>
            </a:r>
            <a:r>
              <a:rPr lang="en-US" b="0" i="0" dirty="0">
                <a:solidFill>
                  <a:srgbClr val="54585C"/>
                </a:solidFill>
                <a:effectLst/>
              </a:rPr>
              <a:t> — Making sure the IT infrastructure is smoothly operational and free from bottlenecks, internal system conflicts and any other issues that might disrupt access to critical files</a:t>
            </a:r>
          </a:p>
          <a:p>
            <a:pPr marL="0" indent="0" algn="just">
              <a:buNone/>
            </a:pPr>
            <a:r>
              <a:rPr lang="en-US" b="0" i="0" dirty="0">
                <a:solidFill>
                  <a:srgbClr val="54585C"/>
                </a:solidFill>
                <a:effectLst/>
              </a:rPr>
              <a:t>As its name suggests, file integrity monitoring pertains directly to the integrity piece of a data security strategy.</a:t>
            </a:r>
          </a:p>
        </p:txBody>
      </p:sp>
    </p:spTree>
    <p:extLst>
      <p:ext uri="{BB962C8B-B14F-4D97-AF65-F5344CB8AC3E}">
        <p14:creationId xmlns:p14="http://schemas.microsoft.com/office/powerpoint/2010/main" val="113863338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63</TotalTime>
  <Words>792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 2</vt:lpstr>
      <vt:lpstr>View</vt:lpstr>
      <vt:lpstr>FILE INTEGRITY MONITOR</vt:lpstr>
      <vt:lpstr>WHAT DOES FILE INTEGRITY MEANS?</vt:lpstr>
      <vt:lpstr>FILE INTEGRITY</vt:lpstr>
      <vt:lpstr>THE WINDOWS POWERSHELL ISE</vt:lpstr>
      <vt:lpstr>KEY FEATURES</vt:lpstr>
      <vt:lpstr>MODULES</vt:lpstr>
      <vt:lpstr>COLLECTION OF A NEW BASELINE</vt:lpstr>
      <vt:lpstr>MONITORING AND ALERTING</vt:lpstr>
      <vt:lpstr>File Integrity Monitoring and the CIA Triad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Integrity Monitor</dc:title>
  <dc:creator>Adnan Aneese CV</dc:creator>
  <cp:lastModifiedBy>Adnan Aneese CV</cp:lastModifiedBy>
  <cp:revision>22</cp:revision>
  <dcterms:created xsi:type="dcterms:W3CDTF">2022-07-25T07:59:45Z</dcterms:created>
  <dcterms:modified xsi:type="dcterms:W3CDTF">2022-07-25T09:03:20Z</dcterms:modified>
</cp:coreProperties>
</file>