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3" r:id="rId1"/>
    <p:sldMasterId id="2147483985" r:id="rId2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1" r:id="rId16"/>
    <p:sldId id="272" r:id="rId17"/>
    <p:sldId id="273" r:id="rId18"/>
    <p:sldId id="276" r:id="rId19"/>
    <p:sldId id="269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1717"/>
    <a:srgbClr val="232323"/>
    <a:srgbClr val="0C53EF"/>
    <a:srgbClr val="0F0F0F"/>
    <a:srgbClr val="2E3B30"/>
    <a:srgbClr val="131313"/>
    <a:srgbClr val="6B6659"/>
    <a:srgbClr val="2A5838"/>
    <a:srgbClr val="08E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45" autoAdjust="0"/>
    <p:restoredTop sz="94660"/>
  </p:normalViewPr>
  <p:slideViewPr>
    <p:cSldViewPr snapToGrid="0">
      <p:cViewPr>
        <p:scale>
          <a:sx n="66" d="100"/>
          <a:sy n="66" d="100"/>
        </p:scale>
        <p:origin x="58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5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1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8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1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9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13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7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5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7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28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5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1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8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5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sciiart.eu/book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6119-3610-4F45-B067-2DA4F26A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20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PIJUK –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pinjam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yuk!!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F787E-973D-4BEC-A1D4-E498D22A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KELOMPOK 4</a:t>
            </a:r>
          </a:p>
          <a:p>
            <a:r>
              <a:rPr lang="en-US" sz="1800" dirty="0"/>
              <a:t>Muhammad </a:t>
            </a:r>
            <a:r>
              <a:rPr lang="en-US" sz="1800" dirty="0" err="1"/>
              <a:t>As’ad</a:t>
            </a:r>
            <a:r>
              <a:rPr lang="en-US" sz="1800" dirty="0"/>
              <a:t> </a:t>
            </a:r>
            <a:r>
              <a:rPr lang="en-US" sz="1800" dirty="0" err="1"/>
              <a:t>Muyassir</a:t>
            </a:r>
            <a:endParaRPr lang="en-US" sz="1800" dirty="0"/>
          </a:p>
          <a:p>
            <a:r>
              <a:rPr lang="en-US" sz="1800" dirty="0"/>
              <a:t>Haidar Hanif</a:t>
            </a:r>
          </a:p>
        </p:txBody>
      </p:sp>
    </p:spTree>
    <p:extLst>
      <p:ext uri="{BB962C8B-B14F-4D97-AF65-F5344CB8AC3E}">
        <p14:creationId xmlns:p14="http://schemas.microsoft.com/office/powerpoint/2010/main" val="179169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D322-95FC-4F14-A7BA-C8F3228F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538" y="159750"/>
            <a:ext cx="7729728" cy="1188720"/>
          </a:xfrm>
        </p:spPr>
        <p:txBody>
          <a:bodyPr/>
          <a:lstStyle/>
          <a:p>
            <a:r>
              <a:rPr lang="en-US" dirty="0" err="1"/>
              <a:t>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DC58-E6B1-4C0B-8771-56EE38E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366" y="1736170"/>
            <a:ext cx="4454834" cy="47022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login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input username dan password, </a:t>
            </a:r>
            <a:r>
              <a:rPr lang="en-US" dirty="0" err="1"/>
              <a:t>mengenkripsinya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membandingkannya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pada file </a:t>
            </a:r>
            <a:r>
              <a:rPr lang="en-US" dirty="0" err="1">
                <a:solidFill>
                  <a:srgbClr val="00B0F0"/>
                </a:solidFill>
              </a:rPr>
              <a:t>user.bin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/>
              <a:t>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strcmp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error handling </a:t>
            </a:r>
            <a:r>
              <a:rPr lang="en-US" dirty="0" err="1"/>
              <a:t>berupa</a:t>
            </a:r>
            <a:r>
              <a:rPr lang="en-US" dirty="0"/>
              <a:t> username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, password salah, username dan password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583A-2D9B-45B4-AB09-63FD1B955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7" t="16284" r="49808" b="5825"/>
          <a:stretch/>
        </p:blipFill>
        <p:spPr>
          <a:xfrm>
            <a:off x="0" y="0"/>
            <a:ext cx="7146387" cy="68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4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19DA-BAFC-4A96-BAD7-5839E399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00" y="257567"/>
            <a:ext cx="6345936" cy="484280"/>
          </a:xfrm>
        </p:spPr>
        <p:txBody>
          <a:bodyPr>
            <a:normAutofit fontScale="90000"/>
          </a:bodyPr>
          <a:lstStyle/>
          <a:p>
            <a:r>
              <a:rPr lang="en-US" dirty="0"/>
              <a:t>MENGUBAH DATA PERPUSTAKAAN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C147-A304-42DB-8ECE-AE80677C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659" y="132735"/>
            <a:ext cx="4504413" cy="1051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administrator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rak</a:t>
            </a:r>
            <a:r>
              <a:rPr lang="en-US" dirty="0"/>
              <a:t> dan data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039D4-F9B8-44CB-9AF6-8757B974A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19682" r="72387" b="10284"/>
          <a:stretch/>
        </p:blipFill>
        <p:spPr>
          <a:xfrm>
            <a:off x="264600" y="1184703"/>
            <a:ext cx="3189800" cy="5263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669F9-4097-4ED6-8706-984BFCCB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25" y="1197403"/>
            <a:ext cx="3257550" cy="1466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915D2-5E81-432D-B174-0FFD4AB5D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6" t="28045" r="42656" b="57503"/>
          <a:stretch/>
        </p:blipFill>
        <p:spPr>
          <a:xfrm>
            <a:off x="3883025" y="2795002"/>
            <a:ext cx="56007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1AFE4-7FD5-4971-92FF-6C22DDA39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7" t="27767" r="51719" b="56887"/>
          <a:stretch/>
        </p:blipFill>
        <p:spPr>
          <a:xfrm>
            <a:off x="3700145" y="3964927"/>
            <a:ext cx="4552950" cy="1051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0E9D8-0291-47C5-9AB4-4AB41F0B7B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923" t="14137" r="47039" b="64464"/>
          <a:stretch/>
        </p:blipFill>
        <p:spPr>
          <a:xfrm>
            <a:off x="8945831" y="5212153"/>
            <a:ext cx="3418449" cy="1466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EE5966-70EC-4C00-A1D0-3707C61037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849" t="34249" r="27308" b="43677"/>
          <a:stretch/>
        </p:blipFill>
        <p:spPr>
          <a:xfrm>
            <a:off x="3700145" y="5165892"/>
            <a:ext cx="4979622" cy="151311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30BC3F-5D5C-432F-B486-66046A605459}"/>
              </a:ext>
            </a:extLst>
          </p:cNvPr>
          <p:cNvSpPr txBox="1">
            <a:spLocks/>
          </p:cNvSpPr>
          <p:nvPr/>
        </p:nvSpPr>
        <p:spPr>
          <a:xfrm>
            <a:off x="8805407" y="4097693"/>
            <a:ext cx="3025677" cy="1051969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pengubahan</a:t>
            </a:r>
            <a:r>
              <a:rPr lang="en-US" dirty="0"/>
              <a:t> data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line 646 - 1221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8CE56F-CFE9-4149-8062-505403958145}"/>
              </a:ext>
            </a:extLst>
          </p:cNvPr>
          <p:cNvSpPr txBox="1">
            <a:spLocks/>
          </p:cNvSpPr>
          <p:nvPr/>
        </p:nvSpPr>
        <p:spPr>
          <a:xfrm>
            <a:off x="8370279" y="1348864"/>
            <a:ext cx="2433710" cy="105196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dan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rak.bin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DB29D9-59F0-43AF-9578-F06137B10909}"/>
              </a:ext>
            </a:extLst>
          </p:cNvPr>
          <p:cNvSpPr txBox="1">
            <a:spLocks/>
          </p:cNvSpPr>
          <p:nvPr/>
        </p:nvSpPr>
        <p:spPr>
          <a:xfrm>
            <a:off x="9551865" y="2723278"/>
            <a:ext cx="2605990" cy="105196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76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4907-85B7-4C55-A496-8E48BA07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53" y="162833"/>
            <a:ext cx="4352544" cy="5686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DBF3-7C2D-45FA-B876-BBD2FC65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68" y="162833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Membandingkan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strcasecmp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96CD0-795D-4CB1-81A8-00BDEC21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" t="16465" r="32381" b="6367"/>
          <a:stretch/>
        </p:blipFill>
        <p:spPr>
          <a:xfrm>
            <a:off x="0" y="1153551"/>
            <a:ext cx="7729728" cy="5289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AF1AD-2C2C-49A3-B18B-ECD9A0AB4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1" t="23671" r="52657" b="57782"/>
          <a:stretch/>
        </p:blipFill>
        <p:spPr>
          <a:xfrm>
            <a:off x="7818454" y="1154689"/>
            <a:ext cx="4335653" cy="1271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1E5BB-D879-4B1B-8A95-C131208C1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85" t="25101" r="42738" b="50005"/>
          <a:stretch/>
        </p:blipFill>
        <p:spPr>
          <a:xfrm>
            <a:off x="7818454" y="2536692"/>
            <a:ext cx="4335653" cy="13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77B-7D0E-4235-9F3B-BCC3716C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82" y="308870"/>
            <a:ext cx="6375835" cy="689937"/>
          </a:xfrm>
        </p:spPr>
        <p:txBody>
          <a:bodyPr>
            <a:normAutofit fontScale="90000"/>
          </a:bodyPr>
          <a:lstStyle/>
          <a:p>
            <a:r>
              <a:rPr lang="en-US"/>
              <a:t>Melihat data perpustakaan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D2521-D284-4A86-8927-9156EDE5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14" t="23754" r="62279" b="32710"/>
          <a:stretch/>
        </p:blipFill>
        <p:spPr>
          <a:xfrm>
            <a:off x="7746672" y="1714396"/>
            <a:ext cx="3905881" cy="3676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29B29D-FB0F-460E-8275-3B434F80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1" y="1713870"/>
            <a:ext cx="4152900" cy="367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0401AF-994D-4AAB-B5B3-C23DF0A27AA2}"/>
              </a:ext>
            </a:extLst>
          </p:cNvPr>
          <p:cNvSpPr txBox="1"/>
          <p:nvPr/>
        </p:nvSpPr>
        <p:spPr>
          <a:xfrm>
            <a:off x="4773636" y="2828835"/>
            <a:ext cx="2644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Memiliki</a:t>
            </a:r>
            <a:r>
              <a:rPr lang="en-US" dirty="0"/>
              <a:t> 4 </a:t>
            </a:r>
            <a:r>
              <a:rPr lang="en-US" dirty="0" err="1"/>
              <a:t>pilihan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daftar </a:t>
            </a:r>
            <a:r>
              <a:rPr lang="en-US" dirty="0" err="1"/>
              <a:t>rak</a:t>
            </a:r>
            <a:r>
              <a:rPr lang="en-US" dirty="0"/>
              <a:t>, data </a:t>
            </a:r>
            <a:r>
              <a:rPr lang="en-US" dirty="0" err="1"/>
              <a:t>buku</a:t>
            </a:r>
            <a:r>
              <a:rPr lang="en-US" dirty="0"/>
              <a:t>, juga data </a:t>
            </a:r>
            <a:r>
              <a:rPr lang="en-US" dirty="0" err="1"/>
              <a:t>rak</a:t>
            </a:r>
            <a:r>
              <a:rPr lang="en-US" dirty="0"/>
              <a:t> dan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pada slide </a:t>
            </a:r>
            <a:r>
              <a:rPr lang="en-US" dirty="0" err="1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4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0938-7995-4A19-823D-C0ACEDC0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654" y="109000"/>
            <a:ext cx="7877908" cy="5622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dan daftar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DDDCB-308A-4DDD-A68D-D8619E0D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7" y="808582"/>
            <a:ext cx="10357266" cy="3878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366B0E-E26E-4110-A713-FF467BAB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0" t="23975" r="23615" b="52001"/>
          <a:stretch/>
        </p:blipFill>
        <p:spPr>
          <a:xfrm>
            <a:off x="4094346" y="4733925"/>
            <a:ext cx="7877908" cy="1646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362DD-D0BB-4A39-B932-BC1C8C47F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0" t="23876" r="58125" b="57226"/>
          <a:stretch/>
        </p:blipFill>
        <p:spPr>
          <a:xfrm>
            <a:off x="207842" y="4933342"/>
            <a:ext cx="3665510" cy="1295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5952-70E2-4ACB-B606-5C7E82A0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97" y="5427402"/>
            <a:ext cx="1559677" cy="1130773"/>
          </a:xfr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1. </a:t>
            </a:r>
            <a:r>
              <a:rPr lang="en-US" dirty="0" err="1">
                <a:solidFill>
                  <a:srgbClr val="FFFF00"/>
                </a:solidFill>
              </a:rPr>
              <a:t>Judul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Buku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perpustakaan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tapi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hanya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judulnya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8D9A5C-8DFB-4B26-A5D8-15694C50CB9B}"/>
              </a:ext>
            </a:extLst>
          </p:cNvPr>
          <p:cNvSpPr txBox="1">
            <a:spLocks/>
          </p:cNvSpPr>
          <p:nvPr/>
        </p:nvSpPr>
        <p:spPr>
          <a:xfrm>
            <a:off x="8201845" y="4776007"/>
            <a:ext cx="3050396" cy="522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69C7C1-4894-49C0-8804-F461AD3C4BB8}"/>
              </a:ext>
            </a:extLst>
          </p:cNvPr>
          <p:cNvSpPr txBox="1">
            <a:spLocks/>
          </p:cNvSpPr>
          <p:nvPr/>
        </p:nvSpPr>
        <p:spPr>
          <a:xfrm>
            <a:off x="8201845" y="4776007"/>
            <a:ext cx="3328894" cy="892444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3. Data </a:t>
            </a:r>
            <a:r>
              <a:rPr lang="en-US" dirty="0" err="1">
                <a:solidFill>
                  <a:srgbClr val="FFFF00"/>
                </a:solidFill>
              </a:rPr>
              <a:t>Buku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perpustakaan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lengkap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jumlah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halaman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dan status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peminjaman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67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99E6-1550-4C16-B09D-739DEA72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8408"/>
            <a:ext cx="7729728" cy="518278"/>
          </a:xfrm>
        </p:spPr>
        <p:txBody>
          <a:bodyPr>
            <a:normAutofit fontScale="90000"/>
          </a:bodyPr>
          <a:lstStyle/>
          <a:p>
            <a:r>
              <a:rPr lang="en-US" dirty="0"/>
              <a:t>Daftar </a:t>
            </a:r>
            <a:r>
              <a:rPr lang="en-US" dirty="0" err="1"/>
              <a:t>rak</a:t>
            </a:r>
            <a:r>
              <a:rPr lang="en-US" dirty="0"/>
              <a:t>, data </a:t>
            </a:r>
            <a:r>
              <a:rPr lang="en-US" dirty="0" err="1"/>
              <a:t>rak&amp;buku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40212-5628-4B4A-AE76-B326C8EFE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 t="29620" r="17188" b="8480"/>
          <a:stretch/>
        </p:blipFill>
        <p:spPr>
          <a:xfrm>
            <a:off x="2124898" y="711200"/>
            <a:ext cx="7942203" cy="3514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90CFD-F652-4573-942C-3C53E9EFFD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1820" t="24051" r="68082" b="14049"/>
          <a:stretch/>
        </p:blipFill>
        <p:spPr>
          <a:xfrm>
            <a:off x="9801800" y="1903809"/>
            <a:ext cx="2450525" cy="4242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B4085-F051-4335-B988-2E0E6D08B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15" t="24115" r="72195" b="13986"/>
          <a:stretch/>
        </p:blipFill>
        <p:spPr>
          <a:xfrm>
            <a:off x="94709" y="1603829"/>
            <a:ext cx="1937291" cy="42429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6E53A1-D13D-404C-BF53-7B6A43459BAA}"/>
              </a:ext>
            </a:extLst>
          </p:cNvPr>
          <p:cNvSpPr txBox="1">
            <a:spLocks/>
          </p:cNvSpPr>
          <p:nvPr/>
        </p:nvSpPr>
        <p:spPr>
          <a:xfrm>
            <a:off x="6818459" y="5629706"/>
            <a:ext cx="3916166" cy="1049886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4. Daftar </a:t>
            </a:r>
            <a:r>
              <a:rPr lang="en-US" dirty="0" err="1">
                <a:solidFill>
                  <a:srgbClr val="FFFF00"/>
                </a:solidFill>
              </a:rPr>
              <a:t>Buku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perpustakaan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disortir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berdasarkan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79C733-EE09-41A2-AA8A-92190219A8F6}"/>
              </a:ext>
            </a:extLst>
          </p:cNvPr>
          <p:cNvSpPr txBox="1">
            <a:spLocks/>
          </p:cNvSpPr>
          <p:nvPr/>
        </p:nvSpPr>
        <p:spPr>
          <a:xfrm>
            <a:off x="1254966" y="4464837"/>
            <a:ext cx="3328894" cy="892444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2. Daftar </a:t>
            </a:r>
            <a:r>
              <a:rPr lang="en-US" dirty="0" err="1">
                <a:solidFill>
                  <a:srgbClr val="FFFF00"/>
                </a:solidFill>
              </a:rPr>
              <a:t>Rak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nama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terdaftar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2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D8E7-DD3D-4E40-A82B-ACBF49A4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314" y="364210"/>
            <a:ext cx="8211371" cy="7361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BA33-17AE-43CF-A004-341F0243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160" y="1418497"/>
            <a:ext cx="5889666" cy="369594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, user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dan login.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input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program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rgbClr val="00B0F0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Nantinya</a:t>
            </a:r>
            <a:r>
              <a:rPr lang="en-US" dirty="0">
                <a:solidFill>
                  <a:schemeClr val="tx1"/>
                </a:solidFill>
              </a:rPr>
              <a:t> status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 juga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di file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Maksimal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. Waktu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7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Error handling </a:t>
            </a:r>
            <a:r>
              <a:rPr lang="en-US" dirty="0" err="1">
                <a:solidFill>
                  <a:schemeClr val="tx1"/>
                </a:solidFill>
              </a:rPr>
              <a:t>berupa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ditemukan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melebihi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dipinjam</a:t>
            </a:r>
            <a:r>
              <a:rPr lang="en-US" dirty="0">
                <a:solidFill>
                  <a:schemeClr val="tx1"/>
                </a:solidFill>
              </a:rPr>
              <a:t>, user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login.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Code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line 1384-1530.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53C88-8AEB-4322-875B-FD593614E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5" t="38461" r="36950" b="47344"/>
          <a:stretch/>
        </p:blipFill>
        <p:spPr>
          <a:xfrm>
            <a:off x="142371" y="5439503"/>
            <a:ext cx="6575840" cy="112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46B55-E63D-406D-93DB-D84A1C3AF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8" t="20669" r="40698" b="71484"/>
          <a:stretch/>
        </p:blipFill>
        <p:spPr>
          <a:xfrm>
            <a:off x="5204460" y="5955896"/>
            <a:ext cx="6015989" cy="5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DB7E-DB9A-4A1F-9E4A-EB1CF996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434" y="217033"/>
            <a:ext cx="4865610" cy="6951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2FA5-2EF7-498E-AF50-78380428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40261"/>
            <a:ext cx="4484914" cy="5060515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mengecek</a:t>
            </a:r>
            <a:r>
              <a:rPr lang="en-US" dirty="0"/>
              <a:t> status </a:t>
            </a:r>
            <a:r>
              <a:rPr lang="en-US" dirty="0" err="1"/>
              <a:t>peminjaman</a:t>
            </a:r>
            <a:r>
              <a:rPr lang="en-US" dirty="0"/>
              <a:t> user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>
                <a:solidFill>
                  <a:srgbClr val="0070C0"/>
                </a:solidFill>
              </a:rPr>
              <a:t>nama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buku.bin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dan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user </a:t>
            </a:r>
            <a:r>
              <a:rPr lang="en-US" dirty="0" err="1">
                <a:solidFill>
                  <a:schemeClr val="tx1"/>
                </a:solidFill>
              </a:rPr>
              <a:t>pinjam</a:t>
            </a:r>
            <a:r>
              <a:rPr lang="en-US" dirty="0">
                <a:solidFill>
                  <a:schemeClr val="tx1"/>
                </a:solidFill>
              </a:rPr>
              <a:t>. Status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diubah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sukses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3E782-12E2-46C3-87B9-C74D7D0F4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0" t="20259" r="60548" b="6352"/>
          <a:stretch/>
        </p:blipFill>
        <p:spPr>
          <a:xfrm>
            <a:off x="945183" y="927702"/>
            <a:ext cx="4975169" cy="5808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0ED92-BFBB-4894-9140-5571EBFF9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9" t="35760" r="63214" b="46877"/>
          <a:stretch/>
        </p:blipFill>
        <p:spPr>
          <a:xfrm>
            <a:off x="7017655" y="3011474"/>
            <a:ext cx="2641600" cy="119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B144A6-6691-4E83-AF95-786B5FE51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0" t="14263" r="60343" b="71862"/>
          <a:stretch/>
        </p:blipFill>
        <p:spPr>
          <a:xfrm>
            <a:off x="6298321" y="4666642"/>
            <a:ext cx="4080269" cy="9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C218-43F7-4224-B0AE-D9493B48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5" y="331351"/>
            <a:ext cx="5577551" cy="1188720"/>
          </a:xfrm>
        </p:spPr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280C-A64A-4C60-AFD3-7EB8F458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E6283-596F-4C11-B268-FDDF75F5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19033" r="12857" b="8551"/>
          <a:stretch/>
        </p:blipFill>
        <p:spPr>
          <a:xfrm>
            <a:off x="12526" y="1881589"/>
            <a:ext cx="10101943" cy="4963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B80AD-4E81-423B-BC76-C16003C40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32584" r="37500" b="54076"/>
          <a:stretch/>
        </p:blipFill>
        <p:spPr>
          <a:xfrm>
            <a:off x="6616483" y="1857681"/>
            <a:ext cx="4775200" cy="9144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6E17A-E7E9-4F14-BA9D-1FB7CBF5DC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28" t="27583" r="40000" b="52165"/>
          <a:stretch/>
        </p:blipFill>
        <p:spPr>
          <a:xfrm>
            <a:off x="5486400" y="5333423"/>
            <a:ext cx="5617030" cy="13881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BEF49-80AF-4846-A17D-CBA8EA9CE8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1" t="8022" r="68452" b="72392"/>
          <a:stretch/>
        </p:blipFill>
        <p:spPr>
          <a:xfrm>
            <a:off x="4838483" y="3472916"/>
            <a:ext cx="3556000" cy="1342571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30865-C491-4265-9FBC-6C078326E557}"/>
              </a:ext>
            </a:extLst>
          </p:cNvPr>
          <p:cNvSpPr txBox="1"/>
          <p:nvPr/>
        </p:nvSpPr>
        <p:spPr>
          <a:xfrm>
            <a:off x="6212116" y="414460"/>
            <a:ext cx="597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dan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pengembaliannya</a:t>
            </a:r>
            <a:r>
              <a:rPr lang="en-US" dirty="0"/>
              <a:t>, 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.</a:t>
            </a:r>
          </a:p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r>
              <a:rPr lang="en-US" dirty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47388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2AB7-66A7-4854-B2C6-6402F667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25" y="741326"/>
            <a:ext cx="6999950" cy="1188720"/>
          </a:xfrm>
        </p:spPr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, saran </a:t>
            </a:r>
            <a:r>
              <a:rPr lang="en-US" dirty="0" err="1"/>
              <a:t>pengembangan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9054-580D-4444-A26E-4088AAAB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3FD1A-983A-4012-BE61-D473D91A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Tentang pijuk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3DCE-1BC2-4AA2-B811-07514C62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rgbClr val="404040"/>
                </a:solidFill>
              </a:rPr>
              <a:t>Pijuk</a:t>
            </a:r>
            <a:r>
              <a:rPr lang="en-US" dirty="0">
                <a:solidFill>
                  <a:srgbClr val="404040"/>
                </a:solidFill>
              </a:rPr>
              <a:t>! </a:t>
            </a:r>
            <a:r>
              <a:rPr lang="en-US" dirty="0" err="1">
                <a:solidFill>
                  <a:srgbClr val="404040"/>
                </a:solidFill>
              </a:rPr>
              <a:t>adalah</a:t>
            </a:r>
            <a:r>
              <a:rPr lang="en-US" dirty="0">
                <a:solidFill>
                  <a:srgbClr val="404040"/>
                </a:solidFill>
              </a:rPr>
              <a:t> program </a:t>
            </a:r>
            <a:r>
              <a:rPr lang="en-US" dirty="0" err="1">
                <a:solidFill>
                  <a:srgbClr val="404040"/>
                </a:solidFill>
              </a:rPr>
              <a:t>peminjaman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 online </a:t>
            </a:r>
            <a:r>
              <a:rPr lang="en-US" dirty="0" err="1">
                <a:solidFill>
                  <a:srgbClr val="404040"/>
                </a:solidFill>
              </a:rPr>
              <a:t>dari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perpustakaan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mitra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Pijuk</a:t>
            </a:r>
            <a:r>
              <a:rPr lang="en-US" dirty="0">
                <a:solidFill>
                  <a:srgbClr val="404040"/>
                </a:solidFill>
              </a:rPr>
              <a:t>!. </a:t>
            </a:r>
            <a:r>
              <a:rPr lang="en-US" dirty="0" err="1">
                <a:solidFill>
                  <a:srgbClr val="404040"/>
                </a:solidFill>
              </a:rPr>
              <a:t>Untuk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menggunakan</a:t>
            </a:r>
            <a:r>
              <a:rPr lang="en-US" dirty="0">
                <a:solidFill>
                  <a:srgbClr val="404040"/>
                </a:solidFill>
              </a:rPr>
              <a:t> program </a:t>
            </a:r>
            <a:r>
              <a:rPr lang="en-US" dirty="0" err="1">
                <a:solidFill>
                  <a:srgbClr val="404040"/>
                </a:solidFill>
              </a:rPr>
              <a:t>ini</a:t>
            </a:r>
            <a:r>
              <a:rPr lang="en-US" dirty="0">
                <a:solidFill>
                  <a:srgbClr val="404040"/>
                </a:solidFill>
              </a:rPr>
              <a:t>, user </a:t>
            </a:r>
            <a:r>
              <a:rPr lang="en-US" dirty="0" err="1">
                <a:solidFill>
                  <a:srgbClr val="404040"/>
                </a:solidFill>
              </a:rPr>
              <a:t>harus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mendaftar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akun</a:t>
            </a:r>
            <a:r>
              <a:rPr lang="en-US" dirty="0">
                <a:solidFill>
                  <a:srgbClr val="404040"/>
                </a:solidFill>
              </a:rPr>
              <a:t> dan/</a:t>
            </a:r>
            <a:r>
              <a:rPr lang="en-US" dirty="0" err="1">
                <a:solidFill>
                  <a:srgbClr val="404040"/>
                </a:solidFill>
              </a:rPr>
              <a:t>atau</a:t>
            </a:r>
            <a:r>
              <a:rPr lang="en-US" dirty="0">
                <a:solidFill>
                  <a:srgbClr val="404040"/>
                </a:solidFill>
              </a:rPr>
              <a:t> login </a:t>
            </a:r>
            <a:r>
              <a:rPr lang="en-US" dirty="0" err="1">
                <a:solidFill>
                  <a:srgbClr val="404040"/>
                </a:solidFill>
              </a:rPr>
              <a:t>terlebih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dahulu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untuk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menggunakan</a:t>
            </a:r>
            <a:r>
              <a:rPr lang="en-US" dirty="0">
                <a:solidFill>
                  <a:srgbClr val="404040"/>
                </a:solidFill>
              </a:rPr>
              <a:t> program </a:t>
            </a:r>
            <a:r>
              <a:rPr lang="en-US" dirty="0" err="1">
                <a:solidFill>
                  <a:srgbClr val="404040"/>
                </a:solidFill>
              </a:rPr>
              <a:t>ini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Beberapa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fitur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Pijuk</a:t>
            </a:r>
            <a:r>
              <a:rPr lang="en-US" dirty="0">
                <a:solidFill>
                  <a:srgbClr val="404040"/>
                </a:solidFill>
              </a:rPr>
              <a:t>! </a:t>
            </a:r>
            <a:r>
              <a:rPr lang="en-US" dirty="0" err="1">
                <a:solidFill>
                  <a:srgbClr val="404040"/>
                </a:solidFill>
              </a:rPr>
              <a:t>diantaranya</a:t>
            </a:r>
            <a:r>
              <a:rPr lang="en-US" dirty="0">
                <a:solidFill>
                  <a:srgbClr val="404040"/>
                </a:solidFill>
              </a:rPr>
              <a:t>:  </a:t>
            </a:r>
            <a:r>
              <a:rPr lang="en-US" dirty="0" err="1">
                <a:solidFill>
                  <a:srgbClr val="404040"/>
                </a:solidFill>
              </a:rPr>
              <a:t>peminjaman</a:t>
            </a:r>
            <a:r>
              <a:rPr lang="en-US" dirty="0">
                <a:solidFill>
                  <a:srgbClr val="404040"/>
                </a:solidFill>
              </a:rPr>
              <a:t> dan </a:t>
            </a:r>
            <a:r>
              <a:rPr lang="en-US" dirty="0" err="1">
                <a:solidFill>
                  <a:srgbClr val="404040"/>
                </a:solidFill>
              </a:rPr>
              <a:t>pengembalian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, status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pendataan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 dan </a:t>
            </a:r>
            <a:r>
              <a:rPr lang="en-US" dirty="0" err="1">
                <a:solidFill>
                  <a:srgbClr val="404040"/>
                </a:solidFill>
              </a:rPr>
              <a:t>rak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pencarian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sistem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akun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dengan</a:t>
            </a:r>
            <a:r>
              <a:rPr lang="en-US" dirty="0">
                <a:solidFill>
                  <a:srgbClr val="404040"/>
                </a:solidFill>
              </a:rPr>
              <a:t> permission </a:t>
            </a:r>
            <a:r>
              <a:rPr lang="en-US" dirty="0" err="1">
                <a:solidFill>
                  <a:srgbClr val="404040"/>
                </a:solidFill>
              </a:rPr>
              <a:t>berbeda</a:t>
            </a:r>
            <a:r>
              <a:rPr lang="en-US" dirty="0">
                <a:solidFill>
                  <a:srgbClr val="404040"/>
                </a:solidFill>
              </a:rPr>
              <a:t> (</a:t>
            </a:r>
            <a:r>
              <a:rPr lang="en-US" dirty="0" err="1">
                <a:solidFill>
                  <a:srgbClr val="404040"/>
                </a:solidFill>
              </a:rPr>
              <a:t>biasa</a:t>
            </a:r>
            <a:r>
              <a:rPr lang="en-US" dirty="0">
                <a:solidFill>
                  <a:srgbClr val="404040"/>
                </a:solidFill>
              </a:rPr>
              <a:t>/admin), dan </a:t>
            </a:r>
            <a:r>
              <a:rPr lang="en-US" dirty="0" err="1">
                <a:solidFill>
                  <a:srgbClr val="404040"/>
                </a:solidFill>
              </a:rPr>
              <a:t>riwayat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peminjaman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315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348E-A1AC-4360-8013-06021E05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  <a:r>
              <a:rPr lang="en-US" sz="36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7048-7743-430B-A197-3EDE9AE7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855101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Repository GitHub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link: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B55F9"/>
                </a:solidFill>
              </a:rPr>
              <a:t>https://github.com/aad211/Proyek-Akhir/</a:t>
            </a:r>
          </a:p>
        </p:txBody>
      </p:sp>
    </p:spTree>
    <p:extLst>
      <p:ext uri="{BB962C8B-B14F-4D97-AF65-F5344CB8AC3E}">
        <p14:creationId xmlns:p14="http://schemas.microsoft.com/office/powerpoint/2010/main" val="10644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300FB-2F4A-49DC-80C1-F3FA0F6D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29" y="1444752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Library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yang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digunakan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EF9B3-C0D8-49AA-A4EA-61336FF4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69" y="1409047"/>
            <a:ext cx="7213602" cy="3968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	= library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strcasecmp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pembanding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	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2210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85D5-62F8-46D8-BECB-59FD585A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43" y="174753"/>
            <a:ext cx="7997257" cy="523747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Modular yang </a:t>
            </a:r>
            <a:r>
              <a:rPr lang="en-US" sz="3200" dirty="0" err="1">
                <a:solidFill>
                  <a:srgbClr val="FFFFFF"/>
                </a:solidFill>
              </a:rPr>
              <a:t>digunakan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081B-1C15-4586-8D0E-20A6BCB9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82" y="1027134"/>
            <a:ext cx="12327177" cy="5511452"/>
          </a:xfrm>
        </p:spPr>
        <p:txBody>
          <a:bodyPr numCol="2"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a,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mencatat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banyaknya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banyaknya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saat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ini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lembar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data_user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default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saat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mulai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aplikasi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belum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login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//array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daftar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dimensi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isinya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di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diisi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dipinjam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nama_rak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index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kedua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isinya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perkarakter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nama_buku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index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kedua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isinya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perkarakter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*c;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waktu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judul_menu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submenu();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arrow_menu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menu_login_daftar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lihat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menu();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menu_buku_rak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login_logout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daftar();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tambah_rak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ubah_rak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hapus_rak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ubah_buku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tambah_buku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hapus_buku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search();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cek_buku_full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cek_rak_full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balikin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lihat_pinjam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keluar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underscore_kedip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0633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  <a:alpha val="956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37A77D-A716-4E03-8C2A-348B4979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02" y="1120139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Tampilan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- Main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8E7AA3-B55B-4FEB-AB6A-DDC1ED5E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838" y="3027868"/>
            <a:ext cx="5285791" cy="30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Gambar </a:t>
            </a:r>
            <a:r>
              <a:rPr lang="en-US" dirty="0" err="1">
                <a:solidFill>
                  <a:srgbClr val="FFFFFF"/>
                </a:solidFill>
              </a:rPr>
              <a:t>buku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bagian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diperoleh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https://www.asciiart.eu/books</a:t>
            </a:r>
            <a:r>
              <a:rPr lang="en-US" dirty="0">
                <a:solidFill>
                  <a:srgbClr val="FFFFFF"/>
                </a:solidFill>
              </a:rPr>
              <a:t>, di-</a:t>
            </a:r>
            <a:r>
              <a:rPr lang="en-US" i="1" dirty="0" err="1">
                <a:solidFill>
                  <a:srgbClr val="FFFFFF"/>
                </a:solidFill>
              </a:rPr>
              <a:t>printf</a:t>
            </a:r>
            <a:r>
              <a:rPr lang="en-US" dirty="0">
                <a:solidFill>
                  <a:srgbClr val="FFFFFF"/>
                </a:solidFill>
              </a:rPr>
              <a:t> dan </a:t>
            </a:r>
            <a:r>
              <a:rPr lang="en-US" dirty="0" err="1">
                <a:solidFill>
                  <a:srgbClr val="FFFFFF"/>
                </a:solidFill>
              </a:rPr>
              <a:t>begitu</a:t>
            </a:r>
            <a:r>
              <a:rPr lang="en-US" dirty="0">
                <a:solidFill>
                  <a:srgbClr val="FFFFFF"/>
                </a:solidFill>
              </a:rPr>
              <a:t> pula </a:t>
            </a:r>
            <a:r>
              <a:rPr lang="en-US" dirty="0" err="1">
                <a:solidFill>
                  <a:srgbClr val="FFFFFF"/>
                </a:solidFill>
              </a:rPr>
              <a:t>dengan</a:t>
            </a:r>
            <a:r>
              <a:rPr lang="en-US" dirty="0">
                <a:solidFill>
                  <a:srgbClr val="FFFFFF"/>
                </a:solidFill>
              </a:rPr>
              <a:t> welcome message </a:t>
            </a:r>
            <a:r>
              <a:rPr lang="en-US" dirty="0" err="1">
                <a:solidFill>
                  <a:srgbClr val="FFFFFF"/>
                </a:solidFill>
              </a:rPr>
              <a:t>dibawahnya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Tampilan</a:t>
            </a:r>
            <a:r>
              <a:rPr lang="en-US" dirty="0">
                <a:solidFill>
                  <a:srgbClr val="FFFFFF"/>
                </a:solidFill>
              </a:rPr>
              <a:t> initializing </a:t>
            </a:r>
            <a:r>
              <a:rPr lang="en-US" dirty="0" err="1">
                <a:solidFill>
                  <a:srgbClr val="FFFFFF"/>
                </a:solidFill>
              </a:rPr>
              <a:t>mengeload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berapa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buku</a:t>
            </a:r>
            <a:r>
              <a:rPr lang="en-US" dirty="0">
                <a:solidFill>
                  <a:srgbClr val="FFFFFF"/>
                </a:solidFill>
              </a:rPr>
              <a:t> yang </a:t>
            </a:r>
            <a:r>
              <a:rPr lang="en-US" dirty="0" err="1">
                <a:solidFill>
                  <a:srgbClr val="FFFFFF"/>
                </a:solidFill>
              </a:rPr>
              <a:t>terdaftar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rak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buku</a:t>
            </a:r>
            <a:r>
              <a:rPr lang="en-US" dirty="0">
                <a:solidFill>
                  <a:srgbClr val="FFFFFF"/>
                </a:solidFill>
              </a:rPr>
              <a:t>, dan </a:t>
            </a:r>
            <a:r>
              <a:rPr lang="en-US" dirty="0" err="1">
                <a:solidFill>
                  <a:srgbClr val="FFFFFF"/>
                </a:solidFill>
              </a:rPr>
              <a:t>mengecek</a:t>
            </a:r>
            <a:r>
              <a:rPr lang="en-US" dirty="0">
                <a:solidFill>
                  <a:srgbClr val="FFFFFF"/>
                </a:solidFill>
              </a:rPr>
              <a:t> data </a:t>
            </a:r>
            <a:r>
              <a:rPr lang="en-US" dirty="0" err="1">
                <a:solidFill>
                  <a:srgbClr val="FFFFFF"/>
                </a:solidFill>
              </a:rPr>
              <a:t>peminjaman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Semua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terdapat</a:t>
            </a:r>
            <a:r>
              <a:rPr lang="en-US" dirty="0">
                <a:solidFill>
                  <a:srgbClr val="FFFFFF"/>
                </a:solidFill>
              </a:rPr>
              <a:t> di main program, dan </a:t>
            </a:r>
            <a:r>
              <a:rPr lang="en-US" dirty="0" err="1">
                <a:solidFill>
                  <a:srgbClr val="FFFFFF"/>
                </a:solidFill>
              </a:rPr>
              <a:t>selanjutnya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mengarah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ke</a:t>
            </a:r>
            <a:r>
              <a:rPr lang="en-US" dirty="0">
                <a:solidFill>
                  <a:srgbClr val="FFFFFF"/>
                </a:solidFill>
              </a:rPr>
              <a:t> menu(); (menu </a:t>
            </a:r>
            <a:r>
              <a:rPr lang="en-US" dirty="0" err="1">
                <a:solidFill>
                  <a:srgbClr val="FFFFFF"/>
                </a:solidFill>
              </a:rPr>
              <a:t>utama</a:t>
            </a:r>
            <a:r>
              <a:rPr lang="en-US" dirty="0">
                <a:solidFill>
                  <a:srgbClr val="FFFFFF"/>
                </a:solidFill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9BFEE-BB92-43CC-A84E-10EBE30A6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8" r="14595"/>
          <a:stretch/>
        </p:blipFill>
        <p:spPr>
          <a:xfrm>
            <a:off x="20" y="-2"/>
            <a:ext cx="5854680" cy="34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04EB7-A10A-4BDC-8832-6706295A5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8"/>
            <a:ext cx="585468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DED-515A-4FC6-8981-99D78F87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7" y="861415"/>
            <a:ext cx="3795230" cy="1237724"/>
          </a:xfrm>
        </p:spPr>
        <p:txBody>
          <a:bodyPr>
            <a:normAutofit/>
          </a:bodyPr>
          <a:lstStyle/>
          <a:p>
            <a:r>
              <a:rPr lang="en-US" sz="2000" dirty="0"/>
              <a:t>Switch menu </a:t>
            </a:r>
            <a:r>
              <a:rPr lang="en-US" sz="2000" dirty="0" err="1"/>
              <a:t>utama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B48D3C-AA9B-4231-A317-D2A87FC2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0" y="2153767"/>
            <a:ext cx="3795230" cy="3151397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638D51-793A-40F5-BE7D-6C5A18A30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8" r="2311" b="2939"/>
          <a:stretch/>
        </p:blipFill>
        <p:spPr>
          <a:xfrm>
            <a:off x="3919200" y="916043"/>
            <a:ext cx="8203223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2FBF-A8CD-4199-B780-7CC9E313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71449"/>
            <a:ext cx="4283964" cy="6291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Navigasi</a:t>
            </a:r>
            <a:r>
              <a:rPr lang="en-US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E9FE-8A3D-40F3-9E0A-BD61C554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171449"/>
            <a:ext cx="7181850" cy="3101983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menu,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arrow, dan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Main menu, login/daftar, </a:t>
            </a:r>
            <a:r>
              <a:rPr lang="en-US" dirty="0" err="1"/>
              <a:t>ataupun</a:t>
            </a:r>
            <a:r>
              <a:rPr lang="en-US" dirty="0"/>
              <a:t> exit.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menu (int z) dan status login.</a:t>
            </a:r>
          </a:p>
        </p:txBody>
      </p:sp>
      <p:pic>
        <p:nvPicPr>
          <p:cNvPr id="8" name="Picture 7" descr="Arrow pada model z=1&#10;">
            <a:extLst>
              <a:ext uri="{FF2B5EF4-FFF2-40B4-BE49-F238E27FC236}">
                <a16:creationId xmlns:a16="http://schemas.microsoft.com/office/drawing/2014/main" id="{03D92394-9475-41E8-89A4-ADAD4EF6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4" y="945611"/>
            <a:ext cx="2313815" cy="5852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8C2960-059F-404A-B5FB-4EE8D31CCF21}"/>
              </a:ext>
            </a:extLst>
          </p:cNvPr>
          <p:cNvSpPr txBox="1"/>
          <p:nvPr/>
        </p:nvSpPr>
        <p:spPr>
          <a:xfrm>
            <a:off x="2433701" y="1735532"/>
            <a:ext cx="147557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Arrow menu model z=1 (menu </a:t>
            </a:r>
            <a:r>
              <a:rPr lang="en-US" sz="1600" dirty="0" err="1"/>
              <a:t>utama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0EBB7-CAA7-4B24-9319-BB6AA9307513}"/>
              </a:ext>
            </a:extLst>
          </p:cNvPr>
          <p:cNvSpPr txBox="1"/>
          <p:nvPr/>
        </p:nvSpPr>
        <p:spPr>
          <a:xfrm>
            <a:off x="5733994" y="5558851"/>
            <a:ext cx="147557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Arrow menu model z=2 (sub menu)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0307E-5E86-482D-8F70-40FA3E5FF824}"/>
              </a:ext>
            </a:extLst>
          </p:cNvPr>
          <p:cNvSpPr txBox="1"/>
          <p:nvPr/>
        </p:nvSpPr>
        <p:spPr>
          <a:xfrm>
            <a:off x="10008820" y="1522023"/>
            <a:ext cx="147557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Arrow menu model z=3 (</a:t>
            </a:r>
            <a:r>
              <a:rPr lang="en-US" sz="1600" dirty="0" err="1"/>
              <a:t>Ya</a:t>
            </a:r>
            <a:r>
              <a:rPr lang="en-US" sz="1600" dirty="0"/>
              <a:t>/</a:t>
            </a:r>
            <a:r>
              <a:rPr lang="en-US" sz="1600" dirty="0" err="1"/>
              <a:t>tidak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46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7167-CA9B-4831-AA4E-CBE8AE1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20" y="557040"/>
            <a:ext cx="4695757" cy="626301"/>
          </a:xfrm>
        </p:spPr>
        <p:txBody>
          <a:bodyPr>
            <a:normAutofit fontScale="90000"/>
          </a:bodyPr>
          <a:lstStyle/>
          <a:p>
            <a:r>
              <a:rPr lang="en-US" dirty="0"/>
              <a:t>Menu login/daftar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DD83-BE92-42CA-BB0D-B0D67326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90629-0805-45B6-A643-7838C874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4" y="1628394"/>
            <a:ext cx="337185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AC7AC-A3C9-4844-BD79-567B1A43D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4" b="15934"/>
          <a:stretch/>
        </p:blipFill>
        <p:spPr>
          <a:xfrm>
            <a:off x="1725892" y="4026192"/>
            <a:ext cx="9144000" cy="22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D322-95FC-4F14-A7BA-C8F3228F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569" y="127828"/>
            <a:ext cx="7729728" cy="118872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pendaftaran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DC58-E6B1-4C0B-8771-56EE38E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464" y="1736170"/>
            <a:ext cx="3685735" cy="4702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user yang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dienkripsi</a:t>
            </a:r>
            <a:r>
              <a:rPr lang="en-US" dirty="0"/>
              <a:t> dan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>
                <a:solidFill>
                  <a:srgbClr val="00B0F0"/>
                </a:solidFill>
              </a:rPr>
              <a:t>user.bin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handling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modular </a:t>
            </a:r>
            <a:r>
              <a:rPr lang="en-US" dirty="0" err="1"/>
              <a:t>ini</a:t>
            </a:r>
            <a:r>
              <a:rPr lang="en-US" dirty="0"/>
              <a:t>: username dan password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, password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karakter</a:t>
            </a:r>
            <a:r>
              <a:rPr lang="en-US" dirty="0"/>
              <a:t>, username dan password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Setelah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program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menu login.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DDE47-7AB7-4AB8-A388-1CA6F30C8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" t="16804" r="45538" b="3978"/>
          <a:stretch/>
        </p:blipFill>
        <p:spPr>
          <a:xfrm>
            <a:off x="0" y="0"/>
            <a:ext cx="7835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21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959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Parcel</vt:lpstr>
      <vt:lpstr>1_Parcel</vt:lpstr>
      <vt:lpstr>PIJUK – pinjam yuk!!</vt:lpstr>
      <vt:lpstr>Tentang pijuk</vt:lpstr>
      <vt:lpstr>Library yang digunakan</vt:lpstr>
      <vt:lpstr>Modular yang digunakan</vt:lpstr>
      <vt:lpstr>Tampilan awal - Main</vt:lpstr>
      <vt:lpstr>Switch menu utama</vt:lpstr>
      <vt:lpstr>Navigasi menu</vt:lpstr>
      <vt:lpstr>Menu login/daftar</vt:lpstr>
      <vt:lpstr> pendaftaran</vt:lpstr>
      <vt:lpstr>lOGIn</vt:lpstr>
      <vt:lpstr>MENGUBAH DATA PERPUSTAKAAN</vt:lpstr>
      <vt:lpstr>Mencari data buku</vt:lpstr>
      <vt:lpstr>Melihat data perpustakaan</vt:lpstr>
      <vt:lpstr>Cek judul buku dan daftar buku</vt:lpstr>
      <vt:lpstr>Daftar rak, data rak&amp;buku</vt:lpstr>
      <vt:lpstr>Peminjaman buku</vt:lpstr>
      <vt:lpstr>Pengembalian buku</vt:lpstr>
      <vt:lpstr>Melihat data peminjaman</vt:lpstr>
      <vt:lpstr>Kelebihan dan kekurangan, saran pengembangan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PIJUK – pinjam yuk!!</dc:title>
  <dc:creator> </dc:creator>
  <cp:lastModifiedBy> </cp:lastModifiedBy>
  <cp:revision>97</cp:revision>
  <dcterms:created xsi:type="dcterms:W3CDTF">2019-05-28T15:17:14Z</dcterms:created>
  <dcterms:modified xsi:type="dcterms:W3CDTF">2019-05-28T23:07:06Z</dcterms:modified>
</cp:coreProperties>
</file>