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9c9da6c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29c9da6c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007d7b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007d7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f007d7b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f007d7b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9c9da6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9c9da6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29c9da6c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9c9da6c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9c9da6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9c9da6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6d140ec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6d140ec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6d140ec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6d140ec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6d140ec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6d140ec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29c9da6c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29c9da6c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chinelearningmastery.com/start-here/#getstarted" TargetMode="External"/><Relationship Id="rId4" Type="http://schemas.openxmlformats.org/officeDocument/2006/relationships/hyperlink" Target="https://colah.github.io/posts/2015-08-Understanding-LSTMs/" TargetMode="External"/><Relationship Id="rId5" Type="http://schemas.openxmlformats.org/officeDocument/2006/relationships/hyperlink" Target="https://www.sas.com/en_us/insights/analytics/machine-learning.html" TargetMode="External"/><Relationship Id="rId6" Type="http://schemas.openxmlformats.org/officeDocument/2006/relationships/hyperlink" Target="https://groww.in/us-stocks/googl" TargetMode="External"/><Relationship Id="rId7" Type="http://schemas.openxmlformats.org/officeDocument/2006/relationships/hyperlink" Target="https://www.investopedia.com/terms/d/deep-learning.asp" TargetMode="External"/><Relationship Id="rId8" Type="http://schemas.openxmlformats.org/officeDocument/2006/relationships/hyperlink" Target="https://www.nasdaq.com/market-activity/stocks/goo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57400" y="1775225"/>
            <a:ext cx="7763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STOCK PRICE PREDICTION </a:t>
            </a:r>
            <a:endParaRPr b="1"/>
          </a:p>
        </p:txBody>
      </p:sp>
      <p:sp>
        <p:nvSpPr>
          <p:cNvPr id="86" name="Google Shape;86;p13"/>
          <p:cNvSpPr txBox="1"/>
          <p:nvPr>
            <p:ph type="ctrTitle"/>
          </p:nvPr>
        </p:nvSpPr>
        <p:spPr>
          <a:xfrm>
            <a:off x="839525" y="2990150"/>
            <a:ext cx="74352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t>Machine Learning Project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r>
              <a:rPr lang="en-GB"/>
              <a:t> </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https://machinelearningmastery.com/start-here/#getstarted</a:t>
            </a:r>
            <a:endParaRPr/>
          </a:p>
          <a:p>
            <a:pPr indent="-342900" lvl="0" marL="457200" rtl="0" algn="l">
              <a:spcBef>
                <a:spcPts val="0"/>
              </a:spcBef>
              <a:spcAft>
                <a:spcPts val="0"/>
              </a:spcAft>
              <a:buSzPts val="1800"/>
              <a:buAutoNum type="arabicPeriod"/>
            </a:pPr>
            <a:r>
              <a:rPr lang="en-GB" u="sng">
                <a:solidFill>
                  <a:schemeClr val="hlink"/>
                </a:solidFill>
                <a:hlinkClick r:id="rId4"/>
              </a:rPr>
              <a:t>https://colah.github.io/posts/2015-08-Understanding-LSTMs/</a:t>
            </a:r>
            <a:endParaRPr/>
          </a:p>
          <a:p>
            <a:pPr indent="-342900" lvl="0" marL="457200" rtl="0" algn="l">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indent="-342900" lvl="0" marL="457200" rtl="0" algn="l">
              <a:spcBef>
                <a:spcPts val="0"/>
              </a:spcBef>
              <a:spcAft>
                <a:spcPts val="0"/>
              </a:spcAft>
              <a:buSzPts val="1800"/>
              <a:buAutoNum type="arabicPeriod"/>
            </a:pPr>
            <a:r>
              <a:rPr lang="en-GB" u="sng">
                <a:solidFill>
                  <a:schemeClr val="hlink"/>
                </a:solidFill>
                <a:hlinkClick r:id="rId6"/>
              </a:rPr>
              <a:t>https://groww.in/us-stocks/googl</a:t>
            </a:r>
            <a:endParaRPr/>
          </a:p>
          <a:p>
            <a:pPr indent="-342900" lvl="0" marL="457200" rtl="0" algn="l">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indent="-342900" lvl="0" marL="457200" rtl="0" algn="l">
              <a:spcBef>
                <a:spcPts val="0"/>
              </a:spcBef>
              <a:spcAft>
                <a:spcPts val="0"/>
              </a:spcAft>
              <a:buSzPts val="1800"/>
              <a:buAutoNum type="arabicPeriod"/>
            </a:pPr>
            <a:r>
              <a:rPr lang="en-GB" u="sng">
                <a:solidFill>
                  <a:schemeClr val="hlink"/>
                </a:solidFill>
                <a:hlinkClick r:id="rId8"/>
              </a:rPr>
              <a:t>https://www.nasdaq.com/market-activity/stocks/goog</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2" name="Google Shape;9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893200" y="83162"/>
            <a:ext cx="7277100" cy="4848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Abstract</a:t>
            </a:r>
            <a:endParaRPr/>
          </a:p>
          <a:p>
            <a:pPr indent="-342900" lvl="0" marL="457200" rtl="0" algn="l">
              <a:spcBef>
                <a:spcPts val="0"/>
              </a:spcBef>
              <a:spcAft>
                <a:spcPts val="0"/>
              </a:spcAft>
              <a:buSzPts val="1800"/>
              <a:buAutoNum type="arabicPeriod"/>
            </a:pPr>
            <a:r>
              <a:rPr lang="en-GB"/>
              <a:t>Machine Learning</a:t>
            </a:r>
            <a:endParaRPr/>
          </a:p>
          <a:p>
            <a:pPr indent="-342900" lvl="0" marL="457200" rtl="0" algn="l">
              <a:spcBef>
                <a:spcPts val="0"/>
              </a:spcBef>
              <a:spcAft>
                <a:spcPts val="0"/>
              </a:spcAft>
              <a:buSzPts val="1800"/>
              <a:buAutoNum type="arabicPeriod"/>
            </a:pPr>
            <a:r>
              <a:rPr lang="en-GB"/>
              <a:t>ML Algorithms</a:t>
            </a:r>
            <a:endParaRPr/>
          </a:p>
          <a:p>
            <a:pPr indent="-342900" lvl="0" marL="457200" rtl="0" algn="l">
              <a:spcBef>
                <a:spcPts val="0"/>
              </a:spcBef>
              <a:spcAft>
                <a:spcPts val="0"/>
              </a:spcAft>
              <a:buSzPts val="1800"/>
              <a:buAutoNum type="arabicPeriod"/>
            </a:pPr>
            <a:r>
              <a:rPr lang="en-GB"/>
              <a:t>Output</a:t>
            </a:r>
            <a:endParaRPr/>
          </a:p>
          <a:p>
            <a:pPr indent="-342900" lvl="0" marL="457200" rtl="0" algn="l">
              <a:spcBef>
                <a:spcPts val="0"/>
              </a:spcBef>
              <a:spcAft>
                <a:spcPts val="0"/>
              </a:spcAft>
              <a:buSzPts val="1800"/>
              <a:buAutoNum type="arabicPeriod"/>
            </a:pPr>
            <a:r>
              <a:rPr lang="en-GB"/>
              <a:t>Conclusion </a:t>
            </a:r>
            <a:endParaRPr/>
          </a:p>
          <a:p>
            <a:pPr indent="-342900" lvl="0" marL="457200" rtl="0" algn="l">
              <a:spcBef>
                <a:spcPts val="0"/>
              </a:spcBef>
              <a:spcAft>
                <a:spcPts val="0"/>
              </a:spcAft>
              <a:buSzPts val="1800"/>
              <a:buAutoNum type="arabicPeriod"/>
            </a:pPr>
            <a:r>
              <a:rPr lang="en-GB"/>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rgbClr val="202124"/>
                </a:solidFill>
                <a:latin typeface="Arial"/>
                <a:ea typeface="Arial"/>
                <a:cs typeface="Arial"/>
                <a:sym typeface="Arial"/>
              </a:rPr>
              <a:t>It has never been easy to invest in a set of assets, the abnormality of the financial market does not allow simple models to predict future asset values with higher accuracy. Machine learning, which consists of making computers perform tasks that normally require human intelligence is currently the dominant trend in scientific research. This article aims to build a model using Machine learning Model. The main objective of this paper is to see in which precision a Machine learning algorithm can predict. </a:t>
            </a:r>
            <a:r>
              <a:rPr lang="en-GB">
                <a:solidFill>
                  <a:srgbClr val="202124"/>
                </a:solidFill>
                <a:highlight>
                  <a:srgbClr val="FFFFFF"/>
                </a:highlight>
                <a:latin typeface="Arial"/>
                <a:ea typeface="Arial"/>
                <a:cs typeface="Arial"/>
                <a:sym typeface="Arial"/>
              </a:rPr>
              <a:t>Predicting stock market prices is a complex task that traditionally involves extensive human-computer interaction.. The network is trained and evaluated for accuracy with various sizes of data, and the results are tabulated. This paper is to predict stock market prices to make more acquainted and precise investment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rgbClr val="FFFFFF"/>
                </a:highlight>
              </a:rPr>
              <a:t>Machine learning is the science of getting computers to act without being explicitly programmed.</a:t>
            </a:r>
            <a:endParaRPr>
              <a:highlight>
                <a:srgbClr val="FFFFFF"/>
              </a:highlight>
            </a:endParaRPr>
          </a:p>
          <a:p>
            <a:pPr indent="0" lvl="0" marL="0" rtl="0" algn="l">
              <a:spcBef>
                <a:spcPts val="1200"/>
              </a:spcBef>
              <a:spcAft>
                <a:spcPts val="0"/>
              </a:spcAft>
              <a:buNone/>
            </a:pPr>
            <a:r>
              <a:rPr lang="en-GB">
                <a:highlight>
                  <a:srgbClr val="FFFFFF"/>
                </a:highlight>
              </a:rPr>
              <a:t>Machine learning is a method of data analysis that automates analytical model building</a:t>
            </a:r>
            <a:endParaRPr>
              <a:highlight>
                <a:srgbClr val="FFFFFF"/>
              </a:highlight>
            </a:endParaRPr>
          </a:p>
          <a:p>
            <a:pPr indent="0" lvl="0" marL="0" rtl="0" algn="l">
              <a:spcBef>
                <a:spcPts val="1200"/>
              </a:spcBef>
              <a:spcAft>
                <a:spcPts val="1200"/>
              </a:spcAft>
              <a:buNone/>
            </a:pPr>
            <a:r>
              <a:rPr lang="en-GB">
                <a:highlight>
                  <a:srgbClr val="FFFFFF"/>
                </a:highlight>
                <a:latin typeface="Arial"/>
                <a:ea typeface="Arial"/>
                <a:cs typeface="Arial"/>
                <a:sym typeface="Arial"/>
              </a:rPr>
              <a:t>Machine learning is important because it gives enterprises a view of trends in customer behavior and business operational patterns, as well as supports the development of new products</a:t>
            </a:r>
            <a:endParaRPr>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a:solidFill>
                  <a:srgbClr val="333333"/>
                </a:solidFill>
                <a:highlight>
                  <a:srgbClr val="FFFFFF"/>
                </a:highlight>
              </a:rPr>
              <a:t>Linear regression is one of the easiest and most popular Machine Learning algorithms. It is a statistical method that is used for predictive analysis. Linear regression makes predictions for continuous/real or numeric variables such as </a:t>
            </a:r>
            <a:r>
              <a:rPr b="1" lang="en-GB">
                <a:solidFill>
                  <a:srgbClr val="333333"/>
                </a:solidFill>
                <a:highlight>
                  <a:srgbClr val="FFFFFF"/>
                </a:highlight>
              </a:rPr>
              <a:t>sales, salary, age, product price,</a:t>
            </a:r>
            <a:r>
              <a:rPr lang="en-GB">
                <a:solidFill>
                  <a:srgbClr val="333333"/>
                </a:solidFill>
                <a:highlight>
                  <a:srgbClr val="FFFFFF"/>
                </a:highlight>
              </a:rPr>
              <a:t> etc.</a:t>
            </a:r>
            <a:endParaRPr>
              <a:solidFill>
                <a:srgbClr val="333333"/>
              </a:solidFill>
              <a:highlight>
                <a:srgbClr val="FFFFFF"/>
              </a:highlight>
            </a:endParaRPr>
          </a:p>
          <a:p>
            <a:pPr indent="0" lvl="0" marL="0" rtl="0" algn="just">
              <a:spcBef>
                <a:spcPts val="1200"/>
              </a:spcBef>
              <a:spcAft>
                <a:spcPts val="0"/>
              </a:spcAft>
              <a:buNone/>
            </a:pPr>
            <a:r>
              <a:rPr lang="en-GB">
                <a:solidFill>
                  <a:srgbClr val="333333"/>
                </a:solidFill>
                <a:highlight>
                  <a:srgbClr val="FFFFFF"/>
                </a:highlight>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a:solidFill>
                <a:srgbClr val="333333"/>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SVM</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highlight>
                  <a:srgbClr val="FFFFFF"/>
                </a:highlight>
                <a:latin typeface="Nunito"/>
                <a:ea typeface="Nunito"/>
                <a:cs typeface="Nunito"/>
                <a:sym typeface="Nunito"/>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endParaRPr>
              <a:solidFill>
                <a:srgbClr val="000000"/>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a:solidFill>
                <a:srgbClr val="000000"/>
              </a:solidFill>
              <a:highlight>
                <a:srgbClr val="FFFFFF"/>
              </a:highlight>
              <a:latin typeface="Nunito"/>
              <a:ea typeface="Nunito"/>
              <a:cs typeface="Nunito"/>
              <a:sym typeface="Nunito"/>
            </a:endParaRPr>
          </a:p>
        </p:txBody>
      </p:sp>
      <p:pic>
        <p:nvPicPr>
          <p:cNvPr descr="Working of SVM" id="124" name="Google Shape;124;p19"/>
          <p:cNvPicPr preferRelativeResize="0"/>
          <p:nvPr/>
        </p:nvPicPr>
        <p:blipFill>
          <a:blip r:embed="rId3">
            <a:alphaModFix/>
          </a:blip>
          <a:stretch>
            <a:fillRect/>
          </a:stretch>
        </p:blipFill>
        <p:spPr>
          <a:xfrm>
            <a:off x="5588900" y="1991100"/>
            <a:ext cx="2619375" cy="1990725"/>
          </a:xfrm>
          <a:prstGeom prst="rect">
            <a:avLst/>
          </a:prstGeom>
          <a:noFill/>
          <a:ln>
            <a:noFill/>
          </a:ln>
        </p:spPr>
      </p:pic>
      <p:sp>
        <p:nvSpPr>
          <p:cNvPr id="125" name="Google Shape;125;p19"/>
          <p:cNvSpPr txBox="1"/>
          <p:nvPr/>
        </p:nvSpPr>
        <p:spPr>
          <a:xfrm>
            <a:off x="5459175" y="31526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Rasso and Ridge Model</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444444"/>
                </a:solidFill>
                <a:highlight>
                  <a:srgbClr val="FFFFFF"/>
                </a:highlight>
                <a:latin typeface="Arial"/>
                <a:ea typeface="Arial"/>
                <a:cs typeface="Arial"/>
                <a:sym typeface="Arial"/>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sz="1400">
              <a:solidFill>
                <a:srgbClr val="000000"/>
              </a:solidFill>
              <a:latin typeface="Arial"/>
              <a:ea typeface="Arial"/>
              <a:cs typeface="Arial"/>
              <a:sym typeface="Arial"/>
            </a:endParaRPr>
          </a:p>
          <a:p>
            <a:pPr indent="0" lvl="0" marL="0" rtl="0" algn="l">
              <a:spcBef>
                <a:spcPts val="1900"/>
              </a:spcBef>
              <a:spcAft>
                <a:spcPts val="0"/>
              </a:spcAft>
              <a:buNone/>
            </a:pPr>
            <a:r>
              <a:rPr lang="en-GB" sz="1400">
                <a:solidFill>
                  <a:srgbClr val="333333"/>
                </a:solidFill>
                <a:highlight>
                  <a:srgbClr val="FFFFFF"/>
                </a:highlight>
                <a:latin typeface="Arial"/>
                <a:ea typeface="Arial"/>
                <a:cs typeface="Arial"/>
                <a:sym typeface="Arial"/>
              </a:rPr>
              <a:t>In ridge regression, we add a penalty by way of a tuning parameter called lambda which is chosen using cross validation. The idea is to make the fit small by making the residual sum or squares small plus adding a shrinkage penalty. The shrinkage penalty is lambda times the sum of squares of the coefficients so coefficients that get too large are penalized. As lambda gets larger, the bias is unchanged but the variance drops. The drawback of ridge is that it doesn’t select variables. It includes all of the variables in the final model</a:t>
            </a:r>
            <a:endParaRPr sz="140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solidFill>
                  <a:srgbClr val="000000"/>
                </a:solidFill>
                <a:latin typeface="Arial"/>
                <a:ea typeface="Arial"/>
                <a:cs typeface="Arial"/>
                <a:sym typeface="Arial"/>
              </a:rPr>
              <a:t>We can see the Prediction, analysis and Visualisation By measuring the accuracy of the different algorithms, we found that the most suitable algorithm for predicting the market price of a stock is based on various Machine Learning algorithms. The algorithm will be a great asset for brokers and investors for investing money in the stock market since it is trained on a huge collection of historical data and has been chosen after being tested on a sample data.The project demonstrates the machine learning model to predict the stock value with more accuracy as compared to previously implemented machine learning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