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385" r:id="rId3"/>
    <p:sldId id="263" r:id="rId4"/>
    <p:sldId id="261" r:id="rId5"/>
    <p:sldId id="258" r:id="rId6"/>
    <p:sldId id="262" r:id="rId7"/>
    <p:sldId id="386" r:id="rId8"/>
    <p:sldId id="387" r:id="rId9"/>
    <p:sldId id="388" r:id="rId10"/>
    <p:sldId id="389" r:id="rId11"/>
    <p:sldId id="265" r:id="rId12"/>
    <p:sldId id="266" r:id="rId13"/>
    <p:sldId id="267" r:id="rId14"/>
    <p:sldId id="269" r:id="rId15"/>
    <p:sldId id="270" r:id="rId16"/>
    <p:sldId id="271" r:id="rId17"/>
    <p:sldId id="268" r:id="rId18"/>
    <p:sldId id="272" r:id="rId19"/>
    <p:sldId id="273" r:id="rId20"/>
    <p:sldId id="279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AC88A-5B83-4F10-A75E-4589EDE77FD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E47C2-9821-441C-A772-18657F65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2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F9861-A7AB-41E2-8EA3-1A28CD439CB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71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4C92-2C52-4A85-95CA-AA8B050B8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67C8D-189F-4085-A71D-F1F3F37C7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FF67-B178-4066-92ED-B9E7F9D6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62D39-F10D-4EE1-B7C8-42D1E9E5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5E67-5163-4CE3-8F58-17EDC5C2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3787-7ECE-4DD3-AA2A-8806C219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22DBE-88C0-472B-B7C6-7B2C44929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0326-E4B4-44E1-A68F-E65FC5A6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DF33-17DC-40C3-853C-FD4739DE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A4C0-B63F-48FF-9A6C-C4218B86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81654-4716-44A3-B4B5-757CAD7A3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0E5D-BF96-49EE-BF20-0A7990D89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7202-D51D-4C79-B0BA-BAFB0ADE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704D-9F51-4591-B898-305AA645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4D77-8597-43AD-A548-1C2F4C81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9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8EB-F326-45F6-AE5A-0B7B7E05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A05F-52AE-412A-A82B-38984CE8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1325-DD13-41D6-847C-9045A4C4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FFFE-D9B5-4244-A8D8-9F7F81D6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3E11-4784-49A8-A3A7-9A10C06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A3E8-F419-4F38-A21E-83A85C4A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284A-0DE8-4927-B5EA-9715E8AD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0E0D-7BC7-4F66-865F-4F1275CC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D30B-3127-4CFC-8F3E-4C595FE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8041-5D80-4271-B0E8-EED6904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B2C6-6EEA-4F24-A7CE-13976BAD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7801-189E-4D53-B1C2-927179CE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A7880-9439-48A0-9546-8BF54428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788B2-0ED1-47A4-A6B6-2FDD4176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098E-9F33-4180-98C8-D9CFF3C0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B9B1E-0EF7-443B-A521-05C0088D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3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24CC-7F1B-416D-B4E1-C5DFFB9B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BFD9-2972-4615-8D92-01738EDA9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8677-8837-4150-80CA-A5A29933F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977D5-44CA-48DB-BB8A-1D982AEE8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662E0-94DD-4425-B3E7-BC18C23F1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A8589-F8DA-4511-AF78-7BD6F8BC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A6F7E-4FB4-48D3-BB8E-0EA3AC21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FFA7-4768-458F-85DC-60F585F7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89DF-6D5F-4E12-A4EB-D54605B3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01F90-F1F4-44E4-81D7-774E9370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943E-9B69-431E-A88C-CF4FA833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77E7-8882-42E5-A8F3-9876E1E1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8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55B86-54B3-4C83-82B7-DBB68F88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FB3A5-410F-4BA3-A52B-0ECC9240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7DC5-3AAF-4CD1-8653-E8D3A5FF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9002-F76B-414D-9852-FCA41FC9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F831-2A42-4EAD-93C1-A7BE73B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48945-8116-4318-AD86-5B29F8D24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2FAA9-7A8D-4418-8865-9B71B6F7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EE0E1-C493-456D-89D0-B1FB21D2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AF997-7B13-4E82-AEA0-60AB1E09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8C2E-61E5-4F2C-9538-685D62D0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9AEBF-42F8-4BAB-AFB2-3723416A2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51C49-2812-40E4-BA7D-9C555F3F9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90FF-6173-4079-B3A8-01DC344D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80805-9736-4508-89F8-65B5657D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E1E92-9275-4B41-BBC0-A9B876AC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1ACFA-8605-4812-9209-BE53D455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EDFC4-9362-41C5-8F89-ED4AE964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08C4-DCB3-481D-AFE2-66BC4B052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9431-D10D-40C4-AE7A-24A88D39231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CFCC-1467-418B-89FD-752302D1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F9C0-D638-491C-BD30-3178E10D3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1168-11B4-4BC5-9915-07C37733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face-detection-python-opencv#opencv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0D6570-9A83-4394-A300-2730AC0F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655" y="2429164"/>
            <a:ext cx="9910617" cy="158865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Modules to Work with Images</a:t>
            </a:r>
            <a:endParaRPr lang="en-CA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A915-3702-4F6C-B338-B7FBB518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5593-7E7D-4087-88C5-9C879A06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291"/>
            <a:ext cx="10106891" cy="4172671"/>
          </a:xfrm>
        </p:spPr>
        <p:txBody>
          <a:bodyPr>
            <a:normAutofit lnSpcReduction="10000"/>
          </a:bodyPr>
          <a:lstStyle/>
          <a:p>
            <a:pPr marL="284163" indent="-284163" algn="just">
              <a:buFont typeface="Wingdings" panose="05000000000000000000" pitchFamily="2" charset="2"/>
              <a:buChar char="Ø"/>
            </a:pPr>
            <a:r>
              <a:rPr lang="en-AU" dirty="0"/>
              <a:t>Pillow is a fork of PIL where, PIL stands for Python Imaging Library. </a:t>
            </a:r>
          </a:p>
          <a:p>
            <a:pPr marL="284163" indent="-284163" algn="just">
              <a:buFont typeface="Wingdings" panose="05000000000000000000" pitchFamily="2" charset="2"/>
              <a:buChar char="Ø"/>
            </a:pPr>
            <a:r>
              <a:rPr lang="en-AU" dirty="0"/>
              <a:t>Pillow is a open-source python library which is useful in opening, manipulating, and saving images into various different types of file formats.</a:t>
            </a:r>
          </a:p>
          <a:p>
            <a:pPr marL="284163" indent="-284163" algn="just">
              <a:buFont typeface="Wingdings" panose="05000000000000000000" pitchFamily="2" charset="2"/>
              <a:buChar char="Ø"/>
            </a:pPr>
            <a:r>
              <a:rPr lang="en-US" dirty="0"/>
              <a:t>It incorporates lightweight image processing tools that aids in editing, creating and saving images.</a:t>
            </a:r>
          </a:p>
          <a:p>
            <a:pPr marL="284163" indent="-284163" algn="just">
              <a:buFont typeface="Wingdings" panose="05000000000000000000" pitchFamily="2" charset="2"/>
              <a:buChar char="Ø"/>
            </a:pPr>
            <a:endParaRPr lang="en-AU" dirty="0"/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Installation Syntax:</a:t>
            </a:r>
            <a:endParaRPr lang="en-US" dirty="0"/>
          </a:p>
          <a:p>
            <a:pPr marL="0" indent="0">
              <a:buNone/>
            </a:pPr>
            <a:r>
              <a:rPr lang="en-AU" dirty="0"/>
              <a:t>pip install pillow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736D0-2E25-43CB-B60F-CB1E5EA07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283" y="176213"/>
            <a:ext cx="3656156" cy="18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F85-4039-42AD-AE0A-9E3D3DD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OpenCV: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image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F2FA-7EB7-4CAD-9629-7C427FF9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90688"/>
            <a:ext cx="10151745" cy="4508944"/>
          </a:xfrm>
        </p:spPr>
        <p:txBody>
          <a:bodyPr>
            <a:normAutofit/>
          </a:bodyPr>
          <a:lstStyle/>
          <a:p>
            <a:r>
              <a:rPr lang="en-AU" dirty="0"/>
              <a:t>Importing required libraries for OpenCV implementation in python.</a:t>
            </a:r>
          </a:p>
          <a:p>
            <a:endParaRPr lang="en-AU" dirty="0"/>
          </a:p>
          <a:p>
            <a:endParaRPr lang="en-AU" dirty="0"/>
          </a:p>
          <a:p>
            <a:r>
              <a:rPr lang="en-US" sz="2800" dirty="0"/>
              <a:t>Read in the image using the </a:t>
            </a:r>
            <a:r>
              <a:rPr lang="en-US" sz="2800" dirty="0" err="1"/>
              <a:t>imread</a:t>
            </a:r>
            <a:r>
              <a:rPr lang="en-US" sz="2800" dirty="0"/>
              <a:t> function</a:t>
            </a:r>
            <a:endParaRPr lang="en-AU" sz="2800" dirty="0"/>
          </a:p>
          <a:p>
            <a:endParaRPr lang="en-AU" dirty="0"/>
          </a:p>
          <a:p>
            <a:r>
              <a:rPr lang="en-US" dirty="0"/>
              <a:t>Printing t</a:t>
            </a:r>
            <a:r>
              <a:rPr lang="en-US" sz="2800" dirty="0"/>
              <a:t>he type and shape of the array</a:t>
            </a:r>
            <a:endParaRPr lang="en-AU" dirty="0"/>
          </a:p>
        </p:txBody>
      </p:sp>
      <p:pic>
        <p:nvPicPr>
          <p:cNvPr id="4099" name="Picture 1">
            <a:extLst>
              <a:ext uri="{FF2B5EF4-FFF2-40B4-BE49-F238E27FC236}">
                <a16:creationId xmlns:a16="http://schemas.microsoft.com/office/drawing/2014/main" id="{4BBD071C-0955-48E6-BD74-0234E253A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30"/>
          <a:stretch/>
        </p:blipFill>
        <p:spPr bwMode="auto">
          <a:xfrm>
            <a:off x="1182253" y="2176605"/>
            <a:ext cx="7740073" cy="9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819533B-C8A5-4F2C-A9F0-FA5BE7FA4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470"/>
          <a:stretch/>
        </p:blipFill>
        <p:spPr bwMode="auto">
          <a:xfrm>
            <a:off x="1182254" y="3566823"/>
            <a:ext cx="7740072" cy="5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3">
            <a:extLst>
              <a:ext uri="{FF2B5EF4-FFF2-40B4-BE49-F238E27FC236}">
                <a16:creationId xmlns:a16="http://schemas.microsoft.com/office/drawing/2014/main" id="{93714929-7083-4F63-830E-AAE73123E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71"/>
          <a:stretch/>
        </p:blipFill>
        <p:spPr bwMode="auto">
          <a:xfrm>
            <a:off x="1271320" y="4743816"/>
            <a:ext cx="7740072" cy="12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DB6052A-6F10-42B6-BA01-A2ECFBA7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72D32-03C2-4A5F-993F-FE0CC41F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8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FE2043-F600-4D76-8779-AAD285482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DE4CF2C-2671-427D-92E5-C661BE85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3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F85-4039-42AD-AE0A-9E3D3DD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OpenCV: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image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F2FA-7EB7-4CAD-9629-7C427FF9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Plotting the result.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6C9BC-7BA4-4B42-A07A-B5D2252EF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70" b="11264"/>
          <a:stretch/>
        </p:blipFill>
        <p:spPr bwMode="auto">
          <a:xfrm>
            <a:off x="751438" y="2337607"/>
            <a:ext cx="7053289" cy="38328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77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F85-4039-42AD-AE0A-9E3D3DD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4" y="391320"/>
            <a:ext cx="10515600" cy="1325563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OpenCV: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Color space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F2FA-7EB7-4CAD-9629-7C427FF9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3898"/>
          </a:xfrm>
        </p:spPr>
        <p:txBody>
          <a:bodyPr>
            <a:normAutofit/>
          </a:bodyPr>
          <a:lstStyle/>
          <a:p>
            <a:r>
              <a:rPr lang="en-AU" dirty="0"/>
              <a:t>Convert Image from BRG to RGB colour space using OpenCV using </a:t>
            </a:r>
            <a:r>
              <a:rPr lang="en-AU" dirty="0" err="1"/>
              <a:t>cvtColor</a:t>
            </a:r>
            <a:r>
              <a:rPr lang="en-AU" dirty="0"/>
              <a:t>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1D2F5-F307-4F0F-9C3A-17FB319C9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27" b="7394"/>
          <a:stretch/>
        </p:blipFill>
        <p:spPr bwMode="auto">
          <a:xfrm>
            <a:off x="1097279" y="2576945"/>
            <a:ext cx="6762865" cy="3988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022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1B9-99BC-479B-B64D-5DD9940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OpenCV: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E1007-C731-4DFF-8DD3-58B261CEE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680"/>
          <a:stretch/>
        </p:blipFill>
        <p:spPr>
          <a:xfrm>
            <a:off x="4320309" y="1254305"/>
            <a:ext cx="7066920" cy="5238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CFE2E4-1F4D-42A9-B20E-AD31B668D7F5}"/>
              </a:ext>
            </a:extLst>
          </p:cNvPr>
          <p:cNvSpPr txBox="1"/>
          <p:nvPr/>
        </p:nvSpPr>
        <p:spPr>
          <a:xfrm>
            <a:off x="1279236" y="1802090"/>
            <a:ext cx="96335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Image Resizing:</a:t>
            </a:r>
          </a:p>
        </p:txBody>
      </p:sp>
    </p:spTree>
    <p:extLst>
      <p:ext uri="{BB962C8B-B14F-4D97-AF65-F5344CB8AC3E}">
        <p14:creationId xmlns:p14="http://schemas.microsoft.com/office/powerpoint/2010/main" val="230619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1B9-99BC-479B-B64D-5DD9940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OpenCV: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B934-2CE5-4432-B9F4-48DD9BA4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5" indent="0">
              <a:lnSpc>
                <a:spcPct val="100000"/>
              </a:lnSpc>
              <a:buNone/>
            </a:pPr>
            <a:r>
              <a:rPr lang="en-AU" sz="3200" dirty="0"/>
              <a:t>Result: Resized Image</a:t>
            </a:r>
          </a:p>
          <a:p>
            <a:pPr marL="228600" lvl="5" indent="0">
              <a:lnSpc>
                <a:spcPct val="10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(57, 57, 3)</a:t>
            </a:r>
          </a:p>
          <a:p>
            <a:pPr marL="228600" lvl="5" indent="0">
              <a:lnSpc>
                <a:spcPct val="100000"/>
              </a:lnSpc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5" indent="0">
              <a:lnSpc>
                <a:spcPct val="100000"/>
              </a:lnSpc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734C70-F6B8-4553-968C-982520C8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7" y="2998550"/>
            <a:ext cx="2916725" cy="29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1B9-99BC-479B-B64D-5DD9940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OpenCV: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Images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B934-2CE5-4432-B9F4-48DD9BA4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5" indent="0">
              <a:lnSpc>
                <a:spcPct val="100000"/>
              </a:lnSpc>
              <a:buNone/>
            </a:pPr>
            <a:r>
              <a:rPr lang="en-AU" sz="3200" dirty="0"/>
              <a:t>Cropping the image: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B7D7E-09CB-4BCB-B72B-AB1672C5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4" y="2500686"/>
            <a:ext cx="9882909" cy="36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7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F85-4039-42AD-AE0A-9E3D3DD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OpenCV: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image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A4FBA9-B4B5-4BB3-A044-E1176810B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25801"/>
          <a:stretch/>
        </p:blipFill>
        <p:spPr>
          <a:xfrm>
            <a:off x="955467" y="2225964"/>
            <a:ext cx="10001498" cy="1801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4E916-2032-49E9-875F-5218C267267E}"/>
              </a:ext>
            </a:extLst>
          </p:cNvPr>
          <p:cNvSpPr txBox="1"/>
          <p:nvPr/>
        </p:nvSpPr>
        <p:spPr>
          <a:xfrm>
            <a:off x="1302327" y="1764145"/>
            <a:ext cx="958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Saving the images using </a:t>
            </a:r>
            <a:r>
              <a:rPr lang="en-IN" dirty="0" err="1"/>
              <a:t>imwrite</a:t>
            </a:r>
            <a:r>
              <a:rPr lang="en-IN" dirty="0"/>
              <a:t> function in OpenCV.</a:t>
            </a:r>
          </a:p>
        </p:txBody>
      </p:sp>
    </p:spTree>
    <p:extLst>
      <p:ext uri="{BB962C8B-B14F-4D97-AF65-F5344CB8AC3E}">
        <p14:creationId xmlns:p14="http://schemas.microsoft.com/office/powerpoint/2010/main" val="216668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F85-4039-42AD-AE0A-9E3D3DD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Scikit-image: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image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F2FA-7EB7-4CAD-9629-7C427FF9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1453"/>
            <a:ext cx="10058400" cy="4353898"/>
          </a:xfrm>
        </p:spPr>
        <p:txBody>
          <a:bodyPr>
            <a:normAutofit/>
          </a:bodyPr>
          <a:lstStyle/>
          <a:p>
            <a:r>
              <a:rPr lang="en-AU" dirty="0"/>
              <a:t>Importing required libraries in for Scikit-image implementation in python.</a:t>
            </a:r>
          </a:p>
          <a:p>
            <a:endParaRPr lang="en-AU" dirty="0"/>
          </a:p>
          <a:p>
            <a:endParaRPr lang="en-AU" dirty="0"/>
          </a:p>
          <a:p>
            <a:r>
              <a:rPr lang="en-US" sz="2000" dirty="0"/>
              <a:t>Read in the image using the </a:t>
            </a:r>
            <a:r>
              <a:rPr lang="en-US" sz="2000" dirty="0" err="1"/>
              <a:t>imread</a:t>
            </a:r>
            <a:r>
              <a:rPr lang="en-US" sz="2000" dirty="0"/>
              <a:t>() function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AU" sz="2000" dirty="0"/>
              <a:t>Printing the type and shape of array formed from that image.</a:t>
            </a:r>
          </a:p>
        </p:txBody>
      </p:sp>
      <p:pic>
        <p:nvPicPr>
          <p:cNvPr id="5123" name="Picture 10">
            <a:extLst>
              <a:ext uri="{FF2B5EF4-FFF2-40B4-BE49-F238E27FC236}">
                <a16:creationId xmlns:a16="http://schemas.microsoft.com/office/drawing/2014/main" id="{43674540-6575-4471-9C40-05C749EEA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98"/>
          <a:stretch/>
        </p:blipFill>
        <p:spPr bwMode="auto">
          <a:xfrm>
            <a:off x="2802559" y="2462343"/>
            <a:ext cx="7729881" cy="115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11">
            <a:extLst>
              <a:ext uri="{FF2B5EF4-FFF2-40B4-BE49-F238E27FC236}">
                <a16:creationId xmlns:a16="http://schemas.microsoft.com/office/drawing/2014/main" id="{77FCB631-59BB-4881-9C62-C8B14C7F6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02"/>
          <a:stretch/>
        </p:blipFill>
        <p:spPr bwMode="auto">
          <a:xfrm>
            <a:off x="2802557" y="4207980"/>
            <a:ext cx="7729881" cy="64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2">
            <a:extLst>
              <a:ext uri="{FF2B5EF4-FFF2-40B4-BE49-F238E27FC236}">
                <a16:creationId xmlns:a16="http://schemas.microsoft.com/office/drawing/2014/main" id="{64E52359-DED6-4AF4-9DC7-707B9572A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716"/>
          <a:stretch/>
        </p:blipFill>
        <p:spPr bwMode="auto">
          <a:xfrm>
            <a:off x="2802557" y="5389506"/>
            <a:ext cx="7729881" cy="146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CE7D85A-53B9-4ECB-847D-BF4C7299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80" y="2759726"/>
            <a:ext cx="11378954" cy="57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EFEAF2-45D2-4223-B966-C8E066F28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80" y="3323020"/>
            <a:ext cx="113789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3BD567-02CC-4407-A53F-46118AA5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80" y="3567495"/>
            <a:ext cx="113789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6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F85-4039-42AD-AE0A-9E3D3DD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Scikit-image 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image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F2FA-7EB7-4CAD-9629-7C427FF9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Plotting the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C1BE2-2118-423D-99C7-58518B3F3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26"/>
          <a:stretch/>
        </p:blipFill>
        <p:spPr>
          <a:xfrm>
            <a:off x="1388848" y="2540049"/>
            <a:ext cx="7533480" cy="37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1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887B-2ACB-4E1D-8E1D-7740583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3" y="286328"/>
            <a:ext cx="10515600" cy="866516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026C-F0E8-4907-9DFF-E7E1DEFF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302327"/>
            <a:ext cx="10338793" cy="42764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image data and their characteristics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load images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resize image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crop images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save images</a:t>
            </a:r>
          </a:p>
        </p:txBody>
      </p:sp>
    </p:spTree>
    <p:extLst>
      <p:ext uri="{BB962C8B-B14F-4D97-AF65-F5344CB8AC3E}">
        <p14:creationId xmlns:p14="http://schemas.microsoft.com/office/powerpoint/2010/main" val="141677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1B9-99BC-479B-B64D-5DD9940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Scikit-image 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B934-2CE5-4432-B9F4-48DD9BA4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3425" cy="4351338"/>
          </a:xfrm>
        </p:spPr>
        <p:txBody>
          <a:bodyPr>
            <a:normAutofit/>
          </a:bodyPr>
          <a:lstStyle/>
          <a:p>
            <a:pPr marL="228600" lvl="5" indent="0">
              <a:lnSpc>
                <a:spcPct val="100000"/>
              </a:lnSpc>
              <a:buNone/>
            </a:pPr>
            <a:r>
              <a:rPr lang="en-IN" sz="2800" dirty="0"/>
              <a:t>Image resize using </a:t>
            </a:r>
          </a:p>
          <a:p>
            <a:pPr marL="228600" lvl="5" indent="0">
              <a:lnSpc>
                <a:spcPct val="100000"/>
              </a:lnSpc>
              <a:buNone/>
            </a:pPr>
            <a:r>
              <a:rPr lang="en-IN" sz="2800" dirty="0"/>
              <a:t>resize function.</a:t>
            </a: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31F96-8803-43E1-B88F-D6201ECCD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5" r="62571" b="1592"/>
          <a:stretch/>
        </p:blipFill>
        <p:spPr>
          <a:xfrm>
            <a:off x="5642218" y="1524000"/>
            <a:ext cx="5442743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1B9-99BC-479B-B64D-5DD9940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Scikit-image 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Images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B934-2CE5-4432-B9F4-48DD9BA4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5" indent="0">
              <a:lnSpc>
                <a:spcPct val="100000"/>
              </a:lnSpc>
              <a:buNone/>
            </a:pPr>
            <a:r>
              <a:rPr lang="en-AU" sz="2800" dirty="0"/>
              <a:t>Cropping the image: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67920-3F2C-4776-A6E6-B86F6AAAC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2569"/>
          <a:stretch/>
        </p:blipFill>
        <p:spPr>
          <a:xfrm>
            <a:off x="4505423" y="1514596"/>
            <a:ext cx="4486178" cy="42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4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F85-4039-42AD-AE0A-9E3D3DD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Scikit-image 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image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F2FA-7EB7-4CAD-9629-7C427FF9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3898"/>
          </a:xfrm>
        </p:spPr>
        <p:txBody>
          <a:bodyPr>
            <a:normAutofit/>
          </a:bodyPr>
          <a:lstStyle/>
          <a:p>
            <a:r>
              <a:rPr lang="en-IN" dirty="0"/>
              <a:t>Saving the images using </a:t>
            </a:r>
            <a:r>
              <a:rPr lang="en-IN" dirty="0" err="1"/>
              <a:t>imsave</a:t>
            </a:r>
            <a:r>
              <a:rPr lang="en-IN" dirty="0"/>
              <a:t> function in Scikit-image.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06078-72DC-4647-9C22-0997C3433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1" r="51558" b="-138"/>
          <a:stretch/>
        </p:blipFill>
        <p:spPr>
          <a:xfrm>
            <a:off x="1581727" y="2831089"/>
            <a:ext cx="8245764" cy="119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9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F85-4039-42AD-AE0A-9E3D3DD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Pillow: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image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F2FA-7EB7-4CAD-9629-7C427FF9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3898"/>
          </a:xfrm>
        </p:spPr>
        <p:txBody>
          <a:bodyPr>
            <a:normAutofit/>
          </a:bodyPr>
          <a:lstStyle/>
          <a:p>
            <a:r>
              <a:rPr lang="en-AU" dirty="0"/>
              <a:t>Importing required libraries for Pillow implementation in python.</a:t>
            </a:r>
          </a:p>
          <a:p>
            <a:endParaRPr lang="en-AU" dirty="0"/>
          </a:p>
          <a:p>
            <a:endParaRPr lang="en-AU" dirty="0"/>
          </a:p>
          <a:p>
            <a:r>
              <a:rPr lang="en-US" dirty="0"/>
              <a:t> Read in the image using the open() function</a:t>
            </a:r>
          </a:p>
          <a:p>
            <a:endParaRPr lang="en-US" dirty="0"/>
          </a:p>
          <a:p>
            <a:r>
              <a:rPr lang="en-US" dirty="0"/>
              <a:t>Printing t</a:t>
            </a:r>
            <a:r>
              <a:rPr lang="en-US" sz="2800" dirty="0"/>
              <a:t>he type and shape of the array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6147" name="Picture 17">
            <a:extLst>
              <a:ext uri="{FF2B5EF4-FFF2-40B4-BE49-F238E27FC236}">
                <a16:creationId xmlns:a16="http://schemas.microsoft.com/office/drawing/2014/main" id="{9E8E0CAF-8071-478D-B789-3D033BD27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99"/>
          <a:stretch/>
        </p:blipFill>
        <p:spPr bwMode="auto">
          <a:xfrm>
            <a:off x="1173480" y="2340864"/>
            <a:ext cx="7236015" cy="9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18">
            <a:extLst>
              <a:ext uri="{FF2B5EF4-FFF2-40B4-BE49-F238E27FC236}">
                <a16:creationId xmlns:a16="http://schemas.microsoft.com/office/drawing/2014/main" id="{12B1E11B-B716-418A-AEDD-1F42613B8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699" b="-5622"/>
          <a:stretch/>
        </p:blipFill>
        <p:spPr bwMode="auto">
          <a:xfrm>
            <a:off x="1097272" y="3827153"/>
            <a:ext cx="7236015" cy="5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9">
            <a:extLst>
              <a:ext uri="{FF2B5EF4-FFF2-40B4-BE49-F238E27FC236}">
                <a16:creationId xmlns:a16="http://schemas.microsoft.com/office/drawing/2014/main" id="{B6AC4E24-CAB0-47CF-BDB4-709691A85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99"/>
          <a:stretch/>
        </p:blipFill>
        <p:spPr bwMode="auto">
          <a:xfrm>
            <a:off x="1097272" y="4991294"/>
            <a:ext cx="7236023" cy="125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DC50B1D-6C16-4827-9DC4-85F8683A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379" y="3429000"/>
            <a:ext cx="12902490" cy="98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7730F4-199D-4985-923A-A9C899049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379" y="4305300"/>
            <a:ext cx="12902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D4C0ED-75BA-491F-BA34-B1D51B95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379" y="4549775"/>
            <a:ext cx="12902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7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F85-4039-42AD-AE0A-9E3D3DD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Pillow: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image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F2FA-7EB7-4CAD-9629-7C427FF9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3" lvl="5" indent="0">
              <a:lnSpc>
                <a:spcPct val="100000"/>
              </a:lnSpc>
              <a:buNone/>
              <a:tabLst>
                <a:tab pos="119063" algn="l"/>
              </a:tabLst>
            </a:pPr>
            <a:r>
              <a:rPr lang="en-AU" dirty="0"/>
              <a:t>Plotting the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4E409-5A30-4246-B86B-A07504120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22"/>
          <a:stretch/>
        </p:blipFill>
        <p:spPr>
          <a:xfrm>
            <a:off x="1238776" y="2708434"/>
            <a:ext cx="6962544" cy="30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6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1B9-99BC-479B-B64D-5DD9940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Pillow: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B934-2CE5-4432-B9F4-48DD9BA4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5" indent="0">
              <a:lnSpc>
                <a:spcPct val="100000"/>
              </a:lnSpc>
              <a:buNone/>
            </a:pPr>
            <a:r>
              <a:rPr lang="en-IN" sz="2000" dirty="0"/>
              <a:t>Image resize using resize function.</a:t>
            </a:r>
            <a:endParaRPr lang="en-AU" sz="2000" dirty="0"/>
          </a:p>
          <a:p>
            <a:pPr marL="917120" lvl="5" indent="0">
              <a:lnSpc>
                <a:spcPct val="100000"/>
              </a:lnSpc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13F61-D4FD-4707-B07D-416217364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24"/>
          <a:stretch/>
        </p:blipFill>
        <p:spPr>
          <a:xfrm>
            <a:off x="2224726" y="2159463"/>
            <a:ext cx="6655323" cy="41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0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1B9-99BC-479B-B64D-5DD9940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Pillow: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Images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B934-2CE5-4432-B9F4-48DD9BA4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5" indent="0">
              <a:lnSpc>
                <a:spcPct val="100000"/>
              </a:lnSpc>
              <a:buNone/>
            </a:pPr>
            <a:r>
              <a:rPr lang="en-AU" sz="2000" dirty="0"/>
              <a:t>Cropping the image: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F7976-409C-4DBC-881E-D1F719D5A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52"/>
          <a:stretch/>
        </p:blipFill>
        <p:spPr>
          <a:xfrm>
            <a:off x="1659119" y="2549899"/>
            <a:ext cx="7758258" cy="38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5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BF85-4039-42AD-AE0A-9E3D3DD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with Pillow: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image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F2FA-7EB7-4CAD-9629-7C427FF9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3898"/>
          </a:xfrm>
        </p:spPr>
        <p:txBody>
          <a:bodyPr>
            <a:normAutofit/>
          </a:bodyPr>
          <a:lstStyle/>
          <a:p>
            <a:r>
              <a:rPr lang="en-IN" dirty="0"/>
              <a:t>Saving the images using save function in Pillow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AC217-89BD-4027-A5D4-24349CD71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00" b="-66"/>
          <a:stretch/>
        </p:blipFill>
        <p:spPr>
          <a:xfrm>
            <a:off x="1411178" y="3027101"/>
            <a:ext cx="9430604" cy="11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75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loading of images in python using different libraries like OpenCV, Scikit Image, PIL.</a:t>
            </a:r>
          </a:p>
          <a:p>
            <a:r>
              <a:rPr lang="en-US" dirty="0"/>
              <a:t>Demonstrate resizing of images in python using different libraries like OpenCV, Scikit Image, PIL.</a:t>
            </a:r>
          </a:p>
          <a:p>
            <a:r>
              <a:rPr lang="en-US" dirty="0"/>
              <a:t>Demonstrate cropping of images in python using different libraries like OpenCV, Scikit Image, PIL.</a:t>
            </a:r>
          </a:p>
          <a:p>
            <a:r>
              <a:rPr lang="en-US" dirty="0"/>
              <a:t>Demonstrate saving of images in python using different libraries like OpenCV, Scikit Image, PIL.</a:t>
            </a:r>
          </a:p>
        </p:txBody>
      </p:sp>
    </p:spTree>
    <p:extLst>
      <p:ext uri="{BB962C8B-B14F-4D97-AF65-F5344CB8AC3E}">
        <p14:creationId xmlns:p14="http://schemas.microsoft.com/office/powerpoint/2010/main" val="74184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5EC5-576F-44BC-987D-481B127E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1906-8D70-4F9F-96D0-B212D3F1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hlinkClick r:id="rId2"/>
              </a:rPr>
              <a:t>https://www.datacamp.com/community/tutorials/face-detection-python-opencv#opencv-python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hlinkClick r:id="rId2"/>
              </a:rPr>
              <a:t>https://scikit-image.org/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hlinkClick r:id="rId2"/>
              </a:rPr>
              <a:t>https://opencv.org/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hlinkClick r:id="rId2"/>
              </a:rPr>
              <a:t>https://pillow.readthedocs.io/en/stable/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hlinkClick r:id="rId2"/>
              </a:rPr>
              <a:t>https://web.uri.edu/ltrs/files/NRS516_Characteristics-of-Digital-Imagery.pdf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41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>
            <a:normAutofit fontScale="77500" lnSpcReduction="2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 and their characteristics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involved in Image Processing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Scikit-image and Pillow Library for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images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 image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cropping images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images</a:t>
            </a:r>
          </a:p>
        </p:txBody>
      </p:sp>
      <p:pic>
        <p:nvPicPr>
          <p:cNvPr id="7" name="Picture 2" descr="Python - Wikiversity">
            <a:extLst>
              <a:ext uri="{FF2B5EF4-FFF2-40B4-BE49-F238E27FC236}">
                <a16:creationId xmlns:a16="http://schemas.microsoft.com/office/drawing/2014/main" id="{BC345596-9CC9-4AD0-8F82-6815F45C6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91" y="600075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EB03-97A0-4201-86FB-708DA508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1DAC-EC57-4DF1-B4C9-9A855BC3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binary image consists of 1 bit/pixel and so can have only two possible colors, i.e., black or white. Black is represented by the value 0 while 1 represents white.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Grayscale - A pixel is an integer with a value between 0 to 255 (0 is completely black and 255 is completely white). If converted to float datatype, value between 0 to 1.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RGB - A pixel is made up of 3 integers between 0 to 255 (the integers represent the intensity of red, green, and blue). If converted to float datatype, it values between 0 to 1.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RGBA - It is an extension of RGB with an added alpha field, which represents the opacity of the image.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660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1FF3-4619-4B02-A08A-B9A6D9B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/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459DA25-979E-43F6-BCFE-9DBF52C1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48" y="2368296"/>
            <a:ext cx="2772729" cy="316992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922A9B-C989-4288-A7C4-B5EE1705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314" y="2368296"/>
            <a:ext cx="2321103" cy="3169920"/>
          </a:xfr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7775052-9215-4B03-BD91-B1EEFCE07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" r="5249"/>
          <a:stretch/>
        </p:blipFill>
        <p:spPr bwMode="auto">
          <a:xfrm>
            <a:off x="7226808" y="2368296"/>
            <a:ext cx="3606361" cy="3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F13C5F-C721-412F-83C3-E057CEA886CB}"/>
              </a:ext>
            </a:extLst>
          </p:cNvPr>
          <p:cNvSpPr txBox="1"/>
          <p:nvPr/>
        </p:nvSpPr>
        <p:spPr>
          <a:xfrm>
            <a:off x="1284313" y="5799820"/>
            <a:ext cx="9548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D4251"/>
                </a:solidFill>
                <a:effectLst/>
                <a:latin typeface="Lora" panose="020B0604020202020204" pitchFamily="2" charset="0"/>
              </a:rPr>
              <a:t>Figure: image in the form of a three-dimensional array [1]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17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A915-3702-4F6C-B338-B7FBB518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Involved in Image Processing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5593-7E7D-4087-88C5-9C879A06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OpenCV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Scikit-image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Matplotlib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Pillow</a:t>
            </a:r>
          </a:p>
        </p:txBody>
      </p:sp>
    </p:spTree>
    <p:extLst>
      <p:ext uri="{BB962C8B-B14F-4D97-AF65-F5344CB8AC3E}">
        <p14:creationId xmlns:p14="http://schemas.microsoft.com/office/powerpoint/2010/main" val="389098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A915-3702-4F6C-B338-B7FBB518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5593-7E7D-4087-88C5-9C879A06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8125" cy="4351338"/>
          </a:xfrm>
        </p:spPr>
        <p:txBody>
          <a:bodyPr/>
          <a:lstStyle/>
          <a:p>
            <a:pPr marL="284163" indent="-284163" algn="just">
              <a:buFont typeface="Wingdings" panose="05000000000000000000" pitchFamily="2" charset="2"/>
              <a:buChar char="Ø"/>
            </a:pPr>
            <a:r>
              <a:rPr lang="en-AU" dirty="0"/>
              <a:t>OpenCV is an opensource library which supports for implementing computer vision applications such as image processing and video analytics.</a:t>
            </a:r>
          </a:p>
          <a:p>
            <a:pPr marL="284163" indent="-284163" algn="just">
              <a:buFont typeface="Wingdings" panose="05000000000000000000" pitchFamily="2" charset="2"/>
              <a:buChar char="Ø"/>
            </a:pPr>
            <a:r>
              <a:rPr lang="en-AU" dirty="0"/>
              <a:t>OpenCV is written in C++ programming language and has more than 2500 optimized algorithms for analytical processing.</a:t>
            </a:r>
          </a:p>
          <a:p>
            <a:pPr marL="284163" indent="-284163" algn="just">
              <a:buFont typeface="Wingdings" panose="05000000000000000000" pitchFamily="2" charset="2"/>
              <a:buChar char="Ø"/>
            </a:pPr>
            <a:endParaRPr lang="en-AU" dirty="0"/>
          </a:p>
          <a:p>
            <a:pPr marL="284163" indent="-284163" algn="just">
              <a:buFont typeface="Wingdings" panose="05000000000000000000" pitchFamily="2" charset="2"/>
              <a:buChar char="Ø"/>
            </a:pPr>
            <a:r>
              <a:rPr lang="en-AU" dirty="0"/>
              <a:t>Installation Syntax:</a:t>
            </a:r>
          </a:p>
          <a:p>
            <a:pPr marL="0" indent="0" algn="just">
              <a:buNone/>
            </a:pPr>
            <a:r>
              <a:rPr lang="en-AU" dirty="0"/>
              <a:t>pip install </a:t>
            </a:r>
            <a:r>
              <a:rPr lang="en-AU" dirty="0" err="1"/>
              <a:t>opencv</a:t>
            </a:r>
            <a:r>
              <a:rPr lang="en-AU" dirty="0"/>
              <a:t> - python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5B5A9FB-896D-4E7B-A559-4DED3C8CD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43B95-664F-419E-8576-6BB455D2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325" y="214962"/>
            <a:ext cx="3343114" cy="29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3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A915-3702-4F6C-B338-B7FBB518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5593-7E7D-4087-88C5-9C879A06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Scikit-image is an image processing package in python programming language.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It provides with a set of efficient and optimized tools for </a:t>
            </a:r>
            <a:r>
              <a:rPr lang="en-AU" dirty="0" err="1"/>
              <a:t>for</a:t>
            </a:r>
            <a:r>
              <a:rPr lang="en-AU" dirty="0"/>
              <a:t> image processing  and computer vision domain.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It basically works with </a:t>
            </a:r>
            <a:r>
              <a:rPr lang="en-AU" dirty="0" err="1"/>
              <a:t>Numpy</a:t>
            </a:r>
            <a:r>
              <a:rPr lang="en-AU" dirty="0"/>
              <a:t> arrays which are helpful in dealing with images and hence converting them to numbers.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Installation pre-requisite: NumPy and SciPy to be pre-installed.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Installation Syntax:</a:t>
            </a:r>
          </a:p>
          <a:p>
            <a:pPr marL="0" indent="0">
              <a:buNone/>
            </a:pPr>
            <a:r>
              <a:rPr lang="en-AU" dirty="0"/>
              <a:t>pip install -U scikit-image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96BA28-C710-41E3-A0DD-939090CE5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97" y="365125"/>
            <a:ext cx="43148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8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A915-3702-4F6C-B338-B7FBB518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5593-7E7D-4087-88C5-9C879A06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30673" cy="4351338"/>
          </a:xfrm>
        </p:spPr>
        <p:txBody>
          <a:bodyPr>
            <a:normAutofit/>
          </a:bodyPr>
          <a:lstStyle/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Matplotlib library is an extension of </a:t>
            </a:r>
            <a:r>
              <a:rPr lang="en-AU" dirty="0" err="1"/>
              <a:t>Numpy</a:t>
            </a:r>
            <a:r>
              <a:rPr lang="en-AU" dirty="0"/>
              <a:t> which helps in plotting the numeric values onto various types of planes and plots.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It is very important library when it comes to data visualization.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It helps in </a:t>
            </a:r>
            <a:r>
              <a:rPr lang="en-US" dirty="0"/>
              <a:t>creating static, animated, and interactive visualizations in Python.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AU" dirty="0"/>
              <a:t>Installation Syntax:</a:t>
            </a:r>
            <a:endParaRPr lang="en-US" dirty="0"/>
          </a:p>
          <a:p>
            <a:pPr marL="0" indent="0">
              <a:buNone/>
            </a:pPr>
            <a:r>
              <a:rPr lang="en-AU" dirty="0"/>
              <a:t>pip install matplotlib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336E2-4253-4C5D-97CF-128C82A6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873" y="296717"/>
            <a:ext cx="2356427" cy="23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0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903</Words>
  <Application>Microsoft Office PowerPoint</Application>
  <PresentationFormat>Widescreen</PresentationFormat>
  <Paragraphs>119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Lora</vt:lpstr>
      <vt:lpstr>Times New Roman</vt:lpstr>
      <vt:lpstr>Wingdings</vt:lpstr>
      <vt:lpstr>Office Theme</vt:lpstr>
      <vt:lpstr>PowerPoint Presentation</vt:lpstr>
      <vt:lpstr>Course Outline</vt:lpstr>
      <vt:lpstr>Contents</vt:lpstr>
      <vt:lpstr>Image</vt:lpstr>
      <vt:lpstr>Image Data</vt:lpstr>
      <vt:lpstr>Libraries Involved in Image Processing</vt:lpstr>
      <vt:lpstr>OpenCV</vt:lpstr>
      <vt:lpstr>Scikit-image</vt:lpstr>
      <vt:lpstr>Matplotlib</vt:lpstr>
      <vt:lpstr>Pillow</vt:lpstr>
      <vt:lpstr>Image processing with OpenCV: Load image</vt:lpstr>
      <vt:lpstr>Image processing with OpenCV: Display image</vt:lpstr>
      <vt:lpstr>Image processing with OpenCV: Convert Color space</vt:lpstr>
      <vt:lpstr>Image processing with OpenCV: Image resizing</vt:lpstr>
      <vt:lpstr>Image processing with OpenCV: Image resizing</vt:lpstr>
      <vt:lpstr>Image processing with OpenCV: Crop Images</vt:lpstr>
      <vt:lpstr>Image processing with OpenCV: Save image</vt:lpstr>
      <vt:lpstr>Image processing with Scikit-image: Load image</vt:lpstr>
      <vt:lpstr>Image processing with Scikit-image : Display image</vt:lpstr>
      <vt:lpstr>Image processing with Scikit-image : Image resize</vt:lpstr>
      <vt:lpstr>Image processing with Scikit-image : Crop Images</vt:lpstr>
      <vt:lpstr>Image processing with Scikit-image : Save image</vt:lpstr>
      <vt:lpstr>Image processing with Pillow: Load image</vt:lpstr>
      <vt:lpstr>Image processing with Pillow: Display image</vt:lpstr>
      <vt:lpstr>Image processing with Pillow: Image resize</vt:lpstr>
      <vt:lpstr>Image processing with Pillow: Crop Images</vt:lpstr>
      <vt:lpstr>Image processing with Pillow: Save image</vt:lpstr>
      <vt:lpstr>Assignment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pedram h</dc:creator>
  <cp:lastModifiedBy>pedram h</cp:lastModifiedBy>
  <cp:revision>1</cp:revision>
  <dcterms:created xsi:type="dcterms:W3CDTF">2022-02-10T20:30:53Z</dcterms:created>
  <dcterms:modified xsi:type="dcterms:W3CDTF">2022-02-10T20:32:40Z</dcterms:modified>
</cp:coreProperties>
</file>