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90" r:id="rId2"/>
    <p:sldId id="385" r:id="rId3"/>
    <p:sldId id="263" r:id="rId4"/>
    <p:sldId id="261" r:id="rId5"/>
    <p:sldId id="390" r:id="rId6"/>
    <p:sldId id="365" r:id="rId7"/>
    <p:sldId id="397" r:id="rId8"/>
    <p:sldId id="366" r:id="rId9"/>
    <p:sldId id="367" r:id="rId10"/>
    <p:sldId id="368" r:id="rId11"/>
    <p:sldId id="369" r:id="rId12"/>
    <p:sldId id="371" r:id="rId13"/>
    <p:sldId id="375" r:id="rId14"/>
    <p:sldId id="377" r:id="rId15"/>
    <p:sldId id="376" r:id="rId16"/>
    <p:sldId id="378" r:id="rId17"/>
    <p:sldId id="379" r:id="rId18"/>
    <p:sldId id="380" r:id="rId19"/>
    <p:sldId id="381" r:id="rId20"/>
    <p:sldId id="382" r:id="rId21"/>
    <p:sldId id="395" r:id="rId22"/>
    <p:sldId id="396" r:id="rId23"/>
    <p:sldId id="400" r:id="rId24"/>
    <p:sldId id="285" r:id="rId25"/>
    <p:sldId id="402" r:id="rId26"/>
    <p:sldId id="403" r:id="rId27"/>
    <p:sldId id="399" r:id="rId28"/>
    <p:sldId id="404" r:id="rId29"/>
    <p:sldId id="398" r:id="rId30"/>
    <p:sldId id="37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BF4BE-F1FB-4D82-9A58-DCD64034DE59}" type="datetimeFigureOut">
              <a:rPr lang="en-US" smtClean="0"/>
              <a:t>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03FFB-2FFF-442F-9FCF-66DE586EE81B}" type="slidenum">
              <a:rPr lang="en-US" smtClean="0"/>
              <a:t>‹#›</a:t>
            </a:fld>
            <a:endParaRPr lang="en-US"/>
          </a:p>
        </p:txBody>
      </p:sp>
    </p:spTree>
    <p:extLst>
      <p:ext uri="{BB962C8B-B14F-4D97-AF65-F5344CB8AC3E}">
        <p14:creationId xmlns:p14="http://schemas.microsoft.com/office/powerpoint/2010/main" val="1833222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D3F9861-A7AB-41E2-8EA3-1A28CD439CBD}" type="slidenum">
              <a:rPr lang="en-CA" smtClean="0"/>
              <a:t>1</a:t>
            </a:fld>
            <a:endParaRPr lang="en-CA" dirty="0"/>
          </a:p>
        </p:txBody>
      </p:sp>
    </p:spTree>
    <p:extLst>
      <p:ext uri="{BB962C8B-B14F-4D97-AF65-F5344CB8AC3E}">
        <p14:creationId xmlns:p14="http://schemas.microsoft.com/office/powerpoint/2010/main" val="3756715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Cov(a, a) represents the covariance of a variable with itself, which is nothing but the variance of the variable ‘a’</a:t>
            </a:r>
          </a:p>
          <a:p>
            <a:r>
              <a:rPr lang="en-US" sz="1200" b="0" i="0" kern="1200" dirty="0">
                <a:solidFill>
                  <a:schemeClr val="tx1"/>
                </a:solidFill>
                <a:effectLst/>
                <a:latin typeface="+mn-lt"/>
                <a:ea typeface="+mn-ea"/>
                <a:cs typeface="+mn-cs"/>
              </a:rPr>
              <a:t>Cov(a, b) represents the covariance of the variable ‘a’ with respect to the variable ‘b’. And since covariance is commutative, Cov(a, b) = Cov(b, a)</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9BF898-4262-4865-816B-E13729D50B0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08706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22CB-023E-4833-90ED-EF5D42C72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371EBC-092C-4506-87D4-8E694B0BEB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36C7DC-381F-4327-AA09-2950EEE6299A}"/>
              </a:ext>
            </a:extLst>
          </p:cNvPr>
          <p:cNvSpPr>
            <a:spLocks noGrp="1"/>
          </p:cNvSpPr>
          <p:nvPr>
            <p:ph type="dt" sz="half" idx="10"/>
          </p:nvPr>
        </p:nvSpPr>
        <p:spPr/>
        <p:txBody>
          <a:bodyPr/>
          <a:lstStyle/>
          <a:p>
            <a:fld id="{0D04D987-4363-4D19-9838-E41529AA281F}" type="datetimeFigureOut">
              <a:rPr lang="en-US" smtClean="0"/>
              <a:t>2/21/2022</a:t>
            </a:fld>
            <a:endParaRPr lang="en-US"/>
          </a:p>
        </p:txBody>
      </p:sp>
      <p:sp>
        <p:nvSpPr>
          <p:cNvPr id="5" name="Footer Placeholder 4">
            <a:extLst>
              <a:ext uri="{FF2B5EF4-FFF2-40B4-BE49-F238E27FC236}">
                <a16:creationId xmlns:a16="http://schemas.microsoft.com/office/drawing/2014/main" id="{84366321-7C67-499C-8E76-5E1C2B5EE0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CC2861-0709-4769-96BF-AD6578FEBCF8}"/>
              </a:ext>
            </a:extLst>
          </p:cNvPr>
          <p:cNvSpPr>
            <a:spLocks noGrp="1"/>
          </p:cNvSpPr>
          <p:nvPr>
            <p:ph type="sldNum" sz="quarter" idx="12"/>
          </p:nvPr>
        </p:nvSpPr>
        <p:spPr/>
        <p:txBody>
          <a:bodyPr/>
          <a:lstStyle/>
          <a:p>
            <a:fld id="{2E665B17-6DD1-4A83-A332-EC0857D5D171}" type="slidenum">
              <a:rPr lang="en-US" smtClean="0"/>
              <a:t>‹#›</a:t>
            </a:fld>
            <a:endParaRPr lang="en-US"/>
          </a:p>
        </p:txBody>
      </p:sp>
    </p:spTree>
    <p:extLst>
      <p:ext uri="{BB962C8B-B14F-4D97-AF65-F5344CB8AC3E}">
        <p14:creationId xmlns:p14="http://schemas.microsoft.com/office/powerpoint/2010/main" val="611912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8864-FB41-4CCC-A0FF-0B8BDB2431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9CCF4A-BEBE-4696-8624-FDBBF57515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44EED-93AE-4E54-9550-E72BFB2673F9}"/>
              </a:ext>
            </a:extLst>
          </p:cNvPr>
          <p:cNvSpPr>
            <a:spLocks noGrp="1"/>
          </p:cNvSpPr>
          <p:nvPr>
            <p:ph type="dt" sz="half" idx="10"/>
          </p:nvPr>
        </p:nvSpPr>
        <p:spPr/>
        <p:txBody>
          <a:bodyPr/>
          <a:lstStyle/>
          <a:p>
            <a:fld id="{0D04D987-4363-4D19-9838-E41529AA281F}" type="datetimeFigureOut">
              <a:rPr lang="en-US" smtClean="0"/>
              <a:t>2/21/2022</a:t>
            </a:fld>
            <a:endParaRPr lang="en-US"/>
          </a:p>
        </p:txBody>
      </p:sp>
      <p:sp>
        <p:nvSpPr>
          <p:cNvPr id="5" name="Footer Placeholder 4">
            <a:extLst>
              <a:ext uri="{FF2B5EF4-FFF2-40B4-BE49-F238E27FC236}">
                <a16:creationId xmlns:a16="http://schemas.microsoft.com/office/drawing/2014/main" id="{A3B3D064-3BAB-4777-B7ED-49BBC511A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B90EE-9E6F-439F-9AF4-D493CE3ED9C4}"/>
              </a:ext>
            </a:extLst>
          </p:cNvPr>
          <p:cNvSpPr>
            <a:spLocks noGrp="1"/>
          </p:cNvSpPr>
          <p:nvPr>
            <p:ph type="sldNum" sz="quarter" idx="12"/>
          </p:nvPr>
        </p:nvSpPr>
        <p:spPr/>
        <p:txBody>
          <a:bodyPr/>
          <a:lstStyle/>
          <a:p>
            <a:fld id="{2E665B17-6DD1-4A83-A332-EC0857D5D171}" type="slidenum">
              <a:rPr lang="en-US" smtClean="0"/>
              <a:t>‹#›</a:t>
            </a:fld>
            <a:endParaRPr lang="en-US"/>
          </a:p>
        </p:txBody>
      </p:sp>
    </p:spTree>
    <p:extLst>
      <p:ext uri="{BB962C8B-B14F-4D97-AF65-F5344CB8AC3E}">
        <p14:creationId xmlns:p14="http://schemas.microsoft.com/office/powerpoint/2010/main" val="3524022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A8DB71-A08C-4225-9215-83945A182C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03DD71-CDAB-4FFD-BB74-28576CCAE4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C45E36-62D5-4989-9CF8-FF994B83D549}"/>
              </a:ext>
            </a:extLst>
          </p:cNvPr>
          <p:cNvSpPr>
            <a:spLocks noGrp="1"/>
          </p:cNvSpPr>
          <p:nvPr>
            <p:ph type="dt" sz="half" idx="10"/>
          </p:nvPr>
        </p:nvSpPr>
        <p:spPr/>
        <p:txBody>
          <a:bodyPr/>
          <a:lstStyle/>
          <a:p>
            <a:fld id="{0D04D987-4363-4D19-9838-E41529AA281F}" type="datetimeFigureOut">
              <a:rPr lang="en-US" smtClean="0"/>
              <a:t>2/21/2022</a:t>
            </a:fld>
            <a:endParaRPr lang="en-US"/>
          </a:p>
        </p:txBody>
      </p:sp>
      <p:sp>
        <p:nvSpPr>
          <p:cNvPr id="5" name="Footer Placeholder 4">
            <a:extLst>
              <a:ext uri="{FF2B5EF4-FFF2-40B4-BE49-F238E27FC236}">
                <a16:creationId xmlns:a16="http://schemas.microsoft.com/office/drawing/2014/main" id="{05F5704A-D991-43A5-8E71-8CC8924885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046F7-A5A0-4843-B6E6-57AA032743E7}"/>
              </a:ext>
            </a:extLst>
          </p:cNvPr>
          <p:cNvSpPr>
            <a:spLocks noGrp="1"/>
          </p:cNvSpPr>
          <p:nvPr>
            <p:ph type="sldNum" sz="quarter" idx="12"/>
          </p:nvPr>
        </p:nvSpPr>
        <p:spPr/>
        <p:txBody>
          <a:bodyPr/>
          <a:lstStyle/>
          <a:p>
            <a:fld id="{2E665B17-6DD1-4A83-A332-EC0857D5D171}" type="slidenum">
              <a:rPr lang="en-US" smtClean="0"/>
              <a:t>‹#›</a:t>
            </a:fld>
            <a:endParaRPr lang="en-US"/>
          </a:p>
        </p:txBody>
      </p:sp>
    </p:spTree>
    <p:extLst>
      <p:ext uri="{BB962C8B-B14F-4D97-AF65-F5344CB8AC3E}">
        <p14:creationId xmlns:p14="http://schemas.microsoft.com/office/powerpoint/2010/main" val="338241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9B30-3A60-4130-80EA-D2E3D5CFBC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5A67B1-C059-4D4A-883E-EDCFFC6962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ADF00-A493-486F-A94A-5CC6C4D0F98A}"/>
              </a:ext>
            </a:extLst>
          </p:cNvPr>
          <p:cNvSpPr>
            <a:spLocks noGrp="1"/>
          </p:cNvSpPr>
          <p:nvPr>
            <p:ph type="dt" sz="half" idx="10"/>
          </p:nvPr>
        </p:nvSpPr>
        <p:spPr/>
        <p:txBody>
          <a:bodyPr/>
          <a:lstStyle/>
          <a:p>
            <a:fld id="{0D04D987-4363-4D19-9838-E41529AA281F}" type="datetimeFigureOut">
              <a:rPr lang="en-US" smtClean="0"/>
              <a:t>2/21/2022</a:t>
            </a:fld>
            <a:endParaRPr lang="en-US"/>
          </a:p>
        </p:txBody>
      </p:sp>
      <p:sp>
        <p:nvSpPr>
          <p:cNvPr id="5" name="Footer Placeholder 4">
            <a:extLst>
              <a:ext uri="{FF2B5EF4-FFF2-40B4-BE49-F238E27FC236}">
                <a16:creationId xmlns:a16="http://schemas.microsoft.com/office/drawing/2014/main" id="{F81FD1C8-9069-4FB9-BE94-0A669F7981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E832B-1B26-4D64-BFEA-BC809A8B0628}"/>
              </a:ext>
            </a:extLst>
          </p:cNvPr>
          <p:cNvSpPr>
            <a:spLocks noGrp="1"/>
          </p:cNvSpPr>
          <p:nvPr>
            <p:ph type="sldNum" sz="quarter" idx="12"/>
          </p:nvPr>
        </p:nvSpPr>
        <p:spPr/>
        <p:txBody>
          <a:bodyPr/>
          <a:lstStyle/>
          <a:p>
            <a:fld id="{2E665B17-6DD1-4A83-A332-EC0857D5D171}" type="slidenum">
              <a:rPr lang="en-US" smtClean="0"/>
              <a:t>‹#›</a:t>
            </a:fld>
            <a:endParaRPr lang="en-US"/>
          </a:p>
        </p:txBody>
      </p:sp>
    </p:spTree>
    <p:extLst>
      <p:ext uri="{BB962C8B-B14F-4D97-AF65-F5344CB8AC3E}">
        <p14:creationId xmlns:p14="http://schemas.microsoft.com/office/powerpoint/2010/main" val="2669454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DA490-AAA6-4619-8DB6-9ABBCAF04D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C97471-8429-4AF3-8998-954A981593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5FC6A9-4DC3-4DC8-8B57-7D2239F4B21F}"/>
              </a:ext>
            </a:extLst>
          </p:cNvPr>
          <p:cNvSpPr>
            <a:spLocks noGrp="1"/>
          </p:cNvSpPr>
          <p:nvPr>
            <p:ph type="dt" sz="half" idx="10"/>
          </p:nvPr>
        </p:nvSpPr>
        <p:spPr/>
        <p:txBody>
          <a:bodyPr/>
          <a:lstStyle/>
          <a:p>
            <a:fld id="{0D04D987-4363-4D19-9838-E41529AA281F}" type="datetimeFigureOut">
              <a:rPr lang="en-US" smtClean="0"/>
              <a:t>2/21/2022</a:t>
            </a:fld>
            <a:endParaRPr lang="en-US"/>
          </a:p>
        </p:txBody>
      </p:sp>
      <p:sp>
        <p:nvSpPr>
          <p:cNvPr id="5" name="Footer Placeholder 4">
            <a:extLst>
              <a:ext uri="{FF2B5EF4-FFF2-40B4-BE49-F238E27FC236}">
                <a16:creationId xmlns:a16="http://schemas.microsoft.com/office/drawing/2014/main" id="{E067CA9D-75CF-4941-9480-4C01628C5B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E9AF28-E804-465E-9FAF-9079D2A90AAE}"/>
              </a:ext>
            </a:extLst>
          </p:cNvPr>
          <p:cNvSpPr>
            <a:spLocks noGrp="1"/>
          </p:cNvSpPr>
          <p:nvPr>
            <p:ph type="sldNum" sz="quarter" idx="12"/>
          </p:nvPr>
        </p:nvSpPr>
        <p:spPr/>
        <p:txBody>
          <a:bodyPr/>
          <a:lstStyle/>
          <a:p>
            <a:fld id="{2E665B17-6DD1-4A83-A332-EC0857D5D171}" type="slidenum">
              <a:rPr lang="en-US" smtClean="0"/>
              <a:t>‹#›</a:t>
            </a:fld>
            <a:endParaRPr lang="en-US"/>
          </a:p>
        </p:txBody>
      </p:sp>
    </p:spTree>
    <p:extLst>
      <p:ext uri="{BB962C8B-B14F-4D97-AF65-F5344CB8AC3E}">
        <p14:creationId xmlns:p14="http://schemas.microsoft.com/office/powerpoint/2010/main" val="242552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9527-B118-4493-B616-4383DC4C09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6470A2-326E-4E2C-923D-128E384334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DCCF7A-8CBF-4919-B73A-0096B3F515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6BF4F2-665D-40C5-BFD7-7CB4ADBD168C}"/>
              </a:ext>
            </a:extLst>
          </p:cNvPr>
          <p:cNvSpPr>
            <a:spLocks noGrp="1"/>
          </p:cNvSpPr>
          <p:nvPr>
            <p:ph type="dt" sz="half" idx="10"/>
          </p:nvPr>
        </p:nvSpPr>
        <p:spPr/>
        <p:txBody>
          <a:bodyPr/>
          <a:lstStyle/>
          <a:p>
            <a:fld id="{0D04D987-4363-4D19-9838-E41529AA281F}" type="datetimeFigureOut">
              <a:rPr lang="en-US" smtClean="0"/>
              <a:t>2/21/2022</a:t>
            </a:fld>
            <a:endParaRPr lang="en-US"/>
          </a:p>
        </p:txBody>
      </p:sp>
      <p:sp>
        <p:nvSpPr>
          <p:cNvPr id="6" name="Footer Placeholder 5">
            <a:extLst>
              <a:ext uri="{FF2B5EF4-FFF2-40B4-BE49-F238E27FC236}">
                <a16:creationId xmlns:a16="http://schemas.microsoft.com/office/drawing/2014/main" id="{0EEE4637-72F7-40B0-99F7-A57F08458E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0351BD-4738-4EF7-A31A-7DAA64F52EAA}"/>
              </a:ext>
            </a:extLst>
          </p:cNvPr>
          <p:cNvSpPr>
            <a:spLocks noGrp="1"/>
          </p:cNvSpPr>
          <p:nvPr>
            <p:ph type="sldNum" sz="quarter" idx="12"/>
          </p:nvPr>
        </p:nvSpPr>
        <p:spPr/>
        <p:txBody>
          <a:bodyPr/>
          <a:lstStyle/>
          <a:p>
            <a:fld id="{2E665B17-6DD1-4A83-A332-EC0857D5D171}" type="slidenum">
              <a:rPr lang="en-US" smtClean="0"/>
              <a:t>‹#›</a:t>
            </a:fld>
            <a:endParaRPr lang="en-US"/>
          </a:p>
        </p:txBody>
      </p:sp>
    </p:spTree>
    <p:extLst>
      <p:ext uri="{BB962C8B-B14F-4D97-AF65-F5344CB8AC3E}">
        <p14:creationId xmlns:p14="http://schemas.microsoft.com/office/powerpoint/2010/main" val="498891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CC80-2FA3-41E3-B669-0549E70EC8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D7128F-37BC-4398-8305-35AD4676A7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C80B01-CBF2-425B-AEEA-E1C1C03EA5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7C1D4B-01B5-4F23-8AAB-7EC7FBC832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8CC286-888D-4410-A8F0-50AED5547C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CF91AC-177B-46EB-AC53-2379E18E0E1C}"/>
              </a:ext>
            </a:extLst>
          </p:cNvPr>
          <p:cNvSpPr>
            <a:spLocks noGrp="1"/>
          </p:cNvSpPr>
          <p:nvPr>
            <p:ph type="dt" sz="half" idx="10"/>
          </p:nvPr>
        </p:nvSpPr>
        <p:spPr/>
        <p:txBody>
          <a:bodyPr/>
          <a:lstStyle/>
          <a:p>
            <a:fld id="{0D04D987-4363-4D19-9838-E41529AA281F}" type="datetimeFigureOut">
              <a:rPr lang="en-US" smtClean="0"/>
              <a:t>2/21/2022</a:t>
            </a:fld>
            <a:endParaRPr lang="en-US"/>
          </a:p>
        </p:txBody>
      </p:sp>
      <p:sp>
        <p:nvSpPr>
          <p:cNvPr id="8" name="Footer Placeholder 7">
            <a:extLst>
              <a:ext uri="{FF2B5EF4-FFF2-40B4-BE49-F238E27FC236}">
                <a16:creationId xmlns:a16="http://schemas.microsoft.com/office/drawing/2014/main" id="{4DE9843C-7993-4781-B4BA-09768A272B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187AA4-AB9F-4BA9-B791-F75C31638875}"/>
              </a:ext>
            </a:extLst>
          </p:cNvPr>
          <p:cNvSpPr>
            <a:spLocks noGrp="1"/>
          </p:cNvSpPr>
          <p:nvPr>
            <p:ph type="sldNum" sz="quarter" idx="12"/>
          </p:nvPr>
        </p:nvSpPr>
        <p:spPr/>
        <p:txBody>
          <a:bodyPr/>
          <a:lstStyle/>
          <a:p>
            <a:fld id="{2E665B17-6DD1-4A83-A332-EC0857D5D171}" type="slidenum">
              <a:rPr lang="en-US" smtClean="0"/>
              <a:t>‹#›</a:t>
            </a:fld>
            <a:endParaRPr lang="en-US"/>
          </a:p>
        </p:txBody>
      </p:sp>
    </p:spTree>
    <p:extLst>
      <p:ext uri="{BB962C8B-B14F-4D97-AF65-F5344CB8AC3E}">
        <p14:creationId xmlns:p14="http://schemas.microsoft.com/office/powerpoint/2010/main" val="1454759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63F2-1022-4B3C-AE42-0FA6507A1A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956D1D-6DBA-46D5-839D-ADC9549930A2}"/>
              </a:ext>
            </a:extLst>
          </p:cNvPr>
          <p:cNvSpPr>
            <a:spLocks noGrp="1"/>
          </p:cNvSpPr>
          <p:nvPr>
            <p:ph type="dt" sz="half" idx="10"/>
          </p:nvPr>
        </p:nvSpPr>
        <p:spPr/>
        <p:txBody>
          <a:bodyPr/>
          <a:lstStyle/>
          <a:p>
            <a:fld id="{0D04D987-4363-4D19-9838-E41529AA281F}" type="datetimeFigureOut">
              <a:rPr lang="en-US" smtClean="0"/>
              <a:t>2/21/2022</a:t>
            </a:fld>
            <a:endParaRPr lang="en-US"/>
          </a:p>
        </p:txBody>
      </p:sp>
      <p:sp>
        <p:nvSpPr>
          <p:cNvPr id="4" name="Footer Placeholder 3">
            <a:extLst>
              <a:ext uri="{FF2B5EF4-FFF2-40B4-BE49-F238E27FC236}">
                <a16:creationId xmlns:a16="http://schemas.microsoft.com/office/drawing/2014/main" id="{5AFE7859-839E-47CD-844D-7C76729E17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2BF812-CB1A-4FA7-AEE4-A1FA3EBC9218}"/>
              </a:ext>
            </a:extLst>
          </p:cNvPr>
          <p:cNvSpPr>
            <a:spLocks noGrp="1"/>
          </p:cNvSpPr>
          <p:nvPr>
            <p:ph type="sldNum" sz="quarter" idx="12"/>
          </p:nvPr>
        </p:nvSpPr>
        <p:spPr/>
        <p:txBody>
          <a:bodyPr/>
          <a:lstStyle/>
          <a:p>
            <a:fld id="{2E665B17-6DD1-4A83-A332-EC0857D5D171}" type="slidenum">
              <a:rPr lang="en-US" smtClean="0"/>
              <a:t>‹#›</a:t>
            </a:fld>
            <a:endParaRPr lang="en-US"/>
          </a:p>
        </p:txBody>
      </p:sp>
    </p:spTree>
    <p:extLst>
      <p:ext uri="{BB962C8B-B14F-4D97-AF65-F5344CB8AC3E}">
        <p14:creationId xmlns:p14="http://schemas.microsoft.com/office/powerpoint/2010/main" val="351938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EB0829-DB92-418D-9650-0A0EB7059EBD}"/>
              </a:ext>
            </a:extLst>
          </p:cNvPr>
          <p:cNvSpPr>
            <a:spLocks noGrp="1"/>
          </p:cNvSpPr>
          <p:nvPr>
            <p:ph type="dt" sz="half" idx="10"/>
          </p:nvPr>
        </p:nvSpPr>
        <p:spPr/>
        <p:txBody>
          <a:bodyPr/>
          <a:lstStyle/>
          <a:p>
            <a:fld id="{0D04D987-4363-4D19-9838-E41529AA281F}" type="datetimeFigureOut">
              <a:rPr lang="en-US" smtClean="0"/>
              <a:t>2/21/2022</a:t>
            </a:fld>
            <a:endParaRPr lang="en-US"/>
          </a:p>
        </p:txBody>
      </p:sp>
      <p:sp>
        <p:nvSpPr>
          <p:cNvPr id="3" name="Footer Placeholder 2">
            <a:extLst>
              <a:ext uri="{FF2B5EF4-FFF2-40B4-BE49-F238E27FC236}">
                <a16:creationId xmlns:a16="http://schemas.microsoft.com/office/drawing/2014/main" id="{5D664E3E-DE09-4A05-ACF4-F404ED1333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319039-DE9C-4AB7-B4DA-056930C323A7}"/>
              </a:ext>
            </a:extLst>
          </p:cNvPr>
          <p:cNvSpPr>
            <a:spLocks noGrp="1"/>
          </p:cNvSpPr>
          <p:nvPr>
            <p:ph type="sldNum" sz="quarter" idx="12"/>
          </p:nvPr>
        </p:nvSpPr>
        <p:spPr/>
        <p:txBody>
          <a:bodyPr/>
          <a:lstStyle/>
          <a:p>
            <a:fld id="{2E665B17-6DD1-4A83-A332-EC0857D5D171}" type="slidenum">
              <a:rPr lang="en-US" smtClean="0"/>
              <a:t>‹#›</a:t>
            </a:fld>
            <a:endParaRPr lang="en-US"/>
          </a:p>
        </p:txBody>
      </p:sp>
    </p:spTree>
    <p:extLst>
      <p:ext uri="{BB962C8B-B14F-4D97-AF65-F5344CB8AC3E}">
        <p14:creationId xmlns:p14="http://schemas.microsoft.com/office/powerpoint/2010/main" val="214239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7A19-19E0-456B-82BC-DE17E8C0A2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2E0D74-CEE2-48C6-8FE2-BCCEF7A6A0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5985C8-950E-4E9A-A2C7-4581C01947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B20A7D-82F0-472A-BA73-6EA255934750}"/>
              </a:ext>
            </a:extLst>
          </p:cNvPr>
          <p:cNvSpPr>
            <a:spLocks noGrp="1"/>
          </p:cNvSpPr>
          <p:nvPr>
            <p:ph type="dt" sz="half" idx="10"/>
          </p:nvPr>
        </p:nvSpPr>
        <p:spPr/>
        <p:txBody>
          <a:bodyPr/>
          <a:lstStyle/>
          <a:p>
            <a:fld id="{0D04D987-4363-4D19-9838-E41529AA281F}" type="datetimeFigureOut">
              <a:rPr lang="en-US" smtClean="0"/>
              <a:t>2/21/2022</a:t>
            </a:fld>
            <a:endParaRPr lang="en-US"/>
          </a:p>
        </p:txBody>
      </p:sp>
      <p:sp>
        <p:nvSpPr>
          <p:cNvPr id="6" name="Footer Placeholder 5">
            <a:extLst>
              <a:ext uri="{FF2B5EF4-FFF2-40B4-BE49-F238E27FC236}">
                <a16:creationId xmlns:a16="http://schemas.microsoft.com/office/drawing/2014/main" id="{21752ED5-B0A7-48BA-A7FE-3930F4216E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A496AC-6795-4105-8E59-0A3A38DB9114}"/>
              </a:ext>
            </a:extLst>
          </p:cNvPr>
          <p:cNvSpPr>
            <a:spLocks noGrp="1"/>
          </p:cNvSpPr>
          <p:nvPr>
            <p:ph type="sldNum" sz="quarter" idx="12"/>
          </p:nvPr>
        </p:nvSpPr>
        <p:spPr/>
        <p:txBody>
          <a:bodyPr/>
          <a:lstStyle/>
          <a:p>
            <a:fld id="{2E665B17-6DD1-4A83-A332-EC0857D5D171}" type="slidenum">
              <a:rPr lang="en-US" smtClean="0"/>
              <a:t>‹#›</a:t>
            </a:fld>
            <a:endParaRPr lang="en-US"/>
          </a:p>
        </p:txBody>
      </p:sp>
    </p:spTree>
    <p:extLst>
      <p:ext uri="{BB962C8B-B14F-4D97-AF65-F5344CB8AC3E}">
        <p14:creationId xmlns:p14="http://schemas.microsoft.com/office/powerpoint/2010/main" val="405184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C909-69A0-4860-8F30-FD96F4792A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404895-41A7-41DA-8F1E-0E229D9D5D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63BA66-A42D-4AD2-A9CB-A75FB9BDC6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A0143F-058F-4854-B40C-768666C048D7}"/>
              </a:ext>
            </a:extLst>
          </p:cNvPr>
          <p:cNvSpPr>
            <a:spLocks noGrp="1"/>
          </p:cNvSpPr>
          <p:nvPr>
            <p:ph type="dt" sz="half" idx="10"/>
          </p:nvPr>
        </p:nvSpPr>
        <p:spPr/>
        <p:txBody>
          <a:bodyPr/>
          <a:lstStyle/>
          <a:p>
            <a:fld id="{0D04D987-4363-4D19-9838-E41529AA281F}" type="datetimeFigureOut">
              <a:rPr lang="en-US" smtClean="0"/>
              <a:t>2/21/2022</a:t>
            </a:fld>
            <a:endParaRPr lang="en-US"/>
          </a:p>
        </p:txBody>
      </p:sp>
      <p:sp>
        <p:nvSpPr>
          <p:cNvPr id="6" name="Footer Placeholder 5">
            <a:extLst>
              <a:ext uri="{FF2B5EF4-FFF2-40B4-BE49-F238E27FC236}">
                <a16:creationId xmlns:a16="http://schemas.microsoft.com/office/drawing/2014/main" id="{4FFC0630-95A5-4C4E-9208-B90EC020DE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D8C2E4-8A31-487E-BF8A-8574121F34E2}"/>
              </a:ext>
            </a:extLst>
          </p:cNvPr>
          <p:cNvSpPr>
            <a:spLocks noGrp="1"/>
          </p:cNvSpPr>
          <p:nvPr>
            <p:ph type="sldNum" sz="quarter" idx="12"/>
          </p:nvPr>
        </p:nvSpPr>
        <p:spPr/>
        <p:txBody>
          <a:bodyPr/>
          <a:lstStyle/>
          <a:p>
            <a:fld id="{2E665B17-6DD1-4A83-A332-EC0857D5D171}" type="slidenum">
              <a:rPr lang="en-US" smtClean="0"/>
              <a:t>‹#›</a:t>
            </a:fld>
            <a:endParaRPr lang="en-US"/>
          </a:p>
        </p:txBody>
      </p:sp>
    </p:spTree>
    <p:extLst>
      <p:ext uri="{BB962C8B-B14F-4D97-AF65-F5344CB8AC3E}">
        <p14:creationId xmlns:p14="http://schemas.microsoft.com/office/powerpoint/2010/main" val="1694461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C50FB2-96EC-420B-BB40-8D4B8422AE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F48886-A25C-44B5-91A1-A4326203FC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2F032F-1FEF-438B-B77F-CB74D3154F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04D987-4363-4D19-9838-E41529AA281F}" type="datetimeFigureOut">
              <a:rPr lang="en-US" smtClean="0"/>
              <a:t>2/21/2022</a:t>
            </a:fld>
            <a:endParaRPr lang="en-US"/>
          </a:p>
        </p:txBody>
      </p:sp>
      <p:sp>
        <p:nvSpPr>
          <p:cNvPr id="5" name="Footer Placeholder 4">
            <a:extLst>
              <a:ext uri="{FF2B5EF4-FFF2-40B4-BE49-F238E27FC236}">
                <a16:creationId xmlns:a16="http://schemas.microsoft.com/office/drawing/2014/main" id="{29DDB1B9-0889-462F-AD2E-12C1CC300E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5D4679-E540-4068-B23D-5BD4C0319E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65B17-6DD1-4A83-A332-EC0857D5D171}" type="slidenum">
              <a:rPr lang="en-US" smtClean="0"/>
              <a:t>‹#›</a:t>
            </a:fld>
            <a:endParaRPr lang="en-US"/>
          </a:p>
        </p:txBody>
      </p:sp>
    </p:spTree>
    <p:extLst>
      <p:ext uri="{BB962C8B-B14F-4D97-AF65-F5344CB8AC3E}">
        <p14:creationId xmlns:p14="http://schemas.microsoft.com/office/powerpoint/2010/main" val="2916310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xml"/><Relationship Id="rId5" Type="http://schemas.microsoft.com/office/2007/relationships/hdphoto" Target="../media/hdphoto1.wdp"/><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NUL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scikit-learn.org/stable/modules/generated/sklearn.decomposition.PCA.html" TargetMode="External"/><Relationship Id="rId2" Type="http://schemas.openxmlformats.org/officeDocument/2006/relationships/hyperlink" Target="https://machinelearningmastery.com/calculate-principal-component-analysis-scratch-pyth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C0D6570-9A83-4394-A300-2730AC0F0D1E}"/>
              </a:ext>
            </a:extLst>
          </p:cNvPr>
          <p:cNvSpPr>
            <a:spLocks noGrp="1"/>
          </p:cNvSpPr>
          <p:nvPr>
            <p:ph type="subTitle" idx="1"/>
          </p:nvPr>
        </p:nvSpPr>
        <p:spPr>
          <a:xfrm>
            <a:off x="1080655" y="2429164"/>
            <a:ext cx="9910617" cy="1588654"/>
          </a:xfrm>
        </p:spPr>
        <p:txBody>
          <a:bodyPr>
            <a:normAutofit/>
          </a:bodyPr>
          <a:lstStyle/>
          <a:p>
            <a:r>
              <a:rPr lang="en-US" sz="4400" b="1" dirty="0">
                <a:latin typeface="Times New Roman" panose="02020603050405020304" pitchFamily="18" charset="0"/>
                <a:cs typeface="Times New Roman" panose="02020603050405020304" pitchFamily="18" charset="0"/>
              </a:rPr>
              <a:t>Describe the concept of dimensionality reduction</a:t>
            </a:r>
            <a:endParaRPr lang="en-CA"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0404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960" y="1662547"/>
            <a:ext cx="11088079" cy="4752022"/>
          </a:xfrm>
        </p:spPr>
        <p:txBody>
          <a:bodyPr>
            <a:normAutofit/>
          </a:bodyPr>
          <a:lstStyle/>
          <a:p>
            <a:pPr marL="681550" indent="-609585" algn="just">
              <a:lnSpc>
                <a:spcPct val="110000"/>
              </a:lnSpc>
              <a:buFont typeface="Wingdings" panose="05000000000000000000" pitchFamily="2" charset="2"/>
              <a:buChar char="q"/>
              <a:defRPr/>
            </a:pPr>
            <a:r>
              <a:rPr lang="en-US" sz="2200" dirty="0">
                <a:latin typeface="Times New Roman" panose="02020603050405020304" pitchFamily="18" charset="0"/>
                <a:cs typeface="Times New Roman" panose="02020603050405020304" pitchFamily="18" charset="0"/>
              </a:rPr>
              <a:t>Univariate methods: (looks at each feature independently of other features)</a:t>
            </a:r>
          </a:p>
          <a:p>
            <a:pPr marL="1591694" indent="-609585" algn="just">
              <a:lnSpc>
                <a:spcPct val="110000"/>
              </a:lnSpc>
              <a:defRPr/>
            </a:pPr>
            <a:r>
              <a:rPr lang="en-US" sz="2200" dirty="0">
                <a:latin typeface="Times New Roman" panose="02020603050405020304" pitchFamily="18" charset="0"/>
                <a:cs typeface="Times New Roman" panose="02020603050405020304" pitchFamily="18" charset="0"/>
              </a:rPr>
              <a:t>Pearson correlation coefficient</a:t>
            </a:r>
          </a:p>
          <a:p>
            <a:pPr marL="1591694" indent="-609585" algn="just">
              <a:lnSpc>
                <a:spcPct val="110000"/>
              </a:lnSpc>
              <a:defRPr/>
            </a:pPr>
            <a:r>
              <a:rPr lang="en-US" sz="2200" dirty="0">
                <a:latin typeface="Times New Roman" panose="02020603050405020304" pitchFamily="18" charset="0"/>
                <a:cs typeface="Times New Roman" panose="02020603050405020304" pitchFamily="18" charset="0"/>
              </a:rPr>
              <a:t>F-score</a:t>
            </a:r>
          </a:p>
          <a:p>
            <a:pPr marL="1591694" indent="-609585" algn="just">
              <a:lnSpc>
                <a:spcPct val="110000"/>
              </a:lnSpc>
              <a:defRPr/>
            </a:pPr>
            <a:r>
              <a:rPr lang="en-US" sz="2200" dirty="0">
                <a:latin typeface="Times New Roman" panose="02020603050405020304" pitchFamily="18" charset="0"/>
                <a:cs typeface="Times New Roman" panose="02020603050405020304" pitchFamily="18" charset="0"/>
              </a:rPr>
              <a:t>Chi-square, etc.</a:t>
            </a:r>
          </a:p>
          <a:p>
            <a:pPr marL="982109" indent="0" algn="just">
              <a:lnSpc>
                <a:spcPct val="110000"/>
              </a:lnSpc>
              <a:buFont typeface="Arial" panose="020B0604020202020204" pitchFamily="34" charset="0"/>
              <a:buNone/>
              <a:defRPr/>
            </a:pPr>
            <a:endParaRPr lang="en-US" sz="2200" dirty="0">
              <a:latin typeface="Times New Roman" panose="02020603050405020304" pitchFamily="18" charset="0"/>
              <a:cs typeface="Times New Roman" panose="02020603050405020304" pitchFamily="18" charset="0"/>
            </a:endParaRPr>
          </a:p>
          <a:p>
            <a:pPr marL="681550" indent="-609585" algn="just">
              <a:lnSpc>
                <a:spcPct val="110000"/>
              </a:lnSpc>
              <a:buFont typeface="Wingdings" panose="05000000000000000000" pitchFamily="2" charset="2"/>
              <a:buChar char="q"/>
              <a:defRPr/>
            </a:pPr>
            <a:r>
              <a:rPr lang="en-US" sz="2200" dirty="0">
                <a:latin typeface="Times New Roman" panose="02020603050405020304" pitchFamily="18" charset="0"/>
                <a:cs typeface="Times New Roman" panose="02020603050405020304" pitchFamily="18" charset="0"/>
              </a:rPr>
              <a:t>Multivariate methods</a:t>
            </a:r>
            <a:r>
              <a:rPr lang="en-US" sz="2200" dirty="0">
                <a:latin typeface="Times New Roman" panose="02020603050405020304" pitchFamily="18" charset="0"/>
                <a:cs typeface="Times New Roman" panose="02020603050405020304" pitchFamily="18" charset="0"/>
                <a:sym typeface="Wingdings" panose="05000000000000000000" pitchFamily="2" charset="2"/>
              </a:rPr>
              <a:t>: (consider all features simultaneously)</a:t>
            </a:r>
          </a:p>
          <a:p>
            <a:pPr marL="1519729" indent="-609585" algn="just">
              <a:lnSpc>
                <a:spcPct val="110000"/>
              </a:lnSpc>
              <a:defRPr/>
            </a:pPr>
            <a:r>
              <a:rPr lang="en-US" sz="2200" dirty="0">
                <a:latin typeface="Times New Roman" panose="02020603050405020304" pitchFamily="18" charset="0"/>
                <a:cs typeface="Times New Roman" panose="02020603050405020304" pitchFamily="18" charset="0"/>
              </a:rPr>
              <a:t>Backward Elimination</a:t>
            </a:r>
          </a:p>
          <a:p>
            <a:pPr marL="1519729" indent="-609585" algn="just">
              <a:lnSpc>
                <a:spcPct val="110000"/>
              </a:lnSpc>
              <a:defRPr/>
            </a:pPr>
            <a:r>
              <a:rPr lang="en-US" sz="2200" dirty="0">
                <a:latin typeface="Times New Roman" panose="02020603050405020304" pitchFamily="18" charset="0"/>
                <a:cs typeface="Times New Roman" panose="02020603050405020304" pitchFamily="18" charset="0"/>
              </a:rPr>
              <a:t>Forward Selection</a:t>
            </a:r>
          </a:p>
          <a:p>
            <a:pPr marL="1519729" indent="-609585" algn="just">
              <a:lnSpc>
                <a:spcPct val="110000"/>
              </a:lnSpc>
              <a:defRPr/>
            </a:pPr>
            <a:r>
              <a:rPr lang="en-US" sz="2200" dirty="0">
                <a:latin typeface="Times New Roman" panose="02020603050405020304" pitchFamily="18" charset="0"/>
                <a:cs typeface="Times New Roman" panose="02020603050405020304" pitchFamily="18" charset="0"/>
              </a:rPr>
              <a:t>Random Forests</a:t>
            </a:r>
          </a:p>
          <a:p>
            <a:pPr marL="71965" indent="0" algn="just">
              <a:buNone/>
              <a:defRPr/>
            </a:pPr>
            <a:endParaRPr lang="en-US" sz="2933" dirty="0">
              <a:solidFill>
                <a:srgbClr val="002060"/>
              </a:solidFill>
              <a:latin typeface="Cambria" pitchFamily="18" charset="0"/>
              <a:cs typeface="Times New Roman" pitchFamily="18" charset="0"/>
            </a:endParaRPr>
          </a:p>
          <a:p>
            <a:pPr marL="0" indent="0">
              <a:buNone/>
            </a:pPr>
            <a:endParaRPr lang="en-US" dirty="0"/>
          </a:p>
        </p:txBody>
      </p:sp>
      <p:sp>
        <p:nvSpPr>
          <p:cNvPr id="6" name="Title 1">
            <a:extLst>
              <a:ext uri="{FF2B5EF4-FFF2-40B4-BE49-F238E27FC236}">
                <a16:creationId xmlns:a16="http://schemas.microsoft.com/office/drawing/2014/main" id="{A618BC86-4CC9-445F-A6C6-13A2AF8A61E4}"/>
              </a:ext>
            </a:extLst>
          </p:cNvPr>
          <p:cNvSpPr txBox="1">
            <a:spLocks/>
          </p:cNvSpPr>
          <p:nvPr/>
        </p:nvSpPr>
        <p:spPr>
          <a:xfrm>
            <a:off x="427987" y="599479"/>
            <a:ext cx="12192000" cy="733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Times New Roman" panose="02020603050405020304" pitchFamily="18" charset="0"/>
                <a:cs typeface="Times New Roman" panose="02020603050405020304" pitchFamily="18" charset="0"/>
              </a:rPr>
              <a:t>Feature Selection</a:t>
            </a:r>
          </a:p>
        </p:txBody>
      </p:sp>
    </p:spTree>
    <p:custDataLst>
      <p:tags r:id="rId1"/>
    </p:custDataLst>
    <p:extLst>
      <p:ext uri="{BB962C8B-B14F-4D97-AF65-F5344CB8AC3E}">
        <p14:creationId xmlns:p14="http://schemas.microsoft.com/office/powerpoint/2010/main" val="1701014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11" y="2313767"/>
            <a:ext cx="5860872" cy="784715"/>
          </a:xfrm>
        </p:spPr>
        <p:txBody>
          <a:bodyPr>
            <a:normAutofit/>
          </a:bodyPr>
          <a:lstStyle/>
          <a:p>
            <a:pPr>
              <a:defRPr/>
            </a:pPr>
            <a:r>
              <a:rPr lang="en-US" sz="2667" dirty="0">
                <a:latin typeface="Cambria" pitchFamily="18" charset="0"/>
                <a:cs typeface="Times New Roman" pitchFamily="18" charset="0"/>
              </a:rPr>
              <a:t>Uncorrelated features are extracted</a:t>
            </a:r>
          </a:p>
        </p:txBody>
      </p:sp>
      <p:sp>
        <p:nvSpPr>
          <p:cNvPr id="5" name="Title 1"/>
          <p:cNvSpPr>
            <a:spLocks noGrp="1"/>
          </p:cNvSpPr>
          <p:nvPr>
            <p:ph type="title"/>
          </p:nvPr>
        </p:nvSpPr>
        <p:spPr>
          <a:xfrm>
            <a:off x="416610" y="461307"/>
            <a:ext cx="10908146" cy="801688"/>
          </a:xfrm>
        </p:spPr>
        <p:txBody>
          <a:bodyPr vert="horz" lIns="91440" tIns="45720" rIns="91440" bIns="45720" rtlCol="0" anchor="ctr">
            <a:normAutofit/>
          </a:bodyPr>
          <a:lstStyle/>
          <a:p>
            <a:r>
              <a:rPr lang="en-US" sz="4000" b="1" dirty="0">
                <a:latin typeface="Times New Roman" panose="02020603050405020304" pitchFamily="18" charset="0"/>
                <a:cs typeface="Times New Roman" panose="02020603050405020304" pitchFamily="18" charset="0"/>
              </a:rPr>
              <a:t>Feature Extraction</a:t>
            </a:r>
          </a:p>
        </p:txBody>
      </p:sp>
      <p:sp>
        <p:nvSpPr>
          <p:cNvPr id="6" name="Oval 5"/>
          <p:cNvSpPr/>
          <p:nvPr/>
        </p:nvSpPr>
        <p:spPr>
          <a:xfrm>
            <a:off x="6205844" y="2057142"/>
            <a:ext cx="3860800" cy="1219200"/>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algn="ctr" defTabSz="1219170">
              <a:defRPr/>
            </a:pPr>
            <a:r>
              <a:rPr lang="en-US" sz="2400" dirty="0">
                <a:solidFill>
                  <a:schemeClr val="tx1"/>
                </a:solidFill>
                <a:latin typeface="Cambria" pitchFamily="18" charset="0"/>
                <a:cs typeface="Times New Roman" pitchFamily="18" charset="0"/>
              </a:rPr>
              <a:t>Uncorrelated features Extraction</a:t>
            </a:r>
            <a:endParaRPr lang="en-US" sz="2400" dirty="0">
              <a:solidFill>
                <a:schemeClr val="tx1"/>
              </a:solidFill>
              <a:latin typeface="Cambria" panose="02040503050406030204" pitchFamily="18" charset="0"/>
            </a:endParaRPr>
          </a:p>
        </p:txBody>
      </p:sp>
      <p:sp>
        <p:nvSpPr>
          <p:cNvPr id="7" name="Rectangle 6"/>
          <p:cNvSpPr/>
          <p:nvPr/>
        </p:nvSpPr>
        <p:spPr>
          <a:xfrm>
            <a:off x="4367809" y="4398339"/>
            <a:ext cx="3499313" cy="2295024"/>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defTabSz="1219170"/>
            <a:r>
              <a:rPr lang="en-US" sz="2400" dirty="0">
                <a:solidFill>
                  <a:schemeClr val="tx1"/>
                </a:solidFill>
                <a:latin typeface="Cambria" pitchFamily="18" charset="0"/>
                <a:cs typeface="Times New Roman" pitchFamily="18" charset="0"/>
              </a:rPr>
              <a:t>Linear Methods</a:t>
            </a:r>
          </a:p>
          <a:p>
            <a:pPr defTabSz="1219170"/>
            <a:r>
              <a:rPr lang="en-US" sz="2400" dirty="0">
                <a:solidFill>
                  <a:schemeClr val="tx1"/>
                </a:solidFill>
                <a:latin typeface="Cambria" pitchFamily="18" charset="0"/>
                <a:cs typeface="Times New Roman" pitchFamily="18" charset="0"/>
              </a:rPr>
              <a:t>PCA</a:t>
            </a:r>
          </a:p>
          <a:p>
            <a:pPr defTabSz="1219170"/>
            <a:r>
              <a:rPr lang="en-US" sz="2400" dirty="0">
                <a:solidFill>
                  <a:schemeClr val="tx1"/>
                </a:solidFill>
                <a:latin typeface="Cambria" pitchFamily="18" charset="0"/>
                <a:cs typeface="Times New Roman" pitchFamily="18" charset="0"/>
              </a:rPr>
              <a:t>FA</a:t>
            </a:r>
          </a:p>
          <a:p>
            <a:pPr defTabSz="1219170"/>
            <a:r>
              <a:rPr lang="en-US" sz="2400" dirty="0">
                <a:solidFill>
                  <a:schemeClr val="tx1"/>
                </a:solidFill>
                <a:latin typeface="Cambria" pitchFamily="18" charset="0"/>
                <a:cs typeface="Times New Roman" pitchFamily="18" charset="0"/>
              </a:rPr>
              <a:t>LDA</a:t>
            </a:r>
          </a:p>
          <a:p>
            <a:pPr defTabSz="1219170"/>
            <a:r>
              <a:rPr lang="en-US" sz="2400" dirty="0">
                <a:solidFill>
                  <a:schemeClr val="tx1"/>
                </a:solidFill>
                <a:latin typeface="Cambria" pitchFamily="18" charset="0"/>
                <a:cs typeface="Times New Roman" pitchFamily="18" charset="0"/>
              </a:rPr>
              <a:t>Truncated SVD</a:t>
            </a:r>
          </a:p>
          <a:p>
            <a:pPr algn="ctr" defTabSz="1219170"/>
            <a:endParaRPr lang="en-US" sz="2400" dirty="0">
              <a:solidFill>
                <a:schemeClr val="tx1"/>
              </a:solidFill>
              <a:latin typeface="Cambria" pitchFamily="18" charset="0"/>
              <a:cs typeface="Times New Roman" pitchFamily="18" charset="0"/>
            </a:endParaRPr>
          </a:p>
        </p:txBody>
      </p:sp>
      <p:cxnSp>
        <p:nvCxnSpPr>
          <p:cNvPr id="8" name="Straight Arrow Connector 7"/>
          <p:cNvCxnSpPr>
            <a:cxnSpLocks/>
            <a:stCxn id="6" idx="4"/>
            <a:endCxn id="7" idx="0"/>
          </p:cNvCxnSpPr>
          <p:nvPr/>
        </p:nvCxnSpPr>
        <p:spPr>
          <a:xfrm flipH="1">
            <a:off x="6117466" y="3276342"/>
            <a:ext cx="2018778" cy="1121997"/>
          </a:xfrm>
          <a:prstGeom prst="straightConnector1">
            <a:avLst/>
          </a:prstGeom>
          <a:ln w="28575">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8472152" y="4398339"/>
            <a:ext cx="3322555" cy="2295024"/>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defTabSz="1219170"/>
            <a:endParaRPr lang="en-US" sz="2400" dirty="0">
              <a:solidFill>
                <a:schemeClr val="tx1"/>
              </a:solidFill>
              <a:latin typeface="Cambria" pitchFamily="18" charset="0"/>
              <a:cs typeface="Times New Roman" pitchFamily="18" charset="0"/>
            </a:endParaRPr>
          </a:p>
          <a:p>
            <a:pPr algn="ctr" defTabSz="1219170"/>
            <a:r>
              <a:rPr lang="en-US" sz="2400" dirty="0">
                <a:solidFill>
                  <a:schemeClr val="tx1"/>
                </a:solidFill>
                <a:latin typeface="Cambria" pitchFamily="18" charset="0"/>
                <a:cs typeface="Times New Roman" pitchFamily="18" charset="0"/>
              </a:rPr>
              <a:t>Non-Linear Methods</a:t>
            </a:r>
          </a:p>
          <a:p>
            <a:pPr defTabSz="1219170"/>
            <a:r>
              <a:rPr lang="en-US" sz="2400" dirty="0">
                <a:solidFill>
                  <a:schemeClr val="tx1"/>
                </a:solidFill>
                <a:latin typeface="Cambria" pitchFamily="18" charset="0"/>
                <a:cs typeface="Times New Roman" pitchFamily="18" charset="0"/>
              </a:rPr>
              <a:t>Kernel – PCA</a:t>
            </a:r>
          </a:p>
          <a:p>
            <a:pPr defTabSz="1219170"/>
            <a:r>
              <a:rPr lang="en-US" sz="2400" dirty="0">
                <a:solidFill>
                  <a:schemeClr val="tx1"/>
                </a:solidFill>
                <a:latin typeface="Cambria" pitchFamily="18" charset="0"/>
                <a:cs typeface="Times New Roman" pitchFamily="18" charset="0"/>
              </a:rPr>
              <a:t>t-SNE</a:t>
            </a:r>
          </a:p>
          <a:p>
            <a:pPr defTabSz="1219170"/>
            <a:r>
              <a:rPr lang="en-US" sz="2400" dirty="0">
                <a:solidFill>
                  <a:schemeClr val="tx1"/>
                </a:solidFill>
                <a:latin typeface="Cambria" pitchFamily="18" charset="0"/>
                <a:cs typeface="Times New Roman" pitchFamily="18" charset="0"/>
              </a:rPr>
              <a:t>MDS</a:t>
            </a:r>
          </a:p>
          <a:p>
            <a:pPr defTabSz="1219170"/>
            <a:r>
              <a:rPr lang="en-US" sz="2400" dirty="0">
                <a:solidFill>
                  <a:schemeClr val="tx1"/>
                </a:solidFill>
                <a:latin typeface="Cambria" pitchFamily="18" charset="0"/>
                <a:cs typeface="Times New Roman" pitchFamily="18" charset="0"/>
              </a:rPr>
              <a:t>Isomap</a:t>
            </a:r>
          </a:p>
          <a:p>
            <a:pPr algn="ctr" defTabSz="1219170"/>
            <a:endParaRPr lang="en-US" sz="2400" dirty="0">
              <a:solidFill>
                <a:schemeClr val="tx1"/>
              </a:solidFill>
              <a:latin typeface="Cambria" pitchFamily="18" charset="0"/>
              <a:cs typeface="Times New Roman" pitchFamily="18" charset="0"/>
            </a:endParaRPr>
          </a:p>
          <a:p>
            <a:pPr algn="ctr" defTabSz="1219170"/>
            <a:endParaRPr lang="en-US" sz="2400" dirty="0">
              <a:solidFill>
                <a:schemeClr val="tx1"/>
              </a:solidFill>
              <a:latin typeface="Cambria" pitchFamily="18" charset="0"/>
              <a:cs typeface="Times New Roman" pitchFamily="18" charset="0"/>
            </a:endParaRPr>
          </a:p>
        </p:txBody>
      </p:sp>
      <p:cxnSp>
        <p:nvCxnSpPr>
          <p:cNvPr id="10" name="Straight Arrow Connector 9"/>
          <p:cNvCxnSpPr>
            <a:cxnSpLocks/>
            <a:stCxn id="6" idx="4"/>
            <a:endCxn id="9" idx="0"/>
          </p:cNvCxnSpPr>
          <p:nvPr/>
        </p:nvCxnSpPr>
        <p:spPr>
          <a:xfrm>
            <a:off x="8136244" y="3276342"/>
            <a:ext cx="1997186" cy="1121997"/>
          </a:xfrm>
          <a:prstGeom prst="straightConnector1">
            <a:avLst/>
          </a:prstGeom>
          <a:ln w="28575">
            <a:solidFill>
              <a:srgbClr val="002060"/>
            </a:solidFill>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1904594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265382" y="3225800"/>
            <a:ext cx="9531927" cy="1643360"/>
          </a:xfrm>
          <a:prstGeom prst="rect">
            <a:avLst/>
          </a:prstGeom>
        </p:spPr>
        <p:txBody>
          <a:bodyPr vert="horz" lIns="91440" tIns="45720" rIns="91440" bIns="45720" rtlCol="0" anchor="ctr">
            <a:normAutofit/>
          </a:bodyPr>
          <a:lstStyle>
            <a:lvl1pPr>
              <a:lnSpc>
                <a:spcPct val="90000"/>
              </a:lnSpc>
              <a:spcBef>
                <a:spcPct val="0"/>
              </a:spcBef>
              <a:buNone/>
              <a:defRPr sz="4000" b="1">
                <a:latin typeface="Times New Roman" panose="02020603050405020304" pitchFamily="18" charset="0"/>
                <a:ea typeface="+mj-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Principal Component Analysis</a:t>
            </a:r>
          </a:p>
        </p:txBody>
      </p:sp>
    </p:spTree>
    <p:custDataLst>
      <p:tags r:id="rId1"/>
    </p:custDataLst>
    <p:extLst>
      <p:ext uri="{BB962C8B-B14F-4D97-AF65-F5344CB8AC3E}">
        <p14:creationId xmlns:p14="http://schemas.microsoft.com/office/powerpoint/2010/main" val="1005407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144" y="886692"/>
            <a:ext cx="11443855" cy="1247132"/>
          </a:xfrm>
        </p:spPr>
        <p:txBody>
          <a:bodyPr vert="horz" lIns="91440" tIns="45720" rIns="91440" bIns="45720" rtlCol="0" anchor="ctr">
            <a:normAutofit/>
          </a:bodyPr>
          <a:lstStyle/>
          <a:p>
            <a:r>
              <a:rPr lang="en-US" sz="4000" b="1" dirty="0">
                <a:latin typeface="Times New Roman" panose="02020603050405020304" pitchFamily="18" charset="0"/>
                <a:cs typeface="Times New Roman" panose="02020603050405020304" pitchFamily="18" charset="0"/>
              </a:rPr>
              <a:t>Principal Component Analysis</a:t>
            </a:r>
            <a:br>
              <a:rPr lang="en-US" sz="40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76450" y="2372883"/>
            <a:ext cx="9265805" cy="3072341"/>
          </a:xfrm>
        </p:spPr>
        <p:txBody>
          <a:bodyPr>
            <a:normAutofit/>
          </a:bodyPr>
          <a:lstStyle/>
          <a:p>
            <a:pPr marL="361950" indent="-361950" algn="just">
              <a:lnSpc>
                <a:spcPct val="110000"/>
              </a:lnSpc>
              <a:defRPr/>
            </a:pPr>
            <a:r>
              <a:rPr lang="en-US" altLang="en-US" sz="2200" dirty="0">
                <a:latin typeface="Times New Roman" panose="02020603050405020304" pitchFamily="18" charset="0"/>
                <a:cs typeface="Times New Roman" panose="02020603050405020304" pitchFamily="18" charset="0"/>
              </a:rPr>
              <a:t>PCA is an orthogonal linear transformation that transfers the data to a new coordinate system.</a:t>
            </a:r>
          </a:p>
          <a:p>
            <a:pPr marL="1519238" indent="-1519238" algn="just">
              <a:lnSpc>
                <a:spcPct val="110000"/>
              </a:lnSpc>
              <a:defRPr/>
            </a:pPr>
            <a:endParaRPr lang="en-US" altLang="en-US" sz="2200" dirty="0">
              <a:latin typeface="Times New Roman" panose="02020603050405020304" pitchFamily="18" charset="0"/>
              <a:cs typeface="Times New Roman" panose="02020603050405020304" pitchFamily="18" charset="0"/>
            </a:endParaRPr>
          </a:p>
          <a:p>
            <a:pPr marL="361950" indent="-361950" algn="just">
              <a:lnSpc>
                <a:spcPct val="110000"/>
              </a:lnSpc>
              <a:defRPr/>
            </a:pPr>
            <a:r>
              <a:rPr lang="en-US" altLang="en-US" sz="2200" dirty="0">
                <a:latin typeface="Times New Roman" panose="02020603050405020304" pitchFamily="18" charset="0"/>
                <a:cs typeface="Times New Roman" panose="02020603050405020304" pitchFamily="18" charset="0"/>
              </a:rPr>
              <a:t>Greatest variance by any projection of the data comes to lie on the first coordinate (first principal component), the second greatest variance lies on the second coordinate (second principal component), and so on.</a:t>
            </a:r>
          </a:p>
          <a:p>
            <a:pPr marL="0" indent="0">
              <a:buNone/>
            </a:pPr>
            <a:endParaRPr lang="en-US" sz="2667" dirty="0"/>
          </a:p>
        </p:txBody>
      </p:sp>
    </p:spTree>
    <p:custDataLst>
      <p:tags r:id="rId1"/>
    </p:custDataLst>
    <p:extLst>
      <p:ext uri="{BB962C8B-B14F-4D97-AF65-F5344CB8AC3E}">
        <p14:creationId xmlns:p14="http://schemas.microsoft.com/office/powerpoint/2010/main" val="1845196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3">
            <a:clrChange>
              <a:clrFrom>
                <a:srgbClr val="FFFFFF"/>
              </a:clrFrom>
              <a:clrTo>
                <a:srgbClr val="FFFFFF">
                  <a:alpha val="0"/>
                </a:srgbClr>
              </a:clrTo>
            </a:clrChange>
          </a:blip>
          <a:srcRect t="68150"/>
          <a:stretch/>
        </p:blipFill>
        <p:spPr>
          <a:xfrm>
            <a:off x="6009141" y="2558888"/>
            <a:ext cx="5664629" cy="2071836"/>
          </a:xfrm>
          <a:prstGeom prst="rect">
            <a:avLst/>
          </a:prstGeom>
          <a:ln w="19050">
            <a:noFill/>
          </a:ln>
        </p:spPr>
      </p:pic>
      <p:cxnSp>
        <p:nvCxnSpPr>
          <p:cNvPr id="3" name="Straight Connector 2"/>
          <p:cNvCxnSpPr/>
          <p:nvPr/>
        </p:nvCxnSpPr>
        <p:spPr>
          <a:xfrm>
            <a:off x="1286461" y="2541283"/>
            <a:ext cx="0" cy="2016224"/>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281483" y="4568064"/>
            <a:ext cx="4608512" cy="11552"/>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1286597" y="3213357"/>
            <a:ext cx="2304120" cy="132152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9790021">
            <a:off x="1354185" y="3332714"/>
            <a:ext cx="1863780" cy="502766"/>
          </a:xfrm>
          <a:prstGeom prst="rect">
            <a:avLst/>
          </a:prstGeom>
          <a:noFill/>
        </p:spPr>
        <p:txBody>
          <a:bodyPr wrap="none" rtlCol="0" anchor="ctr" anchorCtr="0">
            <a:spAutoFit/>
          </a:bodyPr>
          <a:lstStyle/>
          <a:p>
            <a:pPr defTabSz="1219170"/>
            <a:r>
              <a:rPr lang="en-US" sz="2667" dirty="0">
                <a:solidFill>
                  <a:srgbClr val="002060"/>
                </a:solidFill>
                <a:latin typeface="Cambria" pitchFamily="18" charset="0"/>
                <a:cs typeface="Times New Roman" pitchFamily="18" charset="0"/>
              </a:rPr>
              <a:t>Variable #3</a:t>
            </a:r>
          </a:p>
        </p:txBody>
      </p:sp>
      <p:sp>
        <p:nvSpPr>
          <p:cNvPr id="14" name="TextBox 13"/>
          <p:cNvSpPr txBox="1"/>
          <p:nvPr/>
        </p:nvSpPr>
        <p:spPr>
          <a:xfrm rot="16200000">
            <a:off x="71207" y="3343423"/>
            <a:ext cx="1863780" cy="502766"/>
          </a:xfrm>
          <a:prstGeom prst="rect">
            <a:avLst/>
          </a:prstGeom>
          <a:noFill/>
        </p:spPr>
        <p:txBody>
          <a:bodyPr wrap="none" rtlCol="0" anchor="ctr" anchorCtr="0">
            <a:spAutoFit/>
          </a:bodyPr>
          <a:lstStyle/>
          <a:p>
            <a:pPr defTabSz="1219170"/>
            <a:r>
              <a:rPr lang="en-US" sz="2667" dirty="0">
                <a:solidFill>
                  <a:srgbClr val="002060"/>
                </a:solidFill>
                <a:latin typeface="Cambria" pitchFamily="18" charset="0"/>
                <a:cs typeface="Times New Roman" pitchFamily="18" charset="0"/>
              </a:rPr>
              <a:t>Variable #1</a:t>
            </a:r>
          </a:p>
        </p:txBody>
      </p:sp>
      <p:sp>
        <p:nvSpPr>
          <p:cNvPr id="15" name="TextBox 14"/>
          <p:cNvSpPr txBox="1"/>
          <p:nvPr/>
        </p:nvSpPr>
        <p:spPr>
          <a:xfrm>
            <a:off x="4019884" y="4506570"/>
            <a:ext cx="1863780" cy="502766"/>
          </a:xfrm>
          <a:prstGeom prst="rect">
            <a:avLst/>
          </a:prstGeom>
          <a:noFill/>
        </p:spPr>
        <p:txBody>
          <a:bodyPr wrap="none" rtlCol="0" anchor="ctr" anchorCtr="0">
            <a:spAutoFit/>
          </a:bodyPr>
          <a:lstStyle/>
          <a:p>
            <a:pPr defTabSz="1219170"/>
            <a:r>
              <a:rPr lang="en-US" sz="2667" dirty="0">
                <a:solidFill>
                  <a:srgbClr val="002060"/>
                </a:solidFill>
                <a:latin typeface="Cambria" pitchFamily="18" charset="0"/>
                <a:cs typeface="Times New Roman" pitchFamily="18" charset="0"/>
              </a:rPr>
              <a:t>Variable #2</a:t>
            </a:r>
          </a:p>
        </p:txBody>
      </p:sp>
      <p:sp>
        <p:nvSpPr>
          <p:cNvPr id="16" name="TextBox 15"/>
          <p:cNvSpPr txBox="1"/>
          <p:nvPr/>
        </p:nvSpPr>
        <p:spPr>
          <a:xfrm>
            <a:off x="711150" y="4965171"/>
            <a:ext cx="5178845" cy="913199"/>
          </a:xfrm>
          <a:prstGeom prst="rect">
            <a:avLst/>
          </a:prstGeom>
          <a:noFill/>
        </p:spPr>
        <p:txBody>
          <a:bodyPr wrap="square" rtlCol="0">
            <a:spAutoFit/>
          </a:bodyPr>
          <a:lstStyle/>
          <a:p>
            <a:pPr algn="ctr" defTabSz="1219170"/>
            <a:r>
              <a:rPr lang="en-US" sz="2667" b="1" dirty="0">
                <a:latin typeface="Cambria" pitchFamily="18" charset="0"/>
                <a:cs typeface="Times New Roman" pitchFamily="18" charset="0"/>
              </a:rPr>
              <a:t>a). Original data (high - dimensions) </a:t>
            </a:r>
          </a:p>
        </p:txBody>
      </p:sp>
      <p:pic>
        <p:nvPicPr>
          <p:cNvPr id="17" name="Content Placeholder 5"/>
          <p:cNvPicPr>
            <a:picLocks noChangeAspect="1"/>
          </p:cNvPicPr>
          <p:nvPr/>
        </p:nvPicPr>
        <p:blipFill rotWithShape="1">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ackgroundRemoval t="0" b="46290" l="35252" r="87770"/>
                    </a14:imgEffect>
                  </a14:imgLayer>
                </a14:imgProps>
              </a:ext>
            </a:extLst>
          </a:blip>
          <a:srcRect l="37473" t="-827" r="13648" b="59445"/>
          <a:stretch/>
        </p:blipFill>
        <p:spPr>
          <a:xfrm>
            <a:off x="2535122" y="3049999"/>
            <a:ext cx="2292964" cy="1452212"/>
          </a:xfrm>
          <a:prstGeom prst="rect">
            <a:avLst/>
          </a:prstGeom>
          <a:ln w="19050">
            <a:noFill/>
          </a:ln>
        </p:spPr>
      </p:pic>
      <p:sp>
        <p:nvSpPr>
          <p:cNvPr id="19" name="TextBox 18"/>
          <p:cNvSpPr txBox="1"/>
          <p:nvPr/>
        </p:nvSpPr>
        <p:spPr>
          <a:xfrm>
            <a:off x="6449927" y="4965170"/>
            <a:ext cx="4783055" cy="913199"/>
          </a:xfrm>
          <a:prstGeom prst="rect">
            <a:avLst/>
          </a:prstGeom>
          <a:noFill/>
        </p:spPr>
        <p:txBody>
          <a:bodyPr wrap="square" rtlCol="0">
            <a:spAutoFit/>
          </a:bodyPr>
          <a:lstStyle/>
          <a:p>
            <a:pPr algn="ctr" defTabSz="1219170"/>
            <a:r>
              <a:rPr lang="en-US" sz="2667" b="1" dirty="0">
                <a:latin typeface="Cambria" pitchFamily="18" charset="0"/>
                <a:cs typeface="Times New Roman" pitchFamily="18" charset="0"/>
              </a:rPr>
              <a:t>b). Lower dimensional embedding </a:t>
            </a:r>
          </a:p>
        </p:txBody>
      </p:sp>
      <p:sp>
        <p:nvSpPr>
          <p:cNvPr id="20" name="Title 1"/>
          <p:cNvSpPr>
            <a:spLocks noGrp="1"/>
          </p:cNvSpPr>
          <p:nvPr>
            <p:ph type="title"/>
          </p:nvPr>
        </p:nvSpPr>
        <p:spPr>
          <a:xfrm>
            <a:off x="711150" y="916716"/>
            <a:ext cx="11037505" cy="1179659"/>
          </a:xfrm>
        </p:spPr>
        <p:txBody>
          <a:bodyPr vert="horz" lIns="91440" tIns="45720" rIns="91440" bIns="45720" rtlCol="0" anchor="ctr">
            <a:normAutofit fontScale="90000"/>
          </a:bodyPr>
          <a:lstStyle/>
          <a:p>
            <a:r>
              <a:rPr lang="en-US" sz="4000" b="1" dirty="0">
                <a:latin typeface="Times New Roman" panose="02020603050405020304" pitchFamily="18" charset="0"/>
                <a:cs typeface="Times New Roman" panose="02020603050405020304" pitchFamily="18" charset="0"/>
              </a:rPr>
              <a:t>Principal Component Analysis</a:t>
            </a:r>
            <a:br>
              <a:rPr lang="en-US" sz="40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207005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8909" y="2276872"/>
            <a:ext cx="10677236" cy="3744416"/>
          </a:xfrm>
        </p:spPr>
        <p:txBody>
          <a:bodyPr vert="horz" lIns="121920" tIns="60960" rIns="121920" bIns="60960" rtlCol="0">
            <a:normAutofit/>
          </a:bodyPr>
          <a:lstStyle/>
          <a:p>
            <a:pPr marL="457200" indent="-457200" algn="just">
              <a:lnSpc>
                <a:spcPct val="110000"/>
              </a:lnSpc>
              <a:buFont typeface="+mj-lt"/>
              <a:buAutoNum type="arabicPeriod"/>
              <a:defRPr/>
            </a:pPr>
            <a:r>
              <a:rPr lang="en-US" sz="2200" dirty="0">
                <a:latin typeface="Times New Roman" panose="02020603050405020304" pitchFamily="18" charset="0"/>
                <a:cs typeface="Times New Roman" panose="02020603050405020304" pitchFamily="18" charset="0"/>
              </a:rPr>
              <a:t>Standardization of the data</a:t>
            </a:r>
          </a:p>
          <a:p>
            <a:pPr marL="457200" indent="-457200" algn="just">
              <a:lnSpc>
                <a:spcPct val="110000"/>
              </a:lnSpc>
              <a:buFont typeface="+mj-lt"/>
              <a:buAutoNum type="arabicPeriod"/>
              <a:defRPr/>
            </a:pPr>
            <a:r>
              <a:rPr lang="en-US" sz="2200" dirty="0">
                <a:latin typeface="Times New Roman" panose="02020603050405020304" pitchFamily="18" charset="0"/>
                <a:cs typeface="Times New Roman" panose="02020603050405020304" pitchFamily="18" charset="0"/>
              </a:rPr>
              <a:t>Computing the covariance matrix</a:t>
            </a:r>
          </a:p>
          <a:p>
            <a:pPr marL="457200" indent="-457200" algn="just">
              <a:lnSpc>
                <a:spcPct val="110000"/>
              </a:lnSpc>
              <a:buFont typeface="+mj-lt"/>
              <a:buAutoNum type="arabicPeriod"/>
              <a:defRPr/>
            </a:pPr>
            <a:r>
              <a:rPr lang="en-US" sz="2200" dirty="0">
                <a:latin typeface="Times New Roman" panose="02020603050405020304" pitchFamily="18" charset="0"/>
                <a:cs typeface="Times New Roman" panose="02020603050405020304" pitchFamily="18" charset="0"/>
              </a:rPr>
              <a:t>Calculating the eigenvectors and eigenvalues</a:t>
            </a:r>
          </a:p>
          <a:p>
            <a:pPr marL="457200" indent="-457200" algn="just">
              <a:lnSpc>
                <a:spcPct val="110000"/>
              </a:lnSpc>
              <a:buFont typeface="+mj-lt"/>
              <a:buAutoNum type="arabicPeriod"/>
              <a:defRPr/>
            </a:pPr>
            <a:r>
              <a:rPr lang="en-US" sz="2200" dirty="0">
                <a:latin typeface="Times New Roman" panose="02020603050405020304" pitchFamily="18" charset="0"/>
                <a:cs typeface="Times New Roman" panose="02020603050405020304" pitchFamily="18" charset="0"/>
              </a:rPr>
              <a:t>Computing the Principal Components</a:t>
            </a:r>
          </a:p>
          <a:p>
            <a:pPr marL="457200" indent="-457200" algn="just">
              <a:lnSpc>
                <a:spcPct val="110000"/>
              </a:lnSpc>
              <a:buFont typeface="+mj-lt"/>
              <a:buAutoNum type="arabicPeriod"/>
              <a:defRPr/>
            </a:pPr>
            <a:r>
              <a:rPr lang="en-US" sz="2200" dirty="0">
                <a:latin typeface="Times New Roman" panose="02020603050405020304" pitchFamily="18" charset="0"/>
                <a:cs typeface="Times New Roman" panose="02020603050405020304" pitchFamily="18" charset="0"/>
              </a:rPr>
              <a:t>Reducing the dimensions of the data set</a:t>
            </a:r>
          </a:p>
          <a:p>
            <a:pPr algn="just">
              <a:buFont typeface="Wingdings" panose="05000000000000000000" pitchFamily="2" charset="2"/>
              <a:buChar char="Ø"/>
            </a:pPr>
            <a:endParaRPr lang="en-US" sz="2667" dirty="0">
              <a:solidFill>
                <a:srgbClr val="002060"/>
              </a:solidFill>
              <a:latin typeface="Cambria" pitchFamily="18" charset="0"/>
              <a:cs typeface="Times New Roman" pitchFamily="18" charset="0"/>
            </a:endParaRPr>
          </a:p>
        </p:txBody>
      </p:sp>
      <p:sp>
        <p:nvSpPr>
          <p:cNvPr id="5" name="Title 1"/>
          <p:cNvSpPr>
            <a:spLocks noGrp="1"/>
          </p:cNvSpPr>
          <p:nvPr>
            <p:ph type="title"/>
          </p:nvPr>
        </p:nvSpPr>
        <p:spPr>
          <a:xfrm>
            <a:off x="655782" y="609600"/>
            <a:ext cx="11520386" cy="1370013"/>
          </a:xfrm>
        </p:spPr>
        <p:txBody>
          <a:bodyPr vert="horz" lIns="91440" tIns="45720" rIns="91440" bIns="45720" rtlCol="0" anchor="ctr">
            <a:normAutofit/>
          </a:bodyPr>
          <a:lstStyle/>
          <a:p>
            <a:r>
              <a:rPr lang="en-US" sz="4000" b="1" dirty="0">
                <a:latin typeface="Times New Roman" panose="02020603050405020304" pitchFamily="18" charset="0"/>
                <a:cs typeface="Times New Roman" panose="02020603050405020304" pitchFamily="18" charset="0"/>
              </a:rPr>
              <a:t>Steps for Computing PCA</a:t>
            </a:r>
            <a:br>
              <a:rPr lang="en-US" sz="40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992062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018" y="1275025"/>
            <a:ext cx="11526982" cy="684215"/>
          </a:xfrm>
        </p:spPr>
        <p:txBody>
          <a:bodyPr vert="horz" lIns="91440" tIns="45720" rIns="91440" bIns="45720" rtlCol="0" anchor="ctr">
            <a:normAutofit/>
          </a:bodyPr>
          <a:lstStyle/>
          <a:p>
            <a:r>
              <a:rPr lang="en-US" sz="4000" b="1" dirty="0">
                <a:latin typeface="Times New Roman" panose="02020603050405020304" pitchFamily="18" charset="0"/>
                <a:cs typeface="Times New Roman" panose="02020603050405020304" pitchFamily="18" charset="0"/>
              </a:rPr>
              <a:t>Step1: Standardization of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88291" y="2498545"/>
                <a:ext cx="10215418" cy="3444212"/>
              </a:xfrm>
            </p:spPr>
            <p:txBody>
              <a:bodyPr>
                <a:normAutofit/>
              </a:bodyPr>
              <a:lstStyle/>
              <a:p>
                <a:pPr algn="just">
                  <a:lnSpc>
                    <a:spcPct val="110000"/>
                  </a:lnSpc>
                  <a:defRPr/>
                </a:pPr>
                <a:r>
                  <a:rPr lang="en-US" sz="2200" dirty="0">
                    <a:latin typeface="Times New Roman" panose="02020603050405020304" pitchFamily="18" charset="0"/>
                    <a:cs typeface="Times New Roman" panose="02020603050405020304" pitchFamily="18" charset="0"/>
                  </a:rPr>
                  <a:t>Scaling the data in such a way that all the features and their values lie within a similar range.</a:t>
                </a:r>
              </a:p>
              <a:p>
                <a:pPr algn="just">
                  <a:lnSpc>
                    <a:spcPct val="110000"/>
                  </a:lnSpc>
                  <a:defRPr/>
                </a:pPr>
                <a:endParaRPr lang="en-US" sz="2200" dirty="0">
                  <a:latin typeface="Times New Roman" panose="02020603050405020304" pitchFamily="18" charset="0"/>
                  <a:cs typeface="Times New Roman" panose="02020603050405020304" pitchFamily="18" charset="0"/>
                </a:endParaRPr>
              </a:p>
              <a:p>
                <a:pPr algn="just">
                  <a:lnSpc>
                    <a:spcPct val="110000"/>
                  </a:lnSpc>
                  <a:defRPr/>
                </a:pPr>
                <a:r>
                  <a:rPr lang="en-US" sz="2200" dirty="0">
                    <a:latin typeface="Times New Roman" panose="02020603050405020304" pitchFamily="18" charset="0"/>
                    <a:cs typeface="Times New Roman" panose="02020603050405020304" pitchFamily="18" charset="0"/>
                  </a:rPr>
                  <a:t>It is calculated as:</a:t>
                </a:r>
              </a:p>
              <a:p>
                <a:pPr marL="0" indent="0" algn="just">
                  <a:buNone/>
                </a:pPr>
                <a14:m>
                  <m:oMathPara xmlns:m="http://schemas.openxmlformats.org/officeDocument/2006/math">
                    <m:oMathParaPr>
                      <m:jc m:val="centerGroup"/>
                    </m:oMathParaPr>
                    <m:oMath xmlns:m="http://schemas.openxmlformats.org/officeDocument/2006/math">
                      <m:r>
                        <a:rPr lang="en-US" sz="2667" b="1" i="1" smtClean="0">
                          <a:solidFill>
                            <a:schemeClr val="tx1"/>
                          </a:solidFill>
                          <a:latin typeface="Cambria Math" panose="02040503050406030204" pitchFamily="18" charset="0"/>
                          <a:cs typeface="Times New Roman" pitchFamily="18" charset="0"/>
                        </a:rPr>
                        <m:t>𝒁</m:t>
                      </m:r>
                      <m:r>
                        <a:rPr lang="en-US" sz="2667" b="1" i="1" smtClean="0">
                          <a:solidFill>
                            <a:schemeClr val="tx1"/>
                          </a:solidFill>
                          <a:latin typeface="Cambria Math" panose="02040503050406030204" pitchFamily="18" charset="0"/>
                          <a:cs typeface="Times New Roman" pitchFamily="18" charset="0"/>
                        </a:rPr>
                        <m:t>=</m:t>
                      </m:r>
                      <m:f>
                        <m:fPr>
                          <m:ctrlPr>
                            <a:rPr lang="en-US" sz="2667" b="1" i="1">
                              <a:solidFill>
                                <a:schemeClr val="tx1"/>
                              </a:solidFill>
                              <a:latin typeface="Cambria Math" panose="02040503050406030204" pitchFamily="18" charset="0"/>
                              <a:cs typeface="Times New Roman" pitchFamily="18" charset="0"/>
                            </a:rPr>
                          </m:ctrlPr>
                        </m:fPr>
                        <m:num>
                          <m:r>
                            <a:rPr lang="en-IN" sz="2667" b="1" i="1">
                              <a:solidFill>
                                <a:schemeClr val="tx1"/>
                              </a:solidFill>
                              <a:latin typeface="Cambria Math"/>
                              <a:cs typeface="Times New Roman" pitchFamily="18" charset="0"/>
                            </a:rPr>
                            <m:t>𝒇𝒆𝒂𝒕𝒖𝒓𝒆</m:t>
                          </m:r>
                          <m:r>
                            <a:rPr lang="en-US" sz="2667" b="1" i="1">
                              <a:solidFill>
                                <a:schemeClr val="tx1"/>
                              </a:solidFill>
                              <a:latin typeface="Cambria Math" panose="02040503050406030204" pitchFamily="18" charset="0"/>
                              <a:cs typeface="Times New Roman" pitchFamily="18" charset="0"/>
                            </a:rPr>
                            <m:t> </m:t>
                          </m:r>
                          <m:r>
                            <a:rPr lang="en-US" sz="2667" b="1" i="1">
                              <a:solidFill>
                                <a:schemeClr val="tx1"/>
                              </a:solidFill>
                              <a:latin typeface="Cambria Math" panose="02040503050406030204" pitchFamily="18" charset="0"/>
                              <a:cs typeface="Times New Roman" pitchFamily="18" charset="0"/>
                            </a:rPr>
                            <m:t>𝒗𝒂𝒍𝒖𝒆</m:t>
                          </m:r>
                          <m:r>
                            <a:rPr lang="en-US" sz="2667" b="1" i="1">
                              <a:solidFill>
                                <a:schemeClr val="tx1"/>
                              </a:solidFill>
                              <a:latin typeface="Cambria Math" panose="02040503050406030204" pitchFamily="18" charset="0"/>
                              <a:cs typeface="Times New Roman" pitchFamily="18" charset="0"/>
                            </a:rPr>
                            <m:t> −</m:t>
                          </m:r>
                          <m:r>
                            <a:rPr lang="en-US" sz="2667" b="1" i="1">
                              <a:solidFill>
                                <a:schemeClr val="tx1"/>
                              </a:solidFill>
                              <a:latin typeface="Cambria Math" panose="02040503050406030204" pitchFamily="18" charset="0"/>
                              <a:cs typeface="Times New Roman" pitchFamily="18" charset="0"/>
                            </a:rPr>
                            <m:t>𝒎𝒆𝒂𝒏</m:t>
                          </m:r>
                        </m:num>
                        <m:den>
                          <m:r>
                            <a:rPr lang="en-US" sz="2667" b="1" i="1">
                              <a:solidFill>
                                <a:schemeClr val="tx1"/>
                              </a:solidFill>
                              <a:latin typeface="Cambria Math" panose="02040503050406030204" pitchFamily="18" charset="0"/>
                              <a:cs typeface="Times New Roman" pitchFamily="18" charset="0"/>
                            </a:rPr>
                            <m:t>𝒔𝒕𝒂𝒏𝒅𝒂𝒓𝒅</m:t>
                          </m:r>
                          <m:r>
                            <a:rPr lang="en-US" sz="2667" b="1" i="1">
                              <a:solidFill>
                                <a:schemeClr val="tx1"/>
                              </a:solidFill>
                              <a:latin typeface="Cambria Math" panose="02040503050406030204" pitchFamily="18" charset="0"/>
                              <a:cs typeface="Times New Roman" pitchFamily="18" charset="0"/>
                            </a:rPr>
                            <m:t> </m:t>
                          </m:r>
                          <m:r>
                            <a:rPr lang="en-US" sz="2667" b="1" i="1">
                              <a:solidFill>
                                <a:schemeClr val="tx1"/>
                              </a:solidFill>
                              <a:latin typeface="Cambria Math" panose="02040503050406030204" pitchFamily="18" charset="0"/>
                              <a:cs typeface="Times New Roman" pitchFamily="18" charset="0"/>
                            </a:rPr>
                            <m:t>𝒅𝒆𝒗𝒊𝒂𝒕𝒊𝒐𝒏</m:t>
                          </m:r>
                        </m:den>
                      </m:f>
                    </m:oMath>
                  </m:oMathPara>
                </a14:m>
                <a:endParaRPr lang="en-US" sz="2667" b="1" dirty="0">
                  <a:solidFill>
                    <a:srgbClr val="002060"/>
                  </a:solidFill>
                  <a:latin typeface="Cambria" panose="02040503050406030204" pitchFamily="18" charset="0"/>
                  <a:ea typeface="Cambria" panose="02040503050406030204"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88291" y="2498545"/>
                <a:ext cx="10215418" cy="3444212"/>
              </a:xfrm>
              <a:blipFill>
                <a:blip r:embed="rId3"/>
                <a:stretch>
                  <a:fillRect l="-656" t="-1062" r="-776"/>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426246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2390641"/>
            <a:ext cx="10744200" cy="3054583"/>
          </a:xfrm>
        </p:spPr>
        <p:txBody>
          <a:bodyPr>
            <a:normAutofit/>
          </a:bodyPr>
          <a:lstStyle/>
          <a:p>
            <a:pPr algn="just">
              <a:lnSpc>
                <a:spcPct val="110000"/>
              </a:lnSpc>
              <a:defRPr/>
            </a:pPr>
            <a:r>
              <a:rPr lang="en-US" sz="2200" b="1" dirty="0">
                <a:latin typeface="Times New Roman" panose="02020603050405020304" pitchFamily="18" charset="0"/>
                <a:cs typeface="Times New Roman" panose="02020603050405020304" pitchFamily="18" charset="0"/>
              </a:rPr>
              <a:t>Covariance matrix</a:t>
            </a:r>
            <a:r>
              <a:rPr lang="en-US" sz="2200" dirty="0">
                <a:latin typeface="Times New Roman" panose="02020603050405020304" pitchFamily="18" charset="0"/>
                <a:cs typeface="Times New Roman" panose="02020603050405020304" pitchFamily="18" charset="0"/>
              </a:rPr>
              <a:t> expresses the correlation between the different features in the data set. </a:t>
            </a:r>
          </a:p>
          <a:p>
            <a:pPr algn="just">
              <a:lnSpc>
                <a:spcPct val="110000"/>
              </a:lnSpc>
              <a:defRPr/>
            </a:pPr>
            <a:endParaRPr lang="en-US" sz="2200" dirty="0">
              <a:latin typeface="Times New Roman" panose="02020603050405020304" pitchFamily="18" charset="0"/>
              <a:cs typeface="Times New Roman" panose="02020603050405020304" pitchFamily="18" charset="0"/>
            </a:endParaRPr>
          </a:p>
          <a:p>
            <a:pPr algn="just">
              <a:lnSpc>
                <a:spcPct val="110000"/>
              </a:lnSpc>
              <a:defRPr/>
            </a:pPr>
            <a:r>
              <a:rPr lang="en-US" sz="2200" dirty="0">
                <a:latin typeface="Times New Roman" panose="02020603050405020304" pitchFamily="18" charset="0"/>
                <a:cs typeface="Times New Roman" panose="02020603050405020304" pitchFamily="18" charset="0"/>
              </a:rPr>
              <a:t>Essential to identify heavily dependent features because they contain biased and redundant information which reduces the overall performance of the model.</a:t>
            </a:r>
          </a:p>
        </p:txBody>
      </p:sp>
      <p:sp>
        <p:nvSpPr>
          <p:cNvPr id="5" name="Title 1"/>
          <p:cNvSpPr>
            <a:spLocks noGrp="1"/>
          </p:cNvSpPr>
          <p:nvPr>
            <p:ph type="title"/>
          </p:nvPr>
        </p:nvSpPr>
        <p:spPr>
          <a:xfrm>
            <a:off x="542925" y="1412776"/>
            <a:ext cx="9915525" cy="736864"/>
          </a:xfrm>
        </p:spPr>
        <p:txBody>
          <a:bodyPr vert="horz" lIns="91440" tIns="45720" rIns="91440" bIns="45720" rtlCol="0" anchor="ctr">
            <a:normAutofit fontScale="90000"/>
          </a:bodyPr>
          <a:lstStyle/>
          <a:p>
            <a:r>
              <a:rPr lang="en-US" sz="4000" b="1" dirty="0">
                <a:latin typeface="Times New Roman" panose="02020603050405020304" pitchFamily="18" charset="0"/>
                <a:cs typeface="Times New Roman" panose="02020603050405020304" pitchFamily="18" charset="0"/>
              </a:rPr>
              <a:t>Step2: Computing the covariance matrix</a:t>
            </a:r>
            <a:br>
              <a:rPr lang="en-US" sz="40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62738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8982" y="2237184"/>
            <a:ext cx="10344727" cy="2496277"/>
          </a:xfrm>
        </p:spPr>
        <p:txBody>
          <a:bodyPr>
            <a:normAutofit/>
          </a:bodyPr>
          <a:lstStyle/>
          <a:p>
            <a:pPr algn="just"/>
            <a:r>
              <a:rPr lang="en-US" dirty="0"/>
              <a:t>Mathematically a covariance matrix can be written as:</a:t>
            </a:r>
          </a:p>
          <a:p>
            <a:pPr algn="just"/>
            <a:r>
              <a:rPr lang="en-US" dirty="0"/>
              <a:t>Cnxn = (ci,j), where ci,j = cov(Ai , Aj)</a:t>
            </a:r>
          </a:p>
          <a:p>
            <a:pPr algn="just"/>
            <a:endParaRPr lang="en-US" dirty="0"/>
          </a:p>
          <a:p>
            <a:pPr lvl="0" algn="just" fontAlgn="base">
              <a:spcAft>
                <a:spcPct val="0"/>
              </a:spcAft>
            </a:pPr>
            <a:r>
              <a:rPr lang="en-US" altLang="en-US" dirty="0"/>
              <a:t>2-Dimensional data set with features a and b, the covariance matrix is a 2×2 matrix as shown below:</a:t>
            </a:r>
          </a:p>
          <a:p>
            <a:pPr marL="0" indent="0" eaLnBrk="0" fontAlgn="base" hangingPunct="0">
              <a:spcBef>
                <a:spcPct val="0"/>
              </a:spcBef>
              <a:spcAft>
                <a:spcPct val="0"/>
              </a:spcAft>
              <a:buNone/>
            </a:pPr>
            <a:endParaRPr lang="en-US" dirty="0"/>
          </a:p>
        </p:txBody>
      </p:sp>
      <p:grpSp>
        <p:nvGrpSpPr>
          <p:cNvPr id="17" name="Group 16"/>
          <p:cNvGrpSpPr/>
          <p:nvPr/>
        </p:nvGrpSpPr>
        <p:grpSpPr>
          <a:xfrm>
            <a:off x="4452556" y="4775503"/>
            <a:ext cx="304800" cy="895048"/>
            <a:chOff x="2895600" y="3333750"/>
            <a:chExt cx="152400" cy="609600"/>
          </a:xfrm>
        </p:grpSpPr>
        <p:cxnSp>
          <p:nvCxnSpPr>
            <p:cNvPr id="8" name="Straight Connector 7"/>
            <p:cNvCxnSpPr/>
            <p:nvPr/>
          </p:nvCxnSpPr>
          <p:spPr>
            <a:xfrm>
              <a:off x="2895600" y="3333750"/>
              <a:ext cx="0" cy="6096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2895600" y="333375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2895600" y="3939887"/>
              <a:ext cx="152400" cy="3463"/>
            </a:xfrm>
            <a:prstGeom prst="line">
              <a:avLst/>
            </a:prstGeom>
          </p:spPr>
          <p:style>
            <a:lnRef idx="1">
              <a:schemeClr val="dk1"/>
            </a:lnRef>
            <a:fillRef idx="0">
              <a:schemeClr val="dk1"/>
            </a:fillRef>
            <a:effectRef idx="0">
              <a:schemeClr val="dk1"/>
            </a:effectRef>
            <a:fontRef idx="minor">
              <a:schemeClr val="tx1"/>
            </a:fontRef>
          </p:style>
        </p:cxnSp>
      </p:grpSp>
      <p:grpSp>
        <p:nvGrpSpPr>
          <p:cNvPr id="19" name="Group 18"/>
          <p:cNvGrpSpPr/>
          <p:nvPr/>
        </p:nvGrpSpPr>
        <p:grpSpPr>
          <a:xfrm flipH="1">
            <a:off x="7850906" y="4790253"/>
            <a:ext cx="406400" cy="895048"/>
            <a:chOff x="2895600" y="3333750"/>
            <a:chExt cx="152400" cy="609600"/>
          </a:xfrm>
        </p:grpSpPr>
        <p:cxnSp>
          <p:nvCxnSpPr>
            <p:cNvPr id="20" name="Straight Connector 19"/>
            <p:cNvCxnSpPr/>
            <p:nvPr/>
          </p:nvCxnSpPr>
          <p:spPr>
            <a:xfrm>
              <a:off x="2895600" y="3333750"/>
              <a:ext cx="0" cy="6096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2895600" y="333375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2895600" y="3939887"/>
              <a:ext cx="152400" cy="3463"/>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2" name="Rectangle 1"/>
              <p:cNvSpPr/>
              <p:nvPr/>
            </p:nvSpPr>
            <p:spPr>
              <a:xfrm>
                <a:off x="4604956" y="4775503"/>
                <a:ext cx="3652350" cy="924548"/>
              </a:xfrm>
              <a:prstGeom prst="rect">
                <a:avLst/>
              </a:prstGeom>
            </p:spPr>
            <p:txBody>
              <a:bodyPr wrap="square">
                <a:spAutoFit/>
              </a:bodyPr>
              <a:lstStyle/>
              <a:p>
                <a:pPr defTabSz="1219170"/>
                <a14:m>
                  <m:oMathPara xmlns:m="http://schemas.openxmlformats.org/officeDocument/2006/math">
                    <m:oMathParaPr>
                      <m:jc m:val="centerGroup"/>
                    </m:oMathParaPr>
                    <m:oMath xmlns:m="http://schemas.openxmlformats.org/officeDocument/2006/math">
                      <m:m>
                        <m:mPr>
                          <m:mcs>
                            <m:mc>
                              <m:mcPr>
                                <m:count m:val="2"/>
                                <m:mcJc m:val="center"/>
                              </m:mcPr>
                            </m:mc>
                          </m:mcs>
                          <m:ctrlPr>
                            <a:rPr lang="en-US" altLang="en-US" sz="2800" i="1">
                              <a:latin typeface="Cambria Math" panose="02040503050406030204" pitchFamily="18" charset="0"/>
                            </a:rPr>
                          </m:ctrlPr>
                        </m:mPr>
                        <m:mr>
                          <m:e>
                            <m:r>
                              <m:rPr>
                                <m:brk m:alnAt="7"/>
                              </m:rPr>
                              <a:rPr lang="en-US" altLang="en-US" sz="2800">
                                <a:latin typeface="Cambria Math" panose="02040503050406030204" pitchFamily="18" charset="0"/>
                              </a:rPr>
                              <m:t>𝑪</m:t>
                            </m:r>
                            <m:r>
                              <a:rPr lang="en-US" altLang="en-US" sz="2800">
                                <a:latin typeface="Cambria Math" panose="02040503050406030204" pitchFamily="18" charset="0"/>
                              </a:rPr>
                              <m:t>𝒐𝒗</m:t>
                            </m:r>
                            <m:r>
                              <a:rPr lang="en-US" altLang="en-US" sz="2800">
                                <a:latin typeface="Cambria Math" panose="02040503050406030204" pitchFamily="18" charset="0"/>
                              </a:rPr>
                              <m:t>(</m:t>
                            </m:r>
                            <m:r>
                              <a:rPr lang="en-US" altLang="en-US" sz="2800">
                                <a:latin typeface="Cambria Math" panose="02040503050406030204" pitchFamily="18" charset="0"/>
                              </a:rPr>
                              <m:t>𝒂</m:t>
                            </m:r>
                            <m:r>
                              <a:rPr lang="en-US" altLang="en-US" sz="2800">
                                <a:latin typeface="Cambria Math" panose="02040503050406030204" pitchFamily="18" charset="0"/>
                              </a:rPr>
                              <m:t>,</m:t>
                            </m:r>
                            <m:r>
                              <a:rPr lang="en-US" altLang="en-US" sz="2800">
                                <a:latin typeface="Cambria Math" panose="02040503050406030204" pitchFamily="18" charset="0"/>
                              </a:rPr>
                              <m:t>𝒂</m:t>
                            </m:r>
                            <m:r>
                              <a:rPr lang="en-US" altLang="en-US" sz="2800">
                                <a:latin typeface="Cambria Math" panose="02040503050406030204" pitchFamily="18" charset="0"/>
                              </a:rPr>
                              <m:t>)</m:t>
                            </m:r>
                          </m:e>
                          <m:e>
                            <m:r>
                              <a:rPr lang="en-US" altLang="en-US" sz="2800">
                                <a:latin typeface="Cambria Math" panose="02040503050406030204" pitchFamily="18" charset="0"/>
                              </a:rPr>
                              <m:t>𝑪𝒐𝒗</m:t>
                            </m:r>
                            <m:r>
                              <a:rPr lang="en-US" altLang="en-US" sz="2800">
                                <a:latin typeface="Cambria Math" panose="02040503050406030204" pitchFamily="18" charset="0"/>
                              </a:rPr>
                              <m:t>(</m:t>
                            </m:r>
                            <m:r>
                              <a:rPr lang="en-US" altLang="en-US" sz="2800">
                                <a:latin typeface="Cambria Math" panose="02040503050406030204" pitchFamily="18" charset="0"/>
                              </a:rPr>
                              <m:t>𝒂</m:t>
                            </m:r>
                            <m:r>
                              <a:rPr lang="en-US" altLang="en-US" sz="2800">
                                <a:latin typeface="Cambria Math" panose="02040503050406030204" pitchFamily="18" charset="0"/>
                              </a:rPr>
                              <m:t>,</m:t>
                            </m:r>
                            <m:r>
                              <a:rPr lang="en-US" altLang="en-US" sz="2800">
                                <a:latin typeface="Cambria Math" panose="02040503050406030204" pitchFamily="18" charset="0"/>
                              </a:rPr>
                              <m:t>𝒃</m:t>
                            </m:r>
                            <m:r>
                              <a:rPr lang="en-US" altLang="en-US" sz="2800">
                                <a:latin typeface="Cambria Math" panose="02040503050406030204" pitchFamily="18" charset="0"/>
                              </a:rPr>
                              <m:t>)</m:t>
                            </m:r>
                          </m:e>
                        </m:mr>
                        <m:mr>
                          <m:e>
                            <m:r>
                              <a:rPr lang="en-US" altLang="en-US" sz="2800">
                                <a:latin typeface="Cambria Math" panose="02040503050406030204" pitchFamily="18" charset="0"/>
                              </a:rPr>
                              <m:t>𝑪𝒐𝒗</m:t>
                            </m:r>
                            <m:r>
                              <a:rPr lang="en-US" altLang="en-US" sz="2800">
                                <a:latin typeface="Cambria Math" panose="02040503050406030204" pitchFamily="18" charset="0"/>
                              </a:rPr>
                              <m:t>(</m:t>
                            </m:r>
                            <m:r>
                              <a:rPr lang="en-US" altLang="en-US" sz="2800">
                                <a:latin typeface="Cambria Math" panose="02040503050406030204" pitchFamily="18" charset="0"/>
                              </a:rPr>
                              <m:t>𝒃</m:t>
                            </m:r>
                            <m:r>
                              <a:rPr lang="en-US" altLang="en-US" sz="2800">
                                <a:latin typeface="Cambria Math" panose="02040503050406030204" pitchFamily="18" charset="0"/>
                              </a:rPr>
                              <m:t>,</m:t>
                            </m:r>
                            <m:r>
                              <a:rPr lang="en-US" altLang="en-US" sz="2800">
                                <a:latin typeface="Cambria Math" panose="02040503050406030204" pitchFamily="18" charset="0"/>
                              </a:rPr>
                              <m:t>𝒂</m:t>
                            </m:r>
                            <m:r>
                              <a:rPr lang="en-US" altLang="en-US" sz="2800">
                                <a:latin typeface="Cambria Math" panose="02040503050406030204" pitchFamily="18" charset="0"/>
                              </a:rPr>
                              <m:t>)</m:t>
                            </m:r>
                          </m:e>
                          <m:e>
                            <m:r>
                              <a:rPr lang="en-US" altLang="en-US" sz="2800">
                                <a:latin typeface="Cambria Math" panose="02040503050406030204" pitchFamily="18" charset="0"/>
                              </a:rPr>
                              <m:t>𝑪𝒐𝒗</m:t>
                            </m:r>
                            <m:r>
                              <a:rPr lang="en-US" altLang="en-US" sz="2800">
                                <a:latin typeface="Cambria Math" panose="02040503050406030204" pitchFamily="18" charset="0"/>
                              </a:rPr>
                              <m:t>(</m:t>
                            </m:r>
                            <m:r>
                              <a:rPr lang="en-US" altLang="en-US" sz="2800">
                                <a:latin typeface="Cambria Math" panose="02040503050406030204" pitchFamily="18" charset="0"/>
                              </a:rPr>
                              <m:t>𝒃</m:t>
                            </m:r>
                            <m:r>
                              <a:rPr lang="en-US" altLang="en-US" sz="2800">
                                <a:latin typeface="Cambria Math" panose="02040503050406030204" pitchFamily="18" charset="0"/>
                              </a:rPr>
                              <m:t>,</m:t>
                            </m:r>
                            <m:r>
                              <a:rPr lang="en-US" altLang="en-US" sz="2800">
                                <a:latin typeface="Cambria Math" panose="02040503050406030204" pitchFamily="18" charset="0"/>
                              </a:rPr>
                              <m:t>𝒃</m:t>
                            </m:r>
                            <m:r>
                              <a:rPr lang="en-US" altLang="en-US" sz="2800">
                                <a:latin typeface="Cambria Math" panose="02040503050406030204" pitchFamily="18" charset="0"/>
                              </a:rPr>
                              <m:t>)</m:t>
                            </m:r>
                          </m:e>
                        </m:mr>
                      </m:m>
                    </m:oMath>
                  </m:oMathPara>
                </a14:m>
                <a:endParaRPr lang="en-US" sz="2800" dirty="0"/>
              </a:p>
            </p:txBody>
          </p:sp>
        </mc:Choice>
        <mc:Fallback xmlns="">
          <p:sp>
            <p:nvSpPr>
              <p:cNvPr id="2" name="Rectangle 1"/>
              <p:cNvSpPr>
                <a:spLocks noRot="1" noChangeAspect="1" noMove="1" noResize="1" noEditPoints="1" noAdjustHandles="1" noChangeArrowheads="1" noChangeShapeType="1" noTextEdit="1"/>
              </p:cNvSpPr>
              <p:nvPr/>
            </p:nvSpPr>
            <p:spPr>
              <a:xfrm>
                <a:off x="4604956" y="4775503"/>
                <a:ext cx="3652350" cy="924548"/>
              </a:xfrm>
              <a:prstGeom prst="rect">
                <a:avLst/>
              </a:prstGeom>
              <a:blipFill>
                <a:blip r:embed="rId4"/>
                <a:stretch>
                  <a:fillRect/>
                </a:stretch>
              </a:blipFill>
            </p:spPr>
            <p:txBody>
              <a:bodyPr/>
              <a:lstStyle/>
              <a:p>
                <a:r>
                  <a:rPr lang="en-IN">
                    <a:noFill/>
                  </a:rPr>
                  <a:t> </a:t>
                </a:r>
              </a:p>
            </p:txBody>
          </p:sp>
        </mc:Fallback>
      </mc:AlternateContent>
      <p:sp>
        <p:nvSpPr>
          <p:cNvPr id="15" name="Title 1"/>
          <p:cNvSpPr>
            <a:spLocks noGrp="1"/>
          </p:cNvSpPr>
          <p:nvPr>
            <p:ph type="title"/>
          </p:nvPr>
        </p:nvSpPr>
        <p:spPr>
          <a:xfrm>
            <a:off x="387927" y="446994"/>
            <a:ext cx="10908145" cy="1421910"/>
          </a:xfrm>
        </p:spPr>
        <p:txBody>
          <a:bodyPr>
            <a:normAutofit/>
          </a:bodyPr>
          <a:lstStyle/>
          <a:p>
            <a:r>
              <a:rPr lang="en-US" sz="4000" b="1" dirty="0">
                <a:latin typeface="Times New Roman" panose="02020603050405020304" pitchFamily="18" charset="0"/>
                <a:cs typeface="Times New Roman" panose="02020603050405020304" pitchFamily="18" charset="0"/>
              </a:rPr>
              <a:t>Step2</a:t>
            </a:r>
            <a:r>
              <a:rPr lang="en-US" sz="4267" b="1" dirty="0">
                <a:solidFill>
                  <a:srgbClr val="002060"/>
                </a:solidFill>
                <a:latin typeface="Cambria" pitchFamily="18" charset="0"/>
                <a:cs typeface="Times New Roman" pitchFamily="18" charset="0"/>
              </a:rPr>
              <a:t>: </a:t>
            </a:r>
            <a:r>
              <a:rPr lang="en-US" sz="4000" b="1" dirty="0">
                <a:latin typeface="Times New Roman" panose="02020603050405020304" pitchFamily="18" charset="0"/>
                <a:cs typeface="Times New Roman" panose="02020603050405020304" pitchFamily="18" charset="0"/>
              </a:rPr>
              <a:t>Computing the covariance matrix contd</a:t>
            </a:r>
            <a:r>
              <a:rPr lang="en-US" sz="4267" b="1" dirty="0">
                <a:solidFill>
                  <a:srgbClr val="002060"/>
                </a:solidFill>
                <a:latin typeface="Cambria" pitchFamily="18" charset="0"/>
                <a:cs typeface="Times New Roman" pitchFamily="18" charset="0"/>
              </a:rPr>
              <a:t>.</a:t>
            </a:r>
            <a:br>
              <a:rPr lang="en-US" sz="4267" b="1" dirty="0">
                <a:solidFill>
                  <a:srgbClr val="002060"/>
                </a:solidFill>
                <a:latin typeface="Cambria" pitchFamily="18" charset="0"/>
                <a:cs typeface="Times New Roman" pitchFamily="18" charset="0"/>
              </a:rPr>
            </a:br>
            <a:endParaRPr lang="en-US" sz="4267" b="1" dirty="0">
              <a:solidFill>
                <a:srgbClr val="002060"/>
              </a:solidFill>
              <a:latin typeface="Cambria" pitchFamily="18" charset="0"/>
              <a:cs typeface="Times New Roman" pitchFamily="18" charset="0"/>
            </a:endParaRPr>
          </a:p>
        </p:txBody>
      </p:sp>
    </p:spTree>
    <p:custDataLst>
      <p:tags r:id="rId1"/>
    </p:custDataLst>
    <p:extLst>
      <p:ext uri="{BB962C8B-B14F-4D97-AF65-F5344CB8AC3E}">
        <p14:creationId xmlns:p14="http://schemas.microsoft.com/office/powerpoint/2010/main" val="236886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836" y="2564905"/>
            <a:ext cx="10612582" cy="2179308"/>
          </a:xfrm>
        </p:spPr>
        <p:txBody>
          <a:bodyPr>
            <a:normAutofit lnSpcReduction="10000"/>
          </a:bodyPr>
          <a:lstStyle/>
          <a:p>
            <a:pPr algn="just"/>
            <a:r>
              <a:rPr lang="en-US" dirty="0"/>
              <a:t>Eigenvectors are orthogonal vectors that define a space, the Eigenspace.</a:t>
            </a:r>
          </a:p>
          <a:p>
            <a:pPr algn="just"/>
            <a:endParaRPr lang="en-US" dirty="0"/>
          </a:p>
          <a:p>
            <a:pPr algn="just"/>
            <a:r>
              <a:rPr lang="en-US" dirty="0"/>
              <a:t>Any data point can be described as a linear combination of Eigenvectors</a:t>
            </a:r>
            <a:r>
              <a:rPr lang="en-US" sz="2667" dirty="0">
                <a:solidFill>
                  <a:srgbClr val="002060"/>
                </a:solidFill>
                <a:latin typeface="Cambria" pitchFamily="18" charset="0"/>
                <a:cs typeface="Times New Roman" pitchFamily="18" charset="0"/>
              </a:rPr>
              <a:t>.</a:t>
            </a:r>
          </a:p>
        </p:txBody>
      </p:sp>
      <p:sp>
        <p:nvSpPr>
          <p:cNvPr id="5" name="Title 1"/>
          <p:cNvSpPr>
            <a:spLocks noGrp="1"/>
          </p:cNvSpPr>
          <p:nvPr>
            <p:ph type="title"/>
          </p:nvPr>
        </p:nvSpPr>
        <p:spPr>
          <a:xfrm>
            <a:off x="369454" y="532982"/>
            <a:ext cx="12192000" cy="914400"/>
          </a:xfrm>
        </p:spPr>
        <p:txBody>
          <a:bodyPr vert="horz" lIns="91440" tIns="45720" rIns="91440" bIns="45720" rtlCol="0" anchor="ctr">
            <a:normAutofit fontScale="90000"/>
          </a:bodyPr>
          <a:lstStyle/>
          <a:p>
            <a:r>
              <a:rPr lang="en-US" sz="4000" b="1" dirty="0">
                <a:latin typeface="Times New Roman" panose="02020603050405020304" pitchFamily="18" charset="0"/>
                <a:cs typeface="Times New Roman" panose="02020603050405020304" pitchFamily="18" charset="0"/>
              </a:rPr>
              <a:t>Step3: Calculating Eigenvectors and Eigenvalues</a:t>
            </a:r>
            <a:br>
              <a:rPr lang="en-US" sz="40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572561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2887B-2ACB-4E1D-8E1D-7740583521F6}"/>
              </a:ext>
            </a:extLst>
          </p:cNvPr>
          <p:cNvSpPr>
            <a:spLocks noGrp="1"/>
          </p:cNvSpPr>
          <p:nvPr>
            <p:ph type="title"/>
          </p:nvPr>
        </p:nvSpPr>
        <p:spPr>
          <a:xfrm>
            <a:off x="331193" y="286328"/>
            <a:ext cx="10515600" cy="866516"/>
          </a:xfrm>
        </p:spPr>
        <p:txBody>
          <a:bodyPr/>
          <a:lstStyle/>
          <a:p>
            <a:r>
              <a:rPr lang="en-US" sz="4000" b="1" dirty="0">
                <a:latin typeface="Times New Roman" panose="02020603050405020304" pitchFamily="18" charset="0"/>
                <a:cs typeface="Times New Roman" panose="02020603050405020304" pitchFamily="18" charset="0"/>
              </a:rPr>
              <a:t>Course Outline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57026C-F0E8-4907-9DFF-E7E1DEFFC1F3}"/>
              </a:ext>
            </a:extLst>
          </p:cNvPr>
          <p:cNvSpPr>
            <a:spLocks noGrp="1"/>
          </p:cNvSpPr>
          <p:nvPr>
            <p:ph idx="1"/>
          </p:nvPr>
        </p:nvSpPr>
        <p:spPr>
          <a:xfrm>
            <a:off x="507999" y="1302327"/>
            <a:ext cx="10338793" cy="4276437"/>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Discuss the need for dimensionality reduction.</a:t>
            </a:r>
          </a:p>
          <a:p>
            <a:pPr algn="just">
              <a:lnSpc>
                <a:spcPct val="150000"/>
              </a:lnSpc>
            </a:pPr>
            <a:r>
              <a:rPr lang="en-US" sz="2400" dirty="0">
                <a:latin typeface="Times New Roman" panose="02020603050405020304" pitchFamily="18" charset="0"/>
                <a:cs typeface="Times New Roman" panose="02020603050405020304" pitchFamily="18" charset="0"/>
              </a:rPr>
              <a:t>Explore various approaches to dimensionality reduction.</a:t>
            </a:r>
          </a:p>
          <a:p>
            <a:pPr algn="just">
              <a:lnSpc>
                <a:spcPct val="150000"/>
              </a:lnSpc>
            </a:pPr>
            <a:r>
              <a:rPr lang="en-US" sz="2400" dirty="0">
                <a:latin typeface="Times New Roman" panose="02020603050405020304" pitchFamily="18" charset="0"/>
                <a:cs typeface="Times New Roman" panose="02020603050405020304" pitchFamily="18" charset="0"/>
              </a:rPr>
              <a:t>Use Python modules to achieve dimensionality reduction by using feature extraction.</a:t>
            </a:r>
          </a:p>
        </p:txBody>
      </p:sp>
    </p:spTree>
    <p:extLst>
      <p:ext uri="{BB962C8B-B14F-4D97-AF65-F5344CB8AC3E}">
        <p14:creationId xmlns:p14="http://schemas.microsoft.com/office/powerpoint/2010/main" val="1416773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23636" y="1796819"/>
                <a:ext cx="10372437" cy="4447416"/>
              </a:xfrm>
            </p:spPr>
            <p:txBody>
              <a:bodyPr>
                <a:normAutofit/>
              </a:bodyPr>
              <a:lstStyle/>
              <a:p>
                <a:pPr algn="just"/>
                <a:r>
                  <a:rPr lang="en-US" dirty="0"/>
                  <a:t>Eigenvectors of a square matrix have the following property:</a:t>
                </a:r>
              </a:p>
              <a:p>
                <a:pPr algn="just"/>
                <a14:m>
                  <m:oMath xmlns:m="http://schemas.openxmlformats.org/officeDocument/2006/math">
                    <m:r>
                      <a:rPr lang="en-US">
                        <a:latin typeface="Cambria Math" panose="02040503050406030204" pitchFamily="18" charset="0"/>
                      </a:rPr>
                      <m:t>𝑨</m:t>
                    </m:r>
                    <m:acc>
                      <m:accPr>
                        <m:chr m:val="⃗"/>
                        <m:ctrlPr>
                          <a:rPr lang="en-US" i="1">
                            <a:latin typeface="Cambria Math" panose="02040503050406030204" pitchFamily="18" charset="0"/>
                          </a:rPr>
                        </m:ctrlPr>
                      </m:accPr>
                      <m:e>
                        <m:r>
                          <a:rPr lang="en-US">
                            <a:latin typeface="Cambria Math" panose="02040503050406030204" pitchFamily="18" charset="0"/>
                          </a:rPr>
                          <m:t>𝒗</m:t>
                        </m:r>
                      </m:e>
                    </m:acc>
                    <m:r>
                      <a:rPr lang="en-US">
                        <a:latin typeface="Cambria Math" panose="02040503050406030204" pitchFamily="18" charset="0"/>
                      </a:rPr>
                      <m:t>=</m:t>
                    </m:r>
                    <m:r>
                      <a:rPr lang="en-US">
                        <a:latin typeface="Cambria Math" panose="02040503050406030204" pitchFamily="18" charset="0"/>
                      </a:rPr>
                      <m:t>𝝀</m:t>
                    </m:r>
                    <m:acc>
                      <m:accPr>
                        <m:chr m:val="⃗"/>
                        <m:ctrlPr>
                          <a:rPr lang="en-US" i="1">
                            <a:latin typeface="Cambria Math" panose="02040503050406030204" pitchFamily="18" charset="0"/>
                          </a:rPr>
                        </m:ctrlPr>
                      </m:accPr>
                      <m:e>
                        <m:r>
                          <a:rPr lang="en-US">
                            <a:latin typeface="Cambria Math" panose="02040503050406030204" pitchFamily="18" charset="0"/>
                          </a:rPr>
                          <m:t>𝒗</m:t>
                        </m:r>
                      </m:e>
                    </m:acc>
                  </m:oMath>
                </a14:m>
                <a:endParaRPr lang="en-US" dirty="0"/>
              </a:p>
              <a:p>
                <a:pPr algn="just"/>
                <a:r>
                  <a:rPr lang="en-US" dirty="0"/>
                  <a:t>The </a:t>
                </a:r>
                <a14:m>
                  <m:oMath xmlns:m="http://schemas.openxmlformats.org/officeDocument/2006/math">
                    <m:r>
                      <a:rPr lang="en-US">
                        <a:latin typeface="Cambria Math" panose="02040503050406030204" pitchFamily="18" charset="0"/>
                      </a:rPr>
                      <m:t>𝝀</m:t>
                    </m:r>
                  </m:oMath>
                </a14:m>
                <a:r>
                  <a:rPr lang="en-US" dirty="0"/>
                  <a:t> is the eigenvalue.</a:t>
                </a:r>
              </a:p>
              <a:p>
                <a:pPr algn="just"/>
                <a:r>
                  <a:rPr lang="en-US" dirty="0"/>
                  <a:t>Eigenvectors of a covariance matrix represents the direction of variance.</a:t>
                </a:r>
              </a:p>
              <a:p>
                <a:pPr algn="just"/>
                <a:r>
                  <a:rPr lang="en-US" dirty="0"/>
                  <a:t>Eigenvalues represents the degree of the variance.</a:t>
                </a:r>
              </a:p>
              <a:p>
                <a:pPr algn="just"/>
                <a:r>
                  <a:rPr lang="en-IN" dirty="0"/>
                  <a:t>Solve the following characteristic equation to calculate the eigenvalues:</a:t>
                </a:r>
              </a:p>
              <a:p>
                <a:pPr algn="ctr"/>
                <a:r>
                  <a:rPr lang="en-US" dirty="0"/>
                  <a:t>det (A-</a:t>
                </a:r>
                <a14:m>
                  <m:oMath xmlns:m="http://schemas.openxmlformats.org/officeDocument/2006/math">
                    <m:r>
                      <a:rPr lang="en-US">
                        <a:latin typeface="Cambria Math" panose="02040503050406030204" pitchFamily="18" charset="0"/>
                      </a:rPr>
                      <m:t>𝝀</m:t>
                    </m:r>
                    <m:r>
                      <a:rPr lang="en-US">
                        <a:latin typeface="Cambria Math" panose="02040503050406030204" pitchFamily="18" charset="0"/>
                      </a:rPr>
                      <m:t> </m:t>
                    </m:r>
                  </m:oMath>
                </a14:m>
                <a:r>
                  <a:rPr lang="en-US" dirty="0"/>
                  <a:t>I) =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23636" y="1796819"/>
                <a:ext cx="10372437" cy="4447416"/>
              </a:xfrm>
              <a:blipFill>
                <a:blip r:embed="rId3"/>
                <a:stretch>
                  <a:fillRect l="-1058" t="-2332" r="-1176" b="-960"/>
                </a:stretch>
              </a:blipFill>
            </p:spPr>
            <p:txBody>
              <a:bodyPr/>
              <a:lstStyle/>
              <a:p>
                <a:r>
                  <a:rPr lang="en-IN">
                    <a:noFill/>
                  </a:rPr>
                  <a:t> </a:t>
                </a:r>
              </a:p>
            </p:txBody>
          </p:sp>
        </mc:Fallback>
      </mc:AlternateContent>
      <p:sp>
        <p:nvSpPr>
          <p:cNvPr id="5" name="Title 1"/>
          <p:cNvSpPr>
            <a:spLocks noGrp="1"/>
          </p:cNvSpPr>
          <p:nvPr>
            <p:ph type="title"/>
          </p:nvPr>
        </p:nvSpPr>
        <p:spPr>
          <a:xfrm>
            <a:off x="414254" y="613765"/>
            <a:ext cx="11408291" cy="777627"/>
          </a:xfrm>
        </p:spPr>
        <p:txBody>
          <a:bodyPr>
            <a:normAutofit fontScale="90000"/>
          </a:bodyPr>
          <a:lstStyle/>
          <a:p>
            <a:r>
              <a:rPr lang="en-US" sz="4000" b="1" dirty="0">
                <a:latin typeface="Times New Roman" panose="02020603050405020304" pitchFamily="18" charset="0"/>
                <a:cs typeface="Times New Roman" panose="02020603050405020304" pitchFamily="18" charset="0"/>
              </a:rPr>
              <a:t>Step3: Calculating Eigenvectors and Eigenvalues</a:t>
            </a:r>
            <a:br>
              <a:rPr lang="en-US" dirty="0"/>
            </a:br>
            <a:endParaRPr lang="en-US" sz="4267" b="1" dirty="0">
              <a:solidFill>
                <a:srgbClr val="002060"/>
              </a:solidFill>
              <a:latin typeface="Cambria" pitchFamily="18" charset="0"/>
              <a:cs typeface="Times New Roman" pitchFamily="18" charset="0"/>
            </a:endParaRPr>
          </a:p>
        </p:txBody>
      </p:sp>
    </p:spTree>
    <p:custDataLst>
      <p:tags r:id="rId1"/>
    </p:custDataLst>
    <p:extLst>
      <p:ext uri="{BB962C8B-B14F-4D97-AF65-F5344CB8AC3E}">
        <p14:creationId xmlns:p14="http://schemas.microsoft.com/office/powerpoint/2010/main" val="79055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1796819"/>
            <a:ext cx="10538691" cy="4447416"/>
          </a:xfrm>
        </p:spPr>
        <p:txBody>
          <a:bodyPr>
            <a:normAutofit/>
          </a:bodyPr>
          <a:lstStyle/>
          <a:p>
            <a:pPr algn="just"/>
            <a:r>
              <a:rPr lang="en-IN" dirty="0"/>
              <a:t>Order the eigenvectors by the eigenvalues, highest to lowest. This gives you the components in order of significance. </a:t>
            </a:r>
          </a:p>
          <a:p>
            <a:pPr algn="just"/>
            <a:r>
              <a:rPr lang="en-IN" dirty="0"/>
              <a:t>Now, if you like, you can decide to ignore the components of lesser significance. You do lose some information, but if the eigenvalues are small, you don’t lose much.</a:t>
            </a:r>
          </a:p>
          <a:p>
            <a:pPr algn="just"/>
            <a:r>
              <a:rPr lang="en-IN" dirty="0"/>
              <a:t>Form a feature vector by taking the eigenvectors that you want to keep from the list of eigenvectors, and form a matrix with these eigenvectors in the columns.</a:t>
            </a:r>
          </a:p>
          <a:p>
            <a:pPr algn="just"/>
            <a:r>
              <a:rPr lang="en-IN" dirty="0"/>
              <a:t>		Feature Vector = ( eig1, eig2,……, eign)</a:t>
            </a:r>
          </a:p>
          <a:p>
            <a:pPr algn="just">
              <a:buFont typeface="Wingdings" panose="05000000000000000000" pitchFamily="2" charset="2"/>
              <a:buChar char="Ø"/>
            </a:pPr>
            <a:endParaRPr lang="en-US" sz="2667" dirty="0">
              <a:solidFill>
                <a:srgbClr val="002060"/>
              </a:solidFill>
              <a:latin typeface="Cambria" pitchFamily="18" charset="0"/>
              <a:cs typeface="Times New Roman" pitchFamily="18" charset="0"/>
            </a:endParaRPr>
          </a:p>
        </p:txBody>
      </p:sp>
      <p:sp>
        <p:nvSpPr>
          <p:cNvPr id="5" name="Title 1"/>
          <p:cNvSpPr>
            <a:spLocks noGrp="1"/>
          </p:cNvSpPr>
          <p:nvPr>
            <p:ph type="title"/>
          </p:nvPr>
        </p:nvSpPr>
        <p:spPr>
          <a:xfrm>
            <a:off x="618835" y="533616"/>
            <a:ext cx="11784217" cy="777627"/>
          </a:xfrm>
        </p:spPr>
        <p:txBody>
          <a:bodyPr>
            <a:normAutofit fontScale="90000"/>
          </a:bodyPr>
          <a:lstStyle/>
          <a:p>
            <a:r>
              <a:rPr lang="en-US" sz="4000" b="1" dirty="0">
                <a:latin typeface="Times New Roman" panose="02020603050405020304" pitchFamily="18" charset="0"/>
                <a:cs typeface="Times New Roman" panose="02020603050405020304" pitchFamily="18" charset="0"/>
              </a:rPr>
              <a:t>Step 4: Choosing Principal Components</a:t>
            </a:r>
            <a:br>
              <a:rPr lang="en-US" dirty="0"/>
            </a:br>
            <a:endParaRPr lang="en-US" sz="4267" dirty="0">
              <a:solidFill>
                <a:srgbClr val="002060"/>
              </a:solidFill>
              <a:latin typeface="Cambria" pitchFamily="18" charset="0"/>
              <a:cs typeface="Times New Roman" pitchFamily="18" charset="0"/>
            </a:endParaRPr>
          </a:p>
        </p:txBody>
      </p:sp>
    </p:spTree>
    <p:custDataLst>
      <p:tags r:id="rId1"/>
    </p:custDataLst>
    <p:extLst>
      <p:ext uri="{BB962C8B-B14F-4D97-AF65-F5344CB8AC3E}">
        <p14:creationId xmlns:p14="http://schemas.microsoft.com/office/powerpoint/2010/main" val="4085794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74254" y="505908"/>
            <a:ext cx="11046692" cy="777627"/>
          </a:xfrm>
        </p:spPr>
        <p:txBody>
          <a:bodyPr>
            <a:normAutofit/>
          </a:bodyPr>
          <a:lstStyle/>
          <a:p>
            <a:r>
              <a:rPr lang="en-US" sz="3600" b="1" dirty="0">
                <a:latin typeface="Times New Roman" panose="02020603050405020304" pitchFamily="18" charset="0"/>
                <a:cs typeface="Times New Roman" panose="02020603050405020304" pitchFamily="18" charset="0"/>
              </a:rPr>
              <a:t>Step 5: Reducing the Dimensions</a:t>
            </a:r>
          </a:p>
        </p:txBody>
      </p:sp>
      <p:sp>
        <p:nvSpPr>
          <p:cNvPr id="3" name="Content Placeholder 2"/>
          <p:cNvSpPr>
            <a:spLocks noGrp="1"/>
          </p:cNvSpPr>
          <p:nvPr>
            <p:ph idx="1"/>
          </p:nvPr>
        </p:nvSpPr>
        <p:spPr>
          <a:xfrm>
            <a:off x="803564" y="1588655"/>
            <a:ext cx="10206181" cy="4847601"/>
          </a:xfrm>
        </p:spPr>
        <p:txBody>
          <a:bodyPr vert="horz" lIns="91440" tIns="45720" rIns="91440" bIns="45720" rtlCol="0">
            <a:normAutofit/>
          </a:bodyPr>
          <a:lstStyle/>
          <a:p>
            <a:pPr algn="just"/>
            <a:r>
              <a:rPr lang="en-IN" dirty="0"/>
              <a:t>Choose the components (eigenvectors) that you wish to keep in our data and formed a feature vector,  simply take the transpose of the vector and multiply it on the left of the original data set, transposed.</a:t>
            </a:r>
          </a:p>
          <a:p>
            <a:pPr marL="0" indent="0" algn="just">
              <a:buNone/>
            </a:pPr>
            <a:r>
              <a:rPr lang="en-IN" dirty="0"/>
              <a:t>		</a:t>
            </a:r>
          </a:p>
          <a:p>
            <a:pPr marL="0" indent="0" algn="just">
              <a:buNone/>
            </a:pPr>
            <a:r>
              <a:rPr lang="en-IN" dirty="0"/>
              <a:t>		Final Data = (Feature Vector)T * Data Set</a:t>
            </a:r>
          </a:p>
          <a:p>
            <a:pPr algn="just"/>
            <a:endParaRPr lang="en-US" dirty="0"/>
          </a:p>
        </p:txBody>
      </p:sp>
    </p:spTree>
    <p:custDataLst>
      <p:tags r:id="rId1"/>
    </p:custDataLst>
    <p:extLst>
      <p:ext uri="{BB962C8B-B14F-4D97-AF65-F5344CB8AC3E}">
        <p14:creationId xmlns:p14="http://schemas.microsoft.com/office/powerpoint/2010/main" val="484065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2A83-FDCB-4F46-AAF0-CDB3B5926010}"/>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Principal Component Analysis</a:t>
            </a:r>
            <a:endParaRPr lang="en-AU"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04D132-0296-47CA-84C1-306414327722}"/>
              </a:ext>
            </a:extLst>
          </p:cNvPr>
          <p:cNvSpPr>
            <a:spLocks noGrp="1"/>
          </p:cNvSpPr>
          <p:nvPr>
            <p:ph idx="1"/>
          </p:nvPr>
        </p:nvSpPr>
        <p:spPr/>
        <p:txBody>
          <a:bodyPr/>
          <a:lstStyle/>
          <a:p>
            <a:r>
              <a:rPr lang="en-US" dirty="0"/>
              <a:t>The previous slides contains 5 steps which can be done manually. If one wishes to do this simply then it can be implemented with </a:t>
            </a:r>
            <a:r>
              <a:rPr lang="en-US" dirty="0" err="1"/>
              <a:t>sklearn</a:t>
            </a:r>
            <a:r>
              <a:rPr lang="en-US" dirty="0"/>
              <a:t> library.</a:t>
            </a:r>
          </a:p>
          <a:p>
            <a:r>
              <a:rPr lang="en-US" dirty="0"/>
              <a:t>The implementation for feature extraction using PCA is shown in next few slides.</a:t>
            </a:r>
          </a:p>
        </p:txBody>
      </p:sp>
    </p:spTree>
    <p:extLst>
      <p:ext uri="{BB962C8B-B14F-4D97-AF65-F5344CB8AC3E}">
        <p14:creationId xmlns:p14="http://schemas.microsoft.com/office/powerpoint/2010/main" val="1834506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2A83-FDCB-4F46-AAF0-CDB3B5926010}"/>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Implementation</a:t>
            </a:r>
            <a:endParaRPr lang="en-AU"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04D132-0296-47CA-84C1-306414327722}"/>
              </a:ext>
            </a:extLst>
          </p:cNvPr>
          <p:cNvSpPr>
            <a:spLocks noGrp="1"/>
          </p:cNvSpPr>
          <p:nvPr>
            <p:ph idx="1"/>
          </p:nvPr>
        </p:nvSpPr>
        <p:spPr/>
        <p:txBody>
          <a:bodyPr>
            <a:normAutofit fontScale="92500" lnSpcReduction="20000"/>
          </a:bodyPr>
          <a:lstStyle/>
          <a:p>
            <a:r>
              <a:rPr lang="en-US" dirty="0"/>
              <a:t>Implement Feature extraction using PCA.</a:t>
            </a:r>
          </a:p>
          <a:p>
            <a:endParaRPr lang="en-US" dirty="0"/>
          </a:p>
          <a:p>
            <a:r>
              <a:rPr lang="en-US" dirty="0"/>
              <a:t>Importing modules.</a:t>
            </a:r>
          </a:p>
          <a:p>
            <a:pPr marL="0" indent="0">
              <a:buNone/>
            </a:pPr>
            <a:r>
              <a:rPr lang="en-IN" b="1" dirty="0">
                <a:solidFill>
                  <a:srgbClr val="AF00DB"/>
                </a:solidFill>
                <a:effectLst/>
                <a:latin typeface="Courier New" panose="02070309020205020404" pitchFamily="49" charset="0"/>
              </a:rPr>
              <a:t>from</a:t>
            </a:r>
            <a:r>
              <a:rPr lang="en-IN" b="1" dirty="0">
                <a:solidFill>
                  <a:srgbClr val="000000"/>
                </a:solidFill>
                <a:effectLst/>
                <a:latin typeface="Courier New" panose="02070309020205020404" pitchFamily="49" charset="0"/>
              </a:rPr>
              <a:t> </a:t>
            </a:r>
            <a:r>
              <a:rPr lang="en-IN" b="1" dirty="0" err="1">
                <a:solidFill>
                  <a:srgbClr val="000000"/>
                </a:solidFill>
                <a:effectLst/>
                <a:latin typeface="Courier New" panose="02070309020205020404" pitchFamily="49" charset="0"/>
              </a:rPr>
              <a:t>numpy</a:t>
            </a:r>
            <a:r>
              <a:rPr lang="en-IN" b="1" dirty="0">
                <a:solidFill>
                  <a:srgbClr val="000000"/>
                </a:solidFill>
                <a:effectLst/>
                <a:latin typeface="Courier New" panose="02070309020205020404" pitchFamily="49" charset="0"/>
              </a:rPr>
              <a:t> </a:t>
            </a:r>
            <a:r>
              <a:rPr lang="en-IN" b="1" dirty="0">
                <a:solidFill>
                  <a:srgbClr val="AF00DB"/>
                </a:solidFill>
                <a:effectLst/>
                <a:latin typeface="Courier New" panose="02070309020205020404" pitchFamily="49" charset="0"/>
              </a:rPr>
              <a:t>import</a:t>
            </a:r>
            <a:r>
              <a:rPr lang="en-IN" b="1" dirty="0">
                <a:solidFill>
                  <a:srgbClr val="000000"/>
                </a:solidFill>
                <a:effectLst/>
                <a:latin typeface="Courier New" panose="02070309020205020404" pitchFamily="49" charset="0"/>
              </a:rPr>
              <a:t> array</a:t>
            </a:r>
          </a:p>
          <a:p>
            <a:pPr marL="0" indent="0">
              <a:buNone/>
            </a:pPr>
            <a:r>
              <a:rPr lang="en-IN" b="1" dirty="0">
                <a:solidFill>
                  <a:srgbClr val="AF00DB"/>
                </a:solidFill>
                <a:effectLst/>
                <a:latin typeface="Courier New" panose="02070309020205020404" pitchFamily="49" charset="0"/>
              </a:rPr>
              <a:t>from</a:t>
            </a:r>
            <a:r>
              <a:rPr lang="en-IN" b="1" dirty="0">
                <a:solidFill>
                  <a:srgbClr val="000000"/>
                </a:solidFill>
                <a:effectLst/>
                <a:latin typeface="Courier New" panose="02070309020205020404" pitchFamily="49" charset="0"/>
              </a:rPr>
              <a:t> </a:t>
            </a:r>
            <a:r>
              <a:rPr lang="en-IN" b="1" dirty="0" err="1">
                <a:solidFill>
                  <a:srgbClr val="000000"/>
                </a:solidFill>
                <a:effectLst/>
                <a:latin typeface="Courier New" panose="02070309020205020404" pitchFamily="49" charset="0"/>
              </a:rPr>
              <a:t>sklearn.decomposition</a:t>
            </a:r>
            <a:r>
              <a:rPr lang="en-IN" b="1" dirty="0">
                <a:solidFill>
                  <a:srgbClr val="000000"/>
                </a:solidFill>
                <a:effectLst/>
                <a:latin typeface="Courier New" panose="02070309020205020404" pitchFamily="49" charset="0"/>
              </a:rPr>
              <a:t> </a:t>
            </a:r>
            <a:r>
              <a:rPr lang="en-IN" b="1" dirty="0">
                <a:solidFill>
                  <a:srgbClr val="AF00DB"/>
                </a:solidFill>
                <a:effectLst/>
                <a:latin typeface="Courier New" panose="02070309020205020404" pitchFamily="49" charset="0"/>
              </a:rPr>
              <a:t>import</a:t>
            </a:r>
            <a:r>
              <a:rPr lang="en-IN" b="1" dirty="0">
                <a:solidFill>
                  <a:srgbClr val="000000"/>
                </a:solidFill>
                <a:effectLst/>
                <a:latin typeface="Courier New" panose="02070309020205020404" pitchFamily="49" charset="0"/>
              </a:rPr>
              <a:t> PCA</a:t>
            </a:r>
          </a:p>
          <a:p>
            <a:pPr marL="0" indent="0">
              <a:buNone/>
            </a:pPr>
            <a:endParaRPr lang="en-IN" b="1" dirty="0">
              <a:solidFill>
                <a:srgbClr val="000000"/>
              </a:solidFill>
              <a:latin typeface="Courier New" panose="02070309020205020404" pitchFamily="49" charset="0"/>
            </a:endParaRPr>
          </a:p>
          <a:p>
            <a:r>
              <a:rPr lang="en-IN" dirty="0"/>
              <a:t>Defining a Matrix with data:</a:t>
            </a:r>
            <a:endParaRPr lang="en-IN" b="1" dirty="0">
              <a:solidFill>
                <a:srgbClr val="000000"/>
              </a:solidFill>
              <a:effectLst/>
              <a:latin typeface="Courier New" panose="02070309020205020404" pitchFamily="49" charset="0"/>
            </a:endParaRPr>
          </a:p>
          <a:p>
            <a:pPr marL="0" indent="0">
              <a:buNone/>
            </a:pPr>
            <a:endParaRPr lang="en-IN" b="1" dirty="0">
              <a:solidFill>
                <a:srgbClr val="000000"/>
              </a:solidFill>
              <a:effectLst/>
              <a:latin typeface="Courier New" panose="02070309020205020404" pitchFamily="49" charset="0"/>
            </a:endParaRPr>
          </a:p>
          <a:p>
            <a:pPr marL="0" indent="0">
              <a:buNone/>
            </a:pPr>
            <a:r>
              <a:rPr lang="en-IN" b="1" dirty="0">
                <a:solidFill>
                  <a:srgbClr val="000000"/>
                </a:solidFill>
                <a:effectLst/>
                <a:latin typeface="Courier New" panose="02070309020205020404" pitchFamily="49" charset="0"/>
              </a:rPr>
              <a:t>A = array([[</a:t>
            </a:r>
            <a:r>
              <a:rPr lang="en-IN" b="1" dirty="0">
                <a:solidFill>
                  <a:srgbClr val="09885A"/>
                </a:solidFill>
                <a:effectLst/>
                <a:latin typeface="Courier New" panose="02070309020205020404" pitchFamily="49" charset="0"/>
              </a:rPr>
              <a:t>1</a:t>
            </a:r>
            <a:r>
              <a:rPr lang="en-IN" b="1" dirty="0">
                <a:solidFill>
                  <a:srgbClr val="000000"/>
                </a:solidFill>
                <a:effectLst/>
                <a:latin typeface="Courier New" panose="02070309020205020404" pitchFamily="49" charset="0"/>
              </a:rPr>
              <a:t>, </a:t>
            </a:r>
            <a:r>
              <a:rPr lang="en-IN" b="1" dirty="0">
                <a:solidFill>
                  <a:srgbClr val="09885A"/>
                </a:solidFill>
                <a:effectLst/>
                <a:latin typeface="Courier New" panose="02070309020205020404" pitchFamily="49" charset="0"/>
              </a:rPr>
              <a:t>2</a:t>
            </a:r>
            <a:r>
              <a:rPr lang="en-IN" b="1" dirty="0">
                <a:solidFill>
                  <a:srgbClr val="000000"/>
                </a:solidFill>
                <a:effectLst/>
                <a:latin typeface="Courier New" panose="02070309020205020404" pitchFamily="49" charset="0"/>
              </a:rPr>
              <a:t>], [</a:t>
            </a:r>
            <a:r>
              <a:rPr lang="en-IN" b="1" dirty="0">
                <a:solidFill>
                  <a:srgbClr val="09885A"/>
                </a:solidFill>
                <a:effectLst/>
                <a:latin typeface="Courier New" panose="02070309020205020404" pitchFamily="49" charset="0"/>
              </a:rPr>
              <a:t>3</a:t>
            </a:r>
            <a:r>
              <a:rPr lang="en-IN" b="1" dirty="0">
                <a:solidFill>
                  <a:srgbClr val="000000"/>
                </a:solidFill>
                <a:effectLst/>
                <a:latin typeface="Courier New" panose="02070309020205020404" pitchFamily="49" charset="0"/>
              </a:rPr>
              <a:t>, </a:t>
            </a:r>
            <a:r>
              <a:rPr lang="en-IN" b="1" dirty="0">
                <a:solidFill>
                  <a:srgbClr val="09885A"/>
                </a:solidFill>
                <a:effectLst/>
                <a:latin typeface="Courier New" panose="02070309020205020404" pitchFamily="49" charset="0"/>
              </a:rPr>
              <a:t>4</a:t>
            </a:r>
            <a:r>
              <a:rPr lang="en-IN" b="1" dirty="0">
                <a:solidFill>
                  <a:srgbClr val="000000"/>
                </a:solidFill>
                <a:effectLst/>
                <a:latin typeface="Courier New" panose="02070309020205020404" pitchFamily="49" charset="0"/>
              </a:rPr>
              <a:t>], [</a:t>
            </a:r>
            <a:r>
              <a:rPr lang="en-IN" b="1" dirty="0">
                <a:solidFill>
                  <a:srgbClr val="09885A"/>
                </a:solidFill>
                <a:effectLst/>
                <a:latin typeface="Courier New" panose="02070309020205020404" pitchFamily="49" charset="0"/>
              </a:rPr>
              <a:t>5</a:t>
            </a:r>
            <a:r>
              <a:rPr lang="en-IN" b="1" dirty="0">
                <a:solidFill>
                  <a:srgbClr val="000000"/>
                </a:solidFill>
                <a:effectLst/>
                <a:latin typeface="Courier New" panose="02070309020205020404" pitchFamily="49" charset="0"/>
              </a:rPr>
              <a:t>, </a:t>
            </a:r>
            <a:r>
              <a:rPr lang="en-IN" b="1" dirty="0">
                <a:solidFill>
                  <a:srgbClr val="09885A"/>
                </a:solidFill>
                <a:effectLst/>
                <a:latin typeface="Courier New" panose="02070309020205020404" pitchFamily="49" charset="0"/>
              </a:rPr>
              <a:t>6</a:t>
            </a:r>
            <a:r>
              <a:rPr lang="en-IN" b="1" dirty="0">
                <a:solidFill>
                  <a:srgbClr val="000000"/>
                </a:solidFill>
                <a:effectLst/>
                <a:latin typeface="Courier New" panose="02070309020205020404" pitchFamily="49" charset="0"/>
              </a:rPr>
              <a:t>]])</a:t>
            </a:r>
          </a:p>
          <a:p>
            <a:pPr marL="0" indent="0">
              <a:buNone/>
            </a:pPr>
            <a:r>
              <a:rPr lang="en-IN" b="1" dirty="0">
                <a:solidFill>
                  <a:srgbClr val="795E26"/>
                </a:solidFill>
                <a:effectLst/>
                <a:latin typeface="Courier New" panose="02070309020205020404" pitchFamily="49" charset="0"/>
              </a:rPr>
              <a:t>print</a:t>
            </a:r>
            <a:r>
              <a:rPr lang="en-IN" b="1" dirty="0">
                <a:solidFill>
                  <a:srgbClr val="000000"/>
                </a:solidFill>
                <a:effectLst/>
                <a:latin typeface="Courier New" panose="02070309020205020404" pitchFamily="49" charset="0"/>
              </a:rPr>
              <a:t>(A)</a:t>
            </a:r>
          </a:p>
          <a:p>
            <a:pPr marL="0" indent="0">
              <a:buNone/>
            </a:pPr>
            <a:endParaRPr lang="en-IN" b="1"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741842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2A83-FDCB-4F46-AAF0-CDB3B5926010}"/>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Implementation</a:t>
            </a:r>
            <a:endParaRPr lang="en-AU"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04D132-0296-47CA-84C1-306414327722}"/>
              </a:ext>
            </a:extLst>
          </p:cNvPr>
          <p:cNvSpPr>
            <a:spLocks noGrp="1"/>
          </p:cNvSpPr>
          <p:nvPr>
            <p:ph idx="1"/>
          </p:nvPr>
        </p:nvSpPr>
        <p:spPr/>
        <p:txBody>
          <a:bodyPr>
            <a:normAutofit/>
          </a:bodyPr>
          <a:lstStyle/>
          <a:p>
            <a:r>
              <a:rPr lang="en-IN" dirty="0"/>
              <a:t>Creating the PCA instance</a:t>
            </a:r>
          </a:p>
          <a:p>
            <a:pPr marL="0" indent="0">
              <a:buNone/>
            </a:pPr>
            <a:r>
              <a:rPr lang="en-IN" b="1" dirty="0" err="1">
                <a:solidFill>
                  <a:srgbClr val="000000"/>
                </a:solidFill>
                <a:effectLst/>
                <a:latin typeface="Courier New" panose="02070309020205020404" pitchFamily="49" charset="0"/>
              </a:rPr>
              <a:t>pca</a:t>
            </a:r>
            <a:r>
              <a:rPr lang="en-IN" b="1" dirty="0">
                <a:solidFill>
                  <a:srgbClr val="000000"/>
                </a:solidFill>
                <a:effectLst/>
                <a:latin typeface="Courier New" panose="02070309020205020404" pitchFamily="49" charset="0"/>
              </a:rPr>
              <a:t> = PCA(</a:t>
            </a:r>
            <a:r>
              <a:rPr lang="en-IN" b="1" dirty="0">
                <a:solidFill>
                  <a:srgbClr val="09885A"/>
                </a:solidFill>
                <a:effectLst/>
                <a:latin typeface="Courier New" panose="02070309020205020404" pitchFamily="49" charset="0"/>
              </a:rPr>
              <a:t>2</a:t>
            </a:r>
            <a:r>
              <a:rPr lang="en-IN" b="1" dirty="0">
                <a:solidFill>
                  <a:srgbClr val="000000"/>
                </a:solidFill>
                <a:effectLst/>
                <a:latin typeface="Courier New" panose="02070309020205020404" pitchFamily="49" charset="0"/>
              </a:rPr>
              <a:t>)</a:t>
            </a:r>
          </a:p>
          <a:p>
            <a:pPr marL="0" indent="0">
              <a:buNone/>
            </a:pPr>
            <a:endParaRPr lang="en-IN" b="1" dirty="0">
              <a:solidFill>
                <a:srgbClr val="000000"/>
              </a:solidFill>
              <a:latin typeface="Courier New" panose="02070309020205020404" pitchFamily="49" charset="0"/>
            </a:endParaRPr>
          </a:p>
          <a:p>
            <a:pPr marL="0" indent="0">
              <a:buNone/>
            </a:pPr>
            <a:endParaRPr lang="en-IN" b="1" dirty="0">
              <a:solidFill>
                <a:srgbClr val="000000"/>
              </a:solidFill>
              <a:effectLst/>
              <a:latin typeface="Courier New" panose="02070309020205020404" pitchFamily="49" charset="0"/>
            </a:endParaRPr>
          </a:p>
          <a:p>
            <a:r>
              <a:rPr lang="en-IN" dirty="0"/>
              <a:t>Fit it on data</a:t>
            </a:r>
          </a:p>
          <a:p>
            <a:pPr marL="0" indent="0">
              <a:buNone/>
            </a:pPr>
            <a:r>
              <a:rPr lang="en-IN" b="1" dirty="0" err="1">
                <a:solidFill>
                  <a:srgbClr val="000000"/>
                </a:solidFill>
                <a:effectLst/>
                <a:latin typeface="Courier New" panose="02070309020205020404" pitchFamily="49" charset="0"/>
              </a:rPr>
              <a:t>pca.fit</a:t>
            </a:r>
            <a:r>
              <a:rPr lang="en-IN" b="1" dirty="0">
                <a:solidFill>
                  <a:srgbClr val="000000"/>
                </a:solidFill>
                <a:effectLst/>
                <a:latin typeface="Courier New" panose="02070309020205020404" pitchFamily="49" charset="0"/>
              </a:rPr>
              <a:t>(A)</a:t>
            </a:r>
          </a:p>
          <a:p>
            <a:pPr marL="0" indent="0">
              <a:buNone/>
            </a:pPr>
            <a:endParaRPr lang="en-US" dirty="0"/>
          </a:p>
        </p:txBody>
      </p:sp>
    </p:spTree>
    <p:extLst>
      <p:ext uri="{BB962C8B-B14F-4D97-AF65-F5344CB8AC3E}">
        <p14:creationId xmlns:p14="http://schemas.microsoft.com/office/powerpoint/2010/main" val="3373705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2A83-FDCB-4F46-AAF0-CDB3B5926010}"/>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Implementation</a:t>
            </a:r>
            <a:endParaRPr lang="en-AU"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04D132-0296-47CA-84C1-306414327722}"/>
              </a:ext>
            </a:extLst>
          </p:cNvPr>
          <p:cNvSpPr>
            <a:spLocks noGrp="1"/>
          </p:cNvSpPr>
          <p:nvPr>
            <p:ph idx="1"/>
          </p:nvPr>
        </p:nvSpPr>
        <p:spPr/>
        <p:txBody>
          <a:bodyPr>
            <a:normAutofit/>
          </a:bodyPr>
          <a:lstStyle/>
          <a:p>
            <a:r>
              <a:rPr lang="en-IN" dirty="0"/>
              <a:t>Access values and vectors</a:t>
            </a:r>
            <a:endParaRPr lang="en-IN" b="1" dirty="0">
              <a:solidFill>
                <a:srgbClr val="000000"/>
              </a:solidFill>
              <a:effectLst/>
              <a:latin typeface="Courier New" panose="02070309020205020404" pitchFamily="49" charset="0"/>
            </a:endParaRPr>
          </a:p>
          <a:p>
            <a:pPr marL="0" indent="0">
              <a:buNone/>
            </a:pPr>
            <a:r>
              <a:rPr lang="en-IN" b="1" dirty="0">
                <a:solidFill>
                  <a:srgbClr val="795E26"/>
                </a:solidFill>
                <a:effectLst/>
                <a:latin typeface="Courier New" panose="02070309020205020404" pitchFamily="49" charset="0"/>
              </a:rPr>
              <a:t>print</a:t>
            </a:r>
            <a:r>
              <a:rPr lang="en-IN" b="1" dirty="0">
                <a:solidFill>
                  <a:srgbClr val="000000"/>
                </a:solidFill>
                <a:effectLst/>
                <a:latin typeface="Courier New" panose="02070309020205020404" pitchFamily="49" charset="0"/>
              </a:rPr>
              <a:t>(</a:t>
            </a:r>
            <a:r>
              <a:rPr lang="en-IN" b="1" dirty="0" err="1">
                <a:solidFill>
                  <a:srgbClr val="000000"/>
                </a:solidFill>
                <a:effectLst/>
                <a:latin typeface="Courier New" panose="02070309020205020404" pitchFamily="49" charset="0"/>
              </a:rPr>
              <a:t>pca.components</a:t>
            </a:r>
            <a:r>
              <a:rPr lang="en-IN" b="1" dirty="0">
                <a:solidFill>
                  <a:srgbClr val="000000"/>
                </a:solidFill>
                <a:effectLst/>
                <a:latin typeface="Courier New" panose="02070309020205020404" pitchFamily="49" charset="0"/>
              </a:rPr>
              <a:t>_)</a:t>
            </a:r>
          </a:p>
          <a:p>
            <a:pPr marL="0" indent="0">
              <a:buNone/>
            </a:pPr>
            <a:r>
              <a:rPr lang="en-IN" b="1" dirty="0">
                <a:solidFill>
                  <a:srgbClr val="795E26"/>
                </a:solidFill>
                <a:effectLst/>
                <a:latin typeface="Courier New" panose="02070309020205020404" pitchFamily="49" charset="0"/>
              </a:rPr>
              <a:t>print</a:t>
            </a:r>
            <a:r>
              <a:rPr lang="en-IN" b="1" dirty="0">
                <a:solidFill>
                  <a:srgbClr val="000000"/>
                </a:solidFill>
                <a:effectLst/>
                <a:latin typeface="Courier New" panose="02070309020205020404" pitchFamily="49" charset="0"/>
              </a:rPr>
              <a:t>(</a:t>
            </a:r>
            <a:r>
              <a:rPr lang="en-IN" b="1" dirty="0" err="1">
                <a:solidFill>
                  <a:srgbClr val="000000"/>
                </a:solidFill>
                <a:effectLst/>
                <a:latin typeface="Courier New" panose="02070309020205020404" pitchFamily="49" charset="0"/>
              </a:rPr>
              <a:t>pca.explained_variance</a:t>
            </a:r>
            <a:r>
              <a:rPr lang="en-IN" b="1" dirty="0">
                <a:solidFill>
                  <a:srgbClr val="000000"/>
                </a:solidFill>
                <a:effectLst/>
                <a:latin typeface="Courier New" panose="02070309020205020404" pitchFamily="49" charset="0"/>
              </a:rPr>
              <a:t>_)</a:t>
            </a:r>
          </a:p>
          <a:p>
            <a:pPr marL="0" indent="0">
              <a:buNone/>
            </a:pPr>
            <a:endParaRPr lang="en-IN" b="1" dirty="0">
              <a:solidFill>
                <a:srgbClr val="000000"/>
              </a:solidFill>
              <a:latin typeface="Courier New" panose="02070309020205020404" pitchFamily="49" charset="0"/>
            </a:endParaRPr>
          </a:p>
          <a:p>
            <a:pPr marL="0" indent="0">
              <a:buNone/>
            </a:pPr>
            <a:endParaRPr lang="en-IN" b="1" dirty="0">
              <a:solidFill>
                <a:srgbClr val="000000"/>
              </a:solidFill>
              <a:effectLst/>
              <a:latin typeface="Courier New" panose="02070309020205020404" pitchFamily="49" charset="0"/>
            </a:endParaRPr>
          </a:p>
          <a:p>
            <a:r>
              <a:rPr lang="en-IN" dirty="0"/>
              <a:t>transform data</a:t>
            </a:r>
          </a:p>
          <a:p>
            <a:pPr marL="0" indent="0">
              <a:buNone/>
            </a:pPr>
            <a:r>
              <a:rPr lang="en-IN" b="1" dirty="0">
                <a:solidFill>
                  <a:srgbClr val="000000"/>
                </a:solidFill>
                <a:effectLst/>
                <a:latin typeface="Courier New" panose="02070309020205020404" pitchFamily="49" charset="0"/>
              </a:rPr>
              <a:t>B = </a:t>
            </a:r>
            <a:r>
              <a:rPr lang="en-IN" b="1" dirty="0" err="1">
                <a:solidFill>
                  <a:srgbClr val="000000"/>
                </a:solidFill>
                <a:effectLst/>
                <a:latin typeface="Courier New" panose="02070309020205020404" pitchFamily="49" charset="0"/>
              </a:rPr>
              <a:t>pca.transform</a:t>
            </a:r>
            <a:r>
              <a:rPr lang="en-IN" b="1" dirty="0">
                <a:solidFill>
                  <a:srgbClr val="000000"/>
                </a:solidFill>
                <a:effectLst/>
                <a:latin typeface="Courier New" panose="02070309020205020404" pitchFamily="49" charset="0"/>
              </a:rPr>
              <a:t>(A)</a:t>
            </a:r>
          </a:p>
          <a:p>
            <a:pPr marL="0" indent="0">
              <a:buNone/>
            </a:pPr>
            <a:r>
              <a:rPr lang="en-IN" b="1" dirty="0">
                <a:solidFill>
                  <a:srgbClr val="795E26"/>
                </a:solidFill>
                <a:effectLst/>
                <a:latin typeface="Courier New" panose="02070309020205020404" pitchFamily="49" charset="0"/>
              </a:rPr>
              <a:t>print</a:t>
            </a:r>
            <a:r>
              <a:rPr lang="en-IN" b="1" dirty="0">
                <a:solidFill>
                  <a:srgbClr val="000000"/>
                </a:solidFill>
                <a:effectLst/>
                <a:latin typeface="Courier New" panose="02070309020205020404" pitchFamily="49" charset="0"/>
              </a:rPr>
              <a:t>(B)</a:t>
            </a:r>
          </a:p>
          <a:p>
            <a:endParaRPr lang="en-US" dirty="0"/>
          </a:p>
        </p:txBody>
      </p:sp>
    </p:spTree>
    <p:extLst>
      <p:ext uri="{BB962C8B-B14F-4D97-AF65-F5344CB8AC3E}">
        <p14:creationId xmlns:p14="http://schemas.microsoft.com/office/powerpoint/2010/main" val="1033256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2A83-FDCB-4F46-AAF0-CDB3B5926010}"/>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Output</a:t>
            </a:r>
            <a:endParaRPr lang="en-AU"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04D132-0296-47CA-84C1-306414327722}"/>
              </a:ext>
            </a:extLst>
          </p:cNvPr>
          <p:cNvSpPr>
            <a:spLocks noGrp="1"/>
          </p:cNvSpPr>
          <p:nvPr>
            <p:ph idx="1"/>
          </p:nvPr>
        </p:nvSpPr>
        <p:spPr/>
        <p:txBody>
          <a:bodyPr>
            <a:normAutofit lnSpcReduction="10000"/>
          </a:bodyPr>
          <a:lstStyle/>
          <a:p>
            <a:pPr marL="0" indent="0">
              <a:buNone/>
            </a:pPr>
            <a:r>
              <a:rPr lang="en-US" dirty="0"/>
              <a:t>[[1 2]</a:t>
            </a:r>
          </a:p>
          <a:p>
            <a:pPr marL="0" indent="0">
              <a:buNone/>
            </a:pPr>
            <a:r>
              <a:rPr lang="en-US" dirty="0"/>
              <a:t> [3 4]</a:t>
            </a:r>
          </a:p>
          <a:p>
            <a:pPr marL="0" indent="0">
              <a:buNone/>
            </a:pPr>
            <a:r>
              <a:rPr lang="en-US" dirty="0"/>
              <a:t> [5 6]]</a:t>
            </a:r>
          </a:p>
          <a:p>
            <a:pPr marL="0" indent="0">
              <a:buNone/>
            </a:pPr>
            <a:r>
              <a:rPr lang="en-US" dirty="0"/>
              <a:t>[[ 0.70710678  0.70710678]</a:t>
            </a:r>
          </a:p>
          <a:p>
            <a:pPr marL="0" indent="0">
              <a:buNone/>
            </a:pPr>
            <a:r>
              <a:rPr lang="en-US" dirty="0"/>
              <a:t> [-0.70710678  0.70710678]]</a:t>
            </a:r>
          </a:p>
          <a:p>
            <a:pPr marL="0" indent="0">
              <a:buNone/>
            </a:pPr>
            <a:r>
              <a:rPr lang="en-US" dirty="0"/>
              <a:t>[8. 0.]</a:t>
            </a:r>
          </a:p>
          <a:p>
            <a:pPr marL="0" indent="0">
              <a:buNone/>
            </a:pPr>
            <a:r>
              <a:rPr lang="en-US" dirty="0"/>
              <a:t>[[-2.82842712e+00 -2.22044605e-16]</a:t>
            </a:r>
          </a:p>
          <a:p>
            <a:pPr marL="0" indent="0">
              <a:buNone/>
            </a:pPr>
            <a:r>
              <a:rPr lang="en-US" dirty="0"/>
              <a:t> [ 0.00000000e+00  0.00000000e+00]</a:t>
            </a:r>
          </a:p>
          <a:p>
            <a:pPr marL="0" indent="0">
              <a:buNone/>
            </a:pPr>
            <a:r>
              <a:rPr lang="en-US" dirty="0"/>
              <a:t> [ 2.82842712e+00  2.22044605e-16]]</a:t>
            </a:r>
          </a:p>
        </p:txBody>
      </p:sp>
    </p:spTree>
    <p:extLst>
      <p:ext uri="{BB962C8B-B14F-4D97-AF65-F5344CB8AC3E}">
        <p14:creationId xmlns:p14="http://schemas.microsoft.com/office/powerpoint/2010/main" val="1154019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2A83-FDCB-4F46-AAF0-CDB3B5926010}"/>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Project</a:t>
            </a:r>
            <a:endParaRPr lang="en-AU"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04D132-0296-47CA-84C1-306414327722}"/>
              </a:ext>
            </a:extLst>
          </p:cNvPr>
          <p:cNvSpPr>
            <a:spLocks noGrp="1"/>
          </p:cNvSpPr>
          <p:nvPr>
            <p:ph idx="1"/>
          </p:nvPr>
        </p:nvSpPr>
        <p:spPr/>
        <p:txBody>
          <a:bodyPr/>
          <a:lstStyle/>
          <a:p>
            <a:r>
              <a:rPr lang="en-US" dirty="0"/>
              <a:t>Implement Feature extraction using PCA with the following data.</a:t>
            </a:r>
          </a:p>
          <a:p>
            <a:endParaRPr lang="en-US" dirty="0"/>
          </a:p>
          <a:p>
            <a:r>
              <a:rPr lang="en-US" dirty="0"/>
              <a:t>array([[7, 6], [5, 2], [9, 8]])</a:t>
            </a:r>
          </a:p>
        </p:txBody>
      </p:sp>
    </p:spTree>
    <p:extLst>
      <p:ext uri="{BB962C8B-B14F-4D97-AF65-F5344CB8AC3E}">
        <p14:creationId xmlns:p14="http://schemas.microsoft.com/office/powerpoint/2010/main" val="2167848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71A5F-8FEA-43B6-89B6-59684F2B921B}"/>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Reference</a:t>
            </a:r>
            <a:endParaRPr lang="en-AU"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352A36-FE08-4EE5-A555-2D02B1D17BED}"/>
              </a:ext>
            </a:extLst>
          </p:cNvPr>
          <p:cNvSpPr>
            <a:spLocks noGrp="1"/>
          </p:cNvSpPr>
          <p:nvPr>
            <p:ph idx="1"/>
          </p:nvPr>
        </p:nvSpPr>
        <p:spPr/>
        <p:txBody>
          <a:bodyPr/>
          <a:lstStyle/>
          <a:p>
            <a:pPr algn="just"/>
            <a:r>
              <a:rPr lang="en-AU" dirty="0">
                <a:hlinkClick r:id="rId2"/>
              </a:rPr>
              <a:t>https://machinelearningmastery.com/calculate-principal-component-analysis-scratch-python/</a:t>
            </a:r>
            <a:endParaRPr lang="en-AU" dirty="0"/>
          </a:p>
          <a:p>
            <a:pPr algn="just"/>
            <a:r>
              <a:rPr lang="en-AU" dirty="0">
                <a:hlinkClick r:id="rId3"/>
              </a:rPr>
              <a:t>https://scikit-learn.org/stable/modules/generated/sklearn.decomposition.PCA.html</a:t>
            </a:r>
            <a:endParaRPr lang="en-AU" dirty="0"/>
          </a:p>
          <a:p>
            <a:pPr algn="just"/>
            <a:endParaRPr lang="en-AU" dirty="0"/>
          </a:p>
        </p:txBody>
      </p:sp>
    </p:spTree>
    <p:extLst>
      <p:ext uri="{BB962C8B-B14F-4D97-AF65-F5344CB8AC3E}">
        <p14:creationId xmlns:p14="http://schemas.microsoft.com/office/powerpoint/2010/main" val="732418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3509-D6A2-4F5C-9664-432116F84438}"/>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9AB9D64B-B686-4DC7-B22D-A394AB13F9EF}"/>
              </a:ext>
            </a:extLst>
          </p:cNvPr>
          <p:cNvSpPr>
            <a:spLocks noGrp="1"/>
          </p:cNvSpPr>
          <p:nvPr>
            <p:ph idx="1"/>
          </p:nvPr>
        </p:nvSpPr>
        <p:spPr>
          <a:xfrm>
            <a:off x="838200" y="1825625"/>
            <a:ext cx="4445000" cy="4351338"/>
          </a:xfrm>
        </p:spPr>
        <p:txBody>
          <a:bodyPr>
            <a:normAutofit/>
          </a:bodyPr>
          <a:lstStyle/>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Dimension reduction</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Implementation</a:t>
            </a:r>
          </a:p>
          <a:p>
            <a:pPr marL="285750" indent="-285750" algn="just">
              <a:lnSpc>
                <a:spcPct val="150000"/>
              </a:lnSpc>
            </a:pPr>
            <a:r>
              <a:rPr lang="en-US" sz="2400" dirty="0">
                <a:latin typeface="Times New Roman" panose="02020603050405020304" pitchFamily="18" charset="0"/>
                <a:cs typeface="Times New Roman" panose="02020603050405020304" pitchFamily="18" charset="0"/>
              </a:rPr>
              <a:t>Dimension reduction methods</a:t>
            </a:r>
          </a:p>
          <a:p>
            <a:pPr marL="285750" indent="-285750" algn="just">
              <a:lnSpc>
                <a:spcPct val="150000"/>
              </a:lnSpc>
            </a:pPr>
            <a:r>
              <a:rPr lang="en-US" sz="2400" dirty="0">
                <a:latin typeface="Times New Roman" panose="02020603050405020304" pitchFamily="18" charset="0"/>
                <a:cs typeface="Times New Roman" panose="02020603050405020304" pitchFamily="18" charset="0"/>
              </a:rPr>
              <a:t>Principal Component Analysis</a:t>
            </a:r>
          </a:p>
          <a:p>
            <a:pPr marL="285750" indent="-285750" algn="just">
              <a:lnSpc>
                <a:spcPct val="150000"/>
              </a:lnSpc>
            </a:pPr>
            <a:endParaRPr lang="en-US" sz="2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1028" name="Picture 4" descr="A Complete Guide On Dimensionality Reduction | by Chaitanyanarava |  Analytics Vidhya | Medium">
            <a:extLst>
              <a:ext uri="{FF2B5EF4-FFF2-40B4-BE49-F238E27FC236}">
                <a16:creationId xmlns:a16="http://schemas.microsoft.com/office/drawing/2014/main" id="{09F76899-0A86-462C-9419-09D2A3FC7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64488"/>
            <a:ext cx="5597669" cy="4329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686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1709" y="2706621"/>
            <a:ext cx="9088582" cy="722379"/>
          </a:xfrm>
        </p:spPr>
        <p:txBody>
          <a:bodyPr/>
          <a:lstStyle/>
          <a:p>
            <a:pPr algn="ctr"/>
            <a:r>
              <a:rPr lang="en-US" sz="3600" b="1" dirty="0">
                <a:latin typeface="Times New Roman" panose="02020603050405020304" pitchFamily="18" charset="0"/>
                <a:cs typeface="Times New Roman" panose="02020603050405020304" pitchFamily="18" charset="0"/>
              </a:rPr>
              <a:t>Thank</a:t>
            </a:r>
            <a:r>
              <a:rPr lang="en-US" sz="4267" b="1" dirty="0">
                <a:solidFill>
                  <a:srgbClr val="002060"/>
                </a:solidFill>
                <a:latin typeface="Cambria" pitchFamily="18" charset="0"/>
                <a:cs typeface="Times New Roman" pitchFamily="18" charset="0"/>
              </a:rPr>
              <a:t> </a:t>
            </a:r>
            <a:r>
              <a:rPr lang="en-US" sz="3600" b="1" dirty="0">
                <a:latin typeface="Times New Roman" panose="02020603050405020304" pitchFamily="18" charset="0"/>
                <a:cs typeface="Times New Roman" panose="02020603050405020304" pitchFamily="18" charset="0"/>
              </a:rPr>
              <a:t>You</a:t>
            </a:r>
          </a:p>
        </p:txBody>
      </p:sp>
    </p:spTree>
    <p:custDataLst>
      <p:tags r:id="rId1"/>
    </p:custDataLst>
    <p:extLst>
      <p:ext uri="{BB962C8B-B14F-4D97-AF65-F5344CB8AC3E}">
        <p14:creationId xmlns:p14="http://schemas.microsoft.com/office/powerpoint/2010/main" val="1986766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EB03-97A0-4201-86FB-708DA5085409}"/>
              </a:ext>
            </a:extLst>
          </p:cNvPr>
          <p:cNvSpPr>
            <a:spLocks noGrp="1"/>
          </p:cNvSpPr>
          <p:nvPr>
            <p:ph type="title"/>
          </p:nvPr>
        </p:nvSpPr>
        <p:spPr>
          <a:xfrm>
            <a:off x="588818" y="300471"/>
            <a:ext cx="10515600" cy="1325563"/>
          </a:xfrm>
        </p:spPr>
        <p:txBody>
          <a:bodyPr/>
          <a:lstStyle/>
          <a:p>
            <a:r>
              <a:rPr lang="en-US" sz="4000" b="1" dirty="0">
                <a:latin typeface="Times New Roman" panose="02020603050405020304" pitchFamily="18" charset="0"/>
                <a:cs typeface="Times New Roman" panose="02020603050405020304" pitchFamily="18" charset="0"/>
              </a:rPr>
              <a:t>Introduction to Dimensionality Reduction</a:t>
            </a:r>
            <a:endParaRPr lang="en-AU"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E31DAC-EC57-4DF1-B4C9-9A855BC34ABB}"/>
              </a:ext>
            </a:extLst>
          </p:cNvPr>
          <p:cNvSpPr>
            <a:spLocks noGrp="1"/>
          </p:cNvSpPr>
          <p:nvPr>
            <p:ph idx="1"/>
          </p:nvPr>
        </p:nvSpPr>
        <p:spPr/>
        <p:txBody>
          <a:bodyPr>
            <a:normAutofit fontScale="85000" lnSpcReduction="10000"/>
          </a:bodyPr>
          <a:lstStyle/>
          <a:p>
            <a:pPr algn="just">
              <a:lnSpc>
                <a:spcPct val="150000"/>
              </a:lnSpc>
            </a:pPr>
            <a:r>
              <a:rPr lang="en-US" dirty="0"/>
              <a:t>Dimensionality reduction seeks a lower-dimensional representation of numerical input data that preserves the salient relationships in the data.</a:t>
            </a:r>
          </a:p>
          <a:p>
            <a:pPr algn="just">
              <a:lnSpc>
                <a:spcPct val="150000"/>
              </a:lnSpc>
            </a:pPr>
            <a:r>
              <a:rPr lang="en-US" dirty="0"/>
              <a:t>Dimensionality reduction refers to techniques for reducing the number of input variables in training data.</a:t>
            </a:r>
          </a:p>
          <a:p>
            <a:pPr algn="just">
              <a:lnSpc>
                <a:spcPct val="150000"/>
              </a:lnSpc>
            </a:pPr>
            <a:r>
              <a:rPr lang="en-US" dirty="0"/>
              <a:t>When dealing with high dimensional data, it is often useful to reduce the dimensionality by projecting the data to a lower dimensional subspace which captures the “essence” of the data. This is called dimensionality reduction.</a:t>
            </a:r>
            <a:endParaRPr lang="en-AU" dirty="0"/>
          </a:p>
        </p:txBody>
      </p:sp>
    </p:spTree>
    <p:extLst>
      <p:ext uri="{BB962C8B-B14F-4D97-AF65-F5344CB8AC3E}">
        <p14:creationId xmlns:p14="http://schemas.microsoft.com/office/powerpoint/2010/main" val="2906606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EB03-97A0-4201-86FB-708DA5085409}"/>
              </a:ext>
            </a:extLst>
          </p:cNvPr>
          <p:cNvSpPr>
            <a:spLocks noGrp="1"/>
          </p:cNvSpPr>
          <p:nvPr>
            <p:ph type="title"/>
          </p:nvPr>
        </p:nvSpPr>
        <p:spPr>
          <a:xfrm>
            <a:off x="0" y="72894"/>
            <a:ext cx="10515600" cy="1039469"/>
          </a:xfrm>
        </p:spPr>
        <p:txBody>
          <a:bodyPr/>
          <a:lstStyle/>
          <a:p>
            <a:r>
              <a:rPr lang="en-US" sz="4000" b="1" dirty="0">
                <a:latin typeface="Times New Roman" panose="02020603050405020304" pitchFamily="18" charset="0"/>
                <a:cs typeface="Times New Roman" panose="02020603050405020304" pitchFamily="18" charset="0"/>
              </a:rPr>
              <a:t>Dimensionality Reduction</a:t>
            </a:r>
            <a:endParaRPr lang="en-AU"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E31DAC-EC57-4DF1-B4C9-9A855BC34ABB}"/>
              </a:ext>
            </a:extLst>
          </p:cNvPr>
          <p:cNvSpPr>
            <a:spLocks noGrp="1"/>
          </p:cNvSpPr>
          <p:nvPr>
            <p:ph idx="1"/>
          </p:nvPr>
        </p:nvSpPr>
        <p:spPr>
          <a:xfrm>
            <a:off x="140616" y="1253330"/>
            <a:ext cx="11793717" cy="5336005"/>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In short, Reducing the dimensions from the input data is a must because it helps in faster implementation of algorithms and optimizes the time at which the result can be obtained.</a:t>
            </a:r>
          </a:p>
        </p:txBody>
      </p:sp>
    </p:spTree>
    <p:extLst>
      <p:ext uri="{BB962C8B-B14F-4D97-AF65-F5344CB8AC3E}">
        <p14:creationId xmlns:p14="http://schemas.microsoft.com/office/powerpoint/2010/main" val="144608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308" y="508576"/>
            <a:ext cx="10815783" cy="783520"/>
          </a:xfrm>
        </p:spPr>
        <p:txBody>
          <a:bodyPr vert="horz" lIns="91440" tIns="45720" rIns="91440" bIns="45720" rtlCol="0" anchor="ctr">
            <a:normAutofit/>
          </a:bodyPr>
          <a:lstStyle/>
          <a:p>
            <a:r>
              <a:rPr lang="en-US" sz="4000" b="1" dirty="0">
                <a:latin typeface="Times New Roman" panose="02020603050405020304" pitchFamily="18" charset="0"/>
                <a:cs typeface="Times New Roman" panose="02020603050405020304" pitchFamily="18" charset="0"/>
              </a:rPr>
              <a:t>Dimensionality Reduction</a:t>
            </a:r>
          </a:p>
        </p:txBody>
      </p:sp>
      <p:sp>
        <p:nvSpPr>
          <p:cNvPr id="3" name="Content Placeholder 2"/>
          <p:cNvSpPr>
            <a:spLocks noGrp="1"/>
          </p:cNvSpPr>
          <p:nvPr>
            <p:ph idx="1"/>
          </p:nvPr>
        </p:nvSpPr>
        <p:spPr>
          <a:xfrm>
            <a:off x="1080654" y="1712625"/>
            <a:ext cx="9956801" cy="4525963"/>
          </a:xfrm>
        </p:spPr>
        <p:txBody>
          <a:bodyPr>
            <a:normAutofit/>
          </a:bodyPr>
          <a:lstStyle/>
          <a:p>
            <a:pPr marL="400050" indent="-285750" algn="just">
              <a:lnSpc>
                <a:spcPct val="130000"/>
              </a:lnSpc>
              <a:defRPr/>
            </a:pPr>
            <a:r>
              <a:rPr lang="en-US" sz="2400" dirty="0">
                <a:latin typeface="Times New Roman" panose="02020603050405020304" pitchFamily="18" charset="0"/>
                <a:cs typeface="Times New Roman" panose="02020603050405020304" pitchFamily="18" charset="0"/>
              </a:rPr>
              <a:t>Curse of dimensionality</a:t>
            </a:r>
            <a:r>
              <a:rPr lang="en-US" sz="1900" dirty="0">
                <a:latin typeface="Times New Roman" panose="02020603050405020304" pitchFamily="18" charset="0"/>
                <a:cs typeface="Times New Roman" panose="02020603050405020304" pitchFamily="18" charset="0"/>
              </a:rPr>
              <a:t>: </a:t>
            </a:r>
          </a:p>
          <a:p>
            <a:pPr marL="1390620" indent="-285750" algn="just">
              <a:lnSpc>
                <a:spcPct val="130000"/>
              </a:lnSpc>
              <a:defRPr/>
            </a:pPr>
            <a:r>
              <a:rPr lang="en-US" sz="2000" dirty="0">
                <a:latin typeface="Times New Roman" panose="02020603050405020304" pitchFamily="18" charset="0"/>
                <a:cs typeface="Times New Roman" panose="02020603050405020304" pitchFamily="18" charset="0"/>
              </a:rPr>
              <a:t>Irrelevant features</a:t>
            </a:r>
          </a:p>
          <a:p>
            <a:pPr marL="1700213" lvl="1" indent="-285750" algn="just">
              <a:lnSpc>
                <a:spcPct val="130000"/>
              </a:lnSpc>
              <a:defRPr/>
            </a:pPr>
            <a:r>
              <a:rPr lang="en-US" sz="1600" dirty="0">
                <a:latin typeface="Times New Roman" panose="02020603050405020304" pitchFamily="18" charset="0"/>
                <a:cs typeface="Times New Roman" panose="02020603050405020304" pitchFamily="18" charset="0"/>
              </a:rPr>
              <a:t>Irrelevant features are the data which is not useful to us.</a:t>
            </a:r>
            <a:endParaRPr lang="en-US" sz="2000" dirty="0">
              <a:latin typeface="Times New Roman" panose="02020603050405020304" pitchFamily="18" charset="0"/>
              <a:cs typeface="Times New Roman" panose="02020603050405020304" pitchFamily="18" charset="0"/>
            </a:endParaRPr>
          </a:p>
          <a:p>
            <a:pPr marL="1390620" indent="-285750" algn="just">
              <a:lnSpc>
                <a:spcPct val="130000"/>
              </a:lnSpc>
              <a:defRPr/>
            </a:pPr>
            <a:r>
              <a:rPr lang="en-US" sz="2000" dirty="0">
                <a:latin typeface="Times New Roman" panose="02020603050405020304" pitchFamily="18" charset="0"/>
                <a:cs typeface="Times New Roman" panose="02020603050405020304" pitchFamily="18" charset="0"/>
              </a:rPr>
              <a:t>Redundant features</a:t>
            </a:r>
          </a:p>
          <a:p>
            <a:pPr marL="1693306" lvl="1" indent="-285750" algn="just">
              <a:lnSpc>
                <a:spcPct val="130000"/>
              </a:lnSpc>
              <a:defRPr/>
            </a:pPr>
            <a:r>
              <a:rPr lang="en-US" sz="1600" dirty="0">
                <a:latin typeface="Times New Roman" panose="02020603050405020304" pitchFamily="18" charset="0"/>
                <a:cs typeface="Times New Roman" panose="02020603050405020304" pitchFamily="18" charset="0"/>
              </a:rPr>
              <a:t>Redundant features are the duplicate features which just increase the size of data and nothing else.</a:t>
            </a:r>
          </a:p>
          <a:p>
            <a:pPr marL="1693306" lvl="1" indent="-285750" algn="just">
              <a:lnSpc>
                <a:spcPct val="130000"/>
              </a:lnSpc>
              <a:defRPr/>
            </a:pPr>
            <a:endParaRPr lang="en-US" sz="1500" dirty="0">
              <a:latin typeface="Times New Roman" panose="02020603050405020304" pitchFamily="18" charset="0"/>
              <a:cs typeface="Times New Roman" panose="02020603050405020304" pitchFamily="18" charset="0"/>
            </a:endParaRPr>
          </a:p>
          <a:p>
            <a:pPr marL="400050" indent="-285750" algn="just">
              <a:lnSpc>
                <a:spcPct val="130000"/>
              </a:lnSpc>
              <a:defRPr/>
            </a:pPr>
            <a:r>
              <a:rPr lang="en-US" sz="1900" dirty="0">
                <a:latin typeface="Times New Roman" panose="02020603050405020304" pitchFamily="18" charset="0"/>
                <a:cs typeface="Times New Roman" panose="02020603050405020304" pitchFamily="18" charset="0"/>
              </a:rPr>
              <a:t>These irrelevant and redundant features may confuse learner incase of limited training examples, as it leads to overfitting.</a:t>
            </a:r>
          </a:p>
          <a:p>
            <a:pPr marL="400050" indent="-285750" algn="just">
              <a:lnSpc>
                <a:spcPct val="130000"/>
              </a:lnSpc>
              <a:defRPr/>
            </a:pPr>
            <a:r>
              <a:rPr lang="en-US" sz="1900" dirty="0">
                <a:latin typeface="Times New Roman" panose="02020603050405020304" pitchFamily="18" charset="0"/>
                <a:cs typeface="Times New Roman" panose="02020603050405020304" pitchFamily="18" charset="0"/>
              </a:rPr>
              <a:t>To overcome curse of dimensionality: </a:t>
            </a:r>
            <a:r>
              <a:rPr lang="en-US" sz="2000" i="1" dirty="0">
                <a:latin typeface="Times New Roman" panose="02020603050405020304" pitchFamily="18" charset="0"/>
                <a:cs typeface="Times New Roman" panose="02020603050405020304" pitchFamily="18" charset="0"/>
              </a:rPr>
              <a:t>Feature Reduction</a:t>
            </a:r>
            <a:endParaRPr lang="en-US" sz="1900" i="1" dirty="0">
              <a:latin typeface="Times New Roman" panose="02020603050405020304" pitchFamily="18" charset="0"/>
              <a:cs typeface="Times New Roman" panose="02020603050405020304" pitchFamily="18" charset="0"/>
            </a:endParaRPr>
          </a:p>
          <a:p>
            <a:pPr marL="0" indent="0">
              <a:buNone/>
            </a:pPr>
            <a:endParaRPr lang="en-US" sz="2667" dirty="0"/>
          </a:p>
        </p:txBody>
      </p:sp>
    </p:spTree>
    <p:custDataLst>
      <p:tags r:id="rId1"/>
    </p:custDataLst>
    <p:extLst>
      <p:ext uri="{BB962C8B-B14F-4D97-AF65-F5344CB8AC3E}">
        <p14:creationId xmlns:p14="http://schemas.microsoft.com/office/powerpoint/2010/main" val="266708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F3A407-2671-46ED-A7D0-75420C082C5A}"/>
              </a:ext>
            </a:extLst>
          </p:cNvPr>
          <p:cNvSpPr txBox="1">
            <a:spLocks/>
          </p:cNvSpPr>
          <p:nvPr/>
        </p:nvSpPr>
        <p:spPr>
          <a:xfrm>
            <a:off x="803564" y="508576"/>
            <a:ext cx="9735127" cy="783520"/>
          </a:xfrm>
          <a:prstGeom prst="rect">
            <a:avLst/>
          </a:prstGeom>
        </p:spPr>
        <p:txBody>
          <a:bodyPr vert="horz" lIns="91440" tIns="45720" rIns="91440" bIns="45720" rtlCol="0" anchor="ctr">
            <a:normAutofit/>
          </a:bodyPr>
          <a:lstStyle>
            <a:lvl1pPr>
              <a:lnSpc>
                <a:spcPct val="90000"/>
              </a:lnSpc>
              <a:spcBef>
                <a:spcPct val="0"/>
              </a:spcBef>
              <a:buNone/>
              <a:defRPr sz="4000" b="1">
                <a:latin typeface="Times New Roman" panose="02020603050405020304" pitchFamily="18" charset="0"/>
                <a:ea typeface="+mj-ea"/>
                <a:cs typeface="Times New Roman" panose="02020603050405020304" pitchFamily="18" charset="0"/>
              </a:defRPr>
            </a:lvl1pPr>
          </a:lstStyle>
          <a:p>
            <a:r>
              <a:rPr lang="en-US" dirty="0"/>
              <a:t>Importance</a:t>
            </a:r>
          </a:p>
        </p:txBody>
      </p:sp>
      <p:sp>
        <p:nvSpPr>
          <p:cNvPr id="5" name="Content Placeholder 2">
            <a:extLst>
              <a:ext uri="{FF2B5EF4-FFF2-40B4-BE49-F238E27FC236}">
                <a16:creationId xmlns:a16="http://schemas.microsoft.com/office/drawing/2014/main" id="{909380ED-2458-4942-B020-6970D61D5BEA}"/>
              </a:ext>
            </a:extLst>
          </p:cNvPr>
          <p:cNvSpPr>
            <a:spLocks noGrp="1"/>
          </p:cNvSpPr>
          <p:nvPr>
            <p:ph idx="1"/>
          </p:nvPr>
        </p:nvSpPr>
        <p:spPr>
          <a:xfrm>
            <a:off x="1136073" y="1819563"/>
            <a:ext cx="9919854" cy="4104988"/>
          </a:xfrm>
        </p:spPr>
        <p:txBody>
          <a:bodyPr>
            <a:normAutofit lnSpcReduction="10000"/>
          </a:bodyPr>
          <a:lstStyle/>
          <a:p>
            <a:pPr marL="0" indent="0" algn="just">
              <a:buNone/>
              <a:defRPr/>
            </a:pPr>
            <a:r>
              <a:rPr lang="en-US" sz="2400" dirty="0">
                <a:latin typeface="Times New Roman" panose="02020603050405020304" pitchFamily="18" charset="0"/>
                <a:cs typeface="Times New Roman" panose="02020603050405020304" pitchFamily="18" charset="0"/>
              </a:rPr>
              <a:t>Below listed are some of the points which show the usefulness of data dimensionality reduction:</a:t>
            </a:r>
          </a:p>
          <a:p>
            <a:pPr algn="just">
              <a:defRPr/>
            </a:pPr>
            <a:r>
              <a:rPr lang="en-US" sz="2400" dirty="0">
                <a:latin typeface="Times New Roman" panose="02020603050405020304" pitchFamily="18" charset="0"/>
                <a:cs typeface="Times New Roman" panose="02020603050405020304" pitchFamily="18" charset="0"/>
              </a:rPr>
              <a:t>A lower number of dimensions in data means less training time and less computational resources</a:t>
            </a:r>
          </a:p>
          <a:p>
            <a:pPr algn="just">
              <a:defRPr/>
            </a:pPr>
            <a:r>
              <a:rPr lang="en-US" sz="2400" dirty="0">
                <a:latin typeface="Times New Roman" panose="02020603050405020304" pitchFamily="18" charset="0"/>
                <a:cs typeface="Times New Roman" panose="02020603050405020304" pitchFamily="18" charset="0"/>
              </a:rPr>
              <a:t>Dimensionality reduction avoids the problem of overfitting</a:t>
            </a:r>
          </a:p>
          <a:p>
            <a:pPr algn="just">
              <a:defRPr/>
            </a:pPr>
            <a:r>
              <a:rPr lang="en-US" sz="2400" dirty="0">
                <a:latin typeface="Times New Roman" panose="02020603050405020304" pitchFamily="18" charset="0"/>
                <a:cs typeface="Times New Roman" panose="02020603050405020304" pitchFamily="18" charset="0"/>
              </a:rPr>
              <a:t>Dimensionality reduction can be used to transform non-linear data into a linearly-separable form : (Kernel PCA)</a:t>
            </a:r>
          </a:p>
          <a:p>
            <a:pPr algn="just">
              <a:defRPr/>
            </a:pPr>
            <a:r>
              <a:rPr lang="en-US" sz="2400" dirty="0">
                <a:latin typeface="Times New Roman" panose="02020603050405020304" pitchFamily="18" charset="0"/>
                <a:cs typeface="Times New Roman" panose="02020603050405020304" pitchFamily="18" charset="0"/>
              </a:rPr>
              <a:t>Dimensionality reduction takes care of multicollinearity</a:t>
            </a:r>
          </a:p>
          <a:p>
            <a:pPr algn="just">
              <a:defRPr/>
            </a:pPr>
            <a:r>
              <a:rPr lang="en-US" sz="2400" dirty="0">
                <a:latin typeface="Times New Roman" panose="02020603050405020304" pitchFamily="18" charset="0"/>
                <a:cs typeface="Times New Roman" panose="02020603050405020304" pitchFamily="18" charset="0"/>
              </a:rPr>
              <a:t>Dimensionality reduction can be used for image compression</a:t>
            </a:r>
          </a:p>
          <a:p>
            <a:pPr algn="just">
              <a:defRPr/>
            </a:pPr>
            <a:r>
              <a:rPr lang="en-US" sz="2400" dirty="0">
                <a:latin typeface="Times New Roman" panose="02020603050405020304" pitchFamily="18" charset="0"/>
                <a:cs typeface="Times New Roman" panose="02020603050405020304" pitchFamily="18" charset="0"/>
              </a:rPr>
              <a:t>Dimensionality reduction is extremely useful for data visualization</a:t>
            </a:r>
          </a:p>
        </p:txBody>
      </p:sp>
    </p:spTree>
    <p:extLst>
      <p:ext uri="{BB962C8B-B14F-4D97-AF65-F5344CB8AC3E}">
        <p14:creationId xmlns:p14="http://schemas.microsoft.com/office/powerpoint/2010/main" val="2216742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217" y="663139"/>
            <a:ext cx="10612583" cy="852939"/>
          </a:xfrm>
        </p:spPr>
        <p:txBody>
          <a:bodyPr vert="horz" lIns="91440" tIns="45720" rIns="91440" bIns="45720" rtlCol="0" anchor="ctr">
            <a:normAutofit/>
          </a:bodyPr>
          <a:lstStyle/>
          <a:p>
            <a:r>
              <a:rPr lang="en-US" sz="4000" b="1" dirty="0">
                <a:latin typeface="Times New Roman" panose="02020603050405020304" pitchFamily="18" charset="0"/>
                <a:cs typeface="Times New Roman" panose="02020603050405020304" pitchFamily="18" charset="0"/>
              </a:rPr>
              <a:t>Dimensionality Reduction Methods</a:t>
            </a:r>
          </a:p>
        </p:txBody>
      </p:sp>
      <p:sp>
        <p:nvSpPr>
          <p:cNvPr id="5" name="Oval 4"/>
          <p:cNvSpPr/>
          <p:nvPr/>
        </p:nvSpPr>
        <p:spPr>
          <a:xfrm>
            <a:off x="4174836" y="2081712"/>
            <a:ext cx="3860800" cy="1219200"/>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algn="ctr" defTabSz="1219170"/>
            <a:r>
              <a:rPr lang="en-US" sz="2400" dirty="0">
                <a:solidFill>
                  <a:schemeClr val="tx1"/>
                </a:solidFill>
                <a:latin typeface="Cambria" pitchFamily="18" charset="0"/>
                <a:cs typeface="Times New Roman" pitchFamily="18" charset="0"/>
              </a:rPr>
              <a:t>Dimensionality Reduction</a:t>
            </a:r>
          </a:p>
        </p:txBody>
      </p:sp>
      <p:sp>
        <p:nvSpPr>
          <p:cNvPr id="6" name="Rectangle 5"/>
          <p:cNvSpPr/>
          <p:nvPr/>
        </p:nvSpPr>
        <p:spPr>
          <a:xfrm>
            <a:off x="2336800" y="4646483"/>
            <a:ext cx="2540000" cy="935037"/>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defTabSz="1219170"/>
            <a:r>
              <a:rPr lang="en-US" altLang="en-US" sz="2400">
                <a:solidFill>
                  <a:schemeClr val="tx1"/>
                </a:solidFill>
                <a:latin typeface="Cambria" pitchFamily="18" charset="0"/>
                <a:cs typeface="Times New Roman" pitchFamily="18" charset="0"/>
              </a:rPr>
              <a:t>Feature Selection</a:t>
            </a:r>
            <a:endParaRPr lang="en-US" sz="2400" dirty="0">
              <a:solidFill>
                <a:schemeClr val="tx1"/>
              </a:solidFill>
              <a:latin typeface="Cambria" pitchFamily="18" charset="0"/>
              <a:cs typeface="Times New Roman" pitchFamily="18" charset="0"/>
            </a:endParaRPr>
          </a:p>
        </p:txBody>
      </p:sp>
      <p:cxnSp>
        <p:nvCxnSpPr>
          <p:cNvPr id="7" name="Straight Arrow Connector 6"/>
          <p:cNvCxnSpPr>
            <a:stCxn id="5" idx="4"/>
          </p:cNvCxnSpPr>
          <p:nvPr/>
        </p:nvCxnSpPr>
        <p:spPr>
          <a:xfrm flipH="1">
            <a:off x="3606801" y="3300913"/>
            <a:ext cx="2498436" cy="1309553"/>
          </a:xfrm>
          <a:prstGeom prst="straightConnector1">
            <a:avLst/>
          </a:prstGeom>
          <a:ln w="28575">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8" name="Rectangle 7"/>
          <p:cNvSpPr/>
          <p:nvPr/>
        </p:nvSpPr>
        <p:spPr>
          <a:xfrm>
            <a:off x="7061200" y="4624864"/>
            <a:ext cx="2540000" cy="935037"/>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defTabSz="1219170"/>
            <a:r>
              <a:rPr lang="en-US" altLang="en-US" sz="2400">
                <a:solidFill>
                  <a:schemeClr val="tx1"/>
                </a:solidFill>
                <a:latin typeface="Cambria" pitchFamily="18" charset="0"/>
                <a:cs typeface="Times New Roman" pitchFamily="18" charset="0"/>
              </a:rPr>
              <a:t>Feature Extraction</a:t>
            </a:r>
            <a:endParaRPr lang="en-US" sz="2400" dirty="0">
              <a:solidFill>
                <a:schemeClr val="tx1"/>
              </a:solidFill>
              <a:latin typeface="Cambria" pitchFamily="18" charset="0"/>
              <a:cs typeface="Times New Roman" pitchFamily="18" charset="0"/>
            </a:endParaRPr>
          </a:p>
        </p:txBody>
      </p:sp>
      <p:cxnSp>
        <p:nvCxnSpPr>
          <p:cNvPr id="9" name="Straight Arrow Connector 8"/>
          <p:cNvCxnSpPr>
            <a:stCxn id="5" idx="4"/>
          </p:cNvCxnSpPr>
          <p:nvPr/>
        </p:nvCxnSpPr>
        <p:spPr>
          <a:xfrm>
            <a:off x="6105237" y="3300913"/>
            <a:ext cx="2225964" cy="1309553"/>
          </a:xfrm>
          <a:prstGeom prst="straightConnector1">
            <a:avLst/>
          </a:prstGeom>
          <a:ln w="28575">
            <a:solidFill>
              <a:srgbClr val="002060"/>
            </a:solidFill>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1303143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309" y="2108200"/>
            <a:ext cx="10446328" cy="3145003"/>
          </a:xfrm>
        </p:spPr>
        <p:txBody>
          <a:bodyPr>
            <a:normAutofit lnSpcReduction="10000"/>
          </a:bodyPr>
          <a:lstStyle/>
          <a:p>
            <a:pPr marL="0" indent="0" algn="just">
              <a:buNone/>
              <a:defRPr/>
            </a:pPr>
            <a:r>
              <a:rPr lang="en-US" dirty="0">
                <a:latin typeface="Times New Roman" panose="02020603050405020304" pitchFamily="18" charset="0"/>
                <a:cs typeface="Times New Roman" panose="02020603050405020304" pitchFamily="18" charset="0"/>
              </a:rPr>
              <a:t>Feature Selection means to selects a subset of features from the original dataset.</a:t>
            </a:r>
          </a:p>
          <a:p>
            <a:pPr algn="just">
              <a:defRPr/>
            </a:pPr>
            <a:endParaRPr lang="en-US" dirty="0">
              <a:latin typeface="Times New Roman" panose="02020603050405020304" pitchFamily="18" charset="0"/>
              <a:cs typeface="Times New Roman" panose="02020603050405020304" pitchFamily="18" charset="0"/>
            </a:endParaRPr>
          </a:p>
          <a:p>
            <a:pPr marL="0" indent="0" algn="just">
              <a:buNone/>
              <a:defRPr/>
            </a:pPr>
            <a:r>
              <a:rPr lang="en-US" dirty="0">
                <a:latin typeface="Times New Roman" panose="02020603050405020304" pitchFamily="18" charset="0"/>
                <a:cs typeface="Times New Roman" panose="02020603050405020304" pitchFamily="18" charset="0"/>
              </a:rPr>
              <a:t>Method of Feature Selection:</a:t>
            </a:r>
          </a:p>
          <a:p>
            <a:pPr algn="just">
              <a:defRPr/>
            </a:pPr>
            <a:r>
              <a:rPr lang="en-US" sz="2000" dirty="0">
                <a:latin typeface="Times New Roman" panose="02020603050405020304" pitchFamily="18" charset="0"/>
                <a:cs typeface="Times New Roman" panose="02020603050405020304" pitchFamily="18" charset="0"/>
              </a:rPr>
              <a:t>Selecting uncorrelated features</a:t>
            </a:r>
          </a:p>
          <a:p>
            <a:pPr lvl="1" algn="just">
              <a:defRPr/>
            </a:pPr>
            <a:r>
              <a:rPr lang="en-US" sz="1600" dirty="0">
                <a:latin typeface="Times New Roman" panose="02020603050405020304" pitchFamily="18" charset="0"/>
                <a:cs typeface="Times New Roman" panose="02020603050405020304" pitchFamily="18" charset="0"/>
              </a:rPr>
              <a:t>Selecting the features that are not relevant to the task we are trying to accomplish.</a:t>
            </a:r>
          </a:p>
          <a:p>
            <a:pPr algn="just">
              <a:defRPr/>
            </a:pPr>
            <a:r>
              <a:rPr lang="en-US" sz="2000" dirty="0">
                <a:latin typeface="Times New Roman" panose="02020603050405020304" pitchFamily="18" charset="0"/>
                <a:cs typeface="Times New Roman" panose="02020603050405020304" pitchFamily="18" charset="0"/>
              </a:rPr>
              <a:t>Eliminate irrelevant features</a:t>
            </a:r>
          </a:p>
          <a:p>
            <a:pPr lvl="1" algn="just">
              <a:defRPr/>
            </a:pPr>
            <a:r>
              <a:rPr lang="en-US" sz="1600" dirty="0">
                <a:latin typeface="Times New Roman" panose="02020603050405020304" pitchFamily="18" charset="0"/>
                <a:cs typeface="Times New Roman" panose="02020603050405020304" pitchFamily="18" charset="0"/>
              </a:rPr>
              <a:t>Removing the unwanted features from the data to reduce the data size.</a:t>
            </a:r>
          </a:p>
          <a:p>
            <a:pPr marL="0" indent="0" algn="just">
              <a:buNone/>
              <a:defRPr/>
            </a:pPr>
            <a:endParaRPr lang="en-US" sz="3200" dirty="0">
              <a:solidFill>
                <a:srgbClr val="002060"/>
              </a:solidFill>
              <a:latin typeface="Cambria" pitchFamily="18" charset="0"/>
              <a:cs typeface="Times New Roman" pitchFamily="18" charset="0"/>
            </a:endParaRPr>
          </a:p>
        </p:txBody>
      </p:sp>
      <p:sp>
        <p:nvSpPr>
          <p:cNvPr id="5" name="Title 1"/>
          <p:cNvSpPr>
            <a:spLocks noGrp="1"/>
          </p:cNvSpPr>
          <p:nvPr>
            <p:ph type="title"/>
          </p:nvPr>
        </p:nvSpPr>
        <p:spPr>
          <a:xfrm>
            <a:off x="427987" y="599479"/>
            <a:ext cx="12192000" cy="733579"/>
          </a:xfrm>
        </p:spPr>
        <p:txBody>
          <a:bodyPr vert="horz" lIns="91440" tIns="45720" rIns="91440" bIns="45720" rtlCol="0" anchor="ctr">
            <a:normAutofit/>
          </a:bodyPr>
          <a:lstStyle/>
          <a:p>
            <a:r>
              <a:rPr lang="en-US" sz="4000" b="1" dirty="0">
                <a:latin typeface="Times New Roman" panose="02020603050405020304" pitchFamily="18" charset="0"/>
                <a:cs typeface="Times New Roman" panose="02020603050405020304" pitchFamily="18" charset="0"/>
              </a:rPr>
              <a:t>Feature Selection</a:t>
            </a:r>
          </a:p>
        </p:txBody>
      </p:sp>
    </p:spTree>
    <p:custDataLst>
      <p:tags r:id="rId1"/>
    </p:custDataLst>
    <p:extLst>
      <p:ext uri="{BB962C8B-B14F-4D97-AF65-F5344CB8AC3E}">
        <p14:creationId xmlns:p14="http://schemas.microsoft.com/office/powerpoint/2010/main" val="38010531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1272</Words>
  <Application>Microsoft Office PowerPoint</Application>
  <PresentationFormat>Widescreen</PresentationFormat>
  <Paragraphs>174</Paragraphs>
  <Slides>30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Cambria</vt:lpstr>
      <vt:lpstr>Cambria Math</vt:lpstr>
      <vt:lpstr>Courier New</vt:lpstr>
      <vt:lpstr>Times New Roman</vt:lpstr>
      <vt:lpstr>Wingdings</vt:lpstr>
      <vt:lpstr>Office Theme</vt:lpstr>
      <vt:lpstr>PowerPoint Presentation</vt:lpstr>
      <vt:lpstr>Course Outline</vt:lpstr>
      <vt:lpstr>Contents</vt:lpstr>
      <vt:lpstr>Introduction to Dimensionality Reduction</vt:lpstr>
      <vt:lpstr>Dimensionality Reduction</vt:lpstr>
      <vt:lpstr>Dimensionality Reduction</vt:lpstr>
      <vt:lpstr>PowerPoint Presentation</vt:lpstr>
      <vt:lpstr>Dimensionality Reduction Methods</vt:lpstr>
      <vt:lpstr>Feature Selection</vt:lpstr>
      <vt:lpstr>PowerPoint Presentation</vt:lpstr>
      <vt:lpstr>Feature Extraction</vt:lpstr>
      <vt:lpstr>PowerPoint Presentation</vt:lpstr>
      <vt:lpstr>Principal Component Analysis </vt:lpstr>
      <vt:lpstr>Principal Component Analysis </vt:lpstr>
      <vt:lpstr>Steps for Computing PCA </vt:lpstr>
      <vt:lpstr>Step1: Standardization of data</vt:lpstr>
      <vt:lpstr>Step2: Computing the covariance matrix </vt:lpstr>
      <vt:lpstr>Step2: Computing the covariance matrix contd. </vt:lpstr>
      <vt:lpstr>Step3: Calculating Eigenvectors and Eigenvalues </vt:lpstr>
      <vt:lpstr>Step3: Calculating Eigenvectors and Eigenvalues </vt:lpstr>
      <vt:lpstr>Step 4: Choosing Principal Components </vt:lpstr>
      <vt:lpstr>Step 5: Reducing the Dimensions</vt:lpstr>
      <vt:lpstr>Principal Component Analysis</vt:lpstr>
      <vt:lpstr>Implementation</vt:lpstr>
      <vt:lpstr>Implementation</vt:lpstr>
      <vt:lpstr>Implementation</vt:lpstr>
      <vt:lpstr>Output</vt:lpstr>
      <vt:lpstr>Project</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pedram Habibi</dc:creator>
  <cp:lastModifiedBy>pedram Habibi</cp:lastModifiedBy>
  <cp:revision>1</cp:revision>
  <dcterms:created xsi:type="dcterms:W3CDTF">2022-02-22T00:12:12Z</dcterms:created>
  <dcterms:modified xsi:type="dcterms:W3CDTF">2022-02-22T00:20:41Z</dcterms:modified>
</cp:coreProperties>
</file>