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90" r:id="rId2"/>
    <p:sldId id="385" r:id="rId3"/>
    <p:sldId id="406" r:id="rId4"/>
    <p:sldId id="386" r:id="rId5"/>
    <p:sldId id="409" r:id="rId6"/>
    <p:sldId id="410" r:id="rId7"/>
    <p:sldId id="411" r:id="rId8"/>
    <p:sldId id="260" r:id="rId9"/>
    <p:sldId id="266" r:id="rId10"/>
    <p:sldId id="383" r:id="rId11"/>
    <p:sldId id="384" r:id="rId12"/>
    <p:sldId id="413" r:id="rId13"/>
    <p:sldId id="414" r:id="rId14"/>
    <p:sldId id="415" r:id="rId15"/>
    <p:sldId id="416" r:id="rId16"/>
    <p:sldId id="429" r:id="rId17"/>
    <p:sldId id="417" r:id="rId18"/>
    <p:sldId id="418" r:id="rId19"/>
    <p:sldId id="419" r:id="rId20"/>
    <p:sldId id="420" r:id="rId21"/>
    <p:sldId id="421" r:id="rId22"/>
    <p:sldId id="422" r:id="rId23"/>
    <p:sldId id="430" r:id="rId24"/>
    <p:sldId id="431" r:id="rId25"/>
    <p:sldId id="432" r:id="rId26"/>
    <p:sldId id="433" r:id="rId27"/>
    <p:sldId id="434" r:id="rId28"/>
    <p:sldId id="435" r:id="rId29"/>
    <p:sldId id="436" r:id="rId30"/>
    <p:sldId id="437" r:id="rId31"/>
    <p:sldId id="438" r:id="rId32"/>
    <p:sldId id="423" r:id="rId33"/>
    <p:sldId id="424" r:id="rId34"/>
    <p:sldId id="439" r:id="rId35"/>
    <p:sldId id="425" r:id="rId36"/>
    <p:sldId id="426" r:id="rId37"/>
    <p:sldId id="427" r:id="rId38"/>
    <p:sldId id="428" r:id="rId39"/>
    <p:sldId id="440" r:id="rId40"/>
    <p:sldId id="442" r:id="rId41"/>
    <p:sldId id="441" r:id="rId42"/>
    <p:sldId id="407" r:id="rId43"/>
    <p:sldId id="40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CD72B-B2CE-4B15-9A90-59DD09E7F99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C8889-98AE-4C7B-91F3-A39403DD1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06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F9861-A7AB-41E2-8EA3-1A28CD439CB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6715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23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D5A48-784B-4368-A5CE-7764B778B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22C39-BDC5-4B42-9D1B-73A8C2B9F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E600D-6FAD-43B8-9F06-89F78DF2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8A33-0948-4C56-8647-CD4577C4261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1C4C-B611-4F0D-A9D5-87E713A4A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5EB12-6F2A-4E7B-BF41-43AE7F87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9658-D224-431E-8E6A-6ACC6217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0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5BAE-68DB-41A1-98E7-8F420C10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6D554-B3A4-4E83-A056-1BAD6A10E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71D9E-2C1B-4E96-99F8-35D04E15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8A33-0948-4C56-8647-CD4577C4261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FD658-49BC-4F14-BC65-76328A40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7294B-6DAA-4B90-AFEB-EEE622C87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9658-D224-431E-8E6A-6ACC6217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4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38C8D-D981-4553-B96A-BF7276145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432DB-47B1-495F-8133-0DCDBDB6F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F7FC8-C16E-44D6-BD71-084F192A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8A33-0948-4C56-8647-CD4577C4261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589DE-8C86-4AC2-A03D-56FC9029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265AA-4169-4CD4-AD2B-4224DAD0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9658-D224-431E-8E6A-6ACC6217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4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462F-260B-4A93-97B9-6AEC8C7E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49B03-2B30-4511-83EE-4FCE05847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271F4-9C80-4980-A60A-85C48BD46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8A33-0948-4C56-8647-CD4577C4261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3E2E0-2422-4706-9569-402CA8FA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1A32B-D914-4AC9-8FB4-5DB1F826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9658-D224-431E-8E6A-6ACC6217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2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6435-72AA-4A5D-9E04-94D10F132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D656B-E411-45BA-AC8F-CF3BFF6A4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A48CF-A247-46C9-B1D8-620231B6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8A33-0948-4C56-8647-CD4577C4261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9C6C0-110B-4381-AE48-C43006CC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C3345-875C-48AB-9A71-FCD8BEC0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9658-D224-431E-8E6A-6ACC6217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8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4447C-6214-4151-A985-7A376474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585AE-D54D-4F5B-BB3E-6927283BE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72472-6D30-484C-8AAA-C53C4E129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07040-18B5-495D-BB0F-5087DC19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8A33-0948-4C56-8647-CD4577C4261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9BD84-2AB5-427E-A875-56777CB7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8488A-B748-4136-B15A-10A8E8C9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9658-D224-431E-8E6A-6ACC6217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3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5F172-6BE4-4C8F-9418-2765086A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506A7-D1FF-45E3-BE96-D67D6F30D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24FDC-9BB6-4996-A5F5-3A7410560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82FFA-BA9F-4574-9569-0E98CEB94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A89CCC-203E-4EA0-8A64-7DF265022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F525D4-A5CC-4C82-B0D5-C3811EC6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8A33-0948-4C56-8647-CD4577C4261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90B654-8D89-4CBB-ABC3-DA266A94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850661-2E9A-4707-9535-A10C42C2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9658-D224-431E-8E6A-6ACC6217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9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61A5-EB76-465A-A745-3696E94EA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6685E-C4E9-4644-8D5A-F4E95A3F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8A33-0948-4C56-8647-CD4577C4261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65A4C-3192-4C5B-A6AD-5D304435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AC8DE-371B-4735-87E4-2BA41506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9658-D224-431E-8E6A-6ACC6217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8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9D324-AA30-4575-9976-085DFE86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8A33-0948-4C56-8647-CD4577C4261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8DA45-6268-4839-880C-1A3947D7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6127C-1E27-4799-89F0-5B2F9F6A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9658-D224-431E-8E6A-6ACC6217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7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6879-663A-4975-BE95-FC2B9720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D9584-F8E9-43FB-8533-34936780E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F4CD8-60E9-4381-AFD7-66A217BA8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C5FFD-228B-4426-B19A-D37B2AB5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8A33-0948-4C56-8647-CD4577C4261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07AB3-39C3-412A-BF4A-95D7DC0D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254FF-A683-4A7D-865F-617935B0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9658-D224-431E-8E6A-6ACC6217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1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2621-A823-4672-9F5B-259E0C346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D1B99-98AC-4C08-B6E6-13AE124ED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5B992-EFF4-40DC-8C34-876415718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DD809-B444-48C3-A686-724CC4F9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8A33-0948-4C56-8647-CD4577C4261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A72A8-8A56-4EB3-A929-3187A4D0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BE6E2-41AB-41E4-8D0B-8583E1EF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9658-D224-431E-8E6A-6ACC6217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1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DC2C4-490C-43A9-9D83-B0F185BA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2E0AB-250A-47AA-90CE-B5AE243DC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06504-DC4C-48B1-9733-D914CF075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98A33-0948-4C56-8647-CD4577C4261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EB710-E28E-48FA-9ADA-207296838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6631E-C035-43DF-A36A-6AE3FD410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C9658-D224-431E-8E6A-6ACC6217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VTJ7U5X0NWchfCzpiK3dA2U0iN5w3cXs#scrollTo=upk6-NlrEmTG" TargetMode="External"/><Relationship Id="rId2" Type="http://schemas.openxmlformats.org/officeDocument/2006/relationships/hyperlink" Target="https://www.kaggle.com/vishalyo990/prediction-of-quality-of-wine/data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nareshbhat/outlier-the-silent-killer" TargetMode="External"/><Relationship Id="rId13" Type="http://schemas.openxmlformats.org/officeDocument/2006/relationships/hyperlink" Target="https://machinelearningmastery.com/standardscaler-and-minmaxscaler-transforms-in-python/" TargetMode="External"/><Relationship Id="rId3" Type="http://schemas.openxmlformats.org/officeDocument/2006/relationships/hyperlink" Target="https://www.analyticsvidhya.com/blog/2021/05/all-you-need-to-know-about-your-first-machine-learning-model-linear-regression/" TargetMode="External"/><Relationship Id="rId7" Type="http://schemas.openxmlformats.org/officeDocument/2006/relationships/hyperlink" Target="https://www.itl.nist.gov/div898/handbook/prc/section1/prc16.htm" TargetMode="External"/><Relationship Id="rId12" Type="http://schemas.openxmlformats.org/officeDocument/2006/relationships/hyperlink" Target="https://medium.com/@TheDataGyan/day-8-data-transformation-skewness-normalization-and-much-more-4c144d370e55" TargetMode="External"/><Relationship Id="rId2" Type="http://schemas.openxmlformats.org/officeDocument/2006/relationships/hyperlink" Target="https://learningwithdata.com/posts/tylerfolkman/the-ultimate-guide-to-linear-regress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studio-pubs-static.s3.amazonaws.com/57835_c4ace81da9dc45438ad0c286bcbb4224.html" TargetMode="External"/><Relationship Id="rId11" Type="http://schemas.openxmlformats.org/officeDocument/2006/relationships/hyperlink" Target="https://towardsdatascience.com/methods-for-normality-test-with-application-in-python-bb91b49ed0f5" TargetMode="External"/><Relationship Id="rId5" Type="http://schemas.openxmlformats.org/officeDocument/2006/relationships/hyperlink" Target="https://www.keboola.com/blog/linear-regression-machine-learning" TargetMode="External"/><Relationship Id="rId10" Type="http://schemas.openxmlformats.org/officeDocument/2006/relationships/hyperlink" Target="https://community.gooddata.com/metrics-and-maql-kb-articles-43/normality-testing-skewness-and-kurtosis-241" TargetMode="External"/><Relationship Id="rId4" Type="http://schemas.openxmlformats.org/officeDocument/2006/relationships/hyperlink" Target="https://towardsdatascience.com/the-complete-guide-to-linear-regression-in-python-3d3f8f06bf8" TargetMode="External"/><Relationship Id="rId9" Type="http://schemas.openxmlformats.org/officeDocument/2006/relationships/hyperlink" Target="https://towardsdatascience.com/ways-to-detect-and-remove-the-outliers-404d16608dba" TargetMode="External"/><Relationship Id="rId14" Type="http://schemas.openxmlformats.org/officeDocument/2006/relationships/hyperlink" Target="https://jyotiyadav99111.medium.com/statistics-how-should-i-interpret-results-of-ols-3bde1ebeec0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0D6570-9A83-4394-A300-2730AC0F0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998" y="2982023"/>
            <a:ext cx="9144000" cy="726122"/>
          </a:xfrm>
        </p:spPr>
        <p:txBody>
          <a:bodyPr>
            <a:normAutofit fontScale="92500" lnSpcReduction="10000"/>
          </a:bodyPr>
          <a:lstStyle/>
          <a:p>
            <a:r>
              <a:rPr lang="en-CA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in Python</a:t>
            </a:r>
          </a:p>
        </p:txBody>
      </p:sp>
    </p:spTree>
    <p:extLst>
      <p:ext uri="{BB962C8B-B14F-4D97-AF65-F5344CB8AC3E}">
        <p14:creationId xmlns:p14="http://schemas.microsoft.com/office/powerpoint/2010/main" val="3870404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39" y="173572"/>
            <a:ext cx="12192000" cy="736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223" y="2054651"/>
            <a:ext cx="12192000" cy="3985605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en-US" sz="32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519027" y="1891378"/>
            <a:ext cx="721359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Given an input x we would like to compute an output 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For example:</a:t>
            </a:r>
          </a:p>
          <a:p>
            <a:pPr algn="just"/>
            <a:r>
              <a:rPr lang="en-US" alt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- Predict height from age</a:t>
            </a:r>
          </a:p>
          <a:p>
            <a:pPr algn="just"/>
            <a:r>
              <a:rPr lang="en-US" alt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- Predict Google</a:t>
            </a:r>
            <a:r>
              <a:rPr lang="ja-JP" alt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’</a:t>
            </a:r>
            <a:r>
              <a:rPr lang="en-US" altLang="ja-JP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 price from Yahoo</a:t>
            </a:r>
            <a:r>
              <a:rPr lang="ja-JP" alt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’</a:t>
            </a:r>
            <a:r>
              <a:rPr lang="en-US" altLang="ja-JP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 price</a:t>
            </a:r>
          </a:p>
          <a:p>
            <a:pPr algn="just"/>
            <a:r>
              <a:rPr lang="en-US" alt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- Predict distance from wall from sensors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8244115" y="5173943"/>
            <a:ext cx="313508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8244115" y="2209801"/>
            <a:ext cx="0" cy="296414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8244115" y="2726604"/>
            <a:ext cx="2931885" cy="2447339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9065207" y="4241800"/>
            <a:ext cx="189620" cy="110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10856685" y="3461327"/>
            <a:ext cx="189620" cy="110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10483461" y="3593067"/>
            <a:ext cx="189620" cy="110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10035591" y="3429000"/>
            <a:ext cx="189620" cy="110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9811657" y="4175931"/>
            <a:ext cx="189620" cy="110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9289142" y="3835400"/>
            <a:ext cx="189620" cy="110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9710058" y="5097745"/>
            <a:ext cx="4478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x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7855960" y="3445650"/>
            <a:ext cx="5200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97439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827" y="691120"/>
            <a:ext cx="11433000" cy="736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223" y="2054651"/>
            <a:ext cx="12192000" cy="3985605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en-US" sz="32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76224" y="2022677"/>
            <a:ext cx="7925175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 linear regression we assume that y and x are related with the following equation: </a:t>
            </a:r>
          </a:p>
          <a:p>
            <a:pPr algn="just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</a:t>
            </a:r>
          </a:p>
          <a:p>
            <a:pPr algn="just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    </a:t>
            </a:r>
            <a:r>
              <a:rPr lang="en-US" altLang="en-US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y = b0+b1.x+</a:t>
            </a:r>
            <a:r>
              <a:rPr lang="en-US" altLang="en-US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</a:p>
          <a:p>
            <a:pPr marL="457200" indent="-4572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3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where ‘</a:t>
            </a:r>
            <a:r>
              <a:rPr lang="en-US" altLang="en-US" sz="3200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b0</a:t>
            </a:r>
            <a:r>
              <a:rPr lang="en-US" alt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’ is a intercept at y-axis,  ‘</a:t>
            </a:r>
            <a:r>
              <a:rPr lang="en-US" altLang="en-US" sz="3200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b1</a:t>
            </a:r>
            <a:r>
              <a:rPr lang="en-US" alt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’ is slope of line, ‘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’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represents error in measur</a:t>
            </a:r>
            <a:r>
              <a:rPr lang="en-US" alt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ement or other noise  </a:t>
            </a:r>
          </a:p>
        </p:txBody>
      </p:sp>
      <p:sp>
        <p:nvSpPr>
          <p:cNvPr id="19" name="Text Box 1040"/>
          <p:cNvSpPr txBox="1">
            <a:spLocks noChangeArrowheads="1"/>
          </p:cNvSpPr>
          <p:nvPr/>
        </p:nvSpPr>
        <p:spPr bwMode="auto">
          <a:xfrm>
            <a:off x="272331" y="3115907"/>
            <a:ext cx="2050660" cy="66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67" dirty="0">
                <a:solidFill>
                  <a:srgbClr val="FF0000"/>
                </a:solidFill>
                <a:latin typeface="Cambria" panose="02040503050406030204" pitchFamily="18" charset="0"/>
              </a:rPr>
              <a:t>What we are trying to predict</a:t>
            </a:r>
            <a:endParaRPr lang="en-US" altLang="en-US" sz="1867" dirty="0">
              <a:latin typeface="Cambria" panose="02040503050406030204" pitchFamily="18" charset="0"/>
            </a:endParaRPr>
          </a:p>
        </p:txBody>
      </p:sp>
      <p:sp>
        <p:nvSpPr>
          <p:cNvPr id="20" name="Line 1043"/>
          <p:cNvSpPr>
            <a:spLocks noChangeShapeType="1"/>
          </p:cNvSpPr>
          <p:nvPr/>
        </p:nvSpPr>
        <p:spPr bwMode="auto">
          <a:xfrm flipH="1" flipV="1">
            <a:off x="1923674" y="3396075"/>
            <a:ext cx="831462" cy="26622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" name="Text Box 1041"/>
          <p:cNvSpPr txBox="1">
            <a:spLocks noChangeArrowheads="1"/>
          </p:cNvSpPr>
          <p:nvPr/>
        </p:nvSpPr>
        <p:spPr bwMode="auto">
          <a:xfrm>
            <a:off x="5844904" y="3108252"/>
            <a:ext cx="264160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133" dirty="0">
                <a:solidFill>
                  <a:srgbClr val="FF0000"/>
                </a:solidFill>
                <a:latin typeface="Cambria" panose="02040503050406030204" pitchFamily="18" charset="0"/>
              </a:rPr>
              <a:t>Feature values</a:t>
            </a:r>
            <a:endParaRPr lang="en-US" altLang="en-US" sz="2133" dirty="0">
              <a:latin typeface="Cambria" panose="02040503050406030204" pitchFamily="18" charset="0"/>
            </a:endParaRPr>
          </a:p>
        </p:txBody>
      </p:sp>
      <p:sp>
        <p:nvSpPr>
          <p:cNvPr id="22" name="Line 1042"/>
          <p:cNvSpPr>
            <a:spLocks noChangeShapeType="1"/>
          </p:cNvSpPr>
          <p:nvPr/>
        </p:nvSpPr>
        <p:spPr bwMode="auto">
          <a:xfrm flipV="1">
            <a:off x="5058758" y="3321758"/>
            <a:ext cx="806580" cy="197791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grpSp>
        <p:nvGrpSpPr>
          <p:cNvPr id="30" name="Group 29"/>
          <p:cNvGrpSpPr/>
          <p:nvPr/>
        </p:nvGrpSpPr>
        <p:grpSpPr>
          <a:xfrm>
            <a:off x="8251801" y="1939856"/>
            <a:ext cx="3523240" cy="3803560"/>
            <a:chOff x="5891970" y="1657348"/>
            <a:chExt cx="2642430" cy="2852670"/>
          </a:xfrm>
        </p:grpSpPr>
        <p:grpSp>
          <p:nvGrpSpPr>
            <p:cNvPr id="18" name="Group 17"/>
            <p:cNvGrpSpPr/>
            <p:nvPr/>
          </p:nvGrpSpPr>
          <p:grpSpPr>
            <a:xfrm>
              <a:off x="5891970" y="1657348"/>
              <a:ext cx="2642430" cy="2852670"/>
              <a:chOff x="5891970" y="1657348"/>
              <a:chExt cx="2642430" cy="2852670"/>
            </a:xfrm>
          </p:grpSpPr>
          <p:sp>
            <p:nvSpPr>
              <p:cNvPr id="7" name="Line 4"/>
              <p:cNvSpPr>
                <a:spLocks noChangeShapeType="1"/>
              </p:cNvSpPr>
              <p:nvPr/>
            </p:nvSpPr>
            <p:spPr bwMode="auto">
              <a:xfrm flipH="1">
                <a:off x="6183086" y="4190573"/>
                <a:ext cx="235131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arrow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8" name="Line 5"/>
              <p:cNvSpPr>
                <a:spLocks noChangeShapeType="1"/>
              </p:cNvSpPr>
              <p:nvPr/>
            </p:nvSpPr>
            <p:spPr bwMode="auto">
              <a:xfrm flipV="1">
                <a:off x="6183086" y="1657348"/>
                <a:ext cx="0" cy="25352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 flipV="1">
                <a:off x="6183086" y="1962150"/>
                <a:ext cx="2351314" cy="191830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0" name="Oval 8"/>
              <p:cNvSpPr>
                <a:spLocks noChangeArrowheads="1"/>
              </p:cNvSpPr>
              <p:nvPr/>
            </p:nvSpPr>
            <p:spPr bwMode="auto">
              <a:xfrm>
                <a:off x="6551047" y="3035636"/>
                <a:ext cx="78353" cy="14571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1" name="Oval 9"/>
              <p:cNvSpPr>
                <a:spLocks noChangeArrowheads="1"/>
              </p:cNvSpPr>
              <p:nvPr/>
            </p:nvSpPr>
            <p:spPr bwMode="auto">
              <a:xfrm>
                <a:off x="8120145" y="2499683"/>
                <a:ext cx="78353" cy="14571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2" name="Oval 10"/>
              <p:cNvSpPr>
                <a:spLocks noChangeArrowheads="1"/>
              </p:cNvSpPr>
              <p:nvPr/>
            </p:nvSpPr>
            <p:spPr bwMode="auto">
              <a:xfrm>
                <a:off x="7840227" y="2598488"/>
                <a:ext cx="78353" cy="14571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3" name="Oval 11"/>
              <p:cNvSpPr>
                <a:spLocks noChangeArrowheads="1"/>
              </p:cNvSpPr>
              <p:nvPr/>
            </p:nvSpPr>
            <p:spPr bwMode="auto">
              <a:xfrm>
                <a:off x="7504325" y="2475438"/>
                <a:ext cx="78353" cy="14571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4" name="Oval 12"/>
              <p:cNvSpPr>
                <a:spLocks noChangeArrowheads="1"/>
              </p:cNvSpPr>
              <p:nvPr/>
            </p:nvSpPr>
            <p:spPr bwMode="auto">
              <a:xfrm>
                <a:off x="7336374" y="2993707"/>
                <a:ext cx="78353" cy="14571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5" name="Oval 13"/>
              <p:cNvSpPr>
                <a:spLocks noChangeArrowheads="1"/>
              </p:cNvSpPr>
              <p:nvPr/>
            </p:nvSpPr>
            <p:spPr bwMode="auto">
              <a:xfrm>
                <a:off x="6944488" y="2894902"/>
                <a:ext cx="78353" cy="14571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6" name="Text Box 14"/>
              <p:cNvSpPr txBox="1">
                <a:spLocks noChangeArrowheads="1"/>
              </p:cNvSpPr>
              <p:nvPr/>
            </p:nvSpPr>
            <p:spPr bwMode="auto">
              <a:xfrm>
                <a:off x="7175241" y="4163769"/>
                <a:ext cx="335902" cy="34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 dirty="0"/>
                  <a:t>x</a:t>
                </a:r>
              </a:p>
            </p:txBody>
          </p:sp>
          <p:sp>
            <p:nvSpPr>
              <p:cNvPr id="17" name="Text Box 15"/>
              <p:cNvSpPr txBox="1">
                <a:spLocks noChangeArrowheads="1"/>
              </p:cNvSpPr>
              <p:nvPr/>
            </p:nvSpPr>
            <p:spPr bwMode="auto">
              <a:xfrm>
                <a:off x="5891970" y="2584237"/>
                <a:ext cx="390020" cy="34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 dirty="0"/>
                  <a:t>y</a:t>
                </a:r>
              </a:p>
            </p:txBody>
          </p:sp>
        </p:grpSp>
        <p:sp>
          <p:nvSpPr>
            <p:cNvPr id="23" name="Oval 8"/>
            <p:cNvSpPr>
              <a:spLocks noChangeArrowheads="1"/>
            </p:cNvSpPr>
            <p:nvPr/>
          </p:nvSpPr>
          <p:spPr bwMode="auto">
            <a:xfrm>
              <a:off x="6922721" y="3339087"/>
              <a:ext cx="100119" cy="13485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4" name="Oval 8"/>
            <p:cNvSpPr>
              <a:spLocks noChangeArrowheads="1"/>
            </p:cNvSpPr>
            <p:nvPr/>
          </p:nvSpPr>
          <p:spPr bwMode="auto">
            <a:xfrm>
              <a:off x="7770247" y="2094438"/>
              <a:ext cx="78353" cy="1457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6" name="Oval 8"/>
            <p:cNvSpPr>
              <a:spLocks noChangeArrowheads="1"/>
            </p:cNvSpPr>
            <p:nvPr/>
          </p:nvSpPr>
          <p:spPr bwMode="auto">
            <a:xfrm>
              <a:off x="7541647" y="2856438"/>
              <a:ext cx="78353" cy="1457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7" name="Oval 13"/>
            <p:cNvSpPr>
              <a:spLocks noChangeArrowheads="1"/>
            </p:cNvSpPr>
            <p:nvPr/>
          </p:nvSpPr>
          <p:spPr bwMode="auto">
            <a:xfrm>
              <a:off x="7096888" y="2704038"/>
              <a:ext cx="78353" cy="1457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8" name="Oval 9"/>
            <p:cNvSpPr>
              <a:spLocks noChangeArrowheads="1"/>
            </p:cNvSpPr>
            <p:nvPr/>
          </p:nvSpPr>
          <p:spPr bwMode="auto">
            <a:xfrm>
              <a:off x="8272545" y="2246838"/>
              <a:ext cx="78353" cy="1457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7902431" y="1865838"/>
              <a:ext cx="78353" cy="1457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061297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ADE2-509E-47AA-A234-185E02B7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4" y="542130"/>
            <a:ext cx="10240541" cy="830831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6FF2-A1E8-45D7-8874-B78056EA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1876424"/>
            <a:ext cx="9745241" cy="125470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Libraries for Implementing Linear Regression with Data visualization.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A6F53-D9F6-42A6-83D0-E24353027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805" y="2493818"/>
            <a:ext cx="8711867" cy="420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18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ADE2-509E-47AA-A234-185E02B7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4" y="542130"/>
            <a:ext cx="10240541" cy="830831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6FF2-A1E8-45D7-8874-B78056EA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1876424"/>
            <a:ext cx="9745241" cy="42576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the CSV file of the dataset.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Fetching the attributes of the dataset.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4A202D-EC3D-4409-B127-35F09B713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014662"/>
            <a:ext cx="6781800" cy="828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07738C-24C7-4FFD-9617-3E8BE8B4A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44646"/>
            <a:ext cx="12192000" cy="23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97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ADE2-509E-47AA-A234-185E02B7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4" y="542130"/>
            <a:ext cx="10240541" cy="830831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6FF2-A1E8-45D7-8874-B78056EA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1876424"/>
            <a:ext cx="9745241" cy="42576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Information.</a:t>
            </a:r>
          </a:p>
          <a:p>
            <a:pPr algn="just"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78385-FC64-44F7-B32D-AECF31703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590" y="1876424"/>
            <a:ext cx="60102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75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ADE2-509E-47AA-A234-185E02B7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4" y="542130"/>
            <a:ext cx="10240541" cy="830831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6FF2-A1E8-45D7-8874-B78056EA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1876424"/>
            <a:ext cx="9745241" cy="498157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acidity: most acids involved with wine or fixed or nonvolatile (do not evaporate readily)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volatile acidity: the amount of acetic acid in wine, which at too high of levels can lead to an unpleasant, vinegar taste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citric acid: found in small quantities, citric acid can add ‘freshness’ and flavor to wines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sugar: the amount of sugar remaining after fermentation stops, it’s rare to find wines with less than 1 gram/liter and wines with greater than 45 grams/liter are considered sweet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chlorides: the amount of salt in the wine</a:t>
            </a:r>
          </a:p>
        </p:txBody>
      </p:sp>
    </p:spTree>
    <p:extLst>
      <p:ext uri="{BB962C8B-B14F-4D97-AF65-F5344CB8AC3E}">
        <p14:creationId xmlns:p14="http://schemas.microsoft.com/office/powerpoint/2010/main" val="2352023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ADE2-509E-47AA-A234-185E02B7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4" y="542130"/>
            <a:ext cx="10240541" cy="830831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6FF2-A1E8-45D7-8874-B78056EA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6" y="1334294"/>
            <a:ext cx="11658246" cy="498157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sulfur dioxide: the free form of SO2 exists in equilibrium between molecular SO2 (as a dissolved gas) and bisulfite ion; it prevents microbial growth and the oxidation of wine</a:t>
            </a:r>
          </a:p>
          <a:p>
            <a:pPr algn="just">
              <a:lnSpc>
                <a:spcPct val="15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sulfur dioxide: amount of free and bound forms of S02; in low concentrations, SO2 is mostly undetectable in wine, but at free SO2 concentrations over 50 ppm, SO2 becomes evident in the nose and taste of wine</a:t>
            </a:r>
          </a:p>
          <a:p>
            <a:pPr algn="just">
              <a:lnSpc>
                <a:spcPct val="15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density: the density of water is close to that of water depending on the percent alcohol and sugar content</a:t>
            </a:r>
          </a:p>
          <a:p>
            <a:pPr algn="just">
              <a:lnSpc>
                <a:spcPct val="15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pH: describes how acidic or basic a wine is on a scale from 0 (very acidic) to 14 (very basic); most wines are between 3-4 on the pH scale</a:t>
            </a:r>
          </a:p>
          <a:p>
            <a:pPr algn="just">
              <a:lnSpc>
                <a:spcPct val="15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sulphates: a wine additive which can contribute to sulfur dioxide gas (S02) levels,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wich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acts as an antimicrobial and antioxidant</a:t>
            </a:r>
          </a:p>
          <a:p>
            <a:pPr algn="just">
              <a:lnSpc>
                <a:spcPct val="15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quality: score between 0 and 10</a:t>
            </a:r>
          </a:p>
          <a:p>
            <a:pPr algn="just">
              <a:lnSpc>
                <a:spcPct val="15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alcohol: the percent alcohol content of the wine - output variable</a:t>
            </a:r>
          </a:p>
          <a:p>
            <a:pPr algn="just">
              <a:lnSpc>
                <a:spcPct val="150000"/>
              </a:lnSpc>
            </a:pP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677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ADE2-509E-47AA-A234-185E02B7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4" y="542130"/>
            <a:ext cx="10240541" cy="830831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6FF2-A1E8-45D7-8874-B78056EA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6" y="1876424"/>
            <a:ext cx="2051916" cy="42576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 visualization.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F5D942-6ECB-4220-9015-0701A3D77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491" y="1752817"/>
            <a:ext cx="8968509" cy="450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58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ADE2-509E-47AA-A234-185E02B7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4" y="542130"/>
            <a:ext cx="10240541" cy="830831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6FF2-A1E8-45D7-8874-B78056EA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1876424"/>
            <a:ext cx="9745241" cy="42576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the data with following code.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31EC1-83B5-4FCD-8520-C895CB688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799" y="2550773"/>
            <a:ext cx="7745269" cy="408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05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ADE2-509E-47AA-A234-185E02B7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4" y="542130"/>
            <a:ext cx="10240541" cy="830831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6FF2-A1E8-45D7-8874-B78056EA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1082097"/>
            <a:ext cx="3424671" cy="577590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Multicollinearity among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Independant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Varaibles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81795-E746-4AFD-83B9-23E24297E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125" y="542130"/>
            <a:ext cx="653415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9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2887B-2ACB-4E1D-8E1D-774058352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0" y="0"/>
            <a:ext cx="10515600" cy="866516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Outline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7026C-F0E8-4907-9DFF-E7E1DEFFC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11" y="1053128"/>
            <a:ext cx="10658582" cy="5602591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dirty="0"/>
              <a:t>Use Python modules to visualize data sets</a:t>
            </a:r>
          </a:p>
          <a:p>
            <a:pPr marL="514350" indent="-514350" algn="just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dirty="0"/>
              <a:t>Use Python modules to visualize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416773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ADE2-509E-47AA-A234-185E02B7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4" y="542130"/>
            <a:ext cx="10240541" cy="830831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6FF2-A1E8-45D7-8874-B78056EA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1876424"/>
            <a:ext cx="9745241" cy="42576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code to plotting a heatmap.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on next slide.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5DB6F-FBBE-4F00-BA36-C3BB70B59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914650"/>
            <a:ext cx="79248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33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ADE2-509E-47AA-A234-185E02B7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4" y="542130"/>
            <a:ext cx="10240541" cy="830831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22451C-A414-49ED-9C73-92386A6C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9976"/>
            <a:ext cx="12192000" cy="525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56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ADE2-509E-47AA-A234-185E02B7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01" y="293119"/>
            <a:ext cx="10240541" cy="830831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6FF2-A1E8-45D7-8874-B78056EA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593" y="865332"/>
            <a:ext cx="9745241" cy="42576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see that fixed acidity does not give any specification to classify the quality.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B06DC-2E91-4C72-8008-8033A355F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25" y="1476375"/>
            <a:ext cx="83724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94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ADE2-509E-47AA-A234-185E02B7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01" y="293119"/>
            <a:ext cx="10240541" cy="830831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6FF2-A1E8-45D7-8874-B78056EA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593" y="865332"/>
            <a:ext cx="9745241" cy="42576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see that its quite a downing trend in the volatile acidity as we go higher the quality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8DCEF5-B51C-4C6D-9256-035C37BDA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5" y="1552575"/>
            <a:ext cx="76771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96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ADE2-509E-47AA-A234-185E02B7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01" y="293119"/>
            <a:ext cx="10240541" cy="830831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6FF2-A1E8-45D7-8874-B78056EA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593" y="865332"/>
            <a:ext cx="9745241" cy="42576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 of citric acid go higher as we go higher in the quality of the wine.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BDA66-C106-45B1-AC1C-0DCDCAE8C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5"/>
          <a:stretch/>
        </p:blipFill>
        <p:spPr>
          <a:xfrm>
            <a:off x="4166031" y="1584036"/>
            <a:ext cx="7591425" cy="527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84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ADE2-509E-47AA-A234-185E02B7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01" y="293119"/>
            <a:ext cx="10240541" cy="830831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511C1D-AC23-4C21-83C9-222AE93D1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187" y="1123950"/>
            <a:ext cx="81153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86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ADE2-509E-47AA-A234-185E02B7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01" y="293119"/>
            <a:ext cx="10240541" cy="830831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6FF2-A1E8-45D7-8874-B78056EA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593" y="865332"/>
            <a:ext cx="9745241" cy="42576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 of chloride also go down as we go higher in the quality of the wine.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DC778-B7E2-41FA-A5F9-4EF90FF9D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618" y="1806877"/>
            <a:ext cx="6751216" cy="480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52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ADE2-509E-47AA-A234-185E02B7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01" y="293119"/>
            <a:ext cx="10240541" cy="830831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6FF2-A1E8-45D7-8874-B78056EA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593" y="865332"/>
            <a:ext cx="9745241" cy="42576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see the pattern if the free sulfur dioxide is taken into consideration.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F6A40-EABA-43C0-81A7-B3D17E7A9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467" y="1457325"/>
            <a:ext cx="75723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19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ADE2-509E-47AA-A234-185E02B7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01" y="293119"/>
            <a:ext cx="10240541" cy="830831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6FF2-A1E8-45D7-8874-B78056EA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593" y="865332"/>
            <a:ext cx="9745241" cy="42576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see the pattern if the total sulfur dioxide is taken into consideration.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26433-40A8-4818-A0A5-E733DA637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814" y="1504950"/>
            <a:ext cx="80391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71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ADE2-509E-47AA-A234-185E02B7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01" y="293119"/>
            <a:ext cx="10240541" cy="830831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6FF2-A1E8-45D7-8874-B78056EA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593" y="865332"/>
            <a:ext cx="9745241" cy="42576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Sulphates level goes higher with the quality of wine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C5613-706B-4A4F-840C-8068A14952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8"/>
          <a:stretch/>
        </p:blipFill>
        <p:spPr>
          <a:xfrm>
            <a:off x="3652548" y="1597891"/>
            <a:ext cx="7343775" cy="526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9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2887B-2ACB-4E1D-8E1D-774058352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0" y="0"/>
            <a:ext cx="10515600" cy="866516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7026C-F0E8-4907-9DFF-E7E1DEFFC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11" y="1053128"/>
            <a:ext cx="5058044" cy="5602591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dirty="0"/>
              <a:t>Data Visualization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Meaning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Importance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Advantages</a:t>
            </a:r>
          </a:p>
          <a:p>
            <a:pPr marL="514350" indent="-514350" algn="just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dirty="0"/>
              <a:t>Linear Regression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Explanation</a:t>
            </a:r>
          </a:p>
          <a:p>
            <a:pPr marL="514350" indent="-514350" algn="just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dirty="0"/>
              <a:t>Visualization Implementation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Linear Regression Implementation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Explanation with code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Visualization of the data.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CCC0609-BA68-4185-B8CB-94F52C192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220" y="1522298"/>
            <a:ext cx="6400474" cy="3334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196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ADE2-509E-47AA-A234-185E02B7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01" y="293119"/>
            <a:ext cx="10240541" cy="830831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6FF2-A1E8-45D7-8874-B78056EA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593" y="865332"/>
            <a:ext cx="9745241" cy="42576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Alcohol level also goes higher as the quality of wine increases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266904-18C4-4B80-8B37-97BFF6C0D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"/>
          <a:stretch/>
        </p:blipFill>
        <p:spPr>
          <a:xfrm>
            <a:off x="3583142" y="1496291"/>
            <a:ext cx="7315200" cy="527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67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ADE2-509E-47AA-A234-185E02B7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01" y="293119"/>
            <a:ext cx="10240541" cy="830831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6FF2-A1E8-45D7-8874-B78056EA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593" y="865332"/>
            <a:ext cx="9745241" cy="42576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plot in regards to the quality.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39E10-D6A6-4A1C-B0EF-600793872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501" y="1911061"/>
            <a:ext cx="54197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43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ADE2-509E-47AA-A234-185E02B7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4" y="542130"/>
            <a:ext cx="10240541" cy="830831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6FF2-A1E8-45D7-8874-B78056EA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1876424"/>
            <a:ext cx="9745241" cy="42576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&amp; Labels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train/test split for assumptions test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df.drop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'alcohol'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axis=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 = df[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'alcohol'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471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ADE2-509E-47AA-A234-185E02B7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4" y="542130"/>
            <a:ext cx="10240541" cy="830831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6FF2-A1E8-45D7-8874-B78056EA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1876424"/>
            <a:ext cx="9745241" cy="42576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Printing 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FC139-E6D0-4DF6-8409-F7EFA5A7D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2637992"/>
            <a:ext cx="87534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20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ADE2-509E-47AA-A234-185E02B7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4" y="542130"/>
            <a:ext cx="10240541" cy="830831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6FF2-A1E8-45D7-8874-B78056EA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1876424"/>
            <a:ext cx="9745241" cy="42576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Printing 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5A9F10-C3EB-49C5-B34D-8072F8F38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957" y="2276473"/>
            <a:ext cx="53244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891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ADE2-509E-47AA-A234-185E02B7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4" y="542130"/>
            <a:ext cx="10240541" cy="830831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6FF2-A1E8-45D7-8874-B78056EA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1876424"/>
            <a:ext cx="9745241" cy="42576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the Dataset and &amp; printing X training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55B5D-95F9-4053-A4A2-4766DF1C2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736" y="2522762"/>
            <a:ext cx="9220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66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ADE2-509E-47AA-A234-185E02B7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4" y="542130"/>
            <a:ext cx="10240541" cy="830831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6FF2-A1E8-45D7-8874-B78056EA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1876424"/>
            <a:ext cx="9745241" cy="42576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Printing Y training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17E85-96F2-44CC-9418-D57C77957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956" y="2547505"/>
            <a:ext cx="55911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64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ADE2-509E-47AA-A234-185E02B7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4" y="542130"/>
            <a:ext cx="10240541" cy="830831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6FF2-A1E8-45D7-8874-B78056EA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1876424"/>
            <a:ext cx="3996057" cy="42576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Printing testing set.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236AF6-B4A7-4DBF-9077-592A56C13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802" y="1514473"/>
            <a:ext cx="6167013" cy="498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96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ADE2-509E-47AA-A234-185E02B7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4" y="542130"/>
            <a:ext cx="10240541" cy="830831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6FF2-A1E8-45D7-8874-B78056EA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1876424"/>
            <a:ext cx="9745241" cy="42576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Shaping the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BB245-50DB-425B-BBAF-D36189FF4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330" y="2443162"/>
            <a:ext cx="52006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47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ADE2-509E-47AA-A234-185E02B7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4" y="542130"/>
            <a:ext cx="10240541" cy="830831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6FF2-A1E8-45D7-8874-B78056EA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1302328"/>
            <a:ext cx="9745241" cy="483177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the model</a:t>
            </a:r>
          </a:p>
          <a:p>
            <a:pPr algn="just"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A464CE-65FD-4C0D-AB12-D75AFF374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841" y="1650309"/>
            <a:ext cx="5829300" cy="1095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DA8F7E-72F0-4AFA-8AAD-24193AF22B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97"/>
          <a:stretch/>
        </p:blipFill>
        <p:spPr>
          <a:xfrm>
            <a:off x="3703147" y="3429000"/>
            <a:ext cx="8229600" cy="326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7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ADE2-509E-47AA-A234-185E02B7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4" y="542130"/>
            <a:ext cx="10240541" cy="830831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6FF2-A1E8-45D7-8874-B78056EA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1876424"/>
            <a:ext cx="9745241" cy="42576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today’s era, a lot of data is being produced everyday.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to analyze and evaluate this data for certain trends, patterns may become difficult if the data is in its raw format.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overcome this data visualization comes into play.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provides a good, organized pictorial representation of the data which makes it easier to understand, observe, analyze. In this unit, we will discuss how to visualize data using Python.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9158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ADE2-509E-47AA-A234-185E02B7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4" y="542130"/>
            <a:ext cx="10240541" cy="830831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6FF2-A1E8-45D7-8874-B78056EA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1302328"/>
            <a:ext cx="9745241" cy="483177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model</a:t>
            </a:r>
          </a:p>
          <a:p>
            <a:pPr algn="just"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on Test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35D41-3CCA-4975-B7A7-FA67980F7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360" y="2288597"/>
            <a:ext cx="3476625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6F2339-98F8-4398-B12B-02F6A9B2E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360" y="4295705"/>
            <a:ext cx="38766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20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ADE2-509E-47AA-A234-185E02B7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4" y="542130"/>
            <a:ext cx="10240541" cy="830831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6FF2-A1E8-45D7-8874-B78056EA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1372962"/>
            <a:ext cx="4471843" cy="47611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the actual vs predicted values using following code.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figure is the Final Linear Regression Visualization Output.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C09D31-A98D-4C44-B050-F3DA065A5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544" y="1200945"/>
            <a:ext cx="58293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393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ADE2-509E-47AA-A234-185E02B7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4" y="542130"/>
            <a:ext cx="10240541" cy="830831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6FF2-A1E8-45D7-8874-B78056EA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1876424"/>
            <a:ext cx="9745241" cy="4257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https://www.kaggle.com/vishalyo990/prediction-of-quality-of-wine/data#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https://colab.research.google.com/drive/1VTJ7U5X0NWchfCzpiK3dA2U0iN5w3cXs#scrollTo=upk6-NlrEmTG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09760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9C54-B9E6-44C7-BDB1-4928D82BC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01202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EFE9F-E73F-4143-8FC4-068F07E0C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973476"/>
            <a:ext cx="11649076" cy="5617824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IN" dirty="0">
              <a:hlinkClick r:id="" action="ppaction://noaction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IN" dirty="0">
              <a:hlinkClick r:id="" action="ppaction://noaction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IN" dirty="0">
              <a:hlinkClick r:id="" action="ppaction://noaction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7D77B6-88B2-4C72-8F6A-3F8D8F5B3F78}"/>
              </a:ext>
            </a:extLst>
          </p:cNvPr>
          <p:cNvSpPr txBox="1">
            <a:spLocks/>
          </p:cNvSpPr>
          <p:nvPr/>
        </p:nvSpPr>
        <p:spPr>
          <a:xfrm>
            <a:off x="231710" y="1129004"/>
            <a:ext cx="11728580" cy="54210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https://learningwithdata.com/posts/tylerfolkman/the-ultimate-guide-to-linear-regression/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https://www.analyticsvidhya.com/blog/2021/05/all-you-need-to-know-about-your-first-machine-learning-model-linear-regression/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https://towardsdatascience.com/the-complete-guide-to-linear-regression-in-python-3d3f8f06bf8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https://www.keboola.com/blog/linear-regression-machine-learning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https://rstudio-pubs-static.s3.amazonaws.com/57835_c4ace81da9dc45438ad0c286bcbb4224.html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https://www.itl.nist.gov/div898/handbook/prc/section1/prc16.htm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https://www.kaggle.com/nareshbhat/outlier-the-silent-killer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https://towardsdatascience.com/ways-to-detect-and-remove-the-outliers-404d16608dba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https://community.gooddata.com/metrics-and-maql-kb-articles-43/normality-testing-skewness-and-kurtosis-241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https://towardsdatascience.com/methods-for-normality-test-with-application-in-python-bb91b49ed0f5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https://medium.com/@TheDataGyan/day-8-data-transformation-skewness-normalization-and-much-more-4c144d370e55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https://machinelearningmastery.com/standardscaler-and-minmaxscaler-transforms-in-python/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https://medium.com/@TheDataGyan/day-8-data-transformation-skewness-normalization-and-much-more-4c144d370e55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https://jyotiyadav99111.medium.com/statistics-how-should-i-interpret-results-of-ols-3bde1ebeec01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40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ADE2-509E-47AA-A234-185E02B7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4" y="542130"/>
            <a:ext cx="10240541" cy="830831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: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6FF2-A1E8-45D7-8874-B78056EA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1876424"/>
            <a:ext cx="9745241" cy="42576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is a technique in which any type of data can be organized in such a way that it could generate meaningful patterns just by a glance at it.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helps in making the data statistics look attractive and hence help in easy evaluation and result generation out of it.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07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ADE2-509E-47AA-A234-185E02B7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4" y="542130"/>
            <a:ext cx="10240541" cy="830831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: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6FF2-A1E8-45D7-8874-B78056EA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1876424"/>
            <a:ext cx="9745241" cy="42576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make data look more understandable.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can help a laymen also to understand the data statistics.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makes it very easy to interpret data.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helps in easy representation of the data.</a:t>
            </a:r>
          </a:p>
        </p:txBody>
      </p:sp>
    </p:spTree>
    <p:extLst>
      <p:ext uri="{BB962C8B-B14F-4D97-AF65-F5344CB8AC3E}">
        <p14:creationId xmlns:p14="http://schemas.microsoft.com/office/powerpoint/2010/main" val="92354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ADE2-509E-47AA-A234-185E02B7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4" y="542130"/>
            <a:ext cx="10240541" cy="830831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: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6FF2-A1E8-45D7-8874-B78056EA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1876424"/>
            <a:ext cx="9745241" cy="42576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is the discipline of trying to understand data by placing it in a visual context so that patterns, trends and correlations that might not otherwise be detected can be exposed.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is advantageous when it comes to impressing clients for a deal, explaining students some kind of dataset characteristics and another such modules.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785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82" y="2108201"/>
            <a:ext cx="10736493" cy="3814764"/>
          </a:xfrm>
        </p:spPr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 algorithm.</a:t>
            </a:r>
          </a:p>
          <a:p>
            <a:pPr algn="just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one or more feature values and a  corresponding single output value.</a:t>
            </a:r>
          </a:p>
          <a:p>
            <a:pPr algn="just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is a continuous value.</a:t>
            </a:r>
          </a:p>
          <a:p>
            <a:pPr algn="just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Learns the line, plane or hyperplane that best fits the training samples.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3482" y="803567"/>
            <a:ext cx="9679218" cy="750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tr-TR" altLang="en-US" dirty="0"/>
              <a:t>Wh</a:t>
            </a:r>
            <a:r>
              <a:rPr lang="en-US" altLang="en-US" dirty="0"/>
              <a:t>at is Regression</a:t>
            </a:r>
            <a:r>
              <a:rPr lang="tr-TR" altLang="en-US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576" y="698038"/>
            <a:ext cx="10477036" cy="736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576" y="2045126"/>
            <a:ext cx="10738848" cy="398560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Model: assumes linear relationship between input variables (x) and a single output variable (y).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Regression: single input variable (x).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Regression: multiple input variables (x1, x2,…,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8694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1278</Words>
  <Application>Microsoft Office PowerPoint</Application>
  <PresentationFormat>Widescreen</PresentationFormat>
  <Paragraphs>179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Cambria</vt:lpstr>
      <vt:lpstr>Courier New</vt:lpstr>
      <vt:lpstr>Times New Roman</vt:lpstr>
      <vt:lpstr>Office Theme</vt:lpstr>
      <vt:lpstr>PowerPoint Presentation</vt:lpstr>
      <vt:lpstr>Course Outline</vt:lpstr>
      <vt:lpstr>Contents</vt:lpstr>
      <vt:lpstr>Data Visualization : Introduction</vt:lpstr>
      <vt:lpstr>Data Visualization : Meaning</vt:lpstr>
      <vt:lpstr>Data Visualization : Importance</vt:lpstr>
      <vt:lpstr>Data Visualization : Advantages</vt:lpstr>
      <vt:lpstr>PowerPoint Presentation</vt:lpstr>
      <vt:lpstr>Linear Regression</vt:lpstr>
      <vt:lpstr>Linear Regression</vt:lpstr>
      <vt:lpstr>Linear Regression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Important Links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pedram Habibi</dc:creator>
  <cp:lastModifiedBy>pedram Habibi</cp:lastModifiedBy>
  <cp:revision>1</cp:revision>
  <dcterms:created xsi:type="dcterms:W3CDTF">2022-03-06T21:40:16Z</dcterms:created>
  <dcterms:modified xsi:type="dcterms:W3CDTF">2022-03-06T21:40:30Z</dcterms:modified>
</cp:coreProperties>
</file>