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0" r:id="rId2"/>
    <p:sldId id="385" r:id="rId3"/>
    <p:sldId id="263" r:id="rId4"/>
    <p:sldId id="260" r:id="rId5"/>
    <p:sldId id="266" r:id="rId6"/>
    <p:sldId id="383" r:id="rId7"/>
    <p:sldId id="384" r:id="rId8"/>
    <p:sldId id="387" r:id="rId9"/>
    <p:sldId id="388" r:id="rId10"/>
    <p:sldId id="389" r:id="rId11"/>
    <p:sldId id="406" r:id="rId12"/>
    <p:sldId id="404" r:id="rId13"/>
    <p:sldId id="408" r:id="rId14"/>
    <p:sldId id="409" r:id="rId15"/>
    <p:sldId id="410" r:id="rId16"/>
    <p:sldId id="411" r:id="rId17"/>
    <p:sldId id="413" r:id="rId18"/>
    <p:sldId id="414" r:id="rId19"/>
    <p:sldId id="415" r:id="rId20"/>
    <p:sldId id="416" r:id="rId21"/>
    <p:sldId id="417" r:id="rId22"/>
    <p:sldId id="418" r:id="rId23"/>
    <p:sldId id="425" r:id="rId24"/>
    <p:sldId id="421" r:id="rId25"/>
    <p:sldId id="420" r:id="rId26"/>
    <p:sldId id="422" r:id="rId27"/>
    <p:sldId id="423" r:id="rId28"/>
    <p:sldId id="424" r:id="rId29"/>
    <p:sldId id="407" r:id="rId30"/>
    <p:sldId id="3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A2E1-8643-44E4-94A3-78F89ADFEE9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1CC5-729C-4F95-983D-2B778778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1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F9861-A7AB-41E2-8EA3-1A28CD439CBD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71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9CE2-5A0A-4D66-950A-B965F02A5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263B-4F55-4436-A672-51368FEA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5600-CDBC-49FC-8F27-E7CBB97F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5649-167B-4460-B4C8-39BF2496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F05F-4DB3-4CB0-AAD1-C980837D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1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F2C5-9E55-4BF7-9D5C-E78CA075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392-5B3E-4BE6-B03A-DBEDC991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D0B3-E0D0-41F0-B362-84AB9769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94C2-A7EF-473C-9B0C-935B60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A623-5207-4527-ABBD-3E51BBC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7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F7D18-73AF-4B46-A13C-FDDBF700C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308D3-5EF9-4531-A219-1299DDB3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8FCF-BA38-4FBF-9C68-5051D8F9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5FF1-3BEC-4E9C-8098-E492540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AA08-CF0C-4AEA-8396-BFEEF85F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C75-96EC-49B6-85B0-1E66C07A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5EFA-D890-4257-9189-8D34A748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9CE0-B641-46B2-BF5F-85F428E5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7781-FAED-4F55-9C09-6EC82384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58F4-0C1C-47FA-B251-F18FF977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4FB3-512E-451A-9666-C5E846C8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A10F-80D0-42D1-AA57-E343B089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EE70-FAF7-4AA5-A687-7DFCA55B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7837-3AA6-4A52-A960-DE597B1A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BDCD-A54B-4189-970A-AB624B3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2F8C-0BF3-4F3D-B88C-8C0D65C1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D03B-A61D-4448-BE35-DD078C87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A311-1823-4704-A79F-F3A63E6C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1795-4F01-4045-9FFB-A46EACA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7246-E645-4C7C-BD90-8FAC4F6E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9C4F7-CF8E-49DA-B485-51E81383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EC05-FA50-438A-AB0A-335FC474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FA31-1F20-47E3-9C83-21D105C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CD0BB-17EC-48DF-A886-5C7C572D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33FE9-4E80-4B38-8E90-7E9D6166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54F64-10F6-4F7D-9BAA-374A84D01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9C892-FEFE-4C95-B069-05180D58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84342-8C56-48E2-B3BB-7C111B90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C30D5-58E0-4CBE-A983-64F9E0E7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0EC-66BE-4F59-A487-CF37978F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2F963-526E-47E5-A809-592BFED9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2BAFD-5A07-4EBA-8DD4-E1BC2356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94A48-C586-4968-A23D-5D27EB60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F3503-F4B6-4FE5-8441-FAB7CE1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F8DBE-4EEE-4D70-8587-646BF53D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5CD2D-B2C2-46FE-862F-28C22D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D7B7-3225-4408-BA0F-76A0087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0673-28DD-4EC5-9A3D-28C26933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496C-F39C-4419-B8BE-E5225856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05ED-E708-4679-B703-05E11025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3498-889A-42EC-8449-25743E1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09478-A639-4BD5-A2DE-79362A45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2D3-2B33-4BB9-832A-569F9803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7D799-8E1C-4783-8E17-424E9FF67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2A4C-3C3D-4D6B-926A-0995233B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C535A-6485-4689-A711-0C204F88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42AC-3145-44A3-824B-F2903B74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8DA35-6C1B-4BFB-AF4A-4C9ECC03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1BF1E-1261-41E2-B366-6EA205B2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F38D-EBCD-4598-9FD3-D5F8F9E6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ACED-84B2-47C9-B962-853769F04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4612-890C-4F1B-8D84-95E4B50BB2B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B924-CAA8-4FDD-8454-0EA063038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D4AE-7E5B-4D10-A63D-0AEE54CCA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54AC-AE20-4A6B-BC18-747F39AE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4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mleshsam/student-scor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linear-regression-for-machine-learning/#:~:text=Linear%20regression%20is%20a%20linear,single%20output%20variable%20(y).&amp;text=Different%20techniques%20can%20be%20used,is%20called%20Ordinary%20Least%20Squares" TargetMode="External"/><Relationship Id="rId2" Type="http://schemas.openxmlformats.org/officeDocument/2006/relationships/hyperlink" Target="https://www.kaggle.com/kamleshsam/student-sco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.yale.edu/Courses/1997-98/101/linreg.htm" TargetMode="External"/><Relationship Id="rId4" Type="http://schemas.openxmlformats.org/officeDocument/2006/relationships/hyperlink" Target="https://towardsdatascience.com/linear-regression-detailed-view-ea73175f6e8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0D6570-9A83-4394-A300-2730AC0F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655" y="2429164"/>
            <a:ext cx="9910617" cy="158865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8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C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6775" y="638176"/>
            <a:ext cx="10467976" cy="10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 descr="Gradient Descent with Momentum | KRAJ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70" y="2108201"/>
            <a:ext cx="5652261" cy="3527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3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0C6-1643-4FC5-95C0-C0B26E46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1D70-21B3-4256-AFD0-466D9177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8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Libraries are imported in order to implement the Linear regression successfully.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here to analyze logistic regression on it is taken from the source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https://www.kaggle.com/kamleshsam/student-scores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Storing the file into dataset variable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and passing location of the file as an argument.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sample_data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/student_scores.csv'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6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6225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is just viewing the file to see and observe the values into it.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above identifier name the list is fetched and shown as an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DEF6-9962-4438-BE6B-4C1182E6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394" y="0"/>
            <a:ext cx="1883862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30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875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is featuring and labelling of the data and storing them for further analysis.</a:t>
            </a: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dataset[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'Hour (x)'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'Score (y)'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6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338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plotting the data according to the labels.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y, color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F2F69-2144-4663-A711-F7F67010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1825625"/>
            <a:ext cx="5276850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51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fetching the values of X.</a:t>
            </a:r>
          </a:p>
          <a:p>
            <a:pPr marL="0" indent="0">
              <a:buNone/>
            </a:pPr>
            <a:endParaRPr lang="en-IN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endParaRPr lang="en-IN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[2.5 5.1 3.2 8.5 3.5 1.5 9.2 5.5 8.3 2.7 7.7 5.9 4.5 3.3 1.1 8.9 2.5 1.9 6.1 7.4 2.7 4.8 3.8 6.9 7.8 5.012]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6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fetching the values of Y.</a:t>
            </a:r>
          </a:p>
          <a:p>
            <a:pPr marL="0" indent="0">
              <a:buNone/>
            </a:pPr>
            <a:endParaRPr lang="en-IN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en-IN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[21. 47. 27. 75. 30. 20. 88. 60. 81. 25. 85. 62. 41. 42. 17. 95. 30. 24. 67. 69. 30. 54. 35. 76. 86. 51.48]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9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Reshaping to 1-D array.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y.reshape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(y),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X.reshape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(y),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 and testing dataset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1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887B-2ACB-4E1D-8E1D-7740583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3" y="286328"/>
            <a:ext cx="10515600" cy="866516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026C-F0E8-4907-9DFF-E7E1DEF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302327"/>
            <a:ext cx="10338793" cy="42764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Discuss the importance of linear regression</a:t>
            </a:r>
          </a:p>
          <a:p>
            <a:pPr algn="just">
              <a:lnSpc>
                <a:spcPct val="150000"/>
              </a:lnSpc>
            </a:pPr>
            <a:r>
              <a:rPr lang="en-US"/>
              <a:t>Use Python modules to implement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model with following code.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9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model.coef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model.intercept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E6D33-5E4A-4839-9086-A9A68F73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805112"/>
            <a:ext cx="19716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6CB11-6A4C-42E6-8AA2-A6E55B38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953669"/>
            <a:ext cx="2314575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11B49-A86A-4EBB-8341-D72FA831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5500687"/>
            <a:ext cx="18764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So, Equation will be,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	Score = 10.08578922*Hour + 1.81232466</a:t>
            </a: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Evaluating the model with following command.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model.score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y))</a:t>
            </a: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138898-333B-47B9-9C4C-EAB23AC2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8" y="5101431"/>
            <a:ext cx="20288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Predicting on Test data</a:t>
            </a:r>
          </a:p>
          <a:p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r2_score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r2_score(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6B6A3-A050-4F3C-A591-18D6C177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3" y="5489575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 for Training Data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'Training data'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'Hour'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'Score'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7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C8214-C94D-4215-AD3F-EB12A2C7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477037"/>
            <a:ext cx="6657975" cy="49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 for Testing Data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 data'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'Hour'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'Score'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50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58676-FCF7-40C8-B734-82230358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395999"/>
            <a:ext cx="6648450" cy="50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5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Implementation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18" y="1787525"/>
            <a:ext cx="9986963" cy="4351338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on Single value i.e. s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earching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 google for population of 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 2021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 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#search on google for population of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india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in 2021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(y1[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  </a:t>
            </a: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#list value  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57069-170D-4DBA-BB68-F3EDB5F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8" y="4229099"/>
            <a:ext cx="2426634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A83-FDCB-4F46-AAF0-CDB3B59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32-0296-47CA-84C1-30641432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Linear regression on a continuous dataset from Kaggle.</a:t>
            </a:r>
          </a:p>
          <a:p>
            <a:r>
              <a:rPr lang="en-US" dirty="0"/>
              <a:t>Confirm your dataset with your instructor</a:t>
            </a:r>
          </a:p>
        </p:txBody>
      </p:sp>
    </p:spTree>
    <p:extLst>
      <p:ext uri="{BB962C8B-B14F-4D97-AF65-F5344CB8AC3E}">
        <p14:creationId xmlns:p14="http://schemas.microsoft.com/office/powerpoint/2010/main" val="418576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 and their characteristics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involved in Image Processing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Scikit-image and Pillow Library for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images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image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cropping images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images</a:t>
            </a:r>
          </a:p>
        </p:txBody>
      </p:sp>
      <p:pic>
        <p:nvPicPr>
          <p:cNvPr id="1028" name="Picture 4" descr="A Complete Guide On Dimensionality Reduction | by Chaitanyanarava |  Analytics Vidhya | Medium">
            <a:extLst>
              <a:ext uri="{FF2B5EF4-FFF2-40B4-BE49-F238E27FC236}">
                <a16:creationId xmlns:a16="http://schemas.microsoft.com/office/drawing/2014/main" id="{09F76899-0A86-462C-9419-09D2A3FC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4488"/>
            <a:ext cx="5597669" cy="43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1A5F-8FEA-43B6-89B6-59684F2B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2A36-FE08-4EE5-A555-2D02B1D1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effectLst/>
                <a:latin typeface="Roboto" panose="02000000000000000000" pitchFamily="2" charset="0"/>
                <a:hlinkClick r:id="rId2"/>
              </a:rPr>
              <a:t>https://www.kaggle.com/kamleshsam/student-scores</a:t>
            </a:r>
            <a:endParaRPr lang="en-IN" b="0" i="0" dirty="0">
              <a:effectLst/>
              <a:latin typeface="Roboto" panose="02000000000000000000" pitchFamily="2" charset="0"/>
            </a:endParaRPr>
          </a:p>
          <a:p>
            <a:pPr algn="just"/>
            <a:r>
              <a:rPr lang="en-AU" dirty="0">
                <a:hlinkClick r:id="rId3"/>
              </a:rPr>
              <a:t>https://machinelearningmastery.com/linear-regression-for-machine-learning/#:~:text=Linear%20regression%20is%20a%20linear,single%20output%20variable%20(y).&amp;text=Different%20techniques%20can%20be%20used,is%20called%20Ordinary%20Least%20Squares</a:t>
            </a:r>
            <a:endParaRPr lang="en-AU" dirty="0"/>
          </a:p>
          <a:p>
            <a:pPr algn="just"/>
            <a:r>
              <a:rPr lang="en-IN" dirty="0">
                <a:latin typeface="Roboto" panose="02000000000000000000" pitchFamily="2" charset="0"/>
                <a:hlinkClick r:id="rId4"/>
              </a:rPr>
              <a:t>https://towardsdatascience.com/linear-regression-detailed-view-ea73175f6e86</a:t>
            </a:r>
            <a:endParaRPr lang="en-AU" dirty="0">
              <a:latin typeface="Roboto" panose="02000000000000000000" pitchFamily="2" charset="0"/>
            </a:endParaRPr>
          </a:p>
          <a:p>
            <a:pPr algn="just"/>
            <a:r>
              <a:rPr lang="en-IN" dirty="0">
                <a:latin typeface="Roboto" panose="02000000000000000000" pitchFamily="2" charset="0"/>
                <a:hlinkClick r:id="rId5"/>
              </a:rPr>
              <a:t>http://www.stat.yale.edu/Courses/1997-98/101/linreg.htm</a:t>
            </a:r>
            <a:endParaRPr lang="en-AU" dirty="0">
              <a:latin typeface="Roboto" panose="02000000000000000000" pitchFamily="2" charset="0"/>
            </a:endParaRPr>
          </a:p>
          <a:p>
            <a:pPr algn="just"/>
            <a:endParaRPr lang="en-IN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2" y="2108201"/>
            <a:ext cx="10736493" cy="3814764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Supervised learning algorithm.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Consists of one or more feature values and a  corresponding single output value.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Output is a continuous value.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Learns the line, plane or hyperplane that best fits the training samples.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482" y="803567"/>
            <a:ext cx="9679218" cy="7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tr-TR" altLang="en-US" dirty="0"/>
              <a:t>Wh</a:t>
            </a:r>
            <a:r>
              <a:rPr lang="en-US" altLang="en-US" dirty="0"/>
              <a:t>at is Regression</a:t>
            </a:r>
            <a:r>
              <a:rPr lang="tr-TR" altLang="en-U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76" y="698038"/>
            <a:ext cx="10477036" cy="736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576" y="2045126"/>
            <a:ext cx="10738848" cy="39856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Linear Model: assumes linear relationship between input variables (x) and a single output variable (y).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Simple Linear Regression: single input variable (x).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Multiple Linear Regression: multiple input variables (x1, x2,…,</a:t>
            </a:r>
            <a:r>
              <a:rPr lang="en-US" altLang="zh-CN" dirty="0" err="1"/>
              <a:t>xn</a:t>
            </a:r>
            <a:r>
              <a:rPr lang="en-US" altLang="zh-C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39" y="173572"/>
            <a:ext cx="12192000" cy="736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23" y="2054651"/>
            <a:ext cx="12192000" cy="398560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3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52474"/>
            <a:ext cx="772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Given an input x we would like to compute an output 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example: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- Predict height from age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- Predict Google</a:t>
            </a:r>
            <a:r>
              <a:rPr lang="ja-JP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en-US" altLang="ja-JP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 price from Yahoo</a:t>
            </a:r>
            <a:r>
              <a:rPr lang="ja-JP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en-US" altLang="ja-JP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 price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- Predict distance from wall from sensors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8244115" y="5173943"/>
            <a:ext cx="31350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8244115" y="2209801"/>
            <a:ext cx="0" cy="29641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8244115" y="2726604"/>
            <a:ext cx="2931885" cy="2447339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9065207" y="4241800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0856685" y="3461327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0483461" y="3593067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0035591" y="3429000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811657" y="4175931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9289142" y="3835400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9710058" y="5097745"/>
            <a:ext cx="4478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855960" y="3445650"/>
            <a:ext cx="520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4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224" y="192305"/>
            <a:ext cx="12215224" cy="736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23" y="2054651"/>
            <a:ext cx="12192000" cy="398560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3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4" y="2022677"/>
            <a:ext cx="792517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mbria" pitchFamily="18" charset="0"/>
                <a:ea typeface="+mj-ea"/>
                <a:cs typeface="Times New Roman" pitchFamily="18" charset="0"/>
              </a:rPr>
              <a:t>In linear regression we assume that y and x are related with the following equation: </a:t>
            </a:r>
          </a:p>
          <a:p>
            <a:pPr algn="just">
              <a:lnSpc>
                <a:spcPct val="90000"/>
              </a:lnSpc>
            </a:pPr>
            <a:r>
              <a:rPr lang="en-US" altLang="en-US" sz="3200" dirty="0">
                <a:latin typeface="Cambria" pitchFamily="18" charset="0"/>
                <a:ea typeface="+mj-ea"/>
                <a:cs typeface="Times New Roman" pitchFamily="18" charset="0"/>
              </a:rPr>
              <a:t>            </a:t>
            </a:r>
          </a:p>
          <a:p>
            <a:pPr algn="just">
              <a:lnSpc>
                <a:spcPct val="90000"/>
              </a:lnSpc>
            </a:pPr>
            <a:r>
              <a:rPr lang="en-US" altLang="en-US" sz="3200" dirty="0">
                <a:latin typeface="Cambria" pitchFamily="18" charset="0"/>
                <a:ea typeface="+mj-ea"/>
                <a:cs typeface="Times New Roman" pitchFamily="18" charset="0"/>
              </a:rPr>
              <a:t>                           </a:t>
            </a:r>
            <a:r>
              <a:rPr lang="en-US" altLang="en-US" sz="3200" b="1" dirty="0">
                <a:latin typeface="Cambria" pitchFamily="18" charset="0"/>
                <a:ea typeface="+mj-ea"/>
                <a:cs typeface="Times New Roman" pitchFamily="18" charset="0"/>
              </a:rPr>
              <a:t>y = b0+b1.x+</a:t>
            </a:r>
            <a:r>
              <a:rPr lang="en-US" altLang="en-US" sz="3200" b="1" dirty="0"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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200" dirty="0">
              <a:latin typeface="Cambria" pitchFamily="18" charset="0"/>
              <a:ea typeface="+mj-ea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mbria" pitchFamily="18" charset="0"/>
                <a:ea typeface="+mj-ea"/>
                <a:cs typeface="Times New Roman" pitchFamily="18" charset="0"/>
              </a:rPr>
              <a:t>where ‘</a:t>
            </a:r>
            <a:r>
              <a:rPr lang="en-US" altLang="en-US" sz="3200" i="1" dirty="0">
                <a:latin typeface="Cambria" pitchFamily="18" charset="0"/>
                <a:ea typeface="+mj-ea"/>
                <a:cs typeface="Times New Roman" pitchFamily="18" charset="0"/>
              </a:rPr>
              <a:t>b0</a:t>
            </a:r>
            <a:r>
              <a:rPr lang="en-US" altLang="en-US" sz="3200" dirty="0">
                <a:latin typeface="Cambria" pitchFamily="18" charset="0"/>
                <a:ea typeface="+mj-ea"/>
                <a:cs typeface="Times New Roman" pitchFamily="18" charset="0"/>
              </a:rPr>
              <a:t>’ is a intercept at y-axis,  ‘</a:t>
            </a:r>
            <a:r>
              <a:rPr lang="en-US" altLang="en-US" sz="3200" i="1" dirty="0"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b1</a:t>
            </a:r>
            <a:r>
              <a:rPr lang="en-US" altLang="en-US" sz="3200" dirty="0"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’ is slope of line, ‘</a:t>
            </a:r>
            <a:r>
              <a:rPr lang="en-US" altLang="en-US" sz="3200" b="1" dirty="0">
                <a:latin typeface="Cambria" pitchFamily="18" charset="0"/>
                <a:cs typeface="Times New Roman" pitchFamily="18" charset="0"/>
                <a:sym typeface="Symbol" panose="05050102010706020507" pitchFamily="18" charset="2"/>
              </a:rPr>
              <a:t>’ </a:t>
            </a:r>
            <a:r>
              <a:rPr lang="en-US" altLang="en-US" sz="3200" dirty="0">
                <a:latin typeface="Cambria" pitchFamily="18" charset="0"/>
                <a:cs typeface="Times New Roman" pitchFamily="18" charset="0"/>
                <a:sym typeface="Symbol" panose="05050102010706020507" pitchFamily="18" charset="2"/>
              </a:rPr>
              <a:t>represents error in measur</a:t>
            </a:r>
            <a:r>
              <a:rPr lang="en-US" altLang="en-US" sz="3200" dirty="0">
                <a:latin typeface="Cambria" pitchFamily="18" charset="0"/>
                <a:ea typeface="+mj-ea"/>
                <a:cs typeface="Times New Roman" pitchFamily="18" charset="0"/>
              </a:rPr>
              <a:t>ement or other noise  </a:t>
            </a:r>
          </a:p>
        </p:txBody>
      </p:sp>
      <p:sp>
        <p:nvSpPr>
          <p:cNvPr id="19" name="Text Box 1040"/>
          <p:cNvSpPr txBox="1">
            <a:spLocks noChangeArrowheads="1"/>
          </p:cNvSpPr>
          <p:nvPr/>
        </p:nvSpPr>
        <p:spPr bwMode="auto">
          <a:xfrm>
            <a:off x="272331" y="3115907"/>
            <a:ext cx="2050660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67" dirty="0">
                <a:solidFill>
                  <a:srgbClr val="FF0000"/>
                </a:solidFill>
                <a:latin typeface="Cambria" panose="02040503050406030204" pitchFamily="18" charset="0"/>
              </a:rPr>
              <a:t>What we are trying to predict</a:t>
            </a:r>
            <a:endParaRPr lang="en-US" altLang="en-US" sz="1867" dirty="0">
              <a:latin typeface="Cambria" panose="02040503050406030204" pitchFamily="18" charset="0"/>
            </a:endParaRPr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 flipH="1" flipV="1">
            <a:off x="1923674" y="3396075"/>
            <a:ext cx="831462" cy="26622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Text Box 1041"/>
          <p:cNvSpPr txBox="1">
            <a:spLocks noChangeArrowheads="1"/>
          </p:cNvSpPr>
          <p:nvPr/>
        </p:nvSpPr>
        <p:spPr bwMode="auto">
          <a:xfrm>
            <a:off x="5844904" y="3108252"/>
            <a:ext cx="26416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33" dirty="0">
                <a:solidFill>
                  <a:srgbClr val="FF0000"/>
                </a:solidFill>
                <a:latin typeface="Cambria" panose="02040503050406030204" pitchFamily="18" charset="0"/>
              </a:rPr>
              <a:t>Feature values</a:t>
            </a:r>
            <a:endParaRPr lang="en-US" altLang="en-US" sz="2133" dirty="0">
              <a:latin typeface="Cambria" panose="02040503050406030204" pitchFamily="18" charset="0"/>
            </a:endParaRPr>
          </a:p>
        </p:txBody>
      </p:sp>
      <p:sp>
        <p:nvSpPr>
          <p:cNvPr id="22" name="Line 1042"/>
          <p:cNvSpPr>
            <a:spLocks noChangeShapeType="1"/>
          </p:cNvSpPr>
          <p:nvPr/>
        </p:nvSpPr>
        <p:spPr bwMode="auto">
          <a:xfrm flipV="1">
            <a:off x="5058758" y="3321758"/>
            <a:ext cx="806580" cy="1977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30" name="Group 29"/>
          <p:cNvGrpSpPr/>
          <p:nvPr/>
        </p:nvGrpSpPr>
        <p:grpSpPr>
          <a:xfrm>
            <a:off x="8270446" y="1419978"/>
            <a:ext cx="3523240" cy="3803560"/>
            <a:chOff x="5891970" y="1657348"/>
            <a:chExt cx="2642430" cy="2852670"/>
          </a:xfrm>
        </p:grpSpPr>
        <p:grpSp>
          <p:nvGrpSpPr>
            <p:cNvPr id="18" name="Group 17"/>
            <p:cNvGrpSpPr/>
            <p:nvPr/>
          </p:nvGrpSpPr>
          <p:grpSpPr>
            <a:xfrm>
              <a:off x="5891970" y="1657348"/>
              <a:ext cx="2642430" cy="2852670"/>
              <a:chOff x="5891970" y="1657348"/>
              <a:chExt cx="2642430" cy="2852670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6183086" y="4190573"/>
                <a:ext cx="23513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V="1">
                <a:off x="6183086" y="1657348"/>
                <a:ext cx="0" cy="25352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6183086" y="1962150"/>
                <a:ext cx="2351314" cy="191830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6551047" y="3035636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8120145" y="2499683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7840227" y="2598488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7504325" y="2475438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7336374" y="2993707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6944488" y="2894902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7175241" y="4163769"/>
                <a:ext cx="335902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x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5891970" y="2584237"/>
                <a:ext cx="39002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y</a:t>
                </a:r>
              </a:p>
            </p:txBody>
          </p:sp>
        </p:grp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6922721" y="3339087"/>
              <a:ext cx="100119" cy="1348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7770247" y="20944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7541647" y="28564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7096888" y="27040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8272545" y="22468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7902431" y="18658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612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 animBg="1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4851"/>
            <a:ext cx="10753725" cy="91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6324" y="1904999"/>
                <a:ext cx="9705975" cy="3333751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80000"/>
                  </a:lnSpc>
                </a:pPr>
                <a:r>
                  <a:rPr lang="en-US" sz="3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Cost Function (J): Root Mean Square Error (RMSE) between predicted (y) and actual (y). </a:t>
                </a:r>
              </a:p>
              <a:p>
                <a:pPr algn="just">
                  <a:lnSpc>
                    <a:spcPct val="80000"/>
                  </a:lnSpc>
                </a:pPr>
                <a:endParaRPr lang="en-US" sz="3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>
                          <a:latin typeface="Cambria Math" panose="02040503050406030204" pitchFamily="18" charset="0"/>
                          <a:ea typeface="+mj-ea"/>
                        </a:rPr>
                        <m:t>𝐽</m:t>
                      </m:r>
                      <m:r>
                        <a:rPr lang="en-US" sz="300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sz="300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sz="300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sz="300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sz="3000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300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6324" y="1904999"/>
                <a:ext cx="9705975" cy="3333751"/>
              </a:xfrm>
              <a:blipFill>
                <a:blip r:embed="rId2"/>
                <a:stretch>
                  <a:fillRect l="-1319" t="-4936" r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32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0" y="0"/>
            <a:ext cx="10629899" cy="10159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54" y="943467"/>
            <a:ext cx="11794994" cy="553274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 of updating b0 and b1 values, to reduce the RMSE.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Gradient Descent Algorithm:</a:t>
            </a:r>
          </a:p>
          <a:p>
            <a:pPr marL="980005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Start with initial guess of coefficients.</a:t>
            </a:r>
          </a:p>
          <a:p>
            <a:pPr marL="980005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Keep changing the coefficients little bit to try and reduce the cost function J(b0,b1).</a:t>
            </a:r>
          </a:p>
          <a:p>
            <a:pPr marL="980005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Each time the parameters are changed the gradient is chosen which reduces J(b0,b1) the most.</a:t>
            </a:r>
          </a:p>
          <a:p>
            <a:pPr marL="980005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Repeat</a:t>
            </a:r>
          </a:p>
          <a:p>
            <a:pPr marL="980005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Keep doing till no improvement is made.</a:t>
            </a:r>
          </a:p>
        </p:txBody>
      </p:sp>
    </p:spTree>
    <p:extLst>
      <p:ext uri="{BB962C8B-B14F-4D97-AF65-F5344CB8AC3E}">
        <p14:creationId xmlns:p14="http://schemas.microsoft.com/office/powerpoint/2010/main" val="420346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1159</Words>
  <Application>Microsoft Office PowerPoint</Application>
  <PresentationFormat>Widescreen</PresentationFormat>
  <Paragraphs>163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Courier New</vt:lpstr>
      <vt:lpstr>Roboto</vt:lpstr>
      <vt:lpstr>Times New Roman</vt:lpstr>
      <vt:lpstr>Office Theme</vt:lpstr>
      <vt:lpstr>PowerPoint Presentation</vt:lpstr>
      <vt:lpstr>Course Outline</vt:lpstr>
      <vt:lpstr>Contents</vt:lpstr>
      <vt:lpstr>PowerPoint Presentation</vt:lpstr>
      <vt:lpstr>Linear Regression</vt:lpstr>
      <vt:lpstr>Linear Regression</vt:lpstr>
      <vt:lpstr>Linear Regression</vt:lpstr>
      <vt:lpstr>Cost Function</vt:lpstr>
      <vt:lpstr>Gradient Descent </vt:lpstr>
      <vt:lpstr>Gradient Descent 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Project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pedram Habibi</dc:creator>
  <cp:lastModifiedBy>pedram Habibi</cp:lastModifiedBy>
  <cp:revision>1</cp:revision>
  <dcterms:created xsi:type="dcterms:W3CDTF">2022-02-22T00:28:53Z</dcterms:created>
  <dcterms:modified xsi:type="dcterms:W3CDTF">2022-02-22T00:30:11Z</dcterms:modified>
</cp:coreProperties>
</file>