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19" r:id="rId3"/>
    <p:sldId id="263" r:id="rId4"/>
    <p:sldId id="296" r:id="rId5"/>
    <p:sldId id="275" r:id="rId6"/>
    <p:sldId id="297" r:id="rId7"/>
    <p:sldId id="298" r:id="rId8"/>
    <p:sldId id="264" r:id="rId9"/>
    <p:sldId id="316" r:id="rId10"/>
    <p:sldId id="317" r:id="rId11"/>
    <p:sldId id="318" r:id="rId12"/>
    <p:sldId id="315" r:id="rId13"/>
    <p:sldId id="279" r:id="rId14"/>
    <p:sldId id="280" r:id="rId15"/>
    <p:sldId id="281" r:id="rId16"/>
    <p:sldId id="261" r:id="rId17"/>
    <p:sldId id="287" r:id="rId18"/>
    <p:sldId id="290" r:id="rId19"/>
    <p:sldId id="289" r:id="rId20"/>
    <p:sldId id="265" r:id="rId21"/>
    <p:sldId id="291" r:id="rId22"/>
    <p:sldId id="292" r:id="rId23"/>
    <p:sldId id="299" r:id="rId24"/>
    <p:sldId id="300" r:id="rId25"/>
    <p:sldId id="301" r:id="rId26"/>
    <p:sldId id="302" r:id="rId27"/>
    <p:sldId id="303" r:id="rId28"/>
    <p:sldId id="304" r:id="rId29"/>
    <p:sldId id="314" r:id="rId30"/>
    <p:sldId id="305" r:id="rId31"/>
    <p:sldId id="306" r:id="rId32"/>
    <p:sldId id="307" r:id="rId33"/>
    <p:sldId id="308" r:id="rId34"/>
    <p:sldId id="309" r:id="rId35"/>
    <p:sldId id="310" r:id="rId36"/>
    <p:sldId id="311" r:id="rId37"/>
    <p:sldId id="312" r:id="rId38"/>
    <p:sldId id="313" r:id="rId39"/>
    <p:sldId id="268" r:id="rId40"/>
    <p:sldId id="320" r:id="rId41"/>
    <p:sldId id="32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1A9BF-D00E-49CC-B3EE-2DD79D24C372}"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9C34E-455F-4BA0-A22E-C8FE60F8ECBB}" type="slidenum">
              <a:rPr lang="en-US" smtClean="0"/>
              <a:t>‹#›</a:t>
            </a:fld>
            <a:endParaRPr lang="en-US"/>
          </a:p>
        </p:txBody>
      </p:sp>
    </p:spTree>
    <p:extLst>
      <p:ext uri="{BB962C8B-B14F-4D97-AF65-F5344CB8AC3E}">
        <p14:creationId xmlns:p14="http://schemas.microsoft.com/office/powerpoint/2010/main" val="90252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936-F927-4E82-B537-51614E4AE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59B45-7361-404A-9BF2-C83009D1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633FD-975F-4D0F-9D8F-974EB1E4B320}"/>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5D4D185B-D957-4924-92EF-1FFF2546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9D63-21B1-4304-B48D-E61342B2401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5708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A569-ADD5-4A83-91D9-43861D9C43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B07D4-EFAA-4DCD-83FB-F24D9B3D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BD3-9772-4F8B-BF45-41D7FE330D3A}"/>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9A4CA5B4-E7BC-4A3F-9D75-6B207337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2C09-ACB8-4141-BCDC-1920079DBBF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5622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749B-006D-4982-8ACF-0E1D7F0D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F9D1F-7F27-4842-BEE8-6B2BC3BC3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3BE8A-CC3D-4964-9775-B39033EC5816}"/>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FF5A096F-C609-4735-B5E7-CCD644C54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1EBA-FAD7-4F91-A3B7-187EF0CBD1CB}"/>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480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A2B-8F91-4A31-918E-2E5F952F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7E189-BBE0-4B05-9A15-39D74A03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79C4-FC46-4E21-AD3E-F7726982BB50}"/>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52DF597F-66BB-4542-9624-85C6C334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D9A91-3E4A-4732-80F7-129DBA917D0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2944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CC47-5240-4F05-920D-1A47AE6B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96B9-09DD-4A97-8E01-78A93D50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E66B8-EB87-4764-94C5-E5863D0D3493}"/>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05CC036C-4B85-47CE-97FA-11BCA983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70DDE-5619-44E8-9445-6E88D719426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0554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297F-0403-4F4D-89EB-A92787346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03009-6D3C-4D73-B986-801F399E4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5428-D707-431D-9359-D95D9C1B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10645-2834-4DA4-AFC3-86CB9AE51866}"/>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6" name="Footer Placeholder 5">
            <a:extLst>
              <a:ext uri="{FF2B5EF4-FFF2-40B4-BE49-F238E27FC236}">
                <a16:creationId xmlns:a16="http://schemas.microsoft.com/office/drawing/2014/main" id="{BDD46B69-E6C7-49E4-91AB-8DA6D2877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B3C-511C-4108-B8E1-066C6D924F83}"/>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9228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66DB-14B1-4002-B7BE-BAA8F5D7E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E0213-E195-4B0B-913B-1558D17B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7EE89-0014-43D6-AD92-411F924C0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1D9C2-5699-4DBB-9D26-0525DF5F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ED32-5649-4F0B-BFC2-F79BC4EFB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777E-AA51-4787-9F34-E974EC254A37}"/>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8" name="Footer Placeholder 7">
            <a:extLst>
              <a:ext uri="{FF2B5EF4-FFF2-40B4-BE49-F238E27FC236}">
                <a16:creationId xmlns:a16="http://schemas.microsoft.com/office/drawing/2014/main" id="{85132942-DFA7-4262-AF3B-60723C81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7D4D-8F8A-40AF-ABBA-59FDA71A7E4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1934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47BC-BF63-40A6-8CA1-3D6BC7AF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449AE-E45B-4D33-A412-B1CFFD172B5B}"/>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4" name="Footer Placeholder 3">
            <a:extLst>
              <a:ext uri="{FF2B5EF4-FFF2-40B4-BE49-F238E27FC236}">
                <a16:creationId xmlns:a16="http://schemas.microsoft.com/office/drawing/2014/main" id="{A2130139-F1A5-4771-940C-2A9C8F295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2C1BE-8035-42CB-BAFF-F00BB85960B2}"/>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9003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7FF8C-63C1-4DBA-B634-F4BC318141FA}"/>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3" name="Footer Placeholder 2">
            <a:extLst>
              <a:ext uri="{FF2B5EF4-FFF2-40B4-BE49-F238E27FC236}">
                <a16:creationId xmlns:a16="http://schemas.microsoft.com/office/drawing/2014/main" id="{4546452D-3ED2-42BD-A43D-586CB32B9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AEC8C-4CCB-4F41-9ACD-590A4287FC5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60490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96C-0D41-4260-A374-B00F56316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4739D-742A-4062-9EF9-3AFDDFFDD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AE77-0C2C-4FDF-9F0C-DC48C449F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81D66-6084-44B5-9BE4-8762475D27F7}"/>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6" name="Footer Placeholder 5">
            <a:extLst>
              <a:ext uri="{FF2B5EF4-FFF2-40B4-BE49-F238E27FC236}">
                <a16:creationId xmlns:a16="http://schemas.microsoft.com/office/drawing/2014/main" id="{FE979AAC-90D1-494B-ADF7-381E07AE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E2E8-B7D8-4C5D-A58B-BFB21EFCAAF4}"/>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4345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5C1-87DE-447C-9022-B829DC96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82226-69CD-4E1D-B114-5BC73479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474FC-5034-4246-8452-F9E81955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54F82-1D6B-49CB-9C10-219C205DEF2F}"/>
              </a:ext>
            </a:extLst>
          </p:cNvPr>
          <p:cNvSpPr>
            <a:spLocks noGrp="1"/>
          </p:cNvSpPr>
          <p:nvPr>
            <p:ph type="dt" sz="half" idx="10"/>
          </p:nvPr>
        </p:nvSpPr>
        <p:spPr/>
        <p:txBody>
          <a:bodyPr/>
          <a:lstStyle/>
          <a:p>
            <a:fld id="{CC6A944C-F636-42DA-9472-AC8A51E60643}" type="datetimeFigureOut">
              <a:rPr lang="en-US" smtClean="0"/>
              <a:t>1/19/2022</a:t>
            </a:fld>
            <a:endParaRPr lang="en-US"/>
          </a:p>
        </p:txBody>
      </p:sp>
      <p:sp>
        <p:nvSpPr>
          <p:cNvPr id="6" name="Footer Placeholder 5">
            <a:extLst>
              <a:ext uri="{FF2B5EF4-FFF2-40B4-BE49-F238E27FC236}">
                <a16:creationId xmlns:a16="http://schemas.microsoft.com/office/drawing/2014/main" id="{79837BEA-703D-4310-85B1-8427D24B8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DEC79-9E14-40EB-99C6-CFCB8AAEA728}"/>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132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4A9F4-FCBA-4101-8E83-87A2F092D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CD21E-D100-413F-9A01-AC03FCDC7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A68D4-5853-40C0-9249-C3FB2BB5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944C-F636-42DA-9472-AC8A51E60643}" type="datetimeFigureOut">
              <a:rPr lang="en-US" smtClean="0"/>
              <a:t>1/19/2022</a:t>
            </a:fld>
            <a:endParaRPr lang="en-US"/>
          </a:p>
        </p:txBody>
      </p:sp>
      <p:sp>
        <p:nvSpPr>
          <p:cNvPr id="5" name="Footer Placeholder 4">
            <a:extLst>
              <a:ext uri="{FF2B5EF4-FFF2-40B4-BE49-F238E27FC236}">
                <a16:creationId xmlns:a16="http://schemas.microsoft.com/office/drawing/2014/main" id="{20798E12-C4D8-4300-A15F-F70AAF4D8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1C179-D568-4B4D-AC44-2227198BB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E3BC-1CD8-4B4C-BC71-362DA009F6D5}" type="slidenum">
              <a:rPr lang="en-US" smtClean="0"/>
              <a:t>‹#›</a:t>
            </a:fld>
            <a:endParaRPr lang="en-US"/>
          </a:p>
        </p:txBody>
      </p:sp>
    </p:spTree>
    <p:extLst>
      <p:ext uri="{BB962C8B-B14F-4D97-AF65-F5344CB8AC3E}">
        <p14:creationId xmlns:p14="http://schemas.microsoft.com/office/powerpoint/2010/main" val="116160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analyticsvidhya.com/blog/2021/07/feature-extraction-and-embeddings-in-nlp-a-beginners-guide-to-understand-natural-language-processi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351-2D84-484B-83D4-25E6BBE01B08}"/>
              </a:ext>
            </a:extLst>
          </p:cNvPr>
          <p:cNvSpPr>
            <a:spLocks noGrp="1"/>
          </p:cNvSpPr>
          <p:nvPr>
            <p:ph type="ctrTitle"/>
          </p:nvPr>
        </p:nvSpPr>
        <p:spPr>
          <a:xfrm>
            <a:off x="1286759" y="1695675"/>
            <a:ext cx="9618482" cy="2387600"/>
          </a:xfrm>
        </p:spPr>
        <p:txBody>
          <a:bodyPr>
            <a:normAutofit fontScale="90000"/>
          </a:bodyPr>
          <a:lstStyle/>
          <a:p>
            <a:pPr>
              <a:lnSpc>
                <a:spcPct val="150000"/>
              </a:lnSpc>
            </a:pPr>
            <a:r>
              <a:rPr lang="en-US" sz="5800" dirty="0">
                <a:latin typeface="Times New Roman" panose="02020603050405020304" pitchFamily="18" charset="0"/>
                <a:cs typeface="Times New Roman" panose="02020603050405020304" pitchFamily="18" charset="0"/>
              </a:rPr>
              <a:t>Natural Language Processing Textual Data Handling - NLTK</a:t>
            </a:r>
          </a:p>
        </p:txBody>
      </p:sp>
    </p:spTree>
    <p:extLst>
      <p:ext uri="{BB962C8B-B14F-4D97-AF65-F5344CB8AC3E}">
        <p14:creationId xmlns:p14="http://schemas.microsoft.com/office/powerpoint/2010/main" val="2841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7373" y="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HTML Documents</a:t>
            </a:r>
          </a:p>
        </p:txBody>
      </p:sp>
      <p:sp>
        <p:nvSpPr>
          <p:cNvPr id="5" name="TextBox 4">
            <a:extLst>
              <a:ext uri="{FF2B5EF4-FFF2-40B4-BE49-F238E27FC236}">
                <a16:creationId xmlns:a16="http://schemas.microsoft.com/office/drawing/2014/main" id="{20E05B88-6862-4DBB-92CE-BAD249A3A433}"/>
              </a:ext>
            </a:extLst>
          </p:cNvPr>
          <p:cNvSpPr txBox="1"/>
          <p:nvPr/>
        </p:nvSpPr>
        <p:spPr>
          <a:xfrm>
            <a:off x="656737" y="1190054"/>
            <a:ext cx="11135862" cy="556594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Let’s take an example to generate Tri-grams (N=3).</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Sentence = ‘It is raining heavily outside’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Trigrams = [‘It is raining’ , ‘is raining heavily’ , ‘raining heavily outside’]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searching for large n-grams that occur frequently, we are able to detect the repeated elements across websites in our corpus, and manually filter them out.</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nltk provides inbuilt functions for ngrams in util module.</a:t>
            </a:r>
          </a:p>
          <a:p>
            <a:pPr algn="just">
              <a:lnSpc>
                <a:spcPct val="150000"/>
              </a:lnSpc>
            </a:pPr>
            <a:r>
              <a:rPr lang="en-US" sz="2400" i="1" dirty="0">
                <a:latin typeface="Times New Roman" panose="02020603050405020304" pitchFamily="18" charset="0"/>
                <a:cs typeface="Times New Roman" panose="02020603050405020304" pitchFamily="18" charset="0"/>
              </a:rPr>
              <a:t>				From </a:t>
            </a:r>
            <a:r>
              <a:rPr lang="en-US" sz="2400" i="1" dirty="0" err="1">
                <a:latin typeface="Times New Roman" panose="02020603050405020304" pitchFamily="18" charset="0"/>
                <a:cs typeface="Times New Roman" panose="02020603050405020304" pitchFamily="18" charset="0"/>
              </a:rPr>
              <a:t>nltk.util</a:t>
            </a:r>
            <a:r>
              <a:rPr lang="en-US" sz="2400" i="1" dirty="0">
                <a:latin typeface="Times New Roman" panose="02020603050405020304" pitchFamily="18" charset="0"/>
                <a:cs typeface="Times New Roman" panose="02020603050405020304" pitchFamily="18" charset="0"/>
              </a:rPr>
              <a:t> import ngrams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mapping the data with the list of N-grams generated we store the document frequencies for each n-gram and eliminate the repeating phrase from the document if the frequency of n-grams is greater than 1 or 2.</a:t>
            </a:r>
          </a:p>
        </p:txBody>
      </p:sp>
    </p:spTree>
    <p:extLst>
      <p:ext uri="{BB962C8B-B14F-4D97-AF65-F5344CB8AC3E}">
        <p14:creationId xmlns:p14="http://schemas.microsoft.com/office/powerpoint/2010/main" val="79727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7373" y="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HTML Documents</a:t>
            </a:r>
          </a:p>
        </p:txBody>
      </p:sp>
      <p:pic>
        <p:nvPicPr>
          <p:cNvPr id="4" name="Picture 3">
            <a:extLst>
              <a:ext uri="{FF2B5EF4-FFF2-40B4-BE49-F238E27FC236}">
                <a16:creationId xmlns:a16="http://schemas.microsoft.com/office/drawing/2014/main" id="{1893D2BE-009A-413F-9F81-D712D40985B5}"/>
              </a:ext>
            </a:extLst>
          </p:cNvPr>
          <p:cNvPicPr>
            <a:picLocks noChangeAspect="1"/>
          </p:cNvPicPr>
          <p:nvPr/>
        </p:nvPicPr>
        <p:blipFill>
          <a:blip r:embed="rId2"/>
          <a:stretch>
            <a:fillRect/>
          </a:stretch>
        </p:blipFill>
        <p:spPr>
          <a:xfrm>
            <a:off x="732253" y="1325563"/>
            <a:ext cx="10907484" cy="5034956"/>
          </a:xfrm>
          <a:prstGeom prst="rect">
            <a:avLst/>
          </a:prstGeom>
        </p:spPr>
      </p:pic>
    </p:spTree>
    <p:extLst>
      <p:ext uri="{BB962C8B-B14F-4D97-AF65-F5344CB8AC3E}">
        <p14:creationId xmlns:p14="http://schemas.microsoft.com/office/powerpoint/2010/main" val="78171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549283"/>
            <a:ext cx="10963374" cy="50119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Tokens can be words, clauses, phrases or sentences which are part of an actual sentence. Textual data is divided into classified set of tokens which cause significant advantage to business use case.</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Word Tokenization can be achieved using various kinds of Word tokenizers in Python</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TreeBankWordTokenizer</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PunktWordTokenizer</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WordPunctTokenizer</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RegExpTokenizer </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75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549283"/>
            <a:ext cx="10963374" cy="16879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word_tokenize()</a:t>
            </a:r>
            <a:r>
              <a:rPr lang="en-US" sz="2400" dirty="0">
                <a:latin typeface="Times New Roman" panose="02020603050405020304" pitchFamily="18" charset="0"/>
                <a:cs typeface="Times New Roman" panose="02020603050405020304" pitchFamily="18" charset="0"/>
              </a:rPr>
              <a:t> function in </a:t>
            </a:r>
            <a:r>
              <a:rPr lang="en-US" sz="2400" dirty="0" err="1">
                <a:latin typeface="Times New Roman" panose="02020603050405020304" pitchFamily="18" charset="0"/>
                <a:cs typeface="Times New Roman" panose="02020603050405020304" pitchFamily="18" charset="0"/>
              </a:rPr>
              <a:t>nltk.tokenize</a:t>
            </a:r>
            <a:r>
              <a:rPr lang="en-US" sz="2400" dirty="0">
                <a:latin typeface="Times New Roman" panose="02020603050405020304" pitchFamily="18" charset="0"/>
                <a:cs typeface="Times New Roman" panose="02020603050405020304" pitchFamily="18" charset="0"/>
              </a:rPr>
              <a:t> module can be used to split text into words. Word_tokenize function uses an instance of tokenize() from TreebankWordTokenizer class. </a:t>
            </a:r>
          </a:p>
        </p:txBody>
      </p:sp>
      <p:pic>
        <p:nvPicPr>
          <p:cNvPr id="4" name="Picture 3">
            <a:extLst>
              <a:ext uri="{FF2B5EF4-FFF2-40B4-BE49-F238E27FC236}">
                <a16:creationId xmlns:a16="http://schemas.microsoft.com/office/drawing/2014/main" id="{CD226BA0-A78B-4349-B572-9BFAAB45040B}"/>
              </a:ext>
            </a:extLst>
          </p:cNvPr>
          <p:cNvPicPr>
            <a:picLocks noChangeAspect="1"/>
          </p:cNvPicPr>
          <p:nvPr/>
        </p:nvPicPr>
        <p:blipFill>
          <a:blip r:embed="rId2"/>
          <a:stretch>
            <a:fillRect/>
          </a:stretch>
        </p:blipFill>
        <p:spPr>
          <a:xfrm>
            <a:off x="1811036" y="3553564"/>
            <a:ext cx="8569928" cy="2018489"/>
          </a:xfrm>
          <a:prstGeom prst="rect">
            <a:avLst/>
          </a:prstGeom>
        </p:spPr>
      </p:pic>
    </p:spTree>
    <p:extLst>
      <p:ext uri="{BB962C8B-B14F-4D97-AF65-F5344CB8AC3E}">
        <p14:creationId xmlns:p14="http://schemas.microsoft.com/office/powerpoint/2010/main" val="428090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4" y="1549283"/>
            <a:ext cx="11052147" cy="22419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Using tokenize() method from TreebankWordTokenizer class in </a:t>
            </a:r>
            <a:r>
              <a:rPr lang="en-US" sz="2400" dirty="0" err="1">
                <a:latin typeface="Times New Roman" panose="02020603050405020304" pitchFamily="18" charset="0"/>
                <a:cs typeface="Times New Roman" panose="02020603050405020304" pitchFamily="18" charset="0"/>
              </a:rPr>
              <a:t>nltk.tokenize</a:t>
            </a:r>
            <a:r>
              <a:rPr lang="en-US" sz="2400" dirty="0">
                <a:latin typeface="Times New Roman" panose="02020603050405020304" pitchFamily="18" charset="0"/>
                <a:cs typeface="Times New Roman" panose="02020603050405020304" pitchFamily="18" charset="0"/>
              </a:rPr>
              <a:t> module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tokenizer works by tokenizing words by spaces and punctuations, so we won’t get a separate token for any punctuation marks. This gives us advantage to handle the punctuations stored along with word as a token at the time of pre-processing.</a:t>
            </a:r>
          </a:p>
        </p:txBody>
      </p:sp>
      <p:pic>
        <p:nvPicPr>
          <p:cNvPr id="6" name="Picture 5">
            <a:extLst>
              <a:ext uri="{FF2B5EF4-FFF2-40B4-BE49-F238E27FC236}">
                <a16:creationId xmlns:a16="http://schemas.microsoft.com/office/drawing/2014/main" id="{476D6F51-0F1B-424D-AC4F-CC663F998129}"/>
              </a:ext>
            </a:extLst>
          </p:cNvPr>
          <p:cNvPicPr>
            <a:picLocks noChangeAspect="1"/>
          </p:cNvPicPr>
          <p:nvPr/>
        </p:nvPicPr>
        <p:blipFill>
          <a:blip r:embed="rId2"/>
          <a:stretch>
            <a:fillRect/>
          </a:stretch>
        </p:blipFill>
        <p:spPr>
          <a:xfrm>
            <a:off x="2399489" y="4132719"/>
            <a:ext cx="7393021" cy="2215806"/>
          </a:xfrm>
          <a:prstGeom prst="rect">
            <a:avLst/>
          </a:prstGeom>
        </p:spPr>
      </p:pic>
    </p:spTree>
    <p:extLst>
      <p:ext uri="{BB962C8B-B14F-4D97-AF65-F5344CB8AC3E}">
        <p14:creationId xmlns:p14="http://schemas.microsoft.com/office/powerpoint/2010/main" val="333166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Word Tokenization </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4" y="1549283"/>
            <a:ext cx="11052147" cy="468878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Like TreebankWordTokenizer class we can also use the following classes in </a:t>
            </a:r>
            <a:r>
              <a:rPr lang="en-US" sz="2400" dirty="0" err="1">
                <a:latin typeface="Times New Roman" panose="02020603050405020304" pitchFamily="18" charset="0"/>
                <a:cs typeface="Times New Roman" panose="02020603050405020304" pitchFamily="18" charset="0"/>
              </a:rPr>
              <a:t>nltk.tokenize</a:t>
            </a:r>
            <a:r>
              <a:rPr lang="en-US" sz="2400" dirty="0">
                <a:latin typeface="Times New Roman" panose="02020603050405020304" pitchFamily="18" charset="0"/>
                <a:cs typeface="Times New Roman" panose="02020603050405020304" pitchFamily="18" charset="0"/>
              </a:rPr>
              <a:t> module.</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PunktWordTokenizer - it doesn’t separate punctuation from words</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WordPunctTokenizer - separates punctuation and stores it as a separate token</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RegexpTokenizer – Tokenizes words using Regular expression Patterns</a:t>
            </a:r>
          </a:p>
          <a:p>
            <a:pPr lvl="1" algn="just">
              <a:lnSpc>
                <a:spcPct val="150000"/>
              </a:lnSpc>
            </a:pPr>
            <a:endParaRPr lang="en-US" sz="1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from </a:t>
            </a:r>
            <a:r>
              <a:rPr lang="en-US" sz="2400" i="1" dirty="0" err="1">
                <a:latin typeface="Times New Roman" panose="02020603050405020304" pitchFamily="18" charset="0"/>
                <a:cs typeface="Times New Roman" panose="02020603050405020304" pitchFamily="18" charset="0"/>
              </a:rPr>
              <a:t>nltk.tokenize</a:t>
            </a:r>
            <a:r>
              <a:rPr lang="en-US" sz="2400" i="1" dirty="0">
                <a:latin typeface="Times New Roman" panose="02020603050405020304" pitchFamily="18" charset="0"/>
                <a:cs typeface="Times New Roman" panose="02020603050405020304" pitchFamily="18" charset="0"/>
              </a:rPr>
              <a:t> import PunktWordTokenizer</a:t>
            </a:r>
          </a:p>
          <a:p>
            <a:pPr marL="342900" indent="-342900" algn="just">
              <a:lnSpc>
                <a:spcPct val="15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from </a:t>
            </a:r>
            <a:r>
              <a:rPr lang="en-US" sz="2400" i="1" dirty="0" err="1">
                <a:latin typeface="Times New Roman" panose="02020603050405020304" pitchFamily="18" charset="0"/>
                <a:cs typeface="Times New Roman" panose="02020603050405020304" pitchFamily="18" charset="0"/>
              </a:rPr>
              <a:t>nltk.tokenize</a:t>
            </a:r>
            <a:r>
              <a:rPr lang="en-US" sz="2400" i="1" dirty="0">
                <a:latin typeface="Times New Roman" panose="02020603050405020304" pitchFamily="18" charset="0"/>
                <a:cs typeface="Times New Roman" panose="02020603050405020304" pitchFamily="18" charset="0"/>
              </a:rPr>
              <a:t> import WordPunctTokenizer</a:t>
            </a:r>
          </a:p>
          <a:p>
            <a:pPr marL="342900" indent="-342900" algn="just">
              <a:lnSpc>
                <a:spcPct val="15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from </a:t>
            </a:r>
            <a:r>
              <a:rPr lang="en-US" sz="2400" i="1" dirty="0" err="1">
                <a:latin typeface="Times New Roman" panose="02020603050405020304" pitchFamily="18" charset="0"/>
                <a:cs typeface="Times New Roman" panose="02020603050405020304" pitchFamily="18" charset="0"/>
              </a:rPr>
              <a:t>nltk.tokenize</a:t>
            </a:r>
            <a:r>
              <a:rPr lang="en-US" sz="2400" i="1" dirty="0">
                <a:latin typeface="Times New Roman" panose="02020603050405020304" pitchFamily="18" charset="0"/>
                <a:cs typeface="Times New Roman" panose="02020603050405020304" pitchFamily="18" charset="0"/>
              </a:rPr>
              <a:t> import RegexpTokenizer</a:t>
            </a:r>
          </a:p>
        </p:txBody>
      </p:sp>
    </p:spTree>
    <p:extLst>
      <p:ext uri="{BB962C8B-B14F-4D97-AF65-F5344CB8AC3E}">
        <p14:creationId xmlns:p14="http://schemas.microsoft.com/office/powerpoint/2010/main" val="382894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Stop words are the words which are used most by humans and add less significance to the business use case in hand. Some examples of stop words are might, may, let, must, need, basically, yeah etc.</a:t>
            </a:r>
          </a:p>
          <a:p>
            <a:pPr algn="just">
              <a:lnSpc>
                <a:spcPct val="150000"/>
              </a:lnSpc>
            </a:pPr>
            <a:r>
              <a:rPr lang="en-US" sz="2400" dirty="0">
                <a:latin typeface="Times New Roman" panose="02020603050405020304" pitchFamily="18" charset="0"/>
                <a:cs typeface="Times New Roman" panose="02020603050405020304" pitchFamily="18" charset="0"/>
              </a:rPr>
              <a:t>Stop words are removed as they are less significant and can be considered a preprocessing step. Either the stop words can be removed explicitly, or another vector space can be created to store the instances of stop words for more accurate business use cases. </a:t>
            </a:r>
          </a:p>
        </p:txBody>
      </p:sp>
    </p:spTree>
    <p:extLst>
      <p:ext uri="{BB962C8B-B14F-4D97-AF65-F5344CB8AC3E}">
        <p14:creationId xmlns:p14="http://schemas.microsoft.com/office/powerpoint/2010/main" val="1365312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By looking at the word removal of stop words, the basic thought which we would get on how to remove stop words is by storing them in a list and removing all the occurrences of those words from text.</a:t>
            </a:r>
          </a:p>
          <a:p>
            <a:pPr algn="just">
              <a:lnSpc>
                <a:spcPct val="150000"/>
              </a:lnSpc>
            </a:pPr>
            <a:r>
              <a:rPr lang="en-US" sz="2400" dirty="0">
                <a:latin typeface="Times New Roman" panose="02020603050405020304" pitchFamily="18" charset="0"/>
                <a:cs typeface="Times New Roman" panose="02020603050405020304" pitchFamily="18" charset="0"/>
              </a:rPr>
              <a:t>nltk module in python stores all the stop words in different languages.</a:t>
            </a:r>
          </a:p>
          <a:p>
            <a:pPr algn="just">
              <a:lnSpc>
                <a:spcPct val="150000"/>
              </a:lnSpc>
            </a:pPr>
            <a:r>
              <a:rPr lang="en-US" sz="2400" dirty="0">
                <a:latin typeface="Times New Roman" panose="02020603050405020304" pitchFamily="18" charset="0"/>
                <a:cs typeface="Times New Roman" panose="02020603050405020304" pitchFamily="18" charset="0"/>
              </a:rPr>
              <a:t>We can simply import them as from </a:t>
            </a:r>
            <a:r>
              <a:rPr lang="en-US" sz="2400" i="1" dirty="0" err="1">
                <a:latin typeface="Times New Roman" panose="02020603050405020304" pitchFamily="18" charset="0"/>
                <a:cs typeface="Times New Roman" panose="02020603050405020304" pitchFamily="18" charset="0"/>
              </a:rPr>
              <a:t>nltk.corpus</a:t>
            </a:r>
            <a:r>
              <a:rPr lang="en-US" sz="2400" i="1" dirty="0">
                <a:latin typeface="Times New Roman" panose="02020603050405020304" pitchFamily="18" charset="0"/>
                <a:cs typeface="Times New Roman" panose="02020603050405020304" pitchFamily="18" charset="0"/>
              </a:rPr>
              <a:t> import stopwords</a:t>
            </a:r>
          </a:p>
          <a:p>
            <a:pPr algn="just">
              <a:lnSpc>
                <a:spcPct val="150000"/>
              </a:lnSpc>
            </a:pPr>
            <a:r>
              <a:rPr lang="en-US" sz="2400" dirty="0">
                <a:latin typeface="Times New Roman" panose="02020603050405020304" pitchFamily="18" charset="0"/>
                <a:cs typeface="Times New Roman" panose="02020603050405020304" pitchFamily="18" charset="0"/>
              </a:rPr>
              <a:t>To remove stop words, first the text must be split into tokens and these tokens are then looped over the set of stop words to remove them.</a:t>
            </a:r>
          </a:p>
        </p:txBody>
      </p:sp>
    </p:spTree>
    <p:extLst>
      <p:ext uri="{BB962C8B-B14F-4D97-AF65-F5344CB8AC3E}">
        <p14:creationId xmlns:p14="http://schemas.microsoft.com/office/powerpoint/2010/main" val="258007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575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490196" y="1118607"/>
            <a:ext cx="6033154" cy="692505"/>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Let’s have a look at available stop words in </a:t>
            </a:r>
            <a:r>
              <a:rPr lang="en-US" sz="2000" dirty="0" err="1">
                <a:latin typeface="Times New Roman" panose="02020603050405020304" pitchFamily="18" charset="0"/>
                <a:cs typeface="Times New Roman" panose="02020603050405020304" pitchFamily="18" charset="0"/>
              </a:rPr>
              <a:t>nltk.corpus</a:t>
            </a: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7176F79E-A263-4C02-8B5E-AE866B2E0B1A}"/>
              </a:ext>
            </a:extLst>
          </p:cNvPr>
          <p:cNvPicPr>
            <a:picLocks noChangeAspect="1"/>
          </p:cNvPicPr>
          <p:nvPr/>
        </p:nvPicPr>
        <p:blipFill>
          <a:blip r:embed="rId2"/>
          <a:stretch>
            <a:fillRect/>
          </a:stretch>
        </p:blipFill>
        <p:spPr>
          <a:xfrm>
            <a:off x="6663962" y="601257"/>
            <a:ext cx="4887305" cy="1034700"/>
          </a:xfrm>
          <a:prstGeom prst="rect">
            <a:avLst/>
          </a:prstGeom>
        </p:spPr>
      </p:pic>
      <p:sp>
        <p:nvSpPr>
          <p:cNvPr id="6" name="TextBox 5">
            <a:extLst>
              <a:ext uri="{FF2B5EF4-FFF2-40B4-BE49-F238E27FC236}">
                <a16:creationId xmlns:a16="http://schemas.microsoft.com/office/drawing/2014/main" id="{C997A3D4-3EA7-47A8-970A-1E6DF93485A6}"/>
              </a:ext>
            </a:extLst>
          </p:cNvPr>
          <p:cNvSpPr txBox="1"/>
          <p:nvPr/>
        </p:nvSpPr>
        <p:spPr>
          <a:xfrm>
            <a:off x="584462" y="1745123"/>
            <a:ext cx="11325812" cy="4613058"/>
          </a:xfrm>
          <a:prstGeom prst="rect">
            <a:avLst/>
          </a:prstGeom>
          <a:noFill/>
        </p:spPr>
        <p:txBody>
          <a:bodyPr wrap="square" rtlCol="0">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'just', 'here', 'than', 're', 'yours', 'hers', 'them', 'is', '</a:t>
            </a:r>
            <a:r>
              <a:rPr lang="en-US" b="0" i="0" dirty="0" err="1">
                <a:effectLst/>
                <a:latin typeface="Times New Roman" panose="02020603050405020304" pitchFamily="18" charset="0"/>
                <a:cs typeface="Times New Roman" panose="02020603050405020304" pitchFamily="18" charset="0"/>
              </a:rPr>
              <a:t>needn</a:t>
            </a:r>
            <a:r>
              <a:rPr lang="en-US" b="0" i="0" dirty="0">
                <a:effectLst/>
                <a:latin typeface="Times New Roman" panose="02020603050405020304" pitchFamily="18" charset="0"/>
                <a:cs typeface="Times New Roman" panose="02020603050405020304" pitchFamily="18" charset="0"/>
              </a:rPr>
              <a:t>', 'doing', '</a:t>
            </a:r>
            <a:r>
              <a:rPr lang="en-US" b="0" i="0" dirty="0" err="1">
                <a:effectLst/>
                <a:latin typeface="Times New Roman" panose="02020603050405020304" pitchFamily="18" charset="0"/>
                <a:cs typeface="Times New Roman" panose="02020603050405020304" pitchFamily="18" charset="0"/>
              </a:rPr>
              <a:t>mustn</a:t>
            </a:r>
            <a:r>
              <a:rPr lang="en-US" b="0" i="0" dirty="0">
                <a:effectLst/>
                <a:latin typeface="Times New Roman" panose="02020603050405020304" pitchFamily="18" charset="0"/>
                <a:cs typeface="Times New Roman" panose="02020603050405020304" pitchFamily="18" charset="0"/>
              </a:rPr>
              <a:t>', 'he', 'between', 'with', 'after', '</a:t>
            </a:r>
            <a:r>
              <a:rPr lang="en-US" b="0" i="0" dirty="0" err="1">
                <a:effectLst/>
                <a:latin typeface="Times New Roman" panose="02020603050405020304" pitchFamily="18" charset="0"/>
                <a:cs typeface="Times New Roman" panose="02020603050405020304" pitchFamily="18" charset="0"/>
              </a:rPr>
              <a:t>isn</a:t>
            </a:r>
            <a:r>
              <a:rPr lang="en-US" b="0" i="0" dirty="0">
                <a:effectLst/>
                <a:latin typeface="Times New Roman" panose="02020603050405020304" pitchFamily="18" charset="0"/>
                <a:cs typeface="Times New Roman" panose="02020603050405020304" pitchFamily="18" charset="0"/>
              </a:rPr>
              <a:t>', 'who', 'again', 'once', 'most', 'll', '</a:t>
            </a:r>
            <a:r>
              <a:rPr lang="en-US" b="0" i="0" dirty="0" err="1">
                <a:effectLst/>
                <a:latin typeface="Times New Roman" panose="02020603050405020304" pitchFamily="18" charset="0"/>
                <a:cs typeface="Times New Roman" panose="02020603050405020304" pitchFamily="18" charset="0"/>
              </a:rPr>
              <a:t>couldn</a:t>
            </a:r>
            <a:r>
              <a:rPr lang="en-US" b="0" i="0" dirty="0">
                <a:effectLst/>
                <a:latin typeface="Times New Roman" panose="02020603050405020304" pitchFamily="18" charset="0"/>
                <a:cs typeface="Times New Roman" panose="02020603050405020304" pitchFamily="18" charset="0"/>
              </a:rPr>
              <a:t>', 'no', "won't", 'won', "should've", 'before', 'very', 'nor', "weren't", 'd', "you'd", 'were', 'under', 'a', 'while', 'was', 'over', 'been', "needn't", 'are', 'those', 'yourself',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'you', 'what', 'am', 'only', 'if', 'be', '</a:t>
            </a:r>
            <a:r>
              <a:rPr lang="en-US" b="0" i="0" dirty="0" err="1">
                <a:effectLst/>
                <a:latin typeface="Times New Roman" panose="02020603050405020304" pitchFamily="18" charset="0"/>
                <a:cs typeface="Times New Roman" panose="02020603050405020304" pitchFamily="18" charset="0"/>
              </a:rPr>
              <a:t>aren</a:t>
            </a:r>
            <a:r>
              <a:rPr lang="en-US" b="0" i="0" dirty="0">
                <a:effectLst/>
                <a:latin typeface="Times New Roman" panose="02020603050405020304" pitchFamily="18" charset="0"/>
                <a:cs typeface="Times New Roman" panose="02020603050405020304" pitchFamily="18" charset="0"/>
              </a:rPr>
              <a:t>', 'down', 'where', 'from', 'we', 'into', 'there', '</a:t>
            </a:r>
            <a:r>
              <a:rPr lang="en-US" b="0" i="0" dirty="0" err="1">
                <a:effectLst/>
                <a:latin typeface="Times New Roman" panose="02020603050405020304" pitchFamily="18" charset="0"/>
                <a:cs typeface="Times New Roman" panose="02020603050405020304" pitchFamily="18" charset="0"/>
              </a:rPr>
              <a:t>mightn</a:t>
            </a:r>
            <a:r>
              <a:rPr lang="en-US" b="0" i="0" dirty="0">
                <a:effectLst/>
                <a:latin typeface="Times New Roman" panose="02020603050405020304" pitchFamily="18" charset="0"/>
                <a:cs typeface="Times New Roman" panose="02020603050405020304" pitchFamily="18" charset="0"/>
              </a:rPr>
              <a:t>', 'for', 'your', 'yourselves', 'then', 'me', 'which', 'an', 'not', "couldn't", 'in', 'do', 'itself', 'on', 'had', "she's", 'how', 'same', 'can', 'by', 'herself', "aren't", 'some', 'all', 't', 'y', 'my', 'themselves', "didn't", '</a:t>
            </a:r>
            <a:r>
              <a:rPr lang="en-US" b="0" i="0" dirty="0" err="1">
                <a:effectLst/>
                <a:latin typeface="Times New Roman" panose="02020603050405020304" pitchFamily="18" charset="0"/>
                <a:cs typeface="Times New Roman" panose="02020603050405020304" pitchFamily="18" charset="0"/>
              </a:rPr>
              <a:t>doesn</a:t>
            </a:r>
            <a:r>
              <a:rPr lang="en-US" b="0" i="0" dirty="0">
                <a:effectLst/>
                <a:latin typeface="Times New Roman" panose="02020603050405020304" pitchFamily="18" charset="0"/>
                <a:cs typeface="Times New Roman" panose="02020603050405020304" pitchFamily="18" charset="0"/>
              </a:rPr>
              <a:t>', 'will', '</a:t>
            </a:r>
            <a:r>
              <a:rPr lang="en-US" b="0" i="0" dirty="0" err="1">
                <a:effectLst/>
                <a:latin typeface="Times New Roman" panose="02020603050405020304" pitchFamily="18" charset="0"/>
                <a:cs typeface="Times New Roman" panose="02020603050405020304" pitchFamily="18" charset="0"/>
              </a:rPr>
              <a:t>hadn</a:t>
            </a:r>
            <a:r>
              <a:rPr lang="en-US" b="0" i="0" dirty="0">
                <a:effectLst/>
                <a:latin typeface="Times New Roman" panose="02020603050405020304" pitchFamily="18" charset="0"/>
                <a:cs typeface="Times New Roman" panose="02020603050405020304" pitchFamily="18" charset="0"/>
              </a:rPr>
              <a:t>', "mustn't", '</a:t>
            </a:r>
            <a:r>
              <a:rPr lang="en-US" b="0" i="0" dirty="0" err="1">
                <a:effectLst/>
                <a:latin typeface="Times New Roman" panose="02020603050405020304" pitchFamily="18" charset="0"/>
                <a:cs typeface="Times New Roman" panose="02020603050405020304" pitchFamily="18" charset="0"/>
              </a:rPr>
              <a:t>shouldn</a:t>
            </a:r>
            <a:r>
              <a:rPr lang="en-US" b="0" i="0" dirty="0">
                <a:effectLst/>
                <a:latin typeface="Times New Roman" panose="02020603050405020304" pitchFamily="18" charset="0"/>
                <a:cs typeface="Times New Roman" panose="02020603050405020304" pitchFamily="18" charset="0"/>
              </a:rPr>
              <a:t>', 'so', 'out', 'about', 'that', 'of', "hadn't", "mightn't", 've', 'her', "shan't", '</a:t>
            </a:r>
            <a:r>
              <a:rPr lang="en-US" b="0" i="0" dirty="0" err="1">
                <a:effectLst/>
                <a:latin typeface="Times New Roman" panose="02020603050405020304" pitchFamily="18" charset="0"/>
                <a:cs typeface="Times New Roman" panose="02020603050405020304" pitchFamily="18" charset="0"/>
              </a:rPr>
              <a:t>didn</a:t>
            </a:r>
            <a:r>
              <a:rPr lang="en-US" b="0" i="0" dirty="0">
                <a:effectLst/>
                <a:latin typeface="Times New Roman" panose="02020603050405020304" pitchFamily="18" charset="0"/>
                <a:cs typeface="Times New Roman" panose="02020603050405020304" pitchFamily="18" charset="0"/>
              </a:rPr>
              <a:t>', 'but', "hasn't", 'haven', 'did', 'ourselves', 's', 'own', "you're", 'until', "shouldn't", '</a:t>
            </a:r>
            <a:r>
              <a:rPr lang="en-US" b="0" i="0" dirty="0" err="1">
                <a:effectLst/>
                <a:latin typeface="Times New Roman" panose="02020603050405020304" pitchFamily="18" charset="0"/>
                <a:cs typeface="Times New Roman" panose="02020603050405020304" pitchFamily="18" charset="0"/>
              </a:rPr>
              <a:t>wasn</a:t>
            </a:r>
            <a:r>
              <a:rPr lang="en-US" b="0" i="0" dirty="0">
                <a:effectLst/>
                <a:latin typeface="Times New Roman" panose="02020603050405020304" pitchFamily="18" charset="0"/>
                <a:cs typeface="Times New Roman" panose="02020603050405020304" pitchFamily="18" charset="0"/>
              </a:rPr>
              <a:t>', 'm', 'further', 'too', 'these', '</a:t>
            </a:r>
            <a:r>
              <a:rPr lang="en-US" b="0" i="0" dirty="0" err="1">
                <a:effectLst/>
                <a:latin typeface="Times New Roman" panose="02020603050405020304" pitchFamily="18" charset="0"/>
                <a:cs typeface="Times New Roman" panose="02020603050405020304" pitchFamily="18" charset="0"/>
              </a:rPr>
              <a:t>weren</a:t>
            </a:r>
            <a:r>
              <a:rPr lang="en-US" b="0" i="0" dirty="0">
                <a:effectLst/>
                <a:latin typeface="Times New Roman" panose="02020603050405020304" pitchFamily="18" charset="0"/>
                <a:cs typeface="Times New Roman" panose="02020603050405020304" pitchFamily="18" charset="0"/>
              </a:rPr>
              <a:t>', "haven't", "wasn't", 'our', 'their', '</a:t>
            </a:r>
            <a:r>
              <a:rPr lang="en-US" b="0" i="0" dirty="0" err="1">
                <a:effectLst/>
                <a:latin typeface="Times New Roman" panose="02020603050405020304" pitchFamily="18" charset="0"/>
                <a:cs typeface="Times New Roman" panose="02020603050405020304" pitchFamily="18" charset="0"/>
              </a:rPr>
              <a:t>hasn</a:t>
            </a:r>
            <a:r>
              <a:rPr lang="en-US" b="0" i="0" dirty="0">
                <a:effectLst/>
                <a:latin typeface="Times New Roman" panose="02020603050405020304" pitchFamily="18" charset="0"/>
                <a:cs typeface="Times New Roman" panose="02020603050405020304" pitchFamily="18" charset="0"/>
              </a:rPr>
              <a:t>', "it's", 'other', 'should', 'being', 'his', 'himself', 'because', 'against', 'above', 'both', "wouldn't", '</a:t>
            </a:r>
            <a:r>
              <a:rPr lang="en-US" b="0" i="0" dirty="0" err="1">
                <a:effectLst/>
                <a:latin typeface="Times New Roman" panose="02020603050405020304" pitchFamily="18" charset="0"/>
                <a:cs typeface="Times New Roman" panose="02020603050405020304" pitchFamily="18" charset="0"/>
              </a:rPr>
              <a:t>wouldn</a:t>
            </a:r>
            <a:r>
              <a:rPr lang="en-US" b="0" i="0" dirty="0">
                <a:effectLst/>
                <a:latin typeface="Times New Roman" panose="02020603050405020304" pitchFamily="18" charset="0"/>
                <a:cs typeface="Times New Roman" panose="02020603050405020304" pitchFamily="18" charset="0"/>
              </a:rPr>
              <a:t>', 'o', 'does', 'its', 'they', 'ours', 'have', "don't", 'ma', 'such', 'as', 'this', 'at', 'theirs', "you'll", 'she', 'has', 'up', '</a:t>
            </a:r>
            <a:r>
              <a:rPr lang="en-US" b="0" i="0" dirty="0" err="1">
                <a:effectLst/>
                <a:latin typeface="Times New Roman" panose="02020603050405020304" pitchFamily="18" charset="0"/>
                <a:cs typeface="Times New Roman" panose="02020603050405020304" pitchFamily="18" charset="0"/>
              </a:rPr>
              <a:t>shan</a:t>
            </a:r>
            <a:r>
              <a:rPr lang="en-US" b="0" i="0" dirty="0">
                <a:effectLst/>
                <a:latin typeface="Times New Roman" panose="02020603050405020304" pitchFamily="18" charset="0"/>
                <a:cs typeface="Times New Roman" panose="02020603050405020304" pitchFamily="18" charset="0"/>
              </a:rPr>
              <a:t>', 'more', 'any', "isn't", 'during', 'below', 'whom', 'and', 'why', 'having', 'him', "that'll", 'now', 'myself', 'few', 'it', 'through', 'off', 'the', "you've", '</a:t>
            </a:r>
            <a:r>
              <a:rPr lang="en-US" b="0" i="0" dirty="0" err="1">
                <a:effectLst/>
                <a:latin typeface="Times New Roman" panose="02020603050405020304" pitchFamily="18" charset="0"/>
                <a:cs typeface="Times New Roman" panose="02020603050405020304" pitchFamily="18" charset="0"/>
              </a:rPr>
              <a:t>ain</a:t>
            </a:r>
            <a:r>
              <a:rPr lang="en-US" b="0" i="0" dirty="0">
                <a:effectLst/>
                <a:latin typeface="Times New Roman" panose="02020603050405020304" pitchFamily="18" charset="0"/>
                <a:cs typeface="Times New Roman" panose="02020603050405020304" pitchFamily="18" charset="0"/>
              </a:rPr>
              <a:t>', "doesn't", 'or', 'when', 'to', 'don', 'each'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94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575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Removal of Stop Words</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109180"/>
            <a:ext cx="10878532" cy="4351338"/>
          </a:xfrm>
        </p:spPr>
        <p:txBody>
          <a:bodyPr>
            <a:normAutofit/>
          </a:bodyPr>
          <a:lstStyle/>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Load the set of stop words in English from </a:t>
            </a:r>
            <a:r>
              <a:rPr lang="en-US" sz="2400" dirty="0" err="1">
                <a:latin typeface="Times New Roman" panose="02020603050405020304" pitchFamily="18" charset="0"/>
                <a:cs typeface="Times New Roman" panose="02020603050405020304" pitchFamily="18" charset="0"/>
              </a:rPr>
              <a:t>nltk.corpus</a:t>
            </a:r>
            <a:r>
              <a:rPr lang="en-US" sz="2400" dirty="0">
                <a:latin typeface="Times New Roman" panose="02020603050405020304" pitchFamily="18" charset="0"/>
                <a:cs typeface="Times New Roman" panose="02020603050405020304" pitchFamily="18" charset="0"/>
              </a:rPr>
              <a:t> module</a:t>
            </a:r>
          </a:p>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Tokenize the text into words</a:t>
            </a:r>
          </a:p>
          <a:p>
            <a:pPr marL="457200"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Loop the word tokens over the set of stop words to remove them from word tokens.</a:t>
            </a:r>
          </a:p>
        </p:txBody>
      </p:sp>
      <p:pic>
        <p:nvPicPr>
          <p:cNvPr id="5" name="Picture 4">
            <a:extLst>
              <a:ext uri="{FF2B5EF4-FFF2-40B4-BE49-F238E27FC236}">
                <a16:creationId xmlns:a16="http://schemas.microsoft.com/office/drawing/2014/main" id="{045D28A3-B709-495B-A3E3-DB294C7AFA99}"/>
              </a:ext>
            </a:extLst>
          </p:cNvPr>
          <p:cNvPicPr>
            <a:picLocks noChangeAspect="1"/>
          </p:cNvPicPr>
          <p:nvPr/>
        </p:nvPicPr>
        <p:blipFill>
          <a:blip r:embed="rId2"/>
          <a:stretch>
            <a:fillRect/>
          </a:stretch>
        </p:blipFill>
        <p:spPr>
          <a:xfrm>
            <a:off x="1598727" y="2729029"/>
            <a:ext cx="9277350" cy="3905250"/>
          </a:xfrm>
          <a:prstGeom prst="rect">
            <a:avLst/>
          </a:prstGeom>
        </p:spPr>
      </p:pic>
    </p:spTree>
    <p:extLst>
      <p:ext uri="{BB962C8B-B14F-4D97-AF65-F5344CB8AC3E}">
        <p14:creationId xmlns:p14="http://schemas.microsoft.com/office/powerpoint/2010/main" val="131653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81B4-366C-4456-BAAB-7ADDC815FF44}"/>
              </a:ext>
            </a:extLst>
          </p:cNvPr>
          <p:cNvSpPr>
            <a:spLocks noGrp="1"/>
          </p:cNvSpPr>
          <p:nvPr>
            <p:ph type="title"/>
          </p:nvPr>
        </p:nvSpPr>
        <p:spPr>
          <a:xfrm>
            <a:off x="190500" y="174626"/>
            <a:ext cx="11696700" cy="958850"/>
          </a:xfrm>
        </p:spPr>
        <p:txBody>
          <a:bodyPr/>
          <a:lstStyle/>
          <a:p>
            <a:r>
              <a:rPr lang="en-US" sz="4000" b="1" dirty="0">
                <a:latin typeface="Times New Roman" panose="02020603050405020304" pitchFamily="18" charset="0"/>
                <a:cs typeface="Times New Roman" panose="02020603050405020304" pitchFamily="18" charset="0"/>
              </a:rPr>
              <a:t>Course outline</a:t>
            </a:r>
          </a:p>
        </p:txBody>
      </p:sp>
      <p:sp>
        <p:nvSpPr>
          <p:cNvPr id="3" name="Content Placeholder 2">
            <a:extLst>
              <a:ext uri="{FF2B5EF4-FFF2-40B4-BE49-F238E27FC236}">
                <a16:creationId xmlns:a16="http://schemas.microsoft.com/office/drawing/2014/main" id="{6186203D-6353-4A26-BC92-9B52EA7A12B6}"/>
              </a:ext>
            </a:extLst>
          </p:cNvPr>
          <p:cNvSpPr>
            <a:spLocks noGrp="1"/>
          </p:cNvSpPr>
          <p:nvPr>
            <p:ph idx="1"/>
          </p:nvPr>
        </p:nvSpPr>
        <p:spPr>
          <a:xfrm>
            <a:off x="127126" y="1448302"/>
            <a:ext cx="11633326" cy="4843855"/>
          </a:xfrm>
        </p:spPr>
        <p:txBody>
          <a:bodyPr>
            <a:normAutofit/>
          </a:bodyPr>
          <a:lstStyle/>
          <a:p>
            <a:r>
              <a:rPr lang="en-US" sz="2400" dirty="0">
                <a:latin typeface="Times New Roman" panose="02020603050405020304" pitchFamily="18" charset="0"/>
                <a:cs typeface="Times New Roman" panose="02020603050405020304" pitchFamily="18" charset="0"/>
              </a:rPr>
              <a:t>Discuss textual data and their characteristics - NLTK</a:t>
            </a:r>
          </a:p>
          <a:p>
            <a:pPr lvl="1"/>
            <a:r>
              <a:rPr lang="en-US" sz="2000" dirty="0">
                <a:latin typeface="Times New Roman" panose="02020603050405020304" pitchFamily="18" charset="0"/>
                <a:cs typeface="Times New Roman" panose="02020603050405020304" pitchFamily="18" charset="0"/>
              </a:rPr>
              <a:t>Use Python modules to clean textual data</a:t>
            </a:r>
          </a:p>
          <a:p>
            <a:pPr lvl="1"/>
            <a:r>
              <a:rPr lang="en-US" sz="2000" dirty="0">
                <a:latin typeface="Times New Roman" panose="02020603050405020304" pitchFamily="18" charset="0"/>
                <a:cs typeface="Times New Roman" panose="02020603050405020304" pitchFamily="18" charset="0"/>
              </a:rPr>
              <a:t>Use Python modules to parse and clean HTML documents</a:t>
            </a:r>
          </a:p>
          <a:p>
            <a:pPr lvl="1"/>
            <a:r>
              <a:rPr lang="en-US" sz="2000" dirty="0">
                <a:latin typeface="Times New Roman" panose="02020603050405020304" pitchFamily="18" charset="0"/>
                <a:cs typeface="Times New Roman" panose="02020603050405020304" pitchFamily="18" charset="0"/>
              </a:rPr>
              <a:t>Use Python modules to remove punctuation and </a:t>
            </a:r>
            <a:r>
              <a:rPr lang="en-US" sz="2000" dirty="0" err="1">
                <a:latin typeface="Times New Roman" panose="02020603050405020304" pitchFamily="18" charset="0"/>
                <a:cs typeface="Times New Roman" panose="02020603050405020304" pitchFamily="18" charset="0"/>
              </a:rPr>
              <a:t>stopwords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Use Python modules for textual data tokenization</a:t>
            </a:r>
          </a:p>
          <a:p>
            <a:pPr lvl="1"/>
            <a:r>
              <a:rPr lang="en-US" sz="2000" dirty="0">
                <a:latin typeface="Times New Roman" panose="02020603050405020304" pitchFamily="18" charset="0"/>
                <a:cs typeface="Times New Roman" panose="02020603050405020304" pitchFamily="18" charset="0"/>
              </a:rPr>
              <a:t>Discuss the process of text mining and stemming</a:t>
            </a:r>
          </a:p>
          <a:p>
            <a:pPr lvl="1"/>
            <a:r>
              <a:rPr lang="en-US" sz="2000" dirty="0">
                <a:latin typeface="Times New Roman" panose="02020603050405020304" pitchFamily="18" charset="0"/>
                <a:cs typeface="Times New Roman" panose="02020603050405020304" pitchFamily="18" charset="0"/>
              </a:rPr>
              <a:t>Discuss and use Python modules to encode textual data as bag of words</a:t>
            </a:r>
          </a:p>
          <a:p>
            <a:pPr lvl="1"/>
            <a:r>
              <a:rPr lang="en-US" sz="2000" dirty="0">
                <a:latin typeface="Times New Roman" panose="02020603050405020304" pitchFamily="18" charset="0"/>
                <a:cs typeface="Times New Roman" panose="02020603050405020304" pitchFamily="18" charset="0"/>
              </a:rPr>
              <a:t>Discuss the concept of TF/IDF scoring in Python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2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19"/>
            <a:ext cx="10983012" cy="4913771"/>
          </a:xfrm>
        </p:spPr>
        <p:txBody>
          <a:bodyPr>
            <a:normAutofit fontScale="85000" lnSpcReduction="20000"/>
          </a:bodyPr>
          <a:lstStyle/>
          <a:p>
            <a:pPr>
              <a:lnSpc>
                <a:spcPct val="150000"/>
              </a:lnSpc>
            </a:pPr>
            <a:r>
              <a:rPr lang="en-US" sz="2400" dirty="0">
                <a:latin typeface="Times New Roman" panose="02020603050405020304" pitchFamily="18" charset="0"/>
                <a:cs typeface="Times New Roman" panose="02020603050405020304" pitchFamily="18" charset="0"/>
              </a:rPr>
              <a:t>Stemming is a text pre-processing technique which reduces a word to its stem or root format.</a:t>
            </a:r>
          </a:p>
          <a:p>
            <a:pPr>
              <a:lnSpc>
                <a:spcPct val="150000"/>
              </a:lnSpc>
            </a:pPr>
            <a:r>
              <a:rPr lang="en-US" sz="2400" dirty="0">
                <a:latin typeface="Times New Roman" panose="02020603050405020304" pitchFamily="18" charset="0"/>
                <a:cs typeface="Times New Roman" panose="02020603050405020304" pitchFamily="18" charset="0"/>
              </a:rPr>
              <a:t>Stemming is done by maintaining a set of rules to the words and map them on to data.</a:t>
            </a:r>
          </a:p>
          <a:p>
            <a:pPr>
              <a:lnSpc>
                <a:spcPct val="150000"/>
              </a:lnSpc>
            </a:pPr>
            <a:r>
              <a:rPr lang="en-US" sz="2400" dirty="0">
                <a:latin typeface="Times New Roman" panose="02020603050405020304" pitchFamily="18" charset="0"/>
                <a:cs typeface="Times New Roman" panose="02020603050405020304" pitchFamily="18" charset="0"/>
              </a:rPr>
              <a:t>Stemming algorithms are very simple and like search and replace operation.</a:t>
            </a:r>
          </a:p>
          <a:p>
            <a:pPr>
              <a:lnSpc>
                <a:spcPct val="150000"/>
              </a:lnSpc>
            </a:pPr>
            <a:r>
              <a:rPr lang="en-US" sz="2400" dirty="0">
                <a:latin typeface="Times New Roman" panose="02020603050405020304" pitchFamily="18" charset="0"/>
                <a:cs typeface="Times New Roman" panose="02020603050405020304" pitchFamily="18" charset="0"/>
              </a:rPr>
              <a:t>Example : all the words ending with ‘</a:t>
            </a:r>
            <a:r>
              <a:rPr lang="en-US" sz="2400" dirty="0" err="1">
                <a:latin typeface="Times New Roman" panose="02020603050405020304" pitchFamily="18" charset="0"/>
                <a:cs typeface="Times New Roman" panose="02020603050405020304" pitchFamily="18" charset="0"/>
              </a:rPr>
              <a:t>ing</a:t>
            </a:r>
            <a:r>
              <a:rPr lang="en-US" sz="2400" dirty="0">
                <a:latin typeface="Times New Roman" panose="02020603050405020304" pitchFamily="18" charset="0"/>
                <a:cs typeface="Times New Roman" panose="02020603050405020304" pitchFamily="18" charset="0"/>
              </a:rPr>
              <a:t>’ and ‘ed’ suffixes can be dropped. This reduces the word mostly to their stem/root word, but in some cases it won’t.</a:t>
            </a:r>
          </a:p>
          <a:p>
            <a:pPr>
              <a:lnSpc>
                <a:spcPct val="150000"/>
              </a:lnSpc>
            </a:pPr>
            <a:r>
              <a:rPr lang="en-US" sz="2500" b="0" i="0" dirty="0">
                <a:effectLst/>
                <a:latin typeface="Times New Roman" panose="02020603050405020304" pitchFamily="18" charset="0"/>
                <a:cs typeface="Times New Roman" panose="02020603050405020304" pitchFamily="18" charset="0"/>
              </a:rPr>
              <a:t>Words that are derived from another word as their use in the speech changes are called </a:t>
            </a:r>
            <a:r>
              <a:rPr lang="en-US" sz="2500" i="0" dirty="0">
                <a:effectLst/>
                <a:latin typeface="Times New Roman" panose="02020603050405020304" pitchFamily="18" charset="0"/>
                <a:cs typeface="Times New Roman" panose="02020603050405020304" pitchFamily="18" charset="0"/>
              </a:rPr>
              <a:t>Inflected words. </a:t>
            </a:r>
          </a:p>
          <a:p>
            <a:pPr>
              <a:lnSpc>
                <a:spcPct val="150000"/>
              </a:lnSpc>
            </a:pPr>
            <a:r>
              <a:rPr lang="en-US" sz="2400" dirty="0">
                <a:latin typeface="Times New Roman" panose="02020603050405020304" pitchFamily="18" charset="0"/>
                <a:cs typeface="Times New Roman" panose="02020603050405020304" pitchFamily="18" charset="0"/>
              </a:rPr>
              <a:t>Various algorithms for stemming follow approaches such as </a:t>
            </a:r>
          </a:p>
          <a:p>
            <a:pPr lvl="1">
              <a:lnSpc>
                <a:spcPct val="150000"/>
              </a:lnSpc>
            </a:pPr>
            <a:r>
              <a:rPr lang="en-US" sz="2100" dirty="0">
                <a:latin typeface="Times New Roman" panose="02020603050405020304" pitchFamily="18" charset="0"/>
                <a:cs typeface="Times New Roman" panose="02020603050405020304" pitchFamily="18" charset="0"/>
              </a:rPr>
              <a:t>Listing all the inflected forms and looking up for best match in the stem words listing</a:t>
            </a:r>
          </a:p>
          <a:p>
            <a:pPr lvl="1">
              <a:lnSpc>
                <a:spcPct val="150000"/>
              </a:lnSpc>
            </a:pPr>
            <a:r>
              <a:rPr lang="en-US" sz="2100" dirty="0">
                <a:latin typeface="Times New Roman" panose="02020603050405020304" pitchFamily="18" charset="0"/>
                <a:cs typeface="Times New Roman" panose="02020603050405020304" pitchFamily="18" charset="0"/>
              </a:rPr>
              <a:t>Recognizing known prefix or suffix on known inflected forms and removing them to get the stem word.</a:t>
            </a:r>
          </a:p>
        </p:txBody>
      </p:sp>
    </p:spTree>
    <p:extLst>
      <p:ext uri="{BB962C8B-B14F-4D97-AF65-F5344CB8AC3E}">
        <p14:creationId xmlns:p14="http://schemas.microsoft.com/office/powerpoint/2010/main" val="172863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80" y="1272619"/>
            <a:ext cx="10983012" cy="491377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Python stemming can be done using python nltk module (natural language tool kit)</a:t>
            </a:r>
          </a:p>
          <a:p>
            <a:pPr algn="just">
              <a:lnSpc>
                <a:spcPct val="150000"/>
              </a:lnSpc>
            </a:pPr>
            <a:r>
              <a:rPr lang="en-US" sz="2400" dirty="0">
                <a:latin typeface="Times New Roman" panose="02020603050405020304" pitchFamily="18" charset="0"/>
                <a:cs typeface="Times New Roman" panose="02020603050405020304" pitchFamily="18" charset="0"/>
              </a:rPr>
              <a:t>There are two stemmers (stemming algorithms) available in nltk.</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PorterStemmer</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LancasterStemmer</a:t>
            </a:r>
          </a:p>
          <a:p>
            <a:pPr algn="just">
              <a:lnSpc>
                <a:spcPct val="150000"/>
              </a:lnSpc>
            </a:pPr>
            <a:r>
              <a:rPr lang="en-US" sz="2400" dirty="0">
                <a:latin typeface="Times New Roman" panose="02020603050405020304" pitchFamily="18" charset="0"/>
                <a:cs typeface="Times New Roman" panose="02020603050405020304" pitchFamily="18" charset="0"/>
              </a:rPr>
              <a:t>Porter stemmer is older algorithm when compared with Lancaster and Lancaster stemmer is more aggressive compared to it.</a:t>
            </a:r>
          </a:p>
          <a:p>
            <a:pPr algn="just">
              <a:lnSpc>
                <a:spcPct val="150000"/>
              </a:lnSpc>
            </a:pPr>
            <a:r>
              <a:rPr lang="en-US" sz="2400" dirty="0">
                <a:latin typeface="Times New Roman" panose="02020603050405020304" pitchFamily="18" charset="0"/>
                <a:cs typeface="Times New Roman" panose="02020603050405020304" pitchFamily="18" charset="0"/>
              </a:rPr>
              <a:t>Porter Stemmer uses suffix stripping and doesn’t follow linguistic rules, rather follows a set of 5 rules (steps) designed for various cases (step by step).</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624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9174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Stemming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621379" y="1329181"/>
            <a:ext cx="3469853" cy="4913771"/>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Porter Stemmer is known for its simplicity and speed</a:t>
            </a:r>
          </a:p>
          <a:p>
            <a:pPr algn="just">
              <a:lnSpc>
                <a:spcPct val="150000"/>
              </a:lnSpc>
            </a:pPr>
            <a:r>
              <a:rPr lang="en-US" sz="2000" dirty="0">
                <a:latin typeface="Times New Roman" panose="02020603050405020304" pitchFamily="18" charset="0"/>
                <a:cs typeface="Times New Roman" panose="02020603050405020304" pitchFamily="18" charset="0"/>
              </a:rPr>
              <a:t>Lancaster stemmer stores rules externally and follows an iterative algorithm making it a heavy and iterative stemmer. Hence there is possibility of over stemming.</a:t>
            </a:r>
          </a:p>
          <a:p>
            <a:pPr algn="just">
              <a:lnSpc>
                <a:spcPct val="150000"/>
              </a:lnSpc>
            </a:pPr>
            <a:r>
              <a:rPr lang="en-US" sz="2000" dirty="0">
                <a:latin typeface="Times New Roman" panose="02020603050405020304" pitchFamily="18" charset="0"/>
                <a:cs typeface="Times New Roman" panose="02020603050405020304" pitchFamily="18" charset="0"/>
              </a:rPr>
              <a:t>Destabilize is over stemmed as dest in the below example</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DBC61B-02BB-4AE1-B1B6-A767C82EA244}"/>
              </a:ext>
            </a:extLst>
          </p:cNvPr>
          <p:cNvPicPr>
            <a:picLocks noChangeAspect="1"/>
          </p:cNvPicPr>
          <p:nvPr/>
        </p:nvPicPr>
        <p:blipFill>
          <a:blip r:embed="rId2"/>
          <a:stretch>
            <a:fillRect/>
          </a:stretch>
        </p:blipFill>
        <p:spPr>
          <a:xfrm>
            <a:off x="4286938" y="1015786"/>
            <a:ext cx="7534275" cy="5572125"/>
          </a:xfrm>
          <a:prstGeom prst="rect">
            <a:avLst/>
          </a:prstGeom>
        </p:spPr>
      </p:pic>
    </p:spTree>
    <p:extLst>
      <p:ext uri="{BB962C8B-B14F-4D97-AF65-F5344CB8AC3E}">
        <p14:creationId xmlns:p14="http://schemas.microsoft.com/office/powerpoint/2010/main" val="3129110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 Extraction</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Feature extraction is a trivial step in the NLP workflow</a:t>
            </a:r>
          </a:p>
          <a:p>
            <a:pPr algn="just">
              <a:lnSpc>
                <a:spcPct val="150000"/>
              </a:lnSpc>
            </a:pPr>
            <a:r>
              <a:rPr lang="en-US" sz="2400" dirty="0">
                <a:latin typeface="Times New Roman" panose="02020603050405020304" pitchFamily="18" charset="0"/>
                <a:cs typeface="Times New Roman" panose="02020603050405020304" pitchFamily="18" charset="0"/>
              </a:rPr>
              <a:t>It is done for a better understanding of context of what data we are dealing with.</a:t>
            </a:r>
          </a:p>
          <a:p>
            <a:pPr algn="just">
              <a:lnSpc>
                <a:spcPct val="150000"/>
              </a:lnSpc>
            </a:pPr>
            <a:r>
              <a:rPr lang="en-US" sz="2400" dirty="0">
                <a:latin typeface="Times New Roman" panose="02020603050405020304" pitchFamily="18" charset="0"/>
                <a:cs typeface="Times New Roman" panose="02020603050405020304" pitchFamily="18" charset="0"/>
              </a:rPr>
              <a:t>After cleaning and normalization of data, it is transformed into features for modelling</a:t>
            </a:r>
          </a:p>
          <a:p>
            <a:pPr algn="just">
              <a:lnSpc>
                <a:spcPct val="150000"/>
              </a:lnSpc>
            </a:pPr>
            <a:r>
              <a:rPr lang="en-US" sz="2400" dirty="0">
                <a:latin typeface="Times New Roman" panose="02020603050405020304" pitchFamily="18" charset="0"/>
                <a:cs typeface="Times New Roman" panose="02020603050405020304" pitchFamily="18" charset="0"/>
              </a:rPr>
              <a:t>We use feature extraction methods to assign weights to particular words within our data or text before modelling. Computers or machine learning algorithms process on numbers. </a:t>
            </a:r>
          </a:p>
          <a:p>
            <a:pPr algn="just">
              <a:lnSpc>
                <a:spcPct val="150000"/>
              </a:lnSpc>
            </a:pPr>
            <a:r>
              <a:rPr lang="en-US" sz="2400" dirty="0">
                <a:latin typeface="Times New Roman" panose="02020603050405020304" pitchFamily="18" charset="0"/>
                <a:cs typeface="Times New Roman" panose="02020603050405020304" pitchFamily="18" charset="0"/>
              </a:rPr>
              <a:t>Hence, we go for numerical representations of words in data or vectorization of data. </a:t>
            </a:r>
          </a:p>
        </p:txBody>
      </p:sp>
    </p:spTree>
    <p:extLst>
      <p:ext uri="{BB962C8B-B14F-4D97-AF65-F5344CB8AC3E}">
        <p14:creationId xmlns:p14="http://schemas.microsoft.com/office/powerpoint/2010/main" val="102021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 Extraction</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Storing the counts of words etc. methods can be applied, and text can be converted into numbers or vectors of numbers for machine learning model.</a:t>
            </a:r>
          </a:p>
          <a:p>
            <a:pPr algn="just">
              <a:lnSpc>
                <a:spcPct val="150000"/>
              </a:lnSpc>
            </a:pPr>
            <a:r>
              <a:rPr lang="en-US" sz="2400" dirty="0">
                <a:latin typeface="Times New Roman" panose="02020603050405020304" pitchFamily="18" charset="0"/>
                <a:cs typeface="Times New Roman" panose="02020603050405020304" pitchFamily="18" charset="0"/>
              </a:rPr>
              <a:t>The basic requirements for vectorizing the sentence could be</a:t>
            </a:r>
          </a:p>
          <a:p>
            <a:pPr lvl="1" algn="just">
              <a:lnSpc>
                <a:spcPct val="150000"/>
              </a:lnSpc>
            </a:pPr>
            <a:r>
              <a:rPr lang="en-US" sz="2000" dirty="0">
                <a:latin typeface="Times New Roman" panose="02020603050405020304" pitchFamily="18" charset="0"/>
                <a:cs typeface="Times New Roman" panose="02020603050405020304" pitchFamily="18" charset="0"/>
              </a:rPr>
              <a:t>It should not result in a sparse matrix since sparse matrices result in high computation cost</a:t>
            </a:r>
          </a:p>
          <a:p>
            <a:pPr lvl="1" algn="just">
              <a:lnSpc>
                <a:spcPct val="150000"/>
              </a:lnSpc>
            </a:pPr>
            <a:r>
              <a:rPr lang="en-US" sz="2000" dirty="0">
                <a:latin typeface="Times New Roman" panose="02020603050405020304" pitchFamily="18" charset="0"/>
                <a:cs typeface="Times New Roman" panose="02020603050405020304" pitchFamily="18" charset="0"/>
              </a:rPr>
              <a:t>We should be able to retain most of the linguistic information present in the sentence</a:t>
            </a:r>
          </a:p>
          <a:p>
            <a:pPr algn="just">
              <a:lnSpc>
                <a:spcPct val="150000"/>
              </a:lnSpc>
            </a:pPr>
            <a:r>
              <a:rPr lang="en-US" sz="2400" dirty="0">
                <a:latin typeface="Times New Roman" panose="02020603050405020304" pitchFamily="18" charset="0"/>
                <a:cs typeface="Times New Roman" panose="02020603050405020304" pitchFamily="18" charset="0"/>
              </a:rPr>
              <a:t>There are many such techniques for vectorizing the text into numbers</a:t>
            </a:r>
          </a:p>
          <a:p>
            <a:pPr lvl="1" algn="just">
              <a:lnSpc>
                <a:spcPct val="150000"/>
              </a:lnSpc>
            </a:pPr>
            <a:r>
              <a:rPr lang="en-US" sz="2000" dirty="0">
                <a:latin typeface="Times New Roman" panose="02020603050405020304" pitchFamily="18" charset="0"/>
                <a:cs typeface="Times New Roman" panose="02020603050405020304" pitchFamily="18" charset="0"/>
              </a:rPr>
              <a:t>Bag of Words model</a:t>
            </a:r>
          </a:p>
          <a:p>
            <a:pPr lvl="1" algn="just">
              <a:lnSpc>
                <a:spcPct val="150000"/>
              </a:lnSpc>
            </a:pPr>
            <a:r>
              <a:rPr lang="en-US" sz="2000" dirty="0">
                <a:latin typeface="Times New Roman" panose="02020603050405020304" pitchFamily="18" charset="0"/>
                <a:cs typeface="Times New Roman" panose="02020603050405020304" pitchFamily="18" charset="0"/>
              </a:rPr>
              <a:t>TF-IDF</a:t>
            </a:r>
          </a:p>
          <a:p>
            <a:pPr lvl="1" algn="just">
              <a:lnSpc>
                <a:spcPct val="150000"/>
              </a:lnSpc>
            </a:pPr>
            <a:r>
              <a:rPr lang="en-US" sz="2000" dirty="0">
                <a:latin typeface="Times New Roman" panose="02020603050405020304" pitchFamily="18" charset="0"/>
                <a:cs typeface="Times New Roman" panose="02020603050405020304" pitchFamily="18" charset="0"/>
              </a:rPr>
              <a:t>One hot encoding</a:t>
            </a:r>
          </a:p>
        </p:txBody>
      </p:sp>
    </p:spTree>
    <p:extLst>
      <p:ext uri="{BB962C8B-B14F-4D97-AF65-F5344CB8AC3E}">
        <p14:creationId xmlns:p14="http://schemas.microsoft.com/office/powerpoint/2010/main" val="2649348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5" name="TextBox 4">
            <a:extLst>
              <a:ext uri="{FF2B5EF4-FFF2-40B4-BE49-F238E27FC236}">
                <a16:creationId xmlns:a16="http://schemas.microsoft.com/office/drawing/2014/main" id="{20E05B88-6862-4DBB-92CE-BAD249A3A433}"/>
              </a:ext>
            </a:extLst>
          </p:cNvPr>
          <p:cNvSpPr txBox="1"/>
          <p:nvPr/>
        </p:nvSpPr>
        <p:spPr>
          <a:xfrm>
            <a:off x="631595" y="1483295"/>
            <a:ext cx="10963374" cy="5099153"/>
          </a:xfrm>
          <a:prstGeom prst="rect">
            <a:avLst/>
          </a:prstGeom>
          <a:noFill/>
        </p:spPr>
        <p:txBody>
          <a:bodyPr wrap="square" rtlCol="0">
            <a:spAutoFit/>
          </a:bodyPr>
          <a:lstStyle/>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Bag of words is a simple and most used model for extracting features from text and using them in building models.</a:t>
            </a:r>
          </a:p>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Bag of words approach is simple and flexible and easy for any one to use</a:t>
            </a:r>
          </a:p>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technique which extracts features as representation of text based on the occurrences of words within the text.</a:t>
            </a:r>
          </a:p>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involves two major things:</a:t>
            </a:r>
          </a:p>
          <a:p>
            <a:pPr marL="742950" lvl="1"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Vocabulary of known words</a:t>
            </a:r>
          </a:p>
          <a:p>
            <a:pPr marL="742950" lvl="1"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Measure of the presence of known words</a:t>
            </a:r>
          </a:p>
        </p:txBody>
      </p:sp>
    </p:spTree>
    <p:extLst>
      <p:ext uri="{BB962C8B-B14F-4D97-AF65-F5344CB8AC3E}">
        <p14:creationId xmlns:p14="http://schemas.microsoft.com/office/powerpoint/2010/main" val="109545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2372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5" name="TextBox 4">
            <a:extLst>
              <a:ext uri="{FF2B5EF4-FFF2-40B4-BE49-F238E27FC236}">
                <a16:creationId xmlns:a16="http://schemas.microsoft.com/office/drawing/2014/main" id="{20E05B88-6862-4DBB-92CE-BAD249A3A433}"/>
              </a:ext>
            </a:extLst>
          </p:cNvPr>
          <p:cNvSpPr txBox="1"/>
          <p:nvPr/>
        </p:nvSpPr>
        <p:spPr>
          <a:xfrm>
            <a:off x="565610" y="1473867"/>
            <a:ext cx="10869106" cy="4930645"/>
          </a:xfrm>
          <a:prstGeom prst="rect">
            <a:avLst/>
          </a:prstGeom>
          <a:noFill/>
        </p:spPr>
        <p:txBody>
          <a:bodyPr wrap="square" rtlCol="0">
            <a:spAutoFit/>
          </a:bodyPr>
          <a:lstStyle/>
          <a:p>
            <a:pPr marL="285750" indent="-285750" algn="just">
              <a:lnSpc>
                <a:spcPct val="15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Bag of words model basically consists of 3 major steps</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Collect data</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Design the Vocabulary</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Create vectors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Let’s investigate each of the steps in detail by taking an example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Collect Data:</a:t>
            </a:r>
          </a:p>
          <a:p>
            <a:pPr lvl="1" algn="just">
              <a:lnSpc>
                <a:spcPct val="150000"/>
              </a:lnSpc>
            </a:pPr>
            <a:r>
              <a:rPr lang="en-US" sz="2000" dirty="0">
                <a:latin typeface="Times New Roman" panose="02020603050405020304" pitchFamily="18" charset="0"/>
                <a:cs typeface="Times New Roman" panose="02020603050405020304" pitchFamily="18" charset="0"/>
              </a:rPr>
              <a:t>Let’s take a sample of data from movie reviews.</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movie is very scary and long</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movie is not scary and is slow</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movie is spooky and good	</a:t>
            </a:r>
          </a:p>
        </p:txBody>
      </p:sp>
    </p:spTree>
    <p:extLst>
      <p:ext uri="{BB962C8B-B14F-4D97-AF65-F5344CB8AC3E}">
        <p14:creationId xmlns:p14="http://schemas.microsoft.com/office/powerpoint/2010/main" val="344057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0B0D-8E01-47D6-B756-69CD2C221402}"/>
              </a:ext>
            </a:extLst>
          </p:cNvPr>
          <p:cNvSpPr>
            <a:spLocks noGrp="1"/>
          </p:cNvSpPr>
          <p:nvPr>
            <p:ph type="title"/>
          </p:nvPr>
        </p:nvSpPr>
        <p:spPr>
          <a:xfrm>
            <a:off x="611955" y="167158"/>
            <a:ext cx="11011293"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3" name="Content Placeholder 2">
            <a:extLst>
              <a:ext uri="{FF2B5EF4-FFF2-40B4-BE49-F238E27FC236}">
                <a16:creationId xmlns:a16="http://schemas.microsoft.com/office/drawing/2014/main" id="{84551EE5-D6EF-4A03-913F-1E1A3A582AFF}"/>
              </a:ext>
            </a:extLst>
          </p:cNvPr>
          <p:cNvSpPr>
            <a:spLocks noGrp="1"/>
          </p:cNvSpPr>
          <p:nvPr>
            <p:ph idx="1"/>
          </p:nvPr>
        </p:nvSpPr>
        <p:spPr>
          <a:xfrm>
            <a:off x="716437" y="1492721"/>
            <a:ext cx="10637363" cy="4684242"/>
          </a:xfrm>
        </p:spPr>
        <p:txBody>
          <a:bodyPr>
            <a:normAutofit/>
          </a:bodyPr>
          <a:lstStyle/>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Design Vocabulary:</a:t>
            </a:r>
          </a:p>
          <a:p>
            <a:pPr lvl="1" algn="just">
              <a:lnSpc>
                <a:spcPct val="150000"/>
              </a:lnSpc>
            </a:pPr>
            <a:r>
              <a:rPr lang="en-US" sz="2000" dirty="0">
                <a:latin typeface="Times New Roman" panose="02020603050405020304" pitchFamily="18" charset="0"/>
                <a:cs typeface="Times New Roman" panose="02020603050405020304" pitchFamily="18" charset="0"/>
              </a:rPr>
              <a:t>Now we make list of all the unique words present. </a:t>
            </a:r>
          </a:p>
          <a:p>
            <a:pPr lvl="1" algn="just">
              <a:lnSpc>
                <a:spcPct val="150000"/>
              </a:lnSpc>
            </a:pPr>
            <a:r>
              <a:rPr lang="en-US" sz="2000" dirty="0">
                <a:latin typeface="Times New Roman" panose="02020603050405020304" pitchFamily="18" charset="0"/>
                <a:cs typeface="Times New Roman" panose="02020603050405020304" pitchFamily="18" charset="0"/>
              </a:rPr>
              <a:t>We ignore the order and case of the words (all the words are converted into lower case)</a:t>
            </a:r>
          </a:p>
          <a:p>
            <a:pPr lvl="1" algn="just">
              <a:lnSpc>
                <a:spcPct val="150000"/>
              </a:lnSpc>
            </a:pPr>
            <a:r>
              <a:rPr lang="en-US" sz="2000" dirty="0">
                <a:latin typeface="Times New Roman" panose="02020603050405020304" pitchFamily="18" charset="0"/>
                <a:cs typeface="Times New Roman" panose="02020603050405020304" pitchFamily="18" charset="0"/>
              </a:rPr>
              <a:t>The list of unique words in our use case forming vocabulary.</a:t>
            </a:r>
          </a:p>
          <a:p>
            <a:pPr lvl="1" algn="just">
              <a:lnSpc>
                <a:spcPct val="150000"/>
              </a:lnSpc>
            </a:pPr>
            <a:r>
              <a:rPr lang="en-US" sz="2000" dirty="0">
                <a:latin typeface="Times New Roman" panose="02020603050405020304" pitchFamily="18" charset="0"/>
                <a:cs typeface="Times New Roman" panose="02020603050405020304" pitchFamily="18" charset="0"/>
              </a:rPr>
              <a:t>Vocabulary consists of words: “this”, “movie”, “is”, “very”, “scary”, “and”, “long”, “not” , “slow”, “spooky”, “good”.</a:t>
            </a:r>
          </a:p>
          <a:p>
            <a:pPr lvl="1" algn="just">
              <a:lnSpc>
                <a:spcPct val="150000"/>
              </a:lnSpc>
            </a:pPr>
            <a:r>
              <a:rPr lang="en-US" sz="2000" dirty="0">
                <a:latin typeface="Times New Roman" panose="02020603050405020304" pitchFamily="18" charset="0"/>
                <a:cs typeface="Times New Roman" panose="02020603050405020304" pitchFamily="18" charset="0"/>
              </a:rPr>
              <a:t>Hence the vocabulary now consists of 11 unique words </a:t>
            </a:r>
          </a:p>
          <a:p>
            <a:pPr lvl="1" algn="just">
              <a:lnSpc>
                <a:spcPct val="150000"/>
              </a:lnSpc>
            </a:pPr>
            <a:r>
              <a:rPr lang="en-US" sz="2000" dirty="0">
                <a:latin typeface="Times New Roman" panose="02020603050405020304" pitchFamily="18" charset="0"/>
                <a:cs typeface="Times New Roman" panose="02020603050405020304" pitchFamily="18" charset="0"/>
              </a:rPr>
              <a:t>These 11 unique words form the sentences in the data corpus which we are using  </a:t>
            </a:r>
          </a:p>
        </p:txBody>
      </p:sp>
    </p:spTree>
    <p:extLst>
      <p:ext uri="{BB962C8B-B14F-4D97-AF65-F5344CB8AC3E}">
        <p14:creationId xmlns:p14="http://schemas.microsoft.com/office/powerpoint/2010/main" val="2777693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0B0D-8E01-47D6-B756-69CD2C221402}"/>
              </a:ext>
            </a:extLst>
          </p:cNvPr>
          <p:cNvSpPr>
            <a:spLocks noGrp="1"/>
          </p:cNvSpPr>
          <p:nvPr>
            <p:ph type="title"/>
          </p:nvPr>
        </p:nvSpPr>
        <p:spPr>
          <a:xfrm>
            <a:off x="611955" y="167158"/>
            <a:ext cx="11011293"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3" name="Content Placeholder 2">
            <a:extLst>
              <a:ext uri="{FF2B5EF4-FFF2-40B4-BE49-F238E27FC236}">
                <a16:creationId xmlns:a16="http://schemas.microsoft.com/office/drawing/2014/main" id="{84551EE5-D6EF-4A03-913F-1E1A3A582AFF}"/>
              </a:ext>
            </a:extLst>
          </p:cNvPr>
          <p:cNvSpPr>
            <a:spLocks noGrp="1"/>
          </p:cNvSpPr>
          <p:nvPr>
            <p:ph idx="1"/>
          </p:nvPr>
        </p:nvSpPr>
        <p:spPr>
          <a:xfrm>
            <a:off x="716438" y="1530429"/>
            <a:ext cx="10501460" cy="4684242"/>
          </a:xfrm>
        </p:spPr>
        <p:txBody>
          <a:bodyPr>
            <a:normAutofit/>
          </a:bodyPr>
          <a:lstStyle/>
          <a:p>
            <a:pPr marL="457200" indent="-457200" algn="just">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Creation of vectors:</a:t>
            </a:r>
          </a:p>
          <a:p>
            <a:pPr lvl="1" algn="just">
              <a:lnSpc>
                <a:spcPct val="150000"/>
              </a:lnSpc>
            </a:pPr>
            <a:r>
              <a:rPr lang="en-US" sz="2000" dirty="0">
                <a:latin typeface="Times New Roman" panose="02020603050405020304" pitchFamily="18" charset="0"/>
                <a:cs typeface="Times New Roman" panose="02020603050405020304" pitchFamily="18" charset="0"/>
              </a:rPr>
              <a:t>The objective of vectorization is to convert the text into vectors of numbers that we can use as input or output for any machine learning model.</a:t>
            </a:r>
          </a:p>
          <a:p>
            <a:pPr lvl="1" algn="just">
              <a:lnSpc>
                <a:spcPct val="150000"/>
              </a:lnSpc>
            </a:pPr>
            <a:r>
              <a:rPr lang="en-US" sz="2000" dirty="0">
                <a:latin typeface="Times New Roman" panose="02020603050405020304" pitchFamily="18" charset="0"/>
                <a:cs typeface="Times New Roman" panose="02020603050405020304" pitchFamily="18" charset="0"/>
              </a:rPr>
              <a:t>We now have 11 words in the vocabulary. Hence, the length of each vector to represent each word occurrence will be 11. </a:t>
            </a:r>
          </a:p>
          <a:p>
            <a:pPr lvl="1" algn="just">
              <a:lnSpc>
                <a:spcPct val="150000"/>
              </a:lnSpc>
            </a:pPr>
            <a:r>
              <a:rPr lang="en-US" sz="2000" dirty="0">
                <a:latin typeface="Times New Roman" panose="02020603050405020304" pitchFamily="18" charset="0"/>
                <a:cs typeface="Times New Roman" panose="02020603050405020304" pitchFamily="18" charset="0"/>
              </a:rPr>
              <a:t>The simplest way of scoring the occurrence of word in the vector is by a Boolean value. A value of 1 represents the word is present and 0 represents its absence.</a:t>
            </a:r>
          </a:p>
          <a:p>
            <a:pPr lvl="1" algn="just">
              <a:lnSpc>
                <a:spcPct val="150000"/>
              </a:lnSpc>
            </a:pPr>
            <a:r>
              <a:rPr lang="en-US" sz="2000" dirty="0">
                <a:latin typeface="Times New Roman" panose="02020603050405020304" pitchFamily="18" charset="0"/>
                <a:cs typeface="Times New Roman" panose="02020603050405020304" pitchFamily="18" charset="0"/>
              </a:rPr>
              <a:t>Using the arbitrary order mentioned above in the vocabulary let’s make a binary vector for text</a:t>
            </a:r>
          </a:p>
        </p:txBody>
      </p:sp>
    </p:spTree>
    <p:extLst>
      <p:ext uri="{BB962C8B-B14F-4D97-AF65-F5344CB8AC3E}">
        <p14:creationId xmlns:p14="http://schemas.microsoft.com/office/powerpoint/2010/main" val="2129667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0B0D-8E01-47D6-B756-69CD2C221402}"/>
              </a:ext>
            </a:extLst>
          </p:cNvPr>
          <p:cNvSpPr>
            <a:spLocks noGrp="1"/>
          </p:cNvSpPr>
          <p:nvPr>
            <p:ph type="title"/>
          </p:nvPr>
        </p:nvSpPr>
        <p:spPr>
          <a:xfrm>
            <a:off x="611955" y="167158"/>
            <a:ext cx="11011293"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a:t>
            </a:r>
          </a:p>
        </p:txBody>
      </p:sp>
      <p:sp>
        <p:nvSpPr>
          <p:cNvPr id="3" name="Content Placeholder 2">
            <a:extLst>
              <a:ext uri="{FF2B5EF4-FFF2-40B4-BE49-F238E27FC236}">
                <a16:creationId xmlns:a16="http://schemas.microsoft.com/office/drawing/2014/main" id="{84551EE5-D6EF-4A03-913F-1E1A3A582AFF}"/>
              </a:ext>
            </a:extLst>
          </p:cNvPr>
          <p:cNvSpPr>
            <a:spLocks noGrp="1"/>
          </p:cNvSpPr>
          <p:nvPr>
            <p:ph idx="1"/>
          </p:nvPr>
        </p:nvSpPr>
        <p:spPr>
          <a:xfrm>
            <a:off x="716437" y="1445586"/>
            <a:ext cx="10637363" cy="4684242"/>
          </a:xfrm>
        </p:spPr>
        <p:txBody>
          <a:bodyPr>
            <a:normAutofit/>
          </a:bodyPr>
          <a:lstStyle/>
          <a:p>
            <a:pPr marL="457200" indent="-457200" algn="just">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Creation of vectors:</a:t>
            </a:r>
          </a:p>
          <a:p>
            <a:pPr lvl="1" algn="just">
              <a:lnSpc>
                <a:spcPct val="150000"/>
              </a:lnSpc>
            </a:pPr>
            <a:r>
              <a:rPr lang="en-US" sz="2000" dirty="0">
                <a:latin typeface="Times New Roman" panose="02020603050405020304" pitchFamily="18" charset="0"/>
                <a:cs typeface="Times New Roman" panose="02020603050405020304" pitchFamily="18" charset="0"/>
              </a:rPr>
              <a:t>The scoring of all the reviews would be as follows</a:t>
            </a:r>
          </a:p>
          <a:p>
            <a:pPr lvl="1" algn="just">
              <a:lnSpc>
                <a:spcPct val="150000"/>
              </a:lnSpc>
            </a:pPr>
            <a:r>
              <a:rPr lang="en-US" sz="2000" dirty="0">
                <a:latin typeface="Times New Roman" panose="02020603050405020304" pitchFamily="18" charset="0"/>
                <a:cs typeface="Times New Roman" panose="02020603050405020304" pitchFamily="18" charset="0"/>
              </a:rPr>
              <a:t>[ “this”, “movie”, “is”, “very”, “scary”, “and”, “long”, “not” , “slow”, “spooky”, “good”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Review 1 : This movie is very scary and long = [ 1 , 1 , 1 , 1 , 1 , 1 , 1 , 0 , 0 , 0 , 0 ]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Review 2 : This movie is not scary and is slow = [ 1 , 1 , 1 , 0 , 1 , 1 , 0 , 1 , 1 , 1 , 0 , 0 ]</a:t>
            </a:r>
          </a:p>
          <a:p>
            <a:pPr marL="914400" lvl="1"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Review 3 : This movie is spooky and good = [ 1 , 1 , 1 , 0 , 0 , 1 , 0 , 0 , 0 , 1 , 1 ] 	</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New documents that overlap with the vocabulary of known words, but may contain words outside of the vocabulary, can still be encoded, where only the occurrence of known words are scored, and unknown words are ignored.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3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a:xfrm>
            <a:off x="965200" y="69095"/>
            <a:ext cx="5130795" cy="1461778"/>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965199" y="1427177"/>
            <a:ext cx="4389225" cy="4786692"/>
          </a:xfrm>
        </p:spPr>
        <p:txBody>
          <a:bodyPr>
            <a:normAutofit fontScale="92500"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Textual Data</a:t>
            </a:r>
          </a:p>
          <a:p>
            <a:pPr>
              <a:lnSpc>
                <a:spcPct val="150000"/>
              </a:lnSpc>
            </a:pPr>
            <a:r>
              <a:rPr lang="en-US" sz="2400" dirty="0">
                <a:latin typeface="Times New Roman" panose="02020603050405020304" pitchFamily="18" charset="0"/>
                <a:cs typeface="Times New Roman" panose="02020603050405020304" pitchFamily="18" charset="0"/>
              </a:rPr>
              <a:t>Cleaning Textual Data</a:t>
            </a:r>
          </a:p>
          <a:p>
            <a:pPr>
              <a:lnSpc>
                <a:spcPct val="150000"/>
              </a:lnSpc>
            </a:pPr>
            <a:r>
              <a:rPr lang="en-US" sz="2400" dirty="0">
                <a:latin typeface="Times New Roman" panose="02020603050405020304" pitchFamily="18" charset="0"/>
                <a:cs typeface="Times New Roman" panose="02020603050405020304" pitchFamily="18" charset="0"/>
              </a:rPr>
              <a:t>Parsing and cleaning HTML data</a:t>
            </a:r>
          </a:p>
          <a:p>
            <a:pPr>
              <a:lnSpc>
                <a:spcPct val="150000"/>
              </a:lnSpc>
            </a:pPr>
            <a:r>
              <a:rPr lang="en-US" sz="2400" dirty="0">
                <a:latin typeface="Times New Roman" panose="02020603050405020304" pitchFamily="18" charset="0"/>
                <a:cs typeface="Times New Roman" panose="02020603050405020304" pitchFamily="18" charset="0"/>
              </a:rPr>
              <a:t>Word Tokenization</a:t>
            </a:r>
          </a:p>
          <a:p>
            <a:pPr>
              <a:lnSpc>
                <a:spcPct val="150000"/>
              </a:lnSpc>
            </a:pPr>
            <a:r>
              <a:rPr lang="en-US" sz="2400" dirty="0">
                <a:latin typeface="Times New Roman" panose="02020603050405020304" pitchFamily="18" charset="0"/>
                <a:cs typeface="Times New Roman" panose="02020603050405020304" pitchFamily="18" charset="0"/>
              </a:rPr>
              <a:t>Removal of Stop Words</a:t>
            </a:r>
          </a:p>
          <a:p>
            <a:pPr>
              <a:lnSpc>
                <a:spcPct val="150000"/>
              </a:lnSpc>
            </a:pPr>
            <a:r>
              <a:rPr lang="en-US" sz="2400" dirty="0">
                <a:latin typeface="Times New Roman" panose="02020603050405020304" pitchFamily="18" charset="0"/>
                <a:cs typeface="Times New Roman" panose="02020603050405020304" pitchFamily="18" charset="0"/>
              </a:rPr>
              <a:t>Stemming</a:t>
            </a:r>
          </a:p>
          <a:p>
            <a:pPr>
              <a:lnSpc>
                <a:spcPct val="150000"/>
              </a:lnSpc>
            </a:pPr>
            <a:r>
              <a:rPr lang="en-US" sz="2400" dirty="0">
                <a:latin typeface="Times New Roman" panose="02020603050405020304" pitchFamily="18" charset="0"/>
                <a:cs typeface="Times New Roman" panose="02020603050405020304" pitchFamily="18" charset="0"/>
              </a:rPr>
              <a:t>Bag of Words </a:t>
            </a:r>
          </a:p>
          <a:p>
            <a:pPr>
              <a:lnSpc>
                <a:spcPct val="150000"/>
              </a:lnSpc>
            </a:pPr>
            <a:r>
              <a:rPr lang="en-US" sz="2400" dirty="0">
                <a:latin typeface="Times New Roman" panose="02020603050405020304" pitchFamily="18" charset="0"/>
                <a:cs typeface="Times New Roman" panose="02020603050405020304" pitchFamily="18" charset="0"/>
              </a:rPr>
              <a:t>TF/IDF</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atural Language Processing Icon - Download Natural Language Processing Icon  3261011 | Noun Project">
            <a:extLst>
              <a:ext uri="{FF2B5EF4-FFF2-40B4-BE49-F238E27FC236}">
                <a16:creationId xmlns:a16="http://schemas.microsoft.com/office/drawing/2014/main" id="{F4ED609A-1CE2-4D3E-B7FE-F3BBDF3C16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5330" y="2105470"/>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NLTK</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93889" y="1655941"/>
            <a:ext cx="10878532"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Bag of words model can be implemented in python using nltk and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modules</a:t>
            </a:r>
          </a:p>
          <a:p>
            <a:pPr algn="just">
              <a:lnSpc>
                <a:spcPct val="150000"/>
              </a:lnSpc>
            </a:pPr>
            <a:r>
              <a:rPr lang="en-US" sz="2400" dirty="0">
                <a:latin typeface="Times New Roman" panose="02020603050405020304" pitchFamily="18" charset="0"/>
                <a:cs typeface="Times New Roman" panose="02020603050405020304" pitchFamily="18" charset="0"/>
              </a:rPr>
              <a:t>Let us take the following data and implement bag of words on it.</a:t>
            </a:r>
          </a:p>
          <a:p>
            <a:pPr algn="just">
              <a:lnSpc>
                <a:spcPct val="150000"/>
              </a:lnSpc>
            </a:pPr>
            <a:r>
              <a:rPr lang="en-US" sz="2400" i="1" dirty="0">
                <a:latin typeface="Times New Roman" panose="02020603050405020304" pitchFamily="18" charset="0"/>
                <a:cs typeface="Times New Roman" panose="02020603050405020304" pitchFamily="18" charset="0"/>
              </a:rPr>
              <a:t>This movie made it into one of my top 10 most awful movies. Horrible. There wasn't a continuous minute where there wasn't a fight with one monster or another. There was no chance for any character development, they were too busy running from one sword fight to another. I had no emotional attachment ( except to the big bad machine ## that wanted to destroy them).</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5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NLTK</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624698"/>
            <a:ext cx="10440184" cy="4934165"/>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Preprocess the data:</a:t>
            </a:r>
          </a:p>
          <a:p>
            <a:pPr lvl="1" algn="just">
              <a:lnSpc>
                <a:spcPct val="150000"/>
              </a:lnSpc>
            </a:pPr>
            <a:r>
              <a:rPr lang="en-US" sz="2000" dirty="0">
                <a:latin typeface="Times New Roman" panose="02020603050405020304" pitchFamily="18" charset="0"/>
                <a:cs typeface="Times New Roman" panose="02020603050405020304" pitchFamily="18" charset="0"/>
              </a:rPr>
              <a:t>Lower case conversion of text</a:t>
            </a:r>
          </a:p>
          <a:p>
            <a:pPr lvl="1" algn="just">
              <a:lnSpc>
                <a:spcPct val="150000"/>
              </a:lnSpc>
            </a:pPr>
            <a:r>
              <a:rPr lang="en-US" sz="2000" dirty="0">
                <a:latin typeface="Times New Roman" panose="02020603050405020304" pitchFamily="18" charset="0"/>
                <a:cs typeface="Times New Roman" panose="02020603050405020304" pitchFamily="18" charset="0"/>
              </a:rPr>
              <a:t>Remove all non word characters</a:t>
            </a:r>
          </a:p>
          <a:p>
            <a:pPr lvl="1" algn="just">
              <a:lnSpc>
                <a:spcPct val="150000"/>
              </a:lnSpc>
            </a:pPr>
            <a:r>
              <a:rPr lang="en-US" sz="2000" dirty="0">
                <a:latin typeface="Times New Roman" panose="02020603050405020304" pitchFamily="18" charset="0"/>
                <a:cs typeface="Times New Roman" panose="02020603050405020304" pitchFamily="18" charset="0"/>
              </a:rPr>
              <a:t>Remove all punctuations</a:t>
            </a:r>
          </a:p>
          <a:p>
            <a:pPr algn="just">
              <a:lnSpc>
                <a:spcPct val="150000"/>
              </a:lnSpc>
            </a:pPr>
            <a:r>
              <a:rPr lang="en-US" sz="2400" dirty="0">
                <a:latin typeface="Times New Roman" panose="02020603050405020304" pitchFamily="18" charset="0"/>
                <a:cs typeface="Times New Roman" panose="02020603050405020304" pitchFamily="18" charset="0"/>
              </a:rPr>
              <a:t>We use nltk sentence tokenizer to prepare our data corpus</a:t>
            </a:r>
          </a:p>
          <a:p>
            <a:pPr algn="just">
              <a:lnSpc>
                <a:spcPct val="150000"/>
              </a:lnSpc>
            </a:pPr>
            <a:r>
              <a:rPr lang="en-US" sz="2400" dirty="0">
                <a:latin typeface="Times New Roman" panose="02020603050405020304" pitchFamily="18" charset="0"/>
                <a:cs typeface="Times New Roman" panose="02020603050405020304" pitchFamily="18" charset="0"/>
              </a:rPr>
              <a:t>Regular expressions to remove punctuations and non word characters.</a:t>
            </a:r>
          </a:p>
          <a:p>
            <a:pPr algn="just">
              <a:lnSpc>
                <a:spcPct val="150000"/>
              </a:lnSpc>
            </a:pPr>
            <a:r>
              <a:rPr lang="en-US" sz="2400" dirty="0">
                <a:latin typeface="Times New Roman" panose="02020603050405020304" pitchFamily="18" charset="0"/>
                <a:cs typeface="Times New Roman" panose="02020603050405020304" pitchFamily="18" charset="0"/>
              </a:rPr>
              <a:t>Now we have preprocessed and cleaned data. Next part is building the vocabulary</a:t>
            </a: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58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F80B4A-EC33-4A5E-8454-713E07A272FD}"/>
              </a:ext>
            </a:extLst>
          </p:cNvPr>
          <p:cNvSpPr>
            <a:spLocks noGrp="1"/>
          </p:cNvSpPr>
          <p:nvPr>
            <p:ph type="title"/>
          </p:nvPr>
        </p:nvSpPr>
        <p:spPr>
          <a:xfrm>
            <a:off x="706222" y="8231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NLTK</a:t>
            </a:r>
          </a:p>
        </p:txBody>
      </p:sp>
      <p:pic>
        <p:nvPicPr>
          <p:cNvPr id="7" name="Picture 6">
            <a:extLst>
              <a:ext uri="{FF2B5EF4-FFF2-40B4-BE49-F238E27FC236}">
                <a16:creationId xmlns:a16="http://schemas.microsoft.com/office/drawing/2014/main" id="{0D386716-67C8-4181-912F-0101EFEBBBB5}"/>
              </a:ext>
            </a:extLst>
          </p:cNvPr>
          <p:cNvPicPr>
            <a:picLocks noChangeAspect="1"/>
          </p:cNvPicPr>
          <p:nvPr/>
        </p:nvPicPr>
        <p:blipFill>
          <a:blip r:embed="rId2"/>
          <a:stretch>
            <a:fillRect/>
          </a:stretch>
        </p:blipFill>
        <p:spPr>
          <a:xfrm>
            <a:off x="962025" y="1424986"/>
            <a:ext cx="10267950" cy="5124450"/>
          </a:xfrm>
          <a:prstGeom prst="rect">
            <a:avLst/>
          </a:prstGeom>
        </p:spPr>
      </p:pic>
    </p:spTree>
    <p:extLst>
      <p:ext uri="{BB962C8B-B14F-4D97-AF65-F5344CB8AC3E}">
        <p14:creationId xmlns:p14="http://schemas.microsoft.com/office/powerpoint/2010/main" val="1429189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NLTK</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624698"/>
            <a:ext cx="10440184" cy="4934165"/>
          </a:xfrm>
        </p:spPr>
        <p:txBody>
          <a:bodyPr>
            <a:normAutofit/>
          </a:bodyPr>
          <a:lstStyle/>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Creation of Vocabulary (obtaining most frequent words in our text):</a:t>
            </a:r>
          </a:p>
          <a:p>
            <a:pPr lvl="1" algn="just">
              <a:lnSpc>
                <a:spcPct val="150000"/>
              </a:lnSpc>
            </a:pPr>
            <a:r>
              <a:rPr lang="en-US" sz="2000" dirty="0">
                <a:latin typeface="Times New Roman" panose="02020603050405020304" pitchFamily="18" charset="0"/>
                <a:cs typeface="Times New Roman" panose="02020603050405020304" pitchFamily="18" charset="0"/>
              </a:rPr>
              <a:t>Tokenize each sentence into words </a:t>
            </a:r>
          </a:p>
          <a:p>
            <a:pPr lvl="1" algn="just">
              <a:lnSpc>
                <a:spcPct val="150000"/>
              </a:lnSpc>
            </a:pPr>
            <a:r>
              <a:rPr lang="en-US" sz="2000" dirty="0">
                <a:latin typeface="Times New Roman" panose="02020603050405020304" pitchFamily="18" charset="0"/>
                <a:cs typeface="Times New Roman" panose="02020603050405020304" pitchFamily="18" charset="0"/>
              </a:rPr>
              <a:t>For each word check if word exists in dictionary, if it exists then increment by 1</a:t>
            </a:r>
          </a:p>
          <a:p>
            <a:pPr lvl="1" algn="just">
              <a:lnSpc>
                <a:spcPct val="150000"/>
              </a:lnSpc>
            </a:pPr>
            <a:r>
              <a:rPr lang="en-US" sz="2000" dirty="0">
                <a:latin typeface="Times New Roman" panose="02020603050405020304" pitchFamily="18" charset="0"/>
                <a:cs typeface="Times New Roman" panose="02020603050405020304" pitchFamily="18" charset="0"/>
              </a:rPr>
              <a:t>If it doesn’t exist add that word to dictionary and assign count as 1</a:t>
            </a:r>
          </a:p>
          <a:p>
            <a:pPr lvl="1" algn="just">
              <a:lnSpc>
                <a:spcPct val="150000"/>
              </a:lnSpc>
            </a:pPr>
            <a:r>
              <a:rPr lang="en-US" sz="2000" dirty="0">
                <a:latin typeface="Times New Roman" panose="02020603050405020304" pitchFamily="18" charset="0"/>
                <a:cs typeface="Times New Roman" panose="02020603050405020304" pitchFamily="18" charset="0"/>
              </a:rPr>
              <a:t>In our model we have a total of 53 words. </a:t>
            </a:r>
          </a:p>
          <a:p>
            <a:pPr lvl="1" algn="just">
              <a:lnSpc>
                <a:spcPct val="150000"/>
              </a:lnSpc>
            </a:pPr>
            <a:r>
              <a:rPr lang="en-US" sz="2000" dirty="0">
                <a:latin typeface="Times New Roman" panose="02020603050405020304" pitchFamily="18" charset="0"/>
                <a:cs typeface="Times New Roman" panose="02020603050405020304" pitchFamily="18" charset="0"/>
              </a:rPr>
              <a:t>However, when processing large texts, the number of words could reach millions. We do not need to use all those words. Hence, we select a particular number (30) of most frequently used words.</a:t>
            </a: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565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NLTK</a:t>
            </a:r>
          </a:p>
        </p:txBody>
      </p:sp>
      <p:pic>
        <p:nvPicPr>
          <p:cNvPr id="7" name="Picture 6">
            <a:extLst>
              <a:ext uri="{FF2B5EF4-FFF2-40B4-BE49-F238E27FC236}">
                <a16:creationId xmlns:a16="http://schemas.microsoft.com/office/drawing/2014/main" id="{AD642554-6674-4350-86F5-8041E77274B9}"/>
              </a:ext>
            </a:extLst>
          </p:cNvPr>
          <p:cNvPicPr>
            <a:picLocks noChangeAspect="1"/>
          </p:cNvPicPr>
          <p:nvPr/>
        </p:nvPicPr>
        <p:blipFill>
          <a:blip r:embed="rId2"/>
          <a:stretch>
            <a:fillRect/>
          </a:stretch>
        </p:blipFill>
        <p:spPr>
          <a:xfrm>
            <a:off x="452437" y="1777291"/>
            <a:ext cx="11287125" cy="4457700"/>
          </a:xfrm>
          <a:prstGeom prst="rect">
            <a:avLst/>
          </a:prstGeom>
        </p:spPr>
      </p:pic>
    </p:spTree>
    <p:extLst>
      <p:ext uri="{BB962C8B-B14F-4D97-AF65-F5344CB8AC3E}">
        <p14:creationId xmlns:p14="http://schemas.microsoft.com/office/powerpoint/2010/main" val="659113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Bag of Words - NLTK</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3" y="1624698"/>
            <a:ext cx="4148583" cy="4934165"/>
          </a:xfrm>
        </p:spPr>
        <p:txBody>
          <a:bodyPr>
            <a:normAutofit/>
          </a:bodyPr>
          <a:lstStyle/>
          <a:p>
            <a:pPr marL="457200" indent="-457200" algn="just">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Creation of vectors:</a:t>
            </a:r>
          </a:p>
          <a:p>
            <a:pPr lvl="1" algn="just">
              <a:lnSpc>
                <a:spcPct val="150000"/>
              </a:lnSpc>
            </a:pPr>
            <a:r>
              <a:rPr lang="en-US" sz="2000" dirty="0">
                <a:latin typeface="Times New Roman" panose="02020603050405020304" pitchFamily="18" charset="0"/>
                <a:cs typeface="Times New Roman" panose="02020603050405020304" pitchFamily="18" charset="0"/>
              </a:rPr>
              <a:t>In this step we construct a vector, which would tell us whether a word in each sentence is a frequent word or not. If a word in a sentence is a frequent word, we set it as 1, else we set it as 0.</a:t>
            </a:r>
          </a:p>
        </p:txBody>
      </p:sp>
      <p:pic>
        <p:nvPicPr>
          <p:cNvPr id="5" name="Picture 4">
            <a:extLst>
              <a:ext uri="{FF2B5EF4-FFF2-40B4-BE49-F238E27FC236}">
                <a16:creationId xmlns:a16="http://schemas.microsoft.com/office/drawing/2014/main" id="{E0E538A7-71D9-47E2-BF6C-3E32018E544C}"/>
              </a:ext>
            </a:extLst>
          </p:cNvPr>
          <p:cNvPicPr>
            <a:picLocks noChangeAspect="1"/>
          </p:cNvPicPr>
          <p:nvPr/>
        </p:nvPicPr>
        <p:blipFill>
          <a:blip r:embed="rId2"/>
          <a:stretch>
            <a:fillRect/>
          </a:stretch>
        </p:blipFill>
        <p:spPr>
          <a:xfrm>
            <a:off x="5019256" y="1866465"/>
            <a:ext cx="6696075" cy="3771900"/>
          </a:xfrm>
          <a:prstGeom prst="rect">
            <a:avLst/>
          </a:prstGeom>
        </p:spPr>
      </p:pic>
    </p:spTree>
    <p:extLst>
      <p:ext uri="{BB962C8B-B14F-4D97-AF65-F5344CB8AC3E}">
        <p14:creationId xmlns:p14="http://schemas.microsoft.com/office/powerpoint/2010/main" val="4062343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9913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TF - IDF</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624698"/>
            <a:ext cx="11100068" cy="493416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Bag of words approach each word is treated equally, but in a document there is a high chance that a particular word repeats more often than others.</a:t>
            </a:r>
          </a:p>
          <a:p>
            <a:pPr algn="just">
              <a:lnSpc>
                <a:spcPct val="150000"/>
              </a:lnSpc>
            </a:pPr>
            <a:r>
              <a:rPr lang="en-US" sz="2400" dirty="0">
                <a:latin typeface="Times New Roman" panose="02020603050405020304" pitchFamily="18" charset="0"/>
                <a:cs typeface="Times New Roman" panose="02020603050405020304" pitchFamily="18" charset="0"/>
              </a:rPr>
              <a:t>TF – IDF stands for Term Frequency – Inverse Document Frequency</a:t>
            </a:r>
          </a:p>
          <a:p>
            <a:pPr algn="just">
              <a:lnSpc>
                <a:spcPct val="150000"/>
              </a:lnSpc>
            </a:pPr>
            <a:r>
              <a:rPr lang="en-US" sz="2400" dirty="0">
                <a:latin typeface="Times New Roman" panose="02020603050405020304" pitchFamily="18" charset="0"/>
                <a:cs typeface="Times New Roman" panose="02020603050405020304" pitchFamily="18" charset="0"/>
              </a:rPr>
              <a:t>TF - IDF works with assigning weights according to importance.</a:t>
            </a:r>
          </a:p>
          <a:p>
            <a:pPr algn="just">
              <a:lnSpc>
                <a:spcPct val="150000"/>
              </a:lnSpc>
            </a:pPr>
            <a:r>
              <a:rPr lang="en-US" sz="2400" dirty="0">
                <a:latin typeface="Times New Roman" panose="02020603050405020304" pitchFamily="18" charset="0"/>
                <a:cs typeface="Times New Roman" panose="02020603050405020304" pitchFamily="18" charset="0"/>
              </a:rPr>
              <a:t> If we take each sentence as a document and counting the number of documents each time a word occurs, it is called document frequency. Term frequency is the frequency of occurrence of word. We then divide TF by IDF to get TF-IDF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13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23314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TF - IDF</a:t>
            </a:r>
          </a:p>
        </p:txBody>
      </p:sp>
      <p:pic>
        <p:nvPicPr>
          <p:cNvPr id="1026" name="Picture 2" descr="Feature Extraction and Embeddings TD-IDF">
            <a:extLst>
              <a:ext uri="{FF2B5EF4-FFF2-40B4-BE49-F238E27FC236}">
                <a16:creationId xmlns:a16="http://schemas.microsoft.com/office/drawing/2014/main" id="{59D071A6-7EE3-4148-9C9F-EA3023F86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902" y="1350213"/>
            <a:ext cx="10256196" cy="4885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C73BCD-D6C8-4FFE-86AF-80F7FCE07680}"/>
              </a:ext>
            </a:extLst>
          </p:cNvPr>
          <p:cNvSpPr txBox="1"/>
          <p:nvPr/>
        </p:nvSpPr>
        <p:spPr>
          <a:xfrm>
            <a:off x="4990290" y="6404975"/>
            <a:ext cx="4036978"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Source : </a:t>
            </a:r>
            <a:r>
              <a:rPr lang="en-US" sz="1400" i="1" dirty="0" err="1">
                <a:latin typeface="Times New Roman" panose="02020603050405020304" pitchFamily="18" charset="0"/>
                <a:cs typeface="Times New Roman" panose="02020603050405020304" pitchFamily="18" charset="0"/>
                <a:hlinkClick r:id="rId3"/>
              </a:rPr>
              <a:t>analyticsvidhya</a:t>
            </a:r>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447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8831" y="157731"/>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TF - IDF</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83674" y="1407881"/>
            <a:ext cx="11100068" cy="493416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Term Frequency: is a scoring of the frequency of the word in the current document.</a:t>
            </a:r>
          </a:p>
          <a:p>
            <a:pPr algn="just">
              <a:lnSpc>
                <a:spcPct val="150000"/>
              </a:lnSpc>
            </a:pPr>
            <a:r>
              <a:rPr lang="en-US" sz="2400" dirty="0">
                <a:latin typeface="Times New Roman" panose="02020603050405020304" pitchFamily="18" charset="0"/>
                <a:cs typeface="Times New Roman" panose="02020603050405020304" pitchFamily="18" charset="0"/>
              </a:rPr>
              <a:t>Inverse Document Frequency: is a scoring of how rare the word is across documents.</a:t>
            </a:r>
          </a:p>
          <a:p>
            <a:pPr algn="just">
              <a:lnSpc>
                <a:spcPct val="150000"/>
              </a:lnSpc>
            </a:pPr>
            <a:r>
              <a:rPr lang="en-US" sz="2400" dirty="0">
                <a:latin typeface="Times New Roman" panose="02020603050405020304" pitchFamily="18" charset="0"/>
                <a:cs typeface="Times New Roman" panose="02020603050405020304" pitchFamily="18" charset="0"/>
              </a:rPr>
              <a:t>Term frequency can be calculated as number of occurrences of a word in a sentence divided by total number of words in a sentence</a:t>
            </a:r>
          </a:p>
          <a:p>
            <a:pPr algn="just">
              <a:lnSpc>
                <a:spcPct val="150000"/>
              </a:lnSpc>
            </a:pPr>
            <a:r>
              <a:rPr lang="en-US" sz="2400" dirty="0">
                <a:latin typeface="Times New Roman" panose="02020603050405020304" pitchFamily="18" charset="0"/>
                <a:cs typeface="Times New Roman" panose="02020603050405020304" pitchFamily="18" charset="0"/>
              </a:rPr>
              <a:t>Inverse document frequency can be calculated as logarithm of number of sentences divided by number of sentences containing that words.</a:t>
            </a:r>
          </a:p>
          <a:p>
            <a:pPr algn="just">
              <a:lnSpc>
                <a:spcPct val="150000"/>
              </a:lnSpc>
            </a:pPr>
            <a:r>
              <a:rPr lang="en-US" sz="2400" dirty="0">
                <a:latin typeface="Times New Roman" panose="02020603050405020304" pitchFamily="18" charset="0"/>
                <a:cs typeface="Times New Roman" panose="02020603050405020304" pitchFamily="18" charset="0"/>
              </a:rPr>
              <a:t>TF-IDF = TF * IDF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566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6AFB-5153-40BA-A038-BE5DDADFE8A6}"/>
              </a:ext>
            </a:extLst>
          </p:cNvPr>
          <p:cNvSpPr>
            <a:spLocks noGrp="1"/>
          </p:cNvSpPr>
          <p:nvPr>
            <p:ph type="title"/>
          </p:nvPr>
        </p:nvSpPr>
        <p:spPr>
          <a:xfrm>
            <a:off x="536540" y="131975"/>
            <a:ext cx="10515600" cy="989816"/>
          </a:xfrm>
        </p:spPr>
        <p:txBody>
          <a:bodyPr>
            <a:normAutofit/>
          </a:bodyPr>
          <a:lstStyle/>
          <a:p>
            <a:r>
              <a:rPr lang="en-US" sz="3600" b="1" dirty="0">
                <a:latin typeface="Times New Roman" panose="02020603050405020304" pitchFamily="18" charset="0"/>
                <a:cs typeface="Times New Roman" panose="02020603050405020304" pitchFamily="18" charset="0"/>
              </a:rPr>
              <a:t>Assignment on Textual data Handling</a:t>
            </a:r>
          </a:p>
        </p:txBody>
      </p:sp>
      <p:sp>
        <p:nvSpPr>
          <p:cNvPr id="3" name="Content Placeholder 2">
            <a:extLst>
              <a:ext uri="{FF2B5EF4-FFF2-40B4-BE49-F238E27FC236}">
                <a16:creationId xmlns:a16="http://schemas.microsoft.com/office/drawing/2014/main" id="{298CAEAB-BE3A-4437-A0CF-4A45E5542896}"/>
              </a:ext>
            </a:extLst>
          </p:cNvPr>
          <p:cNvSpPr>
            <a:spLocks noGrp="1"/>
          </p:cNvSpPr>
          <p:nvPr>
            <p:ph idx="1"/>
          </p:nvPr>
        </p:nvSpPr>
        <p:spPr>
          <a:xfrm>
            <a:off x="536540" y="1121790"/>
            <a:ext cx="10817260" cy="553353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Sample of text we are processing: </a:t>
            </a:r>
          </a:p>
          <a:p>
            <a:pPr lvl="1" algn="just">
              <a:lnSpc>
                <a:spcPct val="150000"/>
              </a:lnSpc>
            </a:pPr>
            <a:r>
              <a:rPr lang="en-US" sz="2000" i="1" dirty="0">
                <a:latin typeface="Times New Roman" panose="02020603050405020304" pitchFamily="18" charset="0"/>
                <a:cs typeface="Times New Roman" panose="02020603050405020304" pitchFamily="18" charset="0"/>
              </a:rPr>
              <a:t>This movie made it into one of my top 10 most awful movies. Horrible. There wasn't a continuous minute where there wasn't a fight with one monster or another. There was no chance for any character development, they were too busy running from one sword fight to another. I had no emotional attachment ( except to the big bad machine ## that wanted to destroy them).</a:t>
            </a:r>
          </a:p>
          <a:p>
            <a:pPr algn="just">
              <a:lnSpc>
                <a:spcPct val="150000"/>
              </a:lnSpc>
            </a:pPr>
            <a:r>
              <a:rPr lang="en-US" sz="2400" dirty="0">
                <a:latin typeface="Times New Roman" panose="02020603050405020304" pitchFamily="18" charset="0"/>
                <a:cs typeface="Times New Roman" panose="02020603050405020304" pitchFamily="18" charset="0"/>
              </a:rPr>
              <a:t>Write python code to clean the above text using the textual data cleaning methods discussed earlier and implement all the strategies as functions.</a:t>
            </a:r>
          </a:p>
          <a:p>
            <a:pPr algn="just">
              <a:lnSpc>
                <a:spcPct val="150000"/>
              </a:lnSpc>
            </a:pPr>
            <a:r>
              <a:rPr lang="en-US" sz="2400" dirty="0">
                <a:latin typeface="Times New Roman" panose="02020603050405020304" pitchFamily="18" charset="0"/>
                <a:cs typeface="Times New Roman" panose="02020603050405020304" pitchFamily="18" charset="0"/>
              </a:rPr>
              <a:t>Using the functions created for cleaning generate summary of the above data by applying TF/IDF scoring.</a:t>
            </a:r>
          </a:p>
        </p:txBody>
      </p:sp>
    </p:spTree>
    <p:extLst>
      <p:ext uri="{BB962C8B-B14F-4D97-AF65-F5344CB8AC3E}">
        <p14:creationId xmlns:p14="http://schemas.microsoft.com/office/powerpoint/2010/main" val="276264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Textual Data</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Generally we work on many textual datasets which are either in csv or excel format with data split into attributes and fields in proper format. This is called Structured Textual data. While coming to Natural Language processing the textual data which we are talking about is unformatted data called unstructured data.</a:t>
            </a:r>
          </a:p>
          <a:p>
            <a:pPr algn="just">
              <a:lnSpc>
                <a:spcPct val="150000"/>
              </a:lnSpc>
            </a:pPr>
            <a:r>
              <a:rPr lang="en-US" sz="2400" dirty="0">
                <a:latin typeface="Times New Roman" panose="02020603050405020304" pitchFamily="18" charset="0"/>
                <a:cs typeface="Times New Roman" panose="02020603050405020304" pitchFamily="18" charset="0"/>
              </a:rPr>
              <a:t>Data which we process using NLP applications generally contains words, text sentences, clauses, phrases and paragraphs. This data doesn’t have any proper structure to be parsed unlike structured data. Hence data cleaning, processing etc. are required to perform. Perfect example of the kind of textual data which we handle in NLP would be this slide, the content in this slide.</a:t>
            </a:r>
          </a:p>
        </p:txBody>
      </p:sp>
    </p:spTree>
    <p:extLst>
      <p:ext uri="{BB962C8B-B14F-4D97-AF65-F5344CB8AC3E}">
        <p14:creationId xmlns:p14="http://schemas.microsoft.com/office/powerpoint/2010/main" val="4233006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C234-1AAC-4714-83B8-51C6EC9E85FE}"/>
              </a:ext>
            </a:extLst>
          </p:cNvPr>
          <p:cNvSpPr>
            <a:spLocks noGrp="1"/>
          </p:cNvSpPr>
          <p:nvPr>
            <p:ph type="title"/>
          </p:nvPr>
        </p:nvSpPr>
        <p:spPr>
          <a:xfrm>
            <a:off x="1076325" y="23939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71627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3905-DDBC-41C6-8FC2-310CDEEAF9C2}"/>
              </a:ext>
            </a:extLst>
          </p:cNvPr>
          <p:cNvSpPr>
            <a:spLocks noGrp="1"/>
          </p:cNvSpPr>
          <p:nvPr>
            <p:ph type="title"/>
          </p:nvPr>
        </p:nvSpPr>
        <p:spPr>
          <a:xfrm>
            <a:off x="983056" y="2900095"/>
            <a:ext cx="10515600" cy="1325563"/>
          </a:xfrm>
        </p:spPr>
        <p:txBody>
          <a:bodyPr>
            <a:normAutofit fontScale="90000"/>
          </a:bodyPr>
          <a:lstStyle/>
          <a:p>
            <a:pPr algn="ctr"/>
            <a:r>
              <a:rPr lang="en-US" sz="7300" b="1" dirty="0">
                <a:latin typeface="Times New Roman" panose="02020603050405020304" pitchFamily="18" charset="0"/>
                <a:cs typeface="Times New Roman" panose="02020603050405020304" pitchFamily="18" charset="0"/>
              </a:rPr>
              <a:t>Q&amp;A</a:t>
            </a:r>
            <a:br>
              <a:rPr lang="en-US" dirty="0"/>
            </a:br>
            <a:endParaRPr lang="en-US" dirty="0"/>
          </a:p>
        </p:txBody>
      </p:sp>
    </p:spTree>
    <p:extLst>
      <p:ext uri="{BB962C8B-B14F-4D97-AF65-F5344CB8AC3E}">
        <p14:creationId xmlns:p14="http://schemas.microsoft.com/office/powerpoint/2010/main" val="259643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62B8-71F5-49D7-981F-7D4FFC890514}"/>
              </a:ext>
            </a:extLst>
          </p:cNvPr>
          <p:cNvSpPr>
            <a:spLocks noGrp="1"/>
          </p:cNvSpPr>
          <p:nvPr>
            <p:ph type="title"/>
          </p:nvPr>
        </p:nvSpPr>
        <p:spPr>
          <a:xfrm>
            <a:off x="545967" y="12945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Problem with Text</a:t>
            </a:r>
          </a:p>
        </p:txBody>
      </p:sp>
      <p:sp>
        <p:nvSpPr>
          <p:cNvPr id="3" name="Content Placeholder 2">
            <a:extLst>
              <a:ext uri="{FF2B5EF4-FFF2-40B4-BE49-F238E27FC236}">
                <a16:creationId xmlns:a16="http://schemas.microsoft.com/office/drawing/2014/main" id="{00C4108B-D1B1-4CC2-9BD1-883C87709A82}"/>
              </a:ext>
            </a:extLst>
          </p:cNvPr>
          <p:cNvSpPr>
            <a:spLocks noGrp="1"/>
          </p:cNvSpPr>
          <p:nvPr>
            <p:ph idx="1"/>
          </p:nvPr>
        </p:nvSpPr>
        <p:spPr>
          <a:xfrm>
            <a:off x="527113" y="1486262"/>
            <a:ext cx="11001868" cy="4961676"/>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The ultimate goal in any Natural Language Processing application is building a model on the textual data according to the business case and then use the model.</a:t>
            </a:r>
          </a:p>
          <a:p>
            <a:pPr algn="just">
              <a:lnSpc>
                <a:spcPct val="150000"/>
              </a:lnSpc>
            </a:pPr>
            <a:r>
              <a:rPr lang="en-US" sz="2400" dirty="0">
                <a:latin typeface="Times New Roman" panose="02020603050405020304" pitchFamily="18" charset="0"/>
                <a:cs typeface="Times New Roman" panose="02020603050405020304" pitchFamily="18" charset="0"/>
              </a:rPr>
              <a:t>Machine Learning algorithms or any neural network algorithms generally work on numbers or vectors which are numeric representations.</a:t>
            </a:r>
          </a:p>
          <a:p>
            <a:pPr algn="just">
              <a:lnSpc>
                <a:spcPct val="150000"/>
              </a:lnSpc>
            </a:pPr>
            <a:r>
              <a:rPr lang="en-US" sz="2400" dirty="0">
                <a:latin typeface="Times New Roman" panose="02020603050405020304" pitchFamily="18" charset="0"/>
                <a:cs typeface="Times New Roman" panose="02020603050405020304" pitchFamily="18" charset="0"/>
              </a:rPr>
              <a:t>Textual data needs preprocessing as its mostly unstructured and has much noise, hence data cleaning plays a major role in any NLP application.</a:t>
            </a:r>
          </a:p>
          <a:p>
            <a:pPr algn="just">
              <a:lnSpc>
                <a:spcPct val="150000"/>
              </a:lnSpc>
            </a:pPr>
            <a:r>
              <a:rPr lang="en-US" sz="2400" dirty="0">
                <a:latin typeface="Times New Roman" panose="02020603050405020304" pitchFamily="18" charset="0"/>
                <a:cs typeface="Times New Roman" panose="02020603050405020304" pitchFamily="18" charset="0"/>
              </a:rPr>
              <a:t>Textual data is messy, as it has words and application of any machine learning algorithm on textual data directly is not possible. Hence the text must be converted into numbers, especially into vectors of numbers. This is called as Feature Extraction or Feature Encoding.</a:t>
            </a:r>
          </a:p>
        </p:txBody>
      </p:sp>
    </p:spTree>
    <p:extLst>
      <p:ext uri="{BB962C8B-B14F-4D97-AF65-F5344CB8AC3E}">
        <p14:creationId xmlns:p14="http://schemas.microsoft.com/office/powerpoint/2010/main" val="360249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497107" y="15242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Textual data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497107" y="1435332"/>
            <a:ext cx="11197786" cy="5123531"/>
          </a:xfrm>
        </p:spPr>
        <p:txBody>
          <a:bodyPr>
            <a:normAutofit lnSpcReduction="10000"/>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Removal of Stop Words:</a:t>
            </a:r>
          </a:p>
          <a:p>
            <a:pPr lvl="1" algn="just">
              <a:lnSpc>
                <a:spcPct val="150000"/>
              </a:lnSpc>
            </a:pPr>
            <a:r>
              <a:rPr lang="en-US" sz="2000" dirty="0">
                <a:latin typeface="Times New Roman" panose="02020603050405020304" pitchFamily="18" charset="0"/>
                <a:cs typeface="Times New Roman" panose="02020603050405020304" pitchFamily="18" charset="0"/>
              </a:rPr>
              <a:t>Stop words are the words which are used most by humans and add less significance to the business use case in hand. Some examples of stop words are might, may, let, must, need, basically, yeah etc.</a:t>
            </a:r>
          </a:p>
          <a:p>
            <a:pPr lvl="1" algn="just">
              <a:lnSpc>
                <a:spcPct val="150000"/>
              </a:lnSpc>
            </a:pPr>
            <a:r>
              <a:rPr lang="en-US" sz="2000" dirty="0">
                <a:latin typeface="Times New Roman" panose="02020603050405020304" pitchFamily="18" charset="0"/>
                <a:cs typeface="Times New Roman" panose="02020603050405020304" pitchFamily="18" charset="0"/>
              </a:rPr>
              <a:t>Stop words are removed as they are less significant and can be considered a preprocessing step. Either the stop words can be removed explicitly, or another vector space can be created to store the instances of stop words for more accurate business use cases. </a:t>
            </a:r>
          </a:p>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Tokenization:</a:t>
            </a:r>
          </a:p>
          <a:p>
            <a:pPr lvl="1" algn="just">
              <a:lnSpc>
                <a:spcPct val="150000"/>
              </a:lnSpc>
            </a:pPr>
            <a:r>
              <a:rPr lang="en-US" sz="2000" dirty="0">
                <a:latin typeface="Times New Roman" panose="02020603050405020304" pitchFamily="18" charset="0"/>
                <a:cs typeface="Times New Roman" panose="02020603050405020304" pitchFamily="18" charset="0"/>
              </a:rPr>
              <a:t>Tokens can be words, clauses, phrases or sentences which are part of an actual sentence</a:t>
            </a:r>
          </a:p>
          <a:p>
            <a:pPr lvl="1" algn="just">
              <a:lnSpc>
                <a:spcPct val="150000"/>
              </a:lnSpc>
            </a:pPr>
            <a:r>
              <a:rPr lang="en-US" sz="2000" dirty="0">
                <a:latin typeface="Times New Roman" panose="02020603050405020304" pitchFamily="18" charset="0"/>
                <a:cs typeface="Times New Roman" panose="02020603050405020304" pitchFamily="18" charset="0"/>
              </a:rPr>
              <a:t>Textual data is divided into classified set of tokens which cause significant advantage to business use case.</a:t>
            </a:r>
          </a:p>
          <a:p>
            <a:pPr marL="457200" lvl="1" indent="0" algn="just">
              <a:lnSpc>
                <a:spcPct val="150000"/>
              </a:lnSpc>
              <a:buNone/>
            </a:pPr>
            <a:endParaRPr lang="en-U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69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184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Textual data </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508258" y="1337411"/>
            <a:ext cx="11323185" cy="5072611"/>
          </a:xfrm>
        </p:spPr>
        <p:txBody>
          <a:bodyPr>
            <a:normAutofit fontScale="92500" lnSpcReduction="10000"/>
          </a:bodyPr>
          <a:lstStyle/>
          <a:p>
            <a:pPr marL="457200" indent="-457200" algn="just">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Expanding Contractions:</a:t>
            </a:r>
          </a:p>
          <a:p>
            <a:pPr lvl="1" algn="just">
              <a:lnSpc>
                <a:spcPct val="150000"/>
              </a:lnSpc>
            </a:pPr>
            <a:r>
              <a:rPr lang="en-US" sz="2000" dirty="0">
                <a:latin typeface="Times New Roman" panose="02020603050405020304" pitchFamily="18" charset="0"/>
                <a:cs typeface="Times New Roman" panose="02020603050405020304" pitchFamily="18" charset="0"/>
              </a:rPr>
              <a:t>Contractions are words such as I’ve, didn’t, we’ve, shouldn’t etc. These contractions are expanded into actual words as I have, did not, we have, should not correspondingly.</a:t>
            </a:r>
          </a:p>
          <a:p>
            <a:pPr marL="457200" indent="-457200">
              <a:lnSpc>
                <a:spcPct val="150000"/>
              </a:lnSpc>
              <a:buFont typeface="+mj-lt"/>
              <a:buAutoNum type="arabicPeriod" startAt="3"/>
            </a:pPr>
            <a:r>
              <a:rPr lang="en-US" sz="2400" dirty="0">
                <a:latin typeface="Times New Roman" panose="02020603050405020304" pitchFamily="18" charset="0"/>
                <a:cs typeface="Times New Roman" panose="02020603050405020304" pitchFamily="18" charset="0"/>
              </a:rPr>
              <a:t>Stemming:</a:t>
            </a:r>
          </a:p>
          <a:p>
            <a:pPr lvl="1">
              <a:lnSpc>
                <a:spcPct val="150000"/>
              </a:lnSpc>
            </a:pPr>
            <a:r>
              <a:rPr lang="en-US" sz="2000" dirty="0">
                <a:latin typeface="Times New Roman" panose="02020603050405020304" pitchFamily="18" charset="0"/>
                <a:cs typeface="Times New Roman" panose="02020603050405020304" pitchFamily="18" charset="0"/>
              </a:rPr>
              <a:t>Stemming is a text pre-processing technique which reduces a word to its stem or root format.</a:t>
            </a:r>
          </a:p>
          <a:p>
            <a:pPr lvl="1">
              <a:lnSpc>
                <a:spcPct val="150000"/>
              </a:lnSpc>
            </a:pPr>
            <a:r>
              <a:rPr lang="en-US" sz="2000" dirty="0">
                <a:latin typeface="Times New Roman" panose="02020603050405020304" pitchFamily="18" charset="0"/>
                <a:cs typeface="Times New Roman" panose="02020603050405020304" pitchFamily="18" charset="0"/>
              </a:rPr>
              <a:t>Stemming algorithms are very simple and similar to search and replace operation.</a:t>
            </a:r>
          </a:p>
          <a:p>
            <a:pPr marL="514350" indent="-514350">
              <a:lnSpc>
                <a:spcPct val="150000"/>
              </a:lnSpc>
              <a:buFont typeface="+mj-lt"/>
              <a:buAutoNum type="arabicPeriod" startAt="5"/>
            </a:pPr>
            <a:r>
              <a:rPr lang="en-US" sz="2400" dirty="0">
                <a:latin typeface="Times New Roman" panose="02020603050405020304" pitchFamily="18" charset="0"/>
                <a:cs typeface="Times New Roman" panose="02020603050405020304" pitchFamily="18" charset="0"/>
              </a:rPr>
              <a:t>Lemmatization:</a:t>
            </a:r>
          </a:p>
          <a:p>
            <a:pPr lvl="1">
              <a:lnSpc>
                <a:spcPct val="150000"/>
              </a:lnSpc>
            </a:pPr>
            <a:r>
              <a:rPr lang="en-US" sz="2000" dirty="0">
                <a:latin typeface="Times New Roman" panose="02020603050405020304" pitchFamily="18" charset="0"/>
                <a:cs typeface="Times New Roman" panose="02020603050405020304" pitchFamily="18" charset="0"/>
              </a:rPr>
              <a:t>It is a text pre-processing technique similar to stemming which reduces a word to its root format.</a:t>
            </a:r>
          </a:p>
          <a:p>
            <a:pPr lvl="1">
              <a:lnSpc>
                <a:spcPct val="150000"/>
              </a:lnSpc>
            </a:pPr>
            <a:r>
              <a:rPr lang="en-US" sz="2000" dirty="0">
                <a:latin typeface="Times New Roman" panose="02020603050405020304" pitchFamily="18" charset="0"/>
                <a:cs typeface="Times New Roman" panose="02020603050405020304" pitchFamily="18" charset="0"/>
              </a:rPr>
              <a:t>Lemmatization uses branching techniques and dictionary to map different variants of words to a base word called lemma.</a:t>
            </a:r>
          </a:p>
        </p:txBody>
      </p:sp>
    </p:spTree>
    <p:extLst>
      <p:ext uri="{BB962C8B-B14F-4D97-AF65-F5344CB8AC3E}">
        <p14:creationId xmlns:p14="http://schemas.microsoft.com/office/powerpoint/2010/main" val="361377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9106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Parsing HTML Documents</a:t>
            </a:r>
          </a:p>
        </p:txBody>
      </p:sp>
      <p:sp>
        <p:nvSpPr>
          <p:cNvPr id="5" name="TextBox 4">
            <a:extLst>
              <a:ext uri="{FF2B5EF4-FFF2-40B4-BE49-F238E27FC236}">
                <a16:creationId xmlns:a16="http://schemas.microsoft.com/office/drawing/2014/main" id="{20E05B88-6862-4DBB-92CE-BAD249A3A433}"/>
              </a:ext>
            </a:extLst>
          </p:cNvPr>
          <p:cNvSpPr txBox="1"/>
          <p:nvPr/>
        </p:nvSpPr>
        <p:spPr>
          <a:xfrm>
            <a:off x="547880" y="1429541"/>
            <a:ext cx="11135862" cy="50119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many tools for web scraping and obtaining HTML data for webpages in HTML format. Python provides libraries such as urllib and scrapyd for web scraping.</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Once we have HTML data, the next task is to parse the HTML data as textual data.</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we know HTML pages contain data in form of tags. Hence we have to parse data from HTML format to extract textual data by removing tags and other HTML components.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provides libraries such as bolierpy3 and </a:t>
            </a:r>
            <a:r>
              <a:rPr lang="en-US" sz="2400" dirty="0" err="1">
                <a:latin typeface="Times New Roman" panose="02020603050405020304" pitchFamily="18" charset="0"/>
                <a:cs typeface="Times New Roman" panose="02020603050405020304" pitchFamily="18" charset="0"/>
              </a:rPr>
              <a:t>BeautifulSoap</a:t>
            </a:r>
            <a:r>
              <a:rPr lang="en-US" sz="2400" dirty="0">
                <a:latin typeface="Times New Roman" panose="02020603050405020304" pitchFamily="18" charset="0"/>
                <a:cs typeface="Times New Roman" panose="02020603050405020304" pitchFamily="18" charset="0"/>
              </a:rPr>
              <a:t> to parse textual data from HTML pages. By using these libraries for parsing we get textual data from HTML pages .</a:t>
            </a:r>
          </a:p>
        </p:txBody>
      </p:sp>
    </p:spTree>
    <p:extLst>
      <p:ext uri="{BB962C8B-B14F-4D97-AF65-F5344CB8AC3E}">
        <p14:creationId xmlns:p14="http://schemas.microsoft.com/office/powerpoint/2010/main" val="408544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08258" y="19106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Cleaning HTML Documents</a:t>
            </a:r>
          </a:p>
        </p:txBody>
      </p:sp>
      <p:sp>
        <p:nvSpPr>
          <p:cNvPr id="5" name="TextBox 4">
            <a:extLst>
              <a:ext uri="{FF2B5EF4-FFF2-40B4-BE49-F238E27FC236}">
                <a16:creationId xmlns:a16="http://schemas.microsoft.com/office/drawing/2014/main" id="{20E05B88-6862-4DBB-92CE-BAD249A3A433}"/>
              </a:ext>
            </a:extLst>
          </p:cNvPr>
          <p:cNvSpPr txBox="1"/>
          <p:nvPr/>
        </p:nvSpPr>
        <p:spPr>
          <a:xfrm>
            <a:off x="547880" y="1429541"/>
            <a:ext cx="11135862" cy="50119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Cleaning HTML documents is similar to cleaning any other text documents as the data in HTML documents is now parsed as textual data.</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generally HTML documents contain repeated data, this might be because the data which we are extracting might consider different web pages and hyperlinks etc.</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Large N-gram cleaning is a Natural Language processing Technique which generates N-grams on our data and checks for them in the data. If repetitive N-grams are found in data then they are eliminated.</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N = 1 then they are called Unigrams. Example : ‘a’, ‘as’ etc. But we are not considering small N-grams as sentences might have some small set of words repeated.</a:t>
            </a:r>
          </a:p>
        </p:txBody>
      </p:sp>
    </p:spTree>
    <p:extLst>
      <p:ext uri="{BB962C8B-B14F-4D97-AF65-F5344CB8AC3E}">
        <p14:creationId xmlns:p14="http://schemas.microsoft.com/office/powerpoint/2010/main" val="1787041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3492</Words>
  <Application>Microsoft Office PowerPoint</Application>
  <PresentationFormat>Widescreen</PresentationFormat>
  <Paragraphs>217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Natural Language Processing Textual Data Handling - NLTK</vt:lpstr>
      <vt:lpstr>Course outline</vt:lpstr>
      <vt:lpstr>Contents</vt:lpstr>
      <vt:lpstr>Textual Data</vt:lpstr>
      <vt:lpstr>Problem with Text</vt:lpstr>
      <vt:lpstr>Cleaning Textual data </vt:lpstr>
      <vt:lpstr>Cleaning Textual data </vt:lpstr>
      <vt:lpstr>Parsing HTML Documents</vt:lpstr>
      <vt:lpstr>Cleaning HTML Documents</vt:lpstr>
      <vt:lpstr>Cleaning HTML Documents</vt:lpstr>
      <vt:lpstr>Cleaning HTML Documents</vt:lpstr>
      <vt:lpstr>Word Tokenization </vt:lpstr>
      <vt:lpstr>Word Tokenization </vt:lpstr>
      <vt:lpstr>Word Tokenization </vt:lpstr>
      <vt:lpstr>Word Tokenization </vt:lpstr>
      <vt:lpstr>Stop Words</vt:lpstr>
      <vt:lpstr>Removal of Stop Words</vt:lpstr>
      <vt:lpstr>Removal of Stop Words</vt:lpstr>
      <vt:lpstr>Removal of Stop Words</vt:lpstr>
      <vt:lpstr>Stemming</vt:lpstr>
      <vt:lpstr>Stemming </vt:lpstr>
      <vt:lpstr>Stemming </vt:lpstr>
      <vt:lpstr>Feature Extraction</vt:lpstr>
      <vt:lpstr>Feature Extraction</vt:lpstr>
      <vt:lpstr>Bag of Words</vt:lpstr>
      <vt:lpstr>Bag of Words</vt:lpstr>
      <vt:lpstr>Bag of Words</vt:lpstr>
      <vt:lpstr>Bag of Words</vt:lpstr>
      <vt:lpstr>Bag of Words</vt:lpstr>
      <vt:lpstr>Bag of Words - NLTK</vt:lpstr>
      <vt:lpstr>Bag of Words - NLTK</vt:lpstr>
      <vt:lpstr>Bag of Words - NLTK</vt:lpstr>
      <vt:lpstr>Bag of Words - NLTK</vt:lpstr>
      <vt:lpstr>Bag of Words - NLTK</vt:lpstr>
      <vt:lpstr>Bag of Words - NLTK</vt:lpstr>
      <vt:lpstr>TF - IDF</vt:lpstr>
      <vt:lpstr>TF - IDF</vt:lpstr>
      <vt:lpstr>TF - IDF</vt:lpstr>
      <vt:lpstr>Assignment on Textual data Handling</vt:lpstr>
      <vt:lpstr>Summary</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Textual Data Handling - NLTK</dc:title>
  <dc:creator>Precision</dc:creator>
  <cp:lastModifiedBy>pedram h</cp:lastModifiedBy>
  <cp:revision>4</cp:revision>
  <dcterms:created xsi:type="dcterms:W3CDTF">2021-12-27T10:33:22Z</dcterms:created>
  <dcterms:modified xsi:type="dcterms:W3CDTF">2022-01-19T15:17:52Z</dcterms:modified>
</cp:coreProperties>
</file>