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97" r:id="rId3"/>
    <p:sldId id="316" r:id="rId4"/>
    <p:sldId id="372" r:id="rId5"/>
    <p:sldId id="373" r:id="rId6"/>
    <p:sldId id="374" r:id="rId7"/>
    <p:sldId id="375" r:id="rId8"/>
    <p:sldId id="376" r:id="rId9"/>
    <p:sldId id="377" r:id="rId10"/>
    <p:sldId id="3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7DC72-042A-4142-BEFF-F5EC4D8488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D580-F919-43A6-874E-D18567C9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6126-63CA-4548-A39C-DECBDFB2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0DB3-9D6B-48E2-9028-957B8132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0DEF-1D64-431B-A1B9-CC533EA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6E60-5FD3-4E5D-8DC9-0F877FB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863F-C229-4315-8274-F2A574C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C53-0E6F-4359-9956-A350DBA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2ECE-0612-4848-A9CE-77604DE1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7A48-054D-4ED3-8FFC-2487533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CC4D-DE15-4EFD-B961-87CFD8B8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A0C8-0865-4C89-93A5-4B2F1D60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3DF76-BA60-46F5-BB28-B95CA85B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E5303-203C-4B5B-91FA-E51A4054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EEDE-B0FB-48A7-BD30-D9599C5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D75-25FB-41A8-AE84-6A93135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CC40-1E83-4745-9286-D52161AF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B6C4-528F-44E5-9C9C-DFBEC0B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450F-FDF2-4212-ACC9-FB977D51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3F17-4C42-48FB-A0D1-A76DF9E8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11A4-8BE2-4D7E-858F-BC4BF21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1588-DAB8-4B4D-A845-F26CC036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94AB-EE12-471A-BE02-96FFA3B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7A6B-5A93-47B6-B19D-CBA334C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3421-AC47-470B-BE99-34F696AD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E891-DB3D-4DF8-9686-A0565C4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775B-6560-49A7-B2D3-B9BCB9A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15D2-3929-4D73-8AFC-576908E1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F3A5-8D63-41A1-A576-A0A4B0A9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51A9-935F-4758-AEE4-875E21E0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534-BAE4-4DEB-BBD4-95A73ADC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58313-E0CA-4520-8391-577284B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060C-DEF6-4CD6-9467-3BF0C598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645A-17D1-4D14-9EB4-CE82144B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14D33-BA82-46FC-9C37-EA26C903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B642-1B15-491E-A393-192D25CB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31C99-B9BD-4C54-9298-190B707A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FEDB-1189-4FB4-B975-6A94E3D5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CAB4-28B8-44B4-8D6D-4F11DF2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EA5AA-D009-4737-AF5F-562F4D32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5777E-475C-40A3-8065-B0C13543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E02-70B4-4381-9D99-A6EEB3E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1CBDB-CE74-4B11-BD9D-A1451ED1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AF14-6B63-45E7-AD5B-DAEFE2E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EB5C6-E868-4FE4-BECA-C277F678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C828D-B913-44C1-A256-7107FDF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FB68-922F-47F2-9CD7-6BEF8F0E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536-E482-4FFE-8F0E-A7C9133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6F4-77EC-4C9B-B9D6-79829E8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2C01-8762-4528-8863-FAA6E4AE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0EE1-7024-4935-B5E0-803F2013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6D07-8821-4278-ABBD-EBFCFC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6108-BF95-4AD2-BF7E-C679C90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C989-CEDA-4E7B-87FD-1B853CB6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EAAA-3BAA-4F00-89A3-777E3385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7EF2-49C1-4557-A8A0-214DD464E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7581-232F-4849-91B7-EBD8EDA8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533B-1657-4AE8-A892-20730285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A8F9-2C74-4756-895B-F282C622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C53D-AEEA-4033-A325-4ECAF95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E5FB6-1F43-4756-9CA6-072F702A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5AC9-CC17-44F6-A80F-E0D659E1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B83B-CCFA-4586-B103-B7F1F9A9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6695-6FC1-4D21-9A1F-DB7486AD073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B0A9-F0D7-4FD6-957A-D81C744CD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7424-230B-478F-B8FB-752ED148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17" y="2235200"/>
            <a:ext cx="843337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Word Vectors ?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Application of Word Vectors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27A779A-3AC8-4D73-A520-B459AD8418C3}"/>
              </a:ext>
            </a:extLst>
          </p:cNvPr>
          <p:cNvSpPr txBox="1">
            <a:spLocks/>
          </p:cNvSpPr>
          <p:nvPr/>
        </p:nvSpPr>
        <p:spPr>
          <a:xfrm>
            <a:off x="720549" y="1404865"/>
            <a:ext cx="1311451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6D0813BD-D27B-497C-8BEC-CEADCFFD1169}"/>
              </a:ext>
            </a:extLst>
          </p:cNvPr>
          <p:cNvSpPr txBox="1">
            <a:spLocks/>
          </p:cNvSpPr>
          <p:nvPr/>
        </p:nvSpPr>
        <p:spPr>
          <a:xfrm>
            <a:off x="720549" y="1873116"/>
            <a:ext cx="3712906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2"/>
                </a:solidFill>
              </a:rPr>
              <a:t>Let’s go coding ……….</a:t>
            </a:r>
          </a:p>
        </p:txBody>
      </p:sp>
    </p:spTree>
    <p:extLst>
      <p:ext uri="{BB962C8B-B14F-4D97-AF65-F5344CB8AC3E}">
        <p14:creationId xmlns:p14="http://schemas.microsoft.com/office/powerpoint/2010/main" val="30261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202335"/>
            <a:ext cx="6773718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396388"/>
            <a:ext cx="8303491" cy="28706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word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Application of Word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With Cooccurrence Matrix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with PCA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Word Vectors with PCA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similarity between words</a:t>
            </a: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Word Vectors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5180C-9C23-4753-9FE0-EC385011B213}"/>
              </a:ext>
            </a:extLst>
          </p:cNvPr>
          <p:cNvSpPr/>
          <p:nvPr/>
        </p:nvSpPr>
        <p:spPr>
          <a:xfrm>
            <a:off x="655290" y="1359308"/>
            <a:ext cx="347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already know word vectors…..</a:t>
            </a:r>
          </a:p>
        </p:txBody>
      </p:sp>
    </p:spTree>
    <p:extLst>
      <p:ext uri="{BB962C8B-B14F-4D97-AF65-F5344CB8AC3E}">
        <p14:creationId xmlns:p14="http://schemas.microsoft.com/office/powerpoint/2010/main" val="178704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Application of Word 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06A6-416A-4512-9790-827A50E57D87}"/>
              </a:ext>
            </a:extLst>
          </p:cNvPr>
          <p:cNvCxnSpPr/>
          <p:nvPr/>
        </p:nvCxnSpPr>
        <p:spPr>
          <a:xfrm>
            <a:off x="7312338" y="2386926"/>
            <a:ext cx="0" cy="304504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CA19E-24AB-47A7-A860-5EF48706F23B}"/>
              </a:ext>
            </a:extLst>
          </p:cNvPr>
          <p:cNvCxnSpPr>
            <a:cxnSpLocks/>
          </p:cNvCxnSpPr>
          <p:nvPr/>
        </p:nvCxnSpPr>
        <p:spPr>
          <a:xfrm flipH="1">
            <a:off x="7303102" y="5431966"/>
            <a:ext cx="3471124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D54F7-96AB-4366-858E-89E21601915D}"/>
              </a:ext>
            </a:extLst>
          </p:cNvPr>
          <p:cNvSpPr/>
          <p:nvPr/>
        </p:nvSpPr>
        <p:spPr>
          <a:xfrm>
            <a:off x="8032619" y="556133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: Count of word ‘data’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02C8B-D002-4F7B-A2CE-4664A84A2057}"/>
              </a:ext>
            </a:extLst>
          </p:cNvPr>
          <p:cNvSpPr/>
          <p:nvPr/>
        </p:nvSpPr>
        <p:spPr>
          <a:xfrm rot="16200000">
            <a:off x="5878516" y="3679538"/>
            <a:ext cx="2304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: Count of word ‘Entertain’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08258" y="1986816"/>
            <a:ext cx="2908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books…..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2427E-EDCD-45D9-99F8-5024BC411564}"/>
              </a:ext>
            </a:extLst>
          </p:cNvPr>
          <p:cNvSpPr/>
          <p:nvPr/>
        </p:nvSpPr>
        <p:spPr>
          <a:xfrm>
            <a:off x="849254" y="2472307"/>
            <a:ext cx="2884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on Film Production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6458CAF-CF76-4C03-AACB-0CE435ED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02131"/>
              </p:ext>
            </p:extLst>
          </p:nvPr>
        </p:nvGraphicFramePr>
        <p:xfrm>
          <a:off x="254474" y="3899036"/>
          <a:ext cx="4073682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7894">
                  <a:extLst>
                    <a:ext uri="{9D8B030D-6E8A-4147-A177-3AD203B41FA5}">
                      <a16:colId xmlns:a16="http://schemas.microsoft.com/office/drawing/2014/main" val="3777531819"/>
                    </a:ext>
                  </a:extLst>
                </a:gridCol>
                <a:gridCol w="1357894">
                  <a:extLst>
                    <a:ext uri="{9D8B030D-6E8A-4147-A177-3AD203B41FA5}">
                      <a16:colId xmlns:a16="http://schemas.microsoft.com/office/drawing/2014/main" val="2185626842"/>
                    </a:ext>
                  </a:extLst>
                </a:gridCol>
                <a:gridCol w="1357894">
                  <a:extLst>
                    <a:ext uri="{9D8B030D-6E8A-4147-A177-3AD203B41FA5}">
                      <a16:colId xmlns:a16="http://schemas.microsoft.com/office/drawing/2014/main" val="2414556277"/>
                    </a:ext>
                  </a:extLst>
                </a:gridCol>
              </a:tblGrid>
              <a:tr h="23083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“data”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“entertain”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7708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115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658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Film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4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With Cooccurrence Matrix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698932-5953-4836-9779-8FEA9CEA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27948"/>
              </p:ext>
            </p:extLst>
          </p:nvPr>
        </p:nvGraphicFramePr>
        <p:xfrm>
          <a:off x="1435100" y="2531972"/>
          <a:ext cx="93218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79145117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102237731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681166264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325064883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365645506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4211684098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455017574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70816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N_gram</a:t>
                      </a:r>
                      <a:r>
                        <a:rPr lang="en-US" sz="1400" b="1" dirty="0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nlp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flying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6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8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2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nlp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flyig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569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E26F18-40A9-4509-A01A-B742160E2B6B}"/>
              </a:ext>
            </a:extLst>
          </p:cNvPr>
          <p:cNvSpPr/>
          <p:nvPr/>
        </p:nvSpPr>
        <p:spPr>
          <a:xfrm>
            <a:off x="655290" y="1359308"/>
            <a:ext cx="503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[“I like deep learning”, “I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 “I enjoy flying”</a:t>
            </a:r>
          </a:p>
        </p:txBody>
      </p:sp>
    </p:spTree>
    <p:extLst>
      <p:ext uri="{BB962C8B-B14F-4D97-AF65-F5344CB8AC3E}">
        <p14:creationId xmlns:p14="http://schemas.microsoft.com/office/powerpoint/2010/main" val="202025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with PCA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B8A0B3C-4003-4F62-8F31-5ECECDFE8E49}"/>
              </a:ext>
            </a:extLst>
          </p:cNvPr>
          <p:cNvSpPr txBox="1">
            <a:spLocks/>
          </p:cNvSpPr>
          <p:nvPr/>
        </p:nvSpPr>
        <p:spPr>
          <a:xfrm>
            <a:off x="2142519" y="1642367"/>
            <a:ext cx="7099136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The Shadow Example … From 3D to 2D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B980C-F3C5-483F-8382-DAFF4F31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25" y="2313386"/>
            <a:ext cx="3937524" cy="36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with PCA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8DACD2D-02B4-4F29-A892-93F7A231C751}"/>
              </a:ext>
            </a:extLst>
          </p:cNvPr>
          <p:cNvSpPr txBox="1">
            <a:spLocks/>
          </p:cNvSpPr>
          <p:nvPr/>
        </p:nvSpPr>
        <p:spPr>
          <a:xfrm>
            <a:off x="7539828" y="3919539"/>
            <a:ext cx="3523635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2"/>
                </a:solidFill>
              </a:rPr>
              <a:t>Ask the algorithm to create two PCAs…..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8743C16-76B5-49DC-AC22-BDE8F2999185}"/>
              </a:ext>
            </a:extLst>
          </p:cNvPr>
          <p:cNvSpPr txBox="1">
            <a:spLocks/>
          </p:cNvSpPr>
          <p:nvPr/>
        </p:nvSpPr>
        <p:spPr>
          <a:xfrm>
            <a:off x="2077554" y="5250632"/>
            <a:ext cx="906416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Feature_0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0AC7515-D2C5-4192-A07A-D9F025AB95F0}"/>
              </a:ext>
            </a:extLst>
          </p:cNvPr>
          <p:cNvSpPr txBox="1">
            <a:spLocks/>
          </p:cNvSpPr>
          <p:nvPr/>
        </p:nvSpPr>
        <p:spPr>
          <a:xfrm rot="16200000">
            <a:off x="-209925" y="3532572"/>
            <a:ext cx="906416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Feature_1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80D48-1A23-4CA3-9A9B-51E67356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3" y="2215671"/>
            <a:ext cx="3806719" cy="3102053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A14ECB-06E1-4543-B175-11C1C500C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06134"/>
              </p:ext>
            </p:extLst>
          </p:nvPr>
        </p:nvGraphicFramePr>
        <p:xfrm>
          <a:off x="7148945" y="2215671"/>
          <a:ext cx="406400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060751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88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7078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2681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2557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8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8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54611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0F04720-A175-4592-AE38-5F5D196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16519"/>
              </p:ext>
            </p:extLst>
          </p:nvPr>
        </p:nvGraphicFramePr>
        <p:xfrm>
          <a:off x="8368145" y="4870984"/>
          <a:ext cx="162560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060751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889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PCA2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8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8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54611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6C847D84-7BCF-4737-BBB8-0A171086B896}"/>
              </a:ext>
            </a:extLst>
          </p:cNvPr>
          <p:cNvSpPr txBox="1">
            <a:spLocks/>
          </p:cNvSpPr>
          <p:nvPr/>
        </p:nvSpPr>
        <p:spPr>
          <a:xfrm>
            <a:off x="437285" y="1263525"/>
            <a:ext cx="3523635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38032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With Cooccurrence Matrix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698932-5953-4836-9779-8FEA9CEA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84888"/>
              </p:ext>
            </p:extLst>
          </p:nvPr>
        </p:nvGraphicFramePr>
        <p:xfrm>
          <a:off x="277349" y="2190227"/>
          <a:ext cx="4725552" cy="269581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2469">
                  <a:extLst>
                    <a:ext uri="{9D8B030D-6E8A-4147-A177-3AD203B41FA5}">
                      <a16:colId xmlns:a16="http://schemas.microsoft.com/office/drawing/2014/main" val="2791451170"/>
                    </a:ext>
                  </a:extLst>
                </a:gridCol>
                <a:gridCol w="488919">
                  <a:extLst>
                    <a:ext uri="{9D8B030D-6E8A-4147-A177-3AD203B41FA5}">
                      <a16:colId xmlns:a16="http://schemas.microsoft.com/office/drawing/2014/main" val="1022377316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681166264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3250648835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3656455060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4211684098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2455017574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2708161417"/>
                    </a:ext>
                  </a:extLst>
                </a:gridCol>
              </a:tblGrid>
              <a:tr h="346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N_gram</a:t>
                      </a:r>
                      <a:r>
                        <a:rPr lang="en-US" sz="900" dirty="0"/>
                        <a:t>: 1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like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enjoy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deep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learning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nlp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flying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63595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1523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like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81416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enjoy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1463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deep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3707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learning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24465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nlp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2382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flyig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56913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56209FF-8184-47CC-ACE7-7E5006FD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95273"/>
              </p:ext>
            </p:extLst>
          </p:nvPr>
        </p:nvGraphicFramePr>
        <p:xfrm>
          <a:off x="6876730" y="2190227"/>
          <a:ext cx="1772082" cy="269581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90694">
                  <a:extLst>
                    <a:ext uri="{9D8B030D-6E8A-4147-A177-3AD203B41FA5}">
                      <a16:colId xmlns:a16="http://schemas.microsoft.com/office/drawing/2014/main" val="2791451170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1022377316"/>
                    </a:ext>
                  </a:extLst>
                </a:gridCol>
                <a:gridCol w="590694">
                  <a:extLst>
                    <a:ext uri="{9D8B030D-6E8A-4147-A177-3AD203B41FA5}">
                      <a16:colId xmlns:a16="http://schemas.microsoft.com/office/drawing/2014/main" val="681166264"/>
                    </a:ext>
                  </a:extLst>
                </a:gridCol>
              </a:tblGrid>
              <a:tr h="346480"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PCA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63595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61523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like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81416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enjoy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1463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deep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3707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learning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24465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nlp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2382"/>
                  </a:ext>
                </a:extLst>
              </a:tr>
              <a:tr h="335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flyig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56913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AD27EB84-31CF-4069-9B69-D01226739C05}"/>
              </a:ext>
            </a:extLst>
          </p:cNvPr>
          <p:cNvSpPr txBox="1">
            <a:spLocks/>
          </p:cNvSpPr>
          <p:nvPr/>
        </p:nvSpPr>
        <p:spPr>
          <a:xfrm>
            <a:off x="1718076" y="1540642"/>
            <a:ext cx="1311451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2"/>
                </a:solidFill>
              </a:rPr>
              <a:t>Original Data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1A9D7B-DB07-4386-B50D-736519B9AC18}"/>
              </a:ext>
            </a:extLst>
          </p:cNvPr>
          <p:cNvSpPr txBox="1">
            <a:spLocks/>
          </p:cNvSpPr>
          <p:nvPr/>
        </p:nvSpPr>
        <p:spPr>
          <a:xfrm>
            <a:off x="6876730" y="1540642"/>
            <a:ext cx="1772082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2"/>
                </a:solidFill>
              </a:rPr>
              <a:t>PCA / Reduced Data</a:t>
            </a:r>
          </a:p>
        </p:txBody>
      </p:sp>
    </p:spTree>
    <p:extLst>
      <p:ext uri="{BB962C8B-B14F-4D97-AF65-F5344CB8AC3E}">
        <p14:creationId xmlns:p14="http://schemas.microsoft.com/office/powerpoint/2010/main" val="31870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Application of Word 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006A6-416A-4512-9790-827A50E57D87}"/>
              </a:ext>
            </a:extLst>
          </p:cNvPr>
          <p:cNvCxnSpPr/>
          <p:nvPr/>
        </p:nvCxnSpPr>
        <p:spPr>
          <a:xfrm>
            <a:off x="4412111" y="2386926"/>
            <a:ext cx="0" cy="304504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CA19E-24AB-47A7-A860-5EF48706F23B}"/>
              </a:ext>
            </a:extLst>
          </p:cNvPr>
          <p:cNvCxnSpPr>
            <a:cxnSpLocks/>
          </p:cNvCxnSpPr>
          <p:nvPr/>
        </p:nvCxnSpPr>
        <p:spPr>
          <a:xfrm flipH="1">
            <a:off x="4402875" y="5431966"/>
            <a:ext cx="3471124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D54F7-96AB-4366-858E-89E21601915D}"/>
              </a:ext>
            </a:extLst>
          </p:cNvPr>
          <p:cNvSpPr/>
          <p:nvPr/>
        </p:nvSpPr>
        <p:spPr>
          <a:xfrm>
            <a:off x="5843548" y="5570574"/>
            <a:ext cx="589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02C8B-D002-4F7B-A2CE-4664A84A2057}"/>
              </a:ext>
            </a:extLst>
          </p:cNvPr>
          <p:cNvSpPr/>
          <p:nvPr/>
        </p:nvSpPr>
        <p:spPr>
          <a:xfrm>
            <a:off x="3623167" y="3632447"/>
            <a:ext cx="589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2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27A779A-3AC8-4D73-A520-B459AD8418C3}"/>
              </a:ext>
            </a:extLst>
          </p:cNvPr>
          <p:cNvSpPr txBox="1">
            <a:spLocks/>
          </p:cNvSpPr>
          <p:nvPr/>
        </p:nvSpPr>
        <p:spPr>
          <a:xfrm>
            <a:off x="720549" y="1404865"/>
            <a:ext cx="1311451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6D0813BD-D27B-497C-8BEC-CEADCFFD1169}"/>
              </a:ext>
            </a:extLst>
          </p:cNvPr>
          <p:cNvSpPr txBox="1">
            <a:spLocks/>
          </p:cNvSpPr>
          <p:nvPr/>
        </p:nvSpPr>
        <p:spPr>
          <a:xfrm>
            <a:off x="508258" y="1339005"/>
            <a:ext cx="2694034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2"/>
                </a:solidFill>
              </a:rPr>
              <a:t>Euclidian Distance 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E2F19C5-84B8-4959-B1D6-A8723040B0F8}"/>
              </a:ext>
            </a:extLst>
          </p:cNvPr>
          <p:cNvSpPr txBox="1">
            <a:spLocks/>
          </p:cNvSpPr>
          <p:nvPr/>
        </p:nvSpPr>
        <p:spPr>
          <a:xfrm>
            <a:off x="508258" y="1807256"/>
            <a:ext cx="2694034" cy="46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2"/>
                </a:solidFill>
              </a:rPr>
              <a:t>Cosign Distance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605DE05C-F457-4D31-ABD5-A661F1F835DD}"/>
              </a:ext>
            </a:extLst>
          </p:cNvPr>
          <p:cNvSpPr txBox="1">
            <a:spLocks/>
          </p:cNvSpPr>
          <p:nvPr/>
        </p:nvSpPr>
        <p:spPr>
          <a:xfrm>
            <a:off x="508258" y="3112516"/>
            <a:ext cx="1791595" cy="31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tx2"/>
                </a:solidFill>
              </a:rPr>
              <a:t>Like, enjoy , love</a:t>
            </a:r>
          </a:p>
        </p:txBody>
      </p:sp>
    </p:spTree>
    <p:extLst>
      <p:ext uri="{BB962C8B-B14F-4D97-AF65-F5344CB8AC3E}">
        <p14:creationId xmlns:p14="http://schemas.microsoft.com/office/powerpoint/2010/main" val="9887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278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What Are Word Vectors ? </vt:lpstr>
      <vt:lpstr>Agenda</vt:lpstr>
      <vt:lpstr>What Are Word Vectors</vt:lpstr>
      <vt:lpstr>Simple Application of Word Vectors</vt:lpstr>
      <vt:lpstr>Word Vector With Cooccurrence Matrix </vt:lpstr>
      <vt:lpstr>Dimensionality Reduction with PCA</vt:lpstr>
      <vt:lpstr>Dimensionality Reduction with PCA</vt:lpstr>
      <vt:lpstr>Word Vector With Cooccurrence Matrix </vt:lpstr>
      <vt:lpstr>Simple Application of Word Vectors</vt:lpstr>
      <vt:lpstr>Simple Application of Word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- Python NLTK</dc:title>
  <dc:creator>pedram Habibi</dc:creator>
  <cp:lastModifiedBy>Fahad Akbar (LCL)</cp:lastModifiedBy>
  <cp:revision>21</cp:revision>
  <dcterms:created xsi:type="dcterms:W3CDTF">2022-02-15T20:01:00Z</dcterms:created>
  <dcterms:modified xsi:type="dcterms:W3CDTF">2022-03-22T01:15:40Z</dcterms:modified>
</cp:coreProperties>
</file>