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8" r:id="rId2"/>
    <p:sldId id="297" r:id="rId3"/>
    <p:sldId id="372" r:id="rId4"/>
    <p:sldId id="379" r:id="rId5"/>
    <p:sldId id="380" r:id="rId6"/>
    <p:sldId id="381" r:id="rId7"/>
    <p:sldId id="382" r:id="rId8"/>
    <p:sldId id="384" r:id="rId9"/>
    <p:sldId id="385" r:id="rId10"/>
    <p:sldId id="383" r:id="rId11"/>
    <p:sldId id="386" r:id="rId12"/>
    <p:sldId id="3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D3382-E544-4827-A7DF-270760A598F7}" v="2" dt="2022-04-02T20:33:31.5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had Akbar" userId="9dda9627fe45c3ec" providerId="LiveId" clId="{584D3382-E544-4827-A7DF-270760A598F7}"/>
    <pc:docChg chg="modSld">
      <pc:chgData name="Fahad Akbar" userId="9dda9627fe45c3ec" providerId="LiveId" clId="{584D3382-E544-4827-A7DF-270760A598F7}" dt="2022-04-02T20:33:31.508" v="1" actId="20577"/>
      <pc:docMkLst>
        <pc:docMk/>
      </pc:docMkLst>
      <pc:sldChg chg="modSp">
        <pc:chgData name="Fahad Akbar" userId="9dda9627fe45c3ec" providerId="LiveId" clId="{584D3382-E544-4827-A7DF-270760A598F7}" dt="2022-04-02T20:33:31.508" v="1" actId="20577"/>
        <pc:sldMkLst>
          <pc:docMk/>
          <pc:sldMk cId="812474482" sldId="385"/>
        </pc:sldMkLst>
        <pc:spChg chg="mod">
          <ac:chgData name="Fahad Akbar" userId="9dda9627fe45c3ec" providerId="LiveId" clId="{584D3382-E544-4827-A7DF-270760A598F7}" dt="2022-04-02T20:33:31.508" v="1" actId="20577"/>
          <ac:spMkLst>
            <pc:docMk/>
            <pc:sldMk cId="812474482" sldId="385"/>
            <ac:spMk id="11" creationId="{404991C9-9D1F-4A42-8744-D6E2F25160B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7DC72-042A-4142-BEFF-F5EC4D848807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0D580-F919-43A6-874E-D18567C9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8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F6126-63CA-4548-A39C-DECBDFB29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A0DB3-9D6B-48E2-9028-957B81323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60DEF-1D64-431B-A1B9-CC533EAF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6695-6FC1-4D21-9A1F-DB7486AD0735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76E60-5FD3-4E5D-8DC9-0F877FB9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3863F-C229-4315-8274-F2A574C4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D7D-4ED2-47A5-9EF3-167F7823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1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6C53-0E6F-4359-9956-A350DBA0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42ECE-0612-4848-A9CE-77604DE14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E7A48-054D-4ED3-8FFC-2487533FC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6695-6FC1-4D21-9A1F-DB7486AD0735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5CC4D-DE15-4EFD-B961-87CFD8B8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1A0C8-0865-4C89-93A5-4B2F1D60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D7D-4ED2-47A5-9EF3-167F7823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2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03DF76-BA60-46F5-BB28-B95CA85BC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E5303-203C-4B5B-91FA-E51A4054C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7EEDE-B0FB-48A7-BD30-D9599C58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6695-6FC1-4D21-9A1F-DB7486AD0735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4CD75-25FB-41A8-AE84-6A931355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0CC40-1E83-4745-9286-D52161AF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D7D-4ED2-47A5-9EF3-167F7823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4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B6C4-528F-44E5-9C9C-DFBEC0BF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4450F-FDF2-4212-ACC9-FB977D519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53F17-4C42-48FB-A0D1-A76DF9E8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6695-6FC1-4D21-9A1F-DB7486AD0735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411A4-8BE2-4D7E-858F-BC4BF211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D1588-DAB8-4B4D-A845-F26CC036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D7D-4ED2-47A5-9EF3-167F7823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8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94AB-EE12-471A-BE02-96FFA3BBE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87A6B-5A93-47B6-B19D-CBA334CA4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83421-AC47-470B-BE99-34F696AD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6695-6FC1-4D21-9A1F-DB7486AD0735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5E891-DB3D-4DF8-9686-A0565C48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D775B-6560-49A7-B2D3-B9BCB9A6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D7D-4ED2-47A5-9EF3-167F7823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1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15D2-3929-4D73-8AFC-576908E1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9F3A5-8D63-41A1-A576-A0A4B0A99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51A9-935F-4758-AEE4-875E21E03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16534-BAE4-4DEB-BBD4-95A73ADC3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6695-6FC1-4D21-9A1F-DB7486AD0735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58313-E0CA-4520-8391-577284B2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D060C-DEF6-4CD6-9467-3BF0C598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D7D-4ED2-47A5-9EF3-167F7823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5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645A-17D1-4D14-9EB4-CE82144B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14D33-BA82-46FC-9C37-EA26C9032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DB642-1B15-491E-A393-192D25CB9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31C99-B9BD-4C54-9298-190B707A8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FEDB-1189-4FB4-B975-6A94E3D5C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9CAB4-28B8-44B4-8D6D-4F11DF27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6695-6FC1-4D21-9A1F-DB7486AD0735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EA5AA-D009-4737-AF5F-562F4D32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D5777E-475C-40A3-8065-B0C13543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D7D-4ED2-47A5-9EF3-167F7823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0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0E02-70B4-4381-9D99-A6EEB3E9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1CBDB-CE74-4B11-BD9D-A1451ED1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6695-6FC1-4D21-9A1F-DB7486AD0735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4AF14-6B63-45E7-AD5B-DAEFE2EB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EB5C6-E868-4FE4-BECA-C277F678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D7D-4ED2-47A5-9EF3-167F7823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2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AC828D-B913-44C1-A256-7107FDFD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6695-6FC1-4D21-9A1F-DB7486AD0735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52FB68-922F-47F2-9CD7-6BEF8F0E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95536-E482-4FFE-8F0E-A7C91338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D7D-4ED2-47A5-9EF3-167F7823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0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26F4-77EC-4C9B-B9D6-79829E864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E2C01-8762-4528-8863-FAA6E4AE9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C0EE1-7024-4935-B5E0-803F2013D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C6D07-8821-4278-ABBD-EBFCFC4A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6695-6FC1-4D21-9A1F-DB7486AD0735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96108-BF95-4AD2-BF7E-C679C900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1C989-CEDA-4E7B-87FD-1B853CB64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D7D-4ED2-47A5-9EF3-167F7823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7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EAAA-3BAA-4F00-89A3-777E3385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07EF2-49C1-4557-A8A0-214DD464E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47581-232F-4849-91B7-EBD8EDA82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533B-1657-4AE8-A892-20730285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6695-6FC1-4D21-9A1F-DB7486AD0735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DA8F9-2C74-4756-895B-F282C622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4C53D-AEEA-4033-A325-4ECAF950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D7D-4ED2-47A5-9EF3-167F7823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9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E5FB6-1F43-4756-9CA6-072F702A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5AC9-CC17-44F6-A80F-E0D659E18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8B83B-CCFA-4586-B103-B7F1F9A9B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66695-6FC1-4D21-9A1F-DB7486AD0735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7B0A9-F0D7-4FD6-957A-D81C744CD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F7424-230B-478F-B8FB-752ED148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AD7D-4ED2-47A5-9EF3-167F7823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6">
                <a:lumMod val="20000"/>
                <a:lumOff val="80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6351-2D84-484B-83D4-25E6BBE01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9417" y="2235200"/>
            <a:ext cx="8433372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Vectors.. Part 2</a:t>
            </a:r>
            <a:b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327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6">
                <a:lumMod val="20000"/>
                <a:lumOff val="80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58" y="337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913CFD-41C2-4EBB-95FF-690A6B30C49E}"/>
              </a:ext>
            </a:extLst>
          </p:cNvPr>
          <p:cNvSpPr/>
          <p:nvPr/>
        </p:nvSpPr>
        <p:spPr>
          <a:xfrm>
            <a:off x="2415421" y="5498692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0D61F9-863C-43DC-A133-8A4470D75B03}"/>
              </a:ext>
            </a:extLst>
          </p:cNvPr>
          <p:cNvSpPr/>
          <p:nvPr/>
        </p:nvSpPr>
        <p:spPr>
          <a:xfrm>
            <a:off x="1623848" y="1868213"/>
            <a:ext cx="693683" cy="338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23D300-C8D7-4103-9B84-A4027AE03B8C}"/>
              </a:ext>
            </a:extLst>
          </p:cNvPr>
          <p:cNvSpPr/>
          <p:nvPr/>
        </p:nvSpPr>
        <p:spPr>
          <a:xfrm>
            <a:off x="4607472" y="1868213"/>
            <a:ext cx="478221" cy="33817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465569-25AF-485E-B52E-A735E24E85DB}"/>
              </a:ext>
            </a:extLst>
          </p:cNvPr>
          <p:cNvSpPr/>
          <p:nvPr/>
        </p:nvSpPr>
        <p:spPr>
          <a:xfrm>
            <a:off x="7375634" y="1868213"/>
            <a:ext cx="693683" cy="338170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A731F3-7A10-4344-B197-340FBD2E29F1}"/>
              </a:ext>
            </a:extLst>
          </p:cNvPr>
          <p:cNvSpPr/>
          <p:nvPr/>
        </p:nvSpPr>
        <p:spPr>
          <a:xfrm>
            <a:off x="1229710" y="1359308"/>
            <a:ext cx="1386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434681-5826-47FA-87F2-B4C2EB34A96B}"/>
              </a:ext>
            </a:extLst>
          </p:cNvPr>
          <p:cNvSpPr/>
          <p:nvPr/>
        </p:nvSpPr>
        <p:spPr>
          <a:xfrm>
            <a:off x="4153123" y="1328811"/>
            <a:ext cx="16017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E26C49-FC49-4B30-A125-0B6E3F5FAB3A}"/>
              </a:ext>
            </a:extLst>
          </p:cNvPr>
          <p:cNvSpPr/>
          <p:nvPr/>
        </p:nvSpPr>
        <p:spPr>
          <a:xfrm>
            <a:off x="6921614" y="1328811"/>
            <a:ext cx="15584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88696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6">
                <a:lumMod val="20000"/>
                <a:lumOff val="80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58" y="337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Embeddings with Neural Nets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913CFD-41C2-4EBB-95FF-690A6B30C49E}"/>
              </a:ext>
            </a:extLst>
          </p:cNvPr>
          <p:cNvSpPr/>
          <p:nvPr/>
        </p:nvSpPr>
        <p:spPr>
          <a:xfrm>
            <a:off x="2415421" y="5498692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0D61F9-863C-43DC-A133-8A4470D75B03}"/>
              </a:ext>
            </a:extLst>
          </p:cNvPr>
          <p:cNvSpPr/>
          <p:nvPr/>
        </p:nvSpPr>
        <p:spPr>
          <a:xfrm>
            <a:off x="1530672" y="3155147"/>
            <a:ext cx="693683" cy="338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23D300-C8D7-4103-9B84-A4027AE03B8C}"/>
              </a:ext>
            </a:extLst>
          </p:cNvPr>
          <p:cNvSpPr/>
          <p:nvPr/>
        </p:nvSpPr>
        <p:spPr>
          <a:xfrm>
            <a:off x="3009683" y="3155146"/>
            <a:ext cx="478221" cy="33817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465569-25AF-485E-B52E-A735E24E85DB}"/>
              </a:ext>
            </a:extLst>
          </p:cNvPr>
          <p:cNvSpPr/>
          <p:nvPr/>
        </p:nvSpPr>
        <p:spPr>
          <a:xfrm>
            <a:off x="4544362" y="3155146"/>
            <a:ext cx="693683" cy="338170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A731F3-7A10-4344-B197-340FBD2E29F1}"/>
              </a:ext>
            </a:extLst>
          </p:cNvPr>
          <p:cNvSpPr/>
          <p:nvPr/>
        </p:nvSpPr>
        <p:spPr>
          <a:xfrm>
            <a:off x="1184054" y="2536174"/>
            <a:ext cx="1386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434681-5826-47FA-87F2-B4C2EB34A96B}"/>
              </a:ext>
            </a:extLst>
          </p:cNvPr>
          <p:cNvSpPr/>
          <p:nvPr/>
        </p:nvSpPr>
        <p:spPr>
          <a:xfrm>
            <a:off x="2570972" y="2536174"/>
            <a:ext cx="16017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E26C49-FC49-4B30-A125-0B6E3F5FAB3A}"/>
              </a:ext>
            </a:extLst>
          </p:cNvPr>
          <p:cNvSpPr/>
          <p:nvPr/>
        </p:nvSpPr>
        <p:spPr>
          <a:xfrm>
            <a:off x="4111983" y="2536174"/>
            <a:ext cx="15584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37E62E-4B95-4E76-BC13-7380466FD327}"/>
              </a:ext>
            </a:extLst>
          </p:cNvPr>
          <p:cNvSpPr txBox="1"/>
          <p:nvPr/>
        </p:nvSpPr>
        <p:spPr>
          <a:xfrm>
            <a:off x="1184054" y="1412277"/>
            <a:ext cx="100288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[[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"is"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'king'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"king"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'is'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'royal'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"She"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"is"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"the", "queen"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8C4C72-D9CD-41C6-902A-8D1B0C86FA1E}"/>
              </a:ext>
            </a:extLst>
          </p:cNvPr>
          <p:cNvSpPr txBox="1"/>
          <p:nvPr/>
        </p:nvSpPr>
        <p:spPr>
          <a:xfrm>
            <a:off x="8328557" y="3033241"/>
            <a:ext cx="1837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['he', 'is'],</a:t>
            </a:r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F235EB-F7C8-46F6-A944-27ABB0926D1E}"/>
              </a:ext>
            </a:extLst>
          </p:cNvPr>
          <p:cNvSpPr txBox="1"/>
          <p:nvPr/>
        </p:nvSpPr>
        <p:spPr>
          <a:xfrm>
            <a:off x="8346812" y="3444020"/>
            <a:ext cx="2709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['he', 'the’],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6F6A39-1BAE-4570-96A6-21F1598CBEA7}"/>
              </a:ext>
            </a:extLst>
          </p:cNvPr>
          <p:cNvSpPr txBox="1"/>
          <p:nvPr/>
        </p:nvSpPr>
        <p:spPr>
          <a:xfrm>
            <a:off x="8346812" y="3812428"/>
            <a:ext cx="2353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['is', 'he'],</a:t>
            </a:r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9B018E-DD64-40FA-9088-F38B514F499B}"/>
              </a:ext>
            </a:extLst>
          </p:cNvPr>
          <p:cNvSpPr txBox="1"/>
          <p:nvPr/>
        </p:nvSpPr>
        <p:spPr>
          <a:xfrm>
            <a:off x="8346812" y="4137368"/>
            <a:ext cx="1225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['is', 'the'],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5632BD-0B5C-48E1-908D-75417D31054A}"/>
              </a:ext>
            </a:extLst>
          </p:cNvPr>
          <p:cNvSpPr txBox="1"/>
          <p:nvPr/>
        </p:nvSpPr>
        <p:spPr>
          <a:xfrm>
            <a:off x="8346812" y="4604722"/>
            <a:ext cx="1558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['is', 'king’], </a:t>
            </a:r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60CDBA-F3CE-4A9C-B119-968085A0E918}"/>
              </a:ext>
            </a:extLst>
          </p:cNvPr>
          <p:cNvSpPr txBox="1"/>
          <p:nvPr/>
        </p:nvSpPr>
        <p:spPr>
          <a:xfrm>
            <a:off x="8350140" y="5005456"/>
            <a:ext cx="1496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['the', 'he'],</a:t>
            </a:r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E905D1-EFB4-42C5-A00E-06157E29CA6B}"/>
              </a:ext>
            </a:extLst>
          </p:cNvPr>
          <p:cNvSpPr txBox="1"/>
          <p:nvPr/>
        </p:nvSpPr>
        <p:spPr>
          <a:xfrm>
            <a:off x="8346812" y="5472810"/>
            <a:ext cx="132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['the', 'is'],</a:t>
            </a:r>
            <a:endParaRPr lang="en-C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56D0F-6C9E-4343-9DDC-C550628271BB}"/>
              </a:ext>
            </a:extLst>
          </p:cNvPr>
          <p:cNvSpPr txBox="1"/>
          <p:nvPr/>
        </p:nvSpPr>
        <p:spPr>
          <a:xfrm>
            <a:off x="8346812" y="5873544"/>
            <a:ext cx="1938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['the', 'king’], </a:t>
            </a:r>
            <a:endParaRPr lang="en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4487DC5-AC56-4828-BC07-DB42D14D2479}"/>
              </a:ext>
            </a:extLst>
          </p:cNvPr>
          <p:cNvSpPr/>
          <p:nvPr/>
        </p:nvSpPr>
        <p:spPr>
          <a:xfrm>
            <a:off x="5766058" y="1960694"/>
            <a:ext cx="40511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 long is context (window size) =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7CE22-2310-4A98-8D78-E0B61D4F5A3E}"/>
              </a:ext>
            </a:extLst>
          </p:cNvPr>
          <p:cNvSpPr/>
          <p:nvPr/>
        </p:nvSpPr>
        <p:spPr>
          <a:xfrm>
            <a:off x="1897564" y="1917201"/>
            <a:ext cx="23407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 Gram Example </a:t>
            </a:r>
          </a:p>
        </p:txBody>
      </p:sp>
    </p:spTree>
    <p:extLst>
      <p:ext uri="{BB962C8B-B14F-4D97-AF65-F5344CB8AC3E}">
        <p14:creationId xmlns:p14="http://schemas.microsoft.com/office/powerpoint/2010/main" val="147658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2" grpId="0"/>
      <p:bldP spid="24" grpId="0"/>
      <p:bldP spid="26" grpId="0"/>
      <p:bldP spid="28" grpId="0"/>
      <p:bldP spid="30" grpId="0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6">
                <a:lumMod val="20000"/>
                <a:lumOff val="80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58" y="337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Embeddings with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gensim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913CFD-41C2-4EBB-95FF-690A6B30C49E}"/>
              </a:ext>
            </a:extLst>
          </p:cNvPr>
          <p:cNvSpPr/>
          <p:nvPr/>
        </p:nvSpPr>
        <p:spPr>
          <a:xfrm>
            <a:off x="2415421" y="5498692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286737-5F72-42C7-BD0A-E5B0E33E3905}"/>
              </a:ext>
            </a:extLst>
          </p:cNvPr>
          <p:cNvSpPr txBox="1"/>
          <p:nvPr/>
        </p:nvSpPr>
        <p:spPr>
          <a:xfrm>
            <a:off x="4852524" y="2905780"/>
            <a:ext cx="26811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292929"/>
                </a:solidFill>
                <a:effectLst/>
                <a:latin typeface="charter"/>
              </a:rPr>
              <a:t>Lest go coding ! 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428539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6">
                <a:lumMod val="20000"/>
                <a:lumOff val="80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81B4-366C-4456-BAAB-7ADDC815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18" y="202335"/>
            <a:ext cx="6773718" cy="958850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6203D-6353-4A26-BC92-9B52EA7A1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18" y="1396388"/>
            <a:ext cx="8303491" cy="3443626"/>
          </a:xfrm>
        </p:spPr>
        <p:txBody>
          <a:bodyPr>
            <a:normAutofit fontScale="92500" lnSpcReduction="2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 Gram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BOW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Embeddings with Neural Nets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24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6">
                <a:lumMod val="20000"/>
                <a:lumOff val="80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58" y="337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C006A6-416A-4512-9790-827A50E57D87}"/>
              </a:ext>
            </a:extLst>
          </p:cNvPr>
          <p:cNvCxnSpPr/>
          <p:nvPr/>
        </p:nvCxnSpPr>
        <p:spPr>
          <a:xfrm>
            <a:off x="7312338" y="2386926"/>
            <a:ext cx="0" cy="304504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1CA19E-24AB-47A7-A860-5EF48706F23B}"/>
              </a:ext>
            </a:extLst>
          </p:cNvPr>
          <p:cNvCxnSpPr>
            <a:cxnSpLocks/>
          </p:cNvCxnSpPr>
          <p:nvPr/>
        </p:nvCxnSpPr>
        <p:spPr>
          <a:xfrm flipH="1">
            <a:off x="7303102" y="5431966"/>
            <a:ext cx="3471124" cy="0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AD54F7-96AB-4366-858E-89E21601915D}"/>
              </a:ext>
            </a:extLst>
          </p:cNvPr>
          <p:cNvSpPr/>
          <p:nvPr/>
        </p:nvSpPr>
        <p:spPr>
          <a:xfrm>
            <a:off x="8032619" y="5561338"/>
            <a:ext cx="20120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X-axis : Count of word ‘data’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02C8B-D002-4F7B-A2CE-4664A84A2057}"/>
              </a:ext>
            </a:extLst>
          </p:cNvPr>
          <p:cNvSpPr/>
          <p:nvPr/>
        </p:nvSpPr>
        <p:spPr>
          <a:xfrm rot="16200000">
            <a:off x="5878516" y="3679538"/>
            <a:ext cx="23044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Y-axis : Count of word ‘Entertain’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4991C9-9D1F-4A42-8744-D6E2F25160BE}"/>
              </a:ext>
            </a:extLst>
          </p:cNvPr>
          <p:cNvSpPr/>
          <p:nvPr/>
        </p:nvSpPr>
        <p:spPr>
          <a:xfrm>
            <a:off x="508258" y="1986816"/>
            <a:ext cx="29088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three books…..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F2427E-EDCD-45D9-99F8-5024BC411564}"/>
              </a:ext>
            </a:extLst>
          </p:cNvPr>
          <p:cNvSpPr/>
          <p:nvPr/>
        </p:nvSpPr>
        <p:spPr>
          <a:xfrm>
            <a:off x="849254" y="2472307"/>
            <a:ext cx="28841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on Economics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on Data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on Film Production 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86458CAF-CF76-4C03-AACB-0CE435EDB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02131"/>
              </p:ext>
            </p:extLst>
          </p:nvPr>
        </p:nvGraphicFramePr>
        <p:xfrm>
          <a:off x="254474" y="3899036"/>
          <a:ext cx="4073682" cy="1219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57894">
                  <a:extLst>
                    <a:ext uri="{9D8B030D-6E8A-4147-A177-3AD203B41FA5}">
                      <a16:colId xmlns:a16="http://schemas.microsoft.com/office/drawing/2014/main" val="3777531819"/>
                    </a:ext>
                  </a:extLst>
                </a:gridCol>
                <a:gridCol w="1357894">
                  <a:extLst>
                    <a:ext uri="{9D8B030D-6E8A-4147-A177-3AD203B41FA5}">
                      <a16:colId xmlns:a16="http://schemas.microsoft.com/office/drawing/2014/main" val="2185626842"/>
                    </a:ext>
                  </a:extLst>
                </a:gridCol>
                <a:gridCol w="1357894">
                  <a:extLst>
                    <a:ext uri="{9D8B030D-6E8A-4147-A177-3AD203B41FA5}">
                      <a16:colId xmlns:a16="http://schemas.microsoft.com/office/drawing/2014/main" val="2414556277"/>
                    </a:ext>
                  </a:extLst>
                </a:gridCol>
              </a:tblGrid>
              <a:tr h="23083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“data”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“entertain”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077080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Economics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1150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Data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26580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Film 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946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3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6">
                <a:lumMod val="20000"/>
                <a:lumOff val="80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58" y="337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C006A6-416A-4512-9790-827A50E57D87}"/>
              </a:ext>
            </a:extLst>
          </p:cNvPr>
          <p:cNvCxnSpPr/>
          <p:nvPr/>
        </p:nvCxnSpPr>
        <p:spPr>
          <a:xfrm>
            <a:off x="7312338" y="2386926"/>
            <a:ext cx="0" cy="304504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1CA19E-24AB-47A7-A860-5EF48706F23B}"/>
              </a:ext>
            </a:extLst>
          </p:cNvPr>
          <p:cNvCxnSpPr>
            <a:cxnSpLocks/>
          </p:cNvCxnSpPr>
          <p:nvPr/>
        </p:nvCxnSpPr>
        <p:spPr>
          <a:xfrm flipH="1">
            <a:off x="7303102" y="5431966"/>
            <a:ext cx="3471124" cy="0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AD54F7-96AB-4366-858E-89E21601915D}"/>
              </a:ext>
            </a:extLst>
          </p:cNvPr>
          <p:cNvSpPr/>
          <p:nvPr/>
        </p:nvSpPr>
        <p:spPr>
          <a:xfrm>
            <a:off x="8032619" y="5561338"/>
            <a:ext cx="20120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X-axis : Count of word ‘data’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02C8B-D002-4F7B-A2CE-4664A84A2057}"/>
              </a:ext>
            </a:extLst>
          </p:cNvPr>
          <p:cNvSpPr/>
          <p:nvPr/>
        </p:nvSpPr>
        <p:spPr>
          <a:xfrm rot="16200000">
            <a:off x="6515992" y="3770946"/>
            <a:ext cx="13249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Y-axis : Intangible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4991C9-9D1F-4A42-8744-D6E2F25160BE}"/>
              </a:ext>
            </a:extLst>
          </p:cNvPr>
          <p:cNvSpPr/>
          <p:nvPr/>
        </p:nvSpPr>
        <p:spPr>
          <a:xfrm>
            <a:off x="508258" y="1986816"/>
            <a:ext cx="44350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four words from a corpus…..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F2427E-EDCD-45D9-99F8-5024BC411564}"/>
              </a:ext>
            </a:extLst>
          </p:cNvPr>
          <p:cNvSpPr/>
          <p:nvPr/>
        </p:nvSpPr>
        <p:spPr>
          <a:xfrm>
            <a:off x="1716240" y="2795472"/>
            <a:ext cx="14285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poverty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5F7509-E1C4-41B2-874D-8C1C2DB631D3}"/>
              </a:ext>
            </a:extLst>
          </p:cNvPr>
          <p:cNvSpPr/>
          <p:nvPr/>
        </p:nvSpPr>
        <p:spPr>
          <a:xfrm>
            <a:off x="8313713" y="5561337"/>
            <a:ext cx="12779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X-axis : tangible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77D3EA-08C1-42BF-9F7C-C5CEE26C8F23}"/>
              </a:ext>
            </a:extLst>
          </p:cNvPr>
          <p:cNvSpPr/>
          <p:nvPr/>
        </p:nvSpPr>
        <p:spPr>
          <a:xfrm rot="16200000">
            <a:off x="6030916" y="3831938"/>
            <a:ext cx="23044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Y-axis : Count of word ‘Entertain’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DCED12-ACA6-4189-A7D3-C9EE51962E14}"/>
              </a:ext>
            </a:extLst>
          </p:cNvPr>
          <p:cNvSpPr/>
          <p:nvPr/>
        </p:nvSpPr>
        <p:spPr>
          <a:xfrm>
            <a:off x="1716240" y="4404347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22E2DD-17A0-42BC-81E4-35A40418169E}"/>
              </a:ext>
            </a:extLst>
          </p:cNvPr>
          <p:cNvSpPr/>
          <p:nvPr/>
        </p:nvSpPr>
        <p:spPr>
          <a:xfrm>
            <a:off x="1716240" y="4773679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Death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6B6116-E277-4046-9160-846E868102A3}"/>
              </a:ext>
            </a:extLst>
          </p:cNvPr>
          <p:cNvSpPr/>
          <p:nvPr/>
        </p:nvSpPr>
        <p:spPr>
          <a:xfrm>
            <a:off x="3592951" y="6181456"/>
            <a:ext cx="4831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how do we learn these embeddings ….?</a:t>
            </a:r>
          </a:p>
        </p:txBody>
      </p:sp>
    </p:spTree>
    <p:extLst>
      <p:ext uri="{BB962C8B-B14F-4D97-AF65-F5344CB8AC3E}">
        <p14:creationId xmlns:p14="http://schemas.microsoft.com/office/powerpoint/2010/main" val="113460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6">
                <a:lumMod val="20000"/>
                <a:lumOff val="80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58" y="337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C006A6-416A-4512-9790-827A50E57D87}"/>
              </a:ext>
            </a:extLst>
          </p:cNvPr>
          <p:cNvCxnSpPr/>
          <p:nvPr/>
        </p:nvCxnSpPr>
        <p:spPr>
          <a:xfrm>
            <a:off x="7312338" y="2386926"/>
            <a:ext cx="0" cy="304504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1CA19E-24AB-47A7-A860-5EF48706F23B}"/>
              </a:ext>
            </a:extLst>
          </p:cNvPr>
          <p:cNvCxnSpPr>
            <a:cxnSpLocks/>
          </p:cNvCxnSpPr>
          <p:nvPr/>
        </p:nvCxnSpPr>
        <p:spPr>
          <a:xfrm flipH="1">
            <a:off x="7303102" y="5431966"/>
            <a:ext cx="3471124" cy="0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AD54F7-96AB-4366-858E-89E21601915D}"/>
              </a:ext>
            </a:extLst>
          </p:cNvPr>
          <p:cNvSpPr/>
          <p:nvPr/>
        </p:nvSpPr>
        <p:spPr>
          <a:xfrm>
            <a:off x="8032619" y="5561338"/>
            <a:ext cx="20120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X-axis : Count of word ‘data’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02C8B-D002-4F7B-A2CE-4664A84A2057}"/>
              </a:ext>
            </a:extLst>
          </p:cNvPr>
          <p:cNvSpPr/>
          <p:nvPr/>
        </p:nvSpPr>
        <p:spPr>
          <a:xfrm rot="16200000">
            <a:off x="6515992" y="3770946"/>
            <a:ext cx="13249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Y-axis : Intangible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4991C9-9D1F-4A42-8744-D6E2F25160BE}"/>
              </a:ext>
            </a:extLst>
          </p:cNvPr>
          <p:cNvSpPr/>
          <p:nvPr/>
        </p:nvSpPr>
        <p:spPr>
          <a:xfrm>
            <a:off x="508258" y="1986816"/>
            <a:ext cx="44350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four words from a corpus…..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F2427E-EDCD-45D9-99F8-5024BC411564}"/>
              </a:ext>
            </a:extLst>
          </p:cNvPr>
          <p:cNvSpPr/>
          <p:nvPr/>
        </p:nvSpPr>
        <p:spPr>
          <a:xfrm>
            <a:off x="1716240" y="2795472"/>
            <a:ext cx="14285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poverty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5F7509-E1C4-41B2-874D-8C1C2DB631D3}"/>
              </a:ext>
            </a:extLst>
          </p:cNvPr>
          <p:cNvSpPr/>
          <p:nvPr/>
        </p:nvSpPr>
        <p:spPr>
          <a:xfrm>
            <a:off x="8313713" y="5561337"/>
            <a:ext cx="12779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X-axis : tangible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77D3EA-08C1-42BF-9F7C-C5CEE26C8F23}"/>
              </a:ext>
            </a:extLst>
          </p:cNvPr>
          <p:cNvSpPr/>
          <p:nvPr/>
        </p:nvSpPr>
        <p:spPr>
          <a:xfrm rot="16200000">
            <a:off x="6030916" y="3831938"/>
            <a:ext cx="23044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Y-axis : Count of word ‘Entertain’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DCED12-ACA6-4189-A7D3-C9EE51962E14}"/>
              </a:ext>
            </a:extLst>
          </p:cNvPr>
          <p:cNvSpPr/>
          <p:nvPr/>
        </p:nvSpPr>
        <p:spPr>
          <a:xfrm>
            <a:off x="1716240" y="4404347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22E2DD-17A0-42BC-81E4-35A40418169E}"/>
              </a:ext>
            </a:extLst>
          </p:cNvPr>
          <p:cNvSpPr/>
          <p:nvPr/>
        </p:nvSpPr>
        <p:spPr>
          <a:xfrm>
            <a:off x="1716240" y="4773679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Death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6B6116-E277-4046-9160-846E868102A3}"/>
              </a:ext>
            </a:extLst>
          </p:cNvPr>
          <p:cNvSpPr/>
          <p:nvPr/>
        </p:nvSpPr>
        <p:spPr>
          <a:xfrm>
            <a:off x="3572631" y="6188229"/>
            <a:ext cx="4831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how do we learn these embeddings ….?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A0A609-81B3-420B-8494-95C0A735B78D}"/>
              </a:ext>
            </a:extLst>
          </p:cNvPr>
          <p:cNvSpPr/>
          <p:nvPr/>
        </p:nvSpPr>
        <p:spPr>
          <a:xfrm>
            <a:off x="7502579" y="907377"/>
            <a:ext cx="39390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you see the difference between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saw earlier ?</a:t>
            </a:r>
          </a:p>
        </p:txBody>
      </p:sp>
    </p:spTree>
    <p:extLst>
      <p:ext uri="{BB962C8B-B14F-4D97-AF65-F5344CB8AC3E}">
        <p14:creationId xmlns:p14="http://schemas.microsoft.com/office/powerpoint/2010/main" val="166935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5" grpId="0"/>
      <p:bldP spid="16" grpId="0"/>
      <p:bldP spid="17" grpId="0"/>
      <p:bldP spid="18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6">
                <a:lumMod val="20000"/>
                <a:lumOff val="80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58" y="337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4991C9-9D1F-4A42-8744-D6E2F25160BE}"/>
              </a:ext>
            </a:extLst>
          </p:cNvPr>
          <p:cNvSpPr/>
          <p:nvPr/>
        </p:nvSpPr>
        <p:spPr>
          <a:xfrm>
            <a:off x="579203" y="1359308"/>
            <a:ext cx="57204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 are generated from the context 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170CB-0323-4C4B-8D46-0EFC771C94D3}"/>
              </a:ext>
            </a:extLst>
          </p:cNvPr>
          <p:cNvSpPr txBox="1"/>
          <p:nvPr/>
        </p:nvSpPr>
        <p:spPr>
          <a:xfrm>
            <a:off x="841484" y="2441451"/>
            <a:ext cx="100288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[[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"is"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'king'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"king"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'is'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'royal'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"She"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"is"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"the", "queen"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DED665-C4C5-48BC-BC3F-1886C763DFE2}"/>
              </a:ext>
            </a:extLst>
          </p:cNvPr>
          <p:cNvSpPr/>
          <p:nvPr/>
        </p:nvSpPr>
        <p:spPr>
          <a:xfrm>
            <a:off x="579203" y="3431261"/>
            <a:ext cx="34884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learn the context 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DCFC77-8076-4431-9560-7C4F4B47D97E}"/>
              </a:ext>
            </a:extLst>
          </p:cNvPr>
          <p:cNvSpPr/>
          <p:nvPr/>
        </p:nvSpPr>
        <p:spPr>
          <a:xfrm>
            <a:off x="1249020" y="4890396"/>
            <a:ext cx="90340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take a word, and predict the words before and after it  - Skip Gram Learning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4C6E17-D9F4-43CC-9B69-E040A61D692B}"/>
              </a:ext>
            </a:extLst>
          </p:cNvPr>
          <p:cNvSpPr/>
          <p:nvPr/>
        </p:nvSpPr>
        <p:spPr>
          <a:xfrm>
            <a:off x="1165171" y="5595590"/>
            <a:ext cx="93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take surrounding words, and predict the word between them – Continuous BOW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913CFD-41C2-4EBB-95FF-690A6B30C49E}"/>
              </a:ext>
            </a:extLst>
          </p:cNvPr>
          <p:cNvSpPr/>
          <p:nvPr/>
        </p:nvSpPr>
        <p:spPr>
          <a:xfrm>
            <a:off x="2415421" y="5498692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4B5127-167E-4ECF-A3EE-F81831B81D0F}"/>
              </a:ext>
            </a:extLst>
          </p:cNvPr>
          <p:cNvSpPr/>
          <p:nvPr/>
        </p:nvSpPr>
        <p:spPr>
          <a:xfrm>
            <a:off x="3131023" y="4194064"/>
            <a:ext cx="54497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learn by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just like regression … </a:t>
            </a:r>
          </a:p>
        </p:txBody>
      </p:sp>
    </p:spTree>
    <p:extLst>
      <p:ext uri="{BB962C8B-B14F-4D97-AF65-F5344CB8AC3E}">
        <p14:creationId xmlns:p14="http://schemas.microsoft.com/office/powerpoint/2010/main" val="274097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0" grpId="0"/>
      <p:bldP spid="21" grpId="0"/>
      <p:bldP spid="22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6">
                <a:lumMod val="20000"/>
                <a:lumOff val="80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58" y="337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4991C9-9D1F-4A42-8744-D6E2F25160BE}"/>
              </a:ext>
            </a:extLst>
          </p:cNvPr>
          <p:cNvSpPr/>
          <p:nvPr/>
        </p:nvSpPr>
        <p:spPr>
          <a:xfrm>
            <a:off x="405782" y="4309846"/>
            <a:ext cx="2541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 Gram Learning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170CB-0323-4C4B-8D46-0EFC771C94D3}"/>
              </a:ext>
            </a:extLst>
          </p:cNvPr>
          <p:cNvSpPr txBox="1"/>
          <p:nvPr/>
        </p:nvSpPr>
        <p:spPr>
          <a:xfrm>
            <a:off x="295423" y="1476279"/>
            <a:ext cx="100288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[[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"is"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'king'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"king"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'is'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'royal'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"She"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"is"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"the", "queen"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913CFD-41C2-4EBB-95FF-690A6B30C49E}"/>
              </a:ext>
            </a:extLst>
          </p:cNvPr>
          <p:cNvSpPr/>
          <p:nvPr/>
        </p:nvSpPr>
        <p:spPr>
          <a:xfrm>
            <a:off x="2415421" y="5498692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14C7C1-7B22-44CA-98FF-E5686ABA6968}"/>
              </a:ext>
            </a:extLst>
          </p:cNvPr>
          <p:cNvSpPr/>
          <p:nvPr/>
        </p:nvSpPr>
        <p:spPr>
          <a:xfrm>
            <a:off x="405782" y="2372737"/>
            <a:ext cx="2541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 Gram Learning</a:t>
            </a:r>
          </a:p>
        </p:txBody>
      </p:sp>
    </p:spTree>
    <p:extLst>
      <p:ext uri="{BB962C8B-B14F-4D97-AF65-F5344CB8AC3E}">
        <p14:creationId xmlns:p14="http://schemas.microsoft.com/office/powerpoint/2010/main" val="18270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6">
                <a:lumMod val="20000"/>
                <a:lumOff val="80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58" y="337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913CFD-41C2-4EBB-95FF-690A6B30C49E}"/>
              </a:ext>
            </a:extLst>
          </p:cNvPr>
          <p:cNvSpPr/>
          <p:nvPr/>
        </p:nvSpPr>
        <p:spPr>
          <a:xfrm>
            <a:off x="2415421" y="5498692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99D23C-517E-49AE-BB90-CE5A960FF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1" y="1295400"/>
            <a:ext cx="8864600" cy="524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61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6">
                <a:lumMod val="20000"/>
                <a:lumOff val="80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58" y="337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4991C9-9D1F-4A42-8744-D6E2F25160BE}"/>
              </a:ext>
            </a:extLst>
          </p:cNvPr>
          <p:cNvSpPr/>
          <p:nvPr/>
        </p:nvSpPr>
        <p:spPr>
          <a:xfrm>
            <a:off x="405782" y="4309846"/>
            <a:ext cx="20683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CBOW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170CB-0323-4C4B-8D46-0EFC771C94D3}"/>
              </a:ext>
            </a:extLst>
          </p:cNvPr>
          <p:cNvSpPr txBox="1"/>
          <p:nvPr/>
        </p:nvSpPr>
        <p:spPr>
          <a:xfrm>
            <a:off x="295423" y="1476279"/>
            <a:ext cx="100288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[[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"is"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'king'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"king"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'is'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'royal'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"She"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"is"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"the", "queen"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913CFD-41C2-4EBB-95FF-690A6B30C49E}"/>
              </a:ext>
            </a:extLst>
          </p:cNvPr>
          <p:cNvSpPr/>
          <p:nvPr/>
        </p:nvSpPr>
        <p:spPr>
          <a:xfrm>
            <a:off x="2415421" y="5498692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14C7C1-7B22-44CA-98FF-E5686ABA6968}"/>
              </a:ext>
            </a:extLst>
          </p:cNvPr>
          <p:cNvSpPr/>
          <p:nvPr/>
        </p:nvSpPr>
        <p:spPr>
          <a:xfrm>
            <a:off x="405782" y="2372737"/>
            <a:ext cx="2541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 Gram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9B4F9B-F634-4960-9F9A-E780A12FA5D8}"/>
              </a:ext>
            </a:extLst>
          </p:cNvPr>
          <p:cNvSpPr txBox="1"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works well with a small amount of the training data, represents well even rare words or phrases.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286737-5F72-42C7-BD0A-E5B0E33E3905}"/>
              </a:ext>
            </a:extLst>
          </p:cNvPr>
          <p:cNvSpPr txBox="1"/>
          <p:nvPr/>
        </p:nvSpPr>
        <p:spPr>
          <a:xfrm>
            <a:off x="3048000" y="517552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several times faster to train than the skip-gram, slightly better accuracy for the frequent words.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247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4692</TotalTime>
  <Words>496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charter</vt:lpstr>
      <vt:lpstr>Courier New</vt:lpstr>
      <vt:lpstr>Menlo</vt:lpstr>
      <vt:lpstr>Times New Roman</vt:lpstr>
      <vt:lpstr>Office Theme</vt:lpstr>
      <vt:lpstr>Word Vectors.. Part 2 </vt:lpstr>
      <vt:lpstr>Agenda</vt:lpstr>
      <vt:lpstr>Word Embeddings</vt:lpstr>
      <vt:lpstr>Word Embeddings</vt:lpstr>
      <vt:lpstr>Word Embeddings</vt:lpstr>
      <vt:lpstr>Word Embeddings</vt:lpstr>
      <vt:lpstr>Word Embeddings</vt:lpstr>
      <vt:lpstr>Word Embeddings</vt:lpstr>
      <vt:lpstr>Word Embeddings</vt:lpstr>
      <vt:lpstr>Neural Nets</vt:lpstr>
      <vt:lpstr>Word Embeddings with Neural Nets</vt:lpstr>
      <vt:lpstr>Word Embeddings with gensim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 - Python NLTK</dc:title>
  <dc:creator>pedram Habibi</dc:creator>
  <cp:lastModifiedBy>Fahad Akbar</cp:lastModifiedBy>
  <cp:revision>33</cp:revision>
  <dcterms:created xsi:type="dcterms:W3CDTF">2022-02-15T20:01:00Z</dcterms:created>
  <dcterms:modified xsi:type="dcterms:W3CDTF">2022-04-02T20:33:32Z</dcterms:modified>
</cp:coreProperties>
</file>