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39"/>
  </p:notesMasterIdLst>
  <p:handoutMasterIdLst>
    <p:handoutMasterId r:id="rId40"/>
  </p:handoutMasterIdLst>
  <p:sldIdLst>
    <p:sldId id="370" r:id="rId2"/>
    <p:sldId id="371" r:id="rId3"/>
    <p:sldId id="338"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72" r:id="rId34"/>
    <p:sldId id="373" r:id="rId35"/>
    <p:sldId id="374" r:id="rId36"/>
    <p:sldId id="375" r:id="rId37"/>
    <p:sldId id="376" r:id="rId38"/>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66FF33"/>
    <a:srgbClr val="3333FF"/>
    <a:srgbClr val="990033"/>
    <a:srgbClr val="FF6600"/>
    <a:srgbClr val="FF0000"/>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241" autoAdjust="0"/>
  </p:normalViewPr>
  <p:slideViewPr>
    <p:cSldViewPr>
      <p:cViewPr>
        <p:scale>
          <a:sx n="100" d="100"/>
          <a:sy n="100" d="100"/>
        </p:scale>
        <p:origin x="-1944"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0" d="100"/>
          <a:sy n="80" d="100"/>
        </p:scale>
        <p:origin x="-1254" y="-84"/>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atin typeface="Arial" charset="0"/>
              </a:defRPr>
            </a:lvl1pPr>
          </a:lstStyle>
          <a:p>
            <a:pPr>
              <a:defRPr/>
            </a:pPr>
            <a:endParaRPr lang="en-US"/>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atin typeface="Arial" charset="0"/>
              </a:defRPr>
            </a:lvl1pPr>
          </a:lstStyle>
          <a:p>
            <a:pPr>
              <a:defRPr/>
            </a:pPr>
            <a:endParaRPr lang="en-US"/>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atin typeface="Arial" charset="0"/>
              </a:defRPr>
            </a:lvl1pPr>
          </a:lstStyle>
          <a:p>
            <a:pPr>
              <a:defRPr/>
            </a:pPr>
            <a:endParaRPr lang="en-US"/>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latin typeface="Arial" charset="0"/>
              </a:defRPr>
            </a:lvl1pPr>
          </a:lstStyle>
          <a:p>
            <a:pPr>
              <a:defRPr/>
            </a:pPr>
            <a:fld id="{38A0A24F-6F23-4561-A5CD-FB58490CF0DA}"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atin typeface="Arial" charset="0"/>
              </a:defRPr>
            </a:lvl1pPr>
          </a:lstStyle>
          <a:p>
            <a:pPr>
              <a:defRPr/>
            </a:pPr>
            <a:endParaRPr lang="en-US"/>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atin typeface="Arial" charset="0"/>
              </a:defRPr>
            </a:lvl1pPr>
          </a:lstStyle>
          <a:p>
            <a:pPr>
              <a:defRPr/>
            </a:pPr>
            <a:endParaRPr lang="en-US"/>
          </a:p>
        </p:txBody>
      </p:sp>
      <p:sp>
        <p:nvSpPr>
          <p:cNvPr id="39940" name="Rectangle 4"/>
          <p:cNvSpPr>
            <a:spLocks noRo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atin typeface="Arial" charset="0"/>
              </a:defRPr>
            </a:lvl1pPr>
          </a:lstStyle>
          <a:p>
            <a:pPr>
              <a:defRPr/>
            </a:pPr>
            <a:endParaRPr lang="en-US"/>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latin typeface="Arial" charset="0"/>
              </a:defRPr>
            </a:lvl1pPr>
          </a:lstStyle>
          <a:p>
            <a:pPr>
              <a:defRPr/>
            </a:pPr>
            <a:fld id="{1D31EFDB-64FC-4C95-A60A-05FA692D1ADD}"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6DD0EE36-FDDF-436C-9B18-1F8E684AC218}" type="slidenum">
              <a:rPr lang="tr-TR"/>
              <a:pPr/>
              <a:t>3</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BC932D0A-8977-4210-B731-BDF2DEC85000}" type="slidenum">
              <a:rPr lang="tr-TR"/>
              <a:pPr/>
              <a:t>12</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FBC31635-E33B-418D-B2D6-88556D3363A6}" type="slidenum">
              <a:rPr lang="tr-TR"/>
              <a:pPr/>
              <a:t>13</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B7D86ECF-B47C-4E75-9791-650DD60A1466}" type="slidenum">
              <a:rPr lang="tr-TR"/>
              <a:pPr/>
              <a:t>14</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3AEBDA8E-3A32-4223-AE62-894BE3215B90}" type="slidenum">
              <a:rPr lang="tr-TR"/>
              <a:pPr/>
              <a:t>15</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2C820163-A910-4908-85D7-DA8C8D22BF2D}" type="slidenum">
              <a:rPr lang="tr-TR"/>
              <a:pPr/>
              <a:t>16</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smtClean="0"/>
          </a:p>
        </p:txBody>
      </p:sp>
      <p:sp>
        <p:nvSpPr>
          <p:cNvPr id="57348" name="Slide Number Placeholder 3"/>
          <p:cNvSpPr>
            <a:spLocks noGrp="1"/>
          </p:cNvSpPr>
          <p:nvPr>
            <p:ph type="sldNum" sz="quarter" idx="5"/>
          </p:nvPr>
        </p:nvSpPr>
        <p:spPr>
          <a:noFill/>
        </p:spPr>
        <p:txBody>
          <a:bodyPr/>
          <a:lstStyle/>
          <a:p>
            <a:fld id="{C4E5E1C0-E720-4A6B-9BC3-80B164A55674}" type="slidenum">
              <a:rPr lang="tr-TR"/>
              <a:pPr/>
              <a:t>17</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p>
            <a:fld id="{01FDDA25-AD71-4E23-8B29-9C41FFECA2D9}" type="slidenum">
              <a:rPr lang="tr-TR"/>
              <a:pPr/>
              <a:t>18</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smtClean="0"/>
          </a:p>
        </p:txBody>
      </p:sp>
      <p:sp>
        <p:nvSpPr>
          <p:cNvPr id="59396" name="Slide Number Placeholder 3"/>
          <p:cNvSpPr>
            <a:spLocks noGrp="1"/>
          </p:cNvSpPr>
          <p:nvPr>
            <p:ph type="sldNum" sz="quarter" idx="5"/>
          </p:nvPr>
        </p:nvSpPr>
        <p:spPr>
          <a:noFill/>
        </p:spPr>
        <p:txBody>
          <a:bodyPr/>
          <a:lstStyle/>
          <a:p>
            <a:fld id="{A3E698A9-7550-43B1-B855-21C011594686}" type="slidenum">
              <a:rPr lang="tr-TR"/>
              <a:pPr/>
              <a:t>19</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9B38A70C-4383-4983-A26B-8FAA10D1EF62}" type="slidenum">
              <a:rPr lang="tr-TR"/>
              <a:pPr/>
              <a:t>20</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1951EEF9-AC9C-4D8E-BF1E-3CCAD049F50A}" type="slidenum">
              <a:rPr lang="tr-TR"/>
              <a:pPr/>
              <a:t>21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fld id="{6E6ECDEF-B009-4AC0-9044-A23E6CADF4EF}" type="slidenum">
              <a:rPr lang="tr-TR"/>
              <a:pPr/>
              <a:t>4</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BEB2FC33-289D-47B7-ABC4-32A77DA48CF1}" type="slidenum">
              <a:rPr lang="tr-TR"/>
              <a:pPr/>
              <a:t>22</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28540AEA-1B2E-490A-9D87-D7A06FCFDAE8}" type="slidenum">
              <a:rPr lang="tr-TR"/>
              <a:pPr/>
              <a:t>23</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3C3C4CA5-93E1-4524-AF93-FE414C45A543}" type="slidenum">
              <a:rPr lang="tr-TR"/>
              <a:pPr/>
              <a:t>24</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29A3C1BC-844C-4FBD-A647-077803925463}" type="slidenum">
              <a:rPr lang="tr-TR"/>
              <a:pPr/>
              <a:t>25</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D911F915-8BAF-4669-821D-22F9720ECD2B}" type="slidenum">
              <a:rPr lang="tr-TR"/>
              <a:pPr/>
              <a:t>26</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3DEEF5C6-785A-40F1-B2CD-26C7230E02BE}" type="slidenum">
              <a:rPr lang="tr-TR"/>
              <a:pPr/>
              <a:t>27</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53EC09FD-80C3-4B89-B29F-75B70B8E1DE1}" type="slidenum">
              <a:rPr lang="tr-TR"/>
              <a:pPr/>
              <a:t>28</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DD542065-6663-4799-B003-1CED9A2474CA}" type="slidenum">
              <a:rPr lang="tr-TR"/>
              <a:pPr/>
              <a:t>29</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23E97919-528E-4717-8E25-31219FB51DD0}" type="slidenum">
              <a:rPr lang="tr-TR"/>
              <a:pPr/>
              <a:t>30</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CF17D2CE-3F36-4B6E-9818-BD10C68AB6BF}" type="slidenum">
              <a:rPr lang="tr-TR"/>
              <a:pPr/>
              <a:t>31</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p>
        </p:txBody>
      </p:sp>
      <p:sp>
        <p:nvSpPr>
          <p:cNvPr id="45060" name="Slide Number Placeholder 3"/>
          <p:cNvSpPr>
            <a:spLocks noGrp="1"/>
          </p:cNvSpPr>
          <p:nvPr>
            <p:ph type="sldNum" sz="quarter" idx="5"/>
          </p:nvPr>
        </p:nvSpPr>
        <p:spPr>
          <a:noFill/>
        </p:spPr>
        <p:txBody>
          <a:bodyPr/>
          <a:lstStyle/>
          <a:p>
            <a:fld id="{5B9BF8F6-BDED-4CF6-8975-42F484C80728}" type="slidenum">
              <a:rPr lang="tr-TR"/>
              <a:pPr/>
              <a:t>5</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8767CEC9-766B-4459-8A94-03B61AE70DF9}" type="slidenum">
              <a:rPr lang="tr-TR"/>
              <a:pPr/>
              <a:t>32</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p>
        </p:txBody>
      </p:sp>
      <p:sp>
        <p:nvSpPr>
          <p:cNvPr id="46084" name="Slide Number Placeholder 3"/>
          <p:cNvSpPr>
            <a:spLocks noGrp="1"/>
          </p:cNvSpPr>
          <p:nvPr>
            <p:ph type="sldNum" sz="quarter" idx="5"/>
          </p:nvPr>
        </p:nvSpPr>
        <p:spPr>
          <a:noFill/>
        </p:spPr>
        <p:txBody>
          <a:bodyPr/>
          <a:lstStyle/>
          <a:p>
            <a:fld id="{66745A86-8A84-4F3D-9B76-23E769C31FB1}" type="slidenum">
              <a:rPr lang="tr-TR"/>
              <a:pPr/>
              <a:t>6</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F8BAFAA1-57FC-4162-9F0B-5EE4A1ACB11D}" type="slidenum">
              <a:rPr lang="tr-TR"/>
              <a:pPr/>
              <a:t>7</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fld id="{762E5D01-C072-4DEE-8716-FC007F1F6D33}" type="slidenum">
              <a:rPr lang="tr-TR"/>
              <a:pPr/>
              <a:t>8</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084661B4-90A1-4839-AF65-D35368E9CDE6}" type="slidenum">
              <a:rPr lang="tr-TR"/>
              <a:pPr/>
              <a:t>9</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smtClean="0"/>
          </a:p>
        </p:txBody>
      </p:sp>
      <p:sp>
        <p:nvSpPr>
          <p:cNvPr id="50180" name="Slide Number Placeholder 3"/>
          <p:cNvSpPr>
            <a:spLocks noGrp="1"/>
          </p:cNvSpPr>
          <p:nvPr>
            <p:ph type="sldNum" sz="quarter" idx="5"/>
          </p:nvPr>
        </p:nvSpPr>
        <p:spPr>
          <a:noFill/>
        </p:spPr>
        <p:txBody>
          <a:bodyPr/>
          <a:lstStyle/>
          <a:p>
            <a:fld id="{3B08BA8B-935F-4908-AA84-43C47C694960}" type="slidenum">
              <a:rPr lang="tr-TR"/>
              <a:pPr/>
              <a:t>10</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smtClean="0"/>
          </a:p>
        </p:txBody>
      </p:sp>
      <p:sp>
        <p:nvSpPr>
          <p:cNvPr id="51204" name="Slide Number Placeholder 3"/>
          <p:cNvSpPr>
            <a:spLocks noGrp="1"/>
          </p:cNvSpPr>
          <p:nvPr>
            <p:ph type="sldNum" sz="quarter" idx="5"/>
          </p:nvPr>
        </p:nvSpPr>
        <p:spPr>
          <a:noFill/>
        </p:spPr>
        <p:txBody>
          <a:bodyPr/>
          <a:lstStyle/>
          <a:p>
            <a:fld id="{9C913E86-1406-4A76-BC3D-A77956452B9B}" type="slidenum">
              <a:rPr lang="tr-TR"/>
              <a:pPr/>
              <a:t>11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6" name="Slide Number Placeholder 26"/>
          <p:cNvSpPr>
            <a:spLocks noGrp="1"/>
          </p:cNvSpPr>
          <p:nvPr>
            <p:ph type="sldNum" sz="quarter" idx="12"/>
          </p:nvPr>
        </p:nvSpPr>
        <p:spPr/>
        <p:txBody>
          <a:bodyPr/>
          <a:lstStyle>
            <a:lvl1pPr>
              <a:defRPr/>
            </a:lvl1pPr>
          </a:lstStyle>
          <a:p>
            <a:pPr>
              <a:defRPr/>
            </a:pPr>
            <a:fld id="{8D540D76-57DD-4C23-A421-57D04C47941D}"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4914443-E669-4DDA-8019-C7F728C4D83F}" type="datetimeFigureOut">
              <a:rPr lang="en-US"/>
              <a:pPr>
                <a:defRPr/>
              </a:pPr>
              <a:t>1/9/2022</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6" name="Slide Number Placeholder 17"/>
          <p:cNvSpPr>
            <a:spLocks noGrp="1"/>
          </p:cNvSpPr>
          <p:nvPr>
            <p:ph type="sldNum" sz="quarter" idx="12"/>
          </p:nvPr>
        </p:nvSpPr>
        <p:spPr/>
        <p:txBody>
          <a:bodyPr/>
          <a:lstStyle>
            <a:lvl1pPr>
              <a:defRPr/>
            </a:lvl1pPr>
          </a:lstStyle>
          <a:p>
            <a:pPr>
              <a:defRPr/>
            </a:pPr>
            <a:fld id="{EECB0945-51B5-428A-82DB-C713F7BA4A44}"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D759C49-5A5C-424D-A286-2A7E61761854}" type="datetimeFigureOut">
              <a:rPr lang="en-US"/>
              <a:pPr>
                <a:defRPr/>
              </a:pPr>
              <a:t>1/9/2022</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6" name="Slide Number Placeholder 17"/>
          <p:cNvSpPr>
            <a:spLocks noGrp="1"/>
          </p:cNvSpPr>
          <p:nvPr>
            <p:ph type="sldNum" sz="quarter" idx="12"/>
          </p:nvPr>
        </p:nvSpPr>
        <p:spPr/>
        <p:txBody>
          <a:bodyPr/>
          <a:lstStyle>
            <a:lvl1pPr>
              <a:defRPr/>
            </a:lvl1pPr>
          </a:lstStyle>
          <a:p>
            <a:pPr>
              <a:defRPr/>
            </a:pPr>
            <a:fld id="{69B0ADD2-25FE-4955-9810-776B0F147178}"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r>
              <a:rPr lang="tr-TR"/>
              <a:t>Lecture Notes for E Alpaydın 2004 Introduction to Machine Learning © The MIT Press (V1.1)</a:t>
            </a:r>
          </a:p>
        </p:txBody>
      </p:sp>
      <p:sp>
        <p:nvSpPr>
          <p:cNvPr id="8" name="Rectangle 3"/>
          <p:cNvSpPr>
            <a:spLocks noGrp="1" noChangeArrowheads="1"/>
          </p:cNvSpPr>
          <p:nvPr>
            <p:ph type="sldNum" sz="quarter" idx="11"/>
          </p:nvPr>
        </p:nvSpPr>
        <p:spPr/>
        <p:txBody>
          <a:bodyPr/>
          <a:lstStyle>
            <a:lvl1pPr>
              <a:defRPr/>
            </a:lvl1pPr>
          </a:lstStyle>
          <a:p>
            <a:pPr>
              <a:defRPr/>
            </a:pPr>
            <a:fld id="{128689B3-98B5-4BB3-BB85-37080EDE506C}"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p:txBody>
          <a:bodyPr/>
          <a:lstStyle>
            <a:lvl1pPr>
              <a:defRPr/>
            </a:lvl1pPr>
          </a:lstStyle>
          <a:p>
            <a:pPr>
              <a:defRPr/>
            </a:pPr>
            <a:r>
              <a:rPr lang="tr-TR"/>
              <a:t>Lecture Notes for E Alpaydın 2004 Introduction to Machine Learning © The MIT Press (V1.1)</a:t>
            </a:r>
          </a:p>
        </p:txBody>
      </p:sp>
      <p:sp>
        <p:nvSpPr>
          <p:cNvPr id="7" name="Rectangle 3"/>
          <p:cNvSpPr>
            <a:spLocks noGrp="1" noChangeArrowheads="1"/>
          </p:cNvSpPr>
          <p:nvPr>
            <p:ph type="sldNum" sz="quarter" idx="11"/>
          </p:nvPr>
        </p:nvSpPr>
        <p:spPr/>
        <p:txBody>
          <a:bodyPr/>
          <a:lstStyle>
            <a:lvl1pPr>
              <a:defRPr/>
            </a:lvl1pPr>
          </a:lstStyle>
          <a:p>
            <a:pPr>
              <a:defRPr/>
            </a:pPr>
            <a:fld id="{5EE799A3-9B22-451C-99EC-6C2A28EBEAA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DB4B909-C4CD-43CE-8D64-0C1DD6342B2C}" type="datetimeFigureOut">
              <a:rPr lang="en-US"/>
              <a:pPr>
                <a:defRPr/>
              </a:pPr>
              <a:t>1/9/2022</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6" name="Slide Number Placeholder 17"/>
          <p:cNvSpPr>
            <a:spLocks noGrp="1"/>
          </p:cNvSpPr>
          <p:nvPr>
            <p:ph type="sldNum" sz="quarter" idx="12"/>
          </p:nvPr>
        </p:nvSpPr>
        <p:spPr/>
        <p:txBody>
          <a:bodyPr/>
          <a:lstStyle>
            <a:lvl1pPr>
              <a:defRPr/>
            </a:lvl1pPr>
          </a:lstStyle>
          <a:p>
            <a:pPr>
              <a:defRPr/>
            </a:pPr>
            <a:fld id="{7329E202-46AD-40F8-AFA7-98B7B1682990}"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173CE3F-26F0-4BD2-99C4-DA47B2A30EED}" type="datetimeFigureOut">
              <a:rPr lang="en-US"/>
              <a:pPr>
                <a:defRPr/>
              </a:pPr>
              <a:t>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6" name="Slide Number Placeholder 5"/>
          <p:cNvSpPr>
            <a:spLocks noGrp="1"/>
          </p:cNvSpPr>
          <p:nvPr>
            <p:ph type="sldNum" sz="quarter" idx="12"/>
          </p:nvPr>
        </p:nvSpPr>
        <p:spPr/>
        <p:txBody>
          <a:bodyPr/>
          <a:lstStyle>
            <a:lvl1pPr>
              <a:defRPr/>
            </a:lvl1pPr>
          </a:lstStyle>
          <a:p>
            <a:pPr>
              <a:defRPr/>
            </a:pPr>
            <a:fld id="{AB491C55-C708-4F89-9C1F-FF40BCEEA489}"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645BA01-1033-440E-9BBD-D49EC9D38336}" type="datetimeFigureOut">
              <a:rPr lang="en-US"/>
              <a:pPr>
                <a:defRPr/>
              </a:pPr>
              <a:t>1/9/2022</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7" name="Slide Number Placeholder 17"/>
          <p:cNvSpPr>
            <a:spLocks noGrp="1"/>
          </p:cNvSpPr>
          <p:nvPr>
            <p:ph type="sldNum" sz="quarter" idx="12"/>
          </p:nvPr>
        </p:nvSpPr>
        <p:spPr/>
        <p:txBody>
          <a:bodyPr/>
          <a:lstStyle>
            <a:lvl1pPr>
              <a:defRPr/>
            </a:lvl1pPr>
          </a:lstStyle>
          <a:p>
            <a:pPr>
              <a:defRPr/>
            </a:pPr>
            <a:fld id="{57657384-7157-4AEB-BBBB-21791DB0F7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9CA9A524-03B8-4B8E-B761-31CFC5B410BE}" type="datetimeFigureOut">
              <a:rPr lang="en-US"/>
              <a:pPr>
                <a:defRPr/>
              </a:pPr>
              <a:t>1/9/2022</a:t>
            </a:fld>
            <a:endParaRPr lang="en-US" dirty="0"/>
          </a:p>
        </p:txBody>
      </p:sp>
      <p:sp>
        <p:nvSpPr>
          <p:cNvPr id="8"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9" name="Slide Number Placeholder 17"/>
          <p:cNvSpPr>
            <a:spLocks noGrp="1"/>
          </p:cNvSpPr>
          <p:nvPr>
            <p:ph type="sldNum" sz="quarter" idx="12"/>
          </p:nvPr>
        </p:nvSpPr>
        <p:spPr/>
        <p:txBody>
          <a:bodyPr/>
          <a:lstStyle>
            <a:lvl1pPr>
              <a:defRPr/>
            </a:lvl1pPr>
          </a:lstStyle>
          <a:p>
            <a:pPr>
              <a:defRPr/>
            </a:pPr>
            <a:fld id="{B6C8DCFB-3B3D-40F1-92AC-B39E4E2BC099}"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B0D20089-391D-4374-9F07-B61000F34A2A}" type="datetimeFigureOut">
              <a:rPr lang="en-US"/>
              <a:pPr>
                <a:defRPr/>
              </a:pPr>
              <a:t>1/9/2022</a:t>
            </a:fld>
            <a:endParaRPr lang="en-US" dirty="0"/>
          </a:p>
        </p:txBody>
      </p:sp>
      <p:sp>
        <p:nvSpPr>
          <p:cNvPr id="4"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5" name="Slide Number Placeholder 17"/>
          <p:cNvSpPr>
            <a:spLocks noGrp="1"/>
          </p:cNvSpPr>
          <p:nvPr>
            <p:ph type="sldNum" sz="quarter" idx="12"/>
          </p:nvPr>
        </p:nvSpPr>
        <p:spPr/>
        <p:txBody>
          <a:bodyPr/>
          <a:lstStyle>
            <a:lvl1pPr>
              <a:defRPr/>
            </a:lvl1pPr>
          </a:lstStyle>
          <a:p>
            <a:pPr>
              <a:defRPr/>
            </a:pPr>
            <a:fld id="{47805580-1ED9-490F-A0EC-6C58DE631BA7}"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7A87FF0-44E0-401A-88D0-2F38218148B2}" type="datetimeFigureOut">
              <a:rPr lang="en-US"/>
              <a:pPr>
                <a:defRPr/>
              </a:pPr>
              <a:t>1/9/2022</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4" name="Slide Number Placeholder 17"/>
          <p:cNvSpPr>
            <a:spLocks noGrp="1"/>
          </p:cNvSpPr>
          <p:nvPr>
            <p:ph type="sldNum" sz="quarter" idx="12"/>
          </p:nvPr>
        </p:nvSpPr>
        <p:spPr/>
        <p:txBody>
          <a:bodyPr/>
          <a:lstStyle>
            <a:lvl1pPr>
              <a:defRPr/>
            </a:lvl1pPr>
          </a:lstStyle>
          <a:p>
            <a:pPr>
              <a:defRPr/>
            </a:pPr>
            <a:fld id="{7C232F01-A221-4F19-89B1-38DD605C903D}"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2CFC614-0230-4AE6-8526-0A53DE1F3217}" type="datetimeFigureOut">
              <a:rPr lang="en-US"/>
              <a:pPr>
                <a:defRPr/>
              </a:pPr>
              <a:t>1/9/2022</a:t>
            </a:fld>
            <a:endParaRPr lang="en-US" dirty="0"/>
          </a:p>
        </p:txBody>
      </p:sp>
      <p:sp>
        <p:nvSpPr>
          <p:cNvPr id="6" name="Footer Placeholder 21"/>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7" name="Slide Number Placeholder 17"/>
          <p:cNvSpPr>
            <a:spLocks noGrp="1"/>
          </p:cNvSpPr>
          <p:nvPr>
            <p:ph type="sldNum" sz="quarter" idx="12"/>
          </p:nvPr>
        </p:nvSpPr>
        <p:spPr/>
        <p:txBody>
          <a:bodyPr/>
          <a:lstStyle>
            <a:lvl1pPr>
              <a:defRPr/>
            </a:lvl1pPr>
          </a:lstStyle>
          <a:p>
            <a:pPr>
              <a:defRPr/>
            </a:pPr>
            <a:fld id="{46FC5B00-60F6-44D6-BFDC-67A6B7D5ED87}"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317687E-CDD2-4C99-B40F-A8A560920604}" type="datetimeFigureOut">
              <a:rPr lang="en-US"/>
              <a:pPr>
                <a:defRPr/>
              </a:pPr>
              <a:t>1/9/2022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tr-TR"/>
              <a:t>Lecture Notes for E Alpaydın 2004 Introduction to Machine Learning © The MIT Press (V1.1)</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BEED8924-BD61-455B-95BB-108357DE5E26}"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9460"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9461"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63B2D612-60AB-4A6F-A8E3-779447833C6D}" type="datetimeFigureOut">
              <a:rPr lang="en-US"/>
              <a:pPr>
                <a:defRPr/>
              </a:pPr>
              <a:t>1/9/2022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tr-TR"/>
              <a:t>Lecture Notes for E Alpaydın 2004 Introduction to Machine Learning © The MIT Press (V1.1)</a:t>
            </a:r>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A489DDBD-EA38-431A-8A12-88AE34458C20}" type="slidenum">
              <a:rPr lang="tr-TR"/>
              <a:pPr>
                <a:defRPr/>
              </a:pPr>
              <a:t>‹#›</a:t>
            </a:fld>
            <a:endParaRPr lang="tr-TR"/>
          </a:p>
        </p:txBody>
      </p:sp>
      <p:grpSp>
        <p:nvGrpSpPr>
          <p:cNvPr id="19465"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33" r:id="rId1"/>
    <p:sldLayoutId id="2147483725" r:id="rId2"/>
    <p:sldLayoutId id="2147483734" r:id="rId3"/>
    <p:sldLayoutId id="2147483726" r:id="rId4"/>
    <p:sldLayoutId id="2147483727" r:id="rId5"/>
    <p:sldLayoutId id="2147483728" r:id="rId6"/>
    <p:sldLayoutId id="2147483729" r:id="rId7"/>
    <p:sldLayoutId id="2147483730" r:id="rId8"/>
    <p:sldLayoutId id="2147483735" r:id="rId9"/>
    <p:sldLayoutId id="2147483731" r:id="rId10"/>
    <p:sldLayoutId id="2147483732" r:id="rId11"/>
    <p:sldLayoutId id="2147483736" r:id="rId12"/>
    <p:sldLayoutId id="2147483737" r:id="rId13"/>
  </p:sldLayoutIdLst>
  <p:hf hd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3.bin"/><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tr-TR" smtClean="0"/>
              <a:t>Bias/Variance Dilemma</a:t>
            </a:r>
          </a:p>
        </p:txBody>
      </p:sp>
      <p:sp>
        <p:nvSpPr>
          <p:cNvPr id="27651" name="Rectangle 3"/>
          <p:cNvSpPr>
            <a:spLocks noGrp="1" noChangeArrowheads="1"/>
          </p:cNvSpPr>
          <p:nvPr>
            <p:ph idx="1"/>
          </p:nvPr>
        </p:nvSpPr>
        <p:spPr/>
        <p:txBody>
          <a:bodyPr/>
          <a:lstStyle/>
          <a:p>
            <a:r>
              <a:rPr lang="tr-TR" smtClean="0"/>
              <a:t>Example: </a:t>
            </a:r>
            <a:r>
              <a:rPr lang="tr-TR" i="1" smtClean="0"/>
              <a:t>g</a:t>
            </a:r>
            <a:r>
              <a:rPr lang="tr-TR" i="1" baseline="-25000" smtClean="0"/>
              <a:t>i</a:t>
            </a:r>
            <a:r>
              <a:rPr lang="tr-TR" smtClean="0"/>
              <a:t>(</a:t>
            </a:r>
            <a:r>
              <a:rPr lang="tr-TR" i="1" smtClean="0"/>
              <a:t>x</a:t>
            </a:r>
            <a:r>
              <a:rPr lang="tr-TR" smtClean="0"/>
              <a:t>)=2 has no variance and high bias</a:t>
            </a:r>
          </a:p>
          <a:p>
            <a:pPr>
              <a:buFont typeface="Wingdings" pitchFamily="2" charset="2"/>
              <a:buNone/>
            </a:pPr>
            <a:r>
              <a:rPr lang="tr-TR" i="1" smtClean="0"/>
              <a:t>	g</a:t>
            </a:r>
            <a:r>
              <a:rPr lang="tr-TR" i="1" baseline="-25000" smtClean="0"/>
              <a:t>i</a:t>
            </a:r>
            <a:r>
              <a:rPr lang="tr-TR" smtClean="0"/>
              <a:t>(</a:t>
            </a:r>
            <a:r>
              <a:rPr lang="tr-TR" i="1" smtClean="0"/>
              <a:t>x</a:t>
            </a:r>
            <a:r>
              <a:rPr lang="tr-TR" smtClean="0"/>
              <a:t>)= </a:t>
            </a:r>
            <a:r>
              <a:rPr lang="tr-TR" sz="4800" baseline="-10000" smtClean="0"/>
              <a:t>∑</a:t>
            </a:r>
            <a:r>
              <a:rPr lang="tr-TR" i="1" baseline="-40000" smtClean="0"/>
              <a:t>t</a:t>
            </a:r>
            <a:r>
              <a:rPr lang="tr-TR" smtClean="0"/>
              <a:t> </a:t>
            </a:r>
            <a:r>
              <a:rPr lang="tr-TR" i="1" smtClean="0"/>
              <a:t>r</a:t>
            </a:r>
            <a:r>
              <a:rPr lang="tr-TR" i="1" baseline="30000" smtClean="0"/>
              <a:t>t</a:t>
            </a:r>
            <a:r>
              <a:rPr lang="tr-TR" i="1" baseline="-25000" smtClean="0"/>
              <a:t>i</a:t>
            </a:r>
            <a:r>
              <a:rPr lang="tr-TR" smtClean="0"/>
              <a:t>/N has lower bias with variance</a:t>
            </a:r>
          </a:p>
          <a:p>
            <a:endParaRPr lang="tr-TR" smtClean="0"/>
          </a:p>
          <a:p>
            <a:r>
              <a:rPr lang="tr-TR" smtClean="0"/>
              <a:t>As we increase complexity, </a:t>
            </a:r>
          </a:p>
          <a:p>
            <a:pPr>
              <a:buFont typeface="Wingdings" pitchFamily="2" charset="2"/>
              <a:buNone/>
            </a:pPr>
            <a:r>
              <a:rPr lang="tr-TR" smtClean="0"/>
              <a:t>		bias decreases (a better fit to data) and </a:t>
            </a:r>
          </a:p>
          <a:p>
            <a:pPr>
              <a:buFont typeface="Wingdings" pitchFamily="2" charset="2"/>
              <a:buNone/>
            </a:pPr>
            <a:r>
              <a:rPr lang="tr-TR" smtClean="0"/>
              <a:t>		variance increases (fit varies more with data)</a:t>
            </a:r>
          </a:p>
          <a:p>
            <a:r>
              <a:rPr lang="tr-TR" smtClean="0"/>
              <a:t>Bias/Variance dilemma: (Geman et al., 1992)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7"/>
          <p:cNvPicPr>
            <a:picLocks noChangeAspect="1" noChangeArrowheads="1"/>
          </p:cNvPicPr>
          <p:nvPr/>
        </p:nvPicPr>
        <p:blipFill>
          <a:blip r:embed="rId3"/>
          <a:srcRect/>
          <a:stretch>
            <a:fillRect/>
          </a:stretch>
        </p:blipFill>
        <p:spPr bwMode="auto">
          <a:xfrm>
            <a:off x="1004888" y="414338"/>
            <a:ext cx="7134225" cy="6029325"/>
          </a:xfrm>
          <a:prstGeom prst="rect">
            <a:avLst/>
          </a:prstGeom>
          <a:noFill/>
          <a:ln w="9525">
            <a:noFill/>
            <a:miter lim="800000"/>
            <a:headEnd/>
            <a:tailEnd/>
          </a:ln>
        </p:spPr>
      </p:pic>
      <p:sp>
        <p:nvSpPr>
          <p:cNvPr id="28675" name="Line 12"/>
          <p:cNvSpPr>
            <a:spLocks noChangeShapeType="1"/>
          </p:cNvSpPr>
          <p:nvPr/>
        </p:nvSpPr>
        <p:spPr bwMode="auto">
          <a:xfrm flipH="1">
            <a:off x="7885113" y="1628775"/>
            <a:ext cx="0" cy="576263"/>
          </a:xfrm>
          <a:prstGeom prst="line">
            <a:avLst/>
          </a:prstGeom>
          <a:noFill/>
          <a:ln w="9525">
            <a:solidFill>
              <a:schemeClr val="tx1"/>
            </a:solidFill>
            <a:round/>
            <a:headEnd type="triangle" w="med" len="med"/>
            <a:tailEnd type="triangle" w="med" len="med"/>
          </a:ln>
        </p:spPr>
        <p:txBody>
          <a:bodyPr/>
          <a:lstStyle/>
          <a:p>
            <a:endParaRPr lang="en-US"/>
          </a:p>
        </p:txBody>
      </p:sp>
      <p:sp>
        <p:nvSpPr>
          <p:cNvPr id="28676" name="Text Box 13"/>
          <p:cNvSpPr txBox="1">
            <a:spLocks noChangeArrowheads="1"/>
          </p:cNvSpPr>
          <p:nvPr/>
        </p:nvSpPr>
        <p:spPr bwMode="auto">
          <a:xfrm>
            <a:off x="8101013" y="1617663"/>
            <a:ext cx="627062" cy="366712"/>
          </a:xfrm>
          <a:prstGeom prst="rect">
            <a:avLst/>
          </a:prstGeom>
          <a:noFill/>
          <a:ln w="9525">
            <a:noFill/>
            <a:miter lim="800000"/>
            <a:headEnd/>
            <a:tailEnd/>
          </a:ln>
        </p:spPr>
        <p:txBody>
          <a:bodyPr wrap="none">
            <a:spAutoFit/>
          </a:bodyPr>
          <a:lstStyle/>
          <a:p>
            <a:r>
              <a:rPr lang="tr-TR" sz="1800" i="1">
                <a:latin typeface="Lucida Bright" pitchFamily="18" charset="0"/>
              </a:rPr>
              <a:t>bias</a:t>
            </a:r>
          </a:p>
        </p:txBody>
      </p:sp>
      <p:sp>
        <p:nvSpPr>
          <p:cNvPr id="28677" name="Line 14"/>
          <p:cNvSpPr>
            <a:spLocks noChangeShapeType="1"/>
          </p:cNvSpPr>
          <p:nvPr/>
        </p:nvSpPr>
        <p:spPr bwMode="auto">
          <a:xfrm>
            <a:off x="5003800" y="4437063"/>
            <a:ext cx="0" cy="1871662"/>
          </a:xfrm>
          <a:prstGeom prst="line">
            <a:avLst/>
          </a:prstGeom>
          <a:noFill/>
          <a:ln w="9525">
            <a:solidFill>
              <a:schemeClr val="tx1"/>
            </a:solidFill>
            <a:round/>
            <a:headEnd type="triangle" w="med" len="med"/>
            <a:tailEnd type="triangle" w="med" len="med"/>
          </a:ln>
        </p:spPr>
        <p:txBody>
          <a:bodyPr/>
          <a:lstStyle/>
          <a:p>
            <a:endParaRPr lang="en-US"/>
          </a:p>
        </p:txBody>
      </p:sp>
      <p:sp>
        <p:nvSpPr>
          <p:cNvPr id="28678" name="Text Box 15"/>
          <p:cNvSpPr txBox="1">
            <a:spLocks noChangeArrowheads="1"/>
          </p:cNvSpPr>
          <p:nvPr/>
        </p:nvSpPr>
        <p:spPr bwMode="auto">
          <a:xfrm>
            <a:off x="3924300" y="5373688"/>
            <a:ext cx="1139825" cy="366712"/>
          </a:xfrm>
          <a:prstGeom prst="rect">
            <a:avLst/>
          </a:prstGeom>
          <a:noFill/>
          <a:ln w="9525">
            <a:noFill/>
            <a:miter lim="800000"/>
            <a:headEnd/>
            <a:tailEnd/>
          </a:ln>
        </p:spPr>
        <p:txBody>
          <a:bodyPr wrap="none">
            <a:spAutoFit/>
          </a:bodyPr>
          <a:lstStyle/>
          <a:p>
            <a:r>
              <a:rPr lang="tr-TR" sz="1800" i="1">
                <a:latin typeface="Lucida Bright" pitchFamily="18" charset="0"/>
              </a:rPr>
              <a:t>variance</a:t>
            </a:r>
          </a:p>
        </p:txBody>
      </p:sp>
      <p:sp>
        <p:nvSpPr>
          <p:cNvPr id="28679" name="Text Box 18"/>
          <p:cNvSpPr txBox="1">
            <a:spLocks noChangeArrowheads="1"/>
          </p:cNvSpPr>
          <p:nvPr/>
        </p:nvSpPr>
        <p:spPr bwMode="auto">
          <a:xfrm>
            <a:off x="1692275" y="968375"/>
            <a:ext cx="300038" cy="457200"/>
          </a:xfrm>
          <a:prstGeom prst="rect">
            <a:avLst/>
          </a:prstGeom>
          <a:noFill/>
          <a:ln w="9525">
            <a:noFill/>
            <a:miter lim="800000"/>
            <a:headEnd/>
            <a:tailEnd/>
          </a:ln>
        </p:spPr>
        <p:txBody>
          <a:bodyPr wrap="none">
            <a:spAutoFit/>
          </a:bodyPr>
          <a:lstStyle/>
          <a:p>
            <a:r>
              <a:rPr lang="tr-TR" sz="2400" i="1">
                <a:solidFill>
                  <a:srgbClr val="66FF33"/>
                </a:solidFill>
                <a:latin typeface="Lucida Bright" pitchFamily="18" charset="0"/>
              </a:rPr>
              <a:t>f</a:t>
            </a:r>
          </a:p>
        </p:txBody>
      </p:sp>
      <p:sp>
        <p:nvSpPr>
          <p:cNvPr id="28680" name="Text Box 19"/>
          <p:cNvSpPr txBox="1">
            <a:spLocks noChangeArrowheads="1"/>
          </p:cNvSpPr>
          <p:nvPr/>
        </p:nvSpPr>
        <p:spPr bwMode="auto">
          <a:xfrm>
            <a:off x="5940425" y="1976438"/>
            <a:ext cx="427038" cy="457200"/>
          </a:xfrm>
          <a:prstGeom prst="rect">
            <a:avLst/>
          </a:prstGeom>
          <a:noFill/>
          <a:ln w="9525">
            <a:noFill/>
            <a:miter lim="800000"/>
            <a:headEnd/>
            <a:tailEnd/>
          </a:ln>
        </p:spPr>
        <p:txBody>
          <a:bodyPr wrap="none">
            <a:spAutoFit/>
          </a:bodyPr>
          <a:lstStyle/>
          <a:p>
            <a:r>
              <a:rPr lang="tr-TR" sz="2400" i="1">
                <a:solidFill>
                  <a:srgbClr val="3333FF"/>
                </a:solidFill>
                <a:latin typeface="Lucida Bright" pitchFamily="18" charset="0"/>
              </a:rPr>
              <a:t>g</a:t>
            </a:r>
            <a:r>
              <a:rPr lang="tr-TR" sz="2400" i="1" baseline="-25000">
                <a:solidFill>
                  <a:srgbClr val="3333FF"/>
                </a:solidFill>
                <a:latin typeface="Lucida Bright" pitchFamily="18" charset="0"/>
              </a:rPr>
              <a:t>i</a:t>
            </a:r>
          </a:p>
        </p:txBody>
      </p:sp>
      <p:sp>
        <p:nvSpPr>
          <p:cNvPr id="28681" name="Text Box 20"/>
          <p:cNvSpPr txBox="1">
            <a:spLocks noChangeArrowheads="1"/>
          </p:cNvSpPr>
          <p:nvPr/>
        </p:nvSpPr>
        <p:spPr bwMode="auto">
          <a:xfrm>
            <a:off x="8101013" y="2047875"/>
            <a:ext cx="368300" cy="457200"/>
          </a:xfrm>
          <a:prstGeom prst="rect">
            <a:avLst/>
          </a:prstGeom>
          <a:noFill/>
          <a:ln w="9525">
            <a:noFill/>
            <a:miter lim="800000"/>
            <a:headEnd/>
            <a:tailEnd/>
          </a:ln>
        </p:spPr>
        <p:txBody>
          <a:bodyPr wrap="none">
            <a:spAutoFit/>
          </a:bodyPr>
          <a:lstStyle/>
          <a:p>
            <a:r>
              <a:rPr lang="tr-TR" sz="2400" i="1">
                <a:solidFill>
                  <a:srgbClr val="FF0000"/>
                </a:solidFill>
                <a:latin typeface="Lucida Bright" pitchFamily="18" charset="0"/>
              </a:rPr>
              <a:t>g</a:t>
            </a:r>
            <a:endParaRPr lang="tr-TR" sz="2400" i="1" baseline="-25000">
              <a:solidFill>
                <a:srgbClr val="FF0000"/>
              </a:solidFill>
              <a:latin typeface="Lucida Bright" pitchFamily="18" charset="0"/>
            </a:endParaRPr>
          </a:p>
        </p:txBody>
      </p:sp>
      <p:sp>
        <p:nvSpPr>
          <p:cNvPr id="28682" name="Line 21"/>
          <p:cNvSpPr>
            <a:spLocks noChangeShapeType="1"/>
          </p:cNvSpPr>
          <p:nvPr/>
        </p:nvSpPr>
        <p:spPr bwMode="auto">
          <a:xfrm>
            <a:off x="8243888" y="2133600"/>
            <a:ext cx="144462" cy="0"/>
          </a:xfrm>
          <a:prstGeom prst="line">
            <a:avLst/>
          </a:prstGeom>
          <a:noFill/>
          <a:ln w="19050">
            <a:solidFill>
              <a:srgbClr val="FF0000"/>
            </a:solidFill>
            <a:round/>
            <a:headEnd/>
            <a:tailEnd/>
          </a:ln>
        </p:spPr>
        <p:txBody>
          <a:bodyPr/>
          <a:lstStyle/>
          <a:p>
            <a:endParaRPr lang="en-US"/>
          </a:p>
        </p:txBody>
      </p:sp>
      <p:sp>
        <p:nvSpPr>
          <p:cNvPr id="28683" name="Text Box 22"/>
          <p:cNvSpPr txBox="1">
            <a:spLocks noChangeArrowheads="1"/>
          </p:cNvSpPr>
          <p:nvPr/>
        </p:nvSpPr>
        <p:spPr bwMode="auto">
          <a:xfrm>
            <a:off x="8101013" y="1184275"/>
            <a:ext cx="300037" cy="457200"/>
          </a:xfrm>
          <a:prstGeom prst="rect">
            <a:avLst/>
          </a:prstGeom>
          <a:noFill/>
          <a:ln w="9525">
            <a:noFill/>
            <a:miter lim="800000"/>
            <a:headEnd/>
            <a:tailEnd/>
          </a:ln>
        </p:spPr>
        <p:txBody>
          <a:bodyPr wrap="none">
            <a:spAutoFit/>
          </a:bodyPr>
          <a:lstStyle/>
          <a:p>
            <a:r>
              <a:rPr lang="tr-TR" sz="2400" i="1">
                <a:solidFill>
                  <a:srgbClr val="66FF33"/>
                </a:solidFill>
                <a:latin typeface="Lucida Bright" pitchFamily="18" charset="0"/>
              </a:rPr>
              <a:t>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fontAlgn="auto">
              <a:spcAft>
                <a:spcPts val="0"/>
              </a:spcAft>
              <a:defRPr/>
            </a:pPr>
            <a:r>
              <a:rPr lang="tr-TR" smtClean="0"/>
              <a:t>Polynomial Regression</a:t>
            </a:r>
          </a:p>
        </p:txBody>
      </p:sp>
      <p:pic>
        <p:nvPicPr>
          <p:cNvPr id="29699" name="Picture 7"/>
          <p:cNvPicPr>
            <a:picLocks noChangeAspect="1" noChangeArrowheads="1"/>
          </p:cNvPicPr>
          <p:nvPr/>
        </p:nvPicPr>
        <p:blipFill>
          <a:blip r:embed="rId3"/>
          <a:srcRect/>
          <a:stretch>
            <a:fillRect/>
          </a:stretch>
        </p:blipFill>
        <p:spPr bwMode="auto">
          <a:xfrm>
            <a:off x="2051050" y="1773238"/>
            <a:ext cx="5476875" cy="4495800"/>
          </a:xfrm>
          <a:prstGeom prst="rect">
            <a:avLst/>
          </a:prstGeom>
          <a:noFill/>
          <a:ln w="9525">
            <a:noFill/>
            <a:miter lim="800000"/>
            <a:headEnd/>
            <a:tailEnd/>
          </a:ln>
        </p:spPr>
      </p:pic>
      <p:sp>
        <p:nvSpPr>
          <p:cNvPr id="29700" name="Text Box 8"/>
          <p:cNvSpPr txBox="1">
            <a:spLocks noChangeArrowheads="1"/>
          </p:cNvSpPr>
          <p:nvPr/>
        </p:nvSpPr>
        <p:spPr bwMode="auto">
          <a:xfrm>
            <a:off x="4356100" y="3213100"/>
            <a:ext cx="2274888" cy="366713"/>
          </a:xfrm>
          <a:prstGeom prst="rect">
            <a:avLst/>
          </a:prstGeom>
          <a:noFill/>
          <a:ln w="9525">
            <a:noFill/>
            <a:miter lim="800000"/>
            <a:headEnd/>
            <a:tailEnd/>
          </a:ln>
        </p:spPr>
        <p:txBody>
          <a:bodyPr wrap="none">
            <a:spAutoFit/>
          </a:bodyPr>
          <a:lstStyle/>
          <a:p>
            <a:r>
              <a:rPr lang="tr-TR" sz="1800" i="1">
                <a:latin typeface="Lucida Bright" pitchFamily="18" charset="0"/>
              </a:rPr>
              <a:t>Best fit “min error”</a:t>
            </a:r>
          </a:p>
        </p:txBody>
      </p:sp>
      <p:sp>
        <p:nvSpPr>
          <p:cNvPr id="29701" name="Line 9"/>
          <p:cNvSpPr>
            <a:spLocks noChangeShapeType="1"/>
          </p:cNvSpPr>
          <p:nvPr/>
        </p:nvSpPr>
        <p:spPr bwMode="auto">
          <a:xfrm>
            <a:off x="4859338" y="3644900"/>
            <a:ext cx="0" cy="1439863"/>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3"/>
          <a:srcRect/>
          <a:stretch>
            <a:fillRect/>
          </a:stretch>
        </p:blipFill>
        <p:spPr bwMode="auto">
          <a:xfrm>
            <a:off x="957263" y="400050"/>
            <a:ext cx="7229475" cy="6057900"/>
          </a:xfrm>
          <a:prstGeom prst="rect">
            <a:avLst/>
          </a:prstGeom>
          <a:noFill/>
          <a:ln w="9525">
            <a:noFill/>
            <a:miter lim="800000"/>
            <a:headEnd/>
            <a:tailEnd/>
          </a:ln>
        </p:spPr>
      </p:pic>
      <p:sp>
        <p:nvSpPr>
          <p:cNvPr id="30723" name="Text Box 7"/>
          <p:cNvSpPr txBox="1">
            <a:spLocks noChangeArrowheads="1"/>
          </p:cNvSpPr>
          <p:nvPr/>
        </p:nvSpPr>
        <p:spPr bwMode="auto">
          <a:xfrm>
            <a:off x="3276600" y="4713288"/>
            <a:ext cx="1901825" cy="366712"/>
          </a:xfrm>
          <a:prstGeom prst="rect">
            <a:avLst/>
          </a:prstGeom>
          <a:noFill/>
          <a:ln w="9525">
            <a:noFill/>
            <a:miter lim="800000"/>
            <a:headEnd/>
            <a:tailEnd/>
          </a:ln>
        </p:spPr>
        <p:txBody>
          <a:bodyPr wrap="none">
            <a:spAutoFit/>
          </a:bodyPr>
          <a:lstStyle/>
          <a:p>
            <a:r>
              <a:rPr lang="tr-TR" sz="1800" i="1">
                <a:latin typeface="Lucida Bright" pitchFamily="18" charset="0"/>
              </a:rPr>
              <a:t>Best fit, “elbow”</a:t>
            </a:r>
          </a:p>
        </p:txBody>
      </p:sp>
      <p:sp>
        <p:nvSpPr>
          <p:cNvPr id="30724" name="Line 8"/>
          <p:cNvSpPr>
            <a:spLocks noChangeShapeType="1"/>
          </p:cNvSpPr>
          <p:nvPr/>
        </p:nvSpPr>
        <p:spPr bwMode="auto">
          <a:xfrm flipH="1">
            <a:off x="3203575" y="4437063"/>
            <a:ext cx="0" cy="1152525"/>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tr-TR" smtClean="0"/>
              <a:t>Model Selection</a:t>
            </a:r>
          </a:p>
        </p:txBody>
      </p:sp>
      <p:sp>
        <p:nvSpPr>
          <p:cNvPr id="31747" name="Rectangle 3"/>
          <p:cNvSpPr>
            <a:spLocks noGrp="1" noChangeArrowheads="1"/>
          </p:cNvSpPr>
          <p:nvPr>
            <p:ph idx="1"/>
          </p:nvPr>
        </p:nvSpPr>
        <p:spPr/>
        <p:txBody>
          <a:bodyPr/>
          <a:lstStyle/>
          <a:p>
            <a:pPr>
              <a:lnSpc>
                <a:spcPct val="90000"/>
              </a:lnSpc>
            </a:pPr>
            <a:r>
              <a:rPr lang="tr-TR" smtClean="0">
                <a:solidFill>
                  <a:schemeClr val="bg2"/>
                </a:solidFill>
              </a:rPr>
              <a:t>Cross-validation:</a:t>
            </a:r>
            <a:r>
              <a:rPr lang="tr-TR" smtClean="0"/>
              <a:t> Measure generalization accuracy by testing on data unused during training</a:t>
            </a:r>
          </a:p>
          <a:p>
            <a:pPr>
              <a:lnSpc>
                <a:spcPct val="90000"/>
              </a:lnSpc>
            </a:pPr>
            <a:r>
              <a:rPr lang="tr-TR" smtClean="0">
                <a:solidFill>
                  <a:schemeClr val="bg2"/>
                </a:solidFill>
              </a:rPr>
              <a:t>Regularization:</a:t>
            </a:r>
            <a:r>
              <a:rPr lang="tr-TR" smtClean="0"/>
              <a:t> Penalize complex models</a:t>
            </a:r>
          </a:p>
          <a:p>
            <a:pPr>
              <a:lnSpc>
                <a:spcPct val="90000"/>
              </a:lnSpc>
              <a:buFont typeface="Wingdings" pitchFamily="2" charset="2"/>
              <a:buNone/>
            </a:pPr>
            <a:r>
              <a:rPr lang="tr-TR" smtClean="0"/>
              <a:t>		E’=error on data + λ model complexity</a:t>
            </a:r>
          </a:p>
          <a:p>
            <a:pPr>
              <a:lnSpc>
                <a:spcPct val="90000"/>
              </a:lnSpc>
              <a:buFont typeface="Wingdings" pitchFamily="2" charset="2"/>
              <a:buNone/>
            </a:pPr>
            <a:endParaRPr lang="tr-TR" smtClean="0"/>
          </a:p>
          <a:p>
            <a:pPr>
              <a:lnSpc>
                <a:spcPct val="90000"/>
              </a:lnSpc>
              <a:buFont typeface="Wingdings" pitchFamily="2" charset="2"/>
              <a:buNone/>
            </a:pPr>
            <a:r>
              <a:rPr lang="tr-TR" smtClean="0"/>
              <a:t>	Akaike’s information criterion (AIC), Bayesian information criterion (BIC)</a:t>
            </a:r>
          </a:p>
          <a:p>
            <a:pPr>
              <a:lnSpc>
                <a:spcPct val="90000"/>
              </a:lnSpc>
            </a:pPr>
            <a:r>
              <a:rPr lang="tr-TR" smtClean="0">
                <a:solidFill>
                  <a:schemeClr val="bg2"/>
                </a:solidFill>
              </a:rPr>
              <a:t>Minimum description length (MDL):</a:t>
            </a:r>
            <a:r>
              <a:rPr lang="tr-TR" smtClean="0"/>
              <a:t> Kolmogorov complexity, shortest description of data</a:t>
            </a:r>
          </a:p>
          <a:p>
            <a:pPr>
              <a:lnSpc>
                <a:spcPct val="90000"/>
              </a:lnSpc>
            </a:pPr>
            <a:r>
              <a:rPr lang="tr-TR" smtClean="0">
                <a:solidFill>
                  <a:schemeClr val="bg2"/>
                </a:solidFill>
              </a:rPr>
              <a:t>Structural risk minimization (SRM)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tr-TR" smtClean="0"/>
              <a:t>Bayesian Model Selection</a:t>
            </a:r>
          </a:p>
        </p:txBody>
      </p:sp>
      <p:graphicFrame>
        <p:nvGraphicFramePr>
          <p:cNvPr id="8194" name="Object 5"/>
          <p:cNvGraphicFramePr>
            <a:graphicFrameLocks noChangeAspect="1"/>
          </p:cNvGraphicFramePr>
          <p:nvPr>
            <p:ph idx="1"/>
          </p:nvPr>
        </p:nvGraphicFramePr>
        <p:xfrm>
          <a:off x="1116013" y="2570163"/>
          <a:ext cx="6769100" cy="915987"/>
        </p:xfrm>
        <a:graphic>
          <a:graphicData uri="http://schemas.openxmlformats.org/presentationml/2006/ole">
            <p:oleObj spid="_x0000_s8194" name="Equation" r:id="rId4" imgW="3098520" imgH="419040" progId="Equation.3">
              <p:embed/>
            </p:oleObj>
          </a:graphicData>
        </a:graphic>
      </p:graphicFrame>
      <p:sp>
        <p:nvSpPr>
          <p:cNvPr id="8196" name="Rectangle 3"/>
          <p:cNvSpPr>
            <a:spLocks noGrp="1" noChangeArrowheads="1"/>
          </p:cNvSpPr>
          <p:nvPr>
            <p:ph type="body" idx="4294967295"/>
          </p:nvPr>
        </p:nvSpPr>
        <p:spPr>
          <a:xfrm>
            <a:off x="0" y="1981200"/>
            <a:ext cx="8229600" cy="3886200"/>
          </a:xfrm>
        </p:spPr>
        <p:txBody>
          <a:bodyPr/>
          <a:lstStyle/>
          <a:p>
            <a:r>
              <a:rPr lang="tr-TR" smtClean="0"/>
              <a:t>Prior on models, </a:t>
            </a:r>
            <a:r>
              <a:rPr lang="tr-TR" i="1" smtClean="0"/>
              <a:t>p</a:t>
            </a:r>
            <a:r>
              <a:rPr lang="tr-TR" smtClean="0"/>
              <a:t>(model)</a:t>
            </a:r>
          </a:p>
          <a:p>
            <a:endParaRPr lang="tr-TR" smtClean="0"/>
          </a:p>
          <a:p>
            <a:endParaRPr lang="tr-TR" smtClean="0"/>
          </a:p>
          <a:p>
            <a:endParaRPr lang="tr-TR" smtClean="0"/>
          </a:p>
          <a:p>
            <a:r>
              <a:rPr lang="tr-TR" smtClean="0"/>
              <a:t>Regularization, when prior favors simpler models</a:t>
            </a:r>
          </a:p>
          <a:p>
            <a:r>
              <a:rPr lang="tr-TR" smtClean="0"/>
              <a:t>Bayes, MAP of the posterior, </a:t>
            </a:r>
            <a:r>
              <a:rPr lang="tr-TR" i="1" smtClean="0"/>
              <a:t>p</a:t>
            </a:r>
            <a:r>
              <a:rPr lang="tr-TR" smtClean="0"/>
              <a:t>(model|data)</a:t>
            </a:r>
          </a:p>
          <a:p>
            <a:r>
              <a:rPr lang="tr-TR" smtClean="0"/>
              <a:t>Average over a number of models with high posterior (voting, ensembles: Chapter 15)</a:t>
            </a:r>
          </a:p>
          <a:p>
            <a:endParaRPr lang="tr-TR"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57200" y="704850"/>
            <a:ext cx="8229600" cy="1143000"/>
          </a:xfrm>
        </p:spPr>
        <p:txBody>
          <a:bodyPr/>
          <a:lstStyle/>
          <a:p>
            <a:r>
              <a:rPr lang="tr-TR" smtClean="0"/>
              <a:t>Classes vs. Clusters </a:t>
            </a:r>
          </a:p>
        </p:txBody>
      </p:sp>
      <p:sp>
        <p:nvSpPr>
          <p:cNvPr id="9222" name="Rectangle 4"/>
          <p:cNvSpPr>
            <a:spLocks noGrp="1" noChangeArrowheads="1"/>
          </p:cNvSpPr>
          <p:nvPr>
            <p:ph type="body" sz="half" idx="1"/>
          </p:nvPr>
        </p:nvSpPr>
        <p:spPr>
          <a:xfrm>
            <a:off x="395288" y="1700213"/>
            <a:ext cx="4038600" cy="3886200"/>
          </a:xfrm>
        </p:spPr>
        <p:txBody>
          <a:bodyPr/>
          <a:lstStyle/>
          <a:p>
            <a:r>
              <a:rPr lang="tr-TR" sz="2000" smtClean="0">
                <a:solidFill>
                  <a:schemeClr val="bg2"/>
                </a:solidFill>
              </a:rPr>
              <a:t>Supervised</a:t>
            </a:r>
            <a:r>
              <a:rPr lang="tr-TR" sz="2000" smtClean="0"/>
              <a:t>: </a:t>
            </a:r>
            <a:r>
              <a:rPr lang="tr-TR" sz="2000" smtClean="0">
                <a:latin typeface="Lucida Calligraphy" pitchFamily="66" charset="0"/>
              </a:rPr>
              <a:t>X</a:t>
            </a:r>
            <a:r>
              <a:rPr lang="tr-TR" sz="2000" b="1" i="1" smtClean="0"/>
              <a:t> </a:t>
            </a:r>
            <a:r>
              <a:rPr lang="tr-TR" sz="2000" smtClean="0"/>
              <a:t>= { </a:t>
            </a:r>
            <a:r>
              <a:rPr lang="tr-TR" sz="2000" b="1" i="1" smtClean="0"/>
              <a:t>x</a:t>
            </a:r>
            <a:r>
              <a:rPr lang="tr-TR" sz="2000" i="1" baseline="30000" smtClean="0"/>
              <a:t>t </a:t>
            </a:r>
            <a:r>
              <a:rPr lang="tr-TR" sz="2000" i="1" smtClean="0"/>
              <a:t>,</a:t>
            </a:r>
            <a:r>
              <a:rPr lang="tr-TR" sz="2000" b="1" i="1" smtClean="0"/>
              <a:t>r</a:t>
            </a:r>
            <a:r>
              <a:rPr lang="tr-TR" sz="2000" i="1" baseline="30000" smtClean="0"/>
              <a:t>t </a:t>
            </a:r>
            <a:r>
              <a:rPr lang="tr-TR" sz="2000" smtClean="0"/>
              <a:t>}</a:t>
            </a:r>
            <a:r>
              <a:rPr lang="tr-TR" sz="2000" i="1" baseline="-25000" smtClean="0"/>
              <a:t>t </a:t>
            </a:r>
            <a:endParaRPr lang="tr-TR" sz="2000" smtClean="0">
              <a:solidFill>
                <a:schemeClr val="bg2"/>
              </a:solidFill>
            </a:endParaRPr>
          </a:p>
          <a:p>
            <a:r>
              <a:rPr lang="tr-TR" sz="2000" smtClean="0"/>
              <a:t>Classes </a:t>
            </a:r>
            <a:r>
              <a:rPr lang="tr-TR" sz="2000" smtClean="0">
                <a:latin typeface="Lucida Calligraphy" pitchFamily="66" charset="0"/>
              </a:rPr>
              <a:t>C</a:t>
            </a:r>
            <a:r>
              <a:rPr lang="tr-TR" sz="2000" i="1" baseline="-25000" smtClean="0"/>
              <a:t>i</a:t>
            </a:r>
            <a:r>
              <a:rPr lang="tr-TR" sz="2000" smtClean="0"/>
              <a:t> </a:t>
            </a:r>
            <a:r>
              <a:rPr lang="tr-TR" sz="2000" i="1" smtClean="0"/>
              <a:t>i</a:t>
            </a:r>
            <a:r>
              <a:rPr lang="tr-TR" sz="2000" smtClean="0"/>
              <a:t>=1,...,</a:t>
            </a:r>
            <a:r>
              <a:rPr lang="tr-TR" sz="2000" i="1" smtClean="0"/>
              <a:t>K</a:t>
            </a:r>
            <a:endParaRPr lang="tr-TR" sz="2000" i="1" baseline="-25000" smtClean="0"/>
          </a:p>
          <a:p>
            <a:pPr>
              <a:buFont typeface="Wingdings" pitchFamily="2" charset="2"/>
              <a:buNone/>
            </a:pPr>
            <a:endParaRPr lang="tr-TR" sz="2000" smtClean="0"/>
          </a:p>
          <a:p>
            <a:endParaRPr lang="tr-TR" sz="2000" smtClean="0"/>
          </a:p>
          <a:p>
            <a:endParaRPr lang="tr-TR" sz="2000" smtClean="0"/>
          </a:p>
          <a:p>
            <a:pPr>
              <a:buFont typeface="Wingdings" pitchFamily="2" charset="2"/>
              <a:buNone/>
            </a:pPr>
            <a:r>
              <a:rPr lang="tr-TR" sz="2000" smtClean="0"/>
              <a:t>	where </a:t>
            </a:r>
            <a:r>
              <a:rPr lang="tr-TR" sz="2000" i="1" smtClean="0"/>
              <a:t>p </a:t>
            </a:r>
            <a:r>
              <a:rPr lang="tr-TR" sz="2000" smtClean="0"/>
              <a:t>( </a:t>
            </a:r>
            <a:r>
              <a:rPr lang="tr-TR" sz="2000" b="1" i="1" smtClean="0"/>
              <a:t>x </a:t>
            </a:r>
            <a:r>
              <a:rPr lang="tr-TR" sz="2000" smtClean="0"/>
              <a:t>| </a:t>
            </a:r>
            <a:r>
              <a:rPr lang="tr-TR" sz="2000" smtClean="0">
                <a:latin typeface="Lucida Calligraphy" pitchFamily="66" charset="0"/>
              </a:rPr>
              <a:t>C</a:t>
            </a:r>
            <a:r>
              <a:rPr lang="tr-TR" sz="2000" i="1" baseline="-25000" smtClean="0"/>
              <a:t>i</a:t>
            </a:r>
            <a:r>
              <a:rPr lang="tr-TR" sz="2000" smtClean="0"/>
              <a:t>) ~ </a:t>
            </a:r>
            <a:r>
              <a:rPr lang="tr-TR" sz="2000" smtClean="0">
                <a:latin typeface="Lucida Calligraphy" pitchFamily="66" charset="0"/>
              </a:rPr>
              <a:t>N</a:t>
            </a:r>
            <a:r>
              <a:rPr lang="tr-TR" sz="2000" smtClean="0"/>
              <a:t> ( </a:t>
            </a:r>
            <a:r>
              <a:rPr lang="tr-TR" sz="2000" b="1" i="1" smtClean="0"/>
              <a:t>μ</a:t>
            </a:r>
            <a:r>
              <a:rPr lang="tr-TR" sz="2000" i="1" baseline="-25000" smtClean="0"/>
              <a:t>i</a:t>
            </a:r>
            <a:r>
              <a:rPr lang="tr-TR" sz="2000" smtClean="0"/>
              <a:t> , </a:t>
            </a:r>
            <a:r>
              <a:rPr lang="tr-TR" sz="2400" b="1" smtClean="0"/>
              <a:t>∑</a:t>
            </a:r>
            <a:r>
              <a:rPr lang="tr-TR" sz="2000" i="1" baseline="-25000" smtClean="0"/>
              <a:t>i </a:t>
            </a:r>
            <a:r>
              <a:rPr lang="tr-TR" sz="2000" smtClean="0"/>
              <a:t>) </a:t>
            </a:r>
          </a:p>
          <a:p>
            <a:r>
              <a:rPr lang="tr-TR" sz="2000" smtClean="0"/>
              <a:t>Φ</a:t>
            </a:r>
            <a:r>
              <a:rPr lang="tr-TR" sz="2000" i="1" smtClean="0"/>
              <a:t> </a:t>
            </a:r>
            <a:r>
              <a:rPr lang="tr-TR" sz="2000" smtClean="0"/>
              <a:t>= {</a:t>
            </a:r>
            <a:r>
              <a:rPr lang="tr-TR" sz="2000" i="1" smtClean="0"/>
              <a:t>P </a:t>
            </a:r>
            <a:r>
              <a:rPr lang="tr-TR" sz="2000" smtClean="0"/>
              <a:t>(</a:t>
            </a:r>
            <a:r>
              <a:rPr lang="tr-TR" sz="2000" smtClean="0">
                <a:latin typeface="Lucida Calligraphy" pitchFamily="66" charset="0"/>
              </a:rPr>
              <a:t>C</a:t>
            </a:r>
            <a:r>
              <a:rPr lang="tr-TR" sz="2000" i="1" baseline="-25000" smtClean="0"/>
              <a:t>i </a:t>
            </a:r>
            <a:r>
              <a:rPr lang="tr-TR" sz="2000" smtClean="0"/>
              <a:t>), </a:t>
            </a:r>
            <a:r>
              <a:rPr lang="tr-TR" sz="2000" b="1" i="1" smtClean="0"/>
              <a:t>μ</a:t>
            </a:r>
            <a:r>
              <a:rPr lang="tr-TR" sz="2000" i="1" baseline="-25000" smtClean="0"/>
              <a:t>i</a:t>
            </a:r>
            <a:r>
              <a:rPr lang="tr-TR" sz="2000" smtClean="0"/>
              <a:t> , </a:t>
            </a:r>
            <a:r>
              <a:rPr lang="tr-TR" sz="2400" b="1" smtClean="0"/>
              <a:t>∑</a:t>
            </a:r>
            <a:r>
              <a:rPr lang="tr-TR" sz="2000" i="1" baseline="-25000" smtClean="0"/>
              <a:t>i </a:t>
            </a:r>
            <a:r>
              <a:rPr lang="tr-TR" sz="2000" smtClean="0"/>
              <a:t>}</a:t>
            </a:r>
            <a:r>
              <a:rPr lang="tr-TR" sz="2000" i="1" baseline="30000" smtClean="0"/>
              <a:t>K</a:t>
            </a:r>
            <a:r>
              <a:rPr lang="tr-TR" sz="2000" i="1" baseline="-25000" smtClean="0"/>
              <a:t>i=1</a:t>
            </a:r>
            <a:endParaRPr lang="tr-TR" sz="2000" smtClean="0"/>
          </a:p>
          <a:p>
            <a:pPr>
              <a:buFont typeface="Wingdings" pitchFamily="2" charset="2"/>
              <a:buNone/>
            </a:pPr>
            <a:endParaRPr lang="tr-TR" sz="2000" smtClean="0"/>
          </a:p>
          <a:p>
            <a:pPr>
              <a:buFont typeface="Wingdings" pitchFamily="2" charset="2"/>
              <a:buNone/>
            </a:pPr>
            <a:r>
              <a:rPr lang="tr-TR" sz="2000" smtClean="0"/>
              <a:t>	</a:t>
            </a:r>
          </a:p>
          <a:p>
            <a:pPr>
              <a:buFont typeface="Wingdings" pitchFamily="2" charset="2"/>
              <a:buNone/>
            </a:pPr>
            <a:endParaRPr lang="tr-TR" sz="2000" smtClean="0"/>
          </a:p>
        </p:txBody>
      </p:sp>
      <p:sp>
        <p:nvSpPr>
          <p:cNvPr id="9223" name="Rectangle 5"/>
          <p:cNvSpPr>
            <a:spLocks noGrp="1" noChangeArrowheads="1"/>
          </p:cNvSpPr>
          <p:nvPr>
            <p:ph type="body" sz="half" idx="2"/>
          </p:nvPr>
        </p:nvSpPr>
        <p:spPr>
          <a:xfrm>
            <a:off x="4572000" y="1700213"/>
            <a:ext cx="4038600" cy="3886200"/>
          </a:xfrm>
        </p:spPr>
        <p:txBody>
          <a:bodyPr/>
          <a:lstStyle/>
          <a:p>
            <a:r>
              <a:rPr lang="tr-TR" sz="2000" smtClean="0">
                <a:solidFill>
                  <a:schemeClr val="bg2"/>
                </a:solidFill>
              </a:rPr>
              <a:t>Unsupervised </a:t>
            </a:r>
            <a:r>
              <a:rPr lang="tr-TR" sz="2000" smtClean="0"/>
              <a:t>: </a:t>
            </a:r>
            <a:r>
              <a:rPr lang="tr-TR" sz="2000" smtClean="0">
                <a:latin typeface="Lucida Calligraphy" pitchFamily="66" charset="0"/>
              </a:rPr>
              <a:t>X</a:t>
            </a:r>
            <a:r>
              <a:rPr lang="tr-TR" sz="2000" b="1" i="1" smtClean="0"/>
              <a:t> </a:t>
            </a:r>
            <a:r>
              <a:rPr lang="tr-TR" sz="2000" smtClean="0"/>
              <a:t>= { </a:t>
            </a:r>
            <a:r>
              <a:rPr lang="tr-TR" sz="2000" b="1" i="1" smtClean="0"/>
              <a:t>x</a:t>
            </a:r>
            <a:r>
              <a:rPr lang="tr-TR" sz="2000" i="1" baseline="30000" smtClean="0"/>
              <a:t>t </a:t>
            </a:r>
            <a:r>
              <a:rPr lang="tr-TR" sz="2000" smtClean="0"/>
              <a:t>}</a:t>
            </a:r>
            <a:r>
              <a:rPr lang="tr-TR" sz="2000" i="1" baseline="-25000" smtClean="0"/>
              <a:t>t </a:t>
            </a:r>
            <a:endParaRPr lang="tr-TR" sz="2000" smtClean="0">
              <a:solidFill>
                <a:schemeClr val="bg2"/>
              </a:solidFill>
            </a:endParaRPr>
          </a:p>
          <a:p>
            <a:r>
              <a:rPr lang="tr-TR" sz="2000" smtClean="0"/>
              <a:t>Clusters </a:t>
            </a:r>
            <a:r>
              <a:rPr lang="tr-TR" sz="2000" smtClean="0">
                <a:latin typeface="Lucida Calligraphy" pitchFamily="66" charset="0"/>
              </a:rPr>
              <a:t>G</a:t>
            </a:r>
            <a:r>
              <a:rPr lang="tr-TR" sz="2000" i="1" baseline="-25000" smtClean="0"/>
              <a:t>i </a:t>
            </a:r>
            <a:r>
              <a:rPr lang="tr-TR" sz="2000" i="1" smtClean="0"/>
              <a:t>i</a:t>
            </a:r>
            <a:r>
              <a:rPr lang="tr-TR" sz="2000" smtClean="0"/>
              <a:t>=1,...,</a:t>
            </a:r>
            <a:r>
              <a:rPr lang="tr-TR" sz="2000" i="1" smtClean="0"/>
              <a:t>k</a:t>
            </a:r>
            <a:endParaRPr lang="tr-TR" sz="2000" smtClean="0"/>
          </a:p>
          <a:p>
            <a:endParaRPr lang="tr-TR" sz="2000" smtClean="0"/>
          </a:p>
          <a:p>
            <a:endParaRPr lang="tr-TR" sz="2000" smtClean="0"/>
          </a:p>
          <a:p>
            <a:endParaRPr lang="tr-TR" sz="2000" smtClean="0"/>
          </a:p>
          <a:p>
            <a:pPr>
              <a:buFont typeface="Wingdings" pitchFamily="2" charset="2"/>
              <a:buNone/>
            </a:pPr>
            <a:r>
              <a:rPr lang="tr-TR" sz="2000" smtClean="0"/>
              <a:t>	where </a:t>
            </a:r>
            <a:r>
              <a:rPr lang="tr-TR" sz="2000" i="1" smtClean="0"/>
              <a:t>p </a:t>
            </a:r>
            <a:r>
              <a:rPr lang="tr-TR" sz="2000" smtClean="0"/>
              <a:t>( </a:t>
            </a:r>
            <a:r>
              <a:rPr lang="tr-TR" sz="2000" b="1" i="1" smtClean="0"/>
              <a:t>x </a:t>
            </a:r>
            <a:r>
              <a:rPr lang="tr-TR" sz="2000" smtClean="0"/>
              <a:t>| </a:t>
            </a:r>
            <a:r>
              <a:rPr lang="tr-TR" sz="2000" smtClean="0">
                <a:latin typeface="Lucida Calligraphy" pitchFamily="66" charset="0"/>
              </a:rPr>
              <a:t>G</a:t>
            </a:r>
            <a:r>
              <a:rPr lang="tr-TR" sz="2000" i="1" baseline="-25000" smtClean="0"/>
              <a:t>i</a:t>
            </a:r>
            <a:r>
              <a:rPr lang="tr-TR" sz="2000" smtClean="0"/>
              <a:t>) ~ </a:t>
            </a:r>
            <a:r>
              <a:rPr lang="tr-TR" sz="2000" smtClean="0">
                <a:latin typeface="Lucida Calligraphy" pitchFamily="66" charset="0"/>
              </a:rPr>
              <a:t>N</a:t>
            </a:r>
            <a:r>
              <a:rPr lang="tr-TR" sz="2000" smtClean="0"/>
              <a:t> ( </a:t>
            </a:r>
            <a:r>
              <a:rPr lang="tr-TR" sz="2000" b="1" i="1" smtClean="0"/>
              <a:t>μ</a:t>
            </a:r>
            <a:r>
              <a:rPr lang="tr-TR" sz="2000" i="1" baseline="-25000" smtClean="0"/>
              <a:t>i</a:t>
            </a:r>
            <a:r>
              <a:rPr lang="tr-TR" sz="2000" smtClean="0"/>
              <a:t> , </a:t>
            </a:r>
            <a:r>
              <a:rPr lang="tr-TR" sz="2400" b="1" smtClean="0"/>
              <a:t>∑</a:t>
            </a:r>
            <a:r>
              <a:rPr lang="tr-TR" sz="2000" i="1" baseline="-25000" smtClean="0"/>
              <a:t>i </a:t>
            </a:r>
            <a:r>
              <a:rPr lang="tr-TR" sz="2000" smtClean="0"/>
              <a:t>) </a:t>
            </a:r>
          </a:p>
          <a:p>
            <a:r>
              <a:rPr lang="tr-TR" sz="2000" smtClean="0"/>
              <a:t>Φ</a:t>
            </a:r>
            <a:r>
              <a:rPr lang="tr-TR" sz="2000" i="1" smtClean="0"/>
              <a:t> </a:t>
            </a:r>
            <a:r>
              <a:rPr lang="tr-TR" sz="2000" smtClean="0"/>
              <a:t>= {</a:t>
            </a:r>
            <a:r>
              <a:rPr lang="tr-TR" sz="2000" i="1" smtClean="0"/>
              <a:t>P </a:t>
            </a:r>
            <a:r>
              <a:rPr lang="tr-TR" sz="2000" smtClean="0"/>
              <a:t>( </a:t>
            </a:r>
            <a:r>
              <a:rPr lang="tr-TR" sz="2000" smtClean="0">
                <a:latin typeface="Lucida Calligraphy" pitchFamily="66" charset="0"/>
              </a:rPr>
              <a:t>G</a:t>
            </a:r>
            <a:r>
              <a:rPr lang="tr-TR" sz="2000" i="1" baseline="-25000" smtClean="0"/>
              <a:t>i </a:t>
            </a:r>
            <a:r>
              <a:rPr lang="tr-TR" sz="2000" smtClean="0"/>
              <a:t>), </a:t>
            </a:r>
            <a:r>
              <a:rPr lang="tr-TR" sz="2000" b="1" i="1" smtClean="0"/>
              <a:t>μ</a:t>
            </a:r>
            <a:r>
              <a:rPr lang="tr-TR" sz="2000" i="1" baseline="-25000" smtClean="0"/>
              <a:t>i</a:t>
            </a:r>
            <a:r>
              <a:rPr lang="tr-TR" sz="2000" smtClean="0"/>
              <a:t> , </a:t>
            </a:r>
            <a:r>
              <a:rPr lang="tr-TR" sz="2400" b="1" smtClean="0"/>
              <a:t>∑</a:t>
            </a:r>
            <a:r>
              <a:rPr lang="tr-TR" sz="2000" i="1" baseline="-25000" smtClean="0"/>
              <a:t>i </a:t>
            </a:r>
            <a:r>
              <a:rPr lang="tr-TR" sz="2000" smtClean="0"/>
              <a:t>}</a:t>
            </a:r>
            <a:r>
              <a:rPr lang="tr-TR" sz="2000" i="1" baseline="30000" smtClean="0"/>
              <a:t>k</a:t>
            </a:r>
            <a:r>
              <a:rPr lang="tr-TR" sz="2000" i="1" baseline="-25000" smtClean="0"/>
              <a:t>i=1</a:t>
            </a:r>
            <a:endParaRPr lang="tr-TR" sz="2000" smtClean="0"/>
          </a:p>
          <a:p>
            <a:pPr>
              <a:buFont typeface="Wingdings" pitchFamily="2" charset="2"/>
              <a:buNone/>
            </a:pPr>
            <a:endParaRPr lang="tr-TR" sz="2000" smtClean="0"/>
          </a:p>
          <a:p>
            <a:pPr>
              <a:buFont typeface="Wingdings" pitchFamily="2" charset="2"/>
              <a:buNone/>
            </a:pPr>
            <a:r>
              <a:rPr lang="tr-TR" sz="2000" smtClean="0"/>
              <a:t>		Labels, </a:t>
            </a:r>
            <a:r>
              <a:rPr lang="tr-TR" sz="2000" b="1" i="1" smtClean="0"/>
              <a:t>r </a:t>
            </a:r>
            <a:r>
              <a:rPr lang="tr-TR" sz="2000" i="1" baseline="30000" smtClean="0"/>
              <a:t>t</a:t>
            </a:r>
            <a:r>
              <a:rPr lang="tr-TR" sz="2000" i="1" baseline="-25000" smtClean="0"/>
              <a:t>i</a:t>
            </a:r>
            <a:r>
              <a:rPr lang="tr-TR" sz="2000" smtClean="0"/>
              <a:t> ?</a:t>
            </a:r>
          </a:p>
        </p:txBody>
      </p:sp>
      <p:graphicFrame>
        <p:nvGraphicFramePr>
          <p:cNvPr id="9218" name="Object 12"/>
          <p:cNvGraphicFramePr>
            <a:graphicFrameLocks noChangeAspect="1"/>
          </p:cNvGraphicFramePr>
          <p:nvPr/>
        </p:nvGraphicFramePr>
        <p:xfrm>
          <a:off x="5003800" y="2420938"/>
          <a:ext cx="3168650" cy="890587"/>
        </p:xfrm>
        <a:graphic>
          <a:graphicData uri="http://schemas.openxmlformats.org/presentationml/2006/ole">
            <p:oleObj spid="_x0000_s9218" name="Equation" r:id="rId4" imgW="1536480" imgH="431640" progId="Equation.3">
              <p:embed/>
            </p:oleObj>
          </a:graphicData>
        </a:graphic>
      </p:graphicFrame>
      <p:graphicFrame>
        <p:nvGraphicFramePr>
          <p:cNvPr id="9219" name="Object 13"/>
          <p:cNvGraphicFramePr>
            <a:graphicFrameLocks noChangeAspect="1"/>
          </p:cNvGraphicFramePr>
          <p:nvPr/>
        </p:nvGraphicFramePr>
        <p:xfrm>
          <a:off x="1042988" y="2492375"/>
          <a:ext cx="3097212" cy="871538"/>
        </p:xfrm>
        <a:graphic>
          <a:graphicData uri="http://schemas.openxmlformats.org/presentationml/2006/ole">
            <p:oleObj spid="_x0000_s9219" name="Equation" r:id="rId5" imgW="1536480" imgH="431640" progId="Equation.3">
              <p:embed/>
            </p:oleObj>
          </a:graphicData>
        </a:graphic>
      </p:graphicFrame>
      <p:graphicFrame>
        <p:nvGraphicFramePr>
          <p:cNvPr id="9220" name="Object 14"/>
          <p:cNvGraphicFramePr>
            <a:graphicFrameLocks noChangeAspect="1"/>
          </p:cNvGraphicFramePr>
          <p:nvPr/>
        </p:nvGraphicFramePr>
        <p:xfrm>
          <a:off x="827088" y="4437063"/>
          <a:ext cx="3327400" cy="1827212"/>
        </p:xfrm>
        <a:graphic>
          <a:graphicData uri="http://schemas.openxmlformats.org/presentationml/2006/ole">
            <p:oleObj spid="_x0000_s9220" name="Equation" r:id="rId6" imgW="1942920" imgH="106668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tr-TR" smtClean="0"/>
              <a:t>k-Means Clustering</a:t>
            </a:r>
          </a:p>
        </p:txBody>
      </p:sp>
      <p:sp>
        <p:nvSpPr>
          <p:cNvPr id="10245" name="Rectangle 3"/>
          <p:cNvSpPr>
            <a:spLocks noGrp="1" noChangeArrowheads="1"/>
          </p:cNvSpPr>
          <p:nvPr>
            <p:ph type="body" idx="1"/>
          </p:nvPr>
        </p:nvSpPr>
        <p:spPr>
          <a:xfrm>
            <a:off x="468313" y="1628775"/>
            <a:ext cx="8229600" cy="3886200"/>
          </a:xfrm>
        </p:spPr>
        <p:txBody>
          <a:bodyPr/>
          <a:lstStyle/>
          <a:p>
            <a:r>
              <a:rPr lang="tr-TR" smtClean="0"/>
              <a:t>Find </a:t>
            </a:r>
            <a:r>
              <a:rPr lang="tr-TR" i="1" smtClean="0"/>
              <a:t>k</a:t>
            </a:r>
            <a:r>
              <a:rPr lang="tr-TR" smtClean="0"/>
              <a:t> reference vectors (prototypes/codebook vectors/codewords) which best represent data</a:t>
            </a:r>
          </a:p>
          <a:p>
            <a:r>
              <a:rPr lang="tr-TR" smtClean="0"/>
              <a:t>Reference vectors, </a:t>
            </a:r>
            <a:r>
              <a:rPr lang="tr-TR" b="1" i="1" smtClean="0"/>
              <a:t>m</a:t>
            </a:r>
            <a:r>
              <a:rPr lang="tr-TR" i="1" baseline="-25000" smtClean="0"/>
              <a:t>j</a:t>
            </a:r>
            <a:r>
              <a:rPr lang="tr-TR" smtClean="0"/>
              <a:t>, </a:t>
            </a:r>
            <a:r>
              <a:rPr lang="tr-TR" i="1" smtClean="0"/>
              <a:t>j </a:t>
            </a:r>
            <a:r>
              <a:rPr lang="tr-TR" smtClean="0"/>
              <a:t>=1,...,</a:t>
            </a:r>
            <a:r>
              <a:rPr lang="tr-TR" i="1" smtClean="0"/>
              <a:t>k</a:t>
            </a:r>
            <a:endParaRPr lang="tr-TR" smtClean="0"/>
          </a:p>
          <a:p>
            <a:r>
              <a:rPr lang="tr-TR" smtClean="0"/>
              <a:t>Use nearest (most similar) reference:</a:t>
            </a:r>
          </a:p>
          <a:p>
            <a:endParaRPr lang="tr-TR" smtClean="0"/>
          </a:p>
          <a:p>
            <a:endParaRPr lang="tr-TR" smtClean="0"/>
          </a:p>
          <a:p>
            <a:r>
              <a:rPr lang="tr-TR" smtClean="0"/>
              <a:t>Reconstruction error</a:t>
            </a:r>
            <a:endParaRPr lang="tr-TR" i="1" smtClean="0"/>
          </a:p>
        </p:txBody>
      </p:sp>
      <p:graphicFrame>
        <p:nvGraphicFramePr>
          <p:cNvPr id="10242" name="Object 9"/>
          <p:cNvGraphicFramePr>
            <a:graphicFrameLocks noChangeAspect="1"/>
          </p:cNvGraphicFramePr>
          <p:nvPr>
            <p:ph sz="quarter" idx="4294967295"/>
          </p:nvPr>
        </p:nvGraphicFramePr>
        <p:xfrm>
          <a:off x="2195513" y="3429000"/>
          <a:ext cx="3887787" cy="736600"/>
        </p:xfrm>
        <a:graphic>
          <a:graphicData uri="http://schemas.openxmlformats.org/presentationml/2006/ole">
            <p:oleObj spid="_x0000_s10242" name="Equation" r:id="rId4" imgW="1676160" imgH="317160" progId="Equation.3">
              <p:embed/>
            </p:oleObj>
          </a:graphicData>
        </a:graphic>
      </p:graphicFrame>
      <p:graphicFrame>
        <p:nvGraphicFramePr>
          <p:cNvPr id="10243" name="Object 11"/>
          <p:cNvGraphicFramePr>
            <a:graphicFrameLocks noChangeAspect="1"/>
          </p:cNvGraphicFramePr>
          <p:nvPr>
            <p:ph sz="quarter" idx="4294967295"/>
          </p:nvPr>
        </p:nvGraphicFramePr>
        <p:xfrm>
          <a:off x="2124075" y="4660900"/>
          <a:ext cx="5184775" cy="1720850"/>
        </p:xfrm>
        <a:graphic>
          <a:graphicData uri="http://schemas.openxmlformats.org/presentationml/2006/ole">
            <p:oleObj spid="_x0000_s10243" name="Equation" r:id="rId5" imgW="2450880" imgH="81252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r>
              <a:rPr lang="tr-TR" smtClean="0"/>
              <a:t>Encoding/Decoding</a:t>
            </a:r>
          </a:p>
        </p:txBody>
      </p:sp>
      <p:pic>
        <p:nvPicPr>
          <p:cNvPr id="11268" name="Picture 6"/>
          <p:cNvPicPr>
            <a:picLocks noChangeAspect="1" noChangeArrowheads="1"/>
          </p:cNvPicPr>
          <p:nvPr/>
        </p:nvPicPr>
        <p:blipFill>
          <a:blip r:embed="rId4"/>
          <a:srcRect/>
          <a:stretch>
            <a:fillRect/>
          </a:stretch>
        </p:blipFill>
        <p:spPr bwMode="auto">
          <a:xfrm>
            <a:off x="250825" y="1916113"/>
            <a:ext cx="8705850" cy="2838450"/>
          </a:xfrm>
          <a:prstGeom prst="rect">
            <a:avLst/>
          </a:prstGeom>
          <a:noFill/>
          <a:ln w="9525">
            <a:noFill/>
            <a:miter lim="800000"/>
            <a:headEnd/>
            <a:tailEnd/>
          </a:ln>
        </p:spPr>
      </p:pic>
      <p:graphicFrame>
        <p:nvGraphicFramePr>
          <p:cNvPr id="11266" name="Object 8"/>
          <p:cNvGraphicFramePr>
            <a:graphicFrameLocks noChangeAspect="1"/>
          </p:cNvGraphicFramePr>
          <p:nvPr>
            <p:ph idx="1"/>
          </p:nvPr>
        </p:nvGraphicFramePr>
        <p:xfrm>
          <a:off x="1763713" y="4941888"/>
          <a:ext cx="5759450" cy="1254125"/>
        </p:xfrm>
        <a:graphic>
          <a:graphicData uri="http://schemas.openxmlformats.org/presentationml/2006/ole">
            <p:oleObj spid="_x0000_s11266" name="Equation" r:id="rId5" imgW="2450880" imgH="53316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tr-TR" smtClean="0"/>
              <a:t>k-means Clustering</a:t>
            </a:r>
          </a:p>
        </p:txBody>
      </p:sp>
      <p:pic>
        <p:nvPicPr>
          <p:cNvPr id="32771" name="Picture 4"/>
          <p:cNvPicPr>
            <a:picLocks noChangeAspect="1" noChangeArrowheads="1"/>
          </p:cNvPicPr>
          <p:nvPr/>
        </p:nvPicPr>
        <p:blipFill>
          <a:blip r:embed="rId3"/>
          <a:srcRect/>
          <a:stretch>
            <a:fillRect/>
          </a:stretch>
        </p:blipFill>
        <p:spPr bwMode="auto">
          <a:xfrm>
            <a:off x="539750" y="1671638"/>
            <a:ext cx="7572375" cy="3514725"/>
          </a:xfrm>
          <a:prstGeom prst="rect">
            <a:avLst/>
          </a:prstGeom>
          <a:noFill/>
          <a:ln w="9525">
            <a:noFill/>
            <a:miter lim="800000"/>
            <a:headEnd/>
            <a:tailEnd/>
          </a:ln>
        </p:spPr>
      </p:pic>
      <p:sp>
        <p:nvSpPr>
          <p:cNvPr id="32772" name="Rectangle 6"/>
          <p:cNvSpPr>
            <a:spLocks noChangeArrowheads="1"/>
          </p:cNvSpPr>
          <p:nvPr/>
        </p:nvSpPr>
        <p:spPr bwMode="auto">
          <a:xfrm>
            <a:off x="1331913" y="3933825"/>
            <a:ext cx="3600450" cy="790575"/>
          </a:xfrm>
          <a:prstGeom prst="rect">
            <a:avLst/>
          </a:prstGeom>
          <a:noFill/>
          <a:ln w="9525">
            <a:solidFill>
              <a:srgbClr val="FF0000"/>
            </a:solidFill>
            <a:miter lim="800000"/>
            <a:headEnd/>
            <a:tailEnd/>
          </a:ln>
        </p:spPr>
        <p:txBody>
          <a:bodyPr wrap="none" anchor="ctr"/>
          <a:lstStyle/>
          <a:p>
            <a:endParaRPr lang="en-US"/>
          </a:p>
        </p:txBody>
      </p:sp>
      <p:sp>
        <p:nvSpPr>
          <p:cNvPr id="32773" name="Rectangle 7"/>
          <p:cNvSpPr>
            <a:spLocks noChangeArrowheads="1"/>
          </p:cNvSpPr>
          <p:nvPr/>
        </p:nvSpPr>
        <p:spPr bwMode="auto">
          <a:xfrm>
            <a:off x="1331913" y="2565400"/>
            <a:ext cx="5976937" cy="1295400"/>
          </a:xfrm>
          <a:prstGeom prst="rect">
            <a:avLst/>
          </a:prstGeom>
          <a:noFill/>
          <a:ln w="9525">
            <a:solidFill>
              <a:srgbClr val="66FF33"/>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Course Objectives</a:t>
            </a:r>
            <a:endParaRPr lang="en-US" sz="3200" b="1" dirty="0"/>
          </a:p>
        </p:txBody>
      </p:sp>
      <p:sp>
        <p:nvSpPr>
          <p:cNvPr id="3" name="Content Placeholder 2"/>
          <p:cNvSpPr>
            <a:spLocks noGrp="1"/>
          </p:cNvSpPr>
          <p:nvPr>
            <p:ph idx="1"/>
          </p:nvPr>
        </p:nvSpPr>
        <p:spPr>
          <a:xfrm>
            <a:off x="457200" y="1935480"/>
            <a:ext cx="8229600" cy="3993850"/>
          </a:xfrm>
        </p:spPr>
        <p:txBody>
          <a:bodyPr>
            <a:normAutofit/>
          </a:bodyPr>
          <a:lstStyle/>
          <a:p>
            <a:r>
              <a:rPr lang="en-US" sz="2400" dirty="0" smtClean="0">
                <a:latin typeface="+mj-lt"/>
              </a:rPr>
              <a:t>Discuss </a:t>
            </a:r>
            <a:r>
              <a:rPr lang="en-US" sz="2400" dirty="0" smtClean="0">
                <a:latin typeface="+mj-lt"/>
              </a:rPr>
              <a:t>regression and its types</a:t>
            </a:r>
            <a:r>
              <a:rPr lang="en-US" sz="2400" dirty="0" smtClean="0">
                <a:latin typeface="+mj-lt"/>
              </a:rPr>
              <a:t>.</a:t>
            </a:r>
          </a:p>
          <a:p>
            <a:r>
              <a:rPr lang="en-US" sz="2400" dirty="0" smtClean="0">
                <a:latin typeface="+mj-lt"/>
              </a:rPr>
              <a:t>Discuss unsupervised learning.</a:t>
            </a:r>
          </a:p>
          <a:p>
            <a:r>
              <a:rPr lang="en-US" sz="2400" dirty="0" smtClean="0">
                <a:latin typeface="+mj-lt"/>
              </a:rPr>
              <a:t>Discuss </a:t>
            </a:r>
            <a:r>
              <a:rPr lang="en-US" sz="2400" dirty="0" smtClean="0">
                <a:latin typeface="+mj-lt"/>
              </a:rPr>
              <a:t>clustering using k-means and hierarchical clustering techniques.</a:t>
            </a:r>
          </a:p>
          <a:p>
            <a:r>
              <a:rPr lang="en-US" sz="2400" dirty="0" smtClean="0">
                <a:latin typeface="+mj-lt"/>
              </a:rPr>
              <a:t>Discuss </a:t>
            </a:r>
            <a:r>
              <a:rPr lang="en-US" sz="2400" dirty="0" smtClean="0">
                <a:latin typeface="+mj-lt"/>
              </a:rPr>
              <a:t>deep learning.</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3"/>
          <a:srcRect/>
          <a:stretch>
            <a:fillRect/>
          </a:stretch>
        </p:blipFill>
        <p:spPr bwMode="auto">
          <a:xfrm>
            <a:off x="933450" y="419100"/>
            <a:ext cx="72771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tr-TR" smtClean="0"/>
              <a:t>Expectation-Maximization (EM)</a:t>
            </a:r>
          </a:p>
        </p:txBody>
      </p:sp>
      <p:sp>
        <p:nvSpPr>
          <p:cNvPr id="12292" name="Rectangle 3"/>
          <p:cNvSpPr>
            <a:spLocks noGrp="1" noChangeArrowheads="1"/>
          </p:cNvSpPr>
          <p:nvPr>
            <p:ph type="body" idx="1"/>
          </p:nvPr>
        </p:nvSpPr>
        <p:spPr/>
        <p:txBody>
          <a:bodyPr/>
          <a:lstStyle/>
          <a:p>
            <a:pPr marL="457200" indent="-457200"/>
            <a:r>
              <a:rPr lang="tr-TR" smtClean="0"/>
              <a:t>Log likelihood with a mixture model</a:t>
            </a:r>
          </a:p>
          <a:p>
            <a:pPr marL="457200" indent="-457200"/>
            <a:endParaRPr lang="tr-TR" smtClean="0"/>
          </a:p>
          <a:p>
            <a:pPr marL="457200" indent="-457200"/>
            <a:endParaRPr lang="tr-TR" smtClean="0"/>
          </a:p>
          <a:p>
            <a:pPr marL="457200" indent="-457200"/>
            <a:endParaRPr lang="tr-TR" smtClean="0"/>
          </a:p>
          <a:p>
            <a:pPr marL="457200" indent="-457200"/>
            <a:endParaRPr lang="tr-TR" smtClean="0"/>
          </a:p>
          <a:p>
            <a:pPr marL="457200" indent="-457200"/>
            <a:r>
              <a:rPr lang="tr-TR" smtClean="0"/>
              <a:t>Assume hidden variables </a:t>
            </a:r>
            <a:r>
              <a:rPr lang="tr-TR" i="1" smtClean="0"/>
              <a:t>z</a:t>
            </a:r>
            <a:r>
              <a:rPr lang="tr-TR" smtClean="0"/>
              <a:t>, which when known, make optimization much simpler</a:t>
            </a:r>
          </a:p>
          <a:p>
            <a:pPr marL="457200" indent="-457200"/>
            <a:r>
              <a:rPr lang="tr-TR" smtClean="0"/>
              <a:t>Complete likelihood, </a:t>
            </a:r>
            <a:r>
              <a:rPr lang="tr-TR" smtClean="0">
                <a:latin typeface="Lucida Calligraphy" pitchFamily="66" charset="0"/>
              </a:rPr>
              <a:t>L</a:t>
            </a:r>
            <a:r>
              <a:rPr lang="tr-TR" i="1" baseline="-25000" smtClean="0"/>
              <a:t>c</a:t>
            </a:r>
            <a:r>
              <a:rPr lang="tr-TR" smtClean="0"/>
              <a:t>(Φ |</a:t>
            </a:r>
            <a:r>
              <a:rPr lang="tr-TR" smtClean="0">
                <a:latin typeface="Lucida Calligraphy" pitchFamily="66" charset="0"/>
              </a:rPr>
              <a:t>X</a:t>
            </a:r>
            <a:r>
              <a:rPr lang="tr-TR" smtClean="0"/>
              <a:t>,</a:t>
            </a:r>
            <a:r>
              <a:rPr lang="tr-TR" smtClean="0">
                <a:latin typeface="Lucida Calligraphy" pitchFamily="66" charset="0"/>
              </a:rPr>
              <a:t>Z</a:t>
            </a:r>
            <a:r>
              <a:rPr lang="tr-TR" smtClean="0"/>
              <a:t>), in terms of </a:t>
            </a:r>
            <a:r>
              <a:rPr lang="tr-TR" b="1" i="1" smtClean="0"/>
              <a:t>x</a:t>
            </a:r>
            <a:r>
              <a:rPr lang="tr-TR" smtClean="0"/>
              <a:t> and </a:t>
            </a:r>
            <a:r>
              <a:rPr lang="tr-TR" b="1" i="1" smtClean="0"/>
              <a:t>z</a:t>
            </a:r>
          </a:p>
          <a:p>
            <a:pPr marL="457200" indent="-457200"/>
            <a:r>
              <a:rPr lang="tr-TR" smtClean="0"/>
              <a:t>Incomplete likelihood, </a:t>
            </a:r>
            <a:r>
              <a:rPr lang="tr-TR" smtClean="0">
                <a:latin typeface="Lucida Calligraphy" pitchFamily="66" charset="0"/>
              </a:rPr>
              <a:t>L</a:t>
            </a:r>
            <a:r>
              <a:rPr lang="tr-TR" smtClean="0"/>
              <a:t>(Φ |</a:t>
            </a:r>
            <a:r>
              <a:rPr lang="tr-TR" smtClean="0">
                <a:latin typeface="Lucida Calligraphy" pitchFamily="66" charset="0"/>
              </a:rPr>
              <a:t>X</a:t>
            </a:r>
            <a:r>
              <a:rPr lang="tr-TR" smtClean="0"/>
              <a:t>), in terms of </a:t>
            </a:r>
            <a:r>
              <a:rPr lang="tr-TR" b="1" i="1" smtClean="0"/>
              <a:t>x</a:t>
            </a:r>
            <a:r>
              <a:rPr lang="tr-TR" smtClean="0"/>
              <a:t> </a:t>
            </a:r>
          </a:p>
        </p:txBody>
      </p:sp>
      <p:graphicFrame>
        <p:nvGraphicFramePr>
          <p:cNvPr id="12290" name="Object 5"/>
          <p:cNvGraphicFramePr>
            <a:graphicFrameLocks noChangeAspect="1"/>
          </p:cNvGraphicFramePr>
          <p:nvPr>
            <p:ph sz="half" idx="4294967295"/>
          </p:nvPr>
        </p:nvGraphicFramePr>
        <p:xfrm>
          <a:off x="1835150" y="2492375"/>
          <a:ext cx="4824413" cy="1635125"/>
        </p:xfrm>
        <a:graphic>
          <a:graphicData uri="http://schemas.openxmlformats.org/presentationml/2006/ole">
            <p:oleObj spid="_x0000_s12290" name="Equation" r:id="rId4" imgW="2323800" imgH="78732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tr-TR" smtClean="0"/>
              <a:t>E- and M-steps</a:t>
            </a:r>
          </a:p>
        </p:txBody>
      </p:sp>
      <p:sp>
        <p:nvSpPr>
          <p:cNvPr id="13317" name="Rectangle 3"/>
          <p:cNvSpPr>
            <a:spLocks noGrp="1" noChangeArrowheads="1"/>
          </p:cNvSpPr>
          <p:nvPr>
            <p:ph type="body" idx="1"/>
          </p:nvPr>
        </p:nvSpPr>
        <p:spPr/>
        <p:txBody>
          <a:bodyPr/>
          <a:lstStyle/>
          <a:p>
            <a:pPr marL="457200" indent="-457200"/>
            <a:r>
              <a:rPr lang="tr-TR" smtClean="0"/>
              <a:t>Iterate the two steps</a:t>
            </a:r>
          </a:p>
          <a:p>
            <a:pPr marL="457200" indent="-457200">
              <a:buFont typeface="Wingdings" pitchFamily="2" charset="2"/>
              <a:buAutoNum type="arabicPeriod"/>
            </a:pPr>
            <a:r>
              <a:rPr lang="tr-TR" smtClean="0"/>
              <a:t>E-step: Estimate </a:t>
            </a:r>
            <a:r>
              <a:rPr lang="tr-TR" i="1" smtClean="0"/>
              <a:t>z</a:t>
            </a:r>
            <a:r>
              <a:rPr lang="tr-TR" smtClean="0"/>
              <a:t> given </a:t>
            </a:r>
            <a:r>
              <a:rPr lang="tr-TR" smtClean="0">
                <a:latin typeface="Lucida Calligraphy" pitchFamily="66" charset="0"/>
              </a:rPr>
              <a:t>X</a:t>
            </a:r>
            <a:r>
              <a:rPr lang="tr-TR" smtClean="0"/>
              <a:t> and current Φ</a:t>
            </a:r>
          </a:p>
          <a:p>
            <a:pPr marL="457200" indent="-457200">
              <a:buFont typeface="Wingdings" pitchFamily="2" charset="2"/>
              <a:buAutoNum type="arabicPeriod"/>
            </a:pPr>
            <a:r>
              <a:rPr lang="tr-TR" smtClean="0"/>
              <a:t>M-step: Find new Φ’ given </a:t>
            </a:r>
            <a:r>
              <a:rPr lang="tr-TR" i="1" smtClean="0"/>
              <a:t>z</a:t>
            </a:r>
            <a:r>
              <a:rPr lang="tr-TR" smtClean="0"/>
              <a:t>, </a:t>
            </a:r>
            <a:r>
              <a:rPr lang="tr-TR" smtClean="0">
                <a:latin typeface="Lucida Calligraphy" pitchFamily="66" charset="0"/>
              </a:rPr>
              <a:t>X</a:t>
            </a:r>
            <a:r>
              <a:rPr lang="tr-TR" smtClean="0"/>
              <a:t>, and old Φ. </a:t>
            </a:r>
          </a:p>
          <a:p>
            <a:pPr marL="457200" indent="-457200">
              <a:buFont typeface="Wingdings" pitchFamily="2" charset="2"/>
              <a:buAutoNum type="arabicPeriod"/>
            </a:pPr>
            <a:endParaRPr lang="tr-TR" smtClean="0"/>
          </a:p>
          <a:p>
            <a:pPr marL="457200" indent="-457200">
              <a:buFont typeface="Wingdings" pitchFamily="2" charset="2"/>
              <a:buAutoNum type="arabicPeriod"/>
            </a:pPr>
            <a:endParaRPr lang="tr-TR" smtClean="0"/>
          </a:p>
          <a:p>
            <a:pPr marL="457200" indent="-457200">
              <a:buFont typeface="Wingdings" pitchFamily="2" charset="2"/>
              <a:buNone/>
            </a:pPr>
            <a:r>
              <a:rPr lang="tr-TR" smtClean="0"/>
              <a:t>	</a:t>
            </a:r>
          </a:p>
          <a:p>
            <a:pPr marL="457200" indent="-457200">
              <a:buFont typeface="Wingdings" pitchFamily="2" charset="2"/>
              <a:buNone/>
            </a:pPr>
            <a:r>
              <a:rPr lang="tr-TR" smtClean="0"/>
              <a:t>	An increase in </a:t>
            </a:r>
            <a:r>
              <a:rPr lang="tr-TR" smtClean="0">
                <a:latin typeface="Lucida Calligraphy" pitchFamily="66" charset="0"/>
              </a:rPr>
              <a:t>Q</a:t>
            </a:r>
            <a:r>
              <a:rPr lang="tr-TR" smtClean="0"/>
              <a:t> increases incomplete likelihood </a:t>
            </a:r>
          </a:p>
        </p:txBody>
      </p:sp>
      <p:graphicFrame>
        <p:nvGraphicFramePr>
          <p:cNvPr id="13314" name="Object 6"/>
          <p:cNvGraphicFramePr>
            <a:graphicFrameLocks noChangeAspect="1"/>
          </p:cNvGraphicFramePr>
          <p:nvPr>
            <p:ph sz="half" idx="4294967295"/>
          </p:nvPr>
        </p:nvGraphicFramePr>
        <p:xfrm>
          <a:off x="1476375" y="3357563"/>
          <a:ext cx="5976938" cy="1098550"/>
        </p:xfrm>
        <a:graphic>
          <a:graphicData uri="http://schemas.openxmlformats.org/presentationml/2006/ole">
            <p:oleObj spid="_x0000_s13314" name="Equation" r:id="rId4" imgW="2908080" imgH="533160" progId="Equation.3">
              <p:embed/>
            </p:oleObj>
          </a:graphicData>
        </a:graphic>
      </p:graphicFrame>
      <p:graphicFrame>
        <p:nvGraphicFramePr>
          <p:cNvPr id="13315" name="Object 8"/>
          <p:cNvGraphicFramePr>
            <a:graphicFrameLocks noChangeAspect="1"/>
          </p:cNvGraphicFramePr>
          <p:nvPr>
            <p:ph sz="half" idx="4294967295"/>
          </p:nvPr>
        </p:nvGraphicFramePr>
        <p:xfrm>
          <a:off x="2700338" y="5229225"/>
          <a:ext cx="3600450" cy="539750"/>
        </p:xfrm>
        <a:graphic>
          <a:graphicData uri="http://schemas.openxmlformats.org/presentationml/2006/ole">
            <p:oleObj spid="_x0000_s13315" name="Equation" r:id="rId5" imgW="1523880" imgH="2286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tr-TR" smtClean="0"/>
              <a:t>EM in Gaussian Mixtures</a:t>
            </a:r>
          </a:p>
        </p:txBody>
      </p:sp>
      <p:sp>
        <p:nvSpPr>
          <p:cNvPr id="14341" name="Rectangle 3"/>
          <p:cNvSpPr>
            <a:spLocks noGrp="1" noChangeArrowheads="1"/>
          </p:cNvSpPr>
          <p:nvPr>
            <p:ph type="body" idx="1"/>
          </p:nvPr>
        </p:nvSpPr>
        <p:spPr/>
        <p:txBody>
          <a:bodyPr/>
          <a:lstStyle/>
          <a:p>
            <a:r>
              <a:rPr lang="tr-TR" i="1" smtClean="0"/>
              <a:t>z</a:t>
            </a:r>
            <a:r>
              <a:rPr lang="tr-TR" i="1" baseline="30000" smtClean="0"/>
              <a:t>t</a:t>
            </a:r>
            <a:r>
              <a:rPr lang="tr-TR" i="1" baseline="-25000" smtClean="0"/>
              <a:t>i</a:t>
            </a:r>
            <a:r>
              <a:rPr lang="tr-TR" smtClean="0"/>
              <a:t> = 1 if </a:t>
            </a:r>
            <a:r>
              <a:rPr lang="tr-TR" b="1" i="1" smtClean="0"/>
              <a:t>x</a:t>
            </a:r>
            <a:r>
              <a:rPr lang="tr-TR" i="1" baseline="30000" smtClean="0"/>
              <a:t>t</a:t>
            </a:r>
            <a:r>
              <a:rPr lang="tr-TR" smtClean="0"/>
              <a:t> belongs to </a:t>
            </a:r>
            <a:r>
              <a:rPr lang="tr-TR" smtClean="0">
                <a:latin typeface="Lucida Calligraphy" pitchFamily="66" charset="0"/>
              </a:rPr>
              <a:t>G</a:t>
            </a:r>
            <a:r>
              <a:rPr lang="tr-TR" i="1" baseline="-25000" smtClean="0"/>
              <a:t>i</a:t>
            </a:r>
            <a:r>
              <a:rPr lang="tr-TR" smtClean="0"/>
              <a:t>, 0 otherwise (labels </a:t>
            </a:r>
            <a:r>
              <a:rPr lang="tr-TR" b="1" i="1" smtClean="0"/>
              <a:t>r </a:t>
            </a:r>
            <a:r>
              <a:rPr lang="tr-TR" i="1" baseline="30000" smtClean="0"/>
              <a:t>t</a:t>
            </a:r>
            <a:r>
              <a:rPr lang="tr-TR" i="1" baseline="-25000" smtClean="0"/>
              <a:t>i</a:t>
            </a:r>
            <a:r>
              <a:rPr lang="tr-TR" smtClean="0"/>
              <a:t> of supervised learning); assume </a:t>
            </a:r>
            <a:r>
              <a:rPr lang="tr-TR" i="1" smtClean="0"/>
              <a:t>p</a:t>
            </a:r>
            <a:r>
              <a:rPr lang="tr-TR" smtClean="0"/>
              <a:t>(</a:t>
            </a:r>
            <a:r>
              <a:rPr lang="tr-TR" b="1" i="1" smtClean="0"/>
              <a:t>x</a:t>
            </a:r>
            <a:r>
              <a:rPr lang="tr-TR" smtClean="0"/>
              <a:t>|</a:t>
            </a:r>
            <a:r>
              <a:rPr lang="tr-TR" smtClean="0">
                <a:latin typeface="Lucida Calligraphy" pitchFamily="66" charset="0"/>
              </a:rPr>
              <a:t>G</a:t>
            </a:r>
            <a:r>
              <a:rPr lang="tr-TR" i="1" baseline="-25000" smtClean="0"/>
              <a:t>i</a:t>
            </a:r>
            <a:r>
              <a:rPr lang="tr-TR" smtClean="0"/>
              <a:t>)~</a:t>
            </a:r>
            <a:r>
              <a:rPr lang="tr-TR" smtClean="0">
                <a:latin typeface="Lucida Calligraphy" pitchFamily="66" charset="0"/>
              </a:rPr>
              <a:t>N</a:t>
            </a:r>
            <a:r>
              <a:rPr lang="tr-TR" smtClean="0"/>
              <a:t>(</a:t>
            </a:r>
            <a:r>
              <a:rPr lang="tr-TR" b="1" i="1" smtClean="0"/>
              <a:t>μ</a:t>
            </a:r>
            <a:r>
              <a:rPr lang="tr-TR" i="1" baseline="-25000" smtClean="0"/>
              <a:t>i</a:t>
            </a:r>
            <a:r>
              <a:rPr lang="tr-TR" smtClean="0"/>
              <a:t>,</a:t>
            </a:r>
            <a:r>
              <a:rPr lang="tr-TR" b="1" smtClean="0"/>
              <a:t>∑</a:t>
            </a:r>
            <a:r>
              <a:rPr lang="tr-TR" i="1" baseline="-25000" smtClean="0"/>
              <a:t>i</a:t>
            </a:r>
            <a:r>
              <a:rPr lang="tr-TR" smtClean="0"/>
              <a:t>)</a:t>
            </a:r>
          </a:p>
          <a:p>
            <a:r>
              <a:rPr lang="tr-TR" smtClean="0"/>
              <a:t>E-step: </a:t>
            </a:r>
          </a:p>
          <a:p>
            <a:endParaRPr lang="tr-TR" smtClean="0"/>
          </a:p>
          <a:p>
            <a:endParaRPr lang="tr-TR" smtClean="0"/>
          </a:p>
          <a:p>
            <a:r>
              <a:rPr lang="tr-TR" smtClean="0"/>
              <a:t>M-step: </a:t>
            </a:r>
          </a:p>
          <a:p>
            <a:pPr>
              <a:buFont typeface="Wingdings" pitchFamily="2" charset="2"/>
              <a:buNone/>
            </a:pPr>
            <a:r>
              <a:rPr lang="tr-TR" smtClean="0"/>
              <a:t>	</a:t>
            </a:r>
          </a:p>
          <a:p>
            <a:pPr>
              <a:buFont typeface="Wingdings" pitchFamily="2" charset="2"/>
              <a:buNone/>
            </a:pPr>
            <a:endParaRPr lang="tr-TR" smtClean="0"/>
          </a:p>
        </p:txBody>
      </p:sp>
      <p:sp>
        <p:nvSpPr>
          <p:cNvPr id="14342" name="Text Box 12"/>
          <p:cNvSpPr txBox="1">
            <a:spLocks noChangeArrowheads="1"/>
          </p:cNvSpPr>
          <p:nvPr/>
        </p:nvSpPr>
        <p:spPr bwMode="auto">
          <a:xfrm>
            <a:off x="6443663" y="4652963"/>
            <a:ext cx="2413000" cy="915987"/>
          </a:xfrm>
          <a:prstGeom prst="rect">
            <a:avLst/>
          </a:prstGeom>
          <a:noFill/>
          <a:ln w="9525">
            <a:noFill/>
            <a:miter lim="800000"/>
            <a:headEnd/>
            <a:tailEnd/>
          </a:ln>
        </p:spPr>
        <p:txBody>
          <a:bodyPr>
            <a:spAutoFit/>
          </a:bodyPr>
          <a:lstStyle/>
          <a:p>
            <a:r>
              <a:rPr lang="tr-TR" sz="1800" i="1">
                <a:latin typeface="Lucida Bright" pitchFamily="18" charset="0"/>
              </a:rPr>
              <a:t>Use estimated labels in place of unknown labels</a:t>
            </a:r>
          </a:p>
        </p:txBody>
      </p:sp>
      <p:graphicFrame>
        <p:nvGraphicFramePr>
          <p:cNvPr id="14338" name="Object 15"/>
          <p:cNvGraphicFramePr>
            <a:graphicFrameLocks noChangeAspect="1"/>
          </p:cNvGraphicFramePr>
          <p:nvPr>
            <p:ph sz="half" idx="4294967295"/>
          </p:nvPr>
        </p:nvGraphicFramePr>
        <p:xfrm>
          <a:off x="1979613" y="2852738"/>
          <a:ext cx="4752975" cy="1541462"/>
        </p:xfrm>
        <a:graphic>
          <a:graphicData uri="http://schemas.openxmlformats.org/presentationml/2006/ole">
            <p:oleObj spid="_x0000_s14338" name="Equation" r:id="rId4" imgW="2349360" imgH="761760" progId="Equation.3">
              <p:embed/>
            </p:oleObj>
          </a:graphicData>
        </a:graphic>
      </p:graphicFrame>
      <p:graphicFrame>
        <p:nvGraphicFramePr>
          <p:cNvPr id="14339" name="Object 17"/>
          <p:cNvGraphicFramePr>
            <a:graphicFrameLocks noChangeAspect="1"/>
          </p:cNvGraphicFramePr>
          <p:nvPr>
            <p:ph sz="half" idx="4294967295"/>
          </p:nvPr>
        </p:nvGraphicFramePr>
        <p:xfrm>
          <a:off x="2189163" y="4581525"/>
          <a:ext cx="4038600" cy="1895475"/>
        </p:xfrm>
        <a:graphic>
          <a:graphicData uri="http://schemas.openxmlformats.org/presentationml/2006/ole">
            <p:oleObj spid="_x0000_s14339" name="Equation" r:id="rId5" imgW="2273040" imgH="106668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p:cNvPicPr>
            <a:picLocks noChangeAspect="1" noChangeArrowheads="1"/>
          </p:cNvPicPr>
          <p:nvPr/>
        </p:nvPicPr>
        <p:blipFill>
          <a:blip r:embed="rId3"/>
          <a:srcRect/>
          <a:stretch>
            <a:fillRect/>
          </a:stretch>
        </p:blipFill>
        <p:spPr bwMode="auto">
          <a:xfrm>
            <a:off x="684213" y="260350"/>
            <a:ext cx="7734300" cy="6286500"/>
          </a:xfrm>
          <a:prstGeom prst="rect">
            <a:avLst/>
          </a:prstGeom>
          <a:noFill/>
          <a:ln w="9525">
            <a:noFill/>
            <a:miter lim="800000"/>
            <a:headEnd/>
            <a:tailEnd/>
          </a:ln>
        </p:spPr>
      </p:pic>
      <p:sp>
        <p:nvSpPr>
          <p:cNvPr id="34819" name="Text Box 7"/>
          <p:cNvSpPr txBox="1">
            <a:spLocks noChangeArrowheads="1"/>
          </p:cNvSpPr>
          <p:nvPr/>
        </p:nvSpPr>
        <p:spPr bwMode="auto">
          <a:xfrm>
            <a:off x="5651500" y="4221163"/>
            <a:ext cx="1920875" cy="396875"/>
          </a:xfrm>
          <a:prstGeom prst="rect">
            <a:avLst/>
          </a:prstGeom>
          <a:solidFill>
            <a:schemeClr val="bg1"/>
          </a:solidFill>
          <a:ln w="9525">
            <a:noFill/>
            <a:miter lim="800000"/>
            <a:headEnd/>
            <a:tailEnd/>
          </a:ln>
        </p:spPr>
        <p:txBody>
          <a:bodyPr wrap="none">
            <a:spAutoFit/>
          </a:bodyPr>
          <a:lstStyle/>
          <a:p>
            <a:r>
              <a:rPr lang="tr-TR" sz="2000" i="1">
                <a:latin typeface="Lucida Bright" pitchFamily="18" charset="0"/>
              </a:rPr>
              <a:t>P</a:t>
            </a:r>
            <a:r>
              <a:rPr lang="tr-TR" sz="2000">
                <a:latin typeface="Lucida Bright" pitchFamily="18" charset="0"/>
              </a:rPr>
              <a:t>(</a:t>
            </a:r>
            <a:r>
              <a:rPr lang="tr-TR" sz="2000">
                <a:latin typeface="Lucida Calligraphy" pitchFamily="66" charset="0"/>
              </a:rPr>
              <a:t>G</a:t>
            </a:r>
            <a:r>
              <a:rPr lang="tr-TR" sz="2000" i="1" baseline="-25000">
                <a:latin typeface="Lucida Bright" pitchFamily="18" charset="0"/>
              </a:rPr>
              <a:t>1</a:t>
            </a:r>
            <a:r>
              <a:rPr lang="tr-TR" sz="2000">
                <a:latin typeface="Lucida Bright" pitchFamily="18" charset="0"/>
              </a:rPr>
              <a:t>|</a:t>
            </a:r>
            <a:r>
              <a:rPr lang="tr-TR" sz="2000" i="1">
                <a:latin typeface="Lucida Bright" pitchFamily="18" charset="0"/>
              </a:rPr>
              <a:t>x</a:t>
            </a:r>
            <a:r>
              <a:rPr lang="tr-TR" sz="2000">
                <a:latin typeface="Lucida Bright" pitchFamily="18" charset="0"/>
              </a:rPr>
              <a:t>)=</a:t>
            </a:r>
            <a:r>
              <a:rPr lang="tr-TR" sz="2000" i="1">
                <a:latin typeface="Lucida Bright" pitchFamily="18" charset="0"/>
              </a:rPr>
              <a:t>h</a:t>
            </a:r>
            <a:r>
              <a:rPr lang="tr-TR" sz="2000" baseline="-25000">
                <a:latin typeface="Lucida Bright" pitchFamily="18" charset="0"/>
              </a:rPr>
              <a:t>1</a:t>
            </a:r>
            <a:r>
              <a:rPr lang="tr-TR" sz="2000">
                <a:latin typeface="Lucida Bright" pitchFamily="18" charset="0"/>
              </a:rPr>
              <a:t>=0.5</a:t>
            </a:r>
          </a:p>
        </p:txBody>
      </p:sp>
      <p:sp>
        <p:nvSpPr>
          <p:cNvPr id="34820" name="Line 8"/>
          <p:cNvSpPr>
            <a:spLocks noChangeShapeType="1"/>
          </p:cNvSpPr>
          <p:nvPr/>
        </p:nvSpPr>
        <p:spPr bwMode="auto">
          <a:xfrm flipV="1">
            <a:off x="6732588" y="3500438"/>
            <a:ext cx="71437" cy="6477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normAutofit fontScale="90000"/>
          </a:bodyPr>
          <a:lstStyle/>
          <a:p>
            <a:pPr fontAlgn="auto">
              <a:spcAft>
                <a:spcPts val="0"/>
              </a:spcAft>
              <a:defRPr/>
            </a:pPr>
            <a:r>
              <a:rPr lang="tr-TR" smtClean="0"/>
              <a:t>Mixtures of Latent Variable Models</a:t>
            </a:r>
          </a:p>
        </p:txBody>
      </p:sp>
      <p:sp>
        <p:nvSpPr>
          <p:cNvPr id="15364" name="Rectangle 3"/>
          <p:cNvSpPr>
            <a:spLocks noGrp="1" noChangeArrowheads="1"/>
          </p:cNvSpPr>
          <p:nvPr>
            <p:ph type="body" idx="1"/>
          </p:nvPr>
        </p:nvSpPr>
        <p:spPr/>
        <p:txBody>
          <a:bodyPr/>
          <a:lstStyle/>
          <a:p>
            <a:pPr marL="457200" indent="-457200"/>
            <a:r>
              <a:rPr lang="tr-TR" smtClean="0"/>
              <a:t>Regularize clusters</a:t>
            </a:r>
          </a:p>
          <a:p>
            <a:pPr marL="457200" indent="-457200">
              <a:buFont typeface="Wingdings" pitchFamily="2" charset="2"/>
              <a:buAutoNum type="arabicPeriod"/>
            </a:pPr>
            <a:r>
              <a:rPr lang="tr-TR" smtClean="0"/>
              <a:t>Assume shared/diagonal covariance matrices</a:t>
            </a:r>
          </a:p>
          <a:p>
            <a:pPr marL="457200" indent="-457200">
              <a:buFont typeface="Wingdings" pitchFamily="2" charset="2"/>
              <a:buAutoNum type="arabicPeriod"/>
            </a:pPr>
            <a:r>
              <a:rPr lang="tr-TR" smtClean="0"/>
              <a:t>Use PCA/FA to decrease dimensionality: Mixtures of PCA/FA</a:t>
            </a:r>
          </a:p>
          <a:p>
            <a:pPr marL="457200" indent="-457200">
              <a:buFont typeface="Wingdings" pitchFamily="2" charset="2"/>
              <a:buAutoNum type="arabicPeriod"/>
            </a:pPr>
            <a:endParaRPr lang="tr-TR" smtClean="0"/>
          </a:p>
          <a:p>
            <a:pPr marL="457200" indent="-457200">
              <a:buFont typeface="Wingdings" pitchFamily="2" charset="2"/>
              <a:buNone/>
            </a:pPr>
            <a:endParaRPr lang="tr-TR" smtClean="0"/>
          </a:p>
          <a:p>
            <a:pPr marL="457200" indent="-457200">
              <a:buFont typeface="Wingdings" pitchFamily="2" charset="2"/>
              <a:buNone/>
            </a:pPr>
            <a:r>
              <a:rPr lang="tr-TR" smtClean="0"/>
              <a:t>	Can use EM to learn </a:t>
            </a:r>
            <a:r>
              <a:rPr lang="tr-TR" b="1" smtClean="0"/>
              <a:t>V</a:t>
            </a:r>
            <a:r>
              <a:rPr lang="tr-TR" i="1" baseline="-25000" smtClean="0"/>
              <a:t>i </a:t>
            </a:r>
            <a:r>
              <a:rPr lang="tr-TR" smtClean="0"/>
              <a:t>(Ghahramani and Hinton, 1997; Tipping and Bishop, 1999)</a:t>
            </a:r>
            <a:endParaRPr lang="tr-TR" baseline="-25000" smtClean="0"/>
          </a:p>
        </p:txBody>
      </p:sp>
      <p:graphicFrame>
        <p:nvGraphicFramePr>
          <p:cNvPr id="15362" name="Object 5"/>
          <p:cNvGraphicFramePr>
            <a:graphicFrameLocks noChangeAspect="1"/>
          </p:cNvGraphicFramePr>
          <p:nvPr>
            <p:ph sz="half" idx="4294967295"/>
          </p:nvPr>
        </p:nvGraphicFramePr>
        <p:xfrm>
          <a:off x="2700338" y="3716338"/>
          <a:ext cx="4038600" cy="504825"/>
        </p:xfrm>
        <a:graphic>
          <a:graphicData uri="http://schemas.openxmlformats.org/presentationml/2006/ole">
            <p:oleObj spid="_x0000_s15362" name="Equation" r:id="rId4" imgW="1930320" imgH="24120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tr-TR" smtClean="0"/>
              <a:t>After Clustering</a:t>
            </a:r>
          </a:p>
        </p:txBody>
      </p:sp>
      <p:sp>
        <p:nvSpPr>
          <p:cNvPr id="35843" name="Rectangle 3"/>
          <p:cNvSpPr>
            <a:spLocks noGrp="1" noChangeArrowheads="1"/>
          </p:cNvSpPr>
          <p:nvPr>
            <p:ph type="body" idx="1"/>
          </p:nvPr>
        </p:nvSpPr>
        <p:spPr/>
        <p:txBody>
          <a:bodyPr/>
          <a:lstStyle/>
          <a:p>
            <a:pPr>
              <a:lnSpc>
                <a:spcPct val="90000"/>
              </a:lnSpc>
            </a:pPr>
            <a:r>
              <a:rPr lang="tr-TR" smtClean="0"/>
              <a:t>Dimensionality reduction methods find correlations between features and group features</a:t>
            </a:r>
          </a:p>
          <a:p>
            <a:pPr>
              <a:lnSpc>
                <a:spcPct val="90000"/>
              </a:lnSpc>
            </a:pPr>
            <a:r>
              <a:rPr lang="tr-TR" smtClean="0"/>
              <a:t>Clustering methods find similarities between instances and group instances</a:t>
            </a:r>
          </a:p>
          <a:p>
            <a:pPr>
              <a:lnSpc>
                <a:spcPct val="90000"/>
              </a:lnSpc>
            </a:pPr>
            <a:r>
              <a:rPr lang="tr-TR" smtClean="0"/>
              <a:t>Allows knowledge extraction through</a:t>
            </a:r>
            <a:r>
              <a:rPr lang="tr-TR" sz="2800" smtClean="0"/>
              <a:t> </a:t>
            </a:r>
          </a:p>
          <a:p>
            <a:pPr lvl="1">
              <a:lnSpc>
                <a:spcPct val="90000"/>
              </a:lnSpc>
              <a:buFont typeface="Wingdings" pitchFamily="2" charset="2"/>
              <a:buNone/>
            </a:pPr>
            <a:r>
              <a:rPr lang="tr-TR" smtClean="0"/>
              <a:t>	number of clusters,</a:t>
            </a:r>
          </a:p>
          <a:p>
            <a:pPr lvl="1">
              <a:lnSpc>
                <a:spcPct val="90000"/>
              </a:lnSpc>
              <a:buFont typeface="Wingdings" pitchFamily="2" charset="2"/>
              <a:buNone/>
            </a:pPr>
            <a:r>
              <a:rPr lang="tr-TR" smtClean="0"/>
              <a:t>	prior probabilities, </a:t>
            </a:r>
          </a:p>
          <a:p>
            <a:pPr lvl="1">
              <a:lnSpc>
                <a:spcPct val="90000"/>
              </a:lnSpc>
              <a:buFont typeface="Wingdings" pitchFamily="2" charset="2"/>
              <a:buNone/>
            </a:pPr>
            <a:r>
              <a:rPr lang="tr-TR" smtClean="0"/>
              <a:t>	cluster parameters, i.e., center, range of features.</a:t>
            </a:r>
          </a:p>
          <a:p>
            <a:pPr>
              <a:lnSpc>
                <a:spcPct val="90000"/>
              </a:lnSpc>
              <a:buFont typeface="Wingdings" pitchFamily="2" charset="2"/>
              <a:buNone/>
            </a:pPr>
            <a:r>
              <a:rPr lang="tr-TR" smtClean="0"/>
              <a:t>	Example: CRM, customer segmentation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tr-TR" smtClean="0"/>
              <a:t>Clustering as Preprocessing</a:t>
            </a:r>
          </a:p>
        </p:txBody>
      </p:sp>
      <p:sp>
        <p:nvSpPr>
          <p:cNvPr id="36867" name="Rectangle 3"/>
          <p:cNvSpPr>
            <a:spLocks noGrp="1" noChangeArrowheads="1"/>
          </p:cNvSpPr>
          <p:nvPr>
            <p:ph type="body" idx="1"/>
          </p:nvPr>
        </p:nvSpPr>
        <p:spPr/>
        <p:txBody>
          <a:bodyPr/>
          <a:lstStyle/>
          <a:p>
            <a:r>
              <a:rPr lang="tr-TR" smtClean="0"/>
              <a:t>Estimated group labels </a:t>
            </a:r>
            <a:r>
              <a:rPr lang="tr-TR" i="1" smtClean="0"/>
              <a:t>h</a:t>
            </a:r>
            <a:r>
              <a:rPr lang="tr-TR" i="1" baseline="-25000" smtClean="0"/>
              <a:t>j</a:t>
            </a:r>
            <a:r>
              <a:rPr lang="tr-TR" smtClean="0"/>
              <a:t> (soft) or </a:t>
            </a:r>
            <a:r>
              <a:rPr lang="tr-TR" i="1" smtClean="0"/>
              <a:t>b</a:t>
            </a:r>
            <a:r>
              <a:rPr lang="tr-TR" i="1" baseline="-25000" smtClean="0"/>
              <a:t>j</a:t>
            </a:r>
            <a:r>
              <a:rPr lang="tr-TR" smtClean="0"/>
              <a:t> (hard) may be seen as the dimensions of a new </a:t>
            </a:r>
            <a:r>
              <a:rPr lang="tr-TR" i="1" smtClean="0"/>
              <a:t>k</a:t>
            </a:r>
            <a:r>
              <a:rPr lang="tr-TR" smtClean="0"/>
              <a:t> dimensional space, where we can then learn our discriminant or regressor.</a:t>
            </a:r>
          </a:p>
          <a:p>
            <a:r>
              <a:rPr lang="tr-TR" smtClean="0">
                <a:solidFill>
                  <a:schemeClr val="bg2"/>
                </a:solidFill>
              </a:rPr>
              <a:t>Local representation</a:t>
            </a:r>
            <a:r>
              <a:rPr lang="tr-TR" smtClean="0"/>
              <a:t> (only one </a:t>
            </a:r>
            <a:r>
              <a:rPr lang="tr-TR" i="1" smtClean="0"/>
              <a:t>b</a:t>
            </a:r>
            <a:r>
              <a:rPr lang="tr-TR" i="1" baseline="-25000" smtClean="0"/>
              <a:t>j</a:t>
            </a:r>
            <a:r>
              <a:rPr lang="tr-TR" smtClean="0"/>
              <a:t> is 1, all others are 0; only few </a:t>
            </a:r>
            <a:r>
              <a:rPr lang="tr-TR" i="1" smtClean="0"/>
              <a:t>h</a:t>
            </a:r>
            <a:r>
              <a:rPr lang="tr-TR" i="1" baseline="-25000" smtClean="0"/>
              <a:t>j</a:t>
            </a:r>
            <a:r>
              <a:rPr lang="tr-TR" smtClean="0"/>
              <a:t> are nonzero) vs</a:t>
            </a:r>
          </a:p>
          <a:p>
            <a:pPr>
              <a:buFont typeface="Wingdings" pitchFamily="2" charset="2"/>
              <a:buNone/>
            </a:pPr>
            <a:r>
              <a:rPr lang="tr-TR" smtClean="0"/>
              <a:t>	</a:t>
            </a:r>
            <a:r>
              <a:rPr lang="tr-TR" smtClean="0">
                <a:solidFill>
                  <a:schemeClr val="bg2"/>
                </a:solidFill>
              </a:rPr>
              <a:t>Distributed representation</a:t>
            </a:r>
            <a:r>
              <a:rPr lang="tr-TR" smtClean="0"/>
              <a:t> (After PCA; all </a:t>
            </a:r>
            <a:r>
              <a:rPr lang="tr-TR" i="1" smtClean="0"/>
              <a:t>z</a:t>
            </a:r>
            <a:r>
              <a:rPr lang="tr-TR" i="1" baseline="-25000" smtClean="0"/>
              <a:t>j</a:t>
            </a:r>
            <a:r>
              <a:rPr lang="tr-TR" smtClean="0"/>
              <a:t> are nonzero)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tr-TR" smtClean="0"/>
              <a:t>Mixture of Mixtures</a:t>
            </a:r>
          </a:p>
        </p:txBody>
      </p:sp>
      <p:sp>
        <p:nvSpPr>
          <p:cNvPr id="16388" name="Rectangle 3"/>
          <p:cNvSpPr>
            <a:spLocks noGrp="1" noChangeArrowheads="1"/>
          </p:cNvSpPr>
          <p:nvPr>
            <p:ph type="body" idx="1"/>
          </p:nvPr>
        </p:nvSpPr>
        <p:spPr/>
        <p:txBody>
          <a:bodyPr/>
          <a:lstStyle/>
          <a:p>
            <a:r>
              <a:rPr lang="tr-TR" smtClean="0"/>
              <a:t>In classification, the input comes from a mixture of classes (supervised). </a:t>
            </a:r>
          </a:p>
          <a:p>
            <a:r>
              <a:rPr lang="tr-TR" smtClean="0"/>
              <a:t>If each class is also a mixture, e.g., of Gaussians, (unsupervised), we have a mixture of mixtures:</a:t>
            </a:r>
          </a:p>
        </p:txBody>
      </p:sp>
      <p:graphicFrame>
        <p:nvGraphicFramePr>
          <p:cNvPr id="16386" name="Object 5"/>
          <p:cNvGraphicFramePr>
            <a:graphicFrameLocks noChangeAspect="1"/>
          </p:cNvGraphicFramePr>
          <p:nvPr>
            <p:ph sz="half" idx="4294967295"/>
          </p:nvPr>
        </p:nvGraphicFramePr>
        <p:xfrm>
          <a:off x="2195513" y="3716338"/>
          <a:ext cx="4032250" cy="2016125"/>
        </p:xfrm>
        <a:graphic>
          <a:graphicData uri="http://schemas.openxmlformats.org/presentationml/2006/ole">
            <p:oleObj spid="_x0000_s16386" name="Equation" r:id="rId4" imgW="1828800" imgH="9144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tr-TR" smtClean="0"/>
              <a:t>Hierarchical Clustering</a:t>
            </a:r>
          </a:p>
        </p:txBody>
      </p:sp>
      <p:sp>
        <p:nvSpPr>
          <p:cNvPr id="17413" name="Rectangle 3"/>
          <p:cNvSpPr>
            <a:spLocks noGrp="1" noChangeArrowheads="1"/>
          </p:cNvSpPr>
          <p:nvPr>
            <p:ph type="body" idx="1"/>
          </p:nvPr>
        </p:nvSpPr>
        <p:spPr/>
        <p:txBody>
          <a:bodyPr/>
          <a:lstStyle/>
          <a:p>
            <a:r>
              <a:rPr lang="tr-TR" smtClean="0"/>
              <a:t>Cluster based on similarities/distances</a:t>
            </a:r>
          </a:p>
          <a:p>
            <a:r>
              <a:rPr lang="tr-TR" smtClean="0"/>
              <a:t>Distance measure between instances </a:t>
            </a:r>
            <a:r>
              <a:rPr lang="tr-TR" b="1" i="1" smtClean="0"/>
              <a:t>x</a:t>
            </a:r>
            <a:r>
              <a:rPr lang="tr-TR" i="1" baseline="30000" smtClean="0"/>
              <a:t>r</a:t>
            </a:r>
            <a:r>
              <a:rPr lang="tr-TR" smtClean="0"/>
              <a:t> and </a:t>
            </a:r>
            <a:r>
              <a:rPr lang="tr-TR" b="1" i="1" smtClean="0"/>
              <a:t>x</a:t>
            </a:r>
            <a:r>
              <a:rPr lang="tr-TR" i="1" baseline="30000" smtClean="0"/>
              <a:t>s</a:t>
            </a:r>
          </a:p>
          <a:p>
            <a:pPr>
              <a:buFont typeface="Wingdings" pitchFamily="2" charset="2"/>
              <a:buNone/>
            </a:pPr>
            <a:r>
              <a:rPr lang="tr-TR" smtClean="0"/>
              <a:t>	Minkowski (</a:t>
            </a:r>
            <a:r>
              <a:rPr lang="tr-TR" i="1" smtClean="0"/>
              <a:t>L</a:t>
            </a:r>
            <a:r>
              <a:rPr lang="tr-TR" i="1" baseline="-25000" smtClean="0"/>
              <a:t>p</a:t>
            </a:r>
            <a:r>
              <a:rPr lang="tr-TR" smtClean="0"/>
              <a:t>) (Euclidean for </a:t>
            </a:r>
            <a:r>
              <a:rPr lang="tr-TR" i="1" smtClean="0"/>
              <a:t>p </a:t>
            </a:r>
            <a:r>
              <a:rPr lang="tr-TR" smtClean="0"/>
              <a:t>= 2)</a:t>
            </a:r>
          </a:p>
          <a:p>
            <a:pPr>
              <a:buFont typeface="Wingdings" pitchFamily="2" charset="2"/>
              <a:buNone/>
            </a:pPr>
            <a:endParaRPr lang="tr-TR" smtClean="0"/>
          </a:p>
          <a:p>
            <a:pPr>
              <a:buFont typeface="Wingdings" pitchFamily="2" charset="2"/>
              <a:buNone/>
            </a:pPr>
            <a:endParaRPr lang="tr-TR" smtClean="0"/>
          </a:p>
          <a:p>
            <a:pPr>
              <a:buFont typeface="Wingdings" pitchFamily="2" charset="2"/>
              <a:buNone/>
            </a:pPr>
            <a:r>
              <a:rPr lang="tr-TR" smtClean="0"/>
              <a:t>	</a:t>
            </a:r>
          </a:p>
          <a:p>
            <a:pPr>
              <a:buFont typeface="Wingdings" pitchFamily="2" charset="2"/>
              <a:buNone/>
            </a:pPr>
            <a:r>
              <a:rPr lang="tr-TR" smtClean="0"/>
              <a:t>	City-block distance</a:t>
            </a:r>
          </a:p>
        </p:txBody>
      </p:sp>
      <p:graphicFrame>
        <p:nvGraphicFramePr>
          <p:cNvPr id="17410" name="Object 6"/>
          <p:cNvGraphicFramePr>
            <a:graphicFrameLocks noChangeAspect="1"/>
          </p:cNvGraphicFramePr>
          <p:nvPr>
            <p:ph sz="quarter" idx="4294967295"/>
          </p:nvPr>
        </p:nvGraphicFramePr>
        <p:xfrm>
          <a:off x="1835150" y="3429000"/>
          <a:ext cx="4752975" cy="792163"/>
        </p:xfrm>
        <a:graphic>
          <a:graphicData uri="http://schemas.openxmlformats.org/presentationml/2006/ole">
            <p:oleObj spid="_x0000_s17410" name="Equation" r:id="rId4" imgW="2057400" imgH="342720" progId="Equation.3">
              <p:embed/>
            </p:oleObj>
          </a:graphicData>
        </a:graphic>
      </p:graphicFrame>
      <p:graphicFrame>
        <p:nvGraphicFramePr>
          <p:cNvPr id="17411" name="Object 8"/>
          <p:cNvGraphicFramePr>
            <a:graphicFrameLocks noChangeAspect="1"/>
          </p:cNvGraphicFramePr>
          <p:nvPr>
            <p:ph sz="quarter" idx="4294967295"/>
          </p:nvPr>
        </p:nvGraphicFramePr>
        <p:xfrm>
          <a:off x="1908175" y="5172075"/>
          <a:ext cx="3959225" cy="704850"/>
        </p:xfrm>
        <a:graphic>
          <a:graphicData uri="http://schemas.openxmlformats.org/presentationml/2006/ole">
            <p:oleObj spid="_x0000_s17411" name="Equation" r:id="rId5" imgW="1714320" imgH="30456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704850"/>
            <a:ext cx="8229600" cy="1143000"/>
          </a:xfrm>
        </p:spPr>
        <p:txBody>
          <a:bodyPr/>
          <a:lstStyle/>
          <a:p>
            <a:r>
              <a:rPr lang="tr-TR" smtClean="0"/>
              <a:t>Regression</a:t>
            </a:r>
            <a:endParaRPr lang="en-GB" smtClean="0"/>
          </a:p>
        </p:txBody>
      </p:sp>
      <p:graphicFrame>
        <p:nvGraphicFramePr>
          <p:cNvPr id="1026" name="Object 14"/>
          <p:cNvGraphicFramePr>
            <a:graphicFrameLocks noChangeAspect="1"/>
          </p:cNvGraphicFramePr>
          <p:nvPr>
            <p:ph sz="half" idx="1"/>
          </p:nvPr>
        </p:nvGraphicFramePr>
        <p:xfrm>
          <a:off x="468313" y="1862138"/>
          <a:ext cx="3886200" cy="2195512"/>
        </p:xfrm>
        <a:graphic>
          <a:graphicData uri="http://schemas.openxmlformats.org/presentationml/2006/ole">
            <p:oleObj spid="_x0000_s1026" name="Equation" r:id="rId4" imgW="1663560" imgH="939600" progId="Equation.3">
              <p:embed/>
            </p:oleObj>
          </a:graphicData>
        </a:graphic>
      </p:graphicFrame>
      <p:graphicFrame>
        <p:nvGraphicFramePr>
          <p:cNvPr id="1027" name="Object 16"/>
          <p:cNvGraphicFramePr>
            <a:graphicFrameLocks noChangeAspect="1"/>
          </p:cNvGraphicFramePr>
          <p:nvPr>
            <p:ph sz="half" idx="2"/>
          </p:nvPr>
        </p:nvGraphicFramePr>
        <p:xfrm>
          <a:off x="541338" y="4292600"/>
          <a:ext cx="6334125" cy="2071688"/>
        </p:xfrm>
        <a:graphic>
          <a:graphicData uri="http://schemas.openxmlformats.org/presentationml/2006/ole">
            <p:oleObj spid="_x0000_s1027" name="Equation" r:id="rId5" imgW="2717640" imgH="888840" progId="Equation.3">
              <p:embed/>
            </p:oleObj>
          </a:graphicData>
        </a:graphic>
      </p:graphicFrame>
      <p:pic>
        <p:nvPicPr>
          <p:cNvPr id="1029" name="Picture 8"/>
          <p:cNvPicPr>
            <a:picLocks noChangeAspect="1" noChangeArrowheads="1"/>
          </p:cNvPicPr>
          <p:nvPr/>
        </p:nvPicPr>
        <p:blipFill>
          <a:blip r:embed="rId6"/>
          <a:srcRect/>
          <a:stretch>
            <a:fillRect/>
          </a:stretch>
        </p:blipFill>
        <p:spPr bwMode="auto">
          <a:xfrm>
            <a:off x="3790950" y="1412875"/>
            <a:ext cx="50292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tr-TR" smtClean="0"/>
              <a:t>Agglomerative Clustering</a:t>
            </a:r>
          </a:p>
        </p:txBody>
      </p:sp>
      <p:sp>
        <p:nvSpPr>
          <p:cNvPr id="19463" name="Rectangle 3"/>
          <p:cNvSpPr>
            <a:spLocks noGrp="1" noChangeArrowheads="1"/>
          </p:cNvSpPr>
          <p:nvPr>
            <p:ph type="body" idx="1"/>
          </p:nvPr>
        </p:nvSpPr>
        <p:spPr/>
        <p:txBody>
          <a:bodyPr>
            <a:normAutofit lnSpcReduction="10000"/>
          </a:bodyPr>
          <a:lstStyle/>
          <a:p>
            <a:pPr marL="274320" indent="-274320" fontAlgn="auto">
              <a:spcAft>
                <a:spcPts val="0"/>
              </a:spcAft>
              <a:buClr>
                <a:schemeClr val="accent3"/>
              </a:buClr>
              <a:buFont typeface="Wingdings 2"/>
              <a:buChar char=""/>
              <a:defRPr/>
            </a:pPr>
            <a:r>
              <a:rPr lang="tr-TR" smtClean="0"/>
              <a:t>Start with </a:t>
            </a:r>
            <a:r>
              <a:rPr lang="tr-TR" i="1" smtClean="0"/>
              <a:t>N</a:t>
            </a:r>
            <a:r>
              <a:rPr lang="tr-TR" smtClean="0"/>
              <a:t> groups each with one instance and merge two closest groups at each iteration</a:t>
            </a:r>
          </a:p>
          <a:p>
            <a:pPr marL="274320" indent="-274320" fontAlgn="auto">
              <a:spcAft>
                <a:spcPts val="0"/>
              </a:spcAft>
              <a:buClr>
                <a:schemeClr val="accent3"/>
              </a:buClr>
              <a:buFont typeface="Wingdings 2"/>
              <a:buChar char=""/>
              <a:defRPr/>
            </a:pPr>
            <a:r>
              <a:rPr lang="tr-TR" smtClean="0"/>
              <a:t>Distance between two groups </a:t>
            </a:r>
            <a:r>
              <a:rPr lang="tr-TR" smtClean="0">
                <a:latin typeface="Lucida Calligraphy" pitchFamily="66" charset="0"/>
              </a:rPr>
              <a:t>G</a:t>
            </a:r>
            <a:r>
              <a:rPr lang="tr-TR" i="1" baseline="-25000" smtClean="0"/>
              <a:t>i</a:t>
            </a:r>
            <a:r>
              <a:rPr lang="tr-TR" smtClean="0"/>
              <a:t> and </a:t>
            </a:r>
            <a:r>
              <a:rPr lang="tr-TR" smtClean="0">
                <a:latin typeface="Lucida Calligraphy" pitchFamily="66" charset="0"/>
              </a:rPr>
              <a:t>G</a:t>
            </a:r>
            <a:r>
              <a:rPr lang="tr-TR" i="1" baseline="-25000" smtClean="0"/>
              <a:t>j</a:t>
            </a:r>
            <a:r>
              <a:rPr lang="tr-TR" smtClean="0"/>
              <a:t>:</a:t>
            </a:r>
          </a:p>
          <a:p>
            <a:pPr marL="640080" lvl="1" indent="-246888" fontAlgn="auto">
              <a:spcAft>
                <a:spcPts val="0"/>
              </a:spcAft>
              <a:buFont typeface="Wingdings 2"/>
              <a:buChar char=""/>
              <a:defRPr/>
            </a:pPr>
            <a:r>
              <a:rPr lang="tr-TR" smtClean="0"/>
              <a:t>Single-link: </a:t>
            </a:r>
          </a:p>
          <a:p>
            <a:pPr marL="640080" lvl="1" indent="-246888" fontAlgn="auto">
              <a:spcAft>
                <a:spcPts val="0"/>
              </a:spcAft>
              <a:buFont typeface="Wingdings" pitchFamily="2" charset="2"/>
              <a:buNone/>
              <a:defRPr/>
            </a:pPr>
            <a:endParaRPr lang="tr-TR" smtClean="0"/>
          </a:p>
          <a:p>
            <a:pPr marL="640080" lvl="1" indent="-246888" fontAlgn="auto">
              <a:spcAft>
                <a:spcPts val="0"/>
              </a:spcAft>
              <a:buFont typeface="Wingdings 2"/>
              <a:buChar char=""/>
              <a:defRPr/>
            </a:pPr>
            <a:endParaRPr lang="tr-TR" smtClean="0"/>
          </a:p>
          <a:p>
            <a:pPr marL="640080" lvl="1" indent="-246888" fontAlgn="auto">
              <a:spcAft>
                <a:spcPts val="0"/>
              </a:spcAft>
              <a:buFont typeface="Wingdings 2"/>
              <a:buChar char=""/>
              <a:defRPr/>
            </a:pPr>
            <a:r>
              <a:rPr lang="tr-TR" smtClean="0"/>
              <a:t>Complete-link:</a:t>
            </a:r>
          </a:p>
          <a:p>
            <a:pPr marL="640080" lvl="1" indent="-246888" fontAlgn="auto">
              <a:spcAft>
                <a:spcPts val="0"/>
              </a:spcAft>
              <a:buFont typeface="Wingdings 2"/>
              <a:buChar char=""/>
              <a:defRPr/>
            </a:pPr>
            <a:endParaRPr lang="tr-TR" smtClean="0"/>
          </a:p>
          <a:p>
            <a:pPr marL="640080" lvl="1" indent="-246888" fontAlgn="auto">
              <a:spcAft>
                <a:spcPts val="0"/>
              </a:spcAft>
              <a:buFont typeface="Wingdings" pitchFamily="2" charset="2"/>
              <a:buNone/>
              <a:defRPr/>
            </a:pPr>
            <a:endParaRPr lang="tr-TR" smtClean="0"/>
          </a:p>
          <a:p>
            <a:pPr marL="640080" lvl="1" indent="-246888" fontAlgn="auto">
              <a:spcAft>
                <a:spcPts val="0"/>
              </a:spcAft>
              <a:buFont typeface="Wingdings 2"/>
              <a:buChar char=""/>
              <a:defRPr/>
            </a:pPr>
            <a:r>
              <a:rPr lang="tr-TR" smtClean="0"/>
              <a:t>Average-link, centroid</a:t>
            </a:r>
          </a:p>
          <a:p>
            <a:pPr marL="274320" indent="-274320" fontAlgn="auto">
              <a:spcAft>
                <a:spcPts val="0"/>
              </a:spcAft>
              <a:buClr>
                <a:schemeClr val="accent3"/>
              </a:buClr>
              <a:buFont typeface="Wingdings 2"/>
              <a:buChar char=""/>
              <a:defRPr/>
            </a:pPr>
            <a:endParaRPr lang="tr-TR" smtClean="0"/>
          </a:p>
        </p:txBody>
      </p:sp>
      <p:graphicFrame>
        <p:nvGraphicFramePr>
          <p:cNvPr id="18434" name="Object 7"/>
          <p:cNvGraphicFramePr>
            <a:graphicFrameLocks noChangeAspect="1"/>
          </p:cNvGraphicFramePr>
          <p:nvPr>
            <p:ph sz="quarter" idx="4294967295"/>
          </p:nvPr>
        </p:nvGraphicFramePr>
        <p:xfrm>
          <a:off x="2916238" y="3500438"/>
          <a:ext cx="4032250" cy="712787"/>
        </p:xfrm>
        <a:graphic>
          <a:graphicData uri="http://schemas.openxmlformats.org/presentationml/2006/ole">
            <p:oleObj spid="_x0000_s18434" name="Equation" r:id="rId4" imgW="1866600" imgH="330120" progId="Equation.3">
              <p:embed/>
            </p:oleObj>
          </a:graphicData>
        </a:graphic>
      </p:graphicFrame>
      <p:graphicFrame>
        <p:nvGraphicFramePr>
          <p:cNvPr id="18435" name="Object 9"/>
          <p:cNvGraphicFramePr>
            <a:graphicFrameLocks noChangeAspect="1"/>
          </p:cNvGraphicFramePr>
          <p:nvPr>
            <p:ph sz="quarter" idx="4294967295"/>
          </p:nvPr>
        </p:nvGraphicFramePr>
        <p:xfrm>
          <a:off x="2989263" y="4797425"/>
          <a:ext cx="3887787" cy="687388"/>
        </p:xfrm>
        <a:graphic>
          <a:graphicData uri="http://schemas.openxmlformats.org/presentationml/2006/ole">
            <p:oleObj spid="_x0000_s18435" name="Equation" r:id="rId5" imgW="1866600" imgH="33012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p:cNvPicPr>
            <a:picLocks noChangeAspect="1" noChangeArrowheads="1"/>
          </p:cNvPicPr>
          <p:nvPr/>
        </p:nvPicPr>
        <p:blipFill>
          <a:blip r:embed="rId3"/>
          <a:srcRect/>
          <a:stretch>
            <a:fillRect/>
          </a:stretch>
        </p:blipFill>
        <p:spPr bwMode="auto">
          <a:xfrm>
            <a:off x="179388" y="1738313"/>
            <a:ext cx="8763000" cy="3419475"/>
          </a:xfrm>
          <a:prstGeom prst="rect">
            <a:avLst/>
          </a:prstGeom>
          <a:noFill/>
          <a:ln w="9525">
            <a:noFill/>
            <a:miter lim="800000"/>
            <a:headEnd/>
            <a:tailEnd/>
          </a:ln>
        </p:spPr>
      </p:pic>
      <p:sp>
        <p:nvSpPr>
          <p:cNvPr id="37891" name="Text Box 6"/>
          <p:cNvSpPr txBox="1">
            <a:spLocks noChangeArrowheads="1"/>
          </p:cNvSpPr>
          <p:nvPr/>
        </p:nvSpPr>
        <p:spPr bwMode="auto">
          <a:xfrm>
            <a:off x="5632450" y="5259388"/>
            <a:ext cx="1758950" cy="457200"/>
          </a:xfrm>
          <a:prstGeom prst="rect">
            <a:avLst/>
          </a:prstGeom>
          <a:noFill/>
          <a:ln w="9525">
            <a:noFill/>
            <a:miter lim="800000"/>
            <a:headEnd/>
            <a:tailEnd/>
          </a:ln>
        </p:spPr>
        <p:txBody>
          <a:bodyPr wrap="none">
            <a:spAutoFit/>
          </a:bodyPr>
          <a:lstStyle/>
          <a:p>
            <a:r>
              <a:rPr lang="tr-TR" sz="2400" i="1"/>
              <a:t>Dendrogram</a:t>
            </a:r>
          </a:p>
        </p:txBody>
      </p:sp>
      <p:sp>
        <p:nvSpPr>
          <p:cNvPr id="39942" name="Rectangle 7"/>
          <p:cNvSpPr>
            <a:spLocks noGrp="1" noChangeArrowheads="1"/>
          </p:cNvSpPr>
          <p:nvPr>
            <p:ph type="title"/>
          </p:nvPr>
        </p:nvSpPr>
        <p:spPr/>
        <p:txBody>
          <a:bodyPr/>
          <a:lstStyle/>
          <a:p>
            <a:pPr fontAlgn="auto">
              <a:spcAft>
                <a:spcPts val="0"/>
              </a:spcAft>
              <a:defRPr/>
            </a:pPr>
            <a:r>
              <a:rPr lang="tr-TR" smtClean="0"/>
              <a:t>Example: Single-Link Clustering</a:t>
            </a:r>
          </a:p>
        </p:txBody>
      </p:sp>
      <p:sp>
        <p:nvSpPr>
          <p:cNvPr id="37893" name="Oval 8"/>
          <p:cNvSpPr>
            <a:spLocks noChangeArrowheads="1"/>
          </p:cNvSpPr>
          <p:nvPr/>
        </p:nvSpPr>
        <p:spPr bwMode="auto">
          <a:xfrm>
            <a:off x="539750" y="2276475"/>
            <a:ext cx="1223963" cy="1943100"/>
          </a:xfrm>
          <a:prstGeom prst="ellipse">
            <a:avLst/>
          </a:prstGeom>
          <a:noFill/>
          <a:ln w="9525">
            <a:solidFill>
              <a:srgbClr val="FF0000"/>
            </a:solidFill>
            <a:round/>
            <a:headEnd/>
            <a:tailEnd/>
          </a:ln>
        </p:spPr>
        <p:txBody>
          <a:bodyPr wrap="none" anchor="ctr"/>
          <a:lstStyle/>
          <a:p>
            <a:endParaRPr lang="en-US"/>
          </a:p>
        </p:txBody>
      </p:sp>
      <p:sp>
        <p:nvSpPr>
          <p:cNvPr id="37894" name="Oval 9"/>
          <p:cNvSpPr>
            <a:spLocks noChangeArrowheads="1"/>
          </p:cNvSpPr>
          <p:nvPr/>
        </p:nvSpPr>
        <p:spPr bwMode="auto">
          <a:xfrm>
            <a:off x="3924300" y="3573463"/>
            <a:ext cx="360363" cy="360362"/>
          </a:xfrm>
          <a:prstGeom prst="ellipse">
            <a:avLst/>
          </a:prstGeom>
          <a:noFill/>
          <a:ln w="9525">
            <a:solidFill>
              <a:srgbClr val="FF0000"/>
            </a:solidFill>
            <a:round/>
            <a:headEnd/>
            <a:tailEnd/>
          </a:ln>
        </p:spPr>
        <p:txBody>
          <a:bodyPr wrap="none" anchor="ctr"/>
          <a:lstStyle/>
          <a:p>
            <a:endParaRPr lang="en-US"/>
          </a:p>
        </p:txBody>
      </p:sp>
      <p:sp>
        <p:nvSpPr>
          <p:cNvPr id="37895" name="Oval 10"/>
          <p:cNvSpPr>
            <a:spLocks noChangeArrowheads="1"/>
          </p:cNvSpPr>
          <p:nvPr/>
        </p:nvSpPr>
        <p:spPr bwMode="auto">
          <a:xfrm>
            <a:off x="2627313" y="3429000"/>
            <a:ext cx="720725" cy="1152525"/>
          </a:xfrm>
          <a:prstGeom prst="ellipse">
            <a:avLst/>
          </a:prstGeom>
          <a:noFill/>
          <a:ln w="9525">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tr-TR" smtClean="0"/>
              <a:t>Choosing k</a:t>
            </a:r>
          </a:p>
        </p:txBody>
      </p:sp>
      <p:sp>
        <p:nvSpPr>
          <p:cNvPr id="38915" name="Rectangle 3"/>
          <p:cNvSpPr>
            <a:spLocks noGrp="1" noChangeArrowheads="1"/>
          </p:cNvSpPr>
          <p:nvPr>
            <p:ph type="body" idx="1"/>
          </p:nvPr>
        </p:nvSpPr>
        <p:spPr/>
        <p:txBody>
          <a:bodyPr/>
          <a:lstStyle/>
          <a:p>
            <a:r>
              <a:rPr lang="tr-TR" smtClean="0"/>
              <a:t>Defined by the application, e.g., image quantization</a:t>
            </a:r>
          </a:p>
          <a:p>
            <a:r>
              <a:rPr lang="tr-TR" smtClean="0"/>
              <a:t>Plot data (after PCA) and check for clusters</a:t>
            </a:r>
          </a:p>
          <a:p>
            <a:r>
              <a:rPr lang="tr-TR" smtClean="0"/>
              <a:t>Incremental (leader-cluster) algorithm: Add one at a time until “elbow” (reconstruction error/log likelihood/intergroup distances)</a:t>
            </a:r>
          </a:p>
          <a:p>
            <a:r>
              <a:rPr lang="tr-TR" smtClean="0"/>
              <a:t>Manual check for meaning</a:t>
            </a:r>
          </a:p>
          <a:p>
            <a:endParaRPr lang="tr-TR"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562122"/>
          </a:xfrm>
        </p:spPr>
        <p:txBody>
          <a:bodyPr/>
          <a:lstStyle/>
          <a:p>
            <a:r>
              <a:rPr lang="en-US" sz="3200" b="1" dirty="0" smtClean="0"/>
              <a:t>Why Unsupervised Learning?</a:t>
            </a:r>
            <a:br>
              <a:rPr lang="en-US" sz="3200" b="1" dirty="0" smtClean="0"/>
            </a:b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643051"/>
            <a:ext cx="8229600" cy="4681550"/>
          </a:xfrm>
        </p:spPr>
        <p:txBody>
          <a:bodyPr/>
          <a:lstStyle/>
          <a:p>
            <a:r>
              <a:rPr lang="en-US" sz="2400" dirty="0" smtClean="0">
                <a:latin typeface="+mj-lt"/>
              </a:rPr>
              <a:t>Unsupervised machine learning finds all kind of unknown patterns in data.</a:t>
            </a:r>
          </a:p>
          <a:p>
            <a:r>
              <a:rPr lang="en-US" sz="2400" dirty="0" smtClean="0">
                <a:latin typeface="+mj-lt"/>
              </a:rPr>
              <a:t>Unsupervised methods help you to find features which can be useful for categorization.</a:t>
            </a:r>
          </a:p>
          <a:p>
            <a:r>
              <a:rPr lang="en-US" sz="2400" dirty="0" smtClean="0">
                <a:latin typeface="+mj-lt"/>
              </a:rPr>
              <a:t>It is taken place in real time, so all the input data to be analyzed and labeled in the presence of learners.</a:t>
            </a:r>
          </a:p>
          <a:p>
            <a:r>
              <a:rPr lang="en-US" sz="2400" dirty="0" smtClean="0">
                <a:latin typeface="+mj-lt"/>
              </a:rPr>
              <a:t>It is easier to get unlabeled data from a computer than labeled data, which needs manual intervention.</a:t>
            </a:r>
          </a:p>
          <a:p>
            <a:endParaRPr lang="en-US" dirty="0"/>
          </a:p>
        </p:txBody>
      </p:sp>
      <p:sp>
        <p:nvSpPr>
          <p:cNvPr id="5" name="Slide Number Placeholder 4"/>
          <p:cNvSpPr>
            <a:spLocks noGrp="1"/>
          </p:cNvSpPr>
          <p:nvPr>
            <p:ph type="sldNum" sz="quarter" idx="12"/>
          </p:nvPr>
        </p:nvSpPr>
        <p:spPr/>
        <p:txBody>
          <a:bodyPr/>
          <a:lstStyle/>
          <a:p>
            <a:pPr>
              <a:defRPr/>
            </a:pPr>
            <a:fld id="{7329E202-46AD-40F8-AFA7-98B7B1682990}" type="slidenum">
              <a:rPr lang="tr-TR" smtClean="0"/>
              <a:pPr>
                <a:defRPr/>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229600" cy="5072097"/>
          </a:xfrm>
        </p:spPr>
        <p:txBody>
          <a:bodyPr/>
          <a:lstStyle/>
          <a:p>
            <a:r>
              <a:rPr lang="en-US" sz="1600" dirty="0" smtClean="0">
                <a:latin typeface="+mj-lt"/>
              </a:rPr>
              <a:t>Unsupervised learning is a machine learning technique, where you do not need to supervise the model.</a:t>
            </a:r>
          </a:p>
          <a:p>
            <a:r>
              <a:rPr lang="en-US" sz="1600" dirty="0" smtClean="0">
                <a:latin typeface="+mj-lt"/>
              </a:rPr>
              <a:t>Unsupervised machine learning helps you to finds all kind of unknown patterns in data.</a:t>
            </a:r>
          </a:p>
          <a:p>
            <a:r>
              <a:rPr lang="en-US" sz="1600" dirty="0" smtClean="0">
                <a:latin typeface="+mj-lt"/>
              </a:rPr>
              <a:t>Clustering and Association are two types of Unsupervised learning.</a:t>
            </a:r>
          </a:p>
          <a:p>
            <a:r>
              <a:rPr lang="en-US" sz="1600" dirty="0" smtClean="0">
                <a:latin typeface="+mj-lt"/>
              </a:rPr>
              <a:t>Four types of clustering methods are 1) Exclusive 2) Agglomerative 3) Overlapping 4) Probabilistic.</a:t>
            </a:r>
          </a:p>
          <a:p>
            <a:r>
              <a:rPr lang="en-US" sz="1600" dirty="0" smtClean="0">
                <a:latin typeface="+mj-lt"/>
              </a:rPr>
              <a:t>Important clustering types are: 1)Hierarchical clustering 2) K-means clustering 3) K-NN 4) Principal Component Analysis 5) Singular Value Decomposition 6) Independent Component Analysis.</a:t>
            </a:r>
          </a:p>
          <a:p>
            <a:r>
              <a:rPr lang="en-US" sz="1600" dirty="0" smtClean="0">
                <a:latin typeface="+mj-lt"/>
              </a:rPr>
              <a:t>Association rules allow you to establish associations amongst data objects inside large databases.</a:t>
            </a:r>
          </a:p>
          <a:p>
            <a:r>
              <a:rPr lang="en-US" sz="1600" dirty="0" smtClean="0">
                <a:latin typeface="+mj-lt"/>
              </a:rPr>
              <a:t>In Supervised learning, Algorithms are trained using </a:t>
            </a:r>
            <a:r>
              <a:rPr lang="en-US" sz="1600" dirty="0" smtClean="0">
                <a:latin typeface="+mj-lt"/>
              </a:rPr>
              <a:t>labeled </a:t>
            </a:r>
            <a:r>
              <a:rPr lang="en-US" sz="1600" dirty="0" smtClean="0">
                <a:latin typeface="+mj-lt"/>
              </a:rPr>
              <a:t>data while in Unsupervised learning Algorithms are used against data which is not </a:t>
            </a:r>
            <a:r>
              <a:rPr lang="en-US" sz="1600" dirty="0" smtClean="0">
                <a:latin typeface="+mj-lt"/>
              </a:rPr>
              <a:t>labeled.</a:t>
            </a:r>
            <a:endParaRPr lang="en-US" sz="1600" dirty="0" smtClean="0">
              <a:latin typeface="+mj-lt"/>
            </a:endParaRPr>
          </a:p>
          <a:p>
            <a:r>
              <a:rPr lang="en-US" sz="1600" dirty="0" smtClean="0">
                <a:latin typeface="+mj-lt"/>
              </a:rPr>
              <a:t>Anomaly detection can discover important data points in your dataset which is useful for finding fraudulent transactions.</a:t>
            </a:r>
          </a:p>
          <a:p>
            <a:r>
              <a:rPr lang="en-US" sz="1600" dirty="0" smtClean="0">
                <a:latin typeface="+mj-lt"/>
              </a:rPr>
              <a:t>The biggest drawback of Unsupervised learning is that you cannot get precise information regarding data sorting.</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500066"/>
          </a:xfrm>
        </p:spPr>
        <p:txBody>
          <a:bodyPr/>
          <a:lstStyle/>
          <a:p>
            <a:r>
              <a:rPr lang="en-US" sz="3200" dirty="0" smtClean="0"/>
              <a:t>Deep Learning</a:t>
            </a:r>
            <a:endParaRPr lang="en-US" sz="3200" dirty="0"/>
          </a:p>
        </p:txBody>
      </p:sp>
      <p:sp>
        <p:nvSpPr>
          <p:cNvPr id="3" name="Content Placeholder 2"/>
          <p:cNvSpPr>
            <a:spLocks noGrp="1"/>
          </p:cNvSpPr>
          <p:nvPr>
            <p:ph idx="1"/>
          </p:nvPr>
        </p:nvSpPr>
        <p:spPr>
          <a:xfrm>
            <a:off x="457200" y="1500174"/>
            <a:ext cx="8229600" cy="4824427"/>
          </a:xfrm>
        </p:spPr>
        <p:txBody>
          <a:bodyPr/>
          <a:lstStyle/>
          <a:p>
            <a:r>
              <a:rPr lang="en-US" sz="2400" dirty="0" smtClean="0">
                <a:latin typeface="+mj-lt"/>
              </a:rPr>
              <a:t>Deep learning is a computer software that mimics the network of neurons in a brain. It is a subset of machine learning and is called deep learning because it makes use of deep neural networks. The machine uses different layers to learn from the data. The depth of the model is represented by the number of layers in the model. Deep learning is the new state of the art in term of AI. In deep learning, the learning phase is done through a neural network. A neural network is an architecture where the layers are stacked on top of each other</a:t>
            </a:r>
            <a:endParaRPr lang="en-US" sz="24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1490684"/>
          </a:xfrm>
        </p:spPr>
        <p:txBody>
          <a:bodyPr/>
          <a:lstStyle/>
          <a:p>
            <a:r>
              <a:rPr lang="en-US" sz="3200" b="1" dirty="0" smtClean="0"/>
              <a:t>Deep Learning Process</a:t>
            </a:r>
            <a:r>
              <a:rPr lang="en-US" b="1" dirty="0" smtClean="0"/>
              <a:t/>
            </a:r>
            <a:br>
              <a:rPr lang="en-US" b="1" dirty="0" smtClean="0"/>
            </a:br>
            <a:endParaRPr lang="en-US" dirty="0"/>
          </a:p>
        </p:txBody>
      </p:sp>
      <p:sp>
        <p:nvSpPr>
          <p:cNvPr id="3" name="Content Placeholder 2"/>
          <p:cNvSpPr>
            <a:spLocks noGrp="1"/>
          </p:cNvSpPr>
          <p:nvPr>
            <p:ph idx="1"/>
          </p:nvPr>
        </p:nvSpPr>
        <p:spPr>
          <a:xfrm>
            <a:off x="457200" y="1571613"/>
            <a:ext cx="8229600" cy="4752988"/>
          </a:xfrm>
        </p:spPr>
        <p:txBody>
          <a:bodyPr/>
          <a:lstStyle/>
          <a:p>
            <a:r>
              <a:rPr lang="en-US" sz="2000" dirty="0" smtClean="0">
                <a:latin typeface="+mj-lt"/>
              </a:rPr>
              <a:t>In deep learning, the learning phase is done through a neural network. A neural network is an architecture where the layers are stacked on top of each other.</a:t>
            </a:r>
          </a:p>
          <a:p>
            <a:r>
              <a:rPr lang="en-US" sz="2000" dirty="0" smtClean="0">
                <a:latin typeface="+mj-lt"/>
              </a:rPr>
              <a:t>Consider the same image example above. The training set would be fed to a neural network</a:t>
            </a:r>
          </a:p>
          <a:p>
            <a:r>
              <a:rPr lang="en-US" sz="2000" dirty="0" smtClean="0">
                <a:latin typeface="+mj-lt"/>
              </a:rPr>
              <a:t>Each input goes into a neuron and is multiplied by a weight. The result of the multiplication flows to the next layer and become the input. This process is repeated for each layer of the network. The final layer is named the output layer; it provides an actual value for the regression task and a probability of each class for the classification task. The neural network uses a mathematical algorithm to update the weights of all the neurons. The neural network is fully trained when the value of the weights gives an output close to the reality. For instance, a well-trained neural network can recognize the object on a picture with higher accuracy than the traditional neural net.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928670"/>
            <a:ext cx="8229600" cy="571504"/>
          </a:xfrm>
        </p:spPr>
        <p:txBody>
          <a:bodyPr/>
          <a:lstStyle/>
          <a:p>
            <a:r>
              <a:rPr lang="en-US" sz="3200" dirty="0" smtClean="0"/>
              <a:t>Summary</a:t>
            </a:r>
            <a:endParaRPr lang="en-US" sz="3200" dirty="0"/>
          </a:p>
        </p:txBody>
      </p:sp>
      <p:sp>
        <p:nvSpPr>
          <p:cNvPr id="3" name="Content Placeholder 2"/>
          <p:cNvSpPr>
            <a:spLocks noGrp="1"/>
          </p:cNvSpPr>
          <p:nvPr>
            <p:ph idx="1"/>
          </p:nvPr>
        </p:nvSpPr>
        <p:spPr>
          <a:xfrm>
            <a:off x="285720" y="1571612"/>
            <a:ext cx="8229600" cy="4532313"/>
          </a:xfrm>
        </p:spPr>
        <p:txBody>
          <a:bodyPr/>
          <a:lstStyle/>
          <a:p>
            <a:r>
              <a:rPr lang="en-US" sz="2400" dirty="0" smtClean="0">
                <a:latin typeface="+mj-lt"/>
              </a:rPr>
              <a:t>Artificial intelligence is imparting a cognitive ability to a machine. Comparing AI </a:t>
            </a:r>
            <a:r>
              <a:rPr lang="en-US" sz="2400" dirty="0" err="1" smtClean="0">
                <a:latin typeface="+mj-lt"/>
              </a:rPr>
              <a:t>vs</a:t>
            </a:r>
            <a:r>
              <a:rPr lang="en-US" sz="2400" dirty="0" smtClean="0">
                <a:latin typeface="+mj-lt"/>
              </a:rPr>
              <a:t> Machine Learning, early AI systems used pattern matching and expert systems.</a:t>
            </a:r>
          </a:p>
          <a:p>
            <a:r>
              <a:rPr lang="en-US" sz="2400" dirty="0" smtClean="0">
                <a:latin typeface="+mj-lt"/>
              </a:rPr>
              <a:t>The idea behind machine learning is that the machine can learn without human intervention. The machine needs to find a way to learn how to solve a task given the data.</a:t>
            </a:r>
          </a:p>
          <a:p>
            <a:r>
              <a:rPr lang="en-US" sz="2400" dirty="0" smtClean="0">
                <a:latin typeface="+mj-lt"/>
              </a:rPr>
              <a:t>Deep learning is the breakthrough in the field of artificial intelligence. When there is enough data to train on, deep learning achieves impressive results, especially for image recognition and text translation. The main reason is the feature extraction is done automatically in the different layers of the network.</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tr-TR" smtClean="0"/>
              <a:t>Regression: From LogL to Error</a:t>
            </a:r>
          </a:p>
        </p:txBody>
      </p:sp>
      <p:graphicFrame>
        <p:nvGraphicFramePr>
          <p:cNvPr id="2050" name="Object 6"/>
          <p:cNvGraphicFramePr>
            <a:graphicFrameLocks noChangeAspect="1"/>
          </p:cNvGraphicFramePr>
          <p:nvPr>
            <p:ph idx="1"/>
          </p:nvPr>
        </p:nvGraphicFramePr>
        <p:xfrm>
          <a:off x="611188" y="1844675"/>
          <a:ext cx="7343775" cy="3552825"/>
        </p:xfrm>
        <a:graphic>
          <a:graphicData uri="http://schemas.openxmlformats.org/presentationml/2006/ole">
            <p:oleObj spid="_x0000_s2050" name="Equation" r:id="rId4" imgW="3124080" imgH="151128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sz="quarter"/>
          </p:nvPr>
        </p:nvSpPr>
        <p:spPr>
          <a:xfrm>
            <a:off x="457200" y="642938"/>
            <a:ext cx="8229600" cy="857250"/>
          </a:xfrm>
        </p:spPr>
        <p:txBody>
          <a:bodyPr/>
          <a:lstStyle/>
          <a:p>
            <a:r>
              <a:rPr lang="tr-TR" smtClean="0"/>
              <a:t>Linear Regression</a:t>
            </a:r>
          </a:p>
        </p:txBody>
      </p:sp>
      <p:graphicFrame>
        <p:nvGraphicFramePr>
          <p:cNvPr id="3074" name="Object 8"/>
          <p:cNvGraphicFramePr>
            <a:graphicFrameLocks noChangeAspect="1"/>
          </p:cNvGraphicFramePr>
          <p:nvPr>
            <p:ph sz="quarter" idx="1"/>
          </p:nvPr>
        </p:nvGraphicFramePr>
        <p:xfrm>
          <a:off x="611188" y="1614488"/>
          <a:ext cx="3743325" cy="519112"/>
        </p:xfrm>
        <a:graphic>
          <a:graphicData uri="http://schemas.openxmlformats.org/presentationml/2006/ole">
            <p:oleObj spid="_x0000_s3074" name="Equation" r:id="rId4" imgW="1739880" imgH="241200" progId="Equation.3">
              <p:embed/>
            </p:oleObj>
          </a:graphicData>
        </a:graphic>
      </p:graphicFrame>
      <p:graphicFrame>
        <p:nvGraphicFramePr>
          <p:cNvPr id="3075" name="Object 10"/>
          <p:cNvGraphicFramePr>
            <a:graphicFrameLocks noChangeAspect="1"/>
          </p:cNvGraphicFramePr>
          <p:nvPr>
            <p:ph sz="quarter" idx="2"/>
          </p:nvPr>
        </p:nvGraphicFramePr>
        <p:xfrm>
          <a:off x="2411413" y="2276475"/>
          <a:ext cx="4824412" cy="1771650"/>
        </p:xfrm>
        <a:graphic>
          <a:graphicData uri="http://schemas.openxmlformats.org/presentationml/2006/ole">
            <p:oleObj spid="_x0000_s3075" name="Equation" r:id="rId5" imgW="2006280" imgH="736560" progId="Equation.3">
              <p:embed/>
            </p:oleObj>
          </a:graphicData>
        </a:graphic>
      </p:graphicFrame>
      <p:graphicFrame>
        <p:nvGraphicFramePr>
          <p:cNvPr id="3076" name="Object 12"/>
          <p:cNvGraphicFramePr>
            <a:graphicFrameLocks noChangeAspect="1"/>
          </p:cNvGraphicFramePr>
          <p:nvPr>
            <p:ph sz="quarter" idx="3"/>
          </p:nvPr>
        </p:nvGraphicFramePr>
        <p:xfrm>
          <a:off x="801688" y="4149725"/>
          <a:ext cx="6792912" cy="1565275"/>
        </p:xfrm>
        <a:graphic>
          <a:graphicData uri="http://schemas.openxmlformats.org/presentationml/2006/ole">
            <p:oleObj spid="_x0000_s3076" name="Equation" r:id="rId6" imgW="3085920" imgH="711000" progId="Equation.3">
              <p:embed/>
            </p:oleObj>
          </a:graphicData>
        </a:graphic>
      </p:graphicFrame>
      <p:graphicFrame>
        <p:nvGraphicFramePr>
          <p:cNvPr id="3077" name="Object 14"/>
          <p:cNvGraphicFramePr>
            <a:graphicFrameLocks noChangeAspect="1"/>
          </p:cNvGraphicFramePr>
          <p:nvPr>
            <p:ph sz="quarter" idx="4"/>
          </p:nvPr>
        </p:nvGraphicFramePr>
        <p:xfrm>
          <a:off x="3636963" y="5734050"/>
          <a:ext cx="1581150" cy="517525"/>
        </p:xfrm>
        <a:graphic>
          <a:graphicData uri="http://schemas.openxmlformats.org/presentationml/2006/ole">
            <p:oleObj spid="_x0000_s3077" name="Equation" r:id="rId7" imgW="698400" imgH="2286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tr-TR" smtClean="0"/>
              <a:t>Polynomial Regression</a:t>
            </a:r>
          </a:p>
        </p:txBody>
      </p:sp>
      <p:graphicFrame>
        <p:nvGraphicFramePr>
          <p:cNvPr id="4098" name="Object 10"/>
          <p:cNvGraphicFramePr>
            <a:graphicFrameLocks noChangeAspect="1"/>
          </p:cNvGraphicFramePr>
          <p:nvPr>
            <p:ph sz="half" idx="1"/>
          </p:nvPr>
        </p:nvGraphicFramePr>
        <p:xfrm>
          <a:off x="250825" y="1703388"/>
          <a:ext cx="8604250" cy="601662"/>
        </p:xfrm>
        <a:graphic>
          <a:graphicData uri="http://schemas.openxmlformats.org/presentationml/2006/ole">
            <p:oleObj spid="_x0000_s4098" name="Equation" r:id="rId4" imgW="4000320" imgH="279360" progId="Equation.3">
              <p:embed/>
            </p:oleObj>
          </a:graphicData>
        </a:graphic>
      </p:graphicFrame>
      <p:graphicFrame>
        <p:nvGraphicFramePr>
          <p:cNvPr id="4099" name="Object 12"/>
          <p:cNvGraphicFramePr>
            <a:graphicFrameLocks noChangeAspect="1"/>
          </p:cNvGraphicFramePr>
          <p:nvPr>
            <p:ph sz="quarter" idx="2"/>
          </p:nvPr>
        </p:nvGraphicFramePr>
        <p:xfrm>
          <a:off x="1116013" y="2565400"/>
          <a:ext cx="6334125" cy="2168525"/>
        </p:xfrm>
        <a:graphic>
          <a:graphicData uri="http://schemas.openxmlformats.org/presentationml/2006/ole">
            <p:oleObj spid="_x0000_s4099" name="Equation" r:id="rId5" imgW="2819160" imgH="965160" progId="Equation.3">
              <p:embed/>
            </p:oleObj>
          </a:graphicData>
        </a:graphic>
      </p:graphicFrame>
      <p:graphicFrame>
        <p:nvGraphicFramePr>
          <p:cNvPr id="4100" name="Object 14"/>
          <p:cNvGraphicFramePr>
            <a:graphicFrameLocks noChangeAspect="1"/>
          </p:cNvGraphicFramePr>
          <p:nvPr>
            <p:ph sz="quarter" idx="3"/>
          </p:nvPr>
        </p:nvGraphicFramePr>
        <p:xfrm>
          <a:off x="2484438" y="5300663"/>
          <a:ext cx="2592387" cy="598487"/>
        </p:xfrm>
        <a:graphic>
          <a:graphicData uri="http://schemas.openxmlformats.org/presentationml/2006/ole">
            <p:oleObj spid="_x0000_s4100" name="Equation" r:id="rId6" imgW="1155600" imgH="2664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tr-TR" smtClean="0"/>
              <a:t>Other Error Measures</a:t>
            </a:r>
          </a:p>
        </p:txBody>
      </p:sp>
      <p:graphicFrame>
        <p:nvGraphicFramePr>
          <p:cNvPr id="5122" name="Object 8"/>
          <p:cNvGraphicFramePr>
            <a:graphicFrameLocks noChangeAspect="1"/>
          </p:cNvGraphicFramePr>
          <p:nvPr>
            <p:ph idx="1"/>
          </p:nvPr>
        </p:nvGraphicFramePr>
        <p:xfrm>
          <a:off x="3132138" y="1628775"/>
          <a:ext cx="4246562" cy="1027113"/>
        </p:xfrm>
        <a:graphic>
          <a:graphicData uri="http://schemas.openxmlformats.org/presentationml/2006/ole">
            <p:oleObj spid="_x0000_s5122" name="Equation" r:id="rId4" imgW="1942920" imgH="469800" progId="Equation.3">
              <p:embed/>
            </p:oleObj>
          </a:graphicData>
        </a:graphic>
      </p:graphicFrame>
      <p:graphicFrame>
        <p:nvGraphicFramePr>
          <p:cNvPr id="5123" name="Object 10"/>
          <p:cNvGraphicFramePr>
            <a:graphicFrameLocks noChangeAspect="1"/>
          </p:cNvGraphicFramePr>
          <p:nvPr>
            <p:ph sz="half" idx="4294967295"/>
          </p:nvPr>
        </p:nvGraphicFramePr>
        <p:xfrm>
          <a:off x="5321300" y="2492375"/>
          <a:ext cx="3822700" cy="1822450"/>
        </p:xfrm>
        <a:graphic>
          <a:graphicData uri="http://schemas.openxmlformats.org/presentationml/2006/ole">
            <p:oleObj spid="_x0000_s5123" name="Equation" r:id="rId5" imgW="1917360" imgH="9144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tr-TR" smtClean="0"/>
              <a:t>Bias and Variance</a:t>
            </a:r>
          </a:p>
        </p:txBody>
      </p:sp>
      <p:graphicFrame>
        <p:nvGraphicFramePr>
          <p:cNvPr id="6146" name="Object 13"/>
          <p:cNvGraphicFramePr>
            <a:graphicFrameLocks noChangeAspect="1"/>
          </p:cNvGraphicFramePr>
          <p:nvPr>
            <p:ph idx="1"/>
          </p:nvPr>
        </p:nvGraphicFramePr>
        <p:xfrm>
          <a:off x="0" y="3816350"/>
          <a:ext cx="114300" cy="215900"/>
        </p:xfrm>
        <a:graphic>
          <a:graphicData uri="http://schemas.openxmlformats.org/presentationml/2006/ole">
            <p:oleObj spid="_x0000_s6146" name="Equation" r:id="rId4" imgW="114120" imgH="215640" progId="Equation.3">
              <p:embed/>
            </p:oleObj>
          </a:graphicData>
        </a:graphic>
      </p:graphicFrame>
      <p:grpSp>
        <p:nvGrpSpPr>
          <p:cNvPr id="6150" name="Group 28"/>
          <p:cNvGrpSpPr>
            <a:grpSpLocks/>
          </p:cNvGrpSpPr>
          <p:nvPr/>
        </p:nvGrpSpPr>
        <p:grpSpPr bwMode="auto">
          <a:xfrm>
            <a:off x="107950" y="3805238"/>
            <a:ext cx="8820150" cy="881062"/>
            <a:chOff x="68" y="2397"/>
            <a:chExt cx="5556" cy="555"/>
          </a:xfrm>
        </p:grpSpPr>
        <p:graphicFrame>
          <p:nvGraphicFramePr>
            <p:cNvPr id="6148" name="Object 18"/>
            <p:cNvGraphicFramePr>
              <a:graphicFrameLocks noChangeAspect="1"/>
            </p:cNvGraphicFramePr>
            <p:nvPr/>
          </p:nvGraphicFramePr>
          <p:xfrm>
            <a:off x="68" y="2397"/>
            <a:ext cx="5556" cy="307"/>
          </p:xfrm>
          <a:graphic>
            <a:graphicData uri="http://schemas.openxmlformats.org/presentationml/2006/ole">
              <p:oleObj spid="_x0000_s6148" name="Equation" r:id="rId5" imgW="4597200" imgH="253800" progId="Equation.3">
                <p:embed/>
              </p:oleObj>
            </a:graphicData>
          </a:graphic>
        </p:graphicFrame>
        <p:sp>
          <p:nvSpPr>
            <p:cNvPr id="6154" name="Text Box 20"/>
            <p:cNvSpPr txBox="1">
              <a:spLocks noChangeArrowheads="1"/>
            </p:cNvSpPr>
            <p:nvPr/>
          </p:nvSpPr>
          <p:spPr bwMode="auto">
            <a:xfrm>
              <a:off x="2562" y="2721"/>
              <a:ext cx="395" cy="231"/>
            </a:xfrm>
            <a:prstGeom prst="rect">
              <a:avLst/>
            </a:prstGeom>
            <a:noFill/>
            <a:ln w="9525">
              <a:noFill/>
              <a:miter lim="800000"/>
              <a:headEnd/>
              <a:tailEnd/>
            </a:ln>
          </p:spPr>
          <p:txBody>
            <a:bodyPr wrap="none">
              <a:spAutoFit/>
            </a:bodyPr>
            <a:lstStyle/>
            <a:p>
              <a:r>
                <a:rPr lang="tr-TR" sz="1800" i="1">
                  <a:latin typeface="Lucida Bright" pitchFamily="18" charset="0"/>
                </a:rPr>
                <a:t>bias</a:t>
              </a:r>
            </a:p>
          </p:txBody>
        </p:sp>
        <p:sp>
          <p:nvSpPr>
            <p:cNvPr id="6155" name="Text Box 21"/>
            <p:cNvSpPr txBox="1">
              <a:spLocks noChangeArrowheads="1"/>
            </p:cNvSpPr>
            <p:nvPr/>
          </p:nvSpPr>
          <p:spPr bwMode="auto">
            <a:xfrm>
              <a:off x="4339" y="2721"/>
              <a:ext cx="718" cy="231"/>
            </a:xfrm>
            <a:prstGeom prst="rect">
              <a:avLst/>
            </a:prstGeom>
            <a:noFill/>
            <a:ln w="9525">
              <a:noFill/>
              <a:miter lim="800000"/>
              <a:headEnd/>
              <a:tailEnd/>
            </a:ln>
          </p:spPr>
          <p:txBody>
            <a:bodyPr wrap="none">
              <a:spAutoFit/>
            </a:bodyPr>
            <a:lstStyle/>
            <a:p>
              <a:r>
                <a:rPr lang="tr-TR" sz="1800" i="1">
                  <a:latin typeface="Lucida Bright" pitchFamily="18" charset="0"/>
                </a:rPr>
                <a:t>variance</a:t>
              </a:r>
            </a:p>
          </p:txBody>
        </p:sp>
      </p:grpSp>
      <p:grpSp>
        <p:nvGrpSpPr>
          <p:cNvPr id="6151" name="Group 23"/>
          <p:cNvGrpSpPr>
            <a:grpSpLocks/>
          </p:cNvGrpSpPr>
          <p:nvPr/>
        </p:nvGrpSpPr>
        <p:grpSpPr bwMode="auto">
          <a:xfrm>
            <a:off x="539750" y="2198688"/>
            <a:ext cx="7991475" cy="1014412"/>
            <a:chOff x="295" y="3113"/>
            <a:chExt cx="5034" cy="639"/>
          </a:xfrm>
        </p:grpSpPr>
        <p:graphicFrame>
          <p:nvGraphicFramePr>
            <p:cNvPr id="6147" name="Object 24"/>
            <p:cNvGraphicFramePr>
              <a:graphicFrameLocks noChangeAspect="1"/>
            </p:cNvGraphicFramePr>
            <p:nvPr/>
          </p:nvGraphicFramePr>
          <p:xfrm>
            <a:off x="295" y="3113"/>
            <a:ext cx="5034" cy="335"/>
          </p:xfrm>
          <a:graphic>
            <a:graphicData uri="http://schemas.openxmlformats.org/presentationml/2006/ole">
              <p:oleObj spid="_x0000_s6147" name="Equation" r:id="rId6" imgW="3632040" imgH="241200" progId="Equation.3">
                <p:embed/>
              </p:oleObj>
            </a:graphicData>
          </a:graphic>
        </p:graphicFrame>
        <p:sp>
          <p:nvSpPr>
            <p:cNvPr id="6152" name="Text Box 25"/>
            <p:cNvSpPr txBox="1">
              <a:spLocks noChangeArrowheads="1"/>
            </p:cNvSpPr>
            <p:nvPr/>
          </p:nvSpPr>
          <p:spPr bwMode="auto">
            <a:xfrm>
              <a:off x="2562" y="3521"/>
              <a:ext cx="468" cy="231"/>
            </a:xfrm>
            <a:prstGeom prst="rect">
              <a:avLst/>
            </a:prstGeom>
            <a:noFill/>
            <a:ln w="9525">
              <a:noFill/>
              <a:miter lim="800000"/>
              <a:headEnd/>
              <a:tailEnd/>
            </a:ln>
          </p:spPr>
          <p:txBody>
            <a:bodyPr wrap="none">
              <a:spAutoFit/>
            </a:bodyPr>
            <a:lstStyle/>
            <a:p>
              <a:r>
                <a:rPr lang="tr-TR" sz="1800" i="1">
                  <a:latin typeface="Lucida Bright" pitchFamily="18" charset="0"/>
                </a:rPr>
                <a:t>noise</a:t>
              </a:r>
            </a:p>
          </p:txBody>
        </p:sp>
        <p:sp>
          <p:nvSpPr>
            <p:cNvPr id="6153" name="Text Box 26"/>
            <p:cNvSpPr txBox="1">
              <a:spLocks noChangeArrowheads="1"/>
            </p:cNvSpPr>
            <p:nvPr/>
          </p:nvSpPr>
          <p:spPr bwMode="auto">
            <a:xfrm>
              <a:off x="4059" y="3521"/>
              <a:ext cx="1079" cy="231"/>
            </a:xfrm>
            <a:prstGeom prst="rect">
              <a:avLst/>
            </a:prstGeom>
            <a:noFill/>
            <a:ln w="9525">
              <a:noFill/>
              <a:miter lim="800000"/>
              <a:headEnd/>
              <a:tailEnd/>
            </a:ln>
          </p:spPr>
          <p:txBody>
            <a:bodyPr wrap="none">
              <a:spAutoFit/>
            </a:bodyPr>
            <a:lstStyle/>
            <a:p>
              <a:r>
                <a:rPr lang="tr-TR" sz="1800" i="1">
                  <a:latin typeface="Lucida Bright" pitchFamily="18" charset="0"/>
                </a:rPr>
                <a:t>squared error</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tr-TR" smtClean="0"/>
              <a:t>Estimating Bias and Variance</a:t>
            </a:r>
          </a:p>
        </p:txBody>
      </p:sp>
      <p:graphicFrame>
        <p:nvGraphicFramePr>
          <p:cNvPr id="7170" name="Object 12"/>
          <p:cNvGraphicFramePr>
            <a:graphicFrameLocks noChangeAspect="1"/>
          </p:cNvGraphicFramePr>
          <p:nvPr>
            <p:ph idx="1"/>
          </p:nvPr>
        </p:nvGraphicFramePr>
        <p:xfrm>
          <a:off x="1763713" y="3213100"/>
          <a:ext cx="5368925" cy="2595563"/>
        </p:xfrm>
        <a:graphic>
          <a:graphicData uri="http://schemas.openxmlformats.org/presentationml/2006/ole">
            <p:oleObj spid="_x0000_s7170" name="Equation" r:id="rId4" imgW="2705040" imgH="1307880" progId="Equation.3">
              <p:embed/>
            </p:oleObj>
          </a:graphicData>
        </a:graphic>
      </p:graphicFrame>
      <p:sp>
        <p:nvSpPr>
          <p:cNvPr id="7172" name="Rectangle 9"/>
          <p:cNvSpPr>
            <a:spLocks noGrp="1" noChangeArrowheads="1"/>
          </p:cNvSpPr>
          <p:nvPr>
            <p:ph type="body" idx="4294967295"/>
          </p:nvPr>
        </p:nvSpPr>
        <p:spPr>
          <a:xfrm>
            <a:off x="0" y="1981200"/>
            <a:ext cx="8229600" cy="3886200"/>
          </a:xfrm>
        </p:spPr>
        <p:txBody>
          <a:bodyPr/>
          <a:lstStyle/>
          <a:p>
            <a:r>
              <a:rPr lang="tr-TR" i="1" smtClean="0"/>
              <a:t>M</a:t>
            </a:r>
            <a:r>
              <a:rPr lang="tr-TR" smtClean="0"/>
              <a:t> samples </a:t>
            </a:r>
            <a:r>
              <a:rPr lang="tr-TR" smtClean="0">
                <a:latin typeface="Lucida Calligraphy" pitchFamily="66" charset="0"/>
              </a:rPr>
              <a:t>X</a:t>
            </a:r>
            <a:r>
              <a:rPr lang="tr-TR" baseline="-25000" smtClean="0"/>
              <a:t>i</a:t>
            </a:r>
            <a:r>
              <a:rPr lang="tr-TR" smtClean="0"/>
              <a:t>={</a:t>
            </a:r>
            <a:r>
              <a:rPr lang="tr-TR" i="1" smtClean="0"/>
              <a:t>x</a:t>
            </a:r>
            <a:r>
              <a:rPr lang="tr-TR" i="1" baseline="30000" smtClean="0"/>
              <a:t>t</a:t>
            </a:r>
            <a:r>
              <a:rPr lang="tr-TR" i="1" baseline="-25000" smtClean="0"/>
              <a:t>i </a:t>
            </a:r>
            <a:r>
              <a:rPr lang="tr-TR" smtClean="0"/>
              <a:t>, </a:t>
            </a:r>
            <a:r>
              <a:rPr lang="tr-TR" i="1" smtClean="0"/>
              <a:t>r</a:t>
            </a:r>
            <a:r>
              <a:rPr lang="tr-TR" i="1" baseline="30000" smtClean="0"/>
              <a:t>t</a:t>
            </a:r>
            <a:r>
              <a:rPr lang="tr-TR" i="1" baseline="-25000" smtClean="0"/>
              <a:t>i</a:t>
            </a:r>
            <a:r>
              <a:rPr lang="tr-TR" smtClean="0"/>
              <a:t>}, </a:t>
            </a:r>
            <a:r>
              <a:rPr lang="tr-TR" i="1" smtClean="0"/>
              <a:t>i</a:t>
            </a:r>
            <a:r>
              <a:rPr lang="tr-TR" smtClean="0"/>
              <a:t>=1,...,</a:t>
            </a:r>
            <a:r>
              <a:rPr lang="tr-TR" i="1" smtClean="0"/>
              <a:t>M</a:t>
            </a:r>
          </a:p>
          <a:p>
            <a:pPr>
              <a:buFont typeface="Wingdings" pitchFamily="2" charset="2"/>
              <a:buNone/>
            </a:pPr>
            <a:r>
              <a:rPr lang="tr-TR" smtClean="0"/>
              <a:t>	are used to fit </a:t>
            </a:r>
            <a:r>
              <a:rPr lang="tr-TR" i="1" smtClean="0"/>
              <a:t>g</a:t>
            </a:r>
            <a:r>
              <a:rPr lang="tr-TR" i="1" baseline="-25000" smtClean="0"/>
              <a:t>i </a:t>
            </a:r>
            <a:r>
              <a:rPr lang="tr-TR" smtClean="0"/>
              <a:t>(</a:t>
            </a:r>
            <a:r>
              <a:rPr lang="tr-TR" i="1" smtClean="0"/>
              <a:t>x</a:t>
            </a:r>
            <a:r>
              <a:rPr lang="tr-TR" smtClean="0"/>
              <a:t>), </a:t>
            </a:r>
            <a:r>
              <a:rPr lang="tr-TR" i="1" smtClean="0"/>
              <a:t>i </a:t>
            </a:r>
            <a:r>
              <a:rPr lang="tr-TR" smtClean="0"/>
              <a:t>=1,...,</a:t>
            </a:r>
            <a:r>
              <a:rPr lang="tr-TR" i="1" smtClean="0"/>
              <a:t>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3521</TotalTime>
  <Words>1268</Words>
  <Application>Microsoft Office PowerPoint</Application>
  <PresentationFormat>On-screen Show (4:3)</PresentationFormat>
  <Paragraphs>210</Paragraphs>
  <Slides>37</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Palatino Linotype</vt:lpstr>
      <vt:lpstr>Arial</vt:lpstr>
      <vt:lpstr>Calibri</vt:lpstr>
      <vt:lpstr>Constantia</vt:lpstr>
      <vt:lpstr>Wingdings 2</vt:lpstr>
      <vt:lpstr>Lucida Bright</vt:lpstr>
      <vt:lpstr>Wingdings</vt:lpstr>
      <vt:lpstr>Lucida Calligraphy</vt:lpstr>
      <vt:lpstr>Flow</vt:lpstr>
      <vt:lpstr>Microsoft Equation 3.0</vt:lpstr>
      <vt:lpstr>BDM 2053</vt:lpstr>
      <vt:lpstr>Course Objectives</vt:lpstr>
      <vt:lpstr>Regression</vt:lpstr>
      <vt:lpstr>Regression: From LogL to Error</vt:lpstr>
      <vt:lpstr>Linear Regression</vt:lpstr>
      <vt:lpstr>Polynomial Regression</vt:lpstr>
      <vt:lpstr>Other Error Measures</vt:lpstr>
      <vt:lpstr>Bias and Variance</vt:lpstr>
      <vt:lpstr>Estimating Bias and Variance</vt:lpstr>
      <vt:lpstr>Bias/Variance Dilemma</vt:lpstr>
      <vt:lpstr>Slide 11</vt:lpstr>
      <vt:lpstr>Polynomial Regression</vt:lpstr>
      <vt:lpstr>Slide 13</vt:lpstr>
      <vt:lpstr>Model Selection</vt:lpstr>
      <vt:lpstr>Bayesian Model Selection</vt:lpstr>
      <vt:lpstr>Classes vs. Clusters </vt:lpstr>
      <vt:lpstr>k-Means Clustering</vt:lpstr>
      <vt:lpstr>Encoding/Decoding</vt:lpstr>
      <vt:lpstr>k-means Clustering</vt:lpstr>
      <vt:lpstr>Slide 20</vt:lpstr>
      <vt:lpstr>Expectation-Maximization (EM)</vt:lpstr>
      <vt:lpstr>E- and M-steps</vt:lpstr>
      <vt:lpstr>EM in Gaussian Mixtures</vt:lpstr>
      <vt:lpstr>Slide 24</vt:lpstr>
      <vt:lpstr>Mixtures of Latent Variable Models</vt:lpstr>
      <vt:lpstr>After Clustering</vt:lpstr>
      <vt:lpstr>Clustering as Preprocessing</vt:lpstr>
      <vt:lpstr>Mixture of Mixtures</vt:lpstr>
      <vt:lpstr>Hierarchical Clustering</vt:lpstr>
      <vt:lpstr>Agglomerative Clustering</vt:lpstr>
      <vt:lpstr>Example: Single-Link Clustering</vt:lpstr>
      <vt:lpstr>Choosing k</vt:lpstr>
      <vt:lpstr>Why Unsupervised Learning?  </vt:lpstr>
      <vt:lpstr>Slide 34</vt:lpstr>
      <vt:lpstr>Deep Learning</vt:lpstr>
      <vt:lpstr>Deep Learning Process </vt:lpstr>
      <vt:lpstr>Summary</vt:lpstr>
    </vt:vector>
  </TitlesOfParts>
  <Company>BOGAZICI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Dell</cp:lastModifiedBy>
  <cp:revision>194</cp:revision>
  <dcterms:created xsi:type="dcterms:W3CDTF">2005-01-24T14:46:28Z</dcterms:created>
  <dcterms:modified xsi:type="dcterms:W3CDTF">2022-01-10T00:51:39Z</dcterms:modified>
</cp:coreProperties>
</file>