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4"/>
  </p:notesMasterIdLst>
  <p:handoutMasterIdLst>
    <p:handoutMasterId r:id="rId25"/>
  </p:handoutMasterIdLst>
  <p:sldIdLst>
    <p:sldId id="409" r:id="rId2"/>
    <p:sldId id="410" r:id="rId3"/>
    <p:sldId id="369" r:id="rId4"/>
    <p:sldId id="371" r:id="rId5"/>
    <p:sldId id="370" r:id="rId6"/>
    <p:sldId id="374" r:id="rId7"/>
    <p:sldId id="373" r:id="rId8"/>
    <p:sldId id="379" r:id="rId9"/>
    <p:sldId id="380" r:id="rId10"/>
    <p:sldId id="381" r:id="rId11"/>
    <p:sldId id="375" r:id="rId12"/>
    <p:sldId id="347" r:id="rId13"/>
    <p:sldId id="401" r:id="rId14"/>
    <p:sldId id="348" r:id="rId15"/>
    <p:sldId id="376" r:id="rId16"/>
    <p:sldId id="377" r:id="rId17"/>
    <p:sldId id="378" r:id="rId18"/>
    <p:sldId id="382" r:id="rId19"/>
    <p:sldId id="356" r:id="rId20"/>
    <p:sldId id="407" r:id="rId21"/>
    <p:sldId id="393" r:id="rId22"/>
    <p:sldId id="372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D3AFB"/>
    <a:srgbClr val="230BB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099" autoAdjust="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80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1A247C3-1F2E-47BD-BA5A-5B52F3D68A4E}" type="datetimeFigureOut">
              <a:rPr lang="en-US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CSE.SC.EDU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E9C3E17-2C19-4A5E-9B1E-C7C2E5D170D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D5FEAC4-C84F-4EA3-BFEA-82FD3C428687}" type="datetimeFigureOut">
              <a:rPr lang="en-US"/>
              <a:pPr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CSE.SC.EDU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55F4DC3-4BE4-419D-8E03-80BC689A37C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81AF4-7E96-489C-B3E3-FEFABAE82D22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9B7DB-A40A-4C57-86C8-1CA492CEB53E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24783-26A4-467C-B42F-F6C7CC6C6710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BA46A-73B4-4A93-ACC0-73E71047ECAD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B3248-52BA-42AE-AC06-6DB582DD3A5C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B23C-70D1-4E2F-94E2-B506504F696E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551BD-7794-4B14-814E-E1FE0A02F46A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92BA0-7CFC-4947-A99A-F50CC9EFE343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0265A14D-0653-45B2-A9A9-024C8190DD16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795AE-5420-4C56-938D-3A53E08A0AAE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00A8D-47BB-4EBD-B7E3-9E2CE73ED19D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45FC6-BC6D-471A-A7C8-D3BDA800CEFD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797D0-6A0C-42C3-894B-D925794A0050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FFD28-E465-485F-A147-5782A92E4330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1338B-3E14-4F5C-8999-17305A6A2023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E9861-3ABA-442F-B1EC-4E9DD93D5772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98969-3C97-421A-BB05-5DC55EF8DE91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C622A-2012-45E6-9342-4D54D8ABCB47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66A85-C34F-4992-945B-7E1AC0A37F47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32349-3C3F-442F-8419-E1F33A69FAE5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4A80-B594-43AE-A2EA-21B6EC62CBA3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Computer Science &amp; Engineering, USC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9A62-1326-446F-A37D-5FA77E903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990F-2A43-42CB-9476-3730DF65CDF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142C-6925-49DC-A36C-ADC845709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FC7-EDF5-476A-9B06-276297175F9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9E68-0578-4CFC-A6C2-AE7DA5E818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5B443C9F-B474-4520-ACE0-BDE81A8534E3}" type="datetime4">
              <a:rPr lang="en-US"/>
              <a:pPr/>
              <a:t>January 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862FDBC6-EB07-4016-9CCD-7A68218F11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F0F3-9DB6-4178-BF90-D3713DD52285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D2EE-AD90-4933-AC47-C8D22F85C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038B-C9C1-45DF-A6AE-B04226CAF735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FBBA-FF73-462A-A62E-4B84A2585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9AAC-4ABA-47D5-8742-7E8C4266C52C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C8BA-A597-4B0E-B16B-0D99B0C67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B3D9-6D82-4984-BFEB-88CA63B8123C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97AE-5345-4364-8BE4-7000EFFE0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692A-B568-4EC1-AB8F-FB2CA817B0FC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EAA3-8730-4DA9-882D-1994B3DD8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ACBE-9B14-467D-8C1B-963E59E30BD5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6B50-3CBE-4A6D-8659-0E460FC42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AD59-F80D-4396-8F7F-D416DBD8898E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D553-93F2-4A42-B8D5-D06DFF9A6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823D-9D65-48BF-B51B-FEC5CE35682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BFA0819-4C50-42E0-A51C-C458320A6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509E3E0-640F-4C52-B66F-467169140BD4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Department of Computer Science &amp; Engineering, USC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F54048-4CE6-48C0-9D22-0A075BE0ED1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Worksheet1.xls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henomen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Theory" TargetMode="External"/><Relationship Id="rId4" Type="http://schemas.openxmlformats.org/officeDocument/2006/relationships/hyperlink" Target="http://en.wikipedia.org/wiki/Hypothesi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tatistical_classification" TargetMode="External"/><Relationship Id="rId7" Type="http://schemas.openxmlformats.org/officeDocument/2006/relationships/hyperlink" Target="http://en.wikipedia.org/wiki/Outlie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lustering" TargetMode="External"/><Relationship Id="rId5" Type="http://schemas.openxmlformats.org/officeDocument/2006/relationships/hyperlink" Target="http://en.wikipedia.org/wiki/Mode_(statistics)" TargetMode="External"/><Relationship Id="rId4" Type="http://schemas.openxmlformats.org/officeDocument/2006/relationships/hyperlink" Target="http://en.wikipedia.org/wiki/Decision_tree_learnin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hite_box_(software_engineering)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BDM 2053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Big Data Algorithms and Statistics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Internal Nodes: Splitting Predicates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Binary </a:t>
            </a:r>
            <a:r>
              <a:rPr lang="en-US" dirty="0" err="1" smtClean="0">
                <a:latin typeface="+mj-lt"/>
              </a:rPr>
              <a:t>Univariate</a:t>
            </a:r>
            <a:r>
              <a:rPr lang="en-US" dirty="0" smtClean="0">
                <a:latin typeface="+mj-lt"/>
              </a:rPr>
              <a:t> splits:</a:t>
            </a:r>
          </a:p>
          <a:p>
            <a:pPr lvl="1" eaLnBrk="1" hangingPunct="1"/>
            <a:r>
              <a:rPr lang="en-US" dirty="0" smtClean="0">
                <a:latin typeface="+mj-lt"/>
              </a:rPr>
              <a:t>Numerical or ordered X: X &lt;= c, c in </a:t>
            </a:r>
            <a:r>
              <a:rPr lang="en-US" dirty="0" err="1" smtClean="0">
                <a:latin typeface="+mj-lt"/>
              </a:rPr>
              <a:t>dom</a:t>
            </a:r>
            <a:r>
              <a:rPr lang="en-US" dirty="0" smtClean="0">
                <a:latin typeface="+mj-lt"/>
              </a:rPr>
              <a:t>(X)</a:t>
            </a:r>
          </a:p>
          <a:p>
            <a:pPr lvl="1" eaLnBrk="1" hangingPunct="1"/>
            <a:r>
              <a:rPr lang="en-US" dirty="0" smtClean="0">
                <a:latin typeface="+mj-lt"/>
              </a:rPr>
              <a:t>Categorical X: X </a:t>
            </a:r>
            <a:r>
              <a:rPr lang="en-US" dirty="0" smtClean="0">
                <a:latin typeface="+mj-lt"/>
                <a:cs typeface="Tahoma" pitchFamily="34" charset="0"/>
              </a:rPr>
              <a:t>in</a:t>
            </a:r>
            <a:r>
              <a:rPr lang="en-US" dirty="0" smtClean="0">
                <a:latin typeface="+mj-lt"/>
              </a:rPr>
              <a:t> A, A subset </a:t>
            </a:r>
            <a:r>
              <a:rPr lang="en-US" dirty="0" err="1" smtClean="0">
                <a:latin typeface="+mj-lt"/>
              </a:rPr>
              <a:t>dom</a:t>
            </a:r>
            <a:r>
              <a:rPr lang="en-US" dirty="0" smtClean="0">
                <a:latin typeface="+mj-lt"/>
              </a:rPr>
              <a:t>(X)</a:t>
            </a:r>
          </a:p>
          <a:p>
            <a:pPr eaLnBrk="1" hangingPunct="1"/>
            <a:r>
              <a:rPr lang="en-US" dirty="0" smtClean="0">
                <a:latin typeface="+mj-lt"/>
              </a:rPr>
              <a:t>Binary Multivariate splits:</a:t>
            </a:r>
          </a:p>
          <a:p>
            <a:pPr lvl="1" eaLnBrk="1" hangingPunct="1"/>
            <a:r>
              <a:rPr lang="en-US" dirty="0" smtClean="0">
                <a:latin typeface="+mj-lt"/>
              </a:rPr>
              <a:t>Linear combination split on numerical variables: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  <a:cs typeface="Tahoma" pitchFamily="34" charset="0"/>
              </a:rPr>
              <a:t>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</a:t>
            </a:r>
            <a:r>
              <a:rPr lang="en-US" baseline="-25000" dirty="0" err="1" smtClean="0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X</a:t>
            </a:r>
            <a:r>
              <a:rPr lang="en-US" baseline="-25000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&lt;= c</a:t>
            </a:r>
          </a:p>
          <a:p>
            <a:pPr eaLnBrk="1" hangingPunct="1"/>
            <a:r>
              <a:rPr lang="en-US" dirty="0" smtClean="0">
                <a:latin typeface="+mj-lt"/>
              </a:rPr>
              <a:t>k-</a:t>
            </a:r>
            <a:r>
              <a:rPr lang="en-US" dirty="0" err="1" smtClean="0">
                <a:latin typeface="+mj-lt"/>
              </a:rPr>
              <a:t>ary</a:t>
            </a:r>
            <a:r>
              <a:rPr lang="en-US" dirty="0" smtClean="0">
                <a:latin typeface="+mj-lt"/>
              </a:rPr>
              <a:t> (k&gt;2) splits analogous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Building Decision Tree Classifiers for DELL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to Predict if a customer would buy a computer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381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 dirty="0" smtClean="0">
                <a:latin typeface="+mj-lt"/>
              </a:rPr>
              <a:t>Training Data</a:t>
            </a:r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609600" y="2057400"/>
          <a:ext cx="6629400" cy="4495800"/>
        </p:xfrm>
        <a:graphic>
          <a:graphicData uri="http://schemas.openxmlformats.org/presentationml/2006/ole">
            <p:oleObj spid="_x0000_s1026" name="Worksheet" r:id="rId4" imgW="5778000" imgH="394884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686800" cy="609600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2800" dirty="0" smtClean="0"/>
              <a:t>Output: A Decision Tree for “</a:t>
            </a:r>
            <a:r>
              <a:rPr lang="en-US" sz="2800" dirty="0" err="1" smtClean="0"/>
              <a:t>buys_computer</a:t>
            </a:r>
            <a:r>
              <a:rPr lang="en-US" sz="2800" dirty="0" smtClean="0"/>
              <a:t>”</a:t>
            </a:r>
          </a:p>
        </p:txBody>
      </p:sp>
      <p:grpSp>
        <p:nvGrpSpPr>
          <p:cNvPr id="28677" name="Group 63"/>
          <p:cNvGrpSpPr>
            <a:grpSpLocks/>
          </p:cNvGrpSpPr>
          <p:nvPr/>
        </p:nvGrpSpPr>
        <p:grpSpPr bwMode="auto">
          <a:xfrm>
            <a:off x="1219200" y="1524000"/>
            <a:ext cx="6305550" cy="3810000"/>
            <a:chOff x="768" y="1152"/>
            <a:chExt cx="3972" cy="2400"/>
          </a:xfrm>
        </p:grpSpPr>
        <p:sp>
          <p:nvSpPr>
            <p:cNvPr id="28680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age?</a:t>
              </a:r>
            </a:p>
          </p:txBody>
        </p:sp>
        <p:sp>
          <p:nvSpPr>
            <p:cNvPr id="28681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overcast</a:t>
              </a:r>
            </a:p>
          </p:txBody>
        </p:sp>
        <p:sp>
          <p:nvSpPr>
            <p:cNvPr id="28682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student?</a:t>
              </a:r>
            </a:p>
          </p:txBody>
        </p:sp>
        <p:sp>
          <p:nvSpPr>
            <p:cNvPr id="28683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credit rating?</a:t>
              </a:r>
            </a:p>
          </p:txBody>
        </p:sp>
        <p:sp>
          <p:nvSpPr>
            <p:cNvPr id="28684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&lt;=30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8688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&gt;40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8689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28695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28696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28697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28698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Times New Roman" pitchFamily="18" charset="0"/>
                </a:rPr>
                <a:t>31..40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8699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28700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fair</a:t>
              </a:r>
            </a:p>
          </p:txBody>
        </p:sp>
        <p:sp>
          <p:nvSpPr>
            <p:cNvPr id="28701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excellent</a:t>
              </a:r>
            </a:p>
          </p:txBody>
        </p:sp>
        <p:sp>
          <p:nvSpPr>
            <p:cNvPr id="28702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28703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</p:grpSp>
      <p:sp>
        <p:nvSpPr>
          <p:cNvPr id="28678" name="TextBox 30"/>
          <p:cNvSpPr txBox="1">
            <a:spLocks noChangeArrowheads="1"/>
          </p:cNvSpPr>
          <p:nvPr/>
        </p:nvSpPr>
        <p:spPr bwMode="auto">
          <a:xfrm>
            <a:off x="2667000" y="5410200"/>
            <a:ext cx="2667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Homogeneous: All  labels of the instances are YES</a:t>
            </a:r>
          </a:p>
        </p:txBody>
      </p:sp>
      <p:sp>
        <p:nvSpPr>
          <p:cNvPr id="28679" name="TextBox 31"/>
          <p:cNvSpPr txBox="1">
            <a:spLocks noChangeArrowheads="1"/>
          </p:cNvSpPr>
          <p:nvPr/>
        </p:nvSpPr>
        <p:spPr bwMode="auto">
          <a:xfrm>
            <a:off x="6477000" y="5410200"/>
            <a:ext cx="1828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Majority Voting 4/5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295400"/>
            <a:ext cx="8229600" cy="533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TDIDT Algorithm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Also known as ID3 (Quinlan)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To construct decision tree T from learning set 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b="1" dirty="0" smtClean="0">
                <a:latin typeface="+mj-lt"/>
              </a:rPr>
              <a:t>If</a:t>
            </a:r>
            <a:r>
              <a:rPr lang="en-US" dirty="0" smtClean="0">
                <a:latin typeface="+mj-lt"/>
              </a:rPr>
              <a:t> all examples in S belong to some class C </a:t>
            </a:r>
            <a:r>
              <a:rPr lang="en-US" b="1" dirty="0" smtClean="0">
                <a:latin typeface="+mj-lt"/>
              </a:rPr>
              <a:t>Then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make leaf labeled C</a:t>
            </a:r>
          </a:p>
          <a:p>
            <a:pPr lvl="1" eaLnBrk="1" hangingPunct="1">
              <a:lnSpc>
                <a:spcPct val="110000"/>
              </a:lnSpc>
            </a:pPr>
            <a:r>
              <a:rPr lang="en-US" b="1" dirty="0" smtClean="0">
                <a:latin typeface="+mj-lt"/>
              </a:rPr>
              <a:t>Otherwise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select the “most informative” attribute A</a:t>
            </a:r>
          </a:p>
          <a:p>
            <a:pPr lvl="2" eaLnBrk="1" hangingPunct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partition S according to A’s values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recursively construct </a:t>
            </a:r>
            <a:r>
              <a:rPr lang="en-US" dirty="0" err="1" smtClean="0">
                <a:latin typeface="+mj-lt"/>
              </a:rPr>
              <a:t>subtrees</a:t>
            </a:r>
            <a:r>
              <a:rPr lang="en-US" dirty="0" smtClean="0">
                <a:latin typeface="+mj-lt"/>
              </a:rPr>
              <a:t> T1, T2, ..., for the subsets of 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9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8382000" cy="609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Algorithm for Decision Tree Induction</a:t>
            </a:r>
          </a:p>
        </p:txBody>
      </p:sp>
      <p:sp>
        <p:nvSpPr>
          <p:cNvPr id="30722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82000" cy="533400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sz="2000" dirty="0" smtClean="0">
                <a:latin typeface="+mj-lt"/>
              </a:rPr>
              <a:t>Basic algorithm (a greedy algorithm)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000" dirty="0" smtClean="0">
                <a:latin typeface="+mj-lt"/>
              </a:rPr>
              <a:t>Tree is constructed in a </a:t>
            </a:r>
            <a:r>
              <a:rPr lang="en-US" sz="2000" dirty="0" smtClean="0">
                <a:solidFill>
                  <a:schemeClr val="hlink"/>
                </a:solidFill>
                <a:latin typeface="+mj-lt"/>
              </a:rPr>
              <a:t>top-down recursive divide-and-conquer manner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000" dirty="0" smtClean="0">
                <a:latin typeface="+mj-lt"/>
              </a:rPr>
              <a:t>At start, all the training examples are at the root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000" dirty="0" smtClean="0">
                <a:latin typeface="+mj-lt"/>
              </a:rPr>
              <a:t>Attributes are categorical (if continuous-valued, they are </a:t>
            </a:r>
            <a:r>
              <a:rPr lang="en-US" sz="2000" dirty="0" err="1" smtClean="0">
                <a:latin typeface="+mj-lt"/>
              </a:rPr>
              <a:t>discretized</a:t>
            </a:r>
            <a:r>
              <a:rPr lang="en-US" sz="2000" dirty="0" smtClean="0">
                <a:latin typeface="+mj-lt"/>
              </a:rPr>
              <a:t> in advance)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000" dirty="0" smtClean="0">
                <a:latin typeface="+mj-lt"/>
              </a:rPr>
              <a:t>Examples are partitioned recursively based on selected attributes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000" dirty="0" smtClean="0">
                <a:latin typeface="+mj-lt"/>
              </a:rPr>
              <a:t>Test attributes are selected on the basis of a heuristic or statistical measure (e.g., </a:t>
            </a:r>
            <a:r>
              <a:rPr lang="en-US" sz="2000" dirty="0" smtClean="0">
                <a:solidFill>
                  <a:schemeClr val="hlink"/>
                </a:solidFill>
                <a:latin typeface="+mj-lt"/>
              </a:rPr>
              <a:t>information gain</a:t>
            </a:r>
            <a:r>
              <a:rPr lang="en-US" sz="2000" dirty="0" smtClean="0">
                <a:latin typeface="+mj-lt"/>
              </a:rPr>
              <a:t>)</a:t>
            </a:r>
          </a:p>
          <a:p>
            <a:pPr eaLnBrk="1" hangingPunct="1">
              <a:lnSpc>
                <a:spcPct val="105000"/>
              </a:lnSpc>
            </a:pPr>
            <a:r>
              <a:rPr lang="en-US" sz="2000" dirty="0" smtClean="0">
                <a:latin typeface="+mj-lt"/>
              </a:rPr>
              <a:t>Conditions for </a:t>
            </a:r>
            <a:r>
              <a:rPr lang="en-US" sz="2000" b="1" dirty="0" smtClean="0">
                <a:latin typeface="+mj-lt"/>
              </a:rPr>
              <a:t>stopping partitioning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000" dirty="0" smtClean="0">
                <a:latin typeface="+mj-lt"/>
              </a:rPr>
              <a:t>All samples for a given node belong to the same class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000" dirty="0" smtClean="0">
                <a:latin typeface="+mj-lt"/>
              </a:rPr>
              <a:t>There are no remaining attributes for further partitioning – </a:t>
            </a:r>
            <a:r>
              <a:rPr lang="en-US" sz="2000" dirty="0" smtClean="0">
                <a:solidFill>
                  <a:schemeClr val="hlink"/>
                </a:solidFill>
                <a:latin typeface="+mj-lt"/>
              </a:rPr>
              <a:t>majority voting</a:t>
            </a:r>
            <a:r>
              <a:rPr lang="en-US" sz="2000" dirty="0" smtClean="0">
                <a:latin typeface="+mj-lt"/>
              </a:rPr>
              <a:t> is employed for classifying the leaf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000" dirty="0" smtClean="0">
                <a:latin typeface="+mj-lt"/>
              </a:rPr>
              <a:t>There are no samples left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8402638" cy="609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Design Issues of Decision Trees</a:t>
            </a:r>
            <a:endParaRPr lang="en-US" sz="3200" dirty="0"/>
          </a:p>
        </p:txBody>
      </p:sp>
      <p:grpSp>
        <p:nvGrpSpPr>
          <p:cNvPr id="31748" name="Group 63"/>
          <p:cNvGrpSpPr>
            <a:grpSpLocks noGrp="1"/>
          </p:cNvGrpSpPr>
          <p:nvPr>
            <p:ph type="body" sz="half" idx="1"/>
          </p:nvPr>
        </p:nvGrpSpPr>
        <p:grpSpPr bwMode="auto">
          <a:xfrm>
            <a:off x="304800" y="1676400"/>
            <a:ext cx="4191000" cy="4800600"/>
            <a:chOff x="768" y="1152"/>
            <a:chExt cx="4008" cy="2400"/>
          </a:xfrm>
        </p:grpSpPr>
        <p:sp>
          <p:nvSpPr>
            <p:cNvPr id="31749" name="Rectangle 3"/>
            <p:cNvSpPr>
              <a:spLocks noChangeArrowheads="1"/>
            </p:cNvSpPr>
            <p:nvPr/>
          </p:nvSpPr>
          <p:spPr bwMode="auto">
            <a:xfrm>
              <a:off x="2298" y="1152"/>
              <a:ext cx="802" cy="21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age?</a:t>
              </a:r>
            </a:p>
          </p:txBody>
        </p:sp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overcast</a:t>
              </a:r>
            </a:p>
          </p:txBody>
        </p:sp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1060" y="2342"/>
              <a:ext cx="1093" cy="391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student?</a:t>
              </a:r>
            </a:p>
          </p:txBody>
        </p:sp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2954" y="2342"/>
              <a:ext cx="1822" cy="217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credit rating?</a:t>
              </a:r>
            </a:p>
          </p:txBody>
        </p:sp>
        <p:sp>
          <p:nvSpPr>
            <p:cNvPr id="31753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4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&lt;=30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1757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&gt;40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1758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1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3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31764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31765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31766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31767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Times New Roman" pitchFamily="18" charset="0"/>
                </a:rPr>
                <a:t>31..40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1768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31769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fair</a:t>
              </a:r>
            </a:p>
          </p:txBody>
        </p:sp>
        <p:sp>
          <p:nvSpPr>
            <p:cNvPr id="31770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excellent</a:t>
              </a:r>
            </a:p>
          </p:txBody>
        </p:sp>
        <p:sp>
          <p:nvSpPr>
            <p:cNvPr id="31771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31772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</p:grpSp>
      <p:sp>
        <p:nvSpPr>
          <p:cNvPr id="31747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000" dirty="0" smtClean="0">
                <a:latin typeface="+mj-lt"/>
              </a:rPr>
              <a:t>Which decision tree is the best?</a:t>
            </a:r>
          </a:p>
          <a:p>
            <a:pPr eaLnBrk="1" hangingPunct="1"/>
            <a:r>
              <a:rPr lang="en-US" sz="2000" dirty="0" smtClean="0">
                <a:latin typeface="+mj-lt"/>
              </a:rPr>
              <a:t>Which attributes to check first? How to split?</a:t>
            </a:r>
          </a:p>
          <a:p>
            <a:pPr eaLnBrk="1" hangingPunct="1"/>
            <a:r>
              <a:rPr lang="en-US" sz="2000" dirty="0" smtClean="0">
                <a:latin typeface="+mj-lt"/>
              </a:rPr>
              <a:t>How to decide the split values of real-value attributes (e.g. age)?</a:t>
            </a:r>
          </a:p>
          <a:p>
            <a:pPr eaLnBrk="1" hangingPunct="1"/>
            <a:r>
              <a:rPr lang="en-US" sz="2000" dirty="0" smtClean="0">
                <a:latin typeface="+mj-lt"/>
              </a:rPr>
              <a:t>When to stop splitting?</a:t>
            </a:r>
          </a:p>
          <a:p>
            <a:pPr eaLnBrk="1" hangingPunct="1"/>
            <a:r>
              <a:rPr lang="en-US" sz="2000" dirty="0" smtClean="0">
                <a:latin typeface="+mj-lt"/>
              </a:rPr>
              <a:t>How to evaluate decision trees?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 smtClean="0"/>
              <a:t>Which Decision Tree is the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latin typeface="+mj-lt"/>
              </a:rPr>
              <a:t>Occam’s razor</a:t>
            </a:r>
            <a:r>
              <a:rPr lang="en-US" altLang="zh-CN" dirty="0" smtClean="0">
                <a:latin typeface="+mj-lt"/>
              </a:rPr>
              <a:t>: (year 1320)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+mj-lt"/>
              </a:rPr>
              <a:t>Prefer the simplest hypothesis that fits the data.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+mj-lt"/>
              </a:rPr>
              <a:t>The principle states that the explanation of any </a:t>
            </a:r>
            <a:r>
              <a:rPr lang="en-US" dirty="0" smtClean="0">
                <a:latin typeface="+mj-lt"/>
                <a:hlinkClick r:id="rId3" tooltip="Phenomenon"/>
              </a:rPr>
              <a:t>phenomenon</a:t>
            </a:r>
            <a:r>
              <a:rPr lang="en-US" dirty="0" smtClean="0">
                <a:latin typeface="+mj-lt"/>
              </a:rPr>
              <a:t> should make as few assumptions as possible, eliminating those that make no difference in the observable predictions of the explanatory </a:t>
            </a:r>
            <a:r>
              <a:rPr lang="en-US" dirty="0" smtClean="0">
                <a:latin typeface="+mj-lt"/>
                <a:hlinkClick r:id="rId4" tooltip="Hypothesis"/>
              </a:rPr>
              <a:t>hypothesis</a:t>
            </a:r>
            <a:r>
              <a:rPr lang="en-US" dirty="0" smtClean="0">
                <a:latin typeface="+mj-lt"/>
              </a:rPr>
              <a:t> or </a:t>
            </a:r>
            <a:r>
              <a:rPr lang="en-US" dirty="0" smtClean="0">
                <a:latin typeface="+mj-lt"/>
                <a:hlinkClick r:id="rId5" tooltip="Theory"/>
              </a:rPr>
              <a:t>theory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latin typeface="+mj-lt"/>
              </a:rPr>
              <a:t>Albert Einstein</a:t>
            </a:r>
            <a:r>
              <a:rPr lang="en-US" dirty="0" smtClean="0">
                <a:latin typeface="+mj-lt"/>
              </a:rPr>
              <a:t>: Make everything as simple as possible, but not simpler. 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+mj-lt"/>
              </a:rPr>
              <a:t>Why?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+mj-lt"/>
              </a:rPr>
              <a:t>It’s a philosophical problem.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+mj-lt"/>
              </a:rPr>
              <a:t>Simple explanation/classifiers are more robust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+mj-lt"/>
              </a:rPr>
              <a:t>Simple classifiers are more understandable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7772400" cy="792162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How To Build a Simple Decision Tree?: Attribute Selection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+mj-lt"/>
              </a:rPr>
              <a:t>Intuitively</a:t>
            </a:r>
            <a:r>
              <a:rPr lang="en-US" dirty="0" smtClean="0">
                <a:latin typeface="+mj-lt"/>
              </a:rPr>
              <a:t> (as in the game):</a:t>
            </a:r>
          </a:p>
          <a:p>
            <a:pPr lvl="1" eaLnBrk="1" hangingPunct="1"/>
            <a:r>
              <a:rPr lang="en-US" dirty="0" smtClean="0">
                <a:latin typeface="+mj-lt"/>
              </a:rPr>
              <a:t>We want to reduce the search space (ambiguity) ASAP by asking each question </a:t>
            </a:r>
          </a:p>
          <a:p>
            <a:pPr eaLnBrk="1" hangingPunct="1"/>
            <a:r>
              <a:rPr lang="en-US" b="1" dirty="0" smtClean="0">
                <a:latin typeface="+mj-lt"/>
              </a:rPr>
              <a:t>Scientifically</a:t>
            </a:r>
            <a:r>
              <a:rPr lang="en-US" dirty="0" smtClean="0">
                <a:latin typeface="+mj-lt"/>
              </a:rPr>
              <a:t>:</a:t>
            </a:r>
          </a:p>
          <a:p>
            <a:pPr lvl="1" eaLnBrk="1" hangingPunct="1"/>
            <a:r>
              <a:rPr lang="en-US" dirty="0" smtClean="0">
                <a:latin typeface="+mj-lt"/>
              </a:rPr>
              <a:t>Test attributes that </a:t>
            </a:r>
            <a:r>
              <a:rPr lang="en-US" b="1" dirty="0" smtClean="0">
                <a:latin typeface="+mj-lt"/>
              </a:rPr>
              <a:t>gain most information</a:t>
            </a:r>
            <a:r>
              <a:rPr lang="en-US" dirty="0" smtClean="0">
                <a:latin typeface="+mj-lt"/>
              </a:rPr>
              <a:t>.</a:t>
            </a:r>
          </a:p>
          <a:p>
            <a:pPr eaLnBrk="1" hangingPunct="1"/>
            <a:r>
              <a:rPr lang="en-US" dirty="0" smtClean="0">
                <a:latin typeface="+mj-lt"/>
              </a:rPr>
              <a:t>Remember: The splitting process of decision tree stops only when the labels of all instances in a node becomes pure (homogeneous) except other special cases.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8229600" cy="7921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How To Build a Simple Decision Tree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 smtClean="0">
                <a:latin typeface="+mj-lt"/>
              </a:rPr>
              <a:t>Objective: Shorter trees are preferred over larger Trees </a:t>
            </a:r>
          </a:p>
          <a:p>
            <a:pPr eaLnBrk="1" hangingPunct="1"/>
            <a:r>
              <a:rPr lang="en-US" altLang="zh-CN" sz="2400" dirty="0" smtClean="0">
                <a:latin typeface="+mj-lt"/>
              </a:rPr>
              <a:t>Idea: want attributes that classifies examples well. The best attribute is selected.</a:t>
            </a:r>
          </a:p>
          <a:p>
            <a:pPr marL="273050" lvl="1" indent="-273050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en-US" dirty="0" smtClean="0">
                <a:latin typeface="+mj-lt"/>
              </a:rPr>
              <a:t>Select attribute which partitions the learning set into subsets as “pure” as possible</a:t>
            </a:r>
          </a:p>
          <a:p>
            <a:pPr eaLnBrk="1" hangingPunct="1"/>
            <a:r>
              <a:rPr lang="en-US" altLang="zh-CN" sz="2400" dirty="0" smtClean="0">
                <a:latin typeface="+mj-lt"/>
              </a:rPr>
              <a:t> How well an attribute alone classifies the training data?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144000" cy="685800"/>
          </a:xfrm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sz="3200" dirty="0" smtClean="0"/>
              <a:t>Other Attribute Selection Measures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458200" cy="4800600"/>
          </a:xfrm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dirty="0" smtClean="0">
                <a:latin typeface="+mj-lt"/>
              </a:rPr>
              <a:t>CHAID: a popular decision tree algorithm, measure based on </a:t>
            </a:r>
            <a:r>
              <a:rPr lang="el-GR" sz="2000" dirty="0" smtClean="0">
                <a:latin typeface="+mj-lt"/>
              </a:rPr>
              <a:t>χ</a:t>
            </a:r>
            <a:r>
              <a:rPr lang="en-US" sz="2000" baseline="30000" dirty="0" smtClean="0">
                <a:latin typeface="+mj-lt"/>
              </a:rPr>
              <a:t>2</a:t>
            </a:r>
            <a:r>
              <a:rPr lang="en-US" sz="2000" dirty="0" smtClean="0">
                <a:latin typeface="+mj-lt"/>
              </a:rPr>
              <a:t> test for independence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>
                <a:latin typeface="+mj-lt"/>
              </a:rPr>
              <a:t>C-SEP: performs better than info. gain and </a:t>
            </a:r>
            <a:r>
              <a:rPr lang="en-US" sz="2000" dirty="0" err="1" smtClean="0">
                <a:latin typeface="+mj-lt"/>
              </a:rPr>
              <a:t>gini</a:t>
            </a:r>
            <a:r>
              <a:rPr lang="en-US" sz="2000" dirty="0" smtClean="0">
                <a:latin typeface="+mj-lt"/>
              </a:rPr>
              <a:t> index in certain cases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>
                <a:latin typeface="+mj-lt"/>
              </a:rPr>
              <a:t>G-statistics: has a close approximation to </a:t>
            </a:r>
            <a:r>
              <a:rPr lang="el-GR" sz="2000" dirty="0" smtClean="0">
                <a:latin typeface="+mj-lt"/>
              </a:rPr>
              <a:t>χ</a:t>
            </a:r>
            <a:r>
              <a:rPr lang="en-US" sz="2000" baseline="30000" dirty="0" smtClean="0">
                <a:latin typeface="+mj-lt"/>
              </a:rPr>
              <a:t>2</a:t>
            </a:r>
            <a:r>
              <a:rPr lang="en-US" sz="2000" dirty="0" smtClean="0">
                <a:latin typeface="+mj-lt"/>
              </a:rPr>
              <a:t> distribution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>
                <a:latin typeface="+mj-lt"/>
              </a:rPr>
              <a:t>MDL (Minimal Description Length) principle (i.e., the simplest solution is preferred):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>
                <a:latin typeface="+mj-lt"/>
              </a:rPr>
              <a:t>The best tree as the one that requires the fewest # of bits to both (1) encode the tree, and (2) encode the exceptions to the tree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>
                <a:latin typeface="+mj-lt"/>
              </a:rPr>
              <a:t>Multivariate splits (partition based on multiple variable combinations)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>
                <a:latin typeface="+mj-lt"/>
              </a:rPr>
              <a:t>CART: finds multivariate splits based on a linear comb. of </a:t>
            </a:r>
            <a:r>
              <a:rPr lang="en-US" sz="2000" dirty="0" err="1" smtClean="0">
                <a:latin typeface="+mj-lt"/>
              </a:rPr>
              <a:t>attrs</a:t>
            </a:r>
            <a:r>
              <a:rPr lang="en-US" sz="2000" dirty="0" smtClean="0">
                <a:latin typeface="+mj-lt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>
                <a:latin typeface="+mj-lt"/>
              </a:rPr>
              <a:t>Which attribute selection measure is the best?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>
                <a:latin typeface="+mj-lt"/>
              </a:rPr>
              <a:t> Most give good results, none is significantly superior than others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Course Objectives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1C1911"/>
                </a:solidFill>
                <a:latin typeface="+mj-lt"/>
              </a:rPr>
              <a:t>A Game for you!</a:t>
            </a:r>
          </a:p>
          <a:p>
            <a:r>
              <a:rPr lang="en-US" sz="2400" dirty="0" smtClean="0">
                <a:solidFill>
                  <a:srgbClr val="1C1911"/>
                </a:solidFill>
                <a:latin typeface="+mj-lt"/>
              </a:rPr>
              <a:t>What is Decision Tree?</a:t>
            </a:r>
          </a:p>
          <a:p>
            <a:r>
              <a:rPr lang="en-US" sz="2400" dirty="0" smtClean="0">
                <a:solidFill>
                  <a:srgbClr val="1C1911"/>
                </a:solidFill>
                <a:latin typeface="+mj-lt"/>
              </a:rPr>
              <a:t>How </a:t>
            </a:r>
            <a:r>
              <a:rPr lang="en-US" sz="2400" dirty="0" smtClean="0">
                <a:solidFill>
                  <a:srgbClr val="1C1911"/>
                </a:solidFill>
                <a:latin typeface="+mj-lt"/>
              </a:rPr>
              <a:t>to build Decision </a:t>
            </a:r>
            <a:r>
              <a:rPr lang="en-US" sz="2400" dirty="0" smtClean="0">
                <a:solidFill>
                  <a:srgbClr val="1C1911"/>
                </a:solidFill>
                <a:latin typeface="+mj-lt"/>
              </a:rPr>
              <a:t>Tree</a:t>
            </a:r>
          </a:p>
          <a:p>
            <a:r>
              <a:rPr lang="en-US" sz="2400" dirty="0" smtClean="0">
                <a:solidFill>
                  <a:srgbClr val="1C1911"/>
                </a:solidFill>
                <a:latin typeface="+mj-lt"/>
              </a:rPr>
              <a:t>Random Forest</a:t>
            </a:r>
          </a:p>
          <a:p>
            <a:r>
              <a:rPr lang="en-US" sz="2400" dirty="0" smtClean="0">
                <a:solidFill>
                  <a:srgbClr val="1C1911"/>
                </a:solidFill>
                <a:latin typeface="+mj-lt"/>
              </a:rPr>
              <a:t>Classifications</a:t>
            </a:r>
            <a:endParaRPr lang="en-US" sz="2400" dirty="0" smtClean="0">
              <a:solidFill>
                <a:srgbClr val="1C191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200" b="1" dirty="0" smtClean="0">
                <a:latin typeface="+mj-lt"/>
              </a:rPr>
              <a:t>random forest</a:t>
            </a:r>
            <a:r>
              <a:rPr lang="en-US" sz="2200" dirty="0" smtClean="0">
                <a:latin typeface="+mj-lt"/>
              </a:rPr>
              <a:t> is a </a:t>
            </a:r>
            <a:r>
              <a:rPr lang="en-US" sz="2200" dirty="0" smtClean="0">
                <a:latin typeface="+mj-lt"/>
                <a:hlinkClick r:id="rId3" tooltip="Statistical classification"/>
              </a:rPr>
              <a:t>classifier</a:t>
            </a:r>
            <a:r>
              <a:rPr lang="en-US" sz="2200" dirty="0" smtClean="0">
                <a:latin typeface="+mj-lt"/>
              </a:rPr>
              <a:t> that consists of many </a:t>
            </a:r>
            <a:r>
              <a:rPr lang="en-US" sz="2200" dirty="0" smtClean="0">
                <a:latin typeface="+mj-lt"/>
                <a:hlinkClick r:id="rId4" tooltip="Decision tree learning"/>
              </a:rPr>
              <a:t>decision trees</a:t>
            </a:r>
            <a:r>
              <a:rPr lang="en-US" sz="2200" dirty="0" smtClean="0">
                <a:latin typeface="+mj-lt"/>
              </a:rPr>
              <a:t> and outputs the class that is the </a:t>
            </a:r>
            <a:r>
              <a:rPr lang="en-US" sz="2200" dirty="0" smtClean="0">
                <a:latin typeface="+mj-lt"/>
                <a:hlinkClick r:id="rId5" tooltip="Mode (statistics)"/>
              </a:rPr>
              <a:t>mode</a:t>
            </a:r>
            <a:r>
              <a:rPr lang="en-US" sz="2200" dirty="0" smtClean="0">
                <a:latin typeface="+mj-lt"/>
              </a:rPr>
              <a:t> of the classes output by individual trees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+mj-lt"/>
              </a:rPr>
              <a:t>For many data sets, it produces a highly accurate classifier.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+mj-lt"/>
              </a:rPr>
              <a:t>It handles a very large number of input variables.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+mj-lt"/>
              </a:rPr>
              <a:t>It estimates the importance of variables in determining classification.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+mj-lt"/>
              </a:rPr>
              <a:t>It generates an internal unbiased estimate of the generalization error as the forest building progresses.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+mj-lt"/>
              </a:rPr>
              <a:t>It includes a good method for estimating missing data and maintains accuracy when a large proportion of the data are missing.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+mj-lt"/>
              </a:rPr>
              <a:t>It provides an experimental way to detect variable interactions.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+mj-lt"/>
              </a:rPr>
              <a:t>It can balance error in class population unbalanced data sets.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+mj-lt"/>
              </a:rPr>
              <a:t>It computes proximities between cases, useful for </a:t>
            </a:r>
            <a:r>
              <a:rPr lang="en-US" sz="2000" dirty="0" smtClean="0">
                <a:latin typeface="+mj-lt"/>
                <a:hlinkClick r:id="rId6" tooltip="Clustering"/>
              </a:rPr>
              <a:t>clustering</a:t>
            </a:r>
            <a:r>
              <a:rPr lang="en-US" sz="2000" dirty="0" smtClean="0">
                <a:latin typeface="+mj-lt"/>
              </a:rPr>
              <a:t>, detecting </a:t>
            </a:r>
            <a:r>
              <a:rPr lang="en-US" sz="2000" dirty="0" smtClean="0">
                <a:latin typeface="+mj-lt"/>
                <a:hlinkClick r:id="rId7" tooltip="Outlier"/>
              </a:rPr>
              <a:t>outliers</a:t>
            </a:r>
            <a:r>
              <a:rPr lang="en-US" sz="2000" dirty="0" smtClean="0">
                <a:latin typeface="+mj-lt"/>
              </a:rPr>
              <a:t>, and (by scaling) visualizing the data.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+mj-lt"/>
              </a:rPr>
              <a:t>Using the above, it can be extended to unlabeled data, leading to unsupervised clustering, outlier detection and data views.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+mj-lt"/>
              </a:rPr>
              <a:t>Learning is fast.</a:t>
            </a:r>
          </a:p>
          <a:p>
            <a:pPr eaLnBrk="1" hangingPunct="1">
              <a:lnSpc>
                <a:spcPct val="80000"/>
              </a:lnSpc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838200"/>
            <a:ext cx="82296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200" dirty="0" smtClean="0"/>
              <a:t>Issues in Decision Tree</a:t>
            </a:r>
          </a:p>
        </p:txBody>
      </p:sp>
      <p:sp>
        <p:nvSpPr>
          <p:cNvPr id="501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13716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+mj-lt"/>
              </a:rPr>
              <a:t>Overfiting</a:t>
            </a:r>
          </a:p>
          <a:p>
            <a:pPr eaLnBrk="1" hangingPunct="1"/>
            <a:r>
              <a:rPr lang="en-US" altLang="zh-CN" sz="2400" dirty="0" smtClean="0">
                <a:latin typeface="+mj-lt"/>
              </a:rPr>
              <a:t>Tree Pruning</a:t>
            </a:r>
          </a:p>
          <a:p>
            <a:pPr eaLnBrk="1" hangingPunct="1"/>
            <a:r>
              <a:rPr lang="en-US" altLang="zh-CN" sz="2400" dirty="0" smtClean="0">
                <a:latin typeface="+mj-lt"/>
              </a:rPr>
              <a:t>Cross-validation</a:t>
            </a:r>
          </a:p>
          <a:p>
            <a:pPr eaLnBrk="1" hangingPunct="1"/>
            <a:r>
              <a:rPr lang="en-US" altLang="zh-CN" sz="2400" dirty="0" smtClean="0">
                <a:latin typeface="+mj-lt"/>
              </a:rPr>
              <a:t>Model Evaluation</a:t>
            </a:r>
          </a:p>
          <a:p>
            <a:pPr eaLnBrk="1" hangingPunct="1"/>
            <a:r>
              <a:rPr lang="en-US" altLang="zh-CN" sz="2400" dirty="0" smtClean="0">
                <a:latin typeface="+mj-lt"/>
              </a:rPr>
              <a:t>Advanced Decision Tree</a:t>
            </a:r>
          </a:p>
          <a:p>
            <a:pPr eaLnBrk="1" hangingPunct="1"/>
            <a:r>
              <a:rPr lang="en-US" altLang="zh-CN" sz="2400" dirty="0" smtClean="0">
                <a:latin typeface="+mj-lt"/>
              </a:rPr>
              <a:t>C4.5 Software Package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Summary: Advantages of Decision Trees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1" dirty="0" smtClean="0">
                <a:latin typeface="+mj-lt"/>
              </a:rPr>
              <a:t>Simple to understand and interpret.</a:t>
            </a:r>
            <a:r>
              <a:rPr lang="en-US" dirty="0" smtClean="0">
                <a:latin typeface="+mj-lt"/>
              </a:rPr>
              <a:t> People are able to understand decision tree models after a brief explanation. </a:t>
            </a:r>
          </a:p>
          <a:p>
            <a:pPr eaLnBrk="1" hangingPunct="1"/>
            <a:r>
              <a:rPr lang="en-US" b="1" dirty="0" smtClean="0">
                <a:latin typeface="+mj-lt"/>
              </a:rPr>
              <a:t>Have value even with little hard data.</a:t>
            </a:r>
            <a:r>
              <a:rPr lang="en-US" dirty="0" smtClean="0">
                <a:latin typeface="+mj-lt"/>
              </a:rPr>
              <a:t> Important insights can be generated based on experts describing a situation (its alternatives, probabilities, and costs) and their preferences for outcomes. </a:t>
            </a:r>
          </a:p>
          <a:p>
            <a:pPr eaLnBrk="1" hangingPunct="1"/>
            <a:r>
              <a:rPr lang="en-US" b="1" dirty="0" smtClean="0">
                <a:latin typeface="+mj-lt"/>
              </a:rPr>
              <a:t>Use a </a:t>
            </a:r>
            <a:r>
              <a:rPr lang="en-US" b="1" dirty="0" smtClean="0">
                <a:latin typeface="+mj-lt"/>
                <a:hlinkClick r:id="rId3" tooltip="White box (software engineering)"/>
              </a:rPr>
              <a:t>white box</a:t>
            </a:r>
            <a:r>
              <a:rPr lang="en-US" b="1" dirty="0" smtClean="0">
                <a:latin typeface="+mj-lt"/>
              </a:rPr>
              <a:t> model.</a:t>
            </a:r>
            <a:r>
              <a:rPr lang="en-US" dirty="0" smtClean="0">
                <a:latin typeface="+mj-lt"/>
              </a:rPr>
              <a:t> If a given result is provided by a model, the explanation for the result is easily replicated by simple math. </a:t>
            </a:r>
          </a:p>
          <a:p>
            <a:pPr eaLnBrk="1" hangingPunct="1"/>
            <a:r>
              <a:rPr lang="en-US" b="1" dirty="0" smtClean="0">
                <a:latin typeface="+mj-lt"/>
              </a:rPr>
              <a:t>Can be combined with other decision techniques.</a:t>
            </a:r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Review of Classification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+mj-lt"/>
              </a:rPr>
              <a:t>Given a set of attributes (X1,X2, …, </a:t>
            </a:r>
            <a:r>
              <a:rPr lang="en-US" sz="2000" dirty="0" err="1" smtClean="0">
                <a:latin typeface="+mj-lt"/>
              </a:rPr>
              <a:t>Xn</a:t>
            </a:r>
            <a:r>
              <a:rPr lang="en-US" sz="2000" dirty="0" smtClean="0">
                <a:latin typeface="+mj-lt"/>
              </a:rPr>
              <a:t>) of an object, predict its label/class (C) based on training examples</a:t>
            </a:r>
          </a:p>
          <a:p>
            <a:pPr eaLnBrk="1" hangingPunct="1"/>
            <a:r>
              <a:rPr lang="en-US" sz="2000" dirty="0" smtClean="0">
                <a:latin typeface="+mj-lt"/>
              </a:rPr>
              <a:t>Three types of attributes:</a:t>
            </a:r>
          </a:p>
          <a:p>
            <a:pPr lvl="1" eaLnBrk="1" hangingPunct="1"/>
            <a:r>
              <a:rPr lang="en-US" sz="2000" i="1" dirty="0" smtClean="0">
                <a:latin typeface="+mj-lt"/>
              </a:rPr>
              <a:t>Numerical/continuous</a:t>
            </a:r>
            <a:r>
              <a:rPr lang="en-US" sz="2000" dirty="0" smtClean="0">
                <a:latin typeface="+mj-lt"/>
              </a:rPr>
              <a:t>: Domain is ordered and can be represented on the real line (e.g., age, income)</a:t>
            </a:r>
          </a:p>
          <a:p>
            <a:pPr lvl="2" eaLnBrk="1" hangingPunct="1"/>
            <a:r>
              <a:rPr lang="en-US" sz="2000" dirty="0" smtClean="0">
                <a:latin typeface="+mj-lt"/>
              </a:rPr>
              <a:t>(0.3, 0.4, 0. 5, …)</a:t>
            </a:r>
          </a:p>
          <a:p>
            <a:pPr lvl="1" eaLnBrk="1" hangingPunct="1"/>
            <a:r>
              <a:rPr lang="en-US" sz="2000" i="1" dirty="0" smtClean="0">
                <a:latin typeface="+mj-lt"/>
              </a:rPr>
              <a:t>Ordinal</a:t>
            </a:r>
            <a:r>
              <a:rPr lang="en-US" sz="2000" dirty="0" smtClean="0">
                <a:latin typeface="+mj-lt"/>
              </a:rPr>
              <a:t>: Domain is ordered, but absolute differences between values is unknown (e.g., preference scale, severity of an injury)  </a:t>
            </a:r>
          </a:p>
          <a:p>
            <a:pPr lvl="2" eaLnBrk="1" hangingPunct="1"/>
            <a:r>
              <a:rPr lang="en-US" sz="2000" dirty="0" smtClean="0">
                <a:latin typeface="+mj-lt"/>
              </a:rPr>
              <a:t>Grade: (A, B, C, D)</a:t>
            </a:r>
          </a:p>
          <a:p>
            <a:pPr lvl="1" eaLnBrk="1" hangingPunct="1"/>
            <a:r>
              <a:rPr lang="en-US" sz="2000" i="1" dirty="0" smtClean="0">
                <a:latin typeface="+mj-lt"/>
              </a:rPr>
              <a:t>Nominal</a:t>
            </a:r>
            <a:r>
              <a:rPr lang="en-US" sz="2000" dirty="0" smtClean="0">
                <a:latin typeface="+mj-lt"/>
              </a:rPr>
              <a:t> or </a:t>
            </a:r>
            <a:r>
              <a:rPr lang="en-US" sz="2000" i="1" dirty="0" smtClean="0">
                <a:latin typeface="+mj-lt"/>
              </a:rPr>
              <a:t>categorical</a:t>
            </a:r>
            <a:r>
              <a:rPr lang="en-US" sz="2000" dirty="0" smtClean="0">
                <a:latin typeface="+mj-lt"/>
              </a:rPr>
              <a:t>: Domain is a finite set without any natural ordering (e.g., occupation, marital status, race)</a:t>
            </a:r>
          </a:p>
          <a:p>
            <a:pPr lvl="2" eaLnBrk="1" hangingPunct="1"/>
            <a:r>
              <a:rPr lang="en-US" sz="2000" dirty="0" smtClean="0">
                <a:latin typeface="+mj-lt"/>
              </a:rPr>
              <a:t>Color: (red, blue, yellow)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Game of Guessing Animal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3352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+mj-lt"/>
              </a:rPr>
              <a:t>I write down an animal name on a paper (e.g. cow)</a:t>
            </a:r>
          </a:p>
          <a:p>
            <a:pPr eaLnBrk="1" hangingPunct="1"/>
            <a:r>
              <a:rPr lang="en-US" sz="2400" dirty="0" smtClean="0">
                <a:latin typeface="+mj-lt"/>
              </a:rPr>
              <a:t>You are expected to inquire on the attributes of the animal to guess the animal name. Only Yes/No questions can be asked.  (e.g. 4 legs?)</a:t>
            </a:r>
          </a:p>
          <a:p>
            <a:pPr eaLnBrk="1" hangingPunct="1"/>
            <a:r>
              <a:rPr lang="en-US" sz="2400" dirty="0" smtClean="0">
                <a:latin typeface="+mj-lt"/>
              </a:rPr>
              <a:t>The winner is the one who get the answer with the minimal No. of questions.</a:t>
            </a:r>
          </a:p>
          <a:p>
            <a:pPr eaLnBrk="1" hangingPunct="1"/>
            <a:r>
              <a:rPr lang="en-US" sz="2400" dirty="0" smtClean="0">
                <a:latin typeface="+mj-lt"/>
              </a:rPr>
              <a:t>The tricky part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what questions should u ask?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4876800"/>
            <a:ext cx="24828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724400"/>
            <a:ext cx="51435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b="1" dirty="0" smtClean="0"/>
              <a:t>What is Decision Tree? </a:t>
            </a:r>
            <a:br>
              <a:rPr lang="en-US" sz="2400" b="1" dirty="0" smtClean="0"/>
            </a:br>
            <a:endParaRPr lang="en-US" sz="1800" dirty="0" smtClean="0"/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1621" y="1935163"/>
            <a:ext cx="3840757" cy="4389437"/>
          </a:xfrm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62000" y="1295400"/>
            <a:ext cx="6400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  <a:cs typeface="Segoe UI" pitchFamily="34" charset="0"/>
              </a:rPr>
              <a:t>REGA HIV-1 Subtying Decision Tree Classifier</a:t>
            </a:r>
            <a:endParaRPr lang="en-US" sz="2000" dirty="0">
              <a:latin typeface="+mj-lt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229600" cy="381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dirty="0" smtClean="0"/>
              <a:t>What is Decision Tree?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+mj-lt"/>
              </a:rPr>
              <a:t>They do </a:t>
            </a:r>
            <a:r>
              <a:rPr lang="en-US" sz="2800" b="1" dirty="0" smtClean="0">
                <a:latin typeface="+mj-lt"/>
              </a:rPr>
              <a:t>classification</a:t>
            </a:r>
            <a:r>
              <a:rPr lang="en-US" sz="2800" dirty="0" smtClean="0">
                <a:latin typeface="+mj-lt"/>
              </a:rPr>
              <a:t>: predict a categorical output from categorical and/or real inputs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+mj-lt"/>
              </a:rPr>
              <a:t>Decision trees are the single </a:t>
            </a:r>
            <a:r>
              <a:rPr lang="en-US" sz="2800" b="1" i="1" dirty="0" smtClean="0">
                <a:latin typeface="+mj-lt"/>
              </a:rPr>
              <a:t>most popular data mining tool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+mj-lt"/>
              </a:rPr>
              <a:t>Easy to understand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+mj-lt"/>
              </a:rPr>
              <a:t>Easy to implement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+mj-lt"/>
              </a:rPr>
              <a:t>Easy to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+mj-lt"/>
              </a:rPr>
              <a:t>Computationally cheap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latin typeface="+mj-lt"/>
              </a:rPr>
              <a:t>Mature, Easy-to-use software package freely available</a:t>
            </a:r>
            <a:endParaRPr lang="en-US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latin typeface="+mj-lt"/>
              </a:rPr>
              <a:t>NO programming needed!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2296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What is Decision Tree?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Extremely popular method</a:t>
            </a:r>
          </a:p>
          <a:p>
            <a:pPr lvl="1" eaLnBrk="1" hangingPunct="1"/>
            <a:r>
              <a:rPr lang="en-US" dirty="0" smtClean="0">
                <a:latin typeface="+mj-lt"/>
              </a:rPr>
              <a:t>Credit risk assessment</a:t>
            </a:r>
          </a:p>
          <a:p>
            <a:pPr lvl="1" eaLnBrk="1" hangingPunct="1"/>
            <a:r>
              <a:rPr lang="en-US" b="1" dirty="0" smtClean="0">
                <a:latin typeface="+mj-lt"/>
              </a:rPr>
              <a:t>Medical diagnosis</a:t>
            </a:r>
          </a:p>
          <a:p>
            <a:pPr lvl="1" eaLnBrk="1" hangingPunct="1"/>
            <a:r>
              <a:rPr lang="en-US" dirty="0" smtClean="0">
                <a:latin typeface="+mj-lt"/>
              </a:rPr>
              <a:t>Market analysis</a:t>
            </a:r>
          </a:p>
          <a:p>
            <a:pPr lvl="1" eaLnBrk="1" hangingPunct="1"/>
            <a:r>
              <a:rPr lang="en-US" dirty="0" smtClean="0">
                <a:latin typeface="+mj-lt"/>
              </a:rPr>
              <a:t>Bioinformatics</a:t>
            </a:r>
          </a:p>
          <a:p>
            <a:pPr lvl="1" eaLnBrk="1" hangingPunct="1"/>
            <a:r>
              <a:rPr lang="en-US" dirty="0" smtClean="0">
                <a:latin typeface="+mj-lt"/>
              </a:rPr>
              <a:t>Chemistry</a:t>
            </a:r>
          </a:p>
          <a:p>
            <a:pPr lvl="1" eaLnBrk="1" hangingPunct="1"/>
            <a:r>
              <a:rPr lang="en-US" dirty="0" smtClean="0">
                <a:latin typeface="+mj-lt"/>
              </a:rPr>
              <a:t>A literature search in pubmed.org retrieves </a:t>
            </a:r>
            <a:r>
              <a:rPr lang="en-US" b="1" dirty="0" smtClean="0">
                <a:latin typeface="+mj-lt"/>
              </a:rPr>
              <a:t>6906</a:t>
            </a:r>
            <a:r>
              <a:rPr lang="en-US" dirty="0" smtClean="0">
                <a:latin typeface="+mj-lt"/>
              </a:rPr>
              <a:t> papers related to decision trees!</a:t>
            </a:r>
          </a:p>
          <a:p>
            <a:pPr eaLnBrk="1" hangingPunct="1"/>
            <a:r>
              <a:rPr lang="en-US" dirty="0" smtClean="0">
                <a:latin typeface="+mj-lt"/>
              </a:rPr>
              <a:t>Good at dealing with symbolic feature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1523999"/>
            <a:ext cx="5191125" cy="30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7"/>
          <p:cNvSpPr>
            <a:spLocks noChangeArrowheads="1"/>
          </p:cNvSpPr>
          <p:nvPr/>
        </p:nvSpPr>
        <p:spPr bwMode="auto">
          <a:xfrm>
            <a:off x="1066800" y="4800600"/>
            <a:ext cx="7489825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"/>
            </a:pPr>
            <a:r>
              <a:rPr lang="en-US" altLang="zh-CN" sz="2400" dirty="0">
                <a:latin typeface="Times New Roman" pitchFamily="18" charset="0"/>
              </a:rPr>
              <a:t>Each </a:t>
            </a:r>
            <a:r>
              <a:rPr lang="en-US" altLang="zh-CN" sz="2400" b="1" dirty="0">
                <a:latin typeface="Times New Roman" pitchFamily="18" charset="0"/>
              </a:rPr>
              <a:t>branch</a:t>
            </a:r>
            <a:r>
              <a:rPr lang="en-US" altLang="zh-CN" sz="2400" dirty="0">
                <a:latin typeface="Times New Roman" pitchFamily="18" charset="0"/>
              </a:rPr>
              <a:t> corresponds to attribute value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"/>
            </a:pPr>
            <a:r>
              <a:rPr lang="en-US" altLang="zh-CN" sz="2400" dirty="0">
                <a:latin typeface="Times New Roman" pitchFamily="18" charset="0"/>
              </a:rPr>
              <a:t>Each </a:t>
            </a:r>
            <a:r>
              <a:rPr lang="en-US" altLang="zh-CN" sz="2400" b="1" dirty="0">
                <a:latin typeface="Times New Roman" pitchFamily="18" charset="0"/>
              </a:rPr>
              <a:t>internal node </a:t>
            </a:r>
            <a:r>
              <a:rPr lang="en-US" altLang="zh-CN" sz="2400" dirty="0">
                <a:latin typeface="Times New Roman" pitchFamily="18" charset="0"/>
              </a:rPr>
              <a:t>has a splitting predicate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"/>
            </a:pPr>
            <a:r>
              <a:rPr lang="en-US" altLang="zh-CN" sz="2400" dirty="0">
                <a:latin typeface="Times New Roman" pitchFamily="18" charset="0"/>
              </a:rPr>
              <a:t>Each </a:t>
            </a:r>
            <a:r>
              <a:rPr lang="en-US" altLang="zh-CN" sz="2400" b="1" dirty="0">
                <a:latin typeface="Times New Roman" pitchFamily="18" charset="0"/>
              </a:rPr>
              <a:t>leaf node </a:t>
            </a:r>
            <a:r>
              <a:rPr lang="en-US" altLang="zh-CN" sz="2400" dirty="0">
                <a:latin typeface="Times New Roman" pitchFamily="18" charset="0"/>
              </a:rPr>
              <a:t>assigns a classification</a:t>
            </a:r>
          </a:p>
        </p:txBody>
      </p:sp>
      <p:sp>
        <p:nvSpPr>
          <p:cNvPr id="15364" name="Rectangle 19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8402638" cy="609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>Decision Tree Representation</a:t>
            </a:r>
          </a:p>
        </p:txBody>
      </p:sp>
      <p:sp>
        <p:nvSpPr>
          <p:cNvPr id="25605" name="Rectangle 20"/>
          <p:cNvSpPr>
            <a:spLocks noChangeArrowheads="1"/>
          </p:cNvSpPr>
          <p:nvPr/>
        </p:nvSpPr>
        <p:spPr bwMode="auto">
          <a:xfrm>
            <a:off x="5292725" y="1989138"/>
            <a:ext cx="3529013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 dirty="0">
                <a:latin typeface="+mj-lt"/>
              </a:rPr>
              <a:t>Classify instances by sorting them down the tree from the root to some leaf node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229600" cy="7802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Internal Nodes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Each internal node has an associated </a:t>
            </a:r>
            <a:r>
              <a:rPr lang="en-US" i="1" dirty="0" smtClean="0">
                <a:latin typeface="+mj-lt"/>
              </a:rPr>
              <a:t>splitting predicate</a:t>
            </a:r>
            <a:r>
              <a:rPr lang="en-US" dirty="0" smtClean="0">
                <a:latin typeface="+mj-lt"/>
              </a:rPr>
              <a:t>. Most common are binary predicates.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Example predicates:</a:t>
            </a:r>
          </a:p>
          <a:p>
            <a:pPr lvl="1" eaLnBrk="1" hangingPunct="1"/>
            <a:r>
              <a:rPr lang="en-US" dirty="0" smtClean="0">
                <a:latin typeface="+mj-lt"/>
              </a:rPr>
              <a:t>Age &lt;= 20</a:t>
            </a:r>
          </a:p>
          <a:p>
            <a:pPr lvl="1" eaLnBrk="1" hangingPunct="1"/>
            <a:r>
              <a:rPr lang="en-US" dirty="0" smtClean="0">
                <a:latin typeface="+mj-lt"/>
              </a:rPr>
              <a:t>Profession in {student, teacher}</a:t>
            </a:r>
          </a:p>
          <a:p>
            <a:pPr lvl="1" eaLnBrk="1" hangingPunct="1"/>
            <a:r>
              <a:rPr lang="en-US" dirty="0" smtClean="0">
                <a:latin typeface="+mj-lt"/>
              </a:rPr>
              <a:t>5000*Age + 3*Salary – 10000 &gt;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10334</TotalTime>
  <Words>1332</Words>
  <Application>Microsoft Office PowerPoint</Application>
  <PresentationFormat>On-screen Show (4:3)</PresentationFormat>
  <Paragraphs>195</Paragraphs>
  <Slides>22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Flow</vt:lpstr>
      <vt:lpstr>Worksheet</vt:lpstr>
      <vt:lpstr>BDM 2053</vt:lpstr>
      <vt:lpstr>Course Objectives</vt:lpstr>
      <vt:lpstr>Review of Classification</vt:lpstr>
      <vt:lpstr>Game of Guessing Animal</vt:lpstr>
      <vt:lpstr>What is Decision Tree?  </vt:lpstr>
      <vt:lpstr>What is Decision Tree?</vt:lpstr>
      <vt:lpstr>What is Decision Tree?</vt:lpstr>
      <vt:lpstr>Decision Tree Representation</vt:lpstr>
      <vt:lpstr>Internal Nodes</vt:lpstr>
      <vt:lpstr>Internal Nodes: Splitting Predicates</vt:lpstr>
      <vt:lpstr>Building Decision Tree Classifiers for DELL  to Predict if a customer would buy a computer</vt:lpstr>
      <vt:lpstr>Output: A Decision Tree for “buys_computer”</vt:lpstr>
      <vt:lpstr>TDIDT Algorithm</vt:lpstr>
      <vt:lpstr>Algorithm for Decision Tree Induction</vt:lpstr>
      <vt:lpstr>Design Issues of Decision Trees</vt:lpstr>
      <vt:lpstr>Which Decision Tree is the Best?</vt:lpstr>
      <vt:lpstr>How To Build a Simple Decision Tree?: Attribute Selection</vt:lpstr>
      <vt:lpstr>How To Build a Simple Decision Tree</vt:lpstr>
      <vt:lpstr>Other Attribute Selection Measures</vt:lpstr>
      <vt:lpstr>Random Forest</vt:lpstr>
      <vt:lpstr>Issues in Decision Tree</vt:lpstr>
      <vt:lpstr>Summary: Advantages of Decision Trees</vt:lpstr>
    </vt:vector>
  </TitlesOfParts>
  <Company>USC College of Letters, Arts &amp; Sciences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CSCE590/822 Data Mining Principles and Applications</dc:title>
  <dc:creator>Hu, Jianjun</dc:creator>
  <cp:lastModifiedBy>Dell</cp:lastModifiedBy>
  <cp:revision>1112</cp:revision>
  <dcterms:created xsi:type="dcterms:W3CDTF">2007-08-20T12:05:37Z</dcterms:created>
  <dcterms:modified xsi:type="dcterms:W3CDTF">2022-01-10T00:56:41Z</dcterms:modified>
</cp:coreProperties>
</file>