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32"/>
  </p:notesMasterIdLst>
  <p:handoutMasterIdLst>
    <p:handoutMasterId r:id="rId33"/>
  </p:handoutMasterIdLst>
  <p:sldIdLst>
    <p:sldId id="530" r:id="rId2"/>
    <p:sldId id="531" r:id="rId3"/>
    <p:sldId id="527" r:id="rId4"/>
    <p:sldId id="460" r:id="rId5"/>
    <p:sldId id="492" r:id="rId6"/>
    <p:sldId id="493" r:id="rId7"/>
    <p:sldId id="494" r:id="rId8"/>
    <p:sldId id="495" r:id="rId9"/>
    <p:sldId id="496" r:id="rId10"/>
    <p:sldId id="517" r:id="rId11"/>
    <p:sldId id="518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5" r:id="rId20"/>
    <p:sldId id="503" r:id="rId21"/>
    <p:sldId id="504" r:id="rId22"/>
    <p:sldId id="507" r:id="rId23"/>
    <p:sldId id="508" r:id="rId24"/>
    <p:sldId id="509" r:id="rId25"/>
    <p:sldId id="510" r:id="rId26"/>
    <p:sldId id="511" r:id="rId27"/>
    <p:sldId id="512" r:id="rId28"/>
    <p:sldId id="516" r:id="rId29"/>
    <p:sldId id="520" r:id="rId30"/>
    <p:sldId id="521" r:id="rId3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241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fld id="{25CE1A58-AF30-4623-A731-F8A5F21205C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</a:defRPr>
            </a:lvl1pPr>
          </a:lstStyle>
          <a:p>
            <a:fld id="{DDC9C68C-B1CC-4D0F-AFAB-F344C3C7BDBE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4BB2B-7D9F-4309-88A9-A8F4FE4513FC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88126-25AB-4E44-830D-8E893BA8DA2C}" type="slidenum">
              <a:rPr lang="tr-TR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D1038-6C33-4A5A-BD80-D17EB62602F4}" type="slidenum">
              <a:rPr lang="tr-TR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7DBCE-274D-4161-94F0-6B589FD9193A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E2354-5168-4292-8172-94DBE1D6BBDC}" type="slidenum">
              <a:rPr lang="tr-TR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F3BE1-CC1D-4832-901B-C92FC619A84D}" type="slidenum">
              <a:rPr lang="tr-TR"/>
              <a:pPr/>
              <a:t>16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DB753-9B4D-41E8-84C5-66ACAEA33312}" type="slidenum">
              <a:rPr lang="tr-TR"/>
              <a:pPr/>
              <a:t>17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004CC-07AC-402F-B7E1-EF69CD98BE11}" type="slidenum">
              <a:rPr lang="tr-TR"/>
              <a:pPr/>
              <a:t>18</a:t>
            </a:fld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390AD-0C02-4B46-8D70-4667EC041639}" type="slidenum">
              <a:rPr lang="tr-TR"/>
              <a:pPr/>
              <a:t>19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DA386-588B-4B51-8490-24D8B44DD779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A2A54-DB27-4810-A26C-4AB61C14B937}" type="slidenum">
              <a:rPr lang="tr-TR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0F890-14E8-43B2-8DDB-6F6204020E74}" type="slidenum">
              <a:rPr lang="tr-TR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0D896-E5D6-4F9A-B34C-A1B5881E5AB6}" type="slidenum">
              <a:rPr lang="tr-TR"/>
              <a:pPr/>
              <a:t>22</a:t>
            </a:fld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C397D-FEAB-4C77-A005-CE9DA4509C64}" type="slidenum">
              <a:rPr lang="tr-TR"/>
              <a:pPr/>
              <a:t>23</a:t>
            </a:fld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7E54B-26B0-43C7-9E8E-6B008276BC5F}" type="slidenum">
              <a:rPr lang="tr-TR"/>
              <a:pPr/>
              <a:t>24</a:t>
            </a:fld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ED075-1EB0-4AB7-93EF-22EC58D956B4}" type="slidenum">
              <a:rPr lang="tr-TR"/>
              <a:pPr/>
              <a:t>25</a:t>
            </a:fld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CF800-0942-46F6-84BC-7A870D68EEF2}" type="slidenum">
              <a:rPr lang="tr-TR"/>
              <a:pPr/>
              <a:t>26</a:t>
            </a:fld>
            <a:endParaRPr lang="tr-T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E4AFE-AD08-4C25-A0D5-3D4E0F648ED8}" type="slidenum">
              <a:rPr lang="tr-TR"/>
              <a:pPr/>
              <a:t>27</a:t>
            </a:fld>
            <a:endParaRPr lang="tr-T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FE511-4179-4A22-BDCD-CA3DB103E3DC}" type="slidenum">
              <a:rPr lang="tr-TR"/>
              <a:pPr/>
              <a:t>28</a:t>
            </a:fld>
            <a:endParaRPr lang="tr-T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FB134-75A6-4C94-9A46-F3112F3EDA03}" type="slidenum">
              <a:rPr lang="tr-TR"/>
              <a:pPr/>
              <a:t>29</a:t>
            </a:fld>
            <a:endParaRPr lang="tr-T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8F91D-2621-4A31-A1C7-56BCEA259B69}" type="slidenum">
              <a:rPr lang="tr-TR"/>
              <a:pPr/>
              <a:t>30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353C9-5C3F-4D55-AB89-13E816BE2FA0}" type="slidenum">
              <a:rPr lang="tr-TR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F2EB3-4697-44DB-9F3C-BB6CFD8241A4}" type="slidenum">
              <a:rPr lang="tr-TR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6A1FC-3AA4-43F0-962A-30A0DD4843C6}" type="slidenum">
              <a:rPr lang="tr-TR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90B31-C583-4698-BFC7-A1E6363CA029}" type="slidenum">
              <a:rPr lang="tr-TR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C45A2-7AD3-480F-B742-8AA1245B701A}" type="slidenum">
              <a:rPr lang="tr-TR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AB536-5025-4F2D-9715-9E2F2F79F22B}" type="slidenum">
              <a:rPr lang="tr-TR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EA74B-A5DD-4A9E-9827-B0DEADD7DBCE}" type="slidenum">
              <a:rPr lang="tr-TR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922E-2880-4430-965A-38D32F3667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4397-012B-4556-92DE-32FDAECD4D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7F50-5E95-4C09-ACCB-B7BC498B2D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05EF9-BF60-4E24-B948-C1E21B82A58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E2164-2BD2-473A-874A-87238382CD1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9416-433A-4EE9-9EEF-2ECFE847C88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E035-F14D-4853-B7A7-F6B177ADF1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EFA8-C8F1-498E-8D80-7527F79500F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D4783-50B5-487E-9431-F2CF0EE116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EBF3-6432-444F-A4C2-E112ABC2F2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280CB-736C-4431-AF2A-C8D32EE3DB7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26D-72D6-4644-97F9-C5961E904B6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69EF8-1D62-4655-889F-5514DA57657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1/9/2022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C6AFDA-8BD3-4D25-B9AB-B378760528CD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BDM 2053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Algorithms and Statistics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Training a Perceptron: Regression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z="2000" dirty="0" smtClean="0"/>
              <a:t>Regression (Linear output):</a:t>
            </a:r>
          </a:p>
          <a:p>
            <a:pPr eaLnBrk="1" hangingPunct="1"/>
            <a:endParaRPr lang="tr-TR" sz="2000" dirty="0" smtClean="0"/>
          </a:p>
          <a:p>
            <a:pPr eaLnBrk="1" hangingPunct="1"/>
            <a:endParaRPr lang="tr-TR" sz="2000" dirty="0" smtClean="0"/>
          </a:p>
          <a:p>
            <a:pPr eaLnBrk="1" hangingPunct="1"/>
            <a:endParaRPr lang="tr-TR" sz="2000" dirty="0" smtClean="0"/>
          </a:p>
          <a:p>
            <a:pPr eaLnBrk="1" hangingPunct="1"/>
            <a:endParaRPr lang="tr-TR" sz="2000" dirty="0" smtClean="0"/>
          </a:p>
          <a:p>
            <a:pPr eaLnBrk="1" hangingPunct="1">
              <a:buFont typeface="Wingdings" pitchFamily="2" charset="2"/>
              <a:buNone/>
            </a:pPr>
            <a:endParaRPr lang="tr-TR" sz="2000" dirty="0" smtClean="0"/>
          </a:p>
          <a:p>
            <a:pPr eaLnBrk="1" hangingPunct="1"/>
            <a:endParaRPr lang="tr-TR" sz="2000" dirty="0" smtClean="0"/>
          </a:p>
        </p:txBody>
      </p:sp>
      <p:graphicFrame>
        <p:nvGraphicFramePr>
          <p:cNvPr id="5122" name="Object 11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806700"/>
          <a:ext cx="114300" cy="215900"/>
        </p:xfrm>
        <a:graphic>
          <a:graphicData uri="http://schemas.openxmlformats.org/presentationml/2006/ole">
            <p:oleObj spid="_x0000_s5122" name="Equation" r:id="rId4" imgW="114120" imgH="215640" progId="Equation.3">
              <p:embed/>
            </p:oleObj>
          </a:graphicData>
        </a:graphic>
      </p:graphicFrame>
      <p:graphicFrame>
        <p:nvGraphicFramePr>
          <p:cNvPr id="5123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1044575" y="2565400"/>
          <a:ext cx="6548438" cy="1506538"/>
        </p:xfrm>
        <a:graphic>
          <a:graphicData uri="http://schemas.openxmlformats.org/presentationml/2006/ole">
            <p:oleObj spid="_x0000_s5123" name="Equation" r:id="rId5" imgW="286992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Classification</a:t>
            </a: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>
            <p:ph idx="1"/>
          </p:nvPr>
        </p:nvGraphicFramePr>
        <p:xfrm>
          <a:off x="1189038" y="2509838"/>
          <a:ext cx="5829300" cy="1427162"/>
        </p:xfrm>
        <a:graphic>
          <a:graphicData uri="http://schemas.openxmlformats.org/presentationml/2006/ole">
            <p:oleObj spid="_x0000_s6146" name="Equation" r:id="rId4" imgW="3060360" imgH="749160" progId="Equation.3">
              <p:embed/>
            </p:oleObj>
          </a:graphicData>
        </a:graphic>
      </p:graphicFrame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400" dirty="0" smtClean="0">
                <a:latin typeface="+mj-lt"/>
              </a:rPr>
              <a:t>Single sigmoid output</a:t>
            </a:r>
          </a:p>
          <a:p>
            <a:pPr eaLnBrk="1" hangingPunct="1"/>
            <a:endParaRPr lang="tr-TR" sz="2400" dirty="0" smtClean="0">
              <a:latin typeface="+mj-lt"/>
            </a:endParaRPr>
          </a:p>
          <a:p>
            <a:pPr eaLnBrk="1" hangingPunct="1"/>
            <a:endParaRPr lang="tr-TR" sz="2400" dirty="0" smtClean="0">
              <a:latin typeface="+mj-lt"/>
            </a:endParaRPr>
          </a:p>
          <a:p>
            <a:pPr eaLnBrk="1" hangingPunct="1"/>
            <a:endParaRPr lang="tr-TR" sz="2400" dirty="0" smtClean="0">
              <a:latin typeface="+mj-lt"/>
            </a:endParaRPr>
          </a:p>
          <a:p>
            <a:pPr eaLnBrk="1" hangingPunct="1"/>
            <a:endParaRPr lang="tr-TR" sz="2400" dirty="0" smtClean="0">
              <a:latin typeface="+mj-lt"/>
            </a:endParaRPr>
          </a:p>
          <a:p>
            <a:pPr eaLnBrk="1" hangingPunct="1"/>
            <a:r>
              <a:rPr lang="tr-TR" sz="2400" i="1" dirty="0" smtClean="0">
                <a:latin typeface="+mj-lt"/>
              </a:rPr>
              <a:t>K</a:t>
            </a:r>
            <a:r>
              <a:rPr lang="tr-TR" sz="2400" dirty="0" smtClean="0">
                <a:latin typeface="+mj-lt"/>
              </a:rPr>
              <a:t>&gt;2 softmax outputs</a:t>
            </a:r>
          </a:p>
          <a:p>
            <a:pPr eaLnBrk="1" hangingPunct="1"/>
            <a:endParaRPr lang="tr-TR" sz="2400" dirty="0" smtClean="0">
              <a:latin typeface="+mj-lt"/>
            </a:endParaRPr>
          </a:p>
        </p:txBody>
      </p:sp>
      <p:graphicFrame>
        <p:nvGraphicFramePr>
          <p:cNvPr id="6147" name="Object 12"/>
          <p:cNvGraphicFramePr>
            <a:graphicFrameLocks noChangeAspect="1"/>
          </p:cNvGraphicFramePr>
          <p:nvPr>
            <p:ph sz="half" idx="4294967295"/>
          </p:nvPr>
        </p:nvGraphicFramePr>
        <p:xfrm>
          <a:off x="2087563" y="4664075"/>
          <a:ext cx="7056437" cy="1544638"/>
        </p:xfrm>
        <a:graphic>
          <a:graphicData uri="http://schemas.openxmlformats.org/presentationml/2006/ole">
            <p:oleObj spid="_x0000_s6147" name="Equation" r:id="rId5" imgW="347976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Learning Boolean AND</a:t>
            </a:r>
          </a:p>
        </p:txBody>
      </p:sp>
      <p:pic>
        <p:nvPicPr>
          <p:cNvPr id="26628" name="Picture 9" descr="Per2-and_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205038"/>
            <a:ext cx="7618412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908050"/>
            <a:ext cx="2133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7232"/>
            <a:ext cx="8229600" cy="50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3200" dirty="0" smtClean="0"/>
              <a:t>XOR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endParaRPr lang="tr-TR" sz="2000" smtClean="0"/>
          </a:p>
          <a:p>
            <a:pPr eaLnBrk="1" hangingPunct="1"/>
            <a:r>
              <a:rPr lang="tr-TR" sz="2000" smtClean="0"/>
              <a:t>No </a:t>
            </a:r>
            <a:r>
              <a:rPr lang="tr-TR" sz="2000" i="1" smtClean="0"/>
              <a:t>w</a:t>
            </a:r>
            <a:r>
              <a:rPr lang="tr-TR" sz="2000" baseline="-25000" smtClean="0"/>
              <a:t>0</a:t>
            </a:r>
            <a:r>
              <a:rPr lang="tr-TR" sz="2000" smtClean="0"/>
              <a:t>, </a:t>
            </a:r>
            <a:r>
              <a:rPr lang="tr-TR" sz="2000" i="1" smtClean="0"/>
              <a:t>w</a:t>
            </a:r>
            <a:r>
              <a:rPr lang="tr-TR" sz="2000" baseline="-25000" smtClean="0"/>
              <a:t>1</a:t>
            </a:r>
            <a:r>
              <a:rPr lang="tr-TR" sz="2000" smtClean="0"/>
              <a:t>, </a:t>
            </a:r>
            <a:r>
              <a:rPr lang="tr-TR" sz="2000" i="1" smtClean="0"/>
              <a:t>w</a:t>
            </a:r>
            <a:r>
              <a:rPr lang="tr-TR" sz="2000" baseline="-25000" smtClean="0"/>
              <a:t>2</a:t>
            </a:r>
            <a:r>
              <a:rPr lang="tr-TR" sz="2000" smtClean="0"/>
              <a:t> satisfy:</a:t>
            </a:r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042988" y="4292600"/>
          <a:ext cx="2951162" cy="1800225"/>
        </p:xfrm>
        <a:graphic>
          <a:graphicData uri="http://schemas.openxmlformats.org/presentationml/2006/ole">
            <p:oleObj spid="_x0000_s7170" name="Equation" r:id="rId4" imgW="1498320" imgH="914400" progId="Equation.3">
              <p:embed/>
            </p:oleObj>
          </a:graphicData>
        </a:graphic>
      </p:graphicFrame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7813" y="1557338"/>
            <a:ext cx="2181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 descr="Per-xor_co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196975"/>
            <a:ext cx="3024188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643438" y="4652963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(Minsky and Papert, 1969)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28670"/>
            <a:ext cx="8229600" cy="571504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Multilayer Perceptrons</a:t>
            </a:r>
          </a:p>
        </p:txBody>
      </p:sp>
      <p:graphicFrame>
        <p:nvGraphicFramePr>
          <p:cNvPr id="8194" name="Object 28"/>
          <p:cNvGraphicFramePr>
            <a:graphicFrameLocks noChangeAspect="1"/>
          </p:cNvGraphicFramePr>
          <p:nvPr>
            <p:ph idx="1"/>
          </p:nvPr>
        </p:nvGraphicFramePr>
        <p:xfrm>
          <a:off x="4356100" y="1916113"/>
          <a:ext cx="4392613" cy="2779712"/>
        </p:xfrm>
        <a:graphic>
          <a:graphicData uri="http://schemas.openxmlformats.org/presentationml/2006/ole">
            <p:oleObj spid="_x0000_s8194" name="Equation" r:id="rId4" imgW="2247840" imgH="1422360" progId="Equation.3">
              <p:embed/>
            </p:oleObj>
          </a:graphicData>
        </a:graphic>
      </p:graphicFrame>
      <p:pic>
        <p:nvPicPr>
          <p:cNvPr id="8198" name="Picture 26" descr="Mlp_c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1412875"/>
            <a:ext cx="40735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27"/>
          <p:cNvSpPr>
            <a:spLocks noChangeArrowheads="1"/>
          </p:cNvSpPr>
          <p:nvPr/>
        </p:nvSpPr>
        <p:spPr bwMode="auto">
          <a:xfrm>
            <a:off x="4932363" y="5661025"/>
            <a:ext cx="365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(Rumelhart et al., 1986)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9" descr="Mlp-xor_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620713"/>
            <a:ext cx="5832475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827088" y="6021388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XOR 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 = (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~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) OR (~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1</a:t>
            </a:r>
            <a:r>
              <a:rPr lang="tr-TR" sz="2400">
                <a:latin typeface="Lucida Bright" pitchFamily="18" charset="0"/>
              </a:rPr>
              <a:t> AND </a:t>
            </a:r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2</a:t>
            </a:r>
            <a:r>
              <a:rPr lang="tr-TR" sz="2400">
                <a:latin typeface="Lucida Bright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Backpropagation</a:t>
            </a:r>
          </a:p>
        </p:txBody>
      </p:sp>
      <p:pic>
        <p:nvPicPr>
          <p:cNvPr id="9221" name="Picture 9" descr="Mlp_co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1412875"/>
            <a:ext cx="40735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223" name="Group 14"/>
          <p:cNvGrpSpPr>
            <a:grpSpLocks/>
          </p:cNvGrpSpPr>
          <p:nvPr/>
        </p:nvGrpSpPr>
        <p:grpSpPr bwMode="auto">
          <a:xfrm>
            <a:off x="4278313" y="1844675"/>
            <a:ext cx="4614862" cy="3454400"/>
            <a:chOff x="2695" y="1209"/>
            <a:chExt cx="2907" cy="2176"/>
          </a:xfrm>
        </p:grpSpPr>
        <p:graphicFrame>
          <p:nvGraphicFramePr>
            <p:cNvPr id="9218" name="Object 11"/>
            <p:cNvGraphicFramePr>
              <a:graphicFrameLocks noChangeAspect="1"/>
            </p:cNvGraphicFramePr>
            <p:nvPr/>
          </p:nvGraphicFramePr>
          <p:xfrm>
            <a:off x="2695" y="1209"/>
            <a:ext cx="2907" cy="2166"/>
          </p:xfrm>
          <a:graphic>
            <a:graphicData uri="http://schemas.openxmlformats.org/presentationml/2006/ole">
              <p:oleObj spid="_x0000_s9218" name="Equation" r:id="rId5" imgW="2539800" imgH="1892160" progId="Equation.3">
                <p:embed/>
              </p:oleObj>
            </a:graphicData>
          </a:graphic>
        </p:graphicFrame>
        <p:sp>
          <p:nvSpPr>
            <p:cNvPr id="9224" name="Rectangle 13"/>
            <p:cNvSpPr>
              <a:spLocks noChangeArrowheads="1"/>
            </p:cNvSpPr>
            <p:nvPr/>
          </p:nvSpPr>
          <p:spPr bwMode="auto">
            <a:xfrm>
              <a:off x="3152" y="2795"/>
              <a:ext cx="1724" cy="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28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4221163"/>
          <a:ext cx="2592388" cy="439737"/>
        </p:xfrm>
        <a:graphic>
          <a:graphicData uri="http://schemas.openxmlformats.org/presentationml/2006/ole">
            <p:oleObj spid="_x0000_s10243" name="Equation" r:id="rId4" imgW="1346040" imgH="228600" progId="Equation.3">
              <p:embed/>
            </p:oleObj>
          </a:graphicData>
        </a:graphic>
      </p:graphicFrame>
      <p:graphicFrame>
        <p:nvGraphicFramePr>
          <p:cNvPr id="10244" name="Object 30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989138"/>
          <a:ext cx="2663825" cy="973137"/>
        </p:xfrm>
        <a:graphic>
          <a:graphicData uri="http://schemas.openxmlformats.org/presentationml/2006/ole">
            <p:oleObj spid="_x0000_s10244" name="Equation" r:id="rId5" imgW="1180800" imgH="431640" progId="Equation.3">
              <p:embed/>
            </p:oleObj>
          </a:graphicData>
        </a:graphic>
      </p:graphicFrame>
      <p:graphicFrame>
        <p:nvGraphicFramePr>
          <p:cNvPr id="10242" name="Object 37"/>
          <p:cNvGraphicFramePr>
            <a:graphicFrameLocks noChangeAspect="1"/>
          </p:cNvGraphicFramePr>
          <p:nvPr/>
        </p:nvGraphicFramePr>
        <p:xfrm>
          <a:off x="3635375" y="3213100"/>
          <a:ext cx="4752975" cy="3168650"/>
        </p:xfrm>
        <a:graphic>
          <a:graphicData uri="http://schemas.openxmlformats.org/presentationml/2006/ole">
            <p:oleObj spid="_x0000_s10242" name="Equation" r:id="rId6" imgW="2476440" imgH="1650960" progId="Equation.3">
              <p:embed/>
            </p:oleObj>
          </a:graphicData>
        </a:graphic>
      </p:graphicFrame>
      <p:sp>
        <p:nvSpPr>
          <p:cNvPr id="10249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tr-TR" i="1" dirty="0">
                <a:solidFill>
                  <a:schemeClr val="bg2"/>
                </a:solidFill>
                <a:latin typeface="+mj-lt"/>
              </a:rPr>
              <a:t>Regression</a:t>
            </a:r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6877050" y="5013325"/>
            <a:ext cx="1150938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1476375" y="4221163"/>
            <a:ext cx="1223963" cy="4318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9"/>
          <p:cNvSpPr>
            <a:spLocks noChangeShapeType="1"/>
          </p:cNvSpPr>
          <p:nvPr/>
        </p:nvSpPr>
        <p:spPr bwMode="auto">
          <a:xfrm flipV="1">
            <a:off x="1692275" y="4724400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20"/>
          <p:cNvSpPr>
            <a:spLocks noChangeShapeType="1"/>
          </p:cNvSpPr>
          <p:nvPr/>
        </p:nvSpPr>
        <p:spPr bwMode="auto">
          <a:xfrm flipV="1">
            <a:off x="1692275" y="3068638"/>
            <a:ext cx="0" cy="9366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21"/>
          <p:cNvSpPr>
            <a:spLocks noChangeShapeType="1"/>
          </p:cNvSpPr>
          <p:nvPr/>
        </p:nvSpPr>
        <p:spPr bwMode="auto">
          <a:xfrm flipV="1">
            <a:off x="2987675" y="1412875"/>
            <a:ext cx="1439863" cy="50323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22"/>
          <p:cNvSpPr>
            <a:spLocks noChangeShapeType="1"/>
          </p:cNvSpPr>
          <p:nvPr/>
        </p:nvSpPr>
        <p:spPr bwMode="auto">
          <a:xfrm>
            <a:off x="7019925" y="1484313"/>
            <a:ext cx="0" cy="431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23"/>
          <p:cNvSpPr>
            <a:spLocks noChangeShapeType="1"/>
          </p:cNvSpPr>
          <p:nvPr/>
        </p:nvSpPr>
        <p:spPr bwMode="auto">
          <a:xfrm>
            <a:off x="7019925" y="2852738"/>
            <a:ext cx="0" cy="2889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Text Box 24"/>
          <p:cNvSpPr txBox="1">
            <a:spLocks noChangeArrowheads="1"/>
          </p:cNvSpPr>
          <p:nvPr/>
        </p:nvSpPr>
        <p:spPr bwMode="auto">
          <a:xfrm>
            <a:off x="395288" y="34290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3333FF"/>
                </a:solidFill>
                <a:latin typeface="Lucida Bright" pitchFamily="18" charset="0"/>
              </a:rPr>
              <a:t>Forward</a:t>
            </a:r>
          </a:p>
        </p:txBody>
      </p:sp>
      <p:sp>
        <p:nvSpPr>
          <p:cNvPr id="10258" name="Text Box 25"/>
          <p:cNvSpPr txBox="1">
            <a:spLocks noChangeArrowheads="1"/>
          </p:cNvSpPr>
          <p:nvPr/>
        </p:nvSpPr>
        <p:spPr bwMode="auto">
          <a:xfrm>
            <a:off x="7380288" y="2852738"/>
            <a:ext cx="1273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>
                <a:solidFill>
                  <a:srgbClr val="FF0000"/>
                </a:solidFill>
                <a:latin typeface="Lucida Bright" pitchFamily="18" charset="0"/>
              </a:rPr>
              <a:t>Backward</a:t>
            </a:r>
          </a:p>
        </p:txBody>
      </p:sp>
      <p:sp>
        <p:nvSpPr>
          <p:cNvPr id="10259" name="Text Box 26"/>
          <p:cNvSpPr txBox="1">
            <a:spLocks noChangeArrowheads="1"/>
          </p:cNvSpPr>
          <p:nvPr/>
        </p:nvSpPr>
        <p:spPr bwMode="auto">
          <a:xfrm>
            <a:off x="1476375" y="580548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400" b="1" i="1">
                <a:latin typeface="Lucida Bright" pitchFamily="18" charset="0"/>
              </a:rPr>
              <a:t>x</a:t>
            </a:r>
          </a:p>
        </p:txBody>
      </p:sp>
      <p:graphicFrame>
        <p:nvGraphicFramePr>
          <p:cNvPr id="10245" name="Object 35"/>
          <p:cNvGraphicFramePr>
            <a:graphicFrameLocks noChangeAspect="1"/>
          </p:cNvGraphicFramePr>
          <p:nvPr/>
        </p:nvGraphicFramePr>
        <p:xfrm>
          <a:off x="4427538" y="692150"/>
          <a:ext cx="3671887" cy="835025"/>
        </p:xfrm>
        <a:graphic>
          <a:graphicData uri="http://schemas.openxmlformats.org/presentationml/2006/ole">
            <p:oleObj spid="_x0000_s10245" name="Equation" r:id="rId7" imgW="1841400" imgH="419040" progId="Equation.3">
              <p:embed/>
            </p:oleObj>
          </a:graphicData>
        </a:graphic>
      </p:graphicFrame>
      <p:graphicFrame>
        <p:nvGraphicFramePr>
          <p:cNvPr id="10246" name="Object 36"/>
          <p:cNvGraphicFramePr>
            <a:graphicFrameLocks noChangeAspect="1"/>
          </p:cNvGraphicFramePr>
          <p:nvPr/>
        </p:nvGraphicFramePr>
        <p:xfrm>
          <a:off x="5003800" y="1998663"/>
          <a:ext cx="2736850" cy="709612"/>
        </p:xfrm>
        <a:graphic>
          <a:graphicData uri="http://schemas.openxmlformats.org/presentationml/2006/ole">
            <p:oleObj spid="_x0000_s10246" name="Equation" r:id="rId8" imgW="13204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Regression with Multiple Outputs</a:t>
            </a:r>
          </a:p>
        </p:txBody>
      </p:sp>
      <p:graphicFrame>
        <p:nvGraphicFramePr>
          <p:cNvPr id="11266" name="Object 24"/>
          <p:cNvGraphicFramePr>
            <a:graphicFrameLocks noChangeAspect="1"/>
          </p:cNvGraphicFramePr>
          <p:nvPr>
            <p:ph idx="1"/>
          </p:nvPr>
        </p:nvGraphicFramePr>
        <p:xfrm>
          <a:off x="466725" y="2135188"/>
          <a:ext cx="6481763" cy="3633787"/>
        </p:xfrm>
        <a:graphic>
          <a:graphicData uri="http://schemas.openxmlformats.org/presentationml/2006/ole">
            <p:oleObj spid="_x0000_s11266" name="Equation" r:id="rId4" imgW="3035160" imgH="1701720" progId="Equation.3">
              <p:embed/>
            </p:oleObj>
          </a:graphicData>
        </a:graphic>
      </p:graphicFrame>
      <p:sp>
        <p:nvSpPr>
          <p:cNvPr id="11270" name="Oval 8"/>
          <p:cNvSpPr>
            <a:spLocks noChangeArrowheads="1"/>
          </p:cNvSpPr>
          <p:nvPr/>
        </p:nvSpPr>
        <p:spPr bwMode="auto">
          <a:xfrm>
            <a:off x="7019925" y="3500438"/>
            <a:ext cx="431800" cy="431800"/>
          </a:xfrm>
          <a:prstGeom prst="ellipse">
            <a:avLst/>
          </a:prstGeom>
          <a:solidFill>
            <a:srgbClr val="FF33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701992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11272" name="Oval 10"/>
          <p:cNvSpPr>
            <a:spLocks noChangeArrowheads="1"/>
          </p:cNvSpPr>
          <p:nvPr/>
        </p:nvSpPr>
        <p:spPr bwMode="auto">
          <a:xfrm>
            <a:off x="80279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11273" name="Oval 11"/>
          <p:cNvSpPr>
            <a:spLocks noChangeArrowheads="1"/>
          </p:cNvSpPr>
          <p:nvPr/>
        </p:nvSpPr>
        <p:spPr bwMode="auto">
          <a:xfrm>
            <a:off x="6227763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 flipV="1">
            <a:off x="7235825" y="39338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6948488" y="2133600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33CC"/>
              </a:solidFill>
            </a:endParaRP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H="1" flipV="1">
            <a:off x="7164388" y="2565400"/>
            <a:ext cx="71437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V="1">
            <a:off x="7308850" y="2565400"/>
            <a:ext cx="86360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17"/>
          <p:cNvSpPr>
            <a:spLocks noChangeShapeType="1"/>
          </p:cNvSpPr>
          <p:nvPr/>
        </p:nvSpPr>
        <p:spPr bwMode="auto">
          <a:xfrm flipH="1" flipV="1">
            <a:off x="6443663" y="2565400"/>
            <a:ext cx="7207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7451725" y="3500438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z</a:t>
            </a:r>
            <a:r>
              <a:rPr lang="tr-TR" sz="2400" i="1" baseline="-25000">
                <a:latin typeface="Lucida Bright" pitchFamily="18" charset="0"/>
              </a:rPr>
              <a:t>h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7235825" y="2636838"/>
            <a:ext cx="541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v</a:t>
            </a:r>
            <a:r>
              <a:rPr lang="tr-TR" sz="2400" i="1" baseline="-25000">
                <a:latin typeface="Lucida Bright" pitchFamily="18" charset="0"/>
              </a:rPr>
              <a:t>ih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6804025" y="15573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  <a:r>
              <a:rPr lang="tr-TR" sz="2400" i="1" baseline="-25000">
                <a:latin typeface="Lucida Bright" pitchFamily="18" charset="0"/>
              </a:rPr>
              <a:t>i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7596188" y="4581525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i="1" baseline="-25000">
                <a:latin typeface="Lucida Bright" pitchFamily="18" charset="0"/>
              </a:rPr>
              <a:t>j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6516688" y="3933825"/>
            <a:ext cx="62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i="1" baseline="-25000">
                <a:latin typeface="Lucida Bright" pitchFamily="18" charset="0"/>
              </a:rPr>
              <a:t>hj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850" y="928670"/>
            <a:ext cx="6972300" cy="561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Objectives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Neural Network Learning</a:t>
            </a:r>
          </a:p>
          <a:p>
            <a:r>
              <a:rPr lang="en-GB" altLang="zh-CN" sz="2400" dirty="0" smtClean="0">
                <a:ea typeface="宋体" pitchFamily="2" charset="-122"/>
              </a:rPr>
              <a:t>Self-Organizing Maps</a:t>
            </a:r>
          </a:p>
          <a:p>
            <a:pPr lvl="1"/>
            <a:r>
              <a:rPr lang="en-GB" altLang="zh-CN" dirty="0" smtClean="0">
                <a:ea typeface="宋体" pitchFamily="2" charset="-122"/>
              </a:rPr>
              <a:t>Origins</a:t>
            </a:r>
          </a:p>
          <a:p>
            <a:pPr lvl="1"/>
            <a:r>
              <a:rPr lang="en-GB" altLang="zh-CN" dirty="0" smtClean="0">
                <a:ea typeface="宋体" pitchFamily="2" charset="-122"/>
              </a:rPr>
              <a:t>Algorithm</a:t>
            </a:r>
          </a:p>
          <a:p>
            <a:pPr lvl="1"/>
            <a:r>
              <a:rPr lang="en-GB" altLang="zh-CN" dirty="0" smtClean="0">
                <a:ea typeface="宋体" pitchFamily="2" charset="-122"/>
              </a:rPr>
              <a:t>Examples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620713"/>
            <a:ext cx="4581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2349500"/>
            <a:ext cx="5181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588" y="509588"/>
            <a:ext cx="73628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763713" y="1701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x</a:t>
            </a:r>
            <a:r>
              <a:rPr lang="tr-TR" sz="1800">
                <a:latin typeface="Lucida Bright" pitchFamily="18" charset="0"/>
              </a:rPr>
              <a:t>+</a:t>
            </a:r>
            <a:r>
              <a:rPr lang="tr-TR" sz="1800" i="1">
                <a:latin typeface="Lucida Bright" pitchFamily="18" charset="0"/>
              </a:rPr>
              <a:t>w</a:t>
            </a:r>
            <a:r>
              <a:rPr lang="tr-TR" sz="1800" baseline="-25000">
                <a:latin typeface="Lucida Bright" pitchFamily="18" charset="0"/>
              </a:rPr>
              <a:t>0</a:t>
            </a:r>
            <a:endParaRPr lang="tr-TR" sz="1800" i="1" baseline="-25000">
              <a:latin typeface="Lucida Bright" pitchFamily="18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067175" y="2205038"/>
            <a:ext cx="403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732588" y="1989138"/>
            <a:ext cx="62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 i="1">
                <a:latin typeface="Lucida Bright" pitchFamily="18" charset="0"/>
              </a:rPr>
              <a:t>v</a:t>
            </a:r>
            <a:r>
              <a:rPr lang="tr-TR" sz="1800" i="1" baseline="-25000">
                <a:latin typeface="Lucida Bright" pitchFamily="18" charset="0"/>
              </a:rPr>
              <a:t>h</a:t>
            </a:r>
            <a:r>
              <a:rPr lang="tr-TR" sz="1800" i="1">
                <a:latin typeface="Lucida Bright" pitchFamily="18" charset="0"/>
              </a:rPr>
              <a:t>z</a:t>
            </a:r>
            <a:r>
              <a:rPr lang="tr-TR" sz="1800" i="1" baseline="-25000">
                <a:latin typeface="Lucida Bright" pitchFamily="18" charset="0"/>
              </a:rPr>
              <a:t>h</a:t>
            </a:r>
            <a:endParaRPr lang="tr-TR" sz="2400" i="1">
              <a:latin typeface="Lucida Brigh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2984"/>
            <a:ext cx="8229600" cy="571504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Two-Class Discrimination</a:t>
            </a:r>
          </a:p>
        </p:txBody>
      </p:sp>
      <p:graphicFrame>
        <p:nvGraphicFramePr>
          <p:cNvPr id="12290" name="Object 9"/>
          <p:cNvGraphicFramePr>
            <a:graphicFrameLocks noChangeAspect="1"/>
          </p:cNvGraphicFramePr>
          <p:nvPr>
            <p:ph idx="1"/>
          </p:nvPr>
        </p:nvGraphicFramePr>
        <p:xfrm>
          <a:off x="1331913" y="2641600"/>
          <a:ext cx="6264275" cy="3057525"/>
        </p:xfrm>
        <a:graphic>
          <a:graphicData uri="http://schemas.openxmlformats.org/presentationml/2006/ole">
            <p:oleObj spid="_x0000_s12290" name="Equation" r:id="rId4" imgW="3174840" imgH="1549080" progId="Equation.3">
              <p:embed/>
            </p:oleObj>
          </a:graphicData>
        </a:graphic>
      </p:graphicFrame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pPr eaLnBrk="1" hangingPunct="1"/>
            <a:r>
              <a:rPr lang="tr-TR" smtClean="0"/>
              <a:t>One sigmoid output </a:t>
            </a:r>
            <a:r>
              <a:rPr lang="tr-TR" i="1" smtClean="0"/>
              <a:t>y</a:t>
            </a:r>
            <a:r>
              <a:rPr lang="tr-TR" i="1" baseline="30000" smtClean="0"/>
              <a:t>t </a:t>
            </a:r>
            <a:r>
              <a:rPr lang="tr-TR" smtClean="0"/>
              <a:t>for </a:t>
            </a:r>
            <a:r>
              <a:rPr lang="tr-TR" i="1" smtClean="0"/>
              <a:t>P</a:t>
            </a:r>
            <a:r>
              <a:rPr lang="tr-TR" smtClean="0"/>
              <a:t>(C</a:t>
            </a:r>
            <a:r>
              <a:rPr lang="tr-TR" baseline="-25000" smtClean="0"/>
              <a:t>1</a:t>
            </a:r>
            <a:r>
              <a:rPr lang="tr-TR" smtClean="0"/>
              <a:t>|</a:t>
            </a:r>
            <a:r>
              <a:rPr lang="tr-TR" b="1" i="1" smtClean="0"/>
              <a:t>x</a:t>
            </a:r>
            <a:r>
              <a:rPr lang="tr-TR" i="1" baseline="30000" smtClean="0"/>
              <a:t>t</a:t>
            </a:r>
            <a:r>
              <a:rPr lang="tr-TR" smtClean="0"/>
              <a:t>) and </a:t>
            </a:r>
            <a:r>
              <a:rPr lang="tr-TR" i="1" smtClean="0"/>
              <a:t>P</a:t>
            </a:r>
            <a:r>
              <a:rPr lang="tr-TR" smtClean="0"/>
              <a:t>(C</a:t>
            </a:r>
            <a:r>
              <a:rPr lang="tr-TR" baseline="-25000" smtClean="0"/>
              <a:t>2</a:t>
            </a:r>
            <a:r>
              <a:rPr lang="tr-TR" smtClean="0"/>
              <a:t>|</a:t>
            </a:r>
            <a:r>
              <a:rPr lang="tr-TR" b="1" i="1" smtClean="0"/>
              <a:t>x</a:t>
            </a:r>
            <a:r>
              <a:rPr lang="tr-TR" i="1" baseline="30000" smtClean="0"/>
              <a:t>t</a:t>
            </a:r>
            <a:r>
              <a:rPr lang="tr-TR" smtClean="0"/>
              <a:t>) </a:t>
            </a:r>
            <a:r>
              <a:rPr lang="tr-TR" i="1" smtClean="0"/>
              <a:t>≡</a:t>
            </a:r>
            <a:r>
              <a:rPr lang="tr-TR" smtClean="0"/>
              <a:t> 1-</a:t>
            </a:r>
            <a:r>
              <a:rPr lang="tr-TR" i="1" smtClean="0"/>
              <a:t>y</a:t>
            </a:r>
            <a:r>
              <a:rPr lang="tr-TR" i="1" baseline="30000" smtClean="0"/>
              <a:t>t</a:t>
            </a:r>
          </a:p>
          <a:p>
            <a:pPr eaLnBrk="1" hangingPunct="1"/>
            <a:endParaRPr lang="tr-TR" i="1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08"/>
            <a:ext cx="8229600" cy="642942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K&gt;2 Classes</a:t>
            </a:r>
          </a:p>
        </p:txBody>
      </p:sp>
      <p:graphicFrame>
        <p:nvGraphicFramePr>
          <p:cNvPr id="13314" name="Object 10"/>
          <p:cNvGraphicFramePr>
            <a:graphicFrameLocks noChangeAspect="1"/>
          </p:cNvGraphicFramePr>
          <p:nvPr>
            <p:ph idx="1"/>
          </p:nvPr>
        </p:nvGraphicFramePr>
        <p:xfrm>
          <a:off x="542925" y="1700213"/>
          <a:ext cx="7985125" cy="3502025"/>
        </p:xfrm>
        <a:graphic>
          <a:graphicData uri="http://schemas.openxmlformats.org/presentationml/2006/ole">
            <p:oleObj spid="_x0000_s13314" name="Equation" r:id="rId4" imgW="3822480" imgH="1676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08"/>
            <a:ext cx="8229600" cy="571504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Multiple Hidden Layers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ph idx="1"/>
          </p:nvPr>
        </p:nvGraphicFramePr>
        <p:xfrm>
          <a:off x="611188" y="3221038"/>
          <a:ext cx="8064500" cy="2786062"/>
        </p:xfrm>
        <a:graphic>
          <a:graphicData uri="http://schemas.openxmlformats.org/presentationml/2006/ole">
            <p:oleObj spid="_x0000_s14338" name="Equation" r:id="rId4" imgW="4190760" imgH="1447560" progId="Equation.3">
              <p:embed/>
            </p:oleObj>
          </a:graphicData>
        </a:graphic>
      </p:graphicFrame>
      <p:sp>
        <p:nvSpPr>
          <p:cNvPr id="143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pPr eaLnBrk="1" hangingPunct="1"/>
            <a:r>
              <a:rPr lang="tr-TR" smtClean="0"/>
              <a:t>MLP with one hidden layer is a </a:t>
            </a:r>
            <a:r>
              <a:rPr lang="tr-TR" smtClean="0">
                <a:solidFill>
                  <a:schemeClr val="bg2"/>
                </a:solidFill>
              </a:rPr>
              <a:t>universal approximator </a:t>
            </a:r>
            <a:r>
              <a:rPr lang="tr-TR" smtClean="0"/>
              <a:t>(Hornik et al., 1989), but using multiple layers may lead to simpler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Improving Convergence</a:t>
            </a:r>
          </a:p>
        </p:txBody>
      </p:sp>
      <p:graphicFrame>
        <p:nvGraphicFramePr>
          <p:cNvPr id="15362" name="Object 7"/>
          <p:cNvGraphicFramePr>
            <a:graphicFrameLocks noChangeAspect="1"/>
          </p:cNvGraphicFramePr>
          <p:nvPr>
            <p:ph idx="1"/>
          </p:nvPr>
        </p:nvGraphicFramePr>
        <p:xfrm>
          <a:off x="2555875" y="2420938"/>
          <a:ext cx="3311525" cy="946150"/>
        </p:xfrm>
        <a:graphic>
          <a:graphicData uri="http://schemas.openxmlformats.org/presentationml/2006/ole">
            <p:oleObj spid="_x0000_s15362" name="Equation" r:id="rId4" imgW="1600200" imgH="457200" progId="Equation.3">
              <p:embed/>
            </p:oleObj>
          </a:graphicData>
        </a:graphic>
      </p:graphicFrame>
      <p:sp>
        <p:nvSpPr>
          <p:cNvPr id="153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pPr eaLnBrk="1" hangingPunct="1"/>
            <a:r>
              <a:rPr lang="tr-TR" smtClean="0"/>
              <a:t>Momentum</a:t>
            </a:r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endParaRPr lang="tr-TR" smtClean="0"/>
          </a:p>
          <a:p>
            <a:pPr eaLnBrk="1" hangingPunct="1"/>
            <a:r>
              <a:rPr lang="tr-TR" smtClean="0"/>
              <a:t>Adaptive learning rate</a:t>
            </a:r>
          </a:p>
        </p:txBody>
      </p:sp>
      <p:graphicFrame>
        <p:nvGraphicFramePr>
          <p:cNvPr id="15363" name="Object 9"/>
          <p:cNvGraphicFramePr>
            <a:graphicFrameLocks noChangeAspect="1"/>
          </p:cNvGraphicFramePr>
          <p:nvPr>
            <p:ph sz="quarter" idx="4294967295"/>
          </p:nvPr>
        </p:nvGraphicFramePr>
        <p:xfrm>
          <a:off x="0" y="4365625"/>
          <a:ext cx="3455988" cy="1011238"/>
        </p:xfrm>
        <a:graphic>
          <a:graphicData uri="http://schemas.openxmlformats.org/presentationml/2006/ole">
            <p:oleObj spid="_x0000_s15363" name="Equation" r:id="rId5" imgW="16509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Overfitting/Overtraining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4213" y="1484313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>
                <a:latin typeface="Lucida Bright" pitchFamily="18" charset="0"/>
              </a:rPr>
              <a:t>Number of weights: </a:t>
            </a:r>
            <a:r>
              <a:rPr lang="tr-TR" sz="2400" i="1">
                <a:latin typeface="Lucida Bright" pitchFamily="18" charset="0"/>
              </a:rPr>
              <a:t>H </a:t>
            </a:r>
            <a:r>
              <a:rPr lang="tr-TR" sz="2400">
                <a:latin typeface="Lucida Bright" pitchFamily="18" charset="0"/>
              </a:rPr>
              <a:t>(</a:t>
            </a:r>
            <a:r>
              <a:rPr lang="tr-TR" sz="2400" i="1">
                <a:latin typeface="Lucida Bright" pitchFamily="18" charset="0"/>
              </a:rPr>
              <a:t>d</a:t>
            </a:r>
            <a:r>
              <a:rPr lang="tr-TR" sz="2400">
                <a:latin typeface="Lucida Bright" pitchFamily="18" charset="0"/>
              </a:rPr>
              <a:t>+1)+(</a:t>
            </a:r>
            <a:r>
              <a:rPr lang="tr-TR" sz="2400" i="1">
                <a:latin typeface="Lucida Bright" pitchFamily="18" charset="0"/>
              </a:rPr>
              <a:t>H</a:t>
            </a:r>
            <a:r>
              <a:rPr lang="tr-TR" sz="2400">
                <a:latin typeface="Lucida Bright" pitchFamily="18" charset="0"/>
              </a:rPr>
              <a:t>+1)</a:t>
            </a:r>
            <a:r>
              <a:rPr lang="tr-TR" sz="2400" i="1">
                <a:latin typeface="Lucida Bright" pitchFamily="18" charset="0"/>
              </a:rPr>
              <a:t>K</a:t>
            </a: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989138"/>
            <a:ext cx="57245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5F2E7-A569-47D4-BB76-DCBA57E02761}" type="slidenum">
              <a:rPr lang="tr-TR"/>
              <a:pPr/>
              <a:t>27</a:t>
            </a:fld>
            <a:endParaRPr lang="tr-TR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836613"/>
            <a:ext cx="69151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000108"/>
            <a:ext cx="8229600" cy="571496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Tuning the Network Size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Destructive</a:t>
            </a:r>
          </a:p>
          <a:p>
            <a:pPr eaLnBrk="1" hangingPunct="1"/>
            <a:r>
              <a:rPr lang="tr-TR" sz="2400" smtClean="0"/>
              <a:t>Weight decay:</a:t>
            </a:r>
          </a:p>
          <a:p>
            <a:pPr eaLnBrk="1" hangingPunct="1"/>
            <a:endParaRPr lang="tr-TR" sz="2400" smtClean="0"/>
          </a:p>
          <a:p>
            <a:pPr eaLnBrk="1" hangingPunct="1"/>
            <a:endParaRPr lang="tr-TR" sz="2000" smtClean="0"/>
          </a:p>
        </p:txBody>
      </p:sp>
      <p:sp>
        <p:nvSpPr>
          <p:cNvPr id="16392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Constructive</a:t>
            </a:r>
          </a:p>
          <a:p>
            <a:pPr eaLnBrk="1" hangingPunct="1"/>
            <a:r>
              <a:rPr lang="tr-TR" sz="2400" smtClean="0"/>
              <a:t>Growing networks</a:t>
            </a:r>
          </a:p>
        </p:txBody>
      </p:sp>
      <p:pic>
        <p:nvPicPr>
          <p:cNvPr id="16389" name="Picture 6" descr="Mlp-inc_co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2997200"/>
            <a:ext cx="5113337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3708400" y="5734050"/>
            <a:ext cx="1449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>
                <a:latin typeface="Lucida Bright" pitchFamily="18" charset="0"/>
              </a:rPr>
              <a:t>(Ash, 1989)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5822950" y="5726113"/>
            <a:ext cx="332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800">
                <a:latin typeface="Lucida Bright" pitchFamily="18" charset="0"/>
              </a:rPr>
              <a:t>(Fahlman and Lebiere, 1989)</a:t>
            </a:r>
          </a:p>
        </p:txBody>
      </p:sp>
      <p:graphicFrame>
        <p:nvGraphicFramePr>
          <p:cNvPr id="16386" name="Object 10"/>
          <p:cNvGraphicFramePr>
            <a:graphicFrameLocks noChangeAspect="1"/>
          </p:cNvGraphicFramePr>
          <p:nvPr/>
        </p:nvGraphicFramePr>
        <p:xfrm>
          <a:off x="684213" y="3068638"/>
          <a:ext cx="2879725" cy="1812925"/>
        </p:xfrm>
        <a:graphic>
          <a:graphicData uri="http://schemas.openxmlformats.org/presentationml/2006/ole">
            <p:oleObj spid="_x0000_s16386" name="Equation" r:id="rId5" imgW="1371600" imgH="863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1546"/>
            <a:ext cx="8229600" cy="50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sz="3200" dirty="0" smtClean="0"/>
              <a:t>Dimensionality Reduction</a:t>
            </a:r>
          </a:p>
        </p:txBody>
      </p:sp>
      <p:pic>
        <p:nvPicPr>
          <p:cNvPr id="33797" name="Picture 6" descr="Mlp-auto_c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700213"/>
            <a:ext cx="83883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Neuron:   no division, only 1 axon</a:t>
            </a:r>
          </a:p>
        </p:txBody>
      </p:sp>
      <p:pic>
        <p:nvPicPr>
          <p:cNvPr id="23557" name="Picture 2" descr="http://www.utexas.edu/courses/bio365r/Images/neuron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4438" y="1785938"/>
            <a:ext cx="6572250" cy="4138612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585788"/>
            <a:ext cx="67913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Neural Networks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2400" dirty="0" smtClean="0">
                <a:latin typeface="+mj-lt"/>
              </a:rPr>
              <a:t>Networks of processing units (neurons) with connections (synapses) between them</a:t>
            </a:r>
          </a:p>
          <a:p>
            <a:pPr eaLnBrk="1" hangingPunct="1"/>
            <a:r>
              <a:rPr lang="tr-TR" sz="2400" dirty="0" smtClean="0">
                <a:latin typeface="+mj-lt"/>
              </a:rPr>
              <a:t>Large number of neurons: 10</a:t>
            </a:r>
            <a:r>
              <a:rPr lang="tr-TR" sz="2400" baseline="30000" dirty="0" smtClean="0">
                <a:latin typeface="+mj-lt"/>
              </a:rPr>
              <a:t>10</a:t>
            </a:r>
          </a:p>
          <a:p>
            <a:pPr eaLnBrk="1" hangingPunct="1"/>
            <a:r>
              <a:rPr lang="tr-TR" sz="2400" dirty="0" smtClean="0">
                <a:latin typeface="+mj-lt"/>
              </a:rPr>
              <a:t>Large connectitivity: 10</a:t>
            </a:r>
            <a:r>
              <a:rPr lang="tr-TR" sz="2400" baseline="30000" dirty="0" smtClean="0">
                <a:latin typeface="+mj-lt"/>
              </a:rPr>
              <a:t>5</a:t>
            </a:r>
          </a:p>
          <a:p>
            <a:pPr eaLnBrk="1" hangingPunct="1"/>
            <a:r>
              <a:rPr lang="tr-TR" sz="2400" dirty="0" smtClean="0">
                <a:latin typeface="+mj-lt"/>
              </a:rPr>
              <a:t>Parallel processing</a:t>
            </a:r>
          </a:p>
          <a:p>
            <a:pPr eaLnBrk="1" hangingPunct="1"/>
            <a:r>
              <a:rPr lang="tr-TR" sz="2400" dirty="0" smtClean="0">
                <a:latin typeface="+mj-lt"/>
              </a:rPr>
              <a:t>Distributed computation/memory</a:t>
            </a:r>
          </a:p>
          <a:p>
            <a:pPr eaLnBrk="1" hangingPunct="1"/>
            <a:r>
              <a:rPr lang="tr-TR" sz="2400" dirty="0" smtClean="0">
                <a:latin typeface="+mj-lt"/>
              </a:rPr>
              <a:t>Robust to noise, failures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6011863" y="5013325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8"/>
          <p:cNvSpPr>
            <a:spLocks noChangeArrowheads="1"/>
          </p:cNvSpPr>
          <p:nvPr/>
        </p:nvSpPr>
        <p:spPr bwMode="auto">
          <a:xfrm>
            <a:off x="4572000" y="580548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7380288" y="53006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7164388" y="40052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6084888" y="6165850"/>
            <a:ext cx="431800" cy="431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 flipV="1">
            <a:off x="4932363" y="5300663"/>
            <a:ext cx="1079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 flipH="1" flipV="1">
            <a:off x="6227763" y="5445125"/>
            <a:ext cx="730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V="1">
            <a:off x="6372225" y="4365625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 flipH="1" flipV="1">
            <a:off x="7380288" y="4437063"/>
            <a:ext cx="2159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flipV="1">
            <a:off x="6372225" y="4437063"/>
            <a:ext cx="93503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Understanding the Brain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tr-TR" dirty="0" smtClean="0">
                <a:latin typeface="+mj-lt"/>
              </a:rPr>
              <a:t>Levels of analysis (Marr, 1982)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tr-TR" dirty="0" smtClean="0">
                <a:latin typeface="+mj-lt"/>
              </a:rPr>
              <a:t>Computational theory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tr-TR" dirty="0" smtClean="0">
                <a:latin typeface="+mj-lt"/>
              </a:rPr>
              <a:t>Representation and algorithm</a:t>
            </a:r>
          </a:p>
          <a:p>
            <a:pPr marL="838200" lvl="1" indent="-381000" eaLnBrk="1" hangingPunct="1">
              <a:buFont typeface="Wingdings" pitchFamily="2" charset="2"/>
              <a:buAutoNum type="arabicPeriod"/>
            </a:pPr>
            <a:r>
              <a:rPr lang="tr-TR" dirty="0" smtClean="0">
                <a:latin typeface="+mj-lt"/>
              </a:rPr>
              <a:t>Hardware implementation</a:t>
            </a:r>
          </a:p>
          <a:p>
            <a:pPr marL="457200" indent="-457200" eaLnBrk="1" hangingPunct="1"/>
            <a:r>
              <a:rPr lang="tr-TR" dirty="0" smtClean="0">
                <a:latin typeface="+mj-lt"/>
              </a:rPr>
              <a:t>Reverse engineering: From hardware to theory</a:t>
            </a:r>
          </a:p>
          <a:p>
            <a:pPr marL="457200" indent="-457200" eaLnBrk="1" hangingPunct="1"/>
            <a:r>
              <a:rPr lang="tr-TR" dirty="0" smtClean="0">
                <a:latin typeface="+mj-lt"/>
              </a:rPr>
              <a:t>Parallel processing: SIMD vs MIMD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tr-TR" dirty="0" smtClean="0">
                <a:latin typeface="+mj-lt"/>
              </a:rPr>
              <a:t>	Neural net: SIMD with modifiable local memory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tr-TR" dirty="0" smtClean="0">
                <a:latin typeface="+mj-lt"/>
              </a:rPr>
              <a:t>	Learning: Update by training/experience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Perceptron</a:t>
            </a: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>
            <p:ph idx="1"/>
          </p:nvPr>
        </p:nvGraphicFramePr>
        <p:xfrm>
          <a:off x="4572000" y="1196975"/>
          <a:ext cx="3816350" cy="2238375"/>
        </p:xfrm>
        <a:graphic>
          <a:graphicData uri="http://schemas.openxmlformats.org/presentationml/2006/ole">
            <p:oleObj spid="_x0000_s1026" name="Equation" r:id="rId4" imgW="1688760" imgH="990360" progId="Equation.3">
              <p:embed/>
            </p:oleObj>
          </a:graphicData>
        </a:graphic>
      </p:graphicFrame>
      <p:pic>
        <p:nvPicPr>
          <p:cNvPr id="1029" name="Picture 13" descr="Per1_co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2565400"/>
            <a:ext cx="5137150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5580063" y="4005263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(Rosenblatt, 1962)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What a Perceptron Does 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tr-TR" sz="2000" dirty="0" smtClean="0"/>
              <a:t>Regression: </a:t>
            </a:r>
            <a:r>
              <a:rPr lang="tr-TR" sz="2000" i="1" dirty="0" smtClean="0"/>
              <a:t>y</a:t>
            </a:r>
            <a:r>
              <a:rPr lang="tr-TR" sz="2000" dirty="0" smtClean="0"/>
              <a:t>=</a:t>
            </a:r>
            <a:r>
              <a:rPr lang="tr-TR" sz="2000" i="1" dirty="0" smtClean="0"/>
              <a:t>wx</a:t>
            </a:r>
            <a:r>
              <a:rPr lang="tr-TR" sz="2000" dirty="0" smtClean="0"/>
              <a:t>+</a:t>
            </a:r>
            <a:r>
              <a:rPr lang="tr-TR" sz="2000" i="1" dirty="0" smtClean="0"/>
              <a:t>w</a:t>
            </a:r>
            <a:r>
              <a:rPr lang="tr-TR" sz="2000" baseline="-25000" dirty="0" smtClean="0"/>
              <a:t>0</a:t>
            </a:r>
          </a:p>
        </p:txBody>
      </p:sp>
      <p:sp>
        <p:nvSpPr>
          <p:cNvPr id="2055" name="Rectangle 18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244975" cy="3886200"/>
          </a:xfrm>
        </p:spPr>
        <p:txBody>
          <a:bodyPr/>
          <a:lstStyle/>
          <a:p>
            <a:pPr eaLnBrk="1" hangingPunct="1"/>
            <a:r>
              <a:rPr lang="tr-TR" sz="2000" dirty="0" smtClean="0"/>
              <a:t>Classification: </a:t>
            </a:r>
            <a:r>
              <a:rPr lang="tr-TR" sz="2000" i="1" dirty="0" smtClean="0"/>
              <a:t>y</a:t>
            </a:r>
            <a:r>
              <a:rPr lang="tr-TR" sz="2000" dirty="0" smtClean="0"/>
              <a:t>=1(</a:t>
            </a:r>
            <a:r>
              <a:rPr lang="tr-TR" sz="2000" i="1" dirty="0" smtClean="0"/>
              <a:t>wx</a:t>
            </a:r>
            <a:r>
              <a:rPr lang="tr-TR" sz="2000" dirty="0" smtClean="0"/>
              <a:t>+</a:t>
            </a:r>
            <a:r>
              <a:rPr lang="tr-TR" sz="2000" i="1" dirty="0" smtClean="0"/>
              <a:t>w</a:t>
            </a:r>
            <a:r>
              <a:rPr lang="tr-TR" sz="2000" baseline="-25000" dirty="0" smtClean="0"/>
              <a:t>0</a:t>
            </a:r>
            <a:r>
              <a:rPr lang="tr-TR" sz="2000" dirty="0" smtClean="0"/>
              <a:t>&gt;0)</a:t>
            </a:r>
          </a:p>
        </p:txBody>
      </p:sp>
      <p:sp>
        <p:nvSpPr>
          <p:cNvPr id="2056" name="Line 4"/>
          <p:cNvSpPr>
            <a:spLocks noChangeShapeType="1"/>
          </p:cNvSpPr>
          <p:nvPr/>
        </p:nvSpPr>
        <p:spPr bwMode="auto">
          <a:xfrm>
            <a:off x="2987675" y="3860800"/>
            <a:ext cx="14398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7" name="Oval 6"/>
          <p:cNvSpPr>
            <a:spLocks noChangeArrowheads="1"/>
          </p:cNvSpPr>
          <p:nvPr/>
        </p:nvSpPr>
        <p:spPr bwMode="auto">
          <a:xfrm>
            <a:off x="1692275" y="2708275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</a:endParaRPr>
          </a:p>
        </p:txBody>
      </p:sp>
      <p:sp>
        <p:nvSpPr>
          <p:cNvPr id="2058" name="Oval 7"/>
          <p:cNvSpPr>
            <a:spLocks noChangeArrowheads="1"/>
          </p:cNvSpPr>
          <p:nvPr/>
        </p:nvSpPr>
        <p:spPr bwMode="auto">
          <a:xfrm>
            <a:off x="1692275" y="45085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8"/>
          <p:cNvSpPr>
            <a:spLocks noChangeShapeType="1"/>
          </p:cNvSpPr>
          <p:nvPr/>
        </p:nvSpPr>
        <p:spPr bwMode="auto">
          <a:xfrm flipV="1">
            <a:off x="1908175" y="3141663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0" name="Line 9"/>
          <p:cNvSpPr>
            <a:spLocks noChangeShapeType="1"/>
          </p:cNvSpPr>
          <p:nvPr/>
        </p:nvSpPr>
        <p:spPr bwMode="auto">
          <a:xfrm flipV="1">
            <a:off x="755650" y="3068638"/>
            <a:ext cx="1008063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1" name="Oval 10"/>
          <p:cNvSpPr>
            <a:spLocks noChangeArrowheads="1"/>
          </p:cNvSpPr>
          <p:nvPr/>
        </p:nvSpPr>
        <p:spPr bwMode="auto">
          <a:xfrm>
            <a:off x="395288" y="45085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Text Box 11"/>
          <p:cNvSpPr txBox="1">
            <a:spLocks noChangeArrowheads="1"/>
          </p:cNvSpPr>
          <p:nvPr/>
        </p:nvSpPr>
        <p:spPr bwMode="auto">
          <a:xfrm>
            <a:off x="1979613" y="3284538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</a:p>
        </p:txBody>
      </p:sp>
      <p:sp>
        <p:nvSpPr>
          <p:cNvPr id="2063" name="Text Box 12"/>
          <p:cNvSpPr txBox="1">
            <a:spLocks noChangeArrowheads="1"/>
          </p:cNvSpPr>
          <p:nvPr/>
        </p:nvSpPr>
        <p:spPr bwMode="auto">
          <a:xfrm>
            <a:off x="755650" y="3068638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baseline="-25000">
                <a:latin typeface="Lucida Bright" pitchFamily="18" charset="0"/>
              </a:rPr>
              <a:t>0</a:t>
            </a:r>
          </a:p>
        </p:txBody>
      </p:sp>
      <p:sp>
        <p:nvSpPr>
          <p:cNvPr id="2064" name="Text Box 13"/>
          <p:cNvSpPr txBox="1">
            <a:spLocks noChangeArrowheads="1"/>
          </p:cNvSpPr>
          <p:nvPr/>
        </p:nvSpPr>
        <p:spPr bwMode="auto">
          <a:xfrm>
            <a:off x="2195513" y="24923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</a:p>
        </p:txBody>
      </p:sp>
      <p:sp>
        <p:nvSpPr>
          <p:cNvPr id="2065" name="Text Box 14"/>
          <p:cNvSpPr txBox="1">
            <a:spLocks noChangeArrowheads="1"/>
          </p:cNvSpPr>
          <p:nvPr/>
        </p:nvSpPr>
        <p:spPr bwMode="auto">
          <a:xfrm>
            <a:off x="2124075" y="4437063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395288" y="5013325"/>
            <a:ext cx="1020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  <a:r>
              <a:rPr lang="tr-TR" sz="2400" baseline="-25000">
                <a:latin typeface="Lucida Bright" pitchFamily="18" charset="0"/>
              </a:rPr>
              <a:t>0</a:t>
            </a:r>
            <a:r>
              <a:rPr lang="tr-TR" sz="2400">
                <a:latin typeface="Lucida Bright" pitchFamily="18" charset="0"/>
              </a:rPr>
              <a:t>=+1</a:t>
            </a:r>
          </a:p>
        </p:txBody>
      </p:sp>
      <p:sp>
        <p:nvSpPr>
          <p:cNvPr id="2067" name="Line 16"/>
          <p:cNvSpPr>
            <a:spLocks noChangeShapeType="1"/>
          </p:cNvSpPr>
          <p:nvPr/>
        </p:nvSpPr>
        <p:spPr bwMode="auto">
          <a:xfrm flipV="1">
            <a:off x="3708400" y="24923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" name="Line 17"/>
          <p:cNvSpPr>
            <a:spLocks noChangeShapeType="1"/>
          </p:cNvSpPr>
          <p:nvPr/>
        </p:nvSpPr>
        <p:spPr bwMode="auto">
          <a:xfrm flipV="1">
            <a:off x="2700338" y="2708275"/>
            <a:ext cx="1943100" cy="16573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9" name="Line 19"/>
          <p:cNvSpPr>
            <a:spLocks noChangeShapeType="1"/>
          </p:cNvSpPr>
          <p:nvPr/>
        </p:nvSpPr>
        <p:spPr bwMode="auto">
          <a:xfrm>
            <a:off x="7092950" y="4005263"/>
            <a:ext cx="1439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0" name="Oval 20"/>
          <p:cNvSpPr>
            <a:spLocks noChangeArrowheads="1"/>
          </p:cNvSpPr>
          <p:nvPr/>
        </p:nvSpPr>
        <p:spPr bwMode="auto">
          <a:xfrm>
            <a:off x="5797550" y="2852738"/>
            <a:ext cx="431800" cy="431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99CCFF"/>
              </a:solidFill>
            </a:endParaRPr>
          </a:p>
        </p:txBody>
      </p:sp>
      <p:sp>
        <p:nvSpPr>
          <p:cNvPr id="2071" name="Oval 21"/>
          <p:cNvSpPr>
            <a:spLocks noChangeArrowheads="1"/>
          </p:cNvSpPr>
          <p:nvPr/>
        </p:nvSpPr>
        <p:spPr bwMode="auto">
          <a:xfrm>
            <a:off x="5797550" y="46529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Line 22"/>
          <p:cNvSpPr>
            <a:spLocks noChangeShapeType="1"/>
          </p:cNvSpPr>
          <p:nvPr/>
        </p:nvSpPr>
        <p:spPr bwMode="auto">
          <a:xfrm flipV="1">
            <a:off x="6013450" y="3286125"/>
            <a:ext cx="0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3" name="Line 23"/>
          <p:cNvSpPr>
            <a:spLocks noChangeShapeType="1"/>
          </p:cNvSpPr>
          <p:nvPr/>
        </p:nvSpPr>
        <p:spPr bwMode="auto">
          <a:xfrm flipV="1">
            <a:off x="4789488" y="3213100"/>
            <a:ext cx="1077912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4" name="Oval 24"/>
          <p:cNvSpPr>
            <a:spLocks noChangeArrowheads="1"/>
          </p:cNvSpPr>
          <p:nvPr/>
        </p:nvSpPr>
        <p:spPr bwMode="auto">
          <a:xfrm>
            <a:off x="4500563" y="46529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Text Box 25"/>
          <p:cNvSpPr txBox="1">
            <a:spLocks noChangeArrowheads="1"/>
          </p:cNvSpPr>
          <p:nvPr/>
        </p:nvSpPr>
        <p:spPr bwMode="auto">
          <a:xfrm>
            <a:off x="6084888" y="3429000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</a:p>
        </p:txBody>
      </p:sp>
      <p:sp>
        <p:nvSpPr>
          <p:cNvPr id="2076" name="Text Box 26"/>
          <p:cNvSpPr txBox="1">
            <a:spLocks noChangeArrowheads="1"/>
          </p:cNvSpPr>
          <p:nvPr/>
        </p:nvSpPr>
        <p:spPr bwMode="auto">
          <a:xfrm>
            <a:off x="4860925" y="3213100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baseline="-25000">
                <a:latin typeface="Lucida Bright" pitchFamily="18" charset="0"/>
              </a:rPr>
              <a:t>0</a:t>
            </a:r>
          </a:p>
        </p:txBody>
      </p:sp>
      <p:sp>
        <p:nvSpPr>
          <p:cNvPr id="2077" name="Text Box 27"/>
          <p:cNvSpPr txBox="1">
            <a:spLocks noChangeArrowheads="1"/>
          </p:cNvSpPr>
          <p:nvPr/>
        </p:nvSpPr>
        <p:spPr bwMode="auto">
          <a:xfrm>
            <a:off x="6373813" y="2708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</a:p>
        </p:txBody>
      </p:sp>
      <p:sp>
        <p:nvSpPr>
          <p:cNvPr id="2078" name="Text Box 28"/>
          <p:cNvSpPr txBox="1">
            <a:spLocks noChangeArrowheads="1"/>
          </p:cNvSpPr>
          <p:nvPr/>
        </p:nvSpPr>
        <p:spPr bwMode="auto">
          <a:xfrm>
            <a:off x="6227763" y="4581525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</a:p>
        </p:txBody>
      </p:sp>
      <p:sp>
        <p:nvSpPr>
          <p:cNvPr id="2079" name="Line 29"/>
          <p:cNvSpPr>
            <a:spLocks noChangeShapeType="1"/>
          </p:cNvSpPr>
          <p:nvPr/>
        </p:nvSpPr>
        <p:spPr bwMode="auto">
          <a:xfrm flipV="1">
            <a:off x="7812088" y="26368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0" name="Line 30"/>
          <p:cNvSpPr>
            <a:spLocks noChangeShapeType="1"/>
          </p:cNvSpPr>
          <p:nvPr/>
        </p:nvSpPr>
        <p:spPr bwMode="auto">
          <a:xfrm flipV="1">
            <a:off x="6948488" y="2781300"/>
            <a:ext cx="1225550" cy="1728788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1" name="Text Box 35"/>
          <p:cNvSpPr txBox="1">
            <a:spLocks noChangeArrowheads="1"/>
          </p:cNvSpPr>
          <p:nvPr/>
        </p:nvSpPr>
        <p:spPr bwMode="auto">
          <a:xfrm>
            <a:off x="5867400" y="2781300"/>
            <a:ext cx="31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s</a:t>
            </a:r>
          </a:p>
        </p:txBody>
      </p:sp>
      <p:sp>
        <p:nvSpPr>
          <p:cNvPr id="2082" name="Line 38"/>
          <p:cNvSpPr>
            <a:spLocks noChangeShapeType="1"/>
          </p:cNvSpPr>
          <p:nvPr/>
        </p:nvSpPr>
        <p:spPr bwMode="auto">
          <a:xfrm>
            <a:off x="7308850" y="3500438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3" name="Line 39"/>
          <p:cNvSpPr>
            <a:spLocks noChangeShapeType="1"/>
          </p:cNvSpPr>
          <p:nvPr/>
        </p:nvSpPr>
        <p:spPr bwMode="auto">
          <a:xfrm>
            <a:off x="6372225" y="40052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4" name="Text Box 40"/>
          <p:cNvSpPr txBox="1">
            <a:spLocks noChangeArrowheads="1"/>
          </p:cNvSpPr>
          <p:nvPr/>
        </p:nvSpPr>
        <p:spPr bwMode="auto">
          <a:xfrm>
            <a:off x="7740650" y="4005263"/>
            <a:ext cx="554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w</a:t>
            </a:r>
            <a:r>
              <a:rPr lang="tr-TR" sz="2400" baseline="-25000">
                <a:latin typeface="Lucida Bright" pitchFamily="18" charset="0"/>
              </a:rPr>
              <a:t>0</a:t>
            </a:r>
          </a:p>
        </p:txBody>
      </p:sp>
      <p:sp>
        <p:nvSpPr>
          <p:cNvPr id="2085" name="Text Box 41"/>
          <p:cNvSpPr txBox="1">
            <a:spLocks noChangeArrowheads="1"/>
          </p:cNvSpPr>
          <p:nvPr/>
        </p:nvSpPr>
        <p:spPr bwMode="auto">
          <a:xfrm>
            <a:off x="3779838" y="24209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y</a:t>
            </a:r>
          </a:p>
        </p:txBody>
      </p:sp>
      <p:sp>
        <p:nvSpPr>
          <p:cNvPr id="2086" name="Text Box 42"/>
          <p:cNvSpPr txBox="1">
            <a:spLocks noChangeArrowheads="1"/>
          </p:cNvSpPr>
          <p:nvPr/>
        </p:nvSpPr>
        <p:spPr bwMode="auto">
          <a:xfrm>
            <a:off x="4067175" y="3789363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x</a:t>
            </a:r>
          </a:p>
        </p:txBody>
      </p:sp>
      <p:sp>
        <p:nvSpPr>
          <p:cNvPr id="2087" name="Oval 45"/>
          <p:cNvSpPr>
            <a:spLocks noChangeArrowheads="1"/>
          </p:cNvSpPr>
          <p:nvPr/>
        </p:nvSpPr>
        <p:spPr bwMode="auto">
          <a:xfrm>
            <a:off x="40671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88" name="Oval 46"/>
          <p:cNvSpPr>
            <a:spLocks noChangeArrowheads="1"/>
          </p:cNvSpPr>
          <p:nvPr/>
        </p:nvSpPr>
        <p:spPr bwMode="auto">
          <a:xfrm>
            <a:off x="3995738" y="2997200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89" name="Oval 47"/>
          <p:cNvSpPr>
            <a:spLocks noChangeArrowheads="1"/>
          </p:cNvSpPr>
          <p:nvPr/>
        </p:nvSpPr>
        <p:spPr bwMode="auto">
          <a:xfrm>
            <a:off x="3419475" y="3357563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90" name="Oval 48"/>
          <p:cNvSpPr>
            <a:spLocks noChangeArrowheads="1"/>
          </p:cNvSpPr>
          <p:nvPr/>
        </p:nvSpPr>
        <p:spPr bwMode="auto">
          <a:xfrm>
            <a:off x="3563938" y="3716338"/>
            <a:ext cx="71437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91" name="Oval 49"/>
          <p:cNvSpPr>
            <a:spLocks noChangeArrowheads="1"/>
          </p:cNvSpPr>
          <p:nvPr/>
        </p:nvSpPr>
        <p:spPr bwMode="auto">
          <a:xfrm>
            <a:off x="3059113" y="4365625"/>
            <a:ext cx="7143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92" name="Oval 50"/>
          <p:cNvSpPr>
            <a:spLocks noChangeArrowheads="1"/>
          </p:cNvSpPr>
          <p:nvPr/>
        </p:nvSpPr>
        <p:spPr bwMode="auto">
          <a:xfrm>
            <a:off x="2771775" y="3429000"/>
            <a:ext cx="71438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93" name="Oval 54"/>
          <p:cNvSpPr>
            <a:spLocks noChangeArrowheads="1"/>
          </p:cNvSpPr>
          <p:nvPr/>
        </p:nvSpPr>
        <p:spPr bwMode="auto">
          <a:xfrm>
            <a:off x="4714875" y="77485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094" name="Oval 55"/>
          <p:cNvSpPr>
            <a:spLocks noChangeArrowheads="1"/>
          </p:cNvSpPr>
          <p:nvPr/>
        </p:nvSpPr>
        <p:spPr bwMode="auto">
          <a:xfrm>
            <a:off x="4930775" y="7964488"/>
            <a:ext cx="71438" cy="714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095" name="Group 58"/>
          <p:cNvGrpSpPr>
            <a:grpSpLocks/>
          </p:cNvGrpSpPr>
          <p:nvPr/>
        </p:nvGrpSpPr>
        <p:grpSpPr bwMode="auto">
          <a:xfrm>
            <a:off x="7885113" y="3933825"/>
            <a:ext cx="144462" cy="142875"/>
            <a:chOff x="4150" y="3748"/>
            <a:chExt cx="91" cy="90"/>
          </a:xfrm>
        </p:grpSpPr>
        <p:sp>
          <p:nvSpPr>
            <p:cNvPr id="2117" name="Line 5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5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6" name="Group 59"/>
          <p:cNvGrpSpPr>
            <a:grpSpLocks/>
          </p:cNvGrpSpPr>
          <p:nvPr/>
        </p:nvGrpSpPr>
        <p:grpSpPr bwMode="auto">
          <a:xfrm>
            <a:off x="7451725" y="3933825"/>
            <a:ext cx="144463" cy="142875"/>
            <a:chOff x="4150" y="3748"/>
            <a:chExt cx="91" cy="90"/>
          </a:xfrm>
        </p:grpSpPr>
        <p:sp>
          <p:nvSpPr>
            <p:cNvPr id="2115" name="Line 60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61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7" name="Group 62"/>
          <p:cNvGrpSpPr>
            <a:grpSpLocks/>
          </p:cNvGrpSpPr>
          <p:nvPr/>
        </p:nvGrpSpPr>
        <p:grpSpPr bwMode="auto">
          <a:xfrm>
            <a:off x="7667625" y="3933825"/>
            <a:ext cx="144463" cy="142875"/>
            <a:chOff x="4150" y="3748"/>
            <a:chExt cx="91" cy="90"/>
          </a:xfrm>
        </p:grpSpPr>
        <p:sp>
          <p:nvSpPr>
            <p:cNvPr id="2113" name="Line 63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64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8" name="Group 65"/>
          <p:cNvGrpSpPr>
            <a:grpSpLocks/>
          </p:cNvGrpSpPr>
          <p:nvPr/>
        </p:nvGrpSpPr>
        <p:grpSpPr bwMode="auto">
          <a:xfrm>
            <a:off x="7812088" y="3933825"/>
            <a:ext cx="144462" cy="142875"/>
            <a:chOff x="4150" y="3748"/>
            <a:chExt cx="91" cy="90"/>
          </a:xfrm>
        </p:grpSpPr>
        <p:sp>
          <p:nvSpPr>
            <p:cNvPr id="2111" name="Line 66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67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" name="Group 68"/>
          <p:cNvGrpSpPr>
            <a:grpSpLocks/>
          </p:cNvGrpSpPr>
          <p:nvPr/>
        </p:nvGrpSpPr>
        <p:grpSpPr bwMode="auto">
          <a:xfrm>
            <a:off x="6950075" y="3933825"/>
            <a:ext cx="144463" cy="142875"/>
            <a:chOff x="4150" y="3748"/>
            <a:chExt cx="91" cy="90"/>
          </a:xfrm>
        </p:grpSpPr>
        <p:sp>
          <p:nvSpPr>
            <p:cNvPr id="2109" name="Line 69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70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0" name="Group 71"/>
          <p:cNvGrpSpPr>
            <a:grpSpLocks/>
          </p:cNvGrpSpPr>
          <p:nvPr/>
        </p:nvGrpSpPr>
        <p:grpSpPr bwMode="auto">
          <a:xfrm>
            <a:off x="6516688" y="3933825"/>
            <a:ext cx="144462" cy="142875"/>
            <a:chOff x="4150" y="3748"/>
            <a:chExt cx="91" cy="90"/>
          </a:xfrm>
        </p:grpSpPr>
        <p:sp>
          <p:nvSpPr>
            <p:cNvPr id="2107" name="Line 72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73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1" name="Group 74"/>
          <p:cNvGrpSpPr>
            <a:grpSpLocks/>
          </p:cNvGrpSpPr>
          <p:nvPr/>
        </p:nvGrpSpPr>
        <p:grpSpPr bwMode="auto">
          <a:xfrm>
            <a:off x="6732588" y="3933825"/>
            <a:ext cx="144462" cy="142875"/>
            <a:chOff x="4150" y="3748"/>
            <a:chExt cx="91" cy="90"/>
          </a:xfrm>
        </p:grpSpPr>
        <p:sp>
          <p:nvSpPr>
            <p:cNvPr id="2105" name="Line 75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76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2" name="Group 77"/>
          <p:cNvGrpSpPr>
            <a:grpSpLocks/>
          </p:cNvGrpSpPr>
          <p:nvPr/>
        </p:nvGrpSpPr>
        <p:grpSpPr bwMode="auto">
          <a:xfrm>
            <a:off x="6877050" y="3933825"/>
            <a:ext cx="144463" cy="142875"/>
            <a:chOff x="4150" y="3748"/>
            <a:chExt cx="91" cy="90"/>
          </a:xfrm>
        </p:grpSpPr>
        <p:sp>
          <p:nvSpPr>
            <p:cNvPr id="2103" name="Line 78"/>
            <p:cNvSpPr>
              <a:spLocks noChangeShapeType="1"/>
            </p:cNvSpPr>
            <p:nvPr/>
          </p:nvSpPr>
          <p:spPr bwMode="auto">
            <a:xfrm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79"/>
            <p:cNvSpPr>
              <a:spLocks noChangeShapeType="1"/>
            </p:cNvSpPr>
            <p:nvPr/>
          </p:nvSpPr>
          <p:spPr bwMode="auto">
            <a:xfrm flipH="1">
              <a:off x="4150" y="3748"/>
              <a:ext cx="91" cy="9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050" name="Object 82"/>
          <p:cNvGraphicFramePr>
            <a:graphicFrameLocks noChangeAspect="1"/>
          </p:cNvGraphicFramePr>
          <p:nvPr/>
        </p:nvGraphicFramePr>
        <p:xfrm>
          <a:off x="4500563" y="5262563"/>
          <a:ext cx="4067175" cy="758825"/>
        </p:xfrm>
        <a:graphic>
          <a:graphicData uri="http://schemas.openxmlformats.org/presentationml/2006/ole">
            <p:oleObj spid="_x0000_s2050" name="Equation" r:id="rId4" imgW="2247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K Outputs</a:t>
            </a:r>
          </a:p>
        </p:txBody>
      </p:sp>
      <p:graphicFrame>
        <p:nvGraphicFramePr>
          <p:cNvPr id="3074" name="Object 2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357563"/>
          <a:ext cx="2197100" cy="2592387"/>
        </p:xfrm>
        <a:graphic>
          <a:graphicData uri="http://schemas.openxmlformats.org/presentationml/2006/ole">
            <p:oleObj spid="_x0000_s3074" name="Equation" r:id="rId4" imgW="1054080" imgH="1244520" progId="Equation.3">
              <p:embed/>
            </p:oleObj>
          </a:graphicData>
        </a:graphic>
      </p:graphicFrame>
      <p:graphicFrame>
        <p:nvGraphicFramePr>
          <p:cNvPr id="3075" name="Object 28"/>
          <p:cNvGraphicFramePr>
            <a:graphicFrameLocks noChangeAspect="1"/>
          </p:cNvGraphicFramePr>
          <p:nvPr>
            <p:ph sz="half" idx="4294967295"/>
          </p:nvPr>
        </p:nvGraphicFramePr>
        <p:xfrm>
          <a:off x="5256213" y="908050"/>
          <a:ext cx="3887787" cy="1531938"/>
        </p:xfrm>
        <a:graphic>
          <a:graphicData uri="http://schemas.openxmlformats.org/presentationml/2006/ole">
            <p:oleObj spid="_x0000_s3075" name="Equation" r:id="rId5" imgW="1739880" imgH="685800" progId="Equation.3">
              <p:embed/>
            </p:oleObj>
          </a:graphicData>
        </a:graphic>
      </p:graphicFrame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50825" y="2708275"/>
            <a:ext cx="2287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>
                <a:latin typeface="Lucida Bright" pitchFamily="18" charset="0"/>
              </a:rPr>
              <a:t>Classification</a:t>
            </a:r>
            <a:r>
              <a:rPr lang="tr-TR"/>
              <a:t>:</a:t>
            </a:r>
          </a:p>
        </p:txBody>
      </p: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3492500" y="404813"/>
            <a:ext cx="1646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Regression</a:t>
            </a:r>
            <a:r>
              <a:rPr lang="tr-TR" dirty="0">
                <a:latin typeface="+mj-lt"/>
              </a:rPr>
              <a:t>:</a:t>
            </a:r>
          </a:p>
        </p:txBody>
      </p:sp>
      <p:pic>
        <p:nvPicPr>
          <p:cNvPr id="3081" name="Picture 23" descr="perK_co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2492375"/>
            <a:ext cx="5545138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 smtClean="0"/>
              <a:t>Training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>
            <p:ph idx="1"/>
          </p:nvPr>
        </p:nvGraphicFramePr>
        <p:xfrm>
          <a:off x="1697038" y="5157788"/>
          <a:ext cx="5964237" cy="1282700"/>
        </p:xfrm>
        <a:graphic>
          <a:graphicData uri="http://schemas.openxmlformats.org/presentationml/2006/ole">
            <p:oleObj spid="_x0000_s4098" name="Equation" r:id="rId4" imgW="2361960" imgH="507960" progId="Equation.3">
              <p:embed/>
            </p:oleObj>
          </a:graphicData>
        </a:graphic>
      </p:graphicFrame>
      <p:sp>
        <p:nvSpPr>
          <p:cNvPr id="41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8229600" cy="38862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+mj-lt"/>
              </a:rPr>
              <a:t>Online (instances seen one by one) vs batch (whole sample) learning:</a:t>
            </a:r>
          </a:p>
          <a:p>
            <a:pPr lvl="1" eaLnBrk="1" hangingPunct="1"/>
            <a:r>
              <a:rPr lang="tr-TR" dirty="0" smtClean="0">
                <a:latin typeface="+mj-lt"/>
              </a:rPr>
              <a:t>No need to store the whole sample</a:t>
            </a:r>
          </a:p>
          <a:p>
            <a:pPr lvl="1" eaLnBrk="1" hangingPunct="1"/>
            <a:r>
              <a:rPr lang="tr-TR" dirty="0" smtClean="0">
                <a:latin typeface="+mj-lt"/>
              </a:rPr>
              <a:t>Problem may change in time</a:t>
            </a:r>
          </a:p>
          <a:p>
            <a:pPr lvl="1" eaLnBrk="1" hangingPunct="1"/>
            <a:r>
              <a:rPr lang="tr-TR" dirty="0" smtClean="0">
                <a:latin typeface="+mj-lt"/>
              </a:rPr>
              <a:t>Wear and degradation in system components </a:t>
            </a:r>
          </a:p>
          <a:p>
            <a:pPr eaLnBrk="1" hangingPunct="1"/>
            <a:r>
              <a:rPr lang="tr-TR" dirty="0" smtClean="0">
                <a:latin typeface="+mj-lt"/>
              </a:rPr>
              <a:t>Stochastic gradient-descent: Update after a single pattern</a:t>
            </a:r>
          </a:p>
          <a:p>
            <a:pPr eaLnBrk="1" hangingPunct="1"/>
            <a:r>
              <a:rPr lang="tr-TR" dirty="0" smtClean="0">
                <a:latin typeface="+mj-lt"/>
              </a:rPr>
              <a:t>Generic update rule (LMS rule):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4657</TotalTime>
  <Words>388</Words>
  <Application>Microsoft Office PowerPoint</Application>
  <PresentationFormat>On-screen Show (4:3)</PresentationFormat>
  <Paragraphs>143</Paragraphs>
  <Slides>30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Flow</vt:lpstr>
      <vt:lpstr>Equation</vt:lpstr>
      <vt:lpstr>BDM 2053</vt:lpstr>
      <vt:lpstr>Course Objectives</vt:lpstr>
      <vt:lpstr>Neuron:   no division, only 1 axon</vt:lpstr>
      <vt:lpstr>Neural Networks</vt:lpstr>
      <vt:lpstr>Understanding the Brain</vt:lpstr>
      <vt:lpstr>Perceptron</vt:lpstr>
      <vt:lpstr>What a Perceptron Does </vt:lpstr>
      <vt:lpstr>K Outputs</vt:lpstr>
      <vt:lpstr>Training</vt:lpstr>
      <vt:lpstr>Training a Perceptron: Regression</vt:lpstr>
      <vt:lpstr>Classification</vt:lpstr>
      <vt:lpstr>Learning Boolean AND</vt:lpstr>
      <vt:lpstr>XOR</vt:lpstr>
      <vt:lpstr>Multilayer Perceptrons</vt:lpstr>
      <vt:lpstr>Slide 15</vt:lpstr>
      <vt:lpstr>Backpropagation</vt:lpstr>
      <vt:lpstr>Slide 17</vt:lpstr>
      <vt:lpstr>Regression with Multiple Outputs</vt:lpstr>
      <vt:lpstr>Slide 19</vt:lpstr>
      <vt:lpstr>Slide 20</vt:lpstr>
      <vt:lpstr>Slide 21</vt:lpstr>
      <vt:lpstr>Two-Class Discrimination</vt:lpstr>
      <vt:lpstr>K&gt;2 Classes</vt:lpstr>
      <vt:lpstr>Multiple Hidden Layers</vt:lpstr>
      <vt:lpstr>Improving Convergence</vt:lpstr>
      <vt:lpstr>Overfitting/Overtraining</vt:lpstr>
      <vt:lpstr>Slide 27</vt:lpstr>
      <vt:lpstr>Tuning the Network Size</vt:lpstr>
      <vt:lpstr>Dimensionality Reduction</vt:lpstr>
      <vt:lpstr>Slide 30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Dell</cp:lastModifiedBy>
  <cp:revision>235</cp:revision>
  <dcterms:created xsi:type="dcterms:W3CDTF">2005-01-24T14:46:28Z</dcterms:created>
  <dcterms:modified xsi:type="dcterms:W3CDTF">2022-01-10T01:01:03Z</dcterms:modified>
</cp:coreProperties>
</file>